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34.xml" ContentType="application/vnd.openxmlformats-officedocument.presentationml.slideLayout+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2"/>
    <p:sldMasterId id="2147483782" r:id="rId3"/>
    <p:sldMasterId id="2147484056" r:id="rId4"/>
    <p:sldMasterId id="2147484061" r:id="rId5"/>
  </p:sldMasterIdLst>
  <p:notesMasterIdLst>
    <p:notesMasterId r:id="rId7"/>
  </p:notesMasterIdLst>
  <p:handoutMasterIdLst>
    <p:handoutMasterId r:id="rId8"/>
  </p:handoutMasterIdLst>
  <p:sldIdLst>
    <p:sldId id="2147473573" r:id="rId6"/>
  </p:sldIdLst>
  <p:sldSz cx="13442950" cy="7561263"/>
  <p:notesSz cx="6858000" cy="9144000"/>
  <p:custDataLst>
    <p:tags r:id="rId9"/>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60D9B6-2783-DDAC-EDCC-7487AE773C58}" name="Michael Tull" initials="MT" userId="S::michtull@dcm.co.uk::9b84a4a9-44d8-4d28-b1a8-900a431bc4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EAE9E9"/>
    <a:srgbClr val="D7BB77"/>
    <a:srgbClr val="EB9E62"/>
    <a:srgbClr val="C7C9C7"/>
    <a:srgbClr val="FB3449"/>
    <a:srgbClr val="CAC8C8"/>
    <a:srgbClr val="8547AD"/>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47B7F3-E6B8-4454-935E-4D0137566446}" v="23" dt="2024-10-30T15:33:57.204"/>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varScale="1">
        <p:scale>
          <a:sx n="100" d="100"/>
          <a:sy n="100" d="100"/>
        </p:scale>
        <p:origin x="600" y="96"/>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notesMaster" Target="notesMasters/notesMaster1.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slideMaster" Target="slideMasters/slideMaster1.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tags" Target="tags/tag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 Christofi" userId="f92faeab-5284-4aba-bb83-e8da97e104d4" providerId="ADAL" clId="{BF47B7F3-E6B8-4454-935E-4D0137566446}"/>
    <pc:docChg chg="undo redo custSel addSld delSld modSld">
      <pc:chgData name="Louis Christofi" userId="f92faeab-5284-4aba-bb83-e8da97e104d4" providerId="ADAL" clId="{BF47B7F3-E6B8-4454-935E-4D0137566446}" dt="2024-10-30T15:34:30.415" v="577" actId="207"/>
      <pc:docMkLst>
        <pc:docMk/>
      </pc:docMkLst>
      <pc:sldChg chg="modSp del mod">
        <pc:chgData name="Louis Christofi" userId="f92faeab-5284-4aba-bb83-e8da97e104d4" providerId="ADAL" clId="{BF47B7F3-E6B8-4454-935E-4D0137566446}" dt="2024-10-30T15:32:42.457" v="542" actId="47"/>
        <pc:sldMkLst>
          <pc:docMk/>
          <pc:sldMk cId="887131680" sldId="2147473571"/>
        </pc:sldMkLst>
        <pc:spChg chg="mod">
          <ac:chgData name="Louis Christofi" userId="f92faeab-5284-4aba-bb83-e8da97e104d4" providerId="ADAL" clId="{BF47B7F3-E6B8-4454-935E-4D0137566446}" dt="2024-10-11T15:47:18.512" v="0" actId="20577"/>
          <ac:spMkLst>
            <pc:docMk/>
            <pc:sldMk cId="887131680" sldId="2147473571"/>
            <ac:spMk id="39" creationId="{AFE07F1B-5BFA-5E76-6595-F952AA5868F6}"/>
          </ac:spMkLst>
        </pc:spChg>
      </pc:sldChg>
      <pc:sldChg chg="addSp delSp modSp add mod">
        <pc:chgData name="Louis Christofi" userId="f92faeab-5284-4aba-bb83-e8da97e104d4" providerId="ADAL" clId="{BF47B7F3-E6B8-4454-935E-4D0137566446}" dt="2024-10-30T15:34:30.415" v="577" actId="207"/>
        <pc:sldMkLst>
          <pc:docMk/>
          <pc:sldMk cId="2566403626" sldId="2147473572"/>
        </pc:sldMkLst>
        <pc:spChg chg="add del mod">
          <ac:chgData name="Louis Christofi" userId="f92faeab-5284-4aba-bb83-e8da97e104d4" providerId="ADAL" clId="{BF47B7F3-E6B8-4454-935E-4D0137566446}" dt="2024-10-17T15:13:57.051" v="302" actId="21"/>
          <ac:spMkLst>
            <pc:docMk/>
            <pc:sldMk cId="2566403626" sldId="2147473572"/>
            <ac:spMk id="2" creationId="{DFBF0C41-1C84-060F-A26F-A004CA156092}"/>
          </ac:spMkLst>
        </pc:spChg>
        <pc:spChg chg="add del mod">
          <ac:chgData name="Louis Christofi" userId="f92faeab-5284-4aba-bb83-e8da97e104d4" providerId="ADAL" clId="{BF47B7F3-E6B8-4454-935E-4D0137566446}" dt="2024-10-18T10:40:12.137" v="342" actId="478"/>
          <ac:spMkLst>
            <pc:docMk/>
            <pc:sldMk cId="2566403626" sldId="2147473572"/>
            <ac:spMk id="5" creationId="{02E4EFA5-8B90-A308-9AFA-96B5636BF63C}"/>
          </ac:spMkLst>
        </pc:spChg>
        <pc:spChg chg="add del mod">
          <ac:chgData name="Louis Christofi" userId="f92faeab-5284-4aba-bb83-e8da97e104d4" providerId="ADAL" clId="{BF47B7F3-E6B8-4454-935E-4D0137566446}" dt="2024-10-17T15:15:21.429" v="316" actId="478"/>
          <ac:spMkLst>
            <pc:docMk/>
            <pc:sldMk cId="2566403626" sldId="2147473572"/>
            <ac:spMk id="6" creationId="{589ECECD-BD96-4ED9-EB08-B05AF7444655}"/>
          </ac:spMkLst>
        </pc:spChg>
        <pc:spChg chg="add del mod">
          <ac:chgData name="Louis Christofi" userId="f92faeab-5284-4aba-bb83-e8da97e104d4" providerId="ADAL" clId="{BF47B7F3-E6B8-4454-935E-4D0137566446}" dt="2024-10-17T15:14:32.637" v="307" actId="478"/>
          <ac:spMkLst>
            <pc:docMk/>
            <pc:sldMk cId="2566403626" sldId="2147473572"/>
            <ac:spMk id="7" creationId="{DFBF0C41-1C84-060F-A26F-A004CA156092}"/>
          </ac:spMkLst>
        </pc:spChg>
        <pc:spChg chg="add mod">
          <ac:chgData name="Louis Christofi" userId="f92faeab-5284-4aba-bb83-e8da97e104d4" providerId="ADAL" clId="{BF47B7F3-E6B8-4454-935E-4D0137566446}" dt="2024-10-30T15:34:15.946" v="576" actId="1076"/>
          <ac:spMkLst>
            <pc:docMk/>
            <pc:sldMk cId="2566403626" sldId="2147473572"/>
            <ac:spMk id="8" creationId="{AAFE6A8B-52D6-29DE-5A1F-F93331FEC6B2}"/>
          </ac:spMkLst>
        </pc:spChg>
        <pc:spChg chg="mod">
          <ac:chgData name="Louis Christofi" userId="f92faeab-5284-4aba-bb83-e8da97e104d4" providerId="ADAL" clId="{BF47B7F3-E6B8-4454-935E-4D0137566446}" dt="2024-10-17T13:58:15.351" v="107" actId="20577"/>
          <ac:spMkLst>
            <pc:docMk/>
            <pc:sldMk cId="2566403626" sldId="2147473572"/>
            <ac:spMk id="9" creationId="{E18EAFD5-1EED-3CDB-BE18-D50E74D7D2F0}"/>
          </ac:spMkLst>
        </pc:spChg>
        <pc:spChg chg="mod">
          <ac:chgData name="Louis Christofi" userId="f92faeab-5284-4aba-bb83-e8da97e104d4" providerId="ADAL" clId="{BF47B7F3-E6B8-4454-935E-4D0137566446}" dt="2024-10-17T11:23:19.931" v="25" actId="2711"/>
          <ac:spMkLst>
            <pc:docMk/>
            <pc:sldMk cId="2566403626" sldId="2147473572"/>
            <ac:spMk id="11" creationId="{6211ACA0-BB45-FA11-C17A-92629BA90B14}"/>
          </ac:spMkLst>
        </pc:spChg>
        <pc:spChg chg="add mod">
          <ac:chgData name="Louis Christofi" userId="f92faeab-5284-4aba-bb83-e8da97e104d4" providerId="ADAL" clId="{BF47B7F3-E6B8-4454-935E-4D0137566446}" dt="2024-10-30T15:33:06.531" v="567" actId="1036"/>
          <ac:spMkLst>
            <pc:docMk/>
            <pc:sldMk cId="2566403626" sldId="2147473572"/>
            <ac:spMk id="13" creationId="{8C5CE6F1-F902-5E65-D4B5-03D25C61DFC9}"/>
          </ac:spMkLst>
        </pc:spChg>
        <pc:spChg chg="mod">
          <ac:chgData name="Louis Christofi" userId="f92faeab-5284-4aba-bb83-e8da97e104d4" providerId="ADAL" clId="{BF47B7F3-E6B8-4454-935E-4D0137566446}" dt="2024-10-30T15:32:55.011" v="544" actId="1076"/>
          <ac:spMkLst>
            <pc:docMk/>
            <pc:sldMk cId="2566403626" sldId="2147473572"/>
            <ac:spMk id="14" creationId="{B612AB6E-2D8C-DBDD-60A1-0B11B3558FAD}"/>
          </ac:spMkLst>
        </pc:spChg>
        <pc:spChg chg="del">
          <ac:chgData name="Louis Christofi" userId="f92faeab-5284-4aba-bb83-e8da97e104d4" providerId="ADAL" clId="{BF47B7F3-E6B8-4454-935E-4D0137566446}" dt="2024-10-17T13:57:13.904" v="34" actId="21"/>
          <ac:spMkLst>
            <pc:docMk/>
            <pc:sldMk cId="2566403626" sldId="2147473572"/>
            <ac:spMk id="15" creationId="{361F2E9E-84F1-3D2E-AAC1-CF298C6CF694}"/>
          </ac:spMkLst>
        </pc:spChg>
        <pc:spChg chg="add mod">
          <ac:chgData name="Louis Christofi" userId="f92faeab-5284-4aba-bb83-e8da97e104d4" providerId="ADAL" clId="{BF47B7F3-E6B8-4454-935E-4D0137566446}" dt="2024-10-30T15:33:06.531" v="567" actId="1036"/>
          <ac:spMkLst>
            <pc:docMk/>
            <pc:sldMk cId="2566403626" sldId="2147473572"/>
            <ac:spMk id="15" creationId="{D072FB07-EEC6-8E55-E75B-F4499D3AA8CF}"/>
          </ac:spMkLst>
        </pc:spChg>
        <pc:spChg chg="mod">
          <ac:chgData name="Louis Christofi" userId="f92faeab-5284-4aba-bb83-e8da97e104d4" providerId="ADAL" clId="{BF47B7F3-E6B8-4454-935E-4D0137566446}" dt="2024-10-17T14:42:02.980" v="202" actId="1076"/>
          <ac:spMkLst>
            <pc:docMk/>
            <pc:sldMk cId="2566403626" sldId="2147473572"/>
            <ac:spMk id="30" creationId="{C8AFFC6E-F431-AAF0-7A88-4C586B3D4CC4}"/>
          </ac:spMkLst>
        </pc:spChg>
        <pc:spChg chg="mod">
          <ac:chgData name="Louis Christofi" userId="f92faeab-5284-4aba-bb83-e8da97e104d4" providerId="ADAL" clId="{BF47B7F3-E6B8-4454-935E-4D0137566446}" dt="2024-10-30T15:34:30.415" v="577" actId="207"/>
          <ac:spMkLst>
            <pc:docMk/>
            <pc:sldMk cId="2566403626" sldId="2147473572"/>
            <ac:spMk id="39" creationId="{B126E515-54A6-7305-8A70-7526FB5CF506}"/>
          </ac:spMkLst>
        </pc:spChg>
        <pc:spChg chg="del">
          <ac:chgData name="Louis Christofi" userId="f92faeab-5284-4aba-bb83-e8da97e104d4" providerId="ADAL" clId="{BF47B7F3-E6B8-4454-935E-4D0137566446}" dt="2024-10-17T14:41:26.901" v="190" actId="478"/>
          <ac:spMkLst>
            <pc:docMk/>
            <pc:sldMk cId="2566403626" sldId="2147473572"/>
            <ac:spMk id="48" creationId="{491DCEA7-D803-AB87-55A7-36BF69625240}"/>
          </ac:spMkLst>
        </pc:spChg>
        <pc:spChg chg="del mod">
          <ac:chgData name="Louis Christofi" userId="f92faeab-5284-4aba-bb83-e8da97e104d4" providerId="ADAL" clId="{BF47B7F3-E6B8-4454-935E-4D0137566446}" dt="2024-10-17T14:42:04.549" v="203" actId="478"/>
          <ac:spMkLst>
            <pc:docMk/>
            <pc:sldMk cId="2566403626" sldId="2147473572"/>
            <ac:spMk id="49" creationId="{57DB0C6D-E118-AC11-9C33-EDD2DA52A73F}"/>
          </ac:spMkLst>
        </pc:spChg>
        <pc:spChg chg="del">
          <ac:chgData name="Louis Christofi" userId="f92faeab-5284-4aba-bb83-e8da97e104d4" providerId="ADAL" clId="{BF47B7F3-E6B8-4454-935E-4D0137566446}" dt="2024-10-17T14:41:55.649" v="199" actId="478"/>
          <ac:spMkLst>
            <pc:docMk/>
            <pc:sldMk cId="2566403626" sldId="2147473572"/>
            <ac:spMk id="50" creationId="{5813BFFF-84AB-2F5C-E1E9-4762756699FE}"/>
          </ac:spMkLst>
        </pc:spChg>
        <pc:spChg chg="del mod">
          <ac:chgData name="Louis Christofi" userId="f92faeab-5284-4aba-bb83-e8da97e104d4" providerId="ADAL" clId="{BF47B7F3-E6B8-4454-935E-4D0137566446}" dt="2024-10-17T14:41:28.101" v="191" actId="478"/>
          <ac:spMkLst>
            <pc:docMk/>
            <pc:sldMk cId="2566403626" sldId="2147473572"/>
            <ac:spMk id="51" creationId="{57BB4558-9142-251E-D109-A81A1DC5223F}"/>
          </ac:spMkLst>
        </pc:spChg>
        <pc:spChg chg="del mod">
          <ac:chgData name="Louis Christofi" userId="f92faeab-5284-4aba-bb83-e8da97e104d4" providerId="ADAL" clId="{BF47B7F3-E6B8-4454-935E-4D0137566446}" dt="2024-10-17T14:42:04.549" v="203" actId="478"/>
          <ac:spMkLst>
            <pc:docMk/>
            <pc:sldMk cId="2566403626" sldId="2147473572"/>
            <ac:spMk id="52" creationId="{A6A7319F-BEFB-71BE-C85F-1F500A361001}"/>
          </ac:spMkLst>
        </pc:spChg>
        <pc:spChg chg="del">
          <ac:chgData name="Louis Christofi" userId="f92faeab-5284-4aba-bb83-e8da97e104d4" providerId="ADAL" clId="{BF47B7F3-E6B8-4454-935E-4D0137566446}" dt="2024-10-17T14:41:55.649" v="199" actId="478"/>
          <ac:spMkLst>
            <pc:docMk/>
            <pc:sldMk cId="2566403626" sldId="2147473572"/>
            <ac:spMk id="53" creationId="{A4B77B3F-898E-5562-3BDB-1AA587B4478A}"/>
          </ac:spMkLst>
        </pc:spChg>
        <pc:graphicFrameChg chg="add mod">
          <ac:chgData name="Louis Christofi" userId="f92faeab-5284-4aba-bb83-e8da97e104d4" providerId="ADAL" clId="{BF47B7F3-E6B8-4454-935E-4D0137566446}" dt="2024-10-30T15:34:08.817" v="575" actId="14100"/>
          <ac:graphicFrameMkLst>
            <pc:docMk/>
            <pc:sldMk cId="2566403626" sldId="2147473572"/>
            <ac:graphicFrameMk id="4" creationId="{A4EC08BE-605B-8BC0-9F5D-501220CEE286}"/>
          </ac:graphicFrameMkLst>
        </pc:graphicFrameChg>
        <pc:graphicFrameChg chg="add del mod">
          <ac:chgData name="Louis Christofi" userId="f92faeab-5284-4aba-bb83-e8da97e104d4" providerId="ADAL" clId="{BF47B7F3-E6B8-4454-935E-4D0137566446}" dt="2024-10-18T10:39:55.475" v="340" actId="478"/>
          <ac:graphicFrameMkLst>
            <pc:docMk/>
            <pc:sldMk cId="2566403626" sldId="2147473572"/>
            <ac:graphicFrameMk id="10" creationId="{A4EC08BE-605B-8BC0-9F5D-501220CEE286}"/>
          </ac:graphicFrameMkLst>
        </pc:graphicFrameChg>
        <pc:graphicFrameChg chg="add del mod">
          <ac:chgData name="Louis Christofi" userId="f92faeab-5284-4aba-bb83-e8da97e104d4" providerId="ADAL" clId="{BF47B7F3-E6B8-4454-935E-4D0137566446}" dt="2024-10-18T10:39:53.348" v="338"/>
          <ac:graphicFrameMkLst>
            <pc:docMk/>
            <pc:sldMk cId="2566403626" sldId="2147473572"/>
            <ac:graphicFrameMk id="12" creationId="{A4EC08BE-605B-8BC0-9F5D-501220CEE286}"/>
          </ac:graphicFrameMkLst>
        </pc:graphicFrameChg>
        <pc:graphicFrameChg chg="mod modGraphic">
          <ac:chgData name="Louis Christofi" userId="f92faeab-5284-4aba-bb83-e8da97e104d4" providerId="ADAL" clId="{BF47B7F3-E6B8-4454-935E-4D0137566446}" dt="2024-10-17T14:09:17.017" v="167" actId="20577"/>
          <ac:graphicFrameMkLst>
            <pc:docMk/>
            <pc:sldMk cId="2566403626" sldId="2147473572"/>
            <ac:graphicFrameMk id="38" creationId="{C09A603F-056F-E5DB-97B8-A08C8DA3C586}"/>
          </ac:graphicFrameMkLst>
        </pc:graphicFrameChg>
        <pc:picChg chg="add del mod">
          <ac:chgData name="Louis Christofi" userId="f92faeab-5284-4aba-bb83-e8da97e104d4" providerId="ADAL" clId="{BF47B7F3-E6B8-4454-935E-4D0137566446}" dt="2024-10-17T13:57:08.677" v="33" actId="21"/>
          <ac:picMkLst>
            <pc:docMk/>
            <pc:sldMk cId="2566403626" sldId="2147473572"/>
            <ac:picMk id="3" creationId="{AD516C52-EACC-DECA-3AD6-85E3F084914F}"/>
          </ac:picMkLst>
        </pc:picChg>
        <pc:picChg chg="mod">
          <ac:chgData name="Louis Christofi" userId="f92faeab-5284-4aba-bb83-e8da97e104d4" providerId="ADAL" clId="{BF47B7F3-E6B8-4454-935E-4D0137566446}" dt="2024-10-17T13:56:59.914" v="32" actId="1076"/>
          <ac:picMkLst>
            <pc:docMk/>
            <pc:sldMk cId="2566403626" sldId="2147473572"/>
            <ac:picMk id="26" creationId="{66B83248-CD87-F2D4-F7F4-8D478B331ED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sz="1600" b="1" dirty="0">
                <a:solidFill>
                  <a:schemeClr val="bg1"/>
                </a:solidFill>
              </a:rPr>
              <a:t>Awareness </a:t>
            </a:r>
          </a:p>
        </c:rich>
      </c:tx>
      <c:layout>
        <c:manualLayout>
          <c:xMode val="edge"/>
          <c:yMode val="edge"/>
          <c:x val="0.2974349317338385"/>
          <c:y val="1.27692390706541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3-D968-4C37-913E-8D509884FCA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D968-4C37-913E-8D509884FCA4}"/>
              </c:ext>
            </c:extLst>
          </c:dPt>
          <c:dLbls>
            <c:dLbl>
              <c:idx val="1"/>
              <c:tx>
                <c:rich>
                  <a:bodyPr/>
                  <a:lstStyle/>
                  <a:p>
                    <a:fld id="{2B93E9C8-1887-4229-949C-D9FBA7036877}" type="VALUE">
                      <a:rPr lang="en-US" b="1">
                        <a:solidFill>
                          <a:schemeClr val="accent2"/>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68-4C37-913E-8D509884FC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Sheet1!$A$1:$B$1</c:f>
              <c:strCache>
                <c:ptCount val="2"/>
                <c:pt idx="0">
                  <c:v>Pre-Camaign</c:v>
                </c:pt>
                <c:pt idx="1">
                  <c:v>Post-Camaign</c:v>
                </c:pt>
              </c:strCache>
            </c:strRef>
          </c:cat>
          <c:val>
            <c:numRef>
              <c:f>Sheet1!$A$2:$B$2</c:f>
              <c:numCache>
                <c:formatCode>0%</c:formatCode>
                <c:ptCount val="2"/>
                <c:pt idx="0">
                  <c:v>0.56999999999999995</c:v>
                </c:pt>
                <c:pt idx="1">
                  <c:v>0.66</c:v>
                </c:pt>
              </c:numCache>
            </c:numRef>
          </c:val>
          <c:extLst>
            <c:ext xmlns:c16="http://schemas.microsoft.com/office/drawing/2014/chart" uri="{C3380CC4-5D6E-409C-BE32-E72D297353CC}">
              <c16:uniqueId val="{00000002-D968-4C37-913E-8D509884FCA4}"/>
            </c:ext>
          </c:extLst>
        </c:ser>
        <c:dLbls>
          <c:dLblPos val="outEnd"/>
          <c:showLegendKey val="0"/>
          <c:showVal val="1"/>
          <c:showCatName val="0"/>
          <c:showSerName val="0"/>
          <c:showPercent val="0"/>
          <c:showBubbleSize val="0"/>
        </c:dLbls>
        <c:gapWidth val="219"/>
        <c:overlap val="-27"/>
        <c:axId val="324397696"/>
        <c:axId val="324395296"/>
      </c:barChart>
      <c:catAx>
        <c:axId val="324397696"/>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24395296"/>
        <c:crosses val="autoZero"/>
        <c:auto val="1"/>
        <c:lblAlgn val="ctr"/>
        <c:lblOffset val="100"/>
        <c:noMultiLvlLbl val="0"/>
      </c:catAx>
      <c:valAx>
        <c:axId val="324395296"/>
        <c:scaling>
          <c:orientation val="minMax"/>
        </c:scaling>
        <c:delete val="1"/>
        <c:axPos val="l"/>
        <c:numFmt formatCode="0%" sourceLinked="1"/>
        <c:majorTickMark val="none"/>
        <c:minorTickMark val="none"/>
        <c:tickLblPos val="nextTo"/>
        <c:crossAx val="32439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sz="1600" b="1" u="none" dirty="0">
                <a:solidFill>
                  <a:schemeClr val="bg1"/>
                </a:solidFill>
              </a:rPr>
              <a:t>Trial Rate</a:t>
            </a:r>
          </a:p>
        </c:rich>
      </c:tx>
      <c:layout>
        <c:manualLayout>
          <c:xMode val="edge"/>
          <c:yMode val="edge"/>
          <c:x val="0.35022235051658784"/>
          <c:y val="1.27692390706541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1-0408-4F70-9817-4F3072F907E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408-4F70-9817-4F3072F907E1}"/>
              </c:ext>
            </c:extLst>
          </c:dPt>
          <c:dLbls>
            <c:dLbl>
              <c:idx val="1"/>
              <c:tx>
                <c:rich>
                  <a:bodyPr/>
                  <a:lstStyle/>
                  <a:p>
                    <a:fld id="{F4BF2D34-1D86-4FAF-87DD-83EEFF66FD2B}" type="VALUE">
                      <a:rPr lang="en-US" b="1">
                        <a:solidFill>
                          <a:schemeClr val="accent2"/>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408-4F70-9817-4F3072F907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Sheet1!$A$1:$B$1</c:f>
              <c:strCache>
                <c:ptCount val="2"/>
                <c:pt idx="0">
                  <c:v>Pre-Camaign</c:v>
                </c:pt>
                <c:pt idx="1">
                  <c:v>Post-Camaign</c:v>
                </c:pt>
              </c:strCache>
            </c:strRef>
          </c:cat>
          <c:val>
            <c:numRef>
              <c:f>Sheet1!$A$2:$B$2</c:f>
              <c:numCache>
                <c:formatCode>0%</c:formatCode>
                <c:ptCount val="2"/>
                <c:pt idx="0">
                  <c:v>0.32</c:v>
                </c:pt>
                <c:pt idx="1">
                  <c:v>0.37</c:v>
                </c:pt>
              </c:numCache>
            </c:numRef>
          </c:val>
          <c:extLst>
            <c:ext xmlns:c16="http://schemas.microsoft.com/office/drawing/2014/chart" uri="{C3380CC4-5D6E-409C-BE32-E72D297353CC}">
              <c16:uniqueId val="{00000004-0408-4F70-9817-4F3072F907E1}"/>
            </c:ext>
          </c:extLst>
        </c:ser>
        <c:dLbls>
          <c:dLblPos val="outEnd"/>
          <c:showLegendKey val="0"/>
          <c:showVal val="1"/>
          <c:showCatName val="0"/>
          <c:showSerName val="0"/>
          <c:showPercent val="0"/>
          <c:showBubbleSize val="0"/>
        </c:dLbls>
        <c:gapWidth val="219"/>
        <c:overlap val="-27"/>
        <c:axId val="324397696"/>
        <c:axId val="324395296"/>
      </c:barChart>
      <c:catAx>
        <c:axId val="324397696"/>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24395296"/>
        <c:crosses val="autoZero"/>
        <c:auto val="1"/>
        <c:lblAlgn val="ctr"/>
        <c:lblOffset val="100"/>
        <c:noMultiLvlLbl val="0"/>
      </c:catAx>
      <c:valAx>
        <c:axId val="324395296"/>
        <c:scaling>
          <c:orientation val="minMax"/>
        </c:scaling>
        <c:delete val="1"/>
        <c:axPos val="l"/>
        <c:numFmt formatCode="0%" sourceLinked="1"/>
        <c:majorTickMark val="none"/>
        <c:minorTickMark val="none"/>
        <c:tickLblPos val="nextTo"/>
        <c:crossAx val="32439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12/11/2024</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9.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4.xml"/><Relationship Id="rId1" Type="http://schemas.openxmlformats.org/officeDocument/2006/relationships/tags" Target="../tags/tag31.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4.xml"/><Relationship Id="rId1" Type="http://schemas.openxmlformats.org/officeDocument/2006/relationships/tags" Target="../tags/tag3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4.xml"/><Relationship Id="rId1" Type="http://schemas.openxmlformats.org/officeDocument/2006/relationships/tags" Target="../tags/tag3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4.xml"/><Relationship Id="rId1" Type="http://schemas.openxmlformats.org/officeDocument/2006/relationships/tags" Target="../tags/tag3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4.xml"/><Relationship Id="rId1" Type="http://schemas.openxmlformats.org/officeDocument/2006/relationships/tags" Target="../tags/tag3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4.xml"/><Relationship Id="rId1" Type="http://schemas.openxmlformats.org/officeDocument/2006/relationships/tags" Target="../tags/tag36.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4.xml"/><Relationship Id="rId1" Type="http://schemas.openxmlformats.org/officeDocument/2006/relationships/tags" Target="../tags/tag37.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4.xml"/><Relationship Id="rId1" Type="http://schemas.openxmlformats.org/officeDocument/2006/relationships/tags" Target="../tags/tag38.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4.xml"/><Relationship Id="rId1" Type="http://schemas.openxmlformats.org/officeDocument/2006/relationships/tags" Target="../tags/tag39.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4.xml"/><Relationship Id="rId1" Type="http://schemas.openxmlformats.org/officeDocument/2006/relationships/tags" Target="../tags/tag40.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4.xml"/><Relationship Id="rId1" Type="http://schemas.openxmlformats.org/officeDocument/2006/relationships/tags" Target="../tags/tag42.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4.xml"/><Relationship Id="rId1" Type="http://schemas.openxmlformats.org/officeDocument/2006/relationships/tags" Target="../tags/tag43.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4.xml"/><Relationship Id="rId1" Type="http://schemas.openxmlformats.org/officeDocument/2006/relationships/tags" Target="../tags/tag44.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4.xml"/><Relationship Id="rId1" Type="http://schemas.openxmlformats.org/officeDocument/2006/relationships/tags" Target="../tags/tag45.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4.xml"/><Relationship Id="rId1" Type="http://schemas.openxmlformats.org/officeDocument/2006/relationships/tags" Target="../tags/tag4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4.xml"/><Relationship Id="rId1" Type="http://schemas.openxmlformats.org/officeDocument/2006/relationships/tags" Target="../tags/tag4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5" name="Object 1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8" name="Object 1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2" name="Object 2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3480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270000" y="1395414"/>
            <a:ext cx="12912600" cy="5682280"/>
          </a:xfrm>
          <a:prstGeom prst="rect">
            <a:avLst/>
          </a:prstGeom>
          <a:solidFill>
            <a:schemeClr val="accent5">
              <a:lumMod val="60000"/>
              <a:lumOff val="40000"/>
            </a:schemeClr>
          </a:solidFill>
        </p:spPr>
        <p:txBody>
          <a:bodyPr tIns="720000"/>
          <a:lstStyle>
            <a:lvl1pPr marL="0" indent="0"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4" name="Text Placeholder 3"/>
          <p:cNvSpPr>
            <a:spLocks noGrp="1"/>
          </p:cNvSpPr>
          <p:nvPr>
            <p:ph type="body" sz="quarter" idx="10" hasCustomPrompt="1"/>
          </p:nvPr>
        </p:nvSpPr>
        <p:spPr bwMode="gray">
          <a:xfrm>
            <a:off x="2525005" y="2683267"/>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8566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6890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1612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479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0145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5159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24526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4002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9063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00126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99072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5773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9928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9928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333555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333555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56782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56782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804399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804399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10364114"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10364114"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9928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33355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56782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80209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10363658"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428193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87769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97271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97271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331967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331967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5671597"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5671597"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8023523"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8023523"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7271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0375449"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0375449"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331967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566663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801359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1036055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156154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21729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50874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0733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3784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358559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01949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70196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22663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9155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44084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0993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emf"/><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oleObject" Target="../embeddings/oleObject12.bin"/><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1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heme" Target="../theme/theme3.xml"/><Relationship Id="rId1" Type="http://schemas.openxmlformats.org/officeDocument/2006/relationships/slideLayout" Target="../slideLayouts/slideLayout34.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oleObject" Target="../embeddings/oleObject25.bin"/><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tags" Target="../tags/tag3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theme" Target="../theme/theme4.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4" imgW="6350000" imgH="6350000" progId="">
                  <p:embed/>
                </p:oleObj>
              </mc:Choice>
              <mc:Fallback>
                <p:oleObj name="think-cell Slide" r:id="rId14" imgW="6350000" imgH="6350000" progId="">
                  <p:embed/>
                  <p:pic>
                    <p:nvPicPr>
                      <p:cNvPr id="8" name="Object 7"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25" imgW="6350000" imgH="6350000" progId="">
                  <p:embed/>
                </p:oleObj>
              </mc:Choice>
              <mc:Fallback>
                <p:oleObj name="think-cell Slide" r:id="rId25" imgW="6350000" imgH="6350000" progId="">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150751214"/>
      </p:ext>
    </p:extLst>
  </p:cSld>
  <p:clrMap bg1="lt1" tx1="dk1" bg2="lt2" tx2="dk2" accent1="accent1" accent2="accent2" accent3="accent3" accent4="accent4" accent5="accent5" accent6="accent6" hlink="hlink" folHlink="folHlink"/>
  <p:sldLayoutIdLst>
    <p:sldLayoutId id="2147484057"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29" imgW="6350000" imgH="6350000" progId="">
                  <p:embed/>
                </p:oleObj>
              </mc:Choice>
              <mc:Fallback>
                <p:oleObj name="think-cell Slide" r:id="rId29" imgW="6350000" imgH="6350000" progId="">
                  <p:embed/>
                  <p:pic>
                    <p:nvPicPr>
                      <p:cNvPr id="8" name="Object 7" hidden="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154925801"/>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1" r:id="rId20"/>
    <p:sldLayoutId id="2147484082" r:id="rId21"/>
    <p:sldLayoutId id="2147484083" r:id="rId22"/>
    <p:sldLayoutId id="2147484084" r:id="rId23"/>
    <p:sldLayoutId id="2147484085" r:id="rId24"/>
    <p:sldLayoutId id="2147484086" r:id="rId25"/>
    <p:sldLayoutId id="2147484087" r:id="rId2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54.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EAD2F-42CB-52B6-F719-45510098ECB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E18EAFD5-1EED-3CDB-BE18-D50E74D7D2F0}"/>
              </a:ext>
            </a:extLst>
          </p:cNvPr>
          <p:cNvSpPr>
            <a:spLocks noGrp="1"/>
          </p:cNvSpPr>
          <p:nvPr>
            <p:ph type="body" sz="quarter" idx="31"/>
          </p:nvPr>
        </p:nvSpPr>
        <p:spPr/>
        <p:txBody>
          <a:bodyPr/>
          <a:lstStyle/>
          <a:p>
            <a:r>
              <a:rPr lang="en-GB" dirty="0"/>
              <a:t>Have You Got Magic Eyes?</a:t>
            </a:r>
          </a:p>
        </p:txBody>
      </p:sp>
      <p:sp>
        <p:nvSpPr>
          <p:cNvPr id="11" name="Title 10">
            <a:extLst>
              <a:ext uri="{FF2B5EF4-FFF2-40B4-BE49-F238E27FC236}">
                <a16:creationId xmlns:a16="http://schemas.microsoft.com/office/drawing/2014/main" id="{6211ACA0-BB45-FA11-C17A-92629BA90B14}"/>
              </a:ext>
            </a:extLst>
          </p:cNvPr>
          <p:cNvSpPr>
            <a:spLocks noGrp="1"/>
          </p:cNvSpPr>
          <p:nvPr>
            <p:ph type="title"/>
          </p:nvPr>
        </p:nvSpPr>
        <p:spPr/>
        <p:txBody>
          <a:bodyPr/>
          <a:lstStyle/>
          <a:p>
            <a:r>
              <a:rPr lang="en-GB" b="0" i="0" dirty="0">
                <a:solidFill>
                  <a:srgbClr val="000000"/>
                </a:solidFill>
                <a:effectLst/>
              </a:rPr>
              <a:t>Müller </a:t>
            </a:r>
            <a:r>
              <a:rPr lang="en-GB" dirty="0"/>
              <a:t>corner</a:t>
            </a:r>
          </a:p>
        </p:txBody>
      </p:sp>
      <p:sp>
        <p:nvSpPr>
          <p:cNvPr id="30" name="Rectangle 29">
            <a:extLst>
              <a:ext uri="{FF2B5EF4-FFF2-40B4-BE49-F238E27FC236}">
                <a16:creationId xmlns:a16="http://schemas.microsoft.com/office/drawing/2014/main" id="{C8AFFC6E-F431-AAF0-7A88-4C586B3D4CC4}"/>
              </a:ext>
            </a:extLst>
          </p:cNvPr>
          <p:cNvSpPr/>
          <p:nvPr/>
        </p:nvSpPr>
        <p:spPr>
          <a:xfrm>
            <a:off x="9111096" y="7229722"/>
            <a:ext cx="4276437" cy="215444"/>
          </a:xfrm>
          <a:prstGeom prst="rect">
            <a:avLst/>
          </a:prstGeom>
        </p:spPr>
        <p:txBody>
          <a:bodyPr wrap="square">
            <a:spAutoFit/>
          </a:bodyPr>
          <a:lstStyle/>
          <a:p>
            <a:pPr algn="r" defTabSz="654246">
              <a:defRPr/>
            </a:pPr>
            <a:r>
              <a:rPr lang="en-US" sz="800" b="1" dirty="0">
                <a:solidFill>
                  <a:srgbClr val="000000"/>
                </a:solidFill>
                <a:latin typeface="Arial"/>
              </a:rPr>
              <a:t>Source: </a:t>
            </a:r>
            <a:r>
              <a:rPr lang="en-US" sz="800" dirty="0">
                <a:solidFill>
                  <a:srgbClr val="000000"/>
                </a:solidFill>
                <a:latin typeface="Arial"/>
              </a:rPr>
              <a:t>DCM Awards: Muller Corner Case Study 2024. Uplifts = relative uplifts</a:t>
            </a:r>
          </a:p>
        </p:txBody>
      </p:sp>
      <p:graphicFrame>
        <p:nvGraphicFramePr>
          <p:cNvPr id="38" name="Table 5">
            <a:extLst>
              <a:ext uri="{FF2B5EF4-FFF2-40B4-BE49-F238E27FC236}">
                <a16:creationId xmlns:a16="http://schemas.microsoft.com/office/drawing/2014/main" id="{C09A603F-056F-E5DB-97B8-A08C8DA3C586}"/>
              </a:ext>
            </a:extLst>
          </p:cNvPr>
          <p:cNvGraphicFramePr>
            <a:graphicFrameLocks noGrp="1"/>
          </p:cNvGraphicFramePr>
          <p:nvPr>
            <p:extLst>
              <p:ext uri="{D42A27DB-BD31-4B8C-83A1-F6EECF244321}">
                <p14:modId xmlns:p14="http://schemas.microsoft.com/office/powerpoint/2010/main" val="1465702772"/>
              </p:ext>
            </p:extLst>
          </p:nvPr>
        </p:nvGraphicFramePr>
        <p:xfrm>
          <a:off x="270000" y="1088563"/>
          <a:ext cx="6278564" cy="601691"/>
        </p:xfrm>
        <a:graphic>
          <a:graphicData uri="http://schemas.openxmlformats.org/drawingml/2006/table">
            <a:tbl>
              <a:tblPr firstRow="1" bandRow="1">
                <a:tableStyleId>{5C22544A-7EE6-4342-B048-85BDC9FD1C3A}</a:tableStyleId>
              </a:tblPr>
              <a:tblGrid>
                <a:gridCol w="766970">
                  <a:extLst>
                    <a:ext uri="{9D8B030D-6E8A-4147-A177-3AD203B41FA5}">
                      <a16:colId xmlns:a16="http://schemas.microsoft.com/office/drawing/2014/main" val="1043653864"/>
                    </a:ext>
                  </a:extLst>
                </a:gridCol>
                <a:gridCol w="1620595">
                  <a:extLst>
                    <a:ext uri="{9D8B030D-6E8A-4147-A177-3AD203B41FA5}">
                      <a16:colId xmlns:a16="http://schemas.microsoft.com/office/drawing/2014/main" val="1430915649"/>
                    </a:ext>
                  </a:extLst>
                </a:gridCol>
                <a:gridCol w="1400854">
                  <a:extLst>
                    <a:ext uri="{9D8B030D-6E8A-4147-A177-3AD203B41FA5}">
                      <a16:colId xmlns:a16="http://schemas.microsoft.com/office/drawing/2014/main" val="1969532920"/>
                    </a:ext>
                  </a:extLst>
                </a:gridCol>
                <a:gridCol w="1424374">
                  <a:extLst>
                    <a:ext uri="{9D8B030D-6E8A-4147-A177-3AD203B41FA5}">
                      <a16:colId xmlns:a16="http://schemas.microsoft.com/office/drawing/2014/main" val="696929619"/>
                    </a:ext>
                  </a:extLst>
                </a:gridCol>
                <a:gridCol w="1065771">
                  <a:extLst>
                    <a:ext uri="{9D8B030D-6E8A-4147-A177-3AD203B41FA5}">
                      <a16:colId xmlns:a16="http://schemas.microsoft.com/office/drawing/2014/main" val="214587584"/>
                    </a:ext>
                  </a:extLst>
                </a:gridCol>
              </a:tblGrid>
              <a:tr h="280672">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SECTOR</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TARGET AUDIENCE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PACKAGE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MEDIA AGENCY</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COPY LENGTH</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321019">
                <a:tc>
                  <a:txBody>
                    <a:bodyPr/>
                    <a:lstStyle/>
                    <a:p>
                      <a:pPr algn="ctr" fontAlgn="ctr"/>
                      <a:r>
                        <a:rPr lang="en-GB" sz="1050" b="0" i="0" u="none" strike="noStrike" dirty="0">
                          <a:solidFill>
                            <a:srgbClr val="000000"/>
                          </a:solidFill>
                          <a:effectLst/>
                          <a:latin typeface="+mn-lt"/>
                        </a:rPr>
                        <a:t>FMCG</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ABC1 Adults</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ABC1 Adult AGP</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EssenceMediacom</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a:solidFill>
                            <a:srgbClr val="000000"/>
                          </a:solidFill>
                          <a:effectLst/>
                          <a:latin typeface="+mn-lt"/>
                        </a:rPr>
                        <a:t>10”,20</a:t>
                      </a:r>
                      <a:r>
                        <a:rPr lang="en-GB" sz="1050" b="0" i="0" u="none" strike="noStrike" dirty="0">
                          <a:solidFill>
                            <a:srgbClr val="000000"/>
                          </a:solidFill>
                          <a:effectLst/>
                          <a:latin typeface="+mn-lt"/>
                        </a:rPr>
                        <a:t>”</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39" name="Content Placeholder 6">
            <a:extLst>
              <a:ext uri="{FF2B5EF4-FFF2-40B4-BE49-F238E27FC236}">
                <a16:creationId xmlns:a16="http://schemas.microsoft.com/office/drawing/2014/main" id="{B126E515-54A6-7305-8A70-7526FB5CF506}"/>
              </a:ext>
            </a:extLst>
          </p:cNvPr>
          <p:cNvSpPr txBox="1">
            <a:spLocks/>
          </p:cNvSpPr>
          <p:nvPr/>
        </p:nvSpPr>
        <p:spPr bwMode="gray">
          <a:xfrm>
            <a:off x="269999" y="1893455"/>
            <a:ext cx="6278563" cy="4870910"/>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ts val="1800"/>
              </a:lnSpc>
            </a:pPr>
            <a:r>
              <a:rPr lang="en-GB" altLang="en-US" sz="1100" dirty="0">
                <a:solidFill>
                  <a:schemeClr val="accent2"/>
                </a:solidFill>
                <a:latin typeface="Arial" pitchFamily="34" charset="0"/>
                <a:cs typeface="Arial" pitchFamily="34" charset="0"/>
              </a:rPr>
              <a:t>BACKGROUND</a:t>
            </a:r>
          </a:p>
          <a:p>
            <a:pPr>
              <a:lnSpc>
                <a:spcPct val="150000"/>
              </a:lnSpc>
            </a:pPr>
            <a:r>
              <a:rPr lang="en-GB" sz="1100" b="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Despite being the current leader in their own market, Müller Corner wanted to expand their sales and drive perceptions of being an ‘everyday treat’ by launching a nostalgia driven ad campaign. The cinema experience is engaging, immersive and ultimately associated with snacking, so Muller Corner knew that this would be the most effective way to reach their target audience to reinforce their product as a casual snack option.</a:t>
            </a:r>
          </a:p>
          <a:p>
            <a:pPr>
              <a:lnSpc>
                <a:spcPct val="150000"/>
              </a:lnSpc>
            </a:pPr>
            <a:endParaRPr lang="en-GB" altLang="en-US" sz="1100" b="0" dirty="0">
              <a:solidFill>
                <a:schemeClr val="bg1"/>
              </a:solidFill>
              <a:latin typeface="Arial" pitchFamily="34" charset="0"/>
              <a:cs typeface="Arial" pitchFamily="34" charset="0"/>
            </a:endParaRPr>
          </a:p>
          <a:p>
            <a:pPr>
              <a:lnSpc>
                <a:spcPct val="150000"/>
              </a:lnSpc>
            </a:pPr>
            <a:r>
              <a:rPr lang="en-GB" altLang="en-US" sz="1100" dirty="0">
                <a:solidFill>
                  <a:schemeClr val="accent2"/>
                </a:solidFill>
                <a:latin typeface="Arial" pitchFamily="34" charset="0"/>
                <a:cs typeface="Arial" pitchFamily="34" charset="0"/>
              </a:rPr>
              <a:t>PLAN</a:t>
            </a:r>
          </a:p>
          <a:p>
            <a:pPr>
              <a:lnSpc>
                <a:spcPct val="150000"/>
              </a:lnSpc>
              <a:spcAft>
                <a:spcPts val="800"/>
              </a:spcAft>
            </a:pPr>
            <a:r>
              <a:rPr lang="en-GB" sz="1100" b="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Wanting to grab the attention of its audience, the creative copy used the Magic Eye technique, with a 2D kaleidoscope-style image of a Müller Corner yoghurt concealing a hidden 3D Mud Pie. </a:t>
            </a:r>
            <a:r>
              <a:rPr lang="en-GB" sz="1100" b="0" kern="100" dirty="0">
                <a:solidFill>
                  <a:srgbClr val="000000"/>
                </a:solidFill>
                <a:latin typeface="Arial" panose="020B0604020202020204" pitchFamily="34" charset="0"/>
                <a:ea typeface="Aptos" panose="020B0004020202020204" pitchFamily="34" charset="0"/>
                <a:cs typeface="Arial" panose="020B0604020202020204" pitchFamily="34" charset="0"/>
              </a:rPr>
              <a:t>Here, t</a:t>
            </a:r>
            <a:r>
              <a:rPr lang="en-GB" sz="1100" b="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he audience is encouraged to engage with the ad </a:t>
            </a:r>
            <a:r>
              <a:rPr lang="en-GB" sz="1100" b="0" kern="100" dirty="0">
                <a:solidFill>
                  <a:srgbClr val="000000"/>
                </a:solidFill>
                <a:latin typeface="Arial" panose="020B0604020202020204" pitchFamily="34" charset="0"/>
                <a:ea typeface="Aptos" panose="020B0004020202020204" pitchFamily="34" charset="0"/>
                <a:cs typeface="Arial" panose="020B0604020202020204" pitchFamily="34" charset="0"/>
              </a:rPr>
              <a:t>to </a:t>
            </a:r>
            <a:r>
              <a:rPr lang="en-GB" sz="1100" b="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decipher the hidden word, utilising </a:t>
            </a:r>
            <a:r>
              <a:rPr lang="en-GB" sz="1100" b="0" kern="100" dirty="0">
                <a:solidFill>
                  <a:srgbClr val="000000"/>
                </a:solidFill>
                <a:latin typeface="Arial" panose="020B0604020202020204" pitchFamily="34" charset="0"/>
                <a:ea typeface="Aptos" panose="020B0004020202020204" pitchFamily="34" charset="0"/>
                <a:cs typeface="Arial" panose="020B0604020202020204" pitchFamily="34" charset="0"/>
              </a:rPr>
              <a:t>cinema’s distraction-free offering. </a:t>
            </a:r>
            <a:r>
              <a:rPr lang="en-GB" sz="1100" b="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Müller Corner bought into an ABC1 Adult AGP giving them access to films such as</a:t>
            </a:r>
            <a:r>
              <a:rPr lang="en-GB" sz="1100" b="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Kingdom of the Planet of Apes, Ghostbusters - Frozen Empire</a:t>
            </a:r>
            <a:r>
              <a:rPr lang="en-GB" sz="1100" b="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GB" sz="1100" b="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Back to Black</a:t>
            </a:r>
            <a:r>
              <a:rPr lang="en-GB" sz="1100" b="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and </a:t>
            </a:r>
            <a:r>
              <a:rPr lang="en-GB" sz="1100" b="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Godzilla x Kong - The New Empire</a:t>
            </a:r>
            <a:r>
              <a:rPr lang="en-GB" sz="1100" b="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These films aligned with the campaign’s core themes by tapping into nostalgia during the 80s, 90s and 2000s. </a:t>
            </a:r>
          </a:p>
          <a:p>
            <a:pPr>
              <a:lnSpc>
                <a:spcPct val="100000"/>
              </a:lnSpc>
            </a:pPr>
            <a:endParaRPr lang="en-GB" altLang="en-US" sz="1100" dirty="0">
              <a:solidFill>
                <a:schemeClr val="accent2"/>
              </a:solidFill>
              <a:latin typeface="Arial" pitchFamily="34" charset="0"/>
              <a:cs typeface="Arial" pitchFamily="34" charset="0"/>
            </a:endParaRPr>
          </a:p>
          <a:p>
            <a:pPr>
              <a:lnSpc>
                <a:spcPct val="150000"/>
              </a:lnSpc>
            </a:pPr>
            <a:r>
              <a:rPr lang="en-GB" altLang="en-US" sz="1100">
                <a:solidFill>
                  <a:schemeClr val="accent2"/>
                </a:solidFill>
                <a:latin typeface="Arial" pitchFamily="34" charset="0"/>
                <a:cs typeface="Arial" pitchFamily="34" charset="0"/>
              </a:rPr>
              <a:t>RESULTS</a:t>
            </a:r>
            <a:endParaRPr lang="en-GB" altLang="en-US" sz="1100" dirty="0">
              <a:solidFill>
                <a:schemeClr val="accent2"/>
              </a:solidFill>
              <a:latin typeface="Arial" pitchFamily="34" charset="0"/>
              <a:cs typeface="Arial" pitchFamily="34" charset="0"/>
            </a:endParaRPr>
          </a:p>
          <a:p>
            <a:pPr>
              <a:lnSpc>
                <a:spcPct val="150000"/>
              </a:lnSpc>
              <a:spcAft>
                <a:spcPts val="800"/>
              </a:spcAft>
            </a:pPr>
            <a:r>
              <a:rPr lang="en-GB" sz="1100" b="0" kern="100" dirty="0">
                <a:solidFill>
                  <a:srgbClr val="000000"/>
                </a:solidFill>
                <a:effectLst/>
                <a:ea typeface="Aptos" panose="020B0004020202020204" pitchFamily="34" charset="0"/>
                <a:cs typeface="Times New Roman" panose="02020603050405020304" pitchFamily="18" charset="0"/>
              </a:rPr>
              <a:t>This campaign was a remarkable success, with the strategic integration of cinema was instrumental in achieving Muller Corner’s key campaign KPIs from across the full funnel of metrics. </a:t>
            </a:r>
            <a:endParaRPr lang="en-GB" sz="1100" dirty="0">
              <a:solidFill>
                <a:schemeClr val="accent4"/>
              </a:solidFill>
            </a:endParaRPr>
          </a:p>
          <a:p>
            <a:pPr>
              <a:lnSpc>
                <a:spcPct val="150000"/>
              </a:lnSpc>
              <a:spcAft>
                <a:spcPts val="800"/>
              </a:spcAft>
            </a:pPr>
            <a:endParaRPr lang="en-GB" sz="1100" b="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5" name="Picture Placeholder 4">
            <a:extLst>
              <a:ext uri="{FF2B5EF4-FFF2-40B4-BE49-F238E27FC236}">
                <a16:creationId xmlns:a16="http://schemas.microsoft.com/office/drawing/2014/main" id="{6F31F58D-A920-7F03-D5B1-718AF801CBE6}"/>
              </a:ext>
            </a:extLst>
          </p:cNvPr>
          <p:cNvPicPr>
            <a:picLocks noGrp="1" noChangeAspect="1"/>
          </p:cNvPicPr>
          <p:nvPr>
            <p:ph type="pic" sz="quarter" idx="16"/>
          </p:nvPr>
        </p:nvPicPr>
        <p:blipFill>
          <a:blip r:embed="rId2" cstate="hqprint">
            <a:extLst>
              <a:ext uri="{28A0092B-C50C-407E-A947-70E740481C1C}">
                <a14:useLocalDpi xmlns:a14="http://schemas.microsoft.com/office/drawing/2010/main"/>
              </a:ext>
            </a:extLst>
          </a:blip>
          <a:srcRect/>
          <a:stretch>
            <a:fillRect/>
          </a:stretch>
        </p:blipFill>
        <p:spPr>
          <a:xfrm>
            <a:off x="6838950" y="269875"/>
            <a:ext cx="6278563" cy="3211513"/>
          </a:xfrm>
          <a:prstGeom prst="rect">
            <a:avLst/>
          </a:prstGeom>
        </p:spPr>
      </p:pic>
      <p:graphicFrame>
        <p:nvGraphicFramePr>
          <p:cNvPr id="16" name="Chart 15">
            <a:extLst>
              <a:ext uri="{FF2B5EF4-FFF2-40B4-BE49-F238E27FC236}">
                <a16:creationId xmlns:a16="http://schemas.microsoft.com/office/drawing/2014/main" id="{8E110ACA-C879-F3A2-0234-5B0450B83BE0}"/>
              </a:ext>
            </a:extLst>
          </p:cNvPr>
          <p:cNvGraphicFramePr>
            <a:graphicFrameLocks/>
          </p:cNvGraphicFramePr>
          <p:nvPr>
            <p:extLst>
              <p:ext uri="{D42A27DB-BD31-4B8C-83A1-F6EECF244321}">
                <p14:modId xmlns:p14="http://schemas.microsoft.com/office/powerpoint/2010/main" val="4160173184"/>
              </p:ext>
            </p:extLst>
          </p:nvPr>
        </p:nvGraphicFramePr>
        <p:xfrm>
          <a:off x="6838950" y="3780631"/>
          <a:ext cx="3228686" cy="29837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5C8158FA-4D16-2D7F-8766-D8F9A23CEB28}"/>
              </a:ext>
            </a:extLst>
          </p:cNvPr>
          <p:cNvGraphicFramePr>
            <a:graphicFrameLocks/>
          </p:cNvGraphicFramePr>
          <p:nvPr>
            <p:extLst>
              <p:ext uri="{D42A27DB-BD31-4B8C-83A1-F6EECF244321}">
                <p14:modId xmlns:p14="http://schemas.microsoft.com/office/powerpoint/2010/main" val="213608235"/>
              </p:ext>
            </p:extLst>
          </p:nvPr>
        </p:nvGraphicFramePr>
        <p:xfrm>
          <a:off x="9888827" y="3780630"/>
          <a:ext cx="3228686" cy="2983733"/>
        </p:xfrm>
        <a:graphic>
          <a:graphicData uri="http://schemas.openxmlformats.org/drawingml/2006/chart">
            <c:chart xmlns:c="http://schemas.openxmlformats.org/drawingml/2006/chart" xmlns:r="http://schemas.openxmlformats.org/officeDocument/2006/relationships" r:id="rId4"/>
          </a:graphicData>
        </a:graphic>
      </p:graphicFrame>
      <p:sp>
        <p:nvSpPr>
          <p:cNvPr id="10" name="Oval 9">
            <a:extLst>
              <a:ext uri="{FF2B5EF4-FFF2-40B4-BE49-F238E27FC236}">
                <a16:creationId xmlns:a16="http://schemas.microsoft.com/office/drawing/2014/main" id="{A34E1F02-4208-17DB-21EC-E461ABD307C6}"/>
              </a:ext>
            </a:extLst>
          </p:cNvPr>
          <p:cNvSpPr/>
          <p:nvPr/>
        </p:nvSpPr>
        <p:spPr>
          <a:xfrm>
            <a:off x="7915564" y="4682836"/>
            <a:ext cx="729672" cy="711200"/>
          </a:xfrm>
          <a:prstGeom prst="ellipse">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400" b="1" dirty="0">
                <a:solidFill>
                  <a:srgbClr val="FFFFFF"/>
                </a:solidFill>
              </a:rPr>
              <a:t>+16%</a:t>
            </a:r>
          </a:p>
        </p:txBody>
      </p:sp>
      <p:sp>
        <p:nvSpPr>
          <p:cNvPr id="21" name="Oval 20">
            <a:extLst>
              <a:ext uri="{FF2B5EF4-FFF2-40B4-BE49-F238E27FC236}">
                <a16:creationId xmlns:a16="http://schemas.microsoft.com/office/drawing/2014/main" id="{9493CC48-9593-3612-25CB-1900C59D6B36}"/>
              </a:ext>
            </a:extLst>
          </p:cNvPr>
          <p:cNvSpPr/>
          <p:nvPr/>
        </p:nvSpPr>
        <p:spPr>
          <a:xfrm>
            <a:off x="11138334" y="4682836"/>
            <a:ext cx="729672" cy="711200"/>
          </a:xfrm>
          <a:prstGeom prst="ellipse">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400" b="1" dirty="0">
                <a:solidFill>
                  <a:srgbClr val="FFFFFF"/>
                </a:solidFill>
              </a:rPr>
              <a:t>+16%</a:t>
            </a:r>
          </a:p>
        </p:txBody>
      </p:sp>
    </p:spTree>
    <p:extLst>
      <p:ext uri="{BB962C8B-B14F-4D97-AF65-F5344CB8AC3E}">
        <p14:creationId xmlns:p14="http://schemas.microsoft.com/office/powerpoint/2010/main" val="295585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4B9F03D9-2B03-1B46-9E4E-AF5BDA70FAD6}"/>
    </a:ext>
  </a:extLst>
</a:theme>
</file>

<file path=ppt/theme/theme2.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F42B4113-7D75-1742-BAD8-F2115512947F}"/>
    </a:ext>
  </a:extLst>
</a:theme>
</file>

<file path=ppt/theme/theme3.xml><?xml version="1.0" encoding="utf-8"?>
<a:theme xmlns:a="http://schemas.openxmlformats.org/drawingml/2006/main" name="2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4.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4AC01838-4122-4D60-892B-B5CDDD5C4FBC}"/>
    </a:ext>
  </a:extLst>
</a:theme>
</file>

<file path=ppt/theme/theme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5158</TotalTime>
  <Words>278</Words>
  <Application>Microsoft Office PowerPoint</Application>
  <PresentationFormat>Custom</PresentationFormat>
  <Paragraphs>27</Paragraphs>
  <Slides>1</Slides>
  <Notes>0</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1" baseType="lpstr">
      <vt:lpstr>Aptos</vt:lpstr>
      <vt:lpstr>Arial</vt:lpstr>
      <vt:lpstr>Century Gothic</vt:lpstr>
      <vt:lpstr>Impact</vt:lpstr>
      <vt:lpstr>Wingdings</vt:lpstr>
      <vt:lpstr>Divider Slides</vt:lpstr>
      <vt:lpstr>Copy Slides</vt:lpstr>
      <vt:lpstr>2_Blank with title</vt:lpstr>
      <vt:lpstr>Image Slides</vt:lpstr>
      <vt:lpstr>think-cell Slide</vt:lpstr>
      <vt:lpstr>Müller corner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Tull</dc:creator>
  <cp:lastModifiedBy>Emily Ezekiel</cp:lastModifiedBy>
  <cp:revision>131</cp:revision>
  <dcterms:created xsi:type="dcterms:W3CDTF">2022-06-22T15:38:41Z</dcterms:created>
  <dcterms:modified xsi:type="dcterms:W3CDTF">2024-12-11T10:39:28Z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