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31" r:id="rId3"/>
  </p:sldMasterIdLst>
  <p:notesMasterIdLst>
    <p:notesMasterId r:id="rId9"/>
  </p:notesMasterIdLst>
  <p:sldIdLst>
    <p:sldId id="2147479936" r:id="rId4"/>
    <p:sldId id="2145704418" r:id="rId5"/>
    <p:sldId id="2145704419" r:id="rId6"/>
    <p:sldId id="2145704442" r:id="rId7"/>
    <p:sldId id="214570444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068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12737881449001E-2"/>
          <c:y val="0.18185702512318999"/>
          <c:w val="0.95117440923918595"/>
          <c:h val="0.61630838684011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 Impression</c:v>
                </c:pt>
              </c:strCache>
            </c:strRef>
          </c:tx>
          <c:spPr>
            <a:solidFill>
              <a:srgbClr val="D5D5D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72-B342-B478-00D1EB922252}"/>
              </c:ext>
            </c:extLst>
          </c:dPt>
          <c:dPt>
            <c:idx val="1"/>
            <c:invertIfNegative val="0"/>
            <c:bubble3D val="0"/>
            <c:spPr>
              <a:solidFill>
                <a:srgbClr val="FB34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72-B342-B478-00D1EB92225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72-B342-B478-00D1EB922252}"/>
              </c:ext>
            </c:extLst>
          </c:dPt>
          <c:cat>
            <c:strRef>
              <c:f>Sheet1!$A$2:$A$4</c:f>
              <c:strCache>
                <c:ptCount val="3"/>
                <c:pt idx="0">
                  <c:v>Not exposed to cinema</c:v>
                </c:pt>
                <c:pt idx="1">
                  <c:v>Exposed to cinema</c:v>
                </c:pt>
                <c:pt idx="2">
                  <c:v>Contextual/Bespoke exposed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0.28999999999999998</c:v>
                </c:pt>
                <c:pt idx="1">
                  <c:v>0.4</c:v>
                </c:pt>
                <c:pt idx="2" formatCode="0%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72-B342-B478-00D1EB922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68373888"/>
        <c:axId val="-1168371136"/>
      </c:barChart>
      <c:catAx>
        <c:axId val="-116837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168371136"/>
        <c:crosses val="autoZero"/>
        <c:auto val="1"/>
        <c:lblAlgn val="ctr"/>
        <c:lblOffset val="100"/>
        <c:noMultiLvlLbl val="0"/>
      </c:catAx>
      <c:valAx>
        <c:axId val="-116837113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-116837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46477457598723E-2"/>
          <c:y val="0.1818570191424087"/>
          <c:w val="0.98235358324828825"/>
          <c:h val="0.61630838684011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 Impression</c:v>
                </c:pt>
              </c:strCache>
            </c:strRef>
          </c:tx>
          <c:spPr>
            <a:solidFill>
              <a:srgbClr val="D5D5D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C8-0045-85A0-2B56D76204F5}"/>
              </c:ext>
            </c:extLst>
          </c:dPt>
          <c:dPt>
            <c:idx val="1"/>
            <c:invertIfNegative val="0"/>
            <c:bubble3D val="0"/>
            <c:spPr>
              <a:solidFill>
                <a:srgbClr val="FB34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C8-0045-85A0-2B56D76204F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C8-0045-85A0-2B56D76204F5}"/>
              </c:ext>
            </c:extLst>
          </c:dPt>
          <c:cat>
            <c:strRef>
              <c:f>Sheet1!$A$2:$A$4</c:f>
              <c:strCache>
                <c:ptCount val="3"/>
                <c:pt idx="0">
                  <c:v>Not exposed to cinema</c:v>
                </c:pt>
                <c:pt idx="1">
                  <c:v>Exposed to cinema</c:v>
                </c:pt>
                <c:pt idx="2">
                  <c:v>Bespoke/Contextual exposed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0.49</c:v>
                </c:pt>
                <c:pt idx="1">
                  <c:v>0.59</c:v>
                </c:pt>
                <c:pt idx="2" formatCode="0%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C8-0045-85A0-2B56D7620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68357552"/>
        <c:axId val="-1168354800"/>
      </c:barChart>
      <c:catAx>
        <c:axId val="-116835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168354800"/>
        <c:crosses val="autoZero"/>
        <c:auto val="1"/>
        <c:lblAlgn val="ctr"/>
        <c:lblOffset val="100"/>
        <c:noMultiLvlLbl val="0"/>
      </c:catAx>
      <c:valAx>
        <c:axId val="-11683548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-116835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4B2E2-9E3A-4F1E-8ABD-BCB5E6B49F85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A0E28-DB4F-480C-B28E-4E6DAF288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39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  <a:r>
              <a:rPr lang="en-US" baseline="0" dirty="0"/>
              <a:t> elements on this page (not including the logo) need to be 1cm apart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3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11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line</a:t>
            </a:r>
            <a:r>
              <a:rPr lang="en-US" baseline="0" dirty="0"/>
              <a:t> underneath the header should be 0.50cm away from the header</a:t>
            </a:r>
          </a:p>
          <a:p>
            <a:r>
              <a:rPr lang="en-US" baseline="0" dirty="0"/>
              <a:t>The sub header is 0.50cm beneath the line</a:t>
            </a:r>
          </a:p>
          <a:p>
            <a:r>
              <a:rPr lang="en-US" baseline="0" dirty="0"/>
              <a:t>The copy should then be 1cm away from the sub header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main reel should be determined by</a:t>
            </a:r>
            <a:r>
              <a:rPr lang="en-US" baseline="0" dirty="0"/>
              <a:t> blocks of grey with the parts you want to highlight using the reds within the DCM Studios palette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5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line</a:t>
            </a:r>
            <a:r>
              <a:rPr lang="en-US" baseline="0" dirty="0"/>
              <a:t> underneath the header should be 0.50cm away from the header</a:t>
            </a:r>
          </a:p>
          <a:p>
            <a:r>
              <a:rPr lang="en-US" baseline="0" dirty="0"/>
              <a:t>The sub header is 0.50cm beneath the line</a:t>
            </a:r>
          </a:p>
          <a:p>
            <a:r>
              <a:rPr lang="en-US" baseline="0" dirty="0"/>
              <a:t>The copy should then be 1cm away from the sub header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9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research into our work with brands over recent year has demonstrated this.</a:t>
            </a:r>
          </a:p>
          <a:p>
            <a:endParaRPr lang="en-US" dirty="0"/>
          </a:p>
          <a:p>
            <a:r>
              <a:rPr lang="en-US" dirty="0"/>
              <a:t>The information in these charts has been taken from 22 recent cinema campaigns and 7 campaigns which have used bespoke content.</a:t>
            </a:r>
          </a:p>
          <a:p>
            <a:endParaRPr lang="en-US" dirty="0"/>
          </a:p>
          <a:p>
            <a:r>
              <a:rPr lang="en-US" dirty="0"/>
              <a:t>And the results are clear to see…</a:t>
            </a:r>
          </a:p>
          <a:p>
            <a:endParaRPr lang="en-US" dirty="0"/>
          </a:p>
          <a:p>
            <a:r>
              <a:rPr lang="en-US" dirty="0"/>
              <a:t>Standard Cinema advertising offers brands a way to boost key metrics.</a:t>
            </a:r>
          </a:p>
          <a:p>
            <a:endParaRPr lang="en-US" dirty="0"/>
          </a:p>
          <a:p>
            <a:r>
              <a:rPr lang="en-US" dirty="0"/>
              <a:t>But, there is an incremental benefit. An extra level brands can unlock through bespoke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5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6412304"/>
            <a:ext cx="1219200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324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6412304"/>
            <a:ext cx="1219200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807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362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40167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8274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6"/>
            <a:ext cx="1516258" cy="32868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4" y="2258718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8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063040" y="4159099"/>
            <a:ext cx="4065920" cy="15519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1974133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0854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900" y="3471830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66900" y="4087969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6900" y="4600775"/>
            <a:ext cx="11258204" cy="1425857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9" y="3471830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4087969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9" y="4600775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2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900" y="32651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66900" y="942657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6900" y="1455463"/>
            <a:ext cx="11258204" cy="1425857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700584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9" y="32651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942657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9" y="1455463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700584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9" y="3471830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4087969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9" y="4600775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6095751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249" y="2"/>
            <a:ext cx="6095751" cy="3157417"/>
          </a:xfrm>
          <a:prstGeom prst="rect">
            <a:avLst/>
          </a:prstGeom>
          <a:solidFill>
            <a:schemeClr val="accent6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529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764" y="6317610"/>
            <a:ext cx="1520691" cy="329789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656894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656894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11648" y="974354"/>
            <a:ext cx="6118748" cy="588364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592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188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656894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656894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974356"/>
            <a:ext cx="6330394" cy="501673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852074" y="974356"/>
            <a:ext cx="6330394" cy="501673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03876" y="212238"/>
            <a:ext cx="54505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503876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503876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764" y="6317610"/>
            <a:ext cx="152069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03876" y="212238"/>
            <a:ext cx="54505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503876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503876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764" y="6317610"/>
            <a:ext cx="1520691" cy="329789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503875" y="4270272"/>
            <a:ext cx="2639005" cy="17508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a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315406" y="4270272"/>
            <a:ext cx="2639005" cy="17508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9132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4103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6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2969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0" y="3426309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1036396" y="1142517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036396" y="1758656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036396" y="2106946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132146" y="5184963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7132146" y="5533255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9125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7132146" y="1142517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7132146" y="1758656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7132146" y="2106946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 bwMode="gray">
          <a:xfrm>
            <a:off x="1044303" y="4568824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8" dirty="0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044303" y="5184963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044303" y="5533255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-7410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88342" y="3426309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517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-7410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88342" y="0"/>
            <a:ext cx="6095751" cy="342630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6088342" y="3426309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3748580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4356621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4885153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6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88342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1" y="3431694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6088342" y="3426309"/>
            <a:ext cx="6095751" cy="342630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191232" y="338972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90653" y="947013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90653" y="1475544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972314" y="1478732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Header copy (Arial, 12pt, Bold)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7482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46350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95218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4463501" y="1478732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Header copy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7952180" y="1478732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Header copy (Arial, 12pt, Bold)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15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972314" y="5297425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63501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7952180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5292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74821" y="1337017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463501" y="1337017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952181" y="1337017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13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972314" y="5297425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63501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7952180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3314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900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4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9797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10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799797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3528172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256548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984926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528171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6256548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984926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4251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900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4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7542" y="175068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27542" y="448753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95496" y="2276959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263450" y="175068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6231404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99357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0167312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263449" y="448753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99356" y="448753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2295496" y="5019145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6231403" y="5019145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10167312" y="5019145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2132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9797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799797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3528172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256548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984926" y="1529185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528171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6256548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984926" y="5256436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26031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7542" y="175068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27542" y="448753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95496" y="2276959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263450" y="175068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6231404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99357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0167312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263449" y="448753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99356" y="448753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2295496" y="5019145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6231403" y="5019145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10167312" y="5019145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12827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5597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750377" y="1184301"/>
            <a:ext cx="3232421" cy="4793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209204" y="1184301"/>
            <a:ext cx="3232421" cy="4793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900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4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10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9619890" y="564661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857937" y="5646613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8071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032627" y="3426309"/>
            <a:ext cx="5097219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5097219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0" y="3426309"/>
            <a:ext cx="3032626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5097221" y="0"/>
            <a:ext cx="3032625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8465026" y="212238"/>
            <a:ext cx="3642893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465024" y="826015"/>
            <a:ext cx="3443341" cy="1856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8764" y="6317610"/>
            <a:ext cx="152069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094782" y="3426309"/>
            <a:ext cx="5097219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062156" y="0"/>
            <a:ext cx="5097219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062155" y="3426309"/>
            <a:ext cx="3032626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159376" y="0"/>
            <a:ext cx="3032625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7" y="212238"/>
            <a:ext cx="3546295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54687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1"/>
            <a:ext cx="3439650" cy="3728417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9156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2401198" y="3426309"/>
            <a:ext cx="369128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9790802" y="3426309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9790802" y="-5384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0" y="3426309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369128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3691288" y="-5384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83654" y="212238"/>
            <a:ext cx="2715981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368945" y="820279"/>
            <a:ext cx="3145399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  <p:sp>
        <p:nvSpPr>
          <p:cNvPr id="1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368945" y="1357993"/>
            <a:ext cx="3145398" cy="372841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7576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8"/>
            <a:ext cx="34893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9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30" y="0"/>
            <a:ext cx="83103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2000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7" y="212238"/>
            <a:ext cx="3519379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519957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9" y="1348810"/>
            <a:ext cx="3520245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30" y="0"/>
            <a:ext cx="83103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7965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9659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97175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9746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30" y="0"/>
            <a:ext cx="8310371" cy="68580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6094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7" y="212238"/>
            <a:ext cx="3487485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88063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9" y="1348810"/>
            <a:ext cx="3488349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30" y="0"/>
            <a:ext cx="831037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4294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78372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78949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9" y="1348810"/>
            <a:ext cx="3479235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30" y="0"/>
            <a:ext cx="831037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498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8"/>
            <a:ext cx="344616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46787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47070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81630" y="0"/>
            <a:ext cx="8310371" cy="6858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a picture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6331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3820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8701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1616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3718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26470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7218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2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1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1391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3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3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3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3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3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6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232" y="-1"/>
            <a:ext cx="4063539" cy="342842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064923" y="3428426"/>
            <a:ext cx="4063539" cy="3428427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rgbClr val="FFFFF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367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900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4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10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655" y="6317610"/>
            <a:ext cx="152069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10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99059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900" y="212238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4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10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10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10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10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7" y="6317610"/>
            <a:ext cx="1520691" cy="329789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8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8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9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38710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035320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388805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1462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2192000" cy="6412301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093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035320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388805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4515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035320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388805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0218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035320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388805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1188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035320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388805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035320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388805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4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the icon in the middle to add picture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035320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388805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0594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44875" y="244888"/>
            <a:ext cx="11258204" cy="269521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44876" y="1244230"/>
            <a:ext cx="6044055" cy="188016"/>
          </a:xfrm>
        </p:spPr>
        <p:txBody>
          <a:bodyPr anchor="t" anchorCtr="0"/>
          <a:lstStyle>
            <a:lvl1pPr>
              <a:lnSpc>
                <a:spcPts val="1360"/>
              </a:lnSpc>
              <a:buNone/>
              <a:defRPr sz="127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44876" y="1504436"/>
            <a:ext cx="6044055" cy="225576"/>
          </a:xfrm>
        </p:spPr>
        <p:txBody>
          <a:bodyPr anchor="t" anchorCtr="0"/>
          <a:lstStyle>
            <a:lvl1pPr>
              <a:lnSpc>
                <a:spcPts val="1360"/>
              </a:lnSpc>
              <a:buNone/>
              <a:defRPr sz="127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44876" y="1802204"/>
            <a:ext cx="6044055" cy="3818587"/>
          </a:xfrm>
        </p:spPr>
        <p:txBody>
          <a:bodyPr/>
          <a:lstStyle>
            <a:lvl1pPr>
              <a:lnSpc>
                <a:spcPts val="1814"/>
              </a:lnSpc>
              <a:defRPr sz="1632">
                <a:solidFill>
                  <a:schemeClr val="tx2"/>
                </a:solidFill>
              </a:defRPr>
            </a:lvl1pPr>
            <a:lvl2pPr>
              <a:lnSpc>
                <a:spcPts val="1451"/>
              </a:lnSpc>
              <a:defRPr sz="1270" b="0">
                <a:solidFill>
                  <a:schemeClr val="bg1"/>
                </a:solidFill>
              </a:defRPr>
            </a:lvl2pPr>
            <a:lvl3pPr>
              <a:lnSpc>
                <a:spcPts val="1360"/>
              </a:lnSpc>
              <a:defRPr/>
            </a:lvl3pPr>
            <a:lvl4pPr>
              <a:defRPr lang="en-US" sz="127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872296" rtl="0" eaLnBrk="1" latinLnBrk="0" hangingPunct="1">
              <a:lnSpc>
                <a:spcPts val="1451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40167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288929" y="1244029"/>
            <a:ext cx="5551766" cy="4619035"/>
          </a:xfrm>
          <a:solidFill>
            <a:schemeClr val="accent5"/>
          </a:solidFill>
        </p:spPr>
        <p:txBody>
          <a:bodyPr anchor="ctr"/>
          <a:lstStyle>
            <a:lvl1pPr algn="ctr">
              <a:defRPr sz="907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44875" y="602295"/>
            <a:ext cx="11267634" cy="396000"/>
          </a:xfrm>
        </p:spPr>
        <p:txBody>
          <a:bodyPr anchor="t" anchorCtr="0"/>
          <a:lstStyle>
            <a:lvl1pPr>
              <a:lnSpc>
                <a:spcPts val="1360"/>
              </a:lnSpc>
              <a:buNone/>
              <a:defRPr sz="127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7291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656894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656894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974355"/>
            <a:ext cx="6330394" cy="501673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55" y="1588"/>
          <a:ext cx="1954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" y="1588"/>
                        <a:ext cx="1954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44875" y="244888"/>
            <a:ext cx="11258204" cy="269521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44875" y="602295"/>
            <a:ext cx="11267634" cy="396000"/>
          </a:xfrm>
        </p:spPr>
        <p:txBody>
          <a:bodyPr anchor="t" anchorCtr="0"/>
          <a:lstStyle>
            <a:lvl1pPr>
              <a:lnSpc>
                <a:spcPts val="1360"/>
              </a:lnSpc>
              <a:buNone/>
              <a:defRPr sz="127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44875" y="1244230"/>
            <a:ext cx="7490970" cy="194149"/>
          </a:xfrm>
        </p:spPr>
        <p:txBody>
          <a:bodyPr anchor="t" anchorCtr="0"/>
          <a:lstStyle>
            <a:lvl1pPr>
              <a:lnSpc>
                <a:spcPts val="1360"/>
              </a:lnSpc>
              <a:buNone/>
              <a:defRPr sz="127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44875" y="1491260"/>
            <a:ext cx="7490970" cy="225576"/>
          </a:xfrm>
        </p:spPr>
        <p:txBody>
          <a:bodyPr anchor="t" anchorCtr="0"/>
          <a:lstStyle>
            <a:lvl1pPr>
              <a:lnSpc>
                <a:spcPts val="1360"/>
              </a:lnSpc>
              <a:buNone/>
              <a:defRPr sz="127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44875" y="1841449"/>
            <a:ext cx="7642158" cy="3818587"/>
          </a:xfrm>
        </p:spPr>
        <p:txBody>
          <a:bodyPr/>
          <a:lstStyle>
            <a:lvl1pPr>
              <a:lnSpc>
                <a:spcPts val="1814"/>
              </a:lnSpc>
              <a:defRPr sz="1632">
                <a:solidFill>
                  <a:schemeClr val="tx2"/>
                </a:solidFill>
              </a:defRPr>
            </a:lvl1pPr>
            <a:lvl2pPr>
              <a:lnSpc>
                <a:spcPts val="1814"/>
              </a:lnSpc>
              <a:defRPr sz="1632" b="0">
                <a:solidFill>
                  <a:schemeClr val="bg1"/>
                </a:solidFill>
              </a:defRPr>
            </a:lvl2pPr>
            <a:lvl3pPr>
              <a:lnSpc>
                <a:spcPts val="1360"/>
              </a:lnSpc>
              <a:defRPr/>
            </a:lvl3pPr>
            <a:lvl4pPr>
              <a:defRPr lang="en-US" sz="127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872296" rtl="0" eaLnBrk="1" latinLnBrk="0" hangingPunct="1">
              <a:lnSpc>
                <a:spcPts val="1451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40167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7697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0087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0"/>
            <a:ext cx="12192000" cy="64123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752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872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2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8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920" y="1442"/>
          <a:ext cx="1919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350000" imgH="6350000" progId="">
                  <p:embed/>
                </p:oleObj>
              </mc:Choice>
              <mc:Fallback>
                <p:oleObj name="think-cell Slide" r:id="rId3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" y="1442"/>
                        <a:ext cx="1919" cy="1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4"/>
            <a:ext cx="12192000" cy="641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723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"/>
            <a:ext cx="194734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978579" y="1431530"/>
            <a:ext cx="8234844" cy="3748776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6892"/>
              </a:lnSpc>
              <a:buNone/>
              <a:defRPr sz="6892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234706" y="6522036"/>
            <a:ext cx="2826275" cy="184731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72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72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oleObject" Target="../embeddings/oleObject11.bin"/><Relationship Id="rId5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image" Target="../media/image1.emf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tags" Target="../tags/tag11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oleObject" Target="../embeddings/oleObject12.bin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952" y="1588"/>
          <a:ext cx="1954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" y="1588"/>
                        <a:ext cx="1954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44875" y="1176049"/>
            <a:ext cx="7590071" cy="38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Larger Section Title</a:t>
            </a:r>
          </a:p>
          <a:p>
            <a:pPr lvl="1"/>
            <a:r>
              <a:rPr lang="en-US"/>
              <a:t>Larger body copy</a:t>
            </a:r>
          </a:p>
          <a:p>
            <a:pPr lvl="1"/>
            <a:endParaRPr lang="en-US"/>
          </a:p>
          <a:p>
            <a:pPr lvl="2"/>
            <a:r>
              <a:rPr lang="en-US"/>
              <a:t>Smaller Section Title</a:t>
            </a:r>
          </a:p>
          <a:p>
            <a:pPr lvl="3"/>
            <a:r>
              <a:rPr lang="en-US"/>
              <a:t>Smaller body copy</a:t>
            </a:r>
          </a:p>
          <a:p>
            <a:pPr lvl="4"/>
            <a:r>
              <a:rPr lang="en-US"/>
              <a:t>Reference copy and </a:t>
            </a:r>
            <a:r>
              <a:rPr lang="en-US" err="1"/>
              <a:t>infographic</a:t>
            </a:r>
            <a:r>
              <a:rPr lang="en-US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44875" y="244621"/>
            <a:ext cx="11258204" cy="27839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6412304"/>
            <a:ext cx="1219200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6502081"/>
            <a:ext cx="844896" cy="29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3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72296" rtl="0" eaLnBrk="1" latinLnBrk="0" hangingPunct="1">
        <a:spcBef>
          <a:spcPct val="0"/>
        </a:spcBef>
        <a:buNone/>
        <a:defRPr sz="2539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872296" rtl="0" eaLnBrk="1" latinLnBrk="0" hangingPunct="1">
        <a:lnSpc>
          <a:spcPts val="1723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872296" rtl="0" eaLnBrk="1" latinLnBrk="0" hangingPunct="1">
        <a:lnSpc>
          <a:spcPts val="1723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872296" rtl="0" eaLnBrk="1" latinLnBrk="0" hangingPunct="1">
        <a:lnSpc>
          <a:spcPts val="136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72296" rtl="0" eaLnBrk="1" latinLnBrk="0" hangingPunct="1">
        <a:lnSpc>
          <a:spcPts val="1451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872296" rtl="0" eaLnBrk="1" latinLnBrk="0" hangingPunct="1">
        <a:lnSpc>
          <a:spcPts val="998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907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398818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834967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271116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707264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1pPr>
      <a:lvl2pPr marL="436149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2pPr>
      <a:lvl3pPr marL="872296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0844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1744595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180744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616892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053041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48918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57"/>
            </p:custDataLst>
          </p:nvPr>
        </p:nvGraphicFramePr>
        <p:xfrm>
          <a:off x="1952" y="1588"/>
          <a:ext cx="1954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8" imgW="6350000" imgH="6350000" progId="">
                  <p:embed/>
                </p:oleObj>
              </mc:Choice>
              <mc:Fallback>
                <p:oleObj name="think-cell Slide" r:id="rId58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" y="1588"/>
                        <a:ext cx="1954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243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72171" rtl="0" eaLnBrk="1" latinLnBrk="0" hangingPunct="1">
        <a:spcBef>
          <a:spcPct val="0"/>
        </a:spcBef>
        <a:buNone/>
        <a:defRPr sz="3445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872171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872171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872171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72171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872171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907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398476" indent="-218044" algn="l" defTabSz="872171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834562" indent="-218044" algn="l" defTabSz="872171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270649" indent="-218044" algn="l" defTabSz="872171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706735" indent="-218044" algn="l" defTabSz="872171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1pPr>
      <a:lvl2pPr marL="436086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2pPr>
      <a:lvl3pPr marL="872171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08260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1744346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180432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616518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052605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488689" algn="l" defTabSz="872171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952" y="1588"/>
          <a:ext cx="1954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" y="1588"/>
                        <a:ext cx="1954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994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872296" rtl="0" eaLnBrk="1" latinLnBrk="0" hangingPunct="1">
        <a:spcBef>
          <a:spcPct val="0"/>
        </a:spcBef>
        <a:buNone/>
        <a:defRPr sz="3446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872296" rtl="0" eaLnBrk="1" latinLnBrk="0" hangingPunct="1">
        <a:lnSpc>
          <a:spcPts val="1723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872296" rtl="0" eaLnBrk="1" latinLnBrk="0" hangingPunct="1">
        <a:lnSpc>
          <a:spcPts val="1723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872296" rtl="0" eaLnBrk="1" latinLnBrk="0" hangingPunct="1">
        <a:lnSpc>
          <a:spcPts val="136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72296" rtl="0" eaLnBrk="1" latinLnBrk="0" hangingPunct="1">
        <a:lnSpc>
          <a:spcPts val="1451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872296" rtl="0" eaLnBrk="1" latinLnBrk="0" hangingPunct="1">
        <a:lnSpc>
          <a:spcPts val="998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907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398818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834967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271116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707264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1pPr>
      <a:lvl2pPr marL="436149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2pPr>
      <a:lvl3pPr marL="872296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0844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1744595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180744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616892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053041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48918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s://vimeo.com/997788229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chart" Target="../charts/chart2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't we please just put away our cell phones and enjoy the show?">
            <a:extLst>
              <a:ext uri="{FF2B5EF4-FFF2-40B4-BE49-F238E27FC236}">
                <a16:creationId xmlns:a16="http://schemas.microsoft.com/office/drawing/2014/main" id="{C5242D4F-F367-F329-68CF-F9751CF16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5" t="24072" r="13605" b="153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58425" y="2732868"/>
            <a:ext cx="7522135" cy="1248960"/>
          </a:xfrm>
        </p:spPr>
        <p:txBody>
          <a:bodyPr/>
          <a:lstStyle/>
          <a:p>
            <a:r>
              <a:rPr lang="en-GB" sz="8000" dirty="0"/>
              <a:t>CINEWORLD TYPO</a:t>
            </a:r>
            <a:endParaRPr lang="en-US" sz="8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7B44F-0C0A-6005-2F41-536C67E882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11803" y="4114246"/>
            <a:ext cx="5615378" cy="260956"/>
          </a:xfrm>
        </p:spPr>
        <p:txBody>
          <a:bodyPr/>
          <a:lstStyle/>
          <a:p>
            <a:r>
              <a:rPr lang="en-GB" sz="1587" dirty="0"/>
              <a:t>Turn Your Phone Off Message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FF1E4-C910-C863-D5C3-7449C583A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417" y="6322527"/>
            <a:ext cx="1512254" cy="32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video-to-gif output image]">
            <a:extLst>
              <a:ext uri="{FF2B5EF4-FFF2-40B4-BE49-F238E27FC236}">
                <a16:creationId xmlns:a16="http://schemas.microsoft.com/office/drawing/2014/main" id="{2E413EDC-349C-843B-B1BB-71B7C354D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r="18198"/>
          <a:stretch/>
        </p:blipFill>
        <p:spPr bwMode="auto">
          <a:xfrm>
            <a:off x="3949700" y="56330"/>
            <a:ext cx="8242300" cy="67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117AD0-1D69-CD47-0D85-37BFEE0F7D06}"/>
              </a:ext>
            </a:extLst>
          </p:cNvPr>
          <p:cNvSpPr/>
          <p:nvPr/>
        </p:nvSpPr>
        <p:spPr>
          <a:xfrm>
            <a:off x="3808421" y="0"/>
            <a:ext cx="4953983" cy="6836663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35000">
                <a:schemeClr val="bg1">
                  <a:alpha val="68000"/>
                </a:schemeClr>
              </a:gs>
              <a:gs pos="57000">
                <a:schemeClr val="bg1">
                  <a:alpha val="39720"/>
                </a:schemeClr>
              </a:gs>
              <a:gs pos="100000">
                <a:schemeClr val="bg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BE5CF2A-327D-4688-A61C-3AA502037A1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44875" y="998422"/>
            <a:ext cx="6424155" cy="2841711"/>
          </a:xfrm>
        </p:spPr>
        <p:txBody>
          <a:bodyPr/>
          <a:lstStyle/>
          <a:p>
            <a:pPr>
              <a:lnSpc>
                <a:spcPts val="1632"/>
              </a:lnSpc>
            </a:pPr>
            <a:r>
              <a:rPr lang="en-GB" altLang="en-US" sz="998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SUMMARY</a:t>
            </a:r>
          </a:p>
          <a:p>
            <a:r>
              <a:rPr lang="en-GB" sz="998" b="0" dirty="0">
                <a:solidFill>
                  <a:srgbClr val="FFFFFF"/>
                </a:solidFill>
              </a:rPr>
              <a:t>There is an opportunity for your brand to collaborate with Cineworld to re-brand their ‘Turn Your Phones Off’ messages. The message would run before the Gold Spot in the ad reel across all relevant showings at the relevant cinema. </a:t>
            </a:r>
          </a:p>
          <a:p>
            <a:endParaRPr lang="en-GB" sz="998" b="0" dirty="0">
              <a:solidFill>
                <a:srgbClr val="FFFFFF"/>
              </a:solidFill>
            </a:endParaRPr>
          </a:p>
          <a:p>
            <a:r>
              <a:rPr lang="en-GB" sz="998" b="0" dirty="0">
                <a:solidFill>
                  <a:srgbClr val="FFFFFF"/>
                </a:solidFill>
              </a:rPr>
              <a:t>The Phones Off ident is most effective when running alongside a wider screentime campaign and the hero brand ad. We are keen to work together to find the most appropriate solution.</a:t>
            </a:r>
            <a:endParaRPr lang="en-GB" sz="998" b="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32"/>
              </a:lnSpc>
            </a:pPr>
            <a:endParaRPr lang="en-GB" altLang="en-US" sz="998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632"/>
              </a:lnSpc>
            </a:pPr>
            <a:r>
              <a:rPr lang="en-GB" altLang="en-US" sz="998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KEY BENEFITS:</a:t>
            </a:r>
          </a:p>
          <a:p>
            <a:pPr>
              <a:lnSpc>
                <a:spcPts val="1632"/>
              </a:lnSpc>
            </a:pPr>
            <a:endParaRPr lang="en-GB" altLang="en-US" sz="998" u="sng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155488" indent="-155488">
              <a:buFont typeface="Wingdings" panose="05000000000000000000" pitchFamily="2" charset="2"/>
              <a:buChar char="ü"/>
            </a:pPr>
            <a:r>
              <a:rPr lang="en-GB" sz="998" b="0" dirty="0">
                <a:solidFill>
                  <a:srgbClr val="FFFFFF"/>
                </a:solidFill>
              </a:rPr>
              <a:t>Own the in-house ‘Phones Off’ message which is typically inaccessible to advertisers.</a:t>
            </a:r>
          </a:p>
          <a:p>
            <a:pPr marL="155488" indent="-155488">
              <a:buFont typeface="Wingdings" panose="05000000000000000000" pitchFamily="2" charset="2"/>
              <a:buChar char="ü"/>
            </a:pPr>
            <a:r>
              <a:rPr lang="en-GB" sz="998" b="0" dirty="0">
                <a:solidFill>
                  <a:srgbClr val="FFFFFF"/>
                </a:solidFill>
              </a:rPr>
              <a:t>Corner off a section of the advertising reel </a:t>
            </a:r>
          </a:p>
          <a:p>
            <a:pPr marL="155488" indent="-155488">
              <a:buFont typeface="Wingdings" panose="05000000000000000000" pitchFamily="2" charset="2"/>
              <a:buChar char="ü"/>
            </a:pPr>
            <a:r>
              <a:rPr lang="en-GB" sz="998" b="0" dirty="0">
                <a:solidFill>
                  <a:srgbClr val="FFFFFF"/>
                </a:solidFill>
              </a:rPr>
              <a:t>Run across a broad selection of different films.</a:t>
            </a:r>
          </a:p>
          <a:p>
            <a:pPr marL="155488" indent="-155488">
              <a:buFont typeface="Wingdings" panose="05000000000000000000" pitchFamily="2" charset="2"/>
              <a:buChar char="ü"/>
            </a:pPr>
            <a:r>
              <a:rPr lang="en-GB" sz="998" b="0" dirty="0">
                <a:solidFill>
                  <a:srgbClr val="FFFFFF"/>
                </a:solidFill>
              </a:rPr>
              <a:t>Scale the campaign depending on budgets and cinema partner preferences.</a:t>
            </a:r>
          </a:p>
          <a:p>
            <a:endParaRPr lang="en-GB" sz="998" b="0" dirty="0">
              <a:solidFill>
                <a:srgbClr val="FFFFFF"/>
              </a:solidFill>
            </a:endParaRPr>
          </a:p>
          <a:p>
            <a:pPr>
              <a:lnSpc>
                <a:spcPct val="107000"/>
              </a:lnSpc>
              <a:spcAft>
                <a:spcPts val="726"/>
              </a:spcAft>
            </a:pPr>
            <a:r>
              <a:rPr lang="en-GB" altLang="en-US" sz="998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CASE STUDIES (External Links):</a:t>
            </a:r>
          </a:p>
          <a:p>
            <a:pPr>
              <a:lnSpc>
                <a:spcPts val="1632"/>
              </a:lnSpc>
            </a:pPr>
            <a:endParaRPr lang="en-GB" altLang="en-US" sz="998" u="sng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D58C6F-AAA5-44A7-9C96-B309160D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4" y="112661"/>
            <a:ext cx="11258204" cy="269507"/>
          </a:xfrm>
        </p:spPr>
        <p:txBody>
          <a:bodyPr/>
          <a:lstStyle/>
          <a:p>
            <a:r>
              <a:rPr lang="en-US" sz="2540" dirty="0">
                <a:solidFill>
                  <a:srgbClr val="FFFFFF"/>
                </a:solidFill>
              </a:rPr>
              <a:t>CINEWORLD | TURN YOUR PHONE OFF MESSAGE</a:t>
            </a:r>
            <a:br>
              <a:rPr lang="en-US" sz="2540" dirty="0">
                <a:solidFill>
                  <a:srgbClr val="FFFFFF"/>
                </a:solidFill>
              </a:rPr>
            </a:br>
            <a:endParaRPr lang="en-US" sz="2540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9204247-A2EB-B157-9783-3121D9AA4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5" y="6354552"/>
            <a:ext cx="1611450" cy="349307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885A2631-CDD9-4BCA-F0B3-67B37B674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77185"/>
              </p:ext>
            </p:extLst>
          </p:nvPr>
        </p:nvGraphicFramePr>
        <p:xfrm>
          <a:off x="244875" y="5428026"/>
          <a:ext cx="5812120" cy="689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276">
                  <a:extLst>
                    <a:ext uri="{9D8B030D-6E8A-4147-A177-3AD203B41FA5}">
                      <a16:colId xmlns:a16="http://schemas.microsoft.com/office/drawing/2014/main" val="1043653864"/>
                    </a:ext>
                  </a:extLst>
                </a:gridCol>
                <a:gridCol w="1482541">
                  <a:extLst>
                    <a:ext uri="{9D8B030D-6E8A-4147-A177-3AD203B41FA5}">
                      <a16:colId xmlns:a16="http://schemas.microsoft.com/office/drawing/2014/main" val="1430915649"/>
                    </a:ext>
                  </a:extLst>
                </a:gridCol>
                <a:gridCol w="1619128">
                  <a:extLst>
                    <a:ext uri="{9D8B030D-6E8A-4147-A177-3AD203B41FA5}">
                      <a16:colId xmlns:a16="http://schemas.microsoft.com/office/drawing/2014/main" val="1969532920"/>
                    </a:ext>
                  </a:extLst>
                </a:gridCol>
                <a:gridCol w="1466175">
                  <a:extLst>
                    <a:ext uri="{9D8B030D-6E8A-4147-A177-3AD203B41FA5}">
                      <a16:colId xmlns:a16="http://schemas.microsoft.com/office/drawing/2014/main" val="696929619"/>
                    </a:ext>
                  </a:extLst>
                </a:gridCol>
              </a:tblGrid>
              <a:tr h="316249"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0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PRODUCTION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0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EXHIBITOR IDENT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0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CINEMA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61844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0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PREMIUM RATE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483068"/>
                  </a:ext>
                </a:extLst>
              </a:tr>
              <a:tr h="373189">
                <a:tc>
                  <a:txBody>
                    <a:bodyPr/>
                    <a:lstStyle/>
                    <a:p>
                      <a:pPr algn="ctr"/>
                      <a:r>
                        <a:rPr lang="en-GB" sz="10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6-8 weeks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30”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CINEWORLD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82931" marR="82931" marT="41465" marB="414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671331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D519FF-49B9-970C-022B-9131FC9B3702}"/>
              </a:ext>
            </a:extLst>
          </p:cNvPr>
          <p:cNvCxnSpPr>
            <a:cxnSpLocks/>
          </p:cNvCxnSpPr>
          <p:nvPr/>
        </p:nvCxnSpPr>
        <p:spPr>
          <a:xfrm>
            <a:off x="0" y="656790"/>
            <a:ext cx="650367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F7FFB2D5-E8E9-AAFB-792C-187035BA1E96}"/>
              </a:ext>
            </a:extLst>
          </p:cNvPr>
          <p:cNvSpPr txBox="1"/>
          <p:nvPr/>
        </p:nvSpPr>
        <p:spPr>
          <a:xfrm>
            <a:off x="386153" y="4659978"/>
            <a:ext cx="1328894" cy="55303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 anchor="ctr">
            <a:spAutoFit/>
          </a:bodyPr>
          <a:lstStyle/>
          <a:p>
            <a:pPr algn="ctr" defTabSz="872296">
              <a:defRPr/>
            </a:pPr>
            <a:endParaRPr lang="en-GB" sz="998" kern="100" dirty="0">
              <a:solidFill>
                <a:srgbClr val="FFFFFF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72296">
              <a:defRPr/>
            </a:pPr>
            <a:r>
              <a:rPr lang="en-GB" sz="998" kern="10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Specsavers</a:t>
            </a:r>
          </a:p>
          <a:p>
            <a:pPr algn="ctr" defTabSz="872296">
              <a:defRPr/>
            </a:pPr>
            <a:endParaRPr lang="en-US" sz="998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4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THE DCM AD REEL – Exhibitor ident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11647" y="820415"/>
            <a:ext cx="6222335" cy="272329"/>
          </a:xfrm>
        </p:spPr>
        <p:txBody>
          <a:bodyPr/>
          <a:lstStyle/>
          <a:p>
            <a:r>
              <a:rPr lang="en-GB" sz="1270" b="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Exhibitor etiquette messages typically appear before the Gold Spot reminding customers to stop talking, turn off their phones and enjoy the film they are about to see.</a:t>
            </a:r>
            <a:endParaRPr lang="en-GB" sz="1270" b="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7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0" y="647984"/>
            <a:ext cx="499882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3AFF4519-FC84-5014-4450-FE23E5C03650}"/>
              </a:ext>
            </a:extLst>
          </p:cNvPr>
          <p:cNvSpPr txBox="1"/>
          <p:nvPr/>
        </p:nvSpPr>
        <p:spPr>
          <a:xfrm>
            <a:off x="11095617" y="2128096"/>
            <a:ext cx="957350" cy="1117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14.</a:t>
            </a: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FILM</a:t>
            </a:r>
          </a:p>
        </p:txBody>
      </p:sp>
      <p:pic>
        <p:nvPicPr>
          <p:cNvPr id="141" name="Picture 140" descr="A picture containing text&#10;&#10;Description automatically generated">
            <a:extLst>
              <a:ext uri="{FF2B5EF4-FFF2-40B4-BE49-F238E27FC236}">
                <a16:creationId xmlns:a16="http://schemas.microsoft.com/office/drawing/2014/main" id="{3C2CB3F0-E4FB-1A02-528D-3D719A1F1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5" y="6354552"/>
            <a:ext cx="1611450" cy="349307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666FA3E-D2B2-81B4-A88F-55BC97C9305F}"/>
              </a:ext>
            </a:extLst>
          </p:cNvPr>
          <p:cNvSpPr/>
          <p:nvPr/>
        </p:nvSpPr>
        <p:spPr>
          <a:xfrm>
            <a:off x="4692254" y="2061052"/>
            <a:ext cx="873991" cy="27358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4DF379-8C82-C2E9-4B15-B6FEB63D8F01}"/>
              </a:ext>
            </a:extLst>
          </p:cNvPr>
          <p:cNvSpPr/>
          <p:nvPr/>
        </p:nvSpPr>
        <p:spPr>
          <a:xfrm>
            <a:off x="610773" y="2061053"/>
            <a:ext cx="873992" cy="27358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DC601E-1015-B695-2DBB-4518B2899A0A}"/>
              </a:ext>
            </a:extLst>
          </p:cNvPr>
          <p:cNvSpPr txBox="1"/>
          <p:nvPr/>
        </p:nvSpPr>
        <p:spPr>
          <a:xfrm>
            <a:off x="639727" y="2114808"/>
            <a:ext cx="947677" cy="1410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1. </a:t>
            </a: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DCM</a:t>
            </a: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OPENING IDENT 10”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080EC88-7B27-E786-079F-36A85361E50C}"/>
              </a:ext>
            </a:extLst>
          </p:cNvPr>
          <p:cNvCxnSpPr>
            <a:cxnSpLocks/>
          </p:cNvCxnSpPr>
          <p:nvPr/>
        </p:nvCxnSpPr>
        <p:spPr>
          <a:xfrm>
            <a:off x="916569" y="4575713"/>
            <a:ext cx="196995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DDAB3C1-E0B2-EF5A-E7D8-FEE9E6C0239F}"/>
              </a:ext>
            </a:extLst>
          </p:cNvPr>
          <p:cNvSpPr/>
          <p:nvPr/>
        </p:nvSpPr>
        <p:spPr>
          <a:xfrm>
            <a:off x="1519747" y="2061053"/>
            <a:ext cx="1804020" cy="27358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A5F810-26C4-A387-AB4A-B5B8905A69D6}"/>
              </a:ext>
            </a:extLst>
          </p:cNvPr>
          <p:cNvSpPr/>
          <p:nvPr/>
        </p:nvSpPr>
        <p:spPr>
          <a:xfrm>
            <a:off x="3358749" y="2061053"/>
            <a:ext cx="1302144" cy="2735895"/>
          </a:xfrm>
          <a:prstGeom prst="rect">
            <a:avLst/>
          </a:prstGeom>
          <a:solidFill>
            <a:srgbClr val="EB9E62"/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439A9E-8A94-3122-31B9-BC49127F2484}"/>
              </a:ext>
            </a:extLst>
          </p:cNvPr>
          <p:cNvSpPr/>
          <p:nvPr/>
        </p:nvSpPr>
        <p:spPr>
          <a:xfrm>
            <a:off x="5611462" y="2061053"/>
            <a:ext cx="1321712" cy="2735895"/>
          </a:xfrm>
          <a:prstGeom prst="rect">
            <a:avLst/>
          </a:prstGeom>
          <a:solidFill>
            <a:srgbClr val="999595"/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E815DE5-8735-97D3-4CEA-4150141D8672}"/>
              </a:ext>
            </a:extLst>
          </p:cNvPr>
          <p:cNvSpPr/>
          <p:nvPr/>
        </p:nvSpPr>
        <p:spPr>
          <a:xfrm>
            <a:off x="6972021" y="2061053"/>
            <a:ext cx="1810007" cy="27358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8EF1779-F517-1112-8CC5-B402F73E4D9B}"/>
              </a:ext>
            </a:extLst>
          </p:cNvPr>
          <p:cNvCxnSpPr>
            <a:cxnSpLocks/>
          </p:cNvCxnSpPr>
          <p:nvPr/>
        </p:nvCxnSpPr>
        <p:spPr>
          <a:xfrm>
            <a:off x="2224761" y="4575713"/>
            <a:ext cx="196995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05E09B2-DBAD-BD4B-C7B4-49BA48DFD788}"/>
              </a:ext>
            </a:extLst>
          </p:cNvPr>
          <p:cNvCxnSpPr>
            <a:cxnSpLocks/>
          </p:cNvCxnSpPr>
          <p:nvPr/>
        </p:nvCxnSpPr>
        <p:spPr>
          <a:xfrm>
            <a:off x="3931265" y="4575713"/>
            <a:ext cx="196995" cy="0"/>
          </a:xfrm>
          <a:prstGeom prst="straightConnector1">
            <a:avLst/>
          </a:prstGeom>
          <a:ln>
            <a:solidFill>
              <a:srgbClr val="FFF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83156F4-9FFC-BE98-B835-17ABCEA935B0}"/>
              </a:ext>
            </a:extLst>
          </p:cNvPr>
          <p:cNvCxnSpPr>
            <a:cxnSpLocks/>
          </p:cNvCxnSpPr>
          <p:nvPr/>
        </p:nvCxnSpPr>
        <p:spPr>
          <a:xfrm>
            <a:off x="4998824" y="4575713"/>
            <a:ext cx="196995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D54F720-DC7B-F6BB-EE99-E0F7D2D81B8B}"/>
              </a:ext>
            </a:extLst>
          </p:cNvPr>
          <p:cNvCxnSpPr>
            <a:cxnSpLocks/>
          </p:cNvCxnSpPr>
          <p:nvPr/>
        </p:nvCxnSpPr>
        <p:spPr>
          <a:xfrm>
            <a:off x="6158100" y="4575713"/>
            <a:ext cx="196995" cy="0"/>
          </a:xfrm>
          <a:prstGeom prst="straightConnector1">
            <a:avLst/>
          </a:prstGeom>
          <a:ln>
            <a:solidFill>
              <a:srgbClr val="FFF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6D8E523-D67D-5EBF-711D-4044E1008129}"/>
              </a:ext>
            </a:extLst>
          </p:cNvPr>
          <p:cNvCxnSpPr>
            <a:cxnSpLocks/>
          </p:cNvCxnSpPr>
          <p:nvPr/>
        </p:nvCxnSpPr>
        <p:spPr>
          <a:xfrm>
            <a:off x="7762743" y="4575713"/>
            <a:ext cx="196995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ECC50CE-898F-D696-DD29-89BA01D99615}"/>
              </a:ext>
            </a:extLst>
          </p:cNvPr>
          <p:cNvCxnSpPr>
            <a:cxnSpLocks/>
          </p:cNvCxnSpPr>
          <p:nvPr/>
        </p:nvCxnSpPr>
        <p:spPr>
          <a:xfrm>
            <a:off x="9376431" y="4575713"/>
            <a:ext cx="196995" cy="0"/>
          </a:xfrm>
          <a:prstGeom prst="straightConnector1">
            <a:avLst/>
          </a:prstGeom>
          <a:ln>
            <a:solidFill>
              <a:srgbClr val="FFF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C1BB842-C334-113A-9B72-6E816204B901}"/>
              </a:ext>
            </a:extLst>
          </p:cNvPr>
          <p:cNvSpPr txBox="1"/>
          <p:nvPr/>
        </p:nvSpPr>
        <p:spPr>
          <a:xfrm>
            <a:off x="1608026" y="2114808"/>
            <a:ext cx="947677" cy="1264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2.</a:t>
            </a: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BRAND </a:t>
            </a: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ADS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036B097-1F28-C72F-346F-51C2E01594EC}"/>
              </a:ext>
            </a:extLst>
          </p:cNvPr>
          <p:cNvSpPr txBox="1"/>
          <p:nvPr/>
        </p:nvSpPr>
        <p:spPr>
          <a:xfrm>
            <a:off x="3412836" y="2114806"/>
            <a:ext cx="947677" cy="1264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3.</a:t>
            </a: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BRONZE</a:t>
            </a:r>
          </a:p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SPOT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07BF279-6019-6FFB-0B59-2DFA7DAF55EA}"/>
              </a:ext>
            </a:extLst>
          </p:cNvPr>
          <p:cNvSpPr txBox="1"/>
          <p:nvPr/>
        </p:nvSpPr>
        <p:spPr>
          <a:xfrm>
            <a:off x="4679276" y="2114806"/>
            <a:ext cx="947677" cy="1410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4.</a:t>
            </a: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DCM</a:t>
            </a: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CLOSING</a:t>
            </a: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IDENT 15”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B4C944-DB93-578C-7A4A-52FBB4164E69}"/>
              </a:ext>
            </a:extLst>
          </p:cNvPr>
          <p:cNvSpPr txBox="1"/>
          <p:nvPr/>
        </p:nvSpPr>
        <p:spPr>
          <a:xfrm>
            <a:off x="5679424" y="2114806"/>
            <a:ext cx="947677" cy="1264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5.</a:t>
            </a: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SILVER SPOT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0E9832-9A46-5D05-90BC-31D706C48F14}"/>
              </a:ext>
            </a:extLst>
          </p:cNvPr>
          <p:cNvSpPr txBox="1"/>
          <p:nvPr/>
        </p:nvSpPr>
        <p:spPr>
          <a:xfrm>
            <a:off x="7006161" y="2114806"/>
            <a:ext cx="1142374" cy="1264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6.</a:t>
            </a: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FILM </a:t>
            </a: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TRAILERS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F86898-AC4C-4A18-3F42-BB4B6675E580}"/>
              </a:ext>
            </a:extLst>
          </p:cNvPr>
          <p:cNvSpPr/>
          <p:nvPr/>
        </p:nvSpPr>
        <p:spPr>
          <a:xfrm>
            <a:off x="8824825" y="2060165"/>
            <a:ext cx="826107" cy="2735895"/>
          </a:xfrm>
          <a:prstGeom prst="rect">
            <a:avLst/>
          </a:prstGeom>
          <a:solidFill>
            <a:srgbClr val="FB3449"/>
          </a:solidFill>
          <a:ln w="3175">
            <a:solidFill>
              <a:schemeClr val="accent5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54A875B-E9BC-A35B-37AB-30A664108B90}"/>
              </a:ext>
            </a:extLst>
          </p:cNvPr>
          <p:cNvSpPr txBox="1"/>
          <p:nvPr/>
        </p:nvSpPr>
        <p:spPr>
          <a:xfrm>
            <a:off x="8823063" y="2121602"/>
            <a:ext cx="957350" cy="1410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FFFFFF"/>
                </a:solidFill>
                <a:latin typeface="Arial"/>
                <a:ea typeface="Impact" charset="0"/>
                <a:cs typeface="Impact" charset="0"/>
              </a:rPr>
              <a:t>7.</a:t>
            </a:r>
          </a:p>
          <a:p>
            <a:pPr defTabSz="872268">
              <a:defRPr/>
            </a:pPr>
            <a:endParaRPr lang="en-US" sz="952" b="1" dirty="0">
              <a:solidFill>
                <a:srgbClr val="FFFF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F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F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F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F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FFFFFF"/>
                </a:solidFill>
                <a:latin typeface="Arial"/>
                <a:ea typeface="Impact" charset="0"/>
                <a:cs typeface="Impact" charset="0"/>
              </a:rPr>
              <a:t>Turn Your Phone Off Message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658FEE4-0965-10CE-2923-EB3F59F939DF}"/>
              </a:ext>
            </a:extLst>
          </p:cNvPr>
          <p:cNvSpPr/>
          <p:nvPr/>
        </p:nvSpPr>
        <p:spPr>
          <a:xfrm>
            <a:off x="9693502" y="2061053"/>
            <a:ext cx="1327040" cy="2735895"/>
          </a:xfrm>
          <a:prstGeom prst="rect">
            <a:avLst/>
          </a:prstGeom>
          <a:solidFill>
            <a:srgbClr val="D7BB77"/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823AD08-972A-9C37-929A-349768199A9B}"/>
              </a:ext>
            </a:extLst>
          </p:cNvPr>
          <p:cNvCxnSpPr/>
          <p:nvPr/>
        </p:nvCxnSpPr>
        <p:spPr>
          <a:xfrm>
            <a:off x="10245264" y="4575714"/>
            <a:ext cx="199006" cy="1"/>
          </a:xfrm>
          <a:prstGeom prst="straightConnector1">
            <a:avLst/>
          </a:prstGeom>
          <a:ln>
            <a:solidFill>
              <a:srgbClr val="FFF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40F286F-31D3-72FC-0CA3-0B20F3528C5A}"/>
              </a:ext>
            </a:extLst>
          </p:cNvPr>
          <p:cNvSpPr txBox="1"/>
          <p:nvPr/>
        </p:nvSpPr>
        <p:spPr>
          <a:xfrm>
            <a:off x="9766588" y="2114806"/>
            <a:ext cx="957350" cy="1264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8.</a:t>
            </a: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FFFEFF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GOLD </a:t>
            </a:r>
          </a:p>
          <a:p>
            <a:pPr defTabSz="872268">
              <a:defRPr/>
            </a:pPr>
            <a:r>
              <a:rPr lang="en-US" sz="952" b="1" dirty="0">
                <a:solidFill>
                  <a:srgbClr val="FFFEFF"/>
                </a:solidFill>
                <a:latin typeface="Arial"/>
                <a:ea typeface="Impact" charset="0"/>
                <a:cs typeface="Impact" charset="0"/>
              </a:rPr>
              <a:t>SPOT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EB34753-0942-2293-97FA-967AB6C3A213}"/>
              </a:ext>
            </a:extLst>
          </p:cNvPr>
          <p:cNvCxnSpPr/>
          <p:nvPr/>
        </p:nvCxnSpPr>
        <p:spPr>
          <a:xfrm>
            <a:off x="9126234" y="4575713"/>
            <a:ext cx="199006" cy="1"/>
          </a:xfrm>
          <a:prstGeom prst="straightConnector1">
            <a:avLst/>
          </a:prstGeom>
          <a:ln>
            <a:solidFill>
              <a:srgbClr val="FFF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FC1E899C-5B7A-E4F4-C24E-E3538B61A2A0}"/>
              </a:ext>
            </a:extLst>
          </p:cNvPr>
          <p:cNvSpPr/>
          <p:nvPr/>
        </p:nvSpPr>
        <p:spPr>
          <a:xfrm>
            <a:off x="11043353" y="2061054"/>
            <a:ext cx="530940" cy="27358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US" sz="172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9840345-2F97-9C3B-13BE-BE2A7A389160}"/>
              </a:ext>
            </a:extLst>
          </p:cNvPr>
          <p:cNvSpPr/>
          <p:nvPr/>
        </p:nvSpPr>
        <p:spPr>
          <a:xfrm>
            <a:off x="11221268" y="4515379"/>
            <a:ext cx="120673" cy="120673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872268">
              <a:defRPr/>
            </a:pPr>
            <a:endParaRPr lang="en-GB" sz="1723" dirty="0">
              <a:solidFill>
                <a:srgbClr val="8A8A8D"/>
              </a:solidFill>
              <a:latin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56FA48-61D6-CAEB-FCE9-73747ECBCC99}"/>
              </a:ext>
            </a:extLst>
          </p:cNvPr>
          <p:cNvSpPr txBox="1"/>
          <p:nvPr/>
        </p:nvSpPr>
        <p:spPr>
          <a:xfrm>
            <a:off x="11052062" y="2128096"/>
            <a:ext cx="957350" cy="1117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9.</a:t>
            </a: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endParaRPr lang="en-US" sz="952" b="1" dirty="0">
              <a:solidFill>
                <a:srgbClr val="8A8A8D"/>
              </a:solidFill>
              <a:latin typeface="Arial"/>
              <a:ea typeface="Impact" charset="0"/>
              <a:cs typeface="Impact" charset="0"/>
            </a:endParaRPr>
          </a:p>
          <a:p>
            <a:pPr defTabSz="872268">
              <a:defRPr/>
            </a:pPr>
            <a:r>
              <a:rPr lang="en-US" sz="952" b="1" dirty="0">
                <a:solidFill>
                  <a:srgbClr val="8A8A8D"/>
                </a:solidFill>
                <a:latin typeface="Arial"/>
                <a:ea typeface="Impact" charset="0"/>
                <a:cs typeface="Impact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290921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BESPOKE CONTENT IN CINEMA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647984"/>
            <a:ext cx="6096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BB5D4-C659-4878-B747-C1D8245F5BD5}"/>
              </a:ext>
            </a:extLst>
          </p:cNvPr>
          <p:cNvGrpSpPr/>
          <p:nvPr/>
        </p:nvGrpSpPr>
        <p:grpSpPr>
          <a:xfrm>
            <a:off x="1485315" y="1698080"/>
            <a:ext cx="9167230" cy="4265017"/>
            <a:chOff x="9224930" y="1773136"/>
            <a:chExt cx="10107826" cy="470262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139EFCF-3393-CC41-91D5-E28867969000}"/>
                </a:ext>
              </a:extLst>
            </p:cNvPr>
            <p:cNvSpPr/>
            <p:nvPr/>
          </p:nvSpPr>
          <p:spPr>
            <a:xfrm>
              <a:off x="9224930" y="1773136"/>
              <a:ext cx="2698955" cy="2698955"/>
            </a:xfrm>
            <a:prstGeom prst="ellipse">
              <a:avLst/>
            </a:prstGeom>
            <a:solidFill>
              <a:srgbClr val="FFFFFF"/>
            </a:solidFill>
            <a:ln w="952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872296">
                <a:defRPr/>
              </a:pPr>
              <a:endParaRPr lang="en-US" sz="1723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B21826C-F32C-374F-8105-ABEF2D79EAD8}"/>
                </a:ext>
              </a:extLst>
            </p:cNvPr>
            <p:cNvSpPr/>
            <p:nvPr/>
          </p:nvSpPr>
          <p:spPr>
            <a:xfrm>
              <a:off x="13042896" y="1773136"/>
              <a:ext cx="2698955" cy="2698955"/>
            </a:xfrm>
            <a:prstGeom prst="ellipse">
              <a:avLst/>
            </a:prstGeom>
            <a:noFill/>
            <a:ln w="952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872296">
                <a:defRPr/>
              </a:pPr>
              <a:endParaRPr lang="en-US" sz="1723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DC6BCA-30C5-AD47-8BCD-5B399DBE120C}"/>
                </a:ext>
              </a:extLst>
            </p:cNvPr>
            <p:cNvSpPr txBox="1"/>
            <p:nvPr/>
          </p:nvSpPr>
          <p:spPr>
            <a:xfrm>
              <a:off x="13475760" y="2522449"/>
              <a:ext cx="1833228" cy="12098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872296">
                <a:defRPr/>
              </a:pPr>
              <a:r>
                <a:rPr lang="en-US" sz="6530" dirty="0">
                  <a:solidFill>
                    <a:srgbClr val="FFFFFF"/>
                  </a:solidFill>
                  <a:latin typeface="Impact"/>
                </a:rPr>
                <a:t>36%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CD1B85-3C49-F84B-8A8C-41DC80510891}"/>
                </a:ext>
              </a:extLst>
            </p:cNvPr>
            <p:cNvSpPr txBox="1"/>
            <p:nvPr/>
          </p:nvSpPr>
          <p:spPr>
            <a:xfrm>
              <a:off x="12634438" y="4835260"/>
              <a:ext cx="3515866" cy="9636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872296">
                <a:defRPr/>
              </a:pPr>
              <a:r>
                <a:rPr lang="en-US" sz="1814" b="1" dirty="0">
                  <a:solidFill>
                    <a:srgbClr val="FFFFFF"/>
                  </a:solidFill>
                  <a:latin typeface="Arial"/>
                </a:rPr>
                <a:t>Uplift in ad recall</a:t>
              </a:r>
            </a:p>
            <a:p>
              <a:pPr algn="ctr" defTabSz="872296">
                <a:defRPr/>
              </a:pPr>
              <a:r>
                <a:rPr lang="en-US" sz="1814" b="1" dirty="0">
                  <a:solidFill>
                    <a:srgbClr val="FFFFFF"/>
                  </a:solidFill>
                  <a:latin typeface="Arial"/>
                </a:rPr>
                <a:t>contextual vs standard ads</a:t>
              </a:r>
            </a:p>
            <a:p>
              <a:pPr algn="ctr" defTabSz="872296">
                <a:defRPr/>
              </a:pPr>
              <a:r>
                <a:rPr lang="en-US" sz="1451" dirty="0">
                  <a:solidFill>
                    <a:srgbClr val="FFFFFF"/>
                  </a:solidFill>
                  <a:latin typeface="Arial"/>
                </a:rPr>
                <a:t>- Natwest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5649809-DA56-614F-9D31-721690522ECA}"/>
                </a:ext>
              </a:extLst>
            </p:cNvPr>
            <p:cNvSpPr/>
            <p:nvPr/>
          </p:nvSpPr>
          <p:spPr>
            <a:xfrm>
              <a:off x="16633801" y="1773136"/>
              <a:ext cx="2698955" cy="2698955"/>
            </a:xfrm>
            <a:prstGeom prst="ellipse">
              <a:avLst/>
            </a:prstGeom>
            <a:solidFill>
              <a:srgbClr val="FFFFFF"/>
            </a:solidFill>
            <a:ln w="952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defTabSz="872296">
                <a:defRPr/>
              </a:pPr>
              <a:endParaRPr lang="en-US" sz="1723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478A3E-4B68-194E-8539-9434B0C92F42}"/>
                </a:ext>
              </a:extLst>
            </p:cNvPr>
            <p:cNvSpPr txBox="1"/>
            <p:nvPr/>
          </p:nvSpPr>
          <p:spPr>
            <a:xfrm>
              <a:off x="17069316" y="2522449"/>
              <a:ext cx="1827926" cy="12098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872296">
                <a:defRPr/>
              </a:pPr>
              <a:r>
                <a:rPr lang="en-US" sz="6530" dirty="0">
                  <a:solidFill>
                    <a:srgbClr val="000000"/>
                  </a:solidFill>
                  <a:latin typeface="Impact"/>
                </a:rPr>
                <a:t>30%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F6A78D-6445-3A47-85B7-AC11CED523B0}"/>
                </a:ext>
              </a:extLst>
            </p:cNvPr>
            <p:cNvSpPr txBox="1"/>
            <p:nvPr/>
          </p:nvSpPr>
          <p:spPr>
            <a:xfrm>
              <a:off x="16669864" y="4835260"/>
              <a:ext cx="2626825" cy="6558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872296">
                <a:defRPr/>
              </a:pPr>
              <a:r>
                <a:rPr lang="en-US" sz="1814" b="1" dirty="0">
                  <a:solidFill>
                    <a:srgbClr val="FFFFFF"/>
                  </a:solidFill>
                  <a:latin typeface="Arial"/>
                </a:rPr>
                <a:t>Consideration uplift</a:t>
              </a:r>
            </a:p>
            <a:p>
              <a:pPr algn="ctr" defTabSz="872296">
                <a:defRPr/>
              </a:pPr>
              <a:r>
                <a:rPr lang="en-US" sz="1451" dirty="0">
                  <a:solidFill>
                    <a:srgbClr val="FFFFFF"/>
                  </a:solidFill>
                  <a:latin typeface="Arial"/>
                </a:rPr>
                <a:t>- Max Factor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1D5D4B-3071-1041-B006-01C597853FC2}"/>
                </a:ext>
              </a:extLst>
            </p:cNvPr>
            <p:cNvSpPr txBox="1"/>
            <p:nvPr/>
          </p:nvSpPr>
          <p:spPr>
            <a:xfrm>
              <a:off x="9224934" y="4835260"/>
              <a:ext cx="2698952" cy="16405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72296">
                <a:defRPr/>
              </a:pPr>
              <a:r>
                <a:rPr lang="en-US" sz="1814" b="1" dirty="0">
                  <a:solidFill>
                    <a:srgbClr val="FFFFFF"/>
                  </a:solidFill>
                  <a:latin typeface="Arial"/>
                </a:rPr>
                <a:t>Industry Awards</a:t>
              </a:r>
            </a:p>
            <a:p>
              <a:pPr algn="ctr" defTabSz="872296">
                <a:defRPr/>
              </a:pPr>
              <a:r>
                <a:rPr lang="en-US" sz="1451" dirty="0">
                  <a:solidFill>
                    <a:srgbClr val="FFFFFF"/>
                  </a:solidFill>
                  <a:latin typeface="Arial"/>
                </a:rPr>
                <a:t>- Max Factor</a:t>
              </a:r>
            </a:p>
            <a:p>
              <a:pPr algn="ctr" defTabSz="872296">
                <a:defRPr/>
              </a:pPr>
              <a:r>
                <a:rPr lang="en-US" sz="1451" dirty="0">
                  <a:solidFill>
                    <a:srgbClr val="FFFFFF"/>
                  </a:solidFill>
                  <a:latin typeface="Arial"/>
                </a:rPr>
                <a:t>- NatWest</a:t>
              </a:r>
            </a:p>
            <a:p>
              <a:pPr algn="ctr" defTabSz="872296">
                <a:defRPr/>
              </a:pPr>
              <a:r>
                <a:rPr lang="en-US" sz="1451" dirty="0">
                  <a:solidFill>
                    <a:srgbClr val="FFFFFF"/>
                  </a:solidFill>
                  <a:latin typeface="Arial"/>
                </a:rPr>
                <a:t>- KFC</a:t>
              </a:r>
            </a:p>
            <a:p>
              <a:pPr algn="ctr" defTabSz="872296">
                <a:defRPr/>
              </a:pPr>
              <a:r>
                <a:rPr lang="en-US" sz="1451" dirty="0">
                  <a:solidFill>
                    <a:srgbClr val="FFFFFF"/>
                  </a:solidFill>
                  <a:latin typeface="Arial"/>
                </a:rPr>
                <a:t>- BT</a:t>
              </a:r>
            </a:p>
            <a:p>
              <a:pPr algn="ctr" defTabSz="872296">
                <a:defRPr/>
              </a:pPr>
              <a:endParaRPr lang="en-US" sz="145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3" name="Freeform 487">
              <a:extLst>
                <a:ext uri="{FF2B5EF4-FFF2-40B4-BE49-F238E27FC236}">
                  <a16:creationId xmlns:a16="http://schemas.microsoft.com/office/drawing/2014/main" id="{0F26D776-2F27-5245-83B8-77AF711FF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8671" y="1846877"/>
              <a:ext cx="2548142" cy="2548142"/>
            </a:xfrm>
            <a:custGeom>
              <a:avLst/>
              <a:gdLst>
                <a:gd name="T0" fmla="*/ 206 w 726"/>
                <a:gd name="T1" fmla="*/ 266 h 726"/>
                <a:gd name="T2" fmla="*/ 212 w 726"/>
                <a:gd name="T3" fmla="*/ 290 h 726"/>
                <a:gd name="T4" fmla="*/ 226 w 726"/>
                <a:gd name="T5" fmla="*/ 306 h 726"/>
                <a:gd name="T6" fmla="*/ 242 w 726"/>
                <a:gd name="T7" fmla="*/ 196 h 726"/>
                <a:gd name="T8" fmla="*/ 486 w 726"/>
                <a:gd name="T9" fmla="*/ 298 h 726"/>
                <a:gd name="T10" fmla="*/ 494 w 726"/>
                <a:gd name="T11" fmla="*/ 310 h 726"/>
                <a:gd name="T12" fmla="*/ 512 w 726"/>
                <a:gd name="T13" fmla="*/ 296 h 726"/>
                <a:gd name="T14" fmla="*/ 522 w 726"/>
                <a:gd name="T15" fmla="*/ 274 h 726"/>
                <a:gd name="T16" fmla="*/ 522 w 726"/>
                <a:gd name="T17" fmla="*/ 196 h 726"/>
                <a:gd name="T18" fmla="*/ 364 w 726"/>
                <a:gd name="T19" fmla="*/ 0 h 726"/>
                <a:gd name="T20" fmla="*/ 290 w 726"/>
                <a:gd name="T21" fmla="*/ 8 h 726"/>
                <a:gd name="T22" fmla="*/ 190 w 726"/>
                <a:gd name="T23" fmla="*/ 44 h 726"/>
                <a:gd name="T24" fmla="*/ 108 w 726"/>
                <a:gd name="T25" fmla="*/ 106 h 726"/>
                <a:gd name="T26" fmla="*/ 44 w 726"/>
                <a:gd name="T27" fmla="*/ 190 h 726"/>
                <a:gd name="T28" fmla="*/ 8 w 726"/>
                <a:gd name="T29" fmla="*/ 290 h 726"/>
                <a:gd name="T30" fmla="*/ 0 w 726"/>
                <a:gd name="T31" fmla="*/ 362 h 726"/>
                <a:gd name="T32" fmla="*/ 18 w 726"/>
                <a:gd name="T33" fmla="*/ 470 h 726"/>
                <a:gd name="T34" fmla="*/ 62 w 726"/>
                <a:gd name="T35" fmla="*/ 566 h 726"/>
                <a:gd name="T36" fmla="*/ 134 w 726"/>
                <a:gd name="T37" fmla="*/ 642 h 726"/>
                <a:gd name="T38" fmla="*/ 222 w 726"/>
                <a:gd name="T39" fmla="*/ 698 h 726"/>
                <a:gd name="T40" fmla="*/ 326 w 726"/>
                <a:gd name="T41" fmla="*/ 724 h 726"/>
                <a:gd name="T42" fmla="*/ 400 w 726"/>
                <a:gd name="T43" fmla="*/ 724 h 726"/>
                <a:gd name="T44" fmla="*/ 506 w 726"/>
                <a:gd name="T45" fmla="*/ 698 h 726"/>
                <a:gd name="T46" fmla="*/ 594 w 726"/>
                <a:gd name="T47" fmla="*/ 642 h 726"/>
                <a:gd name="T48" fmla="*/ 664 w 726"/>
                <a:gd name="T49" fmla="*/ 566 h 726"/>
                <a:gd name="T50" fmla="*/ 710 w 726"/>
                <a:gd name="T51" fmla="*/ 470 h 726"/>
                <a:gd name="T52" fmla="*/ 726 w 726"/>
                <a:gd name="T53" fmla="*/ 362 h 726"/>
                <a:gd name="T54" fmla="*/ 720 w 726"/>
                <a:gd name="T55" fmla="*/ 290 h 726"/>
                <a:gd name="T56" fmla="*/ 682 w 726"/>
                <a:gd name="T57" fmla="*/ 190 h 726"/>
                <a:gd name="T58" fmla="*/ 620 w 726"/>
                <a:gd name="T59" fmla="*/ 106 h 726"/>
                <a:gd name="T60" fmla="*/ 536 w 726"/>
                <a:gd name="T61" fmla="*/ 44 h 726"/>
                <a:gd name="T62" fmla="*/ 436 w 726"/>
                <a:gd name="T63" fmla="*/ 8 h 726"/>
                <a:gd name="T64" fmla="*/ 548 w 726"/>
                <a:gd name="T65" fmla="*/ 246 h 726"/>
                <a:gd name="T66" fmla="*/ 546 w 726"/>
                <a:gd name="T67" fmla="*/ 280 h 726"/>
                <a:gd name="T68" fmla="*/ 530 w 726"/>
                <a:gd name="T69" fmla="*/ 314 h 726"/>
                <a:gd name="T70" fmla="*/ 498 w 726"/>
                <a:gd name="T71" fmla="*/ 334 h 726"/>
                <a:gd name="T72" fmla="*/ 484 w 726"/>
                <a:gd name="T73" fmla="*/ 358 h 726"/>
                <a:gd name="T74" fmla="*/ 460 w 726"/>
                <a:gd name="T75" fmla="*/ 408 h 726"/>
                <a:gd name="T76" fmla="*/ 416 w 726"/>
                <a:gd name="T77" fmla="*/ 444 h 726"/>
                <a:gd name="T78" fmla="*/ 478 w 726"/>
                <a:gd name="T79" fmla="*/ 534 h 726"/>
                <a:gd name="T80" fmla="*/ 480 w 726"/>
                <a:gd name="T81" fmla="*/ 546 h 726"/>
                <a:gd name="T82" fmla="*/ 258 w 726"/>
                <a:gd name="T83" fmla="*/ 554 h 726"/>
                <a:gd name="T84" fmla="*/ 246 w 726"/>
                <a:gd name="T85" fmla="*/ 546 h 726"/>
                <a:gd name="T86" fmla="*/ 250 w 726"/>
                <a:gd name="T87" fmla="*/ 534 h 726"/>
                <a:gd name="T88" fmla="*/ 312 w 726"/>
                <a:gd name="T89" fmla="*/ 444 h 726"/>
                <a:gd name="T90" fmla="*/ 268 w 726"/>
                <a:gd name="T91" fmla="*/ 408 h 726"/>
                <a:gd name="T92" fmla="*/ 244 w 726"/>
                <a:gd name="T93" fmla="*/ 358 h 726"/>
                <a:gd name="T94" fmla="*/ 228 w 726"/>
                <a:gd name="T95" fmla="*/ 334 h 726"/>
                <a:gd name="T96" fmla="*/ 198 w 726"/>
                <a:gd name="T97" fmla="*/ 314 h 726"/>
                <a:gd name="T98" fmla="*/ 182 w 726"/>
                <a:gd name="T99" fmla="*/ 280 h 726"/>
                <a:gd name="T100" fmla="*/ 180 w 726"/>
                <a:gd name="T101" fmla="*/ 184 h 726"/>
                <a:gd name="T102" fmla="*/ 184 w 726"/>
                <a:gd name="T103" fmla="*/ 176 h 726"/>
                <a:gd name="T104" fmla="*/ 192 w 726"/>
                <a:gd name="T105" fmla="*/ 172 h 726"/>
                <a:gd name="T106" fmla="*/ 474 w 726"/>
                <a:gd name="T107" fmla="*/ 172 h 726"/>
                <a:gd name="T108" fmla="*/ 540 w 726"/>
                <a:gd name="T109" fmla="*/ 172 h 726"/>
                <a:gd name="T110" fmla="*/ 546 w 726"/>
                <a:gd name="T111" fmla="*/ 180 h 7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26" h="726">
                  <a:moveTo>
                    <a:pt x="206" y="246"/>
                  </a:moveTo>
                  <a:lnTo>
                    <a:pt x="206" y="266"/>
                  </a:lnTo>
                  <a:lnTo>
                    <a:pt x="206" y="274"/>
                  </a:lnTo>
                  <a:lnTo>
                    <a:pt x="208" y="282"/>
                  </a:lnTo>
                  <a:lnTo>
                    <a:pt x="212" y="290"/>
                  </a:lnTo>
                  <a:lnTo>
                    <a:pt x="216" y="296"/>
                  </a:lnTo>
                  <a:lnTo>
                    <a:pt x="220" y="302"/>
                  </a:lnTo>
                  <a:lnTo>
                    <a:pt x="226" y="306"/>
                  </a:lnTo>
                  <a:lnTo>
                    <a:pt x="234" y="310"/>
                  </a:lnTo>
                  <a:lnTo>
                    <a:pt x="242" y="312"/>
                  </a:lnTo>
                  <a:lnTo>
                    <a:pt x="242" y="196"/>
                  </a:lnTo>
                  <a:lnTo>
                    <a:pt x="206" y="196"/>
                  </a:lnTo>
                  <a:lnTo>
                    <a:pt x="206" y="246"/>
                  </a:lnTo>
                  <a:close/>
                  <a:moveTo>
                    <a:pt x="486" y="298"/>
                  </a:moveTo>
                  <a:lnTo>
                    <a:pt x="486" y="312"/>
                  </a:lnTo>
                  <a:lnTo>
                    <a:pt x="494" y="310"/>
                  </a:lnTo>
                  <a:lnTo>
                    <a:pt x="500" y="306"/>
                  </a:lnTo>
                  <a:lnTo>
                    <a:pt x="506" y="302"/>
                  </a:lnTo>
                  <a:lnTo>
                    <a:pt x="512" y="296"/>
                  </a:lnTo>
                  <a:lnTo>
                    <a:pt x="516" y="290"/>
                  </a:lnTo>
                  <a:lnTo>
                    <a:pt x="520" y="282"/>
                  </a:lnTo>
                  <a:lnTo>
                    <a:pt x="522" y="274"/>
                  </a:lnTo>
                  <a:lnTo>
                    <a:pt x="522" y="266"/>
                  </a:lnTo>
                  <a:lnTo>
                    <a:pt x="522" y="246"/>
                  </a:lnTo>
                  <a:lnTo>
                    <a:pt x="522" y="196"/>
                  </a:lnTo>
                  <a:lnTo>
                    <a:pt x="486" y="196"/>
                  </a:lnTo>
                  <a:lnTo>
                    <a:pt x="486" y="298"/>
                  </a:lnTo>
                  <a:close/>
                  <a:moveTo>
                    <a:pt x="364" y="0"/>
                  </a:moveTo>
                  <a:lnTo>
                    <a:pt x="364" y="0"/>
                  </a:lnTo>
                  <a:lnTo>
                    <a:pt x="326" y="2"/>
                  </a:lnTo>
                  <a:lnTo>
                    <a:pt x="290" y="8"/>
                  </a:lnTo>
                  <a:lnTo>
                    <a:pt x="256" y="16"/>
                  </a:lnTo>
                  <a:lnTo>
                    <a:pt x="222" y="28"/>
                  </a:lnTo>
                  <a:lnTo>
                    <a:pt x="190" y="44"/>
                  </a:lnTo>
                  <a:lnTo>
                    <a:pt x="160" y="62"/>
                  </a:lnTo>
                  <a:lnTo>
                    <a:pt x="134" y="82"/>
                  </a:lnTo>
                  <a:lnTo>
                    <a:pt x="108" y="106"/>
                  </a:lnTo>
                  <a:lnTo>
                    <a:pt x="84" y="132"/>
                  </a:lnTo>
                  <a:lnTo>
                    <a:pt x="62" y="160"/>
                  </a:lnTo>
                  <a:lnTo>
                    <a:pt x="44" y="190"/>
                  </a:lnTo>
                  <a:lnTo>
                    <a:pt x="30" y="222"/>
                  </a:lnTo>
                  <a:lnTo>
                    <a:pt x="18" y="254"/>
                  </a:lnTo>
                  <a:lnTo>
                    <a:pt x="8" y="290"/>
                  </a:lnTo>
                  <a:lnTo>
                    <a:pt x="2" y="326"/>
                  </a:lnTo>
                  <a:lnTo>
                    <a:pt x="0" y="362"/>
                  </a:lnTo>
                  <a:lnTo>
                    <a:pt x="2" y="400"/>
                  </a:lnTo>
                  <a:lnTo>
                    <a:pt x="8" y="436"/>
                  </a:lnTo>
                  <a:lnTo>
                    <a:pt x="18" y="470"/>
                  </a:lnTo>
                  <a:lnTo>
                    <a:pt x="30" y="504"/>
                  </a:lnTo>
                  <a:lnTo>
                    <a:pt x="44" y="536"/>
                  </a:lnTo>
                  <a:lnTo>
                    <a:pt x="62" y="566"/>
                  </a:lnTo>
                  <a:lnTo>
                    <a:pt x="84" y="594"/>
                  </a:lnTo>
                  <a:lnTo>
                    <a:pt x="108" y="620"/>
                  </a:lnTo>
                  <a:lnTo>
                    <a:pt x="134" y="642"/>
                  </a:lnTo>
                  <a:lnTo>
                    <a:pt x="160" y="664"/>
                  </a:lnTo>
                  <a:lnTo>
                    <a:pt x="190" y="682"/>
                  </a:lnTo>
                  <a:lnTo>
                    <a:pt x="222" y="698"/>
                  </a:lnTo>
                  <a:lnTo>
                    <a:pt x="256" y="710"/>
                  </a:lnTo>
                  <a:lnTo>
                    <a:pt x="290" y="718"/>
                  </a:lnTo>
                  <a:lnTo>
                    <a:pt x="326" y="724"/>
                  </a:lnTo>
                  <a:lnTo>
                    <a:pt x="364" y="726"/>
                  </a:lnTo>
                  <a:lnTo>
                    <a:pt x="400" y="724"/>
                  </a:lnTo>
                  <a:lnTo>
                    <a:pt x="436" y="718"/>
                  </a:lnTo>
                  <a:lnTo>
                    <a:pt x="472" y="710"/>
                  </a:lnTo>
                  <a:lnTo>
                    <a:pt x="506" y="698"/>
                  </a:lnTo>
                  <a:lnTo>
                    <a:pt x="536" y="682"/>
                  </a:lnTo>
                  <a:lnTo>
                    <a:pt x="566" y="664"/>
                  </a:lnTo>
                  <a:lnTo>
                    <a:pt x="594" y="642"/>
                  </a:lnTo>
                  <a:lnTo>
                    <a:pt x="620" y="620"/>
                  </a:lnTo>
                  <a:lnTo>
                    <a:pt x="644" y="594"/>
                  </a:lnTo>
                  <a:lnTo>
                    <a:pt x="664" y="566"/>
                  </a:lnTo>
                  <a:lnTo>
                    <a:pt x="682" y="536"/>
                  </a:lnTo>
                  <a:lnTo>
                    <a:pt x="698" y="504"/>
                  </a:lnTo>
                  <a:lnTo>
                    <a:pt x="710" y="470"/>
                  </a:lnTo>
                  <a:lnTo>
                    <a:pt x="720" y="436"/>
                  </a:lnTo>
                  <a:lnTo>
                    <a:pt x="724" y="400"/>
                  </a:lnTo>
                  <a:lnTo>
                    <a:pt x="726" y="362"/>
                  </a:lnTo>
                  <a:lnTo>
                    <a:pt x="724" y="326"/>
                  </a:lnTo>
                  <a:lnTo>
                    <a:pt x="720" y="290"/>
                  </a:lnTo>
                  <a:lnTo>
                    <a:pt x="710" y="254"/>
                  </a:lnTo>
                  <a:lnTo>
                    <a:pt x="698" y="222"/>
                  </a:lnTo>
                  <a:lnTo>
                    <a:pt x="682" y="190"/>
                  </a:lnTo>
                  <a:lnTo>
                    <a:pt x="664" y="160"/>
                  </a:lnTo>
                  <a:lnTo>
                    <a:pt x="644" y="132"/>
                  </a:lnTo>
                  <a:lnTo>
                    <a:pt x="620" y="106"/>
                  </a:lnTo>
                  <a:lnTo>
                    <a:pt x="594" y="82"/>
                  </a:lnTo>
                  <a:lnTo>
                    <a:pt x="566" y="62"/>
                  </a:lnTo>
                  <a:lnTo>
                    <a:pt x="536" y="44"/>
                  </a:lnTo>
                  <a:lnTo>
                    <a:pt x="506" y="28"/>
                  </a:lnTo>
                  <a:lnTo>
                    <a:pt x="472" y="16"/>
                  </a:lnTo>
                  <a:lnTo>
                    <a:pt x="436" y="8"/>
                  </a:lnTo>
                  <a:lnTo>
                    <a:pt x="400" y="2"/>
                  </a:lnTo>
                  <a:lnTo>
                    <a:pt x="364" y="0"/>
                  </a:lnTo>
                  <a:close/>
                  <a:moveTo>
                    <a:pt x="548" y="246"/>
                  </a:moveTo>
                  <a:lnTo>
                    <a:pt x="548" y="266"/>
                  </a:lnTo>
                  <a:lnTo>
                    <a:pt x="546" y="280"/>
                  </a:lnTo>
                  <a:lnTo>
                    <a:pt x="542" y="292"/>
                  </a:lnTo>
                  <a:lnTo>
                    <a:pt x="536" y="304"/>
                  </a:lnTo>
                  <a:lnTo>
                    <a:pt x="530" y="314"/>
                  </a:lnTo>
                  <a:lnTo>
                    <a:pt x="520" y="322"/>
                  </a:lnTo>
                  <a:lnTo>
                    <a:pt x="510" y="330"/>
                  </a:lnTo>
                  <a:lnTo>
                    <a:pt x="498" y="334"/>
                  </a:lnTo>
                  <a:lnTo>
                    <a:pt x="486" y="338"/>
                  </a:lnTo>
                  <a:lnTo>
                    <a:pt x="484" y="358"/>
                  </a:lnTo>
                  <a:lnTo>
                    <a:pt x="478" y="376"/>
                  </a:lnTo>
                  <a:lnTo>
                    <a:pt x="470" y="394"/>
                  </a:lnTo>
                  <a:lnTo>
                    <a:pt x="460" y="408"/>
                  </a:lnTo>
                  <a:lnTo>
                    <a:pt x="448" y="422"/>
                  </a:lnTo>
                  <a:lnTo>
                    <a:pt x="432" y="434"/>
                  </a:lnTo>
                  <a:lnTo>
                    <a:pt x="416" y="444"/>
                  </a:lnTo>
                  <a:lnTo>
                    <a:pt x="398" y="450"/>
                  </a:lnTo>
                  <a:lnTo>
                    <a:pt x="478" y="534"/>
                  </a:lnTo>
                  <a:lnTo>
                    <a:pt x="482" y="540"/>
                  </a:lnTo>
                  <a:lnTo>
                    <a:pt x="480" y="546"/>
                  </a:lnTo>
                  <a:lnTo>
                    <a:pt x="476" y="552"/>
                  </a:lnTo>
                  <a:lnTo>
                    <a:pt x="470" y="554"/>
                  </a:lnTo>
                  <a:lnTo>
                    <a:pt x="258" y="554"/>
                  </a:lnTo>
                  <a:lnTo>
                    <a:pt x="252" y="552"/>
                  </a:lnTo>
                  <a:lnTo>
                    <a:pt x="246" y="546"/>
                  </a:lnTo>
                  <a:lnTo>
                    <a:pt x="246" y="540"/>
                  </a:lnTo>
                  <a:lnTo>
                    <a:pt x="250" y="534"/>
                  </a:lnTo>
                  <a:lnTo>
                    <a:pt x="330" y="450"/>
                  </a:lnTo>
                  <a:lnTo>
                    <a:pt x="312" y="444"/>
                  </a:lnTo>
                  <a:lnTo>
                    <a:pt x="296" y="434"/>
                  </a:lnTo>
                  <a:lnTo>
                    <a:pt x="280" y="422"/>
                  </a:lnTo>
                  <a:lnTo>
                    <a:pt x="268" y="408"/>
                  </a:lnTo>
                  <a:lnTo>
                    <a:pt x="258" y="394"/>
                  </a:lnTo>
                  <a:lnTo>
                    <a:pt x="250" y="376"/>
                  </a:lnTo>
                  <a:lnTo>
                    <a:pt x="244" y="358"/>
                  </a:lnTo>
                  <a:lnTo>
                    <a:pt x="242" y="338"/>
                  </a:lnTo>
                  <a:lnTo>
                    <a:pt x="228" y="334"/>
                  </a:lnTo>
                  <a:lnTo>
                    <a:pt x="218" y="330"/>
                  </a:lnTo>
                  <a:lnTo>
                    <a:pt x="206" y="322"/>
                  </a:lnTo>
                  <a:lnTo>
                    <a:pt x="198" y="314"/>
                  </a:lnTo>
                  <a:lnTo>
                    <a:pt x="190" y="304"/>
                  </a:lnTo>
                  <a:lnTo>
                    <a:pt x="186" y="292"/>
                  </a:lnTo>
                  <a:lnTo>
                    <a:pt x="182" y="280"/>
                  </a:lnTo>
                  <a:lnTo>
                    <a:pt x="180" y="266"/>
                  </a:lnTo>
                  <a:lnTo>
                    <a:pt x="180" y="246"/>
                  </a:lnTo>
                  <a:lnTo>
                    <a:pt x="180" y="184"/>
                  </a:lnTo>
                  <a:lnTo>
                    <a:pt x="182" y="180"/>
                  </a:lnTo>
                  <a:lnTo>
                    <a:pt x="184" y="176"/>
                  </a:lnTo>
                  <a:lnTo>
                    <a:pt x="188" y="172"/>
                  </a:lnTo>
                  <a:lnTo>
                    <a:pt x="192" y="172"/>
                  </a:lnTo>
                  <a:lnTo>
                    <a:pt x="474" y="172"/>
                  </a:lnTo>
                  <a:lnTo>
                    <a:pt x="534" y="172"/>
                  </a:lnTo>
                  <a:lnTo>
                    <a:pt x="540" y="172"/>
                  </a:lnTo>
                  <a:lnTo>
                    <a:pt x="544" y="176"/>
                  </a:lnTo>
                  <a:lnTo>
                    <a:pt x="546" y="180"/>
                  </a:lnTo>
                  <a:lnTo>
                    <a:pt x="548" y="184"/>
                  </a:lnTo>
                  <a:lnTo>
                    <a:pt x="548" y="2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72296">
                <a:defRPr/>
              </a:pPr>
              <a:endParaRPr lang="en-GB" sz="1723" dirty="0">
                <a:solidFill>
                  <a:srgbClr val="00BFD6"/>
                </a:solidFill>
                <a:latin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BCDBAFC-2635-9A7A-8688-7ED515D1CF2F}"/>
              </a:ext>
            </a:extLst>
          </p:cNvPr>
          <p:cNvSpPr txBox="1"/>
          <p:nvPr/>
        </p:nvSpPr>
        <p:spPr>
          <a:xfrm>
            <a:off x="5841327" y="6210017"/>
            <a:ext cx="6094167" cy="5391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 defTabSz="872296">
              <a:defRPr/>
            </a:pPr>
            <a:r>
              <a:rPr lang="en-US" sz="726" b="1" dirty="0">
                <a:solidFill>
                  <a:srgbClr val="FFFFFF"/>
                </a:solidFill>
                <a:latin typeface="Arial"/>
              </a:rPr>
              <a:t>Source: </a:t>
            </a:r>
            <a:r>
              <a:rPr lang="en-US" sz="726" dirty="0">
                <a:solidFill>
                  <a:srgbClr val="FFFFFF"/>
                </a:solidFill>
                <a:latin typeface="Arial"/>
              </a:rPr>
              <a:t>DCM / NatWest Conducted by; </a:t>
            </a:r>
            <a:r>
              <a:rPr lang="en-US" sz="726" dirty="0" err="1">
                <a:solidFill>
                  <a:srgbClr val="FFFFFF"/>
                </a:solidFill>
                <a:latin typeface="Arial"/>
              </a:rPr>
              <a:t>Differentology</a:t>
            </a:r>
            <a:endParaRPr lang="en-US" sz="726" dirty="0">
              <a:solidFill>
                <a:srgbClr val="FFFFFF"/>
              </a:solidFill>
              <a:latin typeface="Arial"/>
            </a:endParaRPr>
          </a:p>
          <a:p>
            <a:pPr algn="r" defTabSz="872296">
              <a:defRPr/>
            </a:pPr>
            <a:r>
              <a:rPr lang="en-US" sz="726" dirty="0">
                <a:solidFill>
                  <a:srgbClr val="FFFFFF"/>
                </a:solidFill>
                <a:latin typeface="Arial"/>
              </a:rPr>
              <a:t>‘Post’ levels are the average achieved across the 3 phases of cinema activity</a:t>
            </a:r>
          </a:p>
          <a:p>
            <a:pPr algn="r" defTabSz="872296">
              <a:defRPr/>
            </a:pPr>
            <a:r>
              <a:rPr lang="en-US" sz="726" b="1" dirty="0">
                <a:solidFill>
                  <a:srgbClr val="FFFFFF"/>
                </a:solidFill>
                <a:latin typeface="Arial"/>
              </a:rPr>
              <a:t>Source: </a:t>
            </a:r>
            <a:r>
              <a:rPr lang="en-US" sz="726" dirty="0">
                <a:solidFill>
                  <a:srgbClr val="FFFFFF"/>
                </a:solidFill>
                <a:latin typeface="Arial"/>
              </a:rPr>
              <a:t>DCM / Max Factor. Conducted by </a:t>
            </a:r>
            <a:r>
              <a:rPr lang="en-US" sz="726" dirty="0" err="1">
                <a:solidFill>
                  <a:srgbClr val="FFFFFF"/>
                </a:solidFill>
                <a:latin typeface="Arial"/>
              </a:rPr>
              <a:t>Differentology</a:t>
            </a:r>
            <a:endParaRPr lang="en-US" sz="726" dirty="0">
              <a:solidFill>
                <a:srgbClr val="FFFFFF"/>
              </a:solidFill>
              <a:latin typeface="Arial"/>
            </a:endParaRPr>
          </a:p>
          <a:p>
            <a:pPr algn="r" defTabSz="872296">
              <a:defRPr/>
            </a:pPr>
            <a:endParaRPr lang="en-US" sz="726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7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9FE648-1A4D-4597-9984-51370B6D3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2225" y="775238"/>
            <a:ext cx="11258204" cy="186279"/>
          </a:xfrm>
        </p:spPr>
        <p:txBody>
          <a:bodyPr/>
          <a:lstStyle/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Meta-analysis of 22 recent cinema campaigns &amp; 7 contextual/bespoke campaigns</a:t>
            </a:r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3F1A67-8E1D-459E-9DE8-BDE675017FF5}"/>
              </a:ext>
            </a:extLst>
          </p:cNvPr>
          <p:cNvSpPr/>
          <p:nvPr/>
        </p:nvSpPr>
        <p:spPr>
          <a:xfrm>
            <a:off x="5787235" y="6522858"/>
            <a:ext cx="6096000" cy="3157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269">
              <a:defRPr/>
            </a:pPr>
            <a:r>
              <a:rPr lang="en-US" sz="726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Source: Differentology data bank. Meta-analysis consists of 22 campaigns and 7 bespoke campaigns.</a:t>
            </a:r>
          </a:p>
          <a:p>
            <a:pPr algn="r" defTabSz="914269">
              <a:defRPr/>
            </a:pPr>
            <a:endParaRPr lang="en-US" sz="726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CB6F29-2862-024C-9882-E21699075B32}"/>
              </a:ext>
            </a:extLst>
          </p:cNvPr>
          <p:cNvGrpSpPr/>
          <p:nvPr/>
        </p:nvGrpSpPr>
        <p:grpSpPr>
          <a:xfrm>
            <a:off x="1541083" y="1663865"/>
            <a:ext cx="8492304" cy="4604876"/>
            <a:chOff x="1758209" y="3109561"/>
            <a:chExt cx="9363650" cy="507735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9DF5A3A-A19A-DD4D-B481-85BC2BACE782}"/>
                </a:ext>
              </a:extLst>
            </p:cNvPr>
            <p:cNvGrpSpPr/>
            <p:nvPr/>
          </p:nvGrpSpPr>
          <p:grpSpPr>
            <a:xfrm>
              <a:off x="1758209" y="3109561"/>
              <a:ext cx="9363650" cy="3926330"/>
              <a:chOff x="1290889" y="2179540"/>
              <a:chExt cx="10360058" cy="434414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23FB3DA-CC0C-D54B-A14A-9CBDE60ADFDE}"/>
                  </a:ext>
                </a:extLst>
              </p:cNvPr>
              <p:cNvGrpSpPr/>
              <p:nvPr/>
            </p:nvGrpSpPr>
            <p:grpSpPr>
              <a:xfrm>
                <a:off x="1290889" y="2179540"/>
                <a:ext cx="10360058" cy="4344143"/>
                <a:chOff x="5480451" y="2296821"/>
                <a:chExt cx="5739483" cy="3671390"/>
              </a:xfrm>
            </p:grpSpPr>
            <p:graphicFrame>
              <p:nvGraphicFramePr>
                <p:cNvPr id="40" name="Chart 39">
                  <a:extLst>
                    <a:ext uri="{FF2B5EF4-FFF2-40B4-BE49-F238E27FC236}">
                      <a16:creationId xmlns:a16="http://schemas.microsoft.com/office/drawing/2014/main" id="{C90F1BB9-8A7D-BD40-BE76-2FED2ABD2618}"/>
                    </a:ext>
                  </a:extLst>
                </p:cNvPr>
                <p:cNvGraphicFramePr/>
                <p:nvPr/>
              </p:nvGraphicFramePr>
              <p:xfrm>
                <a:off x="5480451" y="2868657"/>
                <a:ext cx="2716861" cy="309955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aphicFrame>
              <p:nvGraphicFramePr>
                <p:cNvPr id="41" name="Chart 40">
                  <a:extLst>
                    <a:ext uri="{FF2B5EF4-FFF2-40B4-BE49-F238E27FC236}">
                      <a16:creationId xmlns:a16="http://schemas.microsoft.com/office/drawing/2014/main" id="{70CE9D51-854C-D84C-90AC-56B1236AB4A3}"/>
                    </a:ext>
                  </a:extLst>
                </p:cNvPr>
                <p:cNvGraphicFramePr/>
                <p:nvPr/>
              </p:nvGraphicFramePr>
              <p:xfrm>
                <a:off x="8636509" y="2866824"/>
                <a:ext cx="2583425" cy="309955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10BE01D-BC68-0C4D-BC5A-DA908AC718E4}"/>
                    </a:ext>
                  </a:extLst>
                </p:cNvPr>
                <p:cNvSpPr/>
                <p:nvPr/>
              </p:nvSpPr>
              <p:spPr>
                <a:xfrm>
                  <a:off x="5762635" y="2296821"/>
                  <a:ext cx="2152492" cy="399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69">
                    <a:defRPr/>
                  </a:pPr>
                  <a:r>
                    <a:rPr lang="en-US" sz="1632" b="1" dirty="0">
                      <a:solidFill>
                        <a:srgbClr val="FFFFFF"/>
                      </a:solidFill>
                      <a:latin typeface="Arial" charset="0"/>
                      <a:ea typeface="Arial" charset="0"/>
                      <a:cs typeface="Arial" charset="0"/>
                    </a:rPr>
                    <a:t>Quality Brand Perceptions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84520A-78E6-944E-A06A-D6434AA90585}"/>
                    </a:ext>
                  </a:extLst>
                </p:cNvPr>
                <p:cNvSpPr/>
                <p:nvPr/>
              </p:nvSpPr>
              <p:spPr>
                <a:xfrm>
                  <a:off x="8848925" y="2296821"/>
                  <a:ext cx="2158592" cy="3993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69">
                    <a:defRPr/>
                  </a:pPr>
                  <a:r>
                    <a:rPr lang="en-GB" sz="1632" b="1" dirty="0">
                      <a:solidFill>
                        <a:srgbClr val="FFFFFF"/>
                      </a:solidFill>
                      <a:latin typeface="Helvetica" pitchFamily="2" charset="0"/>
                      <a:ea typeface="Arial" charset="0"/>
                      <a:cs typeface="Helvetica" charset="0"/>
                    </a:rPr>
                    <a:t>B</a:t>
                  </a:r>
                  <a:r>
                    <a:rPr lang="en-US" sz="1632" b="1" dirty="0">
                      <a:solidFill>
                        <a:srgbClr val="FFFFFF"/>
                      </a:solidFill>
                      <a:latin typeface="Helvetica" pitchFamily="2" charset="0"/>
                      <a:ea typeface="Arial" charset="0"/>
                      <a:cs typeface="Helvetica" charset="0"/>
                    </a:rPr>
                    <a:t>rand Consideration</a:t>
                  </a:r>
                  <a:endParaRPr lang="en-US" sz="1814" b="1" dirty="0">
                    <a:solidFill>
                      <a:srgbClr val="FFFFFF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4" name="Title 1">
                  <a:extLst>
                    <a:ext uri="{FF2B5EF4-FFF2-40B4-BE49-F238E27FC236}">
                      <a16:creationId xmlns:a16="http://schemas.microsoft.com/office/drawing/2014/main" id="{3220494A-EDBB-7241-A857-3C3B8C92E134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10332804" y="2860926"/>
                  <a:ext cx="850150" cy="53894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lvl1pPr algn="l" defTabSz="961844" rtl="0" eaLnBrk="1" latinLnBrk="0" hangingPunct="1">
                    <a:spcBef>
                      <a:spcPct val="0"/>
                    </a:spcBef>
                    <a:buNone/>
                    <a:defRPr sz="3600" b="0" kern="1200" cap="all" spc="0">
                      <a:ln w="22225">
                        <a:noFill/>
                        <a:prstDash val="solid"/>
                      </a:ln>
                      <a:solidFill>
                        <a:srgbClr val="000000"/>
                      </a:solidFill>
                      <a:effectLst/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 defTabSz="961707">
                    <a:defRPr/>
                  </a:pPr>
                  <a:r>
                    <a:rPr lang="en-US" sz="2902" b="1" i="1" cap="none" spc="136" dirty="0">
                      <a:solidFill>
                        <a:srgbClr val="FFFFFF"/>
                      </a:solidFill>
                      <a:latin typeface="Impact" charset="0"/>
                      <a:ea typeface="Impact" charset="0"/>
                      <a:cs typeface="Impact" charset="0"/>
                    </a:rPr>
                    <a:t>+33%</a:t>
                  </a:r>
                </a:p>
              </p:txBody>
            </p:sp>
          </p:grpSp>
          <p:sp>
            <p:nvSpPr>
              <p:cNvPr id="37" name="Title 1">
                <a:extLst>
                  <a:ext uri="{FF2B5EF4-FFF2-40B4-BE49-F238E27FC236}">
                    <a16:creationId xmlns:a16="http://schemas.microsoft.com/office/drawing/2014/main" id="{F522B7E3-1348-364A-983F-863ECE914BAC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4631118" y="2840184"/>
                <a:ext cx="1197529" cy="64453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algn="l" defTabSz="961844" rtl="0" eaLnBrk="1" latinLnBrk="0" hangingPunct="1">
                  <a:spcBef>
                    <a:spcPct val="0"/>
                  </a:spcBef>
                  <a:buNone/>
                  <a:defRPr sz="3600" b="0" kern="1200" cap="all" spc="0">
                    <a:ln w="22225">
                      <a:noFill/>
                      <a:prstDash val="solid"/>
                    </a:ln>
                    <a:solidFill>
                      <a:srgbClr val="000000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961707">
                  <a:defRPr/>
                </a:pPr>
                <a:r>
                  <a:rPr lang="en-US" sz="2902" b="1" i="1" cap="none" spc="136" dirty="0">
                    <a:solidFill>
                      <a:srgbClr val="FFFFFF"/>
                    </a:solidFill>
                    <a:latin typeface="Impact" charset="0"/>
                    <a:ea typeface="Impact" charset="0"/>
                    <a:cs typeface="Impact" charset="0"/>
                  </a:rPr>
                  <a:t>+55%</a:t>
                </a:r>
              </a:p>
            </p:txBody>
          </p:sp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FEA945D9-873E-DF4C-A806-DECDAE782809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105717" y="2840184"/>
                <a:ext cx="1197529" cy="64453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algn="l" defTabSz="961844" rtl="0" eaLnBrk="1" latinLnBrk="0" hangingPunct="1">
                  <a:spcBef>
                    <a:spcPct val="0"/>
                  </a:spcBef>
                  <a:buNone/>
                  <a:defRPr sz="3600" b="0" kern="1200" cap="all" spc="0">
                    <a:ln w="22225">
                      <a:noFill/>
                      <a:prstDash val="solid"/>
                    </a:ln>
                    <a:solidFill>
                      <a:srgbClr val="000000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961707">
                  <a:defRPr/>
                </a:pPr>
                <a:r>
                  <a:rPr lang="en-US" sz="2902" b="1" i="1" cap="none" spc="136" dirty="0">
                    <a:solidFill>
                      <a:srgbClr val="FFFFFF"/>
                    </a:solidFill>
                    <a:latin typeface="Impact" charset="0"/>
                    <a:ea typeface="Impact" charset="0"/>
                    <a:cs typeface="Impact" charset="0"/>
                  </a:rPr>
                  <a:t>+38%</a:t>
                </a:r>
              </a:p>
            </p:txBody>
          </p:sp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ACC28495-615E-F04D-9D44-E084D33E191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515068" y="2847012"/>
                <a:ext cx="1534564" cy="637704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algn="l" defTabSz="961844" rtl="0" eaLnBrk="1" latinLnBrk="0" hangingPunct="1">
                  <a:spcBef>
                    <a:spcPct val="0"/>
                  </a:spcBef>
                  <a:buNone/>
                  <a:defRPr sz="3600" b="0" kern="1200" cap="all" spc="0">
                    <a:ln w="22225">
                      <a:noFill/>
                      <a:prstDash val="solid"/>
                    </a:ln>
                    <a:solidFill>
                      <a:srgbClr val="000000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961707">
                  <a:defRPr/>
                </a:pPr>
                <a:r>
                  <a:rPr lang="en-US" sz="2902" b="1" i="1" cap="none" spc="136" dirty="0">
                    <a:solidFill>
                      <a:srgbClr val="FFFFFF"/>
                    </a:solidFill>
                    <a:latin typeface="Impact" charset="0"/>
                    <a:ea typeface="Impact" charset="0"/>
                    <a:cs typeface="Impact" charset="0"/>
                  </a:rPr>
                  <a:t>+20%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E2ED13C-5A0A-C24A-BBCE-BA3B49A443AF}"/>
                </a:ext>
              </a:extLst>
            </p:cNvPr>
            <p:cNvGrpSpPr/>
            <p:nvPr/>
          </p:nvGrpSpPr>
          <p:grpSpPr>
            <a:xfrm>
              <a:off x="2439101" y="7016301"/>
              <a:ext cx="8030840" cy="1170615"/>
              <a:chOff x="18533" y="12562035"/>
              <a:chExt cx="10273528" cy="1497518"/>
            </a:xfrm>
          </p:grpSpPr>
          <p:pic>
            <p:nvPicPr>
              <p:cNvPr id="30" name="Picture 6" descr="NatWest - Home">
                <a:extLst>
                  <a:ext uri="{FF2B5EF4-FFF2-40B4-BE49-F238E27FC236}">
                    <a16:creationId xmlns:a16="http://schemas.microsoft.com/office/drawing/2014/main" id="{3F0A3BEF-9991-E64B-A33B-4A76657F94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141414"/>
                  </a:clrFrom>
                  <a:clrTo>
                    <a:srgbClr val="14141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135" t="40524" r="7030" b="38669"/>
              <a:stretch/>
            </p:blipFill>
            <p:spPr bwMode="auto">
              <a:xfrm>
                <a:off x="5372131" y="13141545"/>
                <a:ext cx="1839809" cy="338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8" descr="Kfc Logo White Png, Transparent Png - kindpng">
                <a:extLst>
                  <a:ext uri="{FF2B5EF4-FFF2-40B4-BE49-F238E27FC236}">
                    <a16:creationId xmlns:a16="http://schemas.microsoft.com/office/drawing/2014/main" id="{19251F53-2E36-C047-8BFA-DEF71DD8D5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359" t="3120" r="15230"/>
              <a:stretch/>
            </p:blipFill>
            <p:spPr bwMode="auto">
              <a:xfrm>
                <a:off x="9037159" y="12645842"/>
                <a:ext cx="1254902" cy="13299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Picture 12" descr="LIDL 2 - Karmarama">
                <a:extLst>
                  <a:ext uri="{FF2B5EF4-FFF2-40B4-BE49-F238E27FC236}">
                    <a16:creationId xmlns:a16="http://schemas.microsoft.com/office/drawing/2014/main" id="{842B43D9-65F5-0849-883D-3FE3F632AB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50" r="4150"/>
              <a:stretch/>
            </p:blipFill>
            <p:spPr bwMode="auto">
              <a:xfrm>
                <a:off x="7615878" y="12756078"/>
                <a:ext cx="1017346" cy="11094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6" descr="BT Prize Draw - Datatrack">
                <a:extLst>
                  <a:ext uri="{FF2B5EF4-FFF2-40B4-BE49-F238E27FC236}">
                    <a16:creationId xmlns:a16="http://schemas.microsoft.com/office/drawing/2014/main" id="{43532CBD-2AE5-D84D-8FDE-61F25840C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225" r="15824"/>
              <a:stretch/>
            </p:blipFill>
            <p:spPr bwMode="auto">
              <a:xfrm>
                <a:off x="18533" y="12562035"/>
                <a:ext cx="1017347" cy="1497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2" descr="Volkswagen Logo – VW Logo - PNG and Vector - Logo Download">
                <a:extLst>
                  <a:ext uri="{FF2B5EF4-FFF2-40B4-BE49-F238E27FC236}">
                    <a16:creationId xmlns:a16="http://schemas.microsoft.com/office/drawing/2014/main" id="{D3A0F77C-BEF0-2044-94E3-E486995961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001E50"/>
                  </a:clrFrom>
                  <a:clrTo>
                    <a:srgbClr val="001E5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125" r="14831"/>
              <a:stretch/>
            </p:blipFill>
            <p:spPr bwMode="auto">
              <a:xfrm>
                <a:off x="3950847" y="12584588"/>
                <a:ext cx="1017345" cy="1452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6">
                <a:extLst>
                  <a:ext uri="{FF2B5EF4-FFF2-40B4-BE49-F238E27FC236}">
                    <a16:creationId xmlns:a16="http://schemas.microsoft.com/office/drawing/2014/main" id="{E7BB016D-64DE-944B-B51A-F1F68A4F8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030000"/>
                  </a:clrFrom>
                  <a:clrTo>
                    <a:srgbClr val="03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439817" y="13097690"/>
                <a:ext cx="2107093" cy="426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6" name="Title 2">
            <a:extLst>
              <a:ext uri="{FF2B5EF4-FFF2-40B4-BE49-F238E27FC236}">
                <a16:creationId xmlns:a16="http://schemas.microsoft.com/office/drawing/2014/main" id="{C028DF72-EA55-B6D2-8414-8BB15B04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25" y="212405"/>
            <a:ext cx="11258204" cy="272329"/>
          </a:xfrm>
        </p:spPr>
        <p:txBody>
          <a:bodyPr/>
          <a:lstStyle/>
          <a:p>
            <a:r>
              <a:rPr lang="en-GB" dirty="0"/>
              <a:t>CONTEXTUALLY RELEVANT CONTENT ENHANCES THESE SHIFTS IN BRAND METRICS</a:t>
            </a:r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5DBA26-EB42-7C1D-BA82-0DC5D5A00CE5}"/>
              </a:ext>
            </a:extLst>
          </p:cNvPr>
          <p:cNvCxnSpPr>
            <a:cxnSpLocks/>
          </p:cNvCxnSpPr>
          <p:nvPr/>
        </p:nvCxnSpPr>
        <p:spPr>
          <a:xfrm>
            <a:off x="0" y="647984"/>
            <a:ext cx="1037092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5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2C837D2-D3C3-4997-BE8D-127FCF04FD19}" vid="{F13A7EBE-5640-476D-A968-3B5A22AEFF50}"/>
    </a:ext>
  </a:extLst>
</a:theme>
</file>

<file path=ppt/theme/theme2.xml><?xml version="1.0" encoding="utf-8"?>
<a:theme xmlns:a="http://schemas.openxmlformats.org/drawingml/2006/main" name="1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guidelines template" id="{87256BC9-73FD-4D77-80FC-E924A3151104}" vid="{6CDAC647-88F0-4712-AB22-504B6711469D}"/>
    </a:ext>
  </a:extLst>
</a:theme>
</file>

<file path=ppt/theme/theme3.xml><?xml version="1.0" encoding="utf-8"?>
<a:theme xmlns:a="http://schemas.openxmlformats.org/drawingml/2006/main" name="1_THANK YOU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64D13C3F-F175-440C-9544-A8078A72D77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548</Words>
  <Application>Microsoft Office PowerPoint</Application>
  <PresentationFormat>Widescreen</PresentationFormat>
  <Paragraphs>153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Aptos</vt:lpstr>
      <vt:lpstr>Arial</vt:lpstr>
      <vt:lpstr>Calibri</vt:lpstr>
      <vt:lpstr>Century Gothic</vt:lpstr>
      <vt:lpstr>Helvetica</vt:lpstr>
      <vt:lpstr>Impact</vt:lpstr>
      <vt:lpstr>Times New Roman</vt:lpstr>
      <vt:lpstr>Wingdings</vt:lpstr>
      <vt:lpstr>Statement Slides</vt:lpstr>
      <vt:lpstr>1_COPY SLIDES</vt:lpstr>
      <vt:lpstr>1_THANK YOU SLIDES</vt:lpstr>
      <vt:lpstr>think-cell Slide</vt:lpstr>
      <vt:lpstr>PowerPoint Presentation</vt:lpstr>
      <vt:lpstr>CINEWORLD | TURN YOUR PHONE OFF MESSAGE </vt:lpstr>
      <vt:lpstr>THE DCM AD REEL – Exhibitor ident</vt:lpstr>
      <vt:lpstr>THE POWER OF BESPOKE CONTENT IN CINEMA</vt:lpstr>
      <vt:lpstr>CONTEXTUALLY RELEVANT CONTENT ENHANCES THESE SHIFTS IN BRAND METRICS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Amelia Radford</dc:creator>
  <cp:lastModifiedBy>Amelia Radford</cp:lastModifiedBy>
  <cp:revision>1</cp:revision>
  <dcterms:created xsi:type="dcterms:W3CDTF">2025-03-24T10:55:48Z</dcterms:created>
  <dcterms:modified xsi:type="dcterms:W3CDTF">2025-03-24T11:32:15Z</dcterms:modified>
</cp:coreProperties>
</file>