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106.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895" r:id="rId3"/>
    <p:sldMasterId id="2147483954" r:id="rId4"/>
    <p:sldMasterId id="2147483758" r:id="rId5"/>
    <p:sldMasterId id="2147483782" r:id="rId6"/>
    <p:sldMasterId id="2147483824" r:id="rId7"/>
    <p:sldMasterId id="2147483894" r:id="rId8"/>
    <p:sldMasterId id="2147483891" r:id="rId9"/>
    <p:sldMasterId id="2147483899" r:id="rId10"/>
  </p:sldMasterIdLst>
  <p:notesMasterIdLst>
    <p:notesMasterId r:id="rId26"/>
  </p:notesMasterIdLst>
  <p:handoutMasterIdLst>
    <p:handoutMasterId r:id="rId27"/>
  </p:handoutMasterIdLst>
  <p:sldIdLst>
    <p:sldId id="279" r:id="rId11"/>
    <p:sldId id="280" r:id="rId12"/>
    <p:sldId id="282" r:id="rId13"/>
    <p:sldId id="289" r:id="rId14"/>
    <p:sldId id="283" r:id="rId15"/>
    <p:sldId id="258" r:id="rId16"/>
    <p:sldId id="278" r:id="rId17"/>
    <p:sldId id="260" r:id="rId18"/>
    <p:sldId id="275" r:id="rId19"/>
    <p:sldId id="277" r:id="rId20"/>
    <p:sldId id="284" r:id="rId21"/>
    <p:sldId id="285" r:id="rId22"/>
    <p:sldId id="286" r:id="rId23"/>
    <p:sldId id="287" r:id="rId24"/>
    <p:sldId id="271" r:id="rId25"/>
  </p:sldIdLst>
  <p:sldSz cx="13442950" cy="7561263"/>
  <p:notesSz cx="6858000" cy="9144000"/>
  <p:custDataLst>
    <p:tags r:id="rId28"/>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5A5A5A"/>
    <a:srgbClr val="C7C9C7"/>
    <a:srgbClr val="CAC8C8"/>
    <a:srgbClr val="000000"/>
    <a:srgbClr val="8547AD"/>
    <a:srgbClr val="33006F"/>
    <a:srgbClr val="0099A8"/>
    <a:srgbClr val="EA5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9" autoAdjust="0"/>
    <p:restoredTop sz="96370" autoAdjust="0"/>
  </p:normalViewPr>
  <p:slideViewPr>
    <p:cSldViewPr snapToGrid="0">
      <p:cViewPr varScale="1">
        <p:scale>
          <a:sx n="54" d="100"/>
          <a:sy n="54" d="100"/>
        </p:scale>
        <p:origin x="691" y="67"/>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4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gs" Target="tags/tag1.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tull\Downloads\alldata.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dirty="0">
                <a:solidFill>
                  <a:schemeClr val="bg1"/>
                </a:solidFill>
                <a:effectLst/>
              </a:rPr>
              <a:t>Household weekly expenditure by</a:t>
            </a:r>
            <a:r>
              <a:rPr lang="en-GB" sz="1100" b="0" i="0" baseline="0" dirty="0">
                <a:solidFill>
                  <a:schemeClr val="bg1"/>
                </a:solidFill>
                <a:effectLst/>
              </a:rPr>
              <a:t> category </a:t>
            </a:r>
            <a:endParaRPr lang="en-GB" sz="1100" b="0" i="0" dirty="0">
              <a:solidFill>
                <a:schemeClr val="bg1"/>
              </a:solidFill>
              <a:effectLst/>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Recreation and culture</c:v>
                </c:pt>
              </c:strCache>
            </c:strRef>
          </c:tx>
          <c:spPr>
            <a:ln w="28575" cap="rnd">
              <a:solidFill>
                <a:schemeClr val="tx1"/>
              </a:solidFill>
              <a:round/>
            </a:ln>
            <a:effectLst/>
          </c:spPr>
          <c:marker>
            <c:symbol val="none"/>
          </c:marker>
          <c:cat>
            <c:strRef>
              <c:f>Sheet1!$A$2:$A$13</c:f>
              <c:strCache>
                <c:ptCount val="12"/>
                <c:pt idx="0">
                  <c:v>2007</c:v>
                </c:pt>
                <c:pt idx="1">
                  <c:v>2008</c:v>
                </c:pt>
                <c:pt idx="2">
                  <c:v>2009</c:v>
                </c:pt>
                <c:pt idx="3">
                  <c:v>2010</c:v>
                </c:pt>
                <c:pt idx="4">
                  <c:v>2011</c:v>
                </c:pt>
                <c:pt idx="5">
                  <c:v>2012</c:v>
                </c:pt>
                <c:pt idx="6">
                  <c:v>2013</c:v>
                </c:pt>
                <c:pt idx="7">
                  <c:v>2014</c:v>
                </c:pt>
                <c:pt idx="8">
                  <c:v>2014-15</c:v>
                </c:pt>
                <c:pt idx="9">
                  <c:v>2015-16</c:v>
                </c:pt>
                <c:pt idx="10">
                  <c:v>2016-17</c:v>
                </c:pt>
                <c:pt idx="11">
                  <c:v>2017-18</c:v>
                </c:pt>
              </c:strCache>
            </c:strRef>
          </c:cat>
          <c:val>
            <c:numRef>
              <c:f>Sheet1!$B$2:$B$13</c:f>
              <c:numCache>
                <c:formatCode>0.0"0"</c:formatCode>
                <c:ptCount val="12"/>
                <c:pt idx="0">
                  <c:v>60.2</c:v>
                </c:pt>
                <c:pt idx="1">
                  <c:v>63.4</c:v>
                </c:pt>
                <c:pt idx="2">
                  <c:v>60.4</c:v>
                </c:pt>
                <c:pt idx="3">
                  <c:v>59.5</c:v>
                </c:pt>
                <c:pt idx="4">
                  <c:v>65.400000000000006</c:v>
                </c:pt>
                <c:pt idx="5">
                  <c:v>62.8</c:v>
                </c:pt>
                <c:pt idx="6">
                  <c:v>64.599999999999994</c:v>
                </c:pt>
                <c:pt idx="7">
                  <c:v>68.900000000000006</c:v>
                </c:pt>
                <c:pt idx="8">
                  <c:v>69.5</c:v>
                </c:pt>
                <c:pt idx="9">
                  <c:v>68.5</c:v>
                </c:pt>
                <c:pt idx="10">
                  <c:v>73.5</c:v>
                </c:pt>
                <c:pt idx="11">
                  <c:v>74.599999999999994</c:v>
                </c:pt>
              </c:numCache>
            </c:numRef>
          </c:val>
          <c:smooth val="0"/>
          <c:extLst>
            <c:ext xmlns:c16="http://schemas.microsoft.com/office/drawing/2014/chart" uri="{C3380CC4-5D6E-409C-BE32-E72D297353CC}">
              <c16:uniqueId val="{00000000-23DF-4CA0-961D-BD061CC007DE}"/>
            </c:ext>
          </c:extLst>
        </c:ser>
        <c:ser>
          <c:idx val="4"/>
          <c:order val="1"/>
          <c:tx>
            <c:strRef>
              <c:f>Sheet1!$C$1</c:f>
              <c:strCache>
                <c:ptCount val="1"/>
                <c:pt idx="0">
                  <c:v>Food and non-alcoholic drinks</c:v>
                </c:pt>
              </c:strCache>
            </c:strRef>
          </c:tx>
          <c:spPr>
            <a:ln w="28575" cap="rnd">
              <a:solidFill>
                <a:schemeClr val="accent4"/>
              </a:solidFill>
              <a:round/>
            </a:ln>
            <a:effectLst/>
          </c:spPr>
          <c:marker>
            <c:symbol val="none"/>
          </c:marker>
          <c:cat>
            <c:strRef>
              <c:f>Sheet1!$A$2:$A$13</c:f>
              <c:strCache>
                <c:ptCount val="12"/>
                <c:pt idx="0">
                  <c:v>2007</c:v>
                </c:pt>
                <c:pt idx="1">
                  <c:v>2008</c:v>
                </c:pt>
                <c:pt idx="2">
                  <c:v>2009</c:v>
                </c:pt>
                <c:pt idx="3">
                  <c:v>2010</c:v>
                </c:pt>
                <c:pt idx="4">
                  <c:v>2011</c:v>
                </c:pt>
                <c:pt idx="5">
                  <c:v>2012</c:v>
                </c:pt>
                <c:pt idx="6">
                  <c:v>2013</c:v>
                </c:pt>
                <c:pt idx="7">
                  <c:v>2014</c:v>
                </c:pt>
                <c:pt idx="8">
                  <c:v>2014-15</c:v>
                </c:pt>
                <c:pt idx="9">
                  <c:v>2015-16</c:v>
                </c:pt>
                <c:pt idx="10">
                  <c:v>2016-17</c:v>
                </c:pt>
                <c:pt idx="11">
                  <c:v>2017-18</c:v>
                </c:pt>
              </c:strCache>
            </c:strRef>
          </c:cat>
          <c:val>
            <c:numRef>
              <c:f>Sheet1!$C$2:$C$13</c:f>
              <c:numCache>
                <c:formatCode>0.0"0"</c:formatCode>
                <c:ptCount val="12"/>
                <c:pt idx="0">
                  <c:v>61.4</c:v>
                </c:pt>
                <c:pt idx="1">
                  <c:v>59.3</c:v>
                </c:pt>
                <c:pt idx="2">
                  <c:v>57.9</c:v>
                </c:pt>
                <c:pt idx="3">
                  <c:v>57.1</c:v>
                </c:pt>
                <c:pt idx="4">
                  <c:v>55.8</c:v>
                </c:pt>
                <c:pt idx="5">
                  <c:v>56</c:v>
                </c:pt>
                <c:pt idx="6">
                  <c:v>55.9</c:v>
                </c:pt>
                <c:pt idx="7">
                  <c:v>55.9</c:v>
                </c:pt>
                <c:pt idx="8">
                  <c:v>55.9</c:v>
                </c:pt>
                <c:pt idx="9">
                  <c:v>55.9</c:v>
                </c:pt>
                <c:pt idx="10">
                  <c:v>58</c:v>
                </c:pt>
                <c:pt idx="11">
                  <c:v>60.6</c:v>
                </c:pt>
              </c:numCache>
            </c:numRef>
          </c:val>
          <c:smooth val="0"/>
          <c:extLst>
            <c:ext xmlns:c16="http://schemas.microsoft.com/office/drawing/2014/chart" uri="{C3380CC4-5D6E-409C-BE32-E72D297353CC}">
              <c16:uniqueId val="{00000001-23DF-4CA0-961D-BD061CC007DE}"/>
            </c:ext>
          </c:extLst>
        </c:ser>
        <c:ser>
          <c:idx val="5"/>
          <c:order val="2"/>
          <c:tx>
            <c:strRef>
              <c:f>Sheet1!$D$1</c:f>
              <c:strCache>
                <c:ptCount val="1"/>
                <c:pt idx="0">
                  <c:v>Restaurants and hotels</c:v>
                </c:pt>
              </c:strCache>
            </c:strRef>
          </c:tx>
          <c:spPr>
            <a:ln w="28575" cap="rnd">
              <a:solidFill>
                <a:schemeClr val="accent2"/>
              </a:solidFill>
              <a:round/>
            </a:ln>
            <a:effectLst/>
          </c:spPr>
          <c:marker>
            <c:symbol val="none"/>
          </c:marker>
          <c:cat>
            <c:strRef>
              <c:f>Sheet1!$A$2:$A$13</c:f>
              <c:strCache>
                <c:ptCount val="12"/>
                <c:pt idx="0">
                  <c:v>2007</c:v>
                </c:pt>
                <c:pt idx="1">
                  <c:v>2008</c:v>
                </c:pt>
                <c:pt idx="2">
                  <c:v>2009</c:v>
                </c:pt>
                <c:pt idx="3">
                  <c:v>2010</c:v>
                </c:pt>
                <c:pt idx="4">
                  <c:v>2011</c:v>
                </c:pt>
                <c:pt idx="5">
                  <c:v>2012</c:v>
                </c:pt>
                <c:pt idx="6">
                  <c:v>2013</c:v>
                </c:pt>
                <c:pt idx="7">
                  <c:v>2014</c:v>
                </c:pt>
                <c:pt idx="8">
                  <c:v>2014-15</c:v>
                </c:pt>
                <c:pt idx="9">
                  <c:v>2015-16</c:v>
                </c:pt>
                <c:pt idx="10">
                  <c:v>2016-17</c:v>
                </c:pt>
                <c:pt idx="11">
                  <c:v>2017-18</c:v>
                </c:pt>
              </c:strCache>
            </c:strRef>
          </c:cat>
          <c:val>
            <c:numRef>
              <c:f>Sheet1!$D$2:$D$13</c:f>
              <c:numCache>
                <c:formatCode>0.0"0"</c:formatCode>
                <c:ptCount val="12"/>
                <c:pt idx="0">
                  <c:v>48.5</c:v>
                </c:pt>
                <c:pt idx="1">
                  <c:v>47.3</c:v>
                </c:pt>
                <c:pt idx="2">
                  <c:v>47</c:v>
                </c:pt>
                <c:pt idx="3">
                  <c:v>46.8</c:v>
                </c:pt>
                <c:pt idx="4">
                  <c:v>45.2</c:v>
                </c:pt>
                <c:pt idx="5">
                  <c:v>44.8</c:v>
                </c:pt>
                <c:pt idx="6">
                  <c:v>43.5</c:v>
                </c:pt>
                <c:pt idx="7">
                  <c:v>44.7</c:v>
                </c:pt>
                <c:pt idx="8">
                  <c:v>44.5</c:v>
                </c:pt>
                <c:pt idx="9">
                  <c:v>46.4</c:v>
                </c:pt>
                <c:pt idx="10">
                  <c:v>50.1</c:v>
                </c:pt>
                <c:pt idx="11">
                  <c:v>49.6</c:v>
                </c:pt>
              </c:numCache>
            </c:numRef>
          </c:val>
          <c:smooth val="0"/>
          <c:extLst>
            <c:ext xmlns:c16="http://schemas.microsoft.com/office/drawing/2014/chart" uri="{C3380CC4-5D6E-409C-BE32-E72D297353CC}">
              <c16:uniqueId val="{00000002-23DF-4CA0-961D-BD061CC007DE}"/>
            </c:ext>
          </c:extLst>
        </c:ser>
        <c:ser>
          <c:idx val="8"/>
          <c:order val="3"/>
          <c:tx>
            <c:strRef>
              <c:f>Sheet1!$E$1</c:f>
              <c:strCache>
                <c:ptCount val="1"/>
                <c:pt idx="0">
                  <c:v>Clothing and footwear</c:v>
                </c:pt>
              </c:strCache>
            </c:strRef>
          </c:tx>
          <c:spPr>
            <a:ln w="28575" cap="rnd">
              <a:solidFill>
                <a:schemeClr val="accent3">
                  <a:lumMod val="60000"/>
                </a:schemeClr>
              </a:solidFill>
              <a:round/>
            </a:ln>
            <a:effectLst/>
          </c:spPr>
          <c:marker>
            <c:symbol val="none"/>
          </c:marker>
          <c:cat>
            <c:strRef>
              <c:f>Sheet1!$A$2:$A$13</c:f>
              <c:strCache>
                <c:ptCount val="12"/>
                <c:pt idx="0">
                  <c:v>2007</c:v>
                </c:pt>
                <c:pt idx="1">
                  <c:v>2008</c:v>
                </c:pt>
                <c:pt idx="2">
                  <c:v>2009</c:v>
                </c:pt>
                <c:pt idx="3">
                  <c:v>2010</c:v>
                </c:pt>
                <c:pt idx="4">
                  <c:v>2011</c:v>
                </c:pt>
                <c:pt idx="5">
                  <c:v>2012</c:v>
                </c:pt>
                <c:pt idx="6">
                  <c:v>2013</c:v>
                </c:pt>
                <c:pt idx="7">
                  <c:v>2014</c:v>
                </c:pt>
                <c:pt idx="8">
                  <c:v>2014-15</c:v>
                </c:pt>
                <c:pt idx="9">
                  <c:v>2015-16</c:v>
                </c:pt>
                <c:pt idx="10">
                  <c:v>2016-17</c:v>
                </c:pt>
                <c:pt idx="11">
                  <c:v>2017-18</c:v>
                </c:pt>
              </c:strCache>
            </c:strRef>
          </c:cat>
          <c:val>
            <c:numRef>
              <c:f>Sheet1!$E$2:$E$13</c:f>
              <c:numCache>
                <c:formatCode>0.0"0"</c:formatCode>
                <c:ptCount val="12"/>
                <c:pt idx="0">
                  <c:v>19.8</c:v>
                </c:pt>
                <c:pt idx="1">
                  <c:v>20.7</c:v>
                </c:pt>
                <c:pt idx="2">
                  <c:v>21.8</c:v>
                </c:pt>
                <c:pt idx="3">
                  <c:v>24.6</c:v>
                </c:pt>
                <c:pt idx="4">
                  <c:v>22.3</c:v>
                </c:pt>
                <c:pt idx="5">
                  <c:v>23.9</c:v>
                </c:pt>
                <c:pt idx="6">
                  <c:v>22.8</c:v>
                </c:pt>
                <c:pt idx="7">
                  <c:v>23.9</c:v>
                </c:pt>
                <c:pt idx="8">
                  <c:v>23.7</c:v>
                </c:pt>
                <c:pt idx="9">
                  <c:v>23.5</c:v>
                </c:pt>
                <c:pt idx="10">
                  <c:v>25.1</c:v>
                </c:pt>
                <c:pt idx="11">
                  <c:v>24.3</c:v>
                </c:pt>
              </c:numCache>
            </c:numRef>
          </c:val>
          <c:smooth val="0"/>
          <c:extLst>
            <c:ext xmlns:c16="http://schemas.microsoft.com/office/drawing/2014/chart" uri="{C3380CC4-5D6E-409C-BE32-E72D297353CC}">
              <c16:uniqueId val="{00000003-23DF-4CA0-961D-BD061CC007DE}"/>
            </c:ext>
          </c:extLst>
        </c:ser>
        <c:dLbls>
          <c:showLegendKey val="0"/>
          <c:showVal val="0"/>
          <c:showCatName val="0"/>
          <c:showSerName val="0"/>
          <c:showPercent val="0"/>
          <c:showBubbleSize val="0"/>
        </c:dLbls>
        <c:smooth val="0"/>
        <c:axId val="609440272"/>
        <c:axId val="609443880"/>
      </c:lineChart>
      <c:catAx>
        <c:axId val="609440272"/>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09443880"/>
        <c:crosses val="autoZero"/>
        <c:auto val="1"/>
        <c:lblAlgn val="ctr"/>
        <c:lblOffset val="100"/>
        <c:noMultiLvlLbl val="0"/>
      </c:catAx>
      <c:valAx>
        <c:axId val="609443880"/>
        <c:scaling>
          <c:orientation val="minMax"/>
        </c:scaling>
        <c:delete val="0"/>
        <c:axPos val="l"/>
        <c:majorGridlines>
          <c:spPr>
            <a:ln w="9525" cap="flat" cmpd="sng" algn="ctr">
              <a:solidFill>
                <a:schemeClr val="accent5"/>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09440272"/>
        <c:crosses val="autoZero"/>
        <c:crossBetween val="between"/>
      </c:valAx>
      <c:spPr>
        <a:noFill/>
        <a:ln>
          <a:noFill/>
        </a:ln>
        <a:effectLst/>
      </c:spPr>
    </c:plotArea>
    <c:legend>
      <c:legendPos val="b"/>
      <c:layout>
        <c:manualLayout>
          <c:xMode val="edge"/>
          <c:yMode val="edge"/>
          <c:x val="2.6758843663939158E-2"/>
          <c:y val="0.96186400851453169"/>
          <c:w val="0.9410365945823681"/>
          <c:h val="3.81359914854683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5/4/2021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dirty="0"/>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5/4/2021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dirty="0"/>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elements on this page (not including the logo) need to be 1cm apart</a:t>
            </a:r>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dirty="0"/>
          </a:p>
        </p:txBody>
      </p:sp>
    </p:spTree>
    <p:extLst>
      <p:ext uri="{BB962C8B-B14F-4D97-AF65-F5344CB8AC3E}">
        <p14:creationId xmlns:p14="http://schemas.microsoft.com/office/powerpoint/2010/main" val="99668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All</a:t>
            </a:r>
            <a:r>
              <a:rPr lang="en-US" baseline="0" dirty="0"/>
              <a:t> elements on this page (not including the logo) need to be 1cm apart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15</a:t>
            </a:fld>
            <a:endParaRPr lang="en-US" dirty="0"/>
          </a:p>
        </p:txBody>
      </p:sp>
    </p:spTree>
    <p:extLst>
      <p:ext uri="{BB962C8B-B14F-4D97-AF65-F5344CB8AC3E}">
        <p14:creationId xmlns:p14="http://schemas.microsoft.com/office/powerpoint/2010/main" val="82487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dirty="0"/>
              <a:t>The line should be 1cm below the statement text and never placed</a:t>
            </a:r>
            <a:r>
              <a:rPr lang="en-US" baseline="0" dirty="0"/>
              <a:t> </a:t>
            </a:r>
            <a:r>
              <a:rPr lang="en-US" dirty="0"/>
              <a:t>above the statement text</a:t>
            </a:r>
          </a:p>
          <a:p>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dirty="0"/>
          </a:p>
        </p:txBody>
      </p:sp>
    </p:spTree>
    <p:extLst>
      <p:ext uri="{BB962C8B-B14F-4D97-AF65-F5344CB8AC3E}">
        <p14:creationId xmlns:p14="http://schemas.microsoft.com/office/powerpoint/2010/main" val="293679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dirty="0"/>
          </a:p>
        </p:txBody>
      </p:sp>
    </p:spTree>
    <p:extLst>
      <p:ext uri="{BB962C8B-B14F-4D97-AF65-F5344CB8AC3E}">
        <p14:creationId xmlns:p14="http://schemas.microsoft.com/office/powerpoint/2010/main" val="359448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dirty="0"/>
          </a:p>
        </p:txBody>
      </p:sp>
    </p:spTree>
    <p:extLst>
      <p:ext uri="{BB962C8B-B14F-4D97-AF65-F5344CB8AC3E}">
        <p14:creationId xmlns:p14="http://schemas.microsoft.com/office/powerpoint/2010/main" val="196779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endParaRPr lang="en-US" dirty="0"/>
          </a:p>
          <a:p>
            <a:r>
              <a:rPr lang="en-US" dirty="0"/>
              <a:t>Copy</a:t>
            </a:r>
            <a:r>
              <a:rPr lang="en-US" baseline="0" dirty="0"/>
              <a:t> should be 0.50cm away from images</a:t>
            </a:r>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6</a:t>
            </a:fld>
            <a:endParaRPr lang="en-US" dirty="0"/>
          </a:p>
        </p:txBody>
      </p:sp>
    </p:spTree>
    <p:extLst>
      <p:ext uri="{BB962C8B-B14F-4D97-AF65-F5344CB8AC3E}">
        <p14:creationId xmlns:p14="http://schemas.microsoft.com/office/powerpoint/2010/main" val="340569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should line with the top of the image box</a:t>
            </a:r>
          </a:p>
          <a:p>
            <a:r>
              <a:rPr lang="en-US" baseline="0" dirty="0"/>
              <a:t>The copy should then be 1cm away from the sub header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7</a:t>
            </a:fld>
            <a:endParaRPr lang="en-US" dirty="0"/>
          </a:p>
        </p:txBody>
      </p:sp>
    </p:spTree>
    <p:extLst>
      <p:ext uri="{BB962C8B-B14F-4D97-AF65-F5344CB8AC3E}">
        <p14:creationId xmlns:p14="http://schemas.microsoft.com/office/powerpoint/2010/main" val="87041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8</a:t>
            </a:fld>
            <a:endParaRPr lang="en-US" dirty="0"/>
          </a:p>
        </p:txBody>
      </p:sp>
    </p:spTree>
    <p:extLst>
      <p:ext uri="{BB962C8B-B14F-4D97-AF65-F5344CB8AC3E}">
        <p14:creationId xmlns:p14="http://schemas.microsoft.com/office/powerpoint/2010/main" val="106902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9</a:t>
            </a:fld>
            <a:endParaRPr lang="en-US" dirty="0"/>
          </a:p>
        </p:txBody>
      </p:sp>
    </p:spTree>
    <p:extLst>
      <p:ext uri="{BB962C8B-B14F-4D97-AF65-F5344CB8AC3E}">
        <p14:creationId xmlns:p14="http://schemas.microsoft.com/office/powerpoint/2010/main" val="415100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10</a:t>
            </a:fld>
            <a:endParaRPr lang="en-US" dirty="0"/>
          </a:p>
        </p:txBody>
      </p:sp>
    </p:spTree>
    <p:extLst>
      <p:ext uri="{BB962C8B-B14F-4D97-AF65-F5344CB8AC3E}">
        <p14:creationId xmlns:p14="http://schemas.microsoft.com/office/powerpoint/2010/main" val="956012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73177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8918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8494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5785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4566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3366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9475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782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Video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34429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51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Icons – Audience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Group </a:t>
            </a: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91" name="Straight Connector 90"/>
          <p:cNvCxnSpPr/>
          <p:nvPr userDrawn="1"/>
        </p:nvCxnSpPr>
        <p:spPr>
          <a:xfrm>
            <a:off x="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4" name="TextBox 93"/>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AUDIENCES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Icons – Tech">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Interactive</a:t>
            </a: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Interactive with phone</a:t>
            </a: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QR code</a:t>
            </a: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Mobile Phone</a:t>
            </a: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NFC</a:t>
            </a: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Live</a:t>
            </a: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 screen</a:t>
            </a: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Internet</a:t>
            </a: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Conversation</a:t>
            </a: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Like</a:t>
            </a: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Facebook</a:t>
            </a: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Gaming</a:t>
            </a: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Music</a:t>
            </a: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Sound</a:t>
            </a: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Cinema</a:t>
            </a: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Mailer</a:t>
            </a: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Radio</a:t>
            </a: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6 sheet</a:t>
            </a: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cxnSp>
        <p:nvCxnSpPr>
          <p:cNvPr id="114" name="Straight Connector 113"/>
          <p:cNvCxnSpPr/>
          <p:nvPr userDrawn="1"/>
        </p:nvCxnSpPr>
        <p:spPr>
          <a:xfrm>
            <a:off x="0" y="714271"/>
            <a:ext cx="95164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16" name="TextBox 115"/>
          <p:cNvSpPr txBox="1"/>
          <p:nvPr userDrawn="1"/>
        </p:nvSpPr>
        <p:spPr>
          <a:xfrm>
            <a:off x="233363" y="173389"/>
            <a:ext cx="11866193"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TECHNOLOGY, SOCIAL MEDIA, PRE/POST SCREEN ACTIVITIES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Icons – Brand ">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dirty="0"/>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Hot</a:t>
            </a:r>
            <a:r>
              <a:rPr lang="en-GB" altLang="en-US" sz="900" baseline="0" dirty="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Romcom</a:t>
            </a: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cxnSp>
        <p:nvCxnSpPr>
          <p:cNvPr id="69" name="Straight Connector 68"/>
          <p:cNvCxnSpPr/>
          <p:nvPr userDrawn="1"/>
        </p:nvCxnSpPr>
        <p:spPr>
          <a:xfrm>
            <a:off x="0" y="714271"/>
            <a:ext cx="9097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74" name="TextBox 73"/>
          <p:cNvSpPr txBox="1"/>
          <p:nvPr userDrawn="1"/>
        </p:nvSpPr>
        <p:spPr>
          <a:xfrm>
            <a:off x="233363" y="173389"/>
            <a:ext cx="8902852"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BRAND SECTORS, FOOD &amp; DRINK, FILM GENRES, SEASONS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418234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Icons - Misc">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London</a:t>
            </a: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Idea</a:t>
            </a: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dirty="0"/>
          </a:p>
        </p:txBody>
      </p:sp>
      <p:cxnSp>
        <p:nvCxnSpPr>
          <p:cNvPr id="102" name="Straight Connector 101"/>
          <p:cNvCxnSpPr/>
          <p:nvPr userDrawn="1"/>
        </p:nvCxnSpPr>
        <p:spPr>
          <a:xfrm>
            <a:off x="0" y="714271"/>
            <a:ext cx="3743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5" name="TextBox 104"/>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MISCELLANEOUS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73287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23151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Agenda slide">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6721750" y="779094"/>
            <a:ext cx="6721200"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5" name="Text Placeholder 6"/>
          <p:cNvSpPr>
            <a:spLocks noGrp="1"/>
          </p:cNvSpPr>
          <p:nvPr>
            <p:ph type="body" sz="quarter" idx="10" hasCustomPrompt="1"/>
          </p:nvPr>
        </p:nvSpPr>
        <p:spPr>
          <a:xfrm>
            <a:off x="233363" y="77909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AGENDA</a:t>
            </a:r>
          </a:p>
        </p:txBody>
      </p:sp>
      <p:sp>
        <p:nvSpPr>
          <p:cNvPr id="7" name="Text Placeholder 21"/>
          <p:cNvSpPr>
            <a:spLocks noGrp="1"/>
          </p:cNvSpPr>
          <p:nvPr>
            <p:ph type="body" sz="quarter" idx="13" hasCustomPrompt="1"/>
          </p:nvPr>
        </p:nvSpPr>
        <p:spPr>
          <a:xfrm>
            <a:off x="233362" y="1679093"/>
            <a:ext cx="6275013" cy="4507271"/>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AppleSystemUIFont" charset="-12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Tree>
    <p:extLst>
      <p:ext uri="{BB962C8B-B14F-4D97-AF65-F5344CB8AC3E}">
        <p14:creationId xmlns:p14="http://schemas.microsoft.com/office/powerpoint/2010/main" val="1533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9094"/>
            <a:ext cx="8651633" cy="5407270"/>
          </a:xfrm>
          <a:prstGeom prst="rect">
            <a:avLst/>
          </a:prstGeom>
        </p:spPr>
      </p:pic>
      <p:sp>
        <p:nvSpPr>
          <p:cNvPr id="7" name="Text Placeholder 6"/>
          <p:cNvSpPr>
            <a:spLocks noGrp="1"/>
          </p:cNvSpPr>
          <p:nvPr>
            <p:ph type="body" sz="quarter" idx="10" hasCustomPrompt="1"/>
          </p:nvPr>
        </p:nvSpPr>
        <p:spPr>
          <a:xfrm>
            <a:off x="9011633" y="220511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9011634" y="3105113"/>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79094"/>
            <a:ext cx="8651633"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178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6"/>
          <p:cNvSpPr>
            <a:spLocks noGrp="1"/>
          </p:cNvSpPr>
          <p:nvPr>
            <p:ph type="body" sz="quarter" idx="10" hasCustomPrompt="1"/>
          </p:nvPr>
        </p:nvSpPr>
        <p:spPr>
          <a:xfrm>
            <a:off x="233363" y="2937131"/>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33363" y="3837130"/>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177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3722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7776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5942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84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1783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13436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92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cxnSp>
        <p:nvCxnSpPr>
          <p:cNvPr id="8" name="Straight Connector 7"/>
          <p:cNvCxnSpPr/>
          <p:nvPr userDrawn="1"/>
        </p:nvCxnSpPr>
        <p:spPr>
          <a:xfrm>
            <a:off x="2955925" y="3064075"/>
            <a:ext cx="7532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9465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1102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02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108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598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01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381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2062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2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2"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5"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671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026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6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4198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7"/>
            <a:ext cx="1671832" cy="362395"/>
          </a:xfrm>
          <a:prstGeom prst="rect">
            <a:avLst/>
          </a:prstGeom>
        </p:spPr>
      </p:pic>
    </p:spTree>
    <p:extLst>
      <p:ext uri="{BB962C8B-B14F-4D97-AF65-F5344CB8AC3E}">
        <p14:creationId xmlns:p14="http://schemas.microsoft.com/office/powerpoint/2010/main" val="750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5699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1183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99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877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381803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827852"/>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4507174"/>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5072566"/>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28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6821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11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60000"/>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1039322"/>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1604714"/>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34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672120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 name="Picture Placeholder 4"/>
          <p:cNvSpPr>
            <a:spLocks noGrp="1"/>
          </p:cNvSpPr>
          <p:nvPr>
            <p:ph type="pic" sz="quarter" idx="14"/>
          </p:nvPr>
        </p:nvSpPr>
        <p:spPr>
          <a:xfrm>
            <a:off x="6721750" y="0"/>
            <a:ext cx="6721200" cy="3481199"/>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9474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769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344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6557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332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7"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6780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10" name="Picture Placeholder 9"/>
          <p:cNvSpPr>
            <a:spLocks noGrp="1"/>
          </p:cNvSpPr>
          <p:nvPr>
            <p:ph type="pic" sz="quarter" idx="14"/>
          </p:nvPr>
        </p:nvSpPr>
        <p:spPr>
          <a:xfrm>
            <a:off x="7171200" y="4708173"/>
            <a:ext cx="2909778" cy="193040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r>
              <a:rPr lang="en-US" dirty="0"/>
              <a:t>Click here to add a picture</a:t>
            </a:r>
          </a:p>
        </p:txBody>
      </p:sp>
      <p:sp>
        <p:nvSpPr>
          <p:cNvPr id="11" name="Picture Placeholder 9"/>
          <p:cNvSpPr>
            <a:spLocks noGrp="1"/>
          </p:cNvSpPr>
          <p:nvPr>
            <p:ph type="pic" sz="quarter" idx="15"/>
          </p:nvPr>
        </p:nvSpPr>
        <p:spPr>
          <a:xfrm>
            <a:off x="10271204" y="4708173"/>
            <a:ext cx="2909778" cy="19304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r>
              <a:rPr lang="en-US" dirty="0"/>
              <a:t>Click here to add a picture</a:t>
            </a:r>
          </a:p>
        </p:txBody>
      </p:sp>
    </p:spTree>
    <p:extLst>
      <p:ext uri="{BB962C8B-B14F-4D97-AF65-F5344CB8AC3E}">
        <p14:creationId xmlns:p14="http://schemas.microsoft.com/office/powerpoint/2010/main" val="7294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9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33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424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5601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703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11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72175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11"/>
          </p:nvPr>
        </p:nvSpPr>
        <p:spPr>
          <a:xfrm>
            <a:off x="55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Title Placeholder 1"/>
          <p:cNvSpPr>
            <a:spLocks noGrp="1"/>
          </p:cNvSpPr>
          <p:nvPr>
            <p:ph type="title" hasCustomPrompt="1"/>
          </p:nvPr>
        </p:nvSpPr>
        <p:spPr bwMode="gray">
          <a:xfrm>
            <a:off x="11427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11" name="Text Placeholder 18"/>
          <p:cNvSpPr>
            <a:spLocks noGrp="1"/>
          </p:cNvSpPr>
          <p:nvPr>
            <p:ph type="body" sz="quarter" idx="12" hasCustomPrompt="1"/>
          </p:nvPr>
        </p:nvSpPr>
        <p:spPr>
          <a:xfrm>
            <a:off x="11427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2" name="Text Placeholder 21"/>
          <p:cNvSpPr>
            <a:spLocks noGrp="1"/>
          </p:cNvSpPr>
          <p:nvPr>
            <p:ph type="body" sz="quarter" idx="13" hasCustomPrompt="1"/>
          </p:nvPr>
        </p:nvSpPr>
        <p:spPr>
          <a:xfrm>
            <a:off x="11427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itle Placeholder 1"/>
          <p:cNvSpPr txBox="1">
            <a:spLocks/>
          </p:cNvSpPr>
          <p:nvPr userDrawn="1"/>
        </p:nvSpPr>
        <p:spPr bwMode="gray">
          <a:xfrm>
            <a:off x="786393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dirty="0"/>
              <a:t>ENTER HEADER TEXT</a:t>
            </a:r>
          </a:p>
        </p:txBody>
      </p:sp>
      <p:sp>
        <p:nvSpPr>
          <p:cNvPr id="22" name="Text Placeholder 18"/>
          <p:cNvSpPr>
            <a:spLocks noGrp="1"/>
          </p:cNvSpPr>
          <p:nvPr>
            <p:ph type="body" sz="quarter" idx="14" hasCustomPrompt="1"/>
          </p:nvPr>
        </p:nvSpPr>
        <p:spPr>
          <a:xfrm>
            <a:off x="786393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23" name="Text Placeholder 21"/>
          <p:cNvSpPr>
            <a:spLocks noGrp="1"/>
          </p:cNvSpPr>
          <p:nvPr>
            <p:ph type="body" sz="quarter" idx="15" hasCustomPrompt="1"/>
          </p:nvPr>
        </p:nvSpPr>
        <p:spPr>
          <a:xfrm>
            <a:off x="786393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8639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8" name="Text Placeholder 18"/>
          <p:cNvSpPr>
            <a:spLocks noGrp="1"/>
          </p:cNvSpPr>
          <p:nvPr>
            <p:ph type="body" sz="quarter" idx="12" hasCustomPrompt="1"/>
          </p:nvPr>
        </p:nvSpPr>
        <p:spPr>
          <a:xfrm>
            <a:off x="78639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9" name="Text Placeholder 21"/>
          <p:cNvSpPr>
            <a:spLocks noGrp="1"/>
          </p:cNvSpPr>
          <p:nvPr>
            <p:ph type="body" sz="quarter" idx="13" hasCustomPrompt="1"/>
          </p:nvPr>
        </p:nvSpPr>
        <p:spPr>
          <a:xfrm>
            <a:off x="78639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0" name="Title Placeholder 1"/>
          <p:cNvSpPr txBox="1">
            <a:spLocks/>
          </p:cNvSpPr>
          <p:nvPr userDrawn="1"/>
        </p:nvSpPr>
        <p:spPr bwMode="gray">
          <a:xfrm>
            <a:off x="115145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dirty="0"/>
              <a:t>ENTER HEADER TEXT</a:t>
            </a:r>
          </a:p>
        </p:txBody>
      </p:sp>
      <p:sp>
        <p:nvSpPr>
          <p:cNvPr id="12" name="Text Placeholder 18"/>
          <p:cNvSpPr>
            <a:spLocks noGrp="1"/>
          </p:cNvSpPr>
          <p:nvPr>
            <p:ph type="body" sz="quarter" idx="14" hasCustomPrompt="1"/>
          </p:nvPr>
        </p:nvSpPr>
        <p:spPr>
          <a:xfrm>
            <a:off x="115145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3" name="Text Placeholder 21"/>
          <p:cNvSpPr>
            <a:spLocks noGrp="1"/>
          </p:cNvSpPr>
          <p:nvPr>
            <p:ph type="body" sz="quarter" idx="15" hasCustomPrompt="1"/>
          </p:nvPr>
        </p:nvSpPr>
        <p:spPr>
          <a:xfrm>
            <a:off x="115145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20" name="Picture Placeholder 5"/>
          <p:cNvSpPr>
            <a:spLocks noGrp="1"/>
          </p:cNvSpPr>
          <p:nvPr>
            <p:ph type="pic" sz="quarter" idx="17"/>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118" y="6964868"/>
            <a:ext cx="1671832" cy="362395"/>
          </a:xfrm>
          <a:prstGeom prst="rect">
            <a:avLst/>
          </a:prstGeom>
        </p:spPr>
      </p:pic>
    </p:spTree>
    <p:extLst>
      <p:ext uri="{BB962C8B-B14F-4D97-AF65-F5344CB8AC3E}">
        <p14:creationId xmlns:p14="http://schemas.microsoft.com/office/powerpoint/2010/main" val="358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536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845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71303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378360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8"/>
          </p:nvPr>
        </p:nvSpPr>
        <p:spPr>
          <a:xfrm>
            <a:off x="6713030" y="3777663"/>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Title Placeholder 1"/>
          <p:cNvSpPr>
            <a:spLocks noGrp="1"/>
          </p:cNvSpPr>
          <p:nvPr>
            <p:ph type="title" hasCustomPrompt="1"/>
          </p:nvPr>
        </p:nvSpPr>
        <p:spPr bwMode="gray">
          <a:xfrm>
            <a:off x="210851" y="373731"/>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8" name="Text Placeholder 18"/>
          <p:cNvSpPr>
            <a:spLocks noGrp="1"/>
          </p:cNvSpPr>
          <p:nvPr>
            <p:ph type="body" sz="quarter" idx="12" hasCustomPrompt="1"/>
          </p:nvPr>
        </p:nvSpPr>
        <p:spPr>
          <a:xfrm>
            <a:off x="210214" y="1044126"/>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10214" y="1626856"/>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52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17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060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5"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89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72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4017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51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032576"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Picture Placeholder 7"/>
          <p:cNvSpPr>
            <a:spLocks noGrp="1"/>
          </p:cNvSpPr>
          <p:nvPr>
            <p:ph type="pic" sz="quarter" idx="15"/>
          </p:nvPr>
        </p:nvSpPr>
        <p:spPr>
          <a:xfrm>
            <a:off x="6846293"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35" hasCustomPrompt="1"/>
          </p:nvPr>
        </p:nvSpPr>
        <p:spPr>
          <a:xfrm>
            <a:off x="10606929" y="622565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21"/>
          <p:cNvSpPr>
            <a:spLocks noGrp="1"/>
          </p:cNvSpPr>
          <p:nvPr>
            <p:ph type="body" sz="quarter" idx="36" hasCustomPrompt="1"/>
          </p:nvPr>
        </p:nvSpPr>
        <p:spPr>
          <a:xfrm>
            <a:off x="945963" y="6225651"/>
            <a:ext cx="1906613" cy="364953"/>
          </a:xfrm>
          <a:prstGeom prst="rect">
            <a:avLst/>
          </a:prstGeom>
        </p:spPr>
        <p:txBody>
          <a:bodyPr lIns="0" tIns="0" rIns="0" bIns="0"/>
          <a:lstStyle>
            <a:lvl1pPr algn="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053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7016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4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822735"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4478949"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9"/>
          </p:nvPr>
        </p:nvSpPr>
        <p:spPr>
          <a:xfrm>
            <a:off x="4478949"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20"/>
          </p:nvPr>
        </p:nvSpPr>
        <p:spPr>
          <a:xfrm>
            <a:off x="10099164"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itle Placeholder 1"/>
          <p:cNvSpPr>
            <a:spLocks noGrp="1"/>
          </p:cNvSpPr>
          <p:nvPr>
            <p:ph type="title" hasCustomPrompt="1"/>
          </p:nvPr>
        </p:nvSpPr>
        <p:spPr bwMode="gray">
          <a:xfrm>
            <a:off x="234001" y="234000"/>
            <a:ext cx="3910160"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233363" y="904395"/>
            <a:ext cx="3910798"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3" hasCustomPrompt="1"/>
          </p:nvPr>
        </p:nvSpPr>
        <p:spPr>
          <a:xfrm>
            <a:off x="233364" y="1487125"/>
            <a:ext cx="3792572" cy="4110753"/>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30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647571" y="3777664"/>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Picture Placeholder 5"/>
          <p:cNvSpPr>
            <a:spLocks noGrp="1"/>
          </p:cNvSpPr>
          <p:nvPr>
            <p:ph type="pic" sz="quarter" idx="21"/>
          </p:nvPr>
        </p:nvSpPr>
        <p:spPr>
          <a:xfrm>
            <a:off x="10795378"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Picture Placeholder 5"/>
          <p:cNvSpPr>
            <a:spLocks noGrp="1"/>
          </p:cNvSpPr>
          <p:nvPr>
            <p:ph type="pic" sz="quarter" idx="22"/>
          </p:nvPr>
        </p:nvSpPr>
        <p:spPr>
          <a:xfrm>
            <a:off x="10795378"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1" name="Picture Placeholder 5"/>
          <p:cNvSpPr>
            <a:spLocks noGrp="1"/>
          </p:cNvSpPr>
          <p:nvPr>
            <p:ph type="pic" sz="quarter" idx="23"/>
          </p:nvPr>
        </p:nvSpPr>
        <p:spPr>
          <a:xfrm>
            <a:off x="0"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2" name="Picture Placeholder 5"/>
          <p:cNvSpPr>
            <a:spLocks noGrp="1"/>
          </p:cNvSpPr>
          <p:nvPr>
            <p:ph type="pic" sz="quarter" idx="24"/>
          </p:nvPr>
        </p:nvSpPr>
        <p:spPr>
          <a:xfrm>
            <a:off x="0" y="0"/>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3" name="Picture Placeholder 5"/>
          <p:cNvSpPr>
            <a:spLocks noGrp="1"/>
          </p:cNvSpPr>
          <p:nvPr>
            <p:ph type="pic" sz="quarter" idx="25"/>
          </p:nvPr>
        </p:nvSpPr>
        <p:spPr>
          <a:xfrm>
            <a:off x="4070029"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4" name="Title Placeholder 1"/>
          <p:cNvSpPr>
            <a:spLocks noGrp="1"/>
          </p:cNvSpPr>
          <p:nvPr>
            <p:ph type="title" hasCustomPrompt="1"/>
          </p:nvPr>
        </p:nvSpPr>
        <p:spPr bwMode="gray">
          <a:xfrm>
            <a:off x="7259163" y="234000"/>
            <a:ext cx="2994652"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16" name="Text Placeholder 18"/>
          <p:cNvSpPr>
            <a:spLocks noGrp="1"/>
          </p:cNvSpPr>
          <p:nvPr>
            <p:ph type="body" sz="quarter" idx="12" hasCustomPrompt="1"/>
          </p:nvPr>
        </p:nvSpPr>
        <p:spPr>
          <a:xfrm>
            <a:off x="7022424" y="904395"/>
            <a:ext cx="3468130"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8" name="Text Placeholder 21"/>
          <p:cNvSpPr>
            <a:spLocks noGrp="1"/>
          </p:cNvSpPr>
          <p:nvPr>
            <p:ph type="body" sz="quarter" idx="13" hasCustomPrompt="1"/>
          </p:nvPr>
        </p:nvSpPr>
        <p:spPr>
          <a:xfrm>
            <a:off x="7022425" y="1497249"/>
            <a:ext cx="3468129" cy="41107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258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7354"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6190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804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81119"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8143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503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5536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5600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56316"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884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5316"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595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46268"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353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35267"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35904"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36219"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4"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9849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79975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0044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00754"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a picture</a:t>
            </a:r>
          </a:p>
        </p:txBody>
      </p:sp>
      <p:sp>
        <p:nvSpPr>
          <p:cNvPr id="12" name="Text Placeholder 18"/>
          <p:cNvSpPr>
            <a:spLocks noGrp="1"/>
          </p:cNvSpPr>
          <p:nvPr>
            <p:ph type="body" sz="quarter" idx="15"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18"/>
          <p:cNvSpPr>
            <a:spLocks noGrp="1"/>
          </p:cNvSpPr>
          <p:nvPr>
            <p:ph type="body" sz="quarter" idx="17"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5" name="Text Placeholder 21"/>
          <p:cNvSpPr>
            <a:spLocks noGrp="1"/>
          </p:cNvSpPr>
          <p:nvPr>
            <p:ph type="body" sz="quarter" idx="18"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820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76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424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34000" y="234000"/>
            <a:ext cx="12413343" cy="424238"/>
          </a:xfrm>
          <a:prstGeom prst="rect">
            <a:avLst/>
          </a:prstGeom>
          <a:ln>
            <a:noFill/>
          </a:ln>
        </p:spPr>
        <p:txBody>
          <a:bodyPr vert="horz" wrap="none" lIns="0" tIns="0" rIns="0" bIns="0" rtlCol="0" anchor="ctr">
            <a:noAutofit/>
          </a:bodyPr>
          <a:lstStyle>
            <a:lvl1pPr>
              <a:defRPr sz="4000" spc="100"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3" name="Text Placeholder 12"/>
          <p:cNvSpPr>
            <a:spLocks noGrp="1"/>
          </p:cNvSpPr>
          <p:nvPr>
            <p:ph type="body" sz="quarter" idx="11" hasCustomPrompt="1"/>
          </p:nvPr>
        </p:nvSpPr>
        <p:spPr>
          <a:xfrm>
            <a:off x="234000" y="1048180"/>
            <a:ext cx="4262437" cy="1273175"/>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854796"/>
            <a:ext cx="435117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6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173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65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624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1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7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98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1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686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651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386505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74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001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1201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1238" y="-1"/>
            <a:ext cx="4480475" cy="37800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4" name="Picture Placeholder 9"/>
          <p:cNvSpPr>
            <a:spLocks noGrp="1"/>
          </p:cNvSpPr>
          <p:nvPr>
            <p:ph type="pic" sz="quarter" idx="17"/>
          </p:nvPr>
        </p:nvSpPr>
        <p:spPr>
          <a:xfrm>
            <a:off x="4482000" y="3779999"/>
            <a:ext cx="4480475" cy="3780000"/>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8225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2762" y="6965458"/>
            <a:ext cx="1677426" cy="363608"/>
          </a:xfrm>
          <a:prstGeom prst="rect">
            <a:avLst/>
          </a:prstGeom>
        </p:spPr>
      </p:pic>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71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4681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639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4663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9015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8311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oleObject" Target="../embeddings/oleObject3.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vmlDrawing" Target="../drawings/vmlDrawing3.v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ags" Target="../tags/tag5.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vmlDrawing" Target="../drawings/vmlDrawing4.v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emf"/><Relationship Id="rId10" Type="http://schemas.openxmlformats.org/officeDocument/2006/relationships/slideLayout" Target="../slideLayouts/slideLayout33.xml"/><Relationship Id="rId19"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50" Type="http://schemas.openxmlformats.org/officeDocument/2006/relationships/slideLayout" Target="../slideLayouts/slideLayout91.xml"/><Relationship Id="rId55" Type="http://schemas.openxmlformats.org/officeDocument/2006/relationships/slideLayout" Target="../slideLayouts/slideLayout96.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59" Type="http://schemas.openxmlformats.org/officeDocument/2006/relationships/oleObject" Target="../embeddings/oleObject6.bin"/><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54" Type="http://schemas.openxmlformats.org/officeDocument/2006/relationships/slideLayout" Target="../slideLayouts/slideLayout9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3" Type="http://schemas.openxmlformats.org/officeDocument/2006/relationships/slideLayout" Target="../slideLayouts/slideLayout94.xml"/><Relationship Id="rId58" Type="http://schemas.openxmlformats.org/officeDocument/2006/relationships/tags" Target="../tags/tag7.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slideLayout" Target="../slideLayouts/slideLayout90.xml"/><Relationship Id="rId57" Type="http://schemas.openxmlformats.org/officeDocument/2006/relationships/vmlDrawing" Target="../drawings/vmlDrawing6.v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52" Type="http://schemas.openxmlformats.org/officeDocument/2006/relationships/slideLayout" Target="../slideLayouts/slideLayout93.xml"/><Relationship Id="rId60" Type="http://schemas.openxmlformats.org/officeDocument/2006/relationships/image" Target="../media/image1.emf"/><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56" Type="http://schemas.openxmlformats.org/officeDocument/2006/relationships/theme" Target="../theme/theme5.xml"/><Relationship Id="rId8" Type="http://schemas.openxmlformats.org/officeDocument/2006/relationships/slideLayout" Target="../slideLayouts/slideLayout49.xml"/><Relationship Id="rId51" Type="http://schemas.openxmlformats.org/officeDocument/2006/relationships/slideLayout" Target="../slideLayouts/slideLayout92.xml"/><Relationship Id="rId3"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emf"/><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oleObject" Target="../embeddings/oleObject7.bin"/><Relationship Id="rId5" Type="http://schemas.openxmlformats.org/officeDocument/2006/relationships/tags" Target="../tags/tag8.xml"/><Relationship Id="rId4" Type="http://schemas.openxmlformats.org/officeDocument/2006/relationships/vmlDrawing" Target="../drawings/vmlDrawing7.v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1.emf"/><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oleObject" Target="../embeddings/oleObject8.bin"/><Relationship Id="rId5" Type="http://schemas.openxmlformats.org/officeDocument/2006/relationships/slideLayout" Target="../slideLayouts/slideLayout103.xml"/><Relationship Id="rId10" Type="http://schemas.openxmlformats.org/officeDocument/2006/relationships/tags" Target="../tags/tag9.xml"/><Relationship Id="rId4" Type="http://schemas.openxmlformats.org/officeDocument/2006/relationships/slideLayout" Target="../slideLayouts/slideLayout102.xml"/><Relationship Id="rId9" Type="http://schemas.openxmlformats.org/officeDocument/2006/relationships/vmlDrawing" Target="../drawings/vmlDrawing8.vml"/></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tags" Target="../tags/tag10.xml"/></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109.xml"/><Relationship Id="rId7" Type="http://schemas.openxmlformats.org/officeDocument/2006/relationships/tags" Target="../tags/tag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vmlDrawing" Target="../drawings/vmlDrawing10.vml"/><Relationship Id="rId5" Type="http://schemas.openxmlformats.org/officeDocument/2006/relationships/theme" Target="../theme/theme9.xml"/><Relationship Id="rId4" Type="http://schemas.openxmlformats.org/officeDocument/2006/relationships/slideLayout" Target="../slideLayouts/slideLayout11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9075" name="think-cell Slide" r:id="rId17" imgW="6350000" imgH="6350000" progId="">
                  <p:embed/>
                </p:oleObj>
              </mc:Choice>
              <mc:Fallback>
                <p:oleObj name="think-cell Slide" r:id="rId17" imgW="6350000" imgH="6350000" progId="">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18" r:id="rId1"/>
    <p:sldLayoutId id="2147484014" r:id="rId2"/>
    <p:sldLayoutId id="2147484015" r:id="rId3"/>
    <p:sldLayoutId id="2147484016" r:id="rId4"/>
    <p:sldLayoutId id="2147484017" r:id="rId5"/>
    <p:sldLayoutId id="2147484096" r:id="rId6"/>
    <p:sldLayoutId id="2147484094" r:id="rId7"/>
    <p:sldLayoutId id="2147484101" r:id="rId8"/>
    <p:sldLayoutId id="2147484189" r:id="rId9"/>
    <p:sldLayoutId id="2147484190" r:id="rId10"/>
    <p:sldLayoutId id="2147484192" r:id="rId11"/>
    <p:sldLayoutId id="2147484197" r:id="rId12"/>
    <p:sldLayoutId id="2147484199"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539"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79"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99" name="think-cell Slide" r:id="rId13" imgW="6350000" imgH="6350000" progId="">
                  <p:embed/>
                </p:oleObj>
              </mc:Choice>
              <mc:Fallback>
                <p:oleObj name="think-cell Slide" r:id="rId13" imgW="6350000" imgH="635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4109" r:id="rId1"/>
    <p:sldLayoutId id="2147484139" r:id="rId2"/>
    <p:sldLayoutId id="2147484110" r:id="rId3"/>
    <p:sldLayoutId id="2147484111" r:id="rId4"/>
    <p:sldLayoutId id="2147484112" r:id="rId5"/>
    <p:sldLayoutId id="2147484113" r:id="rId6"/>
    <p:sldLayoutId id="2147484114" r:id="rId7"/>
    <p:sldLayoutId id="2147484115" r:id="rId8"/>
    <p:sldLayoutId id="2147484117"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643" name="think-cell Slide" r:id="rId22" imgW="6350000" imgH="6350000" progId="">
                  <p:embed/>
                </p:oleObj>
              </mc:Choice>
              <mc:Fallback>
                <p:oleObj name="think-cell Slide" r:id="rId22" imgW="6350000" imgH="6350000" progId="">
                  <p:embed/>
                  <p:pic>
                    <p:nvPicPr>
                      <p:cNvPr id="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5" r:id="rId1"/>
    <p:sldLayoutId id="2147484186" r:id="rId2"/>
    <p:sldLayoutId id="214748367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201" r:id="rId17"/>
    <p:sldLayoutId id="2147484202"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223" name="think-cell Slide" r:id="rId59" imgW="6350000" imgH="6350000" progId="">
                  <p:embed/>
                </p:oleObj>
              </mc:Choice>
              <mc:Fallback>
                <p:oleObj name="think-cell Slide" r:id="rId59" imgW="6350000" imgH="6350000" progId="">
                  <p:embed/>
                  <p:pic>
                    <p:nvPicPr>
                      <p:cNvPr id="0" name="Picture 2"/>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9" r:id="rId1"/>
    <p:sldLayoutId id="2147484098" r:id="rId2"/>
    <p:sldLayoutId id="2147484180" r:id="rId3"/>
    <p:sldLayoutId id="2147484181" r:id="rId4"/>
    <p:sldLayoutId id="2147484183" r:id="rId5"/>
    <p:sldLayoutId id="2147484100" r:id="rId6"/>
    <p:sldLayoutId id="2147484178" r:id="rId7"/>
    <p:sldLayoutId id="2147484182" r:id="rId8"/>
    <p:sldLayoutId id="2147484184" r:id="rId9"/>
    <p:sldLayoutId id="2147484185" r:id="rId10"/>
    <p:sldLayoutId id="2147484097" r:id="rId11"/>
    <p:sldLayoutId id="2147484102" r:id="rId12"/>
    <p:sldLayoutId id="2147484103" r:id="rId13"/>
    <p:sldLayoutId id="2147484104" r:id="rId14"/>
    <p:sldLayoutId id="2147484105" r:id="rId15"/>
    <p:sldLayoutId id="2147484106" r:id="rId16"/>
    <p:sldLayoutId id="2147484107" r:id="rId17"/>
    <p:sldLayoutId id="2147484108" r:id="rId18"/>
    <p:sldLayoutId id="2147484131" r:id="rId19"/>
    <p:sldLayoutId id="2147484132" r:id="rId20"/>
    <p:sldLayoutId id="2147484133" r:id="rId21"/>
    <p:sldLayoutId id="2147484141" r:id="rId22"/>
    <p:sldLayoutId id="2147484142" r:id="rId23"/>
    <p:sldLayoutId id="2147484143" r:id="rId24"/>
    <p:sldLayoutId id="2147484145" r:id="rId25"/>
    <p:sldLayoutId id="2147484146" r:id="rId26"/>
    <p:sldLayoutId id="2147484144" r:id="rId27"/>
    <p:sldLayoutId id="2147484147" r:id="rId28"/>
    <p:sldLayoutId id="2147484148" r:id="rId29"/>
    <p:sldLayoutId id="2147484149" r:id="rId30"/>
    <p:sldLayoutId id="2147484134" r:id="rId31"/>
    <p:sldLayoutId id="2147484135" r:id="rId32"/>
    <p:sldLayoutId id="2147484136" r:id="rId33"/>
    <p:sldLayoutId id="2147484137" r:id="rId34"/>
    <p:sldLayoutId id="2147484138" r:id="rId35"/>
    <p:sldLayoutId id="214748417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806"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40" r:id="rId1"/>
    <p:sldLayoutId id="2147484187"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88" name="think-cell Slide" r:id="rId11" imgW="6350000" imgH="6350000" progId="">
                  <p:embed/>
                </p:oleObj>
              </mc:Choice>
              <mc:Fallback>
                <p:oleObj name="think-cell Slide" r:id="rId11" imgW="6350000" imgH="6350000" progId="">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87"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829"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2021</a:t>
            </a:r>
          </a:p>
        </p:txBody>
      </p:sp>
      <p:sp>
        <p:nvSpPr>
          <p:cNvPr id="4" name="Text Placeholder 3"/>
          <p:cNvSpPr>
            <a:spLocks noGrp="1"/>
          </p:cNvSpPr>
          <p:nvPr>
            <p:ph type="body" sz="quarter" idx="12"/>
          </p:nvPr>
        </p:nvSpPr>
        <p:spPr>
          <a:xfrm>
            <a:off x="3885882" y="2030376"/>
            <a:ext cx="5671185" cy="313769"/>
          </a:xfrm>
        </p:spPr>
        <p:txBody>
          <a:bodyPr/>
          <a:lstStyle/>
          <a:p>
            <a:r>
              <a:rPr lang="en-US" dirty="0"/>
              <a:t>FAMILY TICKET PARTNERSHIP OPPORTUNITY</a:t>
            </a:r>
          </a:p>
        </p:txBody>
      </p:sp>
      <p:sp>
        <p:nvSpPr>
          <p:cNvPr id="2" name="Text Placeholder 1"/>
          <p:cNvSpPr>
            <a:spLocks noGrp="1"/>
          </p:cNvSpPr>
          <p:nvPr>
            <p:ph type="body" sz="quarter" idx="10"/>
          </p:nvPr>
        </p:nvSpPr>
        <p:spPr/>
        <p:txBody>
          <a:bodyPr/>
          <a:lstStyle/>
          <a:p>
            <a:r>
              <a:rPr lang="en-US" sz="8000" dirty="0"/>
              <a:t>CINEWORLD: BE MORE CHILDISH</a:t>
            </a:r>
          </a:p>
        </p:txBody>
      </p:sp>
      <p:cxnSp>
        <p:nvCxnSpPr>
          <p:cNvPr id="5" name="Straight Connector 4"/>
          <p:cNvCxnSpPr>
            <a:cxnSpLocks/>
          </p:cNvCxnSpPr>
          <p:nvPr/>
        </p:nvCxnSpPr>
        <p:spPr>
          <a:xfrm>
            <a:off x="558165" y="4188417"/>
            <a:ext cx="1247241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BCE361-62AC-4741-A908-CBF8B5D86E0D}"/>
              </a:ext>
            </a:extLst>
          </p:cNvPr>
          <p:cNvSpPr>
            <a:spLocks noGrp="1"/>
          </p:cNvSpPr>
          <p:nvPr>
            <p:ph type="body" sz="quarter" idx="13"/>
          </p:nvPr>
        </p:nvSpPr>
        <p:spPr>
          <a:xfrm>
            <a:off x="234000" y="904110"/>
            <a:ext cx="8533626" cy="2166023"/>
          </a:xfrm>
        </p:spPr>
        <p:txBody>
          <a:bodyPr/>
          <a:lstStyle/>
          <a:p>
            <a:r>
              <a:rPr lang="en-GB" sz="1600" dirty="0">
                <a:solidFill>
                  <a:schemeClr val="accent6"/>
                </a:solidFill>
              </a:rPr>
              <a:t>An area where we notice the importance is social media, with many of the parents who attend kids club taking to platforms like Twitter to express the value it has to them. </a:t>
            </a:r>
          </a:p>
          <a:p>
            <a:endParaRPr lang="en-US" dirty="0"/>
          </a:p>
        </p:txBody>
      </p:sp>
      <p:sp>
        <p:nvSpPr>
          <p:cNvPr id="2" name="Title 1">
            <a:extLst>
              <a:ext uri="{FF2B5EF4-FFF2-40B4-BE49-F238E27FC236}">
                <a16:creationId xmlns:a16="http://schemas.microsoft.com/office/drawing/2014/main" id="{F55512A6-84F6-4009-B608-613C4F79B153}"/>
              </a:ext>
            </a:extLst>
          </p:cNvPr>
          <p:cNvSpPr>
            <a:spLocks noGrp="1"/>
          </p:cNvSpPr>
          <p:nvPr>
            <p:ph type="title"/>
          </p:nvPr>
        </p:nvSpPr>
        <p:spPr/>
        <p:txBody>
          <a:bodyPr/>
          <a:lstStyle/>
          <a:p>
            <a:r>
              <a:rPr lang="en-GB" dirty="0"/>
              <a:t>…and LOVE THE SHARED EXPERIENCE </a:t>
            </a:r>
            <a:endParaRPr lang="en-US" dirty="0"/>
          </a:p>
        </p:txBody>
      </p:sp>
      <p:cxnSp>
        <p:nvCxnSpPr>
          <p:cNvPr id="7" name="Straight Connector 6">
            <a:extLst>
              <a:ext uri="{FF2B5EF4-FFF2-40B4-BE49-F238E27FC236}">
                <a16:creationId xmlns:a16="http://schemas.microsoft.com/office/drawing/2014/main" id="{861827BA-3B68-43FF-AEE8-2237089F085A}"/>
              </a:ext>
            </a:extLst>
          </p:cNvPr>
          <p:cNvCxnSpPr>
            <a:cxnSpLocks/>
          </p:cNvCxnSpPr>
          <p:nvPr/>
        </p:nvCxnSpPr>
        <p:spPr>
          <a:xfrm>
            <a:off x="0" y="714271"/>
            <a:ext cx="53149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ACA1A68-2DF8-48CF-B558-EDD946E2A15E}"/>
              </a:ext>
            </a:extLst>
          </p:cNvPr>
          <p:cNvPicPr>
            <a:picLocks noChangeAspect="1"/>
          </p:cNvPicPr>
          <p:nvPr/>
        </p:nvPicPr>
        <p:blipFill rotWithShape="1">
          <a:blip r:embed="rId3">
            <a:extLst>
              <a:ext uri="{28A0092B-C50C-407E-A947-70E740481C1C}">
                <a14:useLocalDpi xmlns:a14="http://schemas.microsoft.com/office/drawing/2010/main" val="0"/>
              </a:ext>
            </a:extLst>
          </a:blip>
          <a:srcRect b="10001"/>
          <a:stretch/>
        </p:blipFill>
        <p:spPr>
          <a:xfrm>
            <a:off x="234000" y="4460506"/>
            <a:ext cx="4457743" cy="1871333"/>
          </a:xfrm>
          <a:prstGeom prst="rect">
            <a:avLst/>
          </a:prstGeom>
        </p:spPr>
      </p:pic>
      <p:pic>
        <p:nvPicPr>
          <p:cNvPr id="10" name="Picture 9">
            <a:extLst>
              <a:ext uri="{FF2B5EF4-FFF2-40B4-BE49-F238E27FC236}">
                <a16:creationId xmlns:a16="http://schemas.microsoft.com/office/drawing/2014/main" id="{48E827E3-8C0E-48ED-BF76-575BD9F9F840}"/>
              </a:ext>
            </a:extLst>
          </p:cNvPr>
          <p:cNvPicPr>
            <a:picLocks noChangeAspect="1"/>
          </p:cNvPicPr>
          <p:nvPr/>
        </p:nvPicPr>
        <p:blipFill rotWithShape="1">
          <a:blip r:embed="rId4">
            <a:extLst>
              <a:ext uri="{28A0092B-C50C-407E-A947-70E740481C1C}">
                <a14:useLocalDpi xmlns:a14="http://schemas.microsoft.com/office/drawing/2010/main" val="0"/>
              </a:ext>
            </a:extLst>
          </a:blip>
          <a:srcRect b="69189"/>
          <a:stretch/>
        </p:blipFill>
        <p:spPr>
          <a:xfrm>
            <a:off x="9124922" y="2391521"/>
            <a:ext cx="3991221" cy="1405988"/>
          </a:xfrm>
          <a:prstGeom prst="rect">
            <a:avLst/>
          </a:prstGeom>
        </p:spPr>
      </p:pic>
      <p:pic>
        <p:nvPicPr>
          <p:cNvPr id="11" name="Picture 10">
            <a:extLst>
              <a:ext uri="{FF2B5EF4-FFF2-40B4-BE49-F238E27FC236}">
                <a16:creationId xmlns:a16="http://schemas.microsoft.com/office/drawing/2014/main" id="{C95E9068-6D10-4E0B-901C-D8875F09C4D0}"/>
              </a:ext>
            </a:extLst>
          </p:cNvPr>
          <p:cNvPicPr>
            <a:picLocks noChangeAspect="1"/>
          </p:cNvPicPr>
          <p:nvPr/>
        </p:nvPicPr>
        <p:blipFill rotWithShape="1">
          <a:blip r:embed="rId5">
            <a:extLst>
              <a:ext uri="{28A0092B-C50C-407E-A947-70E740481C1C}">
                <a14:useLocalDpi xmlns:a14="http://schemas.microsoft.com/office/drawing/2010/main" val="0"/>
              </a:ext>
            </a:extLst>
          </a:blip>
          <a:srcRect b="17265"/>
          <a:stretch/>
        </p:blipFill>
        <p:spPr>
          <a:xfrm>
            <a:off x="150535" y="2248782"/>
            <a:ext cx="4676391" cy="1397506"/>
          </a:xfrm>
          <a:prstGeom prst="rect">
            <a:avLst/>
          </a:prstGeom>
        </p:spPr>
      </p:pic>
      <p:pic>
        <p:nvPicPr>
          <p:cNvPr id="14" name="Picture 13">
            <a:extLst>
              <a:ext uri="{FF2B5EF4-FFF2-40B4-BE49-F238E27FC236}">
                <a16:creationId xmlns:a16="http://schemas.microsoft.com/office/drawing/2014/main" id="{DF9EA7FF-72F5-44FA-AE28-D351B6A66F60}"/>
              </a:ext>
            </a:extLst>
          </p:cNvPr>
          <p:cNvPicPr>
            <a:picLocks noChangeAspect="1"/>
          </p:cNvPicPr>
          <p:nvPr/>
        </p:nvPicPr>
        <p:blipFill rotWithShape="1">
          <a:blip r:embed="rId6">
            <a:extLst>
              <a:ext uri="{28A0092B-C50C-407E-A947-70E740481C1C}">
                <a14:useLocalDpi xmlns:a14="http://schemas.microsoft.com/office/drawing/2010/main" val="0"/>
              </a:ext>
            </a:extLst>
          </a:blip>
          <a:srcRect b="15542"/>
          <a:stretch/>
        </p:blipFill>
        <p:spPr>
          <a:xfrm>
            <a:off x="4866848" y="2289188"/>
            <a:ext cx="4066792" cy="1482002"/>
          </a:xfrm>
          <a:prstGeom prst="rect">
            <a:avLst/>
          </a:prstGeom>
        </p:spPr>
      </p:pic>
      <p:pic>
        <p:nvPicPr>
          <p:cNvPr id="3" name="Picture 2">
            <a:extLst>
              <a:ext uri="{FF2B5EF4-FFF2-40B4-BE49-F238E27FC236}">
                <a16:creationId xmlns:a16="http://schemas.microsoft.com/office/drawing/2014/main" id="{B48748B3-FF50-46B4-9A78-334B42B497AA}"/>
              </a:ext>
            </a:extLst>
          </p:cNvPr>
          <p:cNvPicPr>
            <a:picLocks noChangeAspect="1"/>
          </p:cNvPicPr>
          <p:nvPr/>
        </p:nvPicPr>
        <p:blipFill>
          <a:blip r:embed="rId7"/>
          <a:stretch>
            <a:fillRect/>
          </a:stretch>
        </p:blipFill>
        <p:spPr>
          <a:xfrm>
            <a:off x="4691743" y="4642161"/>
            <a:ext cx="4574471" cy="1415553"/>
          </a:xfrm>
          <a:prstGeom prst="rect">
            <a:avLst/>
          </a:prstGeom>
        </p:spPr>
      </p:pic>
      <p:pic>
        <p:nvPicPr>
          <p:cNvPr id="5" name="Picture 4">
            <a:extLst>
              <a:ext uri="{FF2B5EF4-FFF2-40B4-BE49-F238E27FC236}">
                <a16:creationId xmlns:a16="http://schemas.microsoft.com/office/drawing/2014/main" id="{57B07EBE-6D3B-4A05-A9BD-8CC80379F4F4}"/>
              </a:ext>
            </a:extLst>
          </p:cNvPr>
          <p:cNvPicPr>
            <a:picLocks noChangeAspect="1"/>
          </p:cNvPicPr>
          <p:nvPr/>
        </p:nvPicPr>
        <p:blipFill rotWithShape="1">
          <a:blip r:embed="rId8"/>
          <a:srcRect l="777" t="4448" r="5404" b="-11174"/>
          <a:stretch/>
        </p:blipFill>
        <p:spPr>
          <a:xfrm>
            <a:off x="9149486" y="4532508"/>
            <a:ext cx="4184474" cy="1727327"/>
          </a:xfrm>
          <a:prstGeom prst="rect">
            <a:avLst/>
          </a:prstGeom>
        </p:spPr>
      </p:pic>
    </p:spTree>
    <p:extLst>
      <p:ext uri="{BB962C8B-B14F-4D97-AF65-F5344CB8AC3E}">
        <p14:creationId xmlns:p14="http://schemas.microsoft.com/office/powerpoint/2010/main" val="25918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FAD289-530D-4B67-8018-A89B62BF474F}"/>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F5B63418-9EF5-4F01-83D7-CCB7011F925E}"/>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5F2646D0-3F32-4683-908E-B25D3B8650B6}"/>
              </a:ext>
            </a:extLst>
          </p:cNvPr>
          <p:cNvSpPr>
            <a:spLocks noGrp="1"/>
          </p:cNvSpPr>
          <p:nvPr>
            <p:ph type="body" sz="quarter" idx="10"/>
          </p:nvPr>
        </p:nvSpPr>
        <p:spPr/>
        <p:txBody>
          <a:bodyPr/>
          <a:lstStyle/>
          <a:p>
            <a:r>
              <a:rPr lang="en-GB" dirty="0"/>
              <a:t>THE PACKAGE</a:t>
            </a:r>
          </a:p>
        </p:txBody>
      </p:sp>
    </p:spTree>
    <p:extLst>
      <p:ext uri="{BB962C8B-B14F-4D97-AF65-F5344CB8AC3E}">
        <p14:creationId xmlns:p14="http://schemas.microsoft.com/office/powerpoint/2010/main" val="18998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F65C2-F6FC-47BE-9ACE-0E6E130EF0D9}"/>
              </a:ext>
            </a:extLst>
          </p:cNvPr>
          <p:cNvSpPr>
            <a:spLocks noGrp="1"/>
          </p:cNvSpPr>
          <p:nvPr>
            <p:ph type="body" sz="quarter" idx="10"/>
          </p:nvPr>
        </p:nvSpPr>
        <p:spPr/>
        <p:txBody>
          <a:bodyPr/>
          <a:lstStyle/>
          <a:p>
            <a:r>
              <a:rPr lang="en-GB" dirty="0"/>
              <a:t>ON SCREEN</a:t>
            </a:r>
          </a:p>
        </p:txBody>
      </p:sp>
      <p:sp>
        <p:nvSpPr>
          <p:cNvPr id="3" name="Text Placeholder 2">
            <a:extLst>
              <a:ext uri="{FF2B5EF4-FFF2-40B4-BE49-F238E27FC236}">
                <a16:creationId xmlns:a16="http://schemas.microsoft.com/office/drawing/2014/main" id="{28683B50-7DEA-49B1-9BA7-E4861BF7DCF9}"/>
              </a:ext>
            </a:extLst>
          </p:cNvPr>
          <p:cNvSpPr>
            <a:spLocks noGrp="1"/>
          </p:cNvSpPr>
          <p:nvPr>
            <p:ph type="body" sz="quarter" idx="13"/>
          </p:nvPr>
        </p:nvSpPr>
        <p:spPr/>
        <p:txBody>
          <a:bodyPr/>
          <a:lstStyle/>
          <a:p>
            <a:r>
              <a:rPr lang="en-GB" dirty="0"/>
              <a:t>Brand ad runs in family titles across the Cineworld estate.</a:t>
            </a:r>
          </a:p>
          <a:p>
            <a:r>
              <a:rPr lang="en-GB" dirty="0"/>
              <a:t>Co-branded ident promoting ‘family ticket offer, brought to you by brand’ (produced by Cineworld using brand guidelines)</a:t>
            </a:r>
          </a:p>
          <a:p>
            <a:r>
              <a:rPr lang="en-GB" dirty="0"/>
              <a:t>Always on</a:t>
            </a:r>
          </a:p>
        </p:txBody>
      </p:sp>
      <p:pic>
        <p:nvPicPr>
          <p:cNvPr id="11" name="Picture Placeholder 10">
            <a:extLst>
              <a:ext uri="{FF2B5EF4-FFF2-40B4-BE49-F238E27FC236}">
                <a16:creationId xmlns:a16="http://schemas.microsoft.com/office/drawing/2014/main" id="{7A742C97-9E9B-44F7-951A-AF25AC44165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955" r="15955"/>
          <a:stretch>
            <a:fillRect/>
          </a:stretch>
        </p:blipFill>
        <p:spPr/>
      </p:pic>
    </p:spTree>
    <p:extLst>
      <p:ext uri="{BB962C8B-B14F-4D97-AF65-F5344CB8AC3E}">
        <p14:creationId xmlns:p14="http://schemas.microsoft.com/office/powerpoint/2010/main" val="300869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F65C2-F6FC-47BE-9ACE-0E6E130EF0D9}"/>
              </a:ext>
            </a:extLst>
          </p:cNvPr>
          <p:cNvSpPr>
            <a:spLocks noGrp="1"/>
          </p:cNvSpPr>
          <p:nvPr>
            <p:ph type="body" sz="quarter" idx="10"/>
          </p:nvPr>
        </p:nvSpPr>
        <p:spPr/>
        <p:txBody>
          <a:bodyPr/>
          <a:lstStyle/>
          <a:p>
            <a:r>
              <a:rPr lang="en-GB" dirty="0"/>
              <a:t>ONLINE</a:t>
            </a:r>
          </a:p>
        </p:txBody>
      </p:sp>
      <p:sp>
        <p:nvSpPr>
          <p:cNvPr id="3" name="Text Placeholder 2">
            <a:extLst>
              <a:ext uri="{FF2B5EF4-FFF2-40B4-BE49-F238E27FC236}">
                <a16:creationId xmlns:a16="http://schemas.microsoft.com/office/drawing/2014/main" id="{28683B50-7DEA-49B1-9BA7-E4861BF7DCF9}"/>
              </a:ext>
            </a:extLst>
          </p:cNvPr>
          <p:cNvSpPr>
            <a:spLocks noGrp="1"/>
          </p:cNvSpPr>
          <p:nvPr>
            <p:ph type="body" sz="quarter" idx="13"/>
          </p:nvPr>
        </p:nvSpPr>
        <p:spPr/>
        <p:txBody>
          <a:bodyPr/>
          <a:lstStyle/>
          <a:p>
            <a:r>
              <a:rPr lang="en-GB" dirty="0"/>
              <a:t>Co-branded assets placed across Cineworld website, including Home Page and dedicated Family pages.</a:t>
            </a:r>
          </a:p>
          <a:p>
            <a:r>
              <a:rPr lang="en-GB" dirty="0"/>
              <a:t>Co-branded banner across 1 x monthly email sent to full Cineworld database, aligning brand to latest exciting family releases.</a:t>
            </a:r>
          </a:p>
          <a:p>
            <a:r>
              <a:rPr lang="en-GB" dirty="0"/>
              <a:t>Co-branded inclusion on organic social posts mentioning Be More Childish/Family Ticket offer.</a:t>
            </a:r>
          </a:p>
          <a:p>
            <a:r>
              <a:rPr lang="en-GB" dirty="0"/>
              <a:t>Switch on during 15 weeks of Half Term Time.</a:t>
            </a:r>
          </a:p>
          <a:p>
            <a:endParaRPr lang="en-GB" dirty="0"/>
          </a:p>
        </p:txBody>
      </p:sp>
      <p:sp>
        <p:nvSpPr>
          <p:cNvPr id="5" name="Picture Placeholder 4">
            <a:extLst>
              <a:ext uri="{FF2B5EF4-FFF2-40B4-BE49-F238E27FC236}">
                <a16:creationId xmlns:a16="http://schemas.microsoft.com/office/drawing/2014/main" id="{B9E9C614-2625-41AE-A805-0AB5226A3866}"/>
              </a:ext>
            </a:extLst>
          </p:cNvPr>
          <p:cNvSpPr>
            <a:spLocks noGrp="1"/>
          </p:cNvSpPr>
          <p:nvPr>
            <p:ph type="pic" sz="quarter" idx="14"/>
          </p:nvPr>
        </p:nvSpPr>
        <p:spPr>
          <a:solidFill>
            <a:schemeClr val="bg1"/>
          </a:solidFill>
        </p:spPr>
      </p:sp>
      <p:pic>
        <p:nvPicPr>
          <p:cNvPr id="8" name="Picture 7">
            <a:extLst>
              <a:ext uri="{FF2B5EF4-FFF2-40B4-BE49-F238E27FC236}">
                <a16:creationId xmlns:a16="http://schemas.microsoft.com/office/drawing/2014/main" id="{6F4B3429-9553-4503-BFE8-D2215910AB15}"/>
              </a:ext>
            </a:extLst>
          </p:cNvPr>
          <p:cNvPicPr>
            <a:picLocks noChangeAspect="1"/>
          </p:cNvPicPr>
          <p:nvPr/>
        </p:nvPicPr>
        <p:blipFill>
          <a:blip r:embed="rId2"/>
          <a:stretch>
            <a:fillRect/>
          </a:stretch>
        </p:blipFill>
        <p:spPr>
          <a:xfrm>
            <a:off x="4352925" y="1212854"/>
            <a:ext cx="9017000" cy="5248551"/>
          </a:xfrm>
          <a:prstGeom prst="rect">
            <a:avLst/>
          </a:prstGeom>
        </p:spPr>
      </p:pic>
    </p:spTree>
    <p:extLst>
      <p:ext uri="{BB962C8B-B14F-4D97-AF65-F5344CB8AC3E}">
        <p14:creationId xmlns:p14="http://schemas.microsoft.com/office/powerpoint/2010/main" val="30261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F65C2-F6FC-47BE-9ACE-0E6E130EF0D9}"/>
              </a:ext>
            </a:extLst>
          </p:cNvPr>
          <p:cNvSpPr>
            <a:spLocks noGrp="1"/>
          </p:cNvSpPr>
          <p:nvPr>
            <p:ph type="body" sz="quarter" idx="10"/>
          </p:nvPr>
        </p:nvSpPr>
        <p:spPr/>
        <p:txBody>
          <a:bodyPr/>
          <a:lstStyle/>
          <a:p>
            <a:r>
              <a:rPr lang="en-GB" dirty="0"/>
              <a:t>FOYER</a:t>
            </a:r>
          </a:p>
        </p:txBody>
      </p:sp>
      <p:sp>
        <p:nvSpPr>
          <p:cNvPr id="3" name="Text Placeholder 2">
            <a:extLst>
              <a:ext uri="{FF2B5EF4-FFF2-40B4-BE49-F238E27FC236}">
                <a16:creationId xmlns:a16="http://schemas.microsoft.com/office/drawing/2014/main" id="{28683B50-7DEA-49B1-9BA7-E4861BF7DCF9}"/>
              </a:ext>
            </a:extLst>
          </p:cNvPr>
          <p:cNvSpPr>
            <a:spLocks noGrp="1"/>
          </p:cNvSpPr>
          <p:nvPr>
            <p:ph type="body" sz="quarter" idx="13"/>
          </p:nvPr>
        </p:nvSpPr>
        <p:spPr/>
        <p:txBody>
          <a:bodyPr/>
          <a:lstStyle/>
          <a:p>
            <a:r>
              <a:rPr lang="en-GB" dirty="0"/>
              <a:t>Co-branded collateral switched on during school holiday period (15 weeks) across the 12 month partnership.</a:t>
            </a:r>
          </a:p>
          <a:p>
            <a:r>
              <a:rPr lang="en-GB" dirty="0"/>
              <a:t>Large format digital rotunda screens as well as other digital foyer assets.</a:t>
            </a:r>
          </a:p>
          <a:p>
            <a:r>
              <a:rPr lang="en-GB" dirty="0"/>
              <a:t>Opportunity to reach customers in foyers through sampling/activations.</a:t>
            </a:r>
          </a:p>
        </p:txBody>
      </p:sp>
      <p:pic>
        <p:nvPicPr>
          <p:cNvPr id="7" name="Picture Placeholder 6">
            <a:extLst>
              <a:ext uri="{FF2B5EF4-FFF2-40B4-BE49-F238E27FC236}">
                <a16:creationId xmlns:a16="http://schemas.microsoft.com/office/drawing/2014/main" id="{672F0410-4E0D-47DF-B493-F4E4D8124AC4}"/>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9619" r="9619"/>
          <a:stretch>
            <a:fillRect/>
          </a:stretch>
        </p:blipFill>
        <p:spPr>
          <a:prstGeom prst="rect">
            <a:avLst/>
          </a:prstGeom>
        </p:spPr>
      </p:pic>
    </p:spTree>
    <p:extLst>
      <p:ext uri="{BB962C8B-B14F-4D97-AF65-F5344CB8AC3E}">
        <p14:creationId xmlns:p14="http://schemas.microsoft.com/office/powerpoint/2010/main" val="32464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THANK YOU!</a:t>
            </a:r>
            <a:endParaRPr lang="en-US" dirty="0"/>
          </a:p>
        </p:txBody>
      </p:sp>
      <p:cxnSp>
        <p:nvCxnSpPr>
          <p:cNvPr id="4" name="Straight Connector 3"/>
          <p:cNvCxnSpPr/>
          <p:nvPr/>
        </p:nvCxnSpPr>
        <p:spPr>
          <a:xfrm>
            <a:off x="3705225" y="3898938"/>
            <a:ext cx="60113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3682" name="Picture 2" descr="Image result for children at cinema">
            <a:extLst>
              <a:ext uri="{FF2B5EF4-FFF2-40B4-BE49-F238E27FC236}">
                <a16:creationId xmlns:a16="http://schemas.microsoft.com/office/drawing/2014/main" id="{2D05FF0E-C449-49FA-9FBC-275FE7DCAB3C}"/>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3" b="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p:txBody>
          <a:bodyPr/>
          <a:lstStyle/>
          <a:p>
            <a:r>
              <a:rPr lang="en-US" dirty="0">
                <a:effectLst>
                  <a:outerShdw blurRad="38100" dist="38100" dir="2700000" algn="tl">
                    <a:srgbClr val="000000">
                      <a:alpha val="43137"/>
                    </a:srgbClr>
                  </a:outerShdw>
                </a:effectLst>
              </a:rPr>
              <a:t>BRING OUT YOUR INNER CHILD AT CINEWORLD</a:t>
            </a:r>
          </a:p>
        </p:txBody>
      </p:sp>
      <p:pic>
        <p:nvPicPr>
          <p:cNvPr id="7" name="Picture 6">
            <a:extLst>
              <a:ext uri="{FF2B5EF4-FFF2-40B4-BE49-F238E27FC236}">
                <a16:creationId xmlns:a16="http://schemas.microsoft.com/office/drawing/2014/main" id="{F2D0521B-BB2F-4205-909B-2B3CAB139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Tree>
    <p:extLst>
      <p:ext uri="{BB962C8B-B14F-4D97-AF65-F5344CB8AC3E}">
        <p14:creationId xmlns:p14="http://schemas.microsoft.com/office/powerpoint/2010/main" val="191162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CINEWORLD BE MORE CHILDISH</a:t>
            </a:r>
          </a:p>
        </p:txBody>
      </p:sp>
      <p:sp>
        <p:nvSpPr>
          <p:cNvPr id="4" name="Text Placeholder 3"/>
          <p:cNvSpPr>
            <a:spLocks noGrp="1"/>
          </p:cNvSpPr>
          <p:nvPr>
            <p:ph type="body" sz="quarter" idx="12"/>
          </p:nvPr>
        </p:nvSpPr>
        <p:spPr>
          <a:xfrm>
            <a:off x="233363" y="904394"/>
            <a:ext cx="6009782" cy="582731"/>
          </a:xfrm>
        </p:spPr>
        <p:txBody>
          <a:bodyPr/>
          <a:lstStyle/>
          <a:p>
            <a:r>
              <a:rPr lang="en-US" dirty="0"/>
              <a:t>A MULTI TOUCHPOINT OPPORTUNITY FOR BRANDS TO REACH FAMILIES ENGAGED IN THE MAGICAL MOMENT OF FILM.</a:t>
            </a:r>
          </a:p>
        </p:txBody>
      </p:sp>
      <p:sp>
        <p:nvSpPr>
          <p:cNvPr id="5" name="Text Placeholder 4"/>
          <p:cNvSpPr>
            <a:spLocks noGrp="1"/>
          </p:cNvSpPr>
          <p:nvPr>
            <p:ph type="body" sz="quarter" idx="13"/>
          </p:nvPr>
        </p:nvSpPr>
        <p:spPr>
          <a:xfrm>
            <a:off x="233363" y="1487125"/>
            <a:ext cx="6010275" cy="5291046"/>
          </a:xfrm>
        </p:spPr>
        <p:txBody>
          <a:bodyPr/>
          <a:lstStyle/>
          <a:p>
            <a:endParaRPr lang="en-US" dirty="0"/>
          </a:p>
          <a:p>
            <a:r>
              <a:rPr lang="en-US" dirty="0"/>
              <a:t>In a year of unrivalled family titles, CINEWORLD presents an opportunity for a brand to become part of the whole exciting cinemagoing experience, with access to this valued target audience across screen, online and foyer.</a:t>
            </a:r>
          </a:p>
          <a:p>
            <a:endParaRPr lang="en-US" dirty="0"/>
          </a:p>
          <a:p>
            <a:r>
              <a:rPr lang="en-US" dirty="0"/>
              <a:t>At CINEWORLD it is simple - adults pay child’s prices – a ‘family’ of four can be any kind of combination of adult or child - offering incredible value for everyone. But more importantly, beyond the price, adults are encouraged to lose their inhibitions and engage with a number of activities pre and post film – all designed to enhance the overall experience at Cineworld. It’s time to BE MORE CHILDISH…</a:t>
            </a:r>
          </a:p>
          <a:p>
            <a:endParaRPr lang="en-US" dirty="0"/>
          </a:p>
          <a:p>
            <a:endParaRPr lang="en-US" dirty="0"/>
          </a:p>
        </p:txBody>
      </p:sp>
      <p:cxnSp>
        <p:nvCxnSpPr>
          <p:cNvPr id="6" name="Straight Connector 5"/>
          <p:cNvCxnSpPr>
            <a:cxnSpLocks/>
          </p:cNvCxnSpPr>
          <p:nvPr/>
        </p:nvCxnSpPr>
        <p:spPr>
          <a:xfrm>
            <a:off x="0" y="714271"/>
            <a:ext cx="462686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224706" name="Picture 2" descr="https://media.timeout.com/images/105259521/630/472/image.jpg">
            <a:extLst>
              <a:ext uri="{FF2B5EF4-FFF2-40B4-BE49-F238E27FC236}">
                <a16:creationId xmlns:a16="http://schemas.microsoft.com/office/drawing/2014/main" id="{F01C6E72-9535-4B86-A291-C90EF1587B99}"/>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6700" r="167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BRAND &amp; THE UK’S BIGGEST CINEMA CHAIN</a:t>
            </a:r>
          </a:p>
        </p:txBody>
      </p:sp>
      <p:sp>
        <p:nvSpPr>
          <p:cNvPr id="3" name="Text Placeholder 2"/>
          <p:cNvSpPr>
            <a:spLocks noGrp="1"/>
          </p:cNvSpPr>
          <p:nvPr>
            <p:ph type="body" sz="quarter" idx="12"/>
          </p:nvPr>
        </p:nvSpPr>
        <p:spPr/>
        <p:txBody>
          <a:bodyPr/>
          <a:lstStyle/>
          <a:p>
            <a:r>
              <a:rPr lang="en-US" dirty="0"/>
              <a:t>Unlimited possibilities… </a:t>
            </a:r>
          </a:p>
        </p:txBody>
      </p:sp>
      <p:sp>
        <p:nvSpPr>
          <p:cNvPr id="4" name="Text Placeholder 3"/>
          <p:cNvSpPr>
            <a:spLocks noGrp="1"/>
          </p:cNvSpPr>
          <p:nvPr>
            <p:ph type="body" sz="quarter" idx="13"/>
          </p:nvPr>
        </p:nvSpPr>
        <p:spPr>
          <a:xfrm>
            <a:off x="7339887" y="1637712"/>
            <a:ext cx="5613786" cy="5267397"/>
          </a:xfrm>
        </p:spPr>
        <p:txBody>
          <a:bodyPr/>
          <a:lstStyle/>
          <a:p>
            <a:r>
              <a:rPr lang="en-GB" dirty="0"/>
              <a:t>Cineworld is the UK’s largest exhibitor by admissions, and is indeed part of a global network of cinemas spanning Eastern Europe, the UK and the US.</a:t>
            </a:r>
          </a:p>
          <a:p>
            <a:endParaRPr lang="en-GB" dirty="0"/>
          </a:p>
          <a:p>
            <a:r>
              <a:rPr lang="en-GB" dirty="0"/>
              <a:t>Combining huge customer numbers and a global approach, Cineworld is using its expertise to pioneer technology in its UK-wide estate. Through new and exclusive development of the in-auditorium screen experience as well as their foyer spaces, a trip to Cineworld is a trip to the cutting edge of cinema.</a:t>
            </a:r>
          </a:p>
          <a:p>
            <a:endParaRPr lang="en-GB" dirty="0"/>
          </a:p>
          <a:p>
            <a:r>
              <a:rPr lang="en-GB" dirty="0"/>
              <a:t>In screen, Cineworld has exclusive distribution rights of two cutting edge technologies; 4DX and Screen X, two technologies that look to enhance film-viewing beyond the traditional already immersive cinema environment. </a:t>
            </a:r>
          </a:p>
          <a:p>
            <a:endParaRPr lang="en-GB" dirty="0"/>
          </a:p>
          <a:p>
            <a:r>
              <a:rPr lang="en-GB" dirty="0"/>
              <a:t>On top of this, Cineworld’s foyers are some of the most visually striking in the country with a heightened sensory experience delivered through impressive large format digital screens, panels &amp; rotundas as well controlled lighting all combining to help drive excitement for customers before, during and after the film. </a:t>
            </a:r>
          </a:p>
        </p:txBody>
      </p:sp>
      <p:cxnSp>
        <p:nvCxnSpPr>
          <p:cNvPr id="7" name="Straight Connector 6"/>
          <p:cNvCxnSpPr>
            <a:cxnSpLocks/>
          </p:cNvCxnSpPr>
          <p:nvPr/>
        </p:nvCxnSpPr>
        <p:spPr>
          <a:xfrm>
            <a:off x="354" y="714432"/>
            <a:ext cx="69795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23682" name="Picture 2" descr="Image result for 4dx cineworld">
            <a:extLst>
              <a:ext uri="{FF2B5EF4-FFF2-40B4-BE49-F238E27FC236}">
                <a16:creationId xmlns:a16="http://schemas.microsoft.com/office/drawing/2014/main" id="{249A8F91-68AC-4B7F-9E9E-00C71E774CE2}"/>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8224" r="182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70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0BAE6E-E610-44DF-9A25-290EFCA68FB4}"/>
              </a:ext>
            </a:extLst>
          </p:cNvPr>
          <p:cNvSpPr>
            <a:spLocks noGrp="1"/>
          </p:cNvSpPr>
          <p:nvPr>
            <p:ph type="body" sz="quarter" idx="11"/>
          </p:nvPr>
        </p:nvSpPr>
        <p:spPr/>
        <p:txBody>
          <a:bodyPr/>
          <a:lstStyle/>
          <a:p>
            <a:r>
              <a:rPr lang="en-GB" dirty="0"/>
              <a:t>REACHING THE ENTIRE FAMILY AUIDIENCE THROUGH CINEMA…</a:t>
            </a:r>
          </a:p>
        </p:txBody>
      </p:sp>
    </p:spTree>
    <p:extLst>
      <p:ext uri="{BB962C8B-B14F-4D97-AF65-F5344CB8AC3E}">
        <p14:creationId xmlns:p14="http://schemas.microsoft.com/office/powerpoint/2010/main" val="231806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Technology has changed the family home</a:t>
            </a:r>
            <a:endParaRPr lang="en-US" dirty="0"/>
          </a:p>
        </p:txBody>
      </p:sp>
      <p:sp>
        <p:nvSpPr>
          <p:cNvPr id="3" name="Text Placeholder 2"/>
          <p:cNvSpPr>
            <a:spLocks noGrp="1"/>
          </p:cNvSpPr>
          <p:nvPr>
            <p:ph type="body" sz="quarter" idx="12"/>
          </p:nvPr>
        </p:nvSpPr>
        <p:spPr/>
        <p:txBody>
          <a:bodyPr/>
          <a:lstStyle/>
          <a:p>
            <a:r>
              <a:rPr lang="en-GB" dirty="0">
                <a:solidFill>
                  <a:schemeClr val="accent6"/>
                </a:solidFill>
              </a:rPr>
              <a:t>Family time is precious and technology has changed it for better and for worse…</a:t>
            </a:r>
          </a:p>
          <a:p>
            <a:endParaRPr lang="en-US" dirty="0"/>
          </a:p>
        </p:txBody>
      </p:sp>
      <p:pic>
        <p:nvPicPr>
          <p:cNvPr id="13" name="Picture Placeholder 12">
            <a:extLst>
              <a:ext uri="{FF2B5EF4-FFF2-40B4-BE49-F238E27FC236}">
                <a16:creationId xmlns:a16="http://schemas.microsoft.com/office/drawing/2014/main" id="{FFEEB0E1-6112-4E6B-A9A8-62AE0E7E634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8156" b="8156"/>
          <a:stretch>
            <a:fillRect/>
          </a:stretch>
        </p:blipFill>
        <p:spPr/>
      </p:pic>
      <p:pic>
        <p:nvPicPr>
          <p:cNvPr id="15" name="Picture Placeholder 14">
            <a:extLst>
              <a:ext uri="{FF2B5EF4-FFF2-40B4-BE49-F238E27FC236}">
                <a16:creationId xmlns:a16="http://schemas.microsoft.com/office/drawing/2014/main" id="{3408B6FD-68D9-4B38-9FC3-BCC6E8126D99}"/>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8156" b="8156"/>
          <a:stretch>
            <a:fillRect/>
          </a:stretch>
        </p:blipFill>
        <p:spPr/>
      </p:pic>
      <p:pic>
        <p:nvPicPr>
          <p:cNvPr id="17" name="Picture Placeholder 16">
            <a:extLst>
              <a:ext uri="{FF2B5EF4-FFF2-40B4-BE49-F238E27FC236}">
                <a16:creationId xmlns:a16="http://schemas.microsoft.com/office/drawing/2014/main" id="{CC36E043-5BAB-4B5B-A226-0EA8BED527F1}"/>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7991" b="7991"/>
          <a:stretch>
            <a:fillRect/>
          </a:stretch>
        </p:blipFill>
        <p:spPr/>
      </p:pic>
      <p:cxnSp>
        <p:nvCxnSpPr>
          <p:cNvPr id="10" name="Straight Connector 9"/>
          <p:cNvCxnSpPr>
            <a:cxnSpLocks/>
          </p:cNvCxnSpPr>
          <p:nvPr/>
        </p:nvCxnSpPr>
        <p:spPr>
          <a:xfrm>
            <a:off x="0" y="714271"/>
            <a:ext cx="65878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2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VIEWING HABITS ARE CHANGING DRAMATICALLY TOO</a:t>
            </a:r>
            <a:endParaRPr lang="en-US" dirty="0"/>
          </a:p>
        </p:txBody>
      </p:sp>
      <p:sp>
        <p:nvSpPr>
          <p:cNvPr id="3" name="Text Placeholder 2"/>
          <p:cNvSpPr>
            <a:spLocks noGrp="1"/>
          </p:cNvSpPr>
          <p:nvPr>
            <p:ph type="body" sz="quarter" idx="12"/>
          </p:nvPr>
        </p:nvSpPr>
        <p:spPr>
          <a:xfrm>
            <a:off x="212228" y="929480"/>
            <a:ext cx="12221396" cy="240711"/>
          </a:xfrm>
        </p:spPr>
        <p:txBody>
          <a:bodyPr/>
          <a:lstStyle/>
          <a:p>
            <a:pPr lvl="0">
              <a:lnSpc>
                <a:spcPts val="1500"/>
              </a:lnSpc>
            </a:pPr>
            <a:r>
              <a:rPr lang="en-GB" sz="1400" dirty="0">
                <a:solidFill>
                  <a:srgbClr val="8A8A8D"/>
                </a:solidFill>
              </a:rPr>
              <a:t>Proliferation of children’s content has seen a marked decrease in time spent watching traditional TV and the rise the streaming services and devices in the home has led to a change in viewing habits. </a:t>
            </a:r>
          </a:p>
          <a:p>
            <a:endParaRPr lang="en-US" dirty="0"/>
          </a:p>
        </p:txBody>
      </p:sp>
      <p:cxnSp>
        <p:nvCxnSpPr>
          <p:cNvPr id="6" name="Straight Connector 5"/>
          <p:cNvCxnSpPr>
            <a:cxnSpLocks/>
          </p:cNvCxnSpPr>
          <p:nvPr/>
        </p:nvCxnSpPr>
        <p:spPr>
          <a:xfrm>
            <a:off x="0" y="714271"/>
            <a:ext cx="750388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A7E4957-90AA-4FDC-98F0-C7FC4404DF16}"/>
              </a:ext>
            </a:extLst>
          </p:cNvPr>
          <p:cNvSpPr txBox="1"/>
          <p:nvPr/>
        </p:nvSpPr>
        <p:spPr>
          <a:xfrm>
            <a:off x="1937435" y="5237771"/>
            <a:ext cx="2456597" cy="1107996"/>
          </a:xfrm>
          <a:prstGeom prst="rect">
            <a:avLst/>
          </a:prstGeom>
          <a:noFill/>
          <a:ln>
            <a:noFill/>
          </a:ln>
        </p:spPr>
        <p:txBody>
          <a:bodyPr wrap="square" rtlCol="0">
            <a:spAutoFit/>
          </a:bodyPr>
          <a:lstStyle/>
          <a:p>
            <a:pPr algn="ctr"/>
            <a:r>
              <a:rPr lang="en-GB" sz="6600" b="1" dirty="0">
                <a:solidFill>
                  <a:schemeClr val="accent2"/>
                </a:solidFill>
                <a:latin typeface="+mj-lt"/>
              </a:rPr>
              <a:t>-18.2%</a:t>
            </a:r>
          </a:p>
        </p:txBody>
      </p:sp>
      <p:sp>
        <p:nvSpPr>
          <p:cNvPr id="33" name="Rectangle 32">
            <a:extLst>
              <a:ext uri="{FF2B5EF4-FFF2-40B4-BE49-F238E27FC236}">
                <a16:creationId xmlns:a16="http://schemas.microsoft.com/office/drawing/2014/main" id="{EC63E4DC-650D-46AF-9322-047BD0EE1C03}"/>
              </a:ext>
            </a:extLst>
          </p:cNvPr>
          <p:cNvSpPr/>
          <p:nvPr/>
        </p:nvSpPr>
        <p:spPr>
          <a:xfrm>
            <a:off x="1524654" y="6264397"/>
            <a:ext cx="3502136" cy="47965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dirty="0">
                <a:solidFill>
                  <a:schemeClr val="bg1"/>
                </a:solidFill>
              </a:rPr>
              <a:t>Across the last 10 years Kids impacts on TV </a:t>
            </a:r>
          </a:p>
          <a:p>
            <a:pPr algn="ctr"/>
            <a:r>
              <a:rPr lang="en-GB" sz="1400" dirty="0">
                <a:solidFill>
                  <a:schemeClr val="bg1"/>
                </a:solidFill>
              </a:rPr>
              <a:t>have dropped significantly</a:t>
            </a:r>
          </a:p>
        </p:txBody>
      </p:sp>
      <p:pic>
        <p:nvPicPr>
          <p:cNvPr id="45" name="Picture 44">
            <a:extLst>
              <a:ext uri="{FF2B5EF4-FFF2-40B4-BE49-F238E27FC236}">
                <a16:creationId xmlns:a16="http://schemas.microsoft.com/office/drawing/2014/main" id="{2FD0EBB0-0CF0-4465-8041-F858B9F2F27D}"/>
              </a:ext>
            </a:extLst>
          </p:cNvPr>
          <p:cNvPicPr>
            <a:picLocks noChangeAspect="1"/>
          </p:cNvPicPr>
          <p:nvPr/>
        </p:nvPicPr>
        <p:blipFill rotWithShape="1">
          <a:blip r:embed="rId3"/>
          <a:srcRect b="1023"/>
          <a:stretch/>
        </p:blipFill>
        <p:spPr>
          <a:xfrm>
            <a:off x="1512562" y="1809667"/>
            <a:ext cx="3712917" cy="3269649"/>
          </a:xfrm>
          <a:prstGeom prst="rect">
            <a:avLst/>
          </a:prstGeom>
        </p:spPr>
      </p:pic>
      <p:pic>
        <p:nvPicPr>
          <p:cNvPr id="46" name="Picture 4" descr="Image result for bbc news logo">
            <a:extLst>
              <a:ext uri="{FF2B5EF4-FFF2-40B4-BE49-F238E27FC236}">
                <a16:creationId xmlns:a16="http://schemas.microsoft.com/office/drawing/2014/main" id="{E6566037-9082-4ABF-83F4-4AEB7092AF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67" t="40275" r="9545" b="38124"/>
          <a:stretch/>
        </p:blipFill>
        <p:spPr bwMode="auto">
          <a:xfrm>
            <a:off x="1524654" y="1595477"/>
            <a:ext cx="1190287" cy="244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102C7D7-1945-4244-84F8-8EC50A79C87A}"/>
              </a:ext>
            </a:extLst>
          </p:cNvPr>
          <p:cNvPicPr>
            <a:picLocks noChangeAspect="1"/>
          </p:cNvPicPr>
          <p:nvPr/>
        </p:nvPicPr>
        <p:blipFill>
          <a:blip r:embed="rId5"/>
          <a:stretch>
            <a:fillRect/>
          </a:stretch>
        </p:blipFill>
        <p:spPr>
          <a:xfrm>
            <a:off x="8858587" y="7169334"/>
            <a:ext cx="4548010" cy="371888"/>
          </a:xfrm>
          <a:prstGeom prst="rect">
            <a:avLst/>
          </a:prstGeom>
        </p:spPr>
      </p:pic>
      <p:sp>
        <p:nvSpPr>
          <p:cNvPr id="5" name="Rectangle 4">
            <a:extLst>
              <a:ext uri="{FF2B5EF4-FFF2-40B4-BE49-F238E27FC236}">
                <a16:creationId xmlns:a16="http://schemas.microsoft.com/office/drawing/2014/main" id="{52222673-815B-45B1-A63C-ABBB12613569}"/>
              </a:ext>
            </a:extLst>
          </p:cNvPr>
          <p:cNvSpPr/>
          <p:nvPr/>
        </p:nvSpPr>
        <p:spPr>
          <a:xfrm>
            <a:off x="6162297" y="4133174"/>
            <a:ext cx="5785061" cy="2554545"/>
          </a:xfrm>
          <a:prstGeom prst="rect">
            <a:avLst/>
          </a:prstGeom>
        </p:spPr>
        <p:txBody>
          <a:bodyPr wrap="square">
            <a:spAutoFit/>
          </a:bodyPr>
          <a:lstStyle/>
          <a:p>
            <a:pPr marL="171450" indent="-171450">
              <a:buFont typeface="Arial" panose="020B0604020202020204" pitchFamily="34" charset="0"/>
              <a:buChar char="‒"/>
            </a:pPr>
            <a:r>
              <a:rPr lang="en-GB" sz="1600" b="1" dirty="0">
                <a:solidFill>
                  <a:srgbClr val="000000"/>
                </a:solidFill>
              </a:rPr>
              <a:t>TV sets and tablets dominate device use </a:t>
            </a:r>
            <a:r>
              <a:rPr lang="en-GB" sz="1600" dirty="0">
                <a:solidFill>
                  <a:srgbClr val="000000"/>
                </a:solidFill>
              </a:rPr>
              <a:t>but time spent watching TV on a TV set (broadcast or on demand) is decreasing </a:t>
            </a:r>
          </a:p>
          <a:p>
            <a:pPr marL="171450" indent="-171450">
              <a:buFont typeface="Arial" panose="020B0604020202020204" pitchFamily="34" charset="0"/>
              <a:buChar char="‒"/>
            </a:pPr>
            <a:endParaRPr lang="en-GB" sz="1600" b="1" dirty="0">
              <a:solidFill>
                <a:srgbClr val="000000"/>
              </a:solidFill>
            </a:endParaRPr>
          </a:p>
          <a:p>
            <a:pPr marL="171450" indent="-171450">
              <a:buFont typeface="Arial" panose="020B0604020202020204" pitchFamily="34" charset="0"/>
              <a:buChar char="‒"/>
            </a:pPr>
            <a:r>
              <a:rPr lang="en-GB" sz="1600" b="1" dirty="0">
                <a:solidFill>
                  <a:srgbClr val="000000"/>
                </a:solidFill>
              </a:rPr>
              <a:t>The viewing landscape is complex </a:t>
            </a:r>
            <a:r>
              <a:rPr lang="en-GB" sz="1600" dirty="0">
                <a:solidFill>
                  <a:srgbClr val="000000"/>
                </a:solidFill>
              </a:rPr>
              <a:t>with half of 5-15s watching OTT television services like Netflix, Amazon Prime Video and Now TV </a:t>
            </a:r>
          </a:p>
          <a:p>
            <a:pPr marL="171450" indent="-171450">
              <a:buFont typeface="Arial" panose="020B0604020202020204" pitchFamily="34" charset="0"/>
              <a:buChar char="‒"/>
            </a:pPr>
            <a:endParaRPr lang="en-GB" sz="1600" b="1" dirty="0">
              <a:solidFill>
                <a:srgbClr val="000000"/>
              </a:solidFill>
            </a:endParaRPr>
          </a:p>
          <a:p>
            <a:pPr marL="171450" indent="-171450">
              <a:buFont typeface="Arial" panose="020B0604020202020204" pitchFamily="34" charset="0"/>
              <a:buChar char="‒"/>
            </a:pPr>
            <a:r>
              <a:rPr lang="en-GB" sz="1600" b="1" dirty="0">
                <a:solidFill>
                  <a:srgbClr val="000000"/>
                </a:solidFill>
              </a:rPr>
              <a:t>YouTube is becoming the viewing platform of choice </a:t>
            </a:r>
            <a:r>
              <a:rPr lang="en-GB" sz="1600" dirty="0">
                <a:solidFill>
                  <a:srgbClr val="000000"/>
                </a:solidFill>
              </a:rPr>
              <a:t>with rising popularity particularly among 8-11s. </a:t>
            </a:r>
          </a:p>
        </p:txBody>
      </p:sp>
      <p:pic>
        <p:nvPicPr>
          <p:cNvPr id="7" name="Picture 6">
            <a:extLst>
              <a:ext uri="{FF2B5EF4-FFF2-40B4-BE49-F238E27FC236}">
                <a16:creationId xmlns:a16="http://schemas.microsoft.com/office/drawing/2014/main" id="{F5568D18-F043-4F53-9D63-CB71BA76A3D4}"/>
              </a:ext>
            </a:extLst>
          </p:cNvPr>
          <p:cNvPicPr>
            <a:picLocks noChangeAspect="1"/>
          </p:cNvPicPr>
          <p:nvPr/>
        </p:nvPicPr>
        <p:blipFill>
          <a:blip r:embed="rId6"/>
          <a:stretch>
            <a:fillRect/>
          </a:stretch>
        </p:blipFill>
        <p:spPr>
          <a:xfrm>
            <a:off x="6162297" y="1565400"/>
            <a:ext cx="5629275" cy="2409825"/>
          </a:xfrm>
          <a:prstGeom prst="rect">
            <a:avLst/>
          </a:prstGeom>
        </p:spPr>
      </p:pic>
    </p:spTree>
    <p:extLst>
      <p:ext uri="{BB962C8B-B14F-4D97-AF65-F5344CB8AC3E}">
        <p14:creationId xmlns:p14="http://schemas.microsoft.com/office/powerpoint/2010/main" val="10063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12A6-84F6-4009-B608-613C4F79B153}"/>
              </a:ext>
            </a:extLst>
          </p:cNvPr>
          <p:cNvSpPr>
            <a:spLocks noGrp="1"/>
          </p:cNvSpPr>
          <p:nvPr>
            <p:ph type="title"/>
          </p:nvPr>
        </p:nvSpPr>
        <p:spPr/>
        <p:txBody>
          <a:bodyPr/>
          <a:lstStyle/>
          <a:p>
            <a:r>
              <a:rPr lang="en-GB" dirty="0"/>
              <a:t>RECREATIONAL OUT-OF-HOME ACTIVITES REMAIN IMPORTANT</a:t>
            </a:r>
            <a:endParaRPr lang="en-US" dirty="0"/>
          </a:p>
        </p:txBody>
      </p:sp>
      <p:cxnSp>
        <p:nvCxnSpPr>
          <p:cNvPr id="7" name="Straight Connector 6">
            <a:extLst>
              <a:ext uri="{FF2B5EF4-FFF2-40B4-BE49-F238E27FC236}">
                <a16:creationId xmlns:a16="http://schemas.microsoft.com/office/drawing/2014/main" id="{861827BA-3B68-43FF-AEE8-2237089F085A}"/>
              </a:ext>
            </a:extLst>
          </p:cNvPr>
          <p:cNvCxnSpPr>
            <a:cxnSpLocks/>
          </p:cNvCxnSpPr>
          <p:nvPr/>
        </p:nvCxnSpPr>
        <p:spPr>
          <a:xfrm>
            <a:off x="0" y="714271"/>
            <a:ext cx="887073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B0FEE414-1FAF-4EFE-8A24-3BD4782AB301}"/>
              </a:ext>
            </a:extLst>
          </p:cNvPr>
          <p:cNvSpPr txBox="1">
            <a:spLocks/>
          </p:cNvSpPr>
          <p:nvPr/>
        </p:nvSpPr>
        <p:spPr>
          <a:xfrm>
            <a:off x="8870731" y="7146055"/>
            <a:ext cx="4482208" cy="308472"/>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r"/>
            <a:r>
              <a:rPr lang="en-GB" sz="900" b="0" dirty="0">
                <a:solidFill>
                  <a:schemeClr val="bg1"/>
                </a:solidFill>
              </a:rPr>
              <a:t>Source:  Family spending in the UK, ONS</a:t>
            </a:r>
          </a:p>
        </p:txBody>
      </p:sp>
      <p:graphicFrame>
        <p:nvGraphicFramePr>
          <p:cNvPr id="12" name="Chart 11">
            <a:extLst>
              <a:ext uri="{FF2B5EF4-FFF2-40B4-BE49-F238E27FC236}">
                <a16:creationId xmlns:a16="http://schemas.microsoft.com/office/drawing/2014/main" id="{69CAA733-8FEB-4030-A1C7-7808F65ACB1E}"/>
              </a:ext>
            </a:extLst>
          </p:cNvPr>
          <p:cNvGraphicFramePr>
            <a:graphicFrameLocks/>
          </p:cNvGraphicFramePr>
          <p:nvPr>
            <p:extLst>
              <p:ext uri="{D42A27DB-BD31-4B8C-83A1-F6EECF244321}">
                <p14:modId xmlns:p14="http://schemas.microsoft.com/office/powerpoint/2010/main" val="2557144634"/>
              </p:ext>
            </p:extLst>
          </p:nvPr>
        </p:nvGraphicFramePr>
        <p:xfrm>
          <a:off x="234000" y="1546660"/>
          <a:ext cx="12817971" cy="508274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12C26779-A32B-48D4-9548-705AD5C19EF9}"/>
              </a:ext>
            </a:extLst>
          </p:cNvPr>
          <p:cNvSpPr/>
          <p:nvPr/>
        </p:nvSpPr>
        <p:spPr>
          <a:xfrm>
            <a:off x="105908" y="818871"/>
            <a:ext cx="9408205" cy="559577"/>
          </a:xfrm>
          <a:prstGeom prst="rect">
            <a:avLst/>
          </a:prstGeom>
        </p:spPr>
        <p:txBody>
          <a:bodyPr wrap="square">
            <a:spAutoFit/>
          </a:bodyPr>
          <a:lstStyle/>
          <a:p>
            <a:pPr lvl="0">
              <a:lnSpc>
                <a:spcPts val="1900"/>
              </a:lnSpc>
              <a:buClr>
                <a:srgbClr val="FFFFFF"/>
              </a:buClr>
              <a:buSzPct val="100000"/>
            </a:pPr>
            <a:r>
              <a:rPr lang="en-GB" sz="1400" b="1" dirty="0">
                <a:solidFill>
                  <a:srgbClr val="8A8A8D"/>
                </a:solidFill>
              </a:rPr>
              <a:t>Affordable recreational activities are still important for families – despite other expenditure plateauing in tougher times they’ve continued to seek treats outside the home that everyone can enjoy. </a:t>
            </a:r>
          </a:p>
        </p:txBody>
      </p:sp>
    </p:spTree>
    <p:extLst>
      <p:ext uri="{BB962C8B-B14F-4D97-AF65-F5344CB8AC3E}">
        <p14:creationId xmlns:p14="http://schemas.microsoft.com/office/powerpoint/2010/main" val="239370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4132982"/>
            <a:ext cx="6009145" cy="300271"/>
          </a:xfrm>
        </p:spPr>
        <p:txBody>
          <a:bodyPr/>
          <a:lstStyle/>
          <a:p>
            <a:r>
              <a:rPr lang="en-GB" dirty="0"/>
              <a:t>FAMILIES CONTINUE TO CHERISH cinema</a:t>
            </a:r>
            <a:endParaRPr lang="en-US" dirty="0"/>
          </a:p>
        </p:txBody>
      </p:sp>
      <p:sp>
        <p:nvSpPr>
          <p:cNvPr id="7" name="Text Placeholder 6"/>
          <p:cNvSpPr>
            <a:spLocks noGrp="1"/>
          </p:cNvSpPr>
          <p:nvPr>
            <p:ph type="body" sz="quarter" idx="13"/>
          </p:nvPr>
        </p:nvSpPr>
        <p:spPr>
          <a:xfrm>
            <a:off x="233434" y="4831120"/>
            <a:ext cx="6010275" cy="1281747"/>
          </a:xfrm>
        </p:spPr>
        <p:txBody>
          <a:bodyPr/>
          <a:lstStyle/>
          <a:p>
            <a:r>
              <a:rPr lang="en-GB" sz="1400" dirty="0">
                <a:solidFill>
                  <a:schemeClr val="accent6"/>
                </a:solidFill>
              </a:rPr>
              <a:t>There has been substantial growth in the number (and success of) family films over the last decade – UK box office figures for </a:t>
            </a:r>
            <a:r>
              <a:rPr lang="en-GB" sz="1400" b="1" dirty="0">
                <a:solidFill>
                  <a:schemeClr val="accent6"/>
                </a:solidFill>
              </a:rPr>
              <a:t>family/animation titles </a:t>
            </a:r>
            <a:r>
              <a:rPr lang="en-GB" sz="1400" dirty="0">
                <a:solidFill>
                  <a:schemeClr val="accent6"/>
                </a:solidFill>
              </a:rPr>
              <a:t>has </a:t>
            </a:r>
            <a:r>
              <a:rPr lang="en-GB" sz="1400" b="1" dirty="0">
                <a:solidFill>
                  <a:schemeClr val="accent6"/>
                </a:solidFill>
              </a:rPr>
              <a:t>almost doubled from £160m in 2007 to £317m in 2018. </a:t>
            </a:r>
          </a:p>
          <a:p>
            <a:endParaRPr lang="en-US" dirty="0"/>
          </a:p>
        </p:txBody>
      </p:sp>
      <p:cxnSp>
        <p:nvCxnSpPr>
          <p:cNvPr id="8" name="Straight Connector 7"/>
          <p:cNvCxnSpPr>
            <a:cxnSpLocks/>
          </p:cNvCxnSpPr>
          <p:nvPr/>
        </p:nvCxnSpPr>
        <p:spPr>
          <a:xfrm>
            <a:off x="0" y="4624828"/>
            <a:ext cx="59146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8" name="Picture Placeholder 17">
            <a:extLst>
              <a:ext uri="{FF2B5EF4-FFF2-40B4-BE49-F238E27FC236}">
                <a16:creationId xmlns:a16="http://schemas.microsoft.com/office/drawing/2014/main" id="{A1784D4F-F70F-481D-9BDC-915BCC9FD77D}"/>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34" b="34"/>
          <a:stretch>
            <a:fillRect/>
          </a:stretch>
        </p:blipFill>
        <p:spPr>
          <a:solidFill>
            <a:srgbClr val="FFFFFF"/>
          </a:solidFill>
        </p:spPr>
      </p:pic>
      <p:pic>
        <p:nvPicPr>
          <p:cNvPr id="24" name="Picture Placeholder 23">
            <a:extLst>
              <a:ext uri="{FF2B5EF4-FFF2-40B4-BE49-F238E27FC236}">
                <a16:creationId xmlns:a16="http://schemas.microsoft.com/office/drawing/2014/main" id="{0B0EB406-D9E3-432B-94CC-F4764454E74B}"/>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6511" b="6511"/>
          <a:stretch>
            <a:fillRect/>
          </a:stretch>
        </p:blipFill>
        <p:spPr/>
      </p:pic>
      <p:pic>
        <p:nvPicPr>
          <p:cNvPr id="10" name="Picture Placeholder 9">
            <a:extLst>
              <a:ext uri="{FF2B5EF4-FFF2-40B4-BE49-F238E27FC236}">
                <a16:creationId xmlns:a16="http://schemas.microsoft.com/office/drawing/2014/main" id="{5787F6C5-BB9C-481E-AAC0-3B83268713E2}"/>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0884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3.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5.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6.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7.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9.xml><?xml version="1.0" encoding="utf-8"?>
<a:theme xmlns:a="http://schemas.openxmlformats.org/drawingml/2006/main" name="ICON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946</Words>
  <Application>Microsoft Office PowerPoint</Application>
  <PresentationFormat>Custom</PresentationFormat>
  <Paragraphs>81</Paragraphs>
  <Slides>15</Slides>
  <Notes>10</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15</vt:i4>
      </vt:variant>
    </vt:vector>
  </HeadingPairs>
  <TitlesOfParts>
    <vt:vector size="32" baseType="lpstr">
      <vt:lpstr>ＭＳ Ｐゴシック</vt:lpstr>
      <vt:lpstr>.AppleSystemUIFont</vt:lpstr>
      <vt:lpstr>Arial</vt:lpstr>
      <vt:lpstr>Century Gothic</vt:lpstr>
      <vt:lpstr>Impact</vt:lpstr>
      <vt:lpstr>STIXGeneral-Regular</vt:lpstr>
      <vt:lpstr>Wingdings</vt:lpstr>
      <vt:lpstr>INTRO SLIDES</vt:lpstr>
      <vt:lpstr>AGENDA SLIDE</vt:lpstr>
      <vt:lpstr>SECTION DIVIDERS</vt:lpstr>
      <vt:lpstr>STATEMENT SLIDES</vt:lpstr>
      <vt:lpstr>COPY SLIDES</vt:lpstr>
      <vt:lpstr>EXTRA SLIDES</vt:lpstr>
      <vt:lpstr>THANK YOU SLIDES</vt:lpstr>
      <vt:lpstr>VIDEO SLIDES</vt:lpstr>
      <vt:lpstr>ICONS</vt:lpstr>
      <vt:lpstr>think-cell Slide</vt:lpstr>
      <vt:lpstr>PowerPoint Presentation</vt:lpstr>
      <vt:lpstr>PowerPoint Presentation</vt:lpstr>
      <vt:lpstr>CINEWORLD BE MORE CHILDISH</vt:lpstr>
      <vt:lpstr>YOUR BRAND &amp; THE UK’S BIGGEST CINEMA CHAIN</vt:lpstr>
      <vt:lpstr>PowerPoint Presentation</vt:lpstr>
      <vt:lpstr>Technology has changed the family home</vt:lpstr>
      <vt:lpstr>VIEWING HABITS ARE CHANGING DRAMATICALLY TOO</vt:lpstr>
      <vt:lpstr>RECREATIONAL OUT-OF-HOME ACTIVITES REMAIN IMPORTANT</vt:lpstr>
      <vt:lpstr>FAMILIES CONTINUE TO CHERISH cinema</vt:lpstr>
      <vt:lpstr>…and LOVE THE SHARED EXPERIENCE </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2021-05-04T08:43:38Z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