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121.xml" ContentType="application/vnd.openxmlformats-officedocument.presentationml.slideLayout+xml"/>
  <Override PartName="/ppt/theme/theme14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75" r:id="rId13"/>
    <p:sldMasterId id="2147484077" r:id="rId14"/>
    <p:sldMasterId id="2147484098" r:id="rId15"/>
  </p:sldMasterIdLst>
  <p:notesMasterIdLst>
    <p:notesMasterId r:id="rId38"/>
  </p:notesMasterIdLst>
  <p:handoutMasterIdLst>
    <p:handoutMasterId r:id="rId39"/>
  </p:handoutMasterIdLst>
  <p:sldIdLst>
    <p:sldId id="257" r:id="rId16"/>
    <p:sldId id="263" r:id="rId17"/>
    <p:sldId id="261" r:id="rId18"/>
    <p:sldId id="295" r:id="rId19"/>
    <p:sldId id="265" r:id="rId20"/>
    <p:sldId id="267" r:id="rId21"/>
    <p:sldId id="268" r:id="rId22"/>
    <p:sldId id="269" r:id="rId23"/>
    <p:sldId id="271" r:id="rId24"/>
    <p:sldId id="298" r:id="rId25"/>
    <p:sldId id="282" r:id="rId26"/>
    <p:sldId id="283" r:id="rId27"/>
    <p:sldId id="272" r:id="rId28"/>
    <p:sldId id="284" r:id="rId29"/>
    <p:sldId id="273" r:id="rId30"/>
    <p:sldId id="275" r:id="rId31"/>
    <p:sldId id="274" r:id="rId32"/>
    <p:sldId id="277" r:id="rId33"/>
    <p:sldId id="297" r:id="rId34"/>
    <p:sldId id="279" r:id="rId35"/>
    <p:sldId id="280" r:id="rId36"/>
    <p:sldId id="296" r:id="rId37"/>
  </p:sldIdLst>
  <p:sldSz cx="13442950" cy="7561263"/>
  <p:notesSz cx="6797675" cy="9926638"/>
  <p:custDataLst>
    <p:tags r:id="rId40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D"/>
    <a:srgbClr val="FFFFFF"/>
    <a:srgbClr val="FB3449"/>
    <a:srgbClr val="000000"/>
    <a:srgbClr val="CAC8C8"/>
    <a:srgbClr val="8547AD"/>
    <a:srgbClr val="33006F"/>
    <a:srgbClr val="0099A8"/>
    <a:srgbClr val="EA576C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8" autoAdjust="0"/>
    <p:restoredTop sz="94030" autoAdjust="0"/>
  </p:normalViewPr>
  <p:slideViewPr>
    <p:cSldViewPr snapToGrid="0">
      <p:cViewPr>
        <p:scale>
          <a:sx n="100" d="100"/>
          <a:sy n="100" d="100"/>
        </p:scale>
        <p:origin x="1312" y="89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629833162377554E-2"/>
          <c:y val="2.4020170891222103E-2"/>
          <c:w val="0.93799215100594524"/>
          <c:h val="0.86985077043279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Admissions (m)</c:v>
                </c:pt>
              </c:strCache>
            </c:strRef>
          </c:tx>
          <c:spPr>
            <a:solidFill>
              <a:srgbClr val="0099A8"/>
            </a:solidFill>
            <a:ln>
              <a:noFill/>
            </a:ln>
            <a:effectLst/>
          </c:spPr>
          <c:invertIfNegative val="0"/>
          <c:cat>
            <c:numRef>
              <c:f>Sheet1!$C$3:$C$10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Sheet1!$D$3:$D$10</c:f>
              <c:numCache>
                <c:formatCode>General</c:formatCode>
                <c:ptCount val="8"/>
                <c:pt idx="0">
                  <c:v>172</c:v>
                </c:pt>
                <c:pt idx="1">
                  <c:v>166</c:v>
                </c:pt>
                <c:pt idx="2">
                  <c:v>158</c:v>
                </c:pt>
                <c:pt idx="3">
                  <c:v>172</c:v>
                </c:pt>
                <c:pt idx="4">
                  <c:v>168</c:v>
                </c:pt>
                <c:pt idx="5">
                  <c:v>171</c:v>
                </c:pt>
                <c:pt idx="6">
                  <c:v>177</c:v>
                </c:pt>
                <c:pt idx="7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B-4D5A-8FC7-59E1EF53E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86135008"/>
        <c:axId val="86139040"/>
      </c:barChart>
      <c:catAx>
        <c:axId val="8613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8A8A8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rgbClr val="8A8A8D"/>
                    </a:solidFill>
                  </a:rPr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8A8A8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8A8A8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20" normalizeH="0" baseline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9040"/>
        <c:crosses val="autoZero"/>
        <c:auto val="1"/>
        <c:lblAlgn val="ctr"/>
        <c:lblOffset val="100"/>
        <c:noMultiLvlLbl val="0"/>
      </c:catAx>
      <c:valAx>
        <c:axId val="8613904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8A8A8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rgbClr val="8A8A8D"/>
                    </a:solidFill>
                  </a:rPr>
                  <a:t>Admissions (m)</a:t>
                </a:r>
              </a:p>
            </c:rich>
          </c:tx>
          <c:layout>
            <c:manualLayout>
              <c:xMode val="edge"/>
              <c:yMode val="edge"/>
              <c:x val="6.8228501226125296E-3"/>
              <c:y val="0.37926469150251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8A8A8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rgbClr val="8A8A8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29317269076302E-2"/>
          <c:y val="5.93220338983051E-2"/>
          <c:w val="0.88596279498866704"/>
          <c:h val="0.757062146892655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admissions</c:v>
                </c:pt>
              </c:strCache>
            </c:strRef>
          </c:tx>
          <c:spPr>
            <a:solidFill>
              <a:schemeClr val="tx1"/>
            </a:solidFill>
            <a:ln w="14869">
              <a:noFill/>
              <a:prstDash val="solid"/>
            </a:ln>
          </c:spPr>
          <c:invertIfNegative val="0"/>
          <c:cat>
            <c:numRef>
              <c:f>Sheet1!$B$1:$AB$1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112.59277299999999</c:v>
                </c:pt>
                <c:pt idx="1">
                  <c:v>123.531751</c:v>
                </c:pt>
                <c:pt idx="2">
                  <c:v>114.55841959999999</c:v>
                </c:pt>
                <c:pt idx="3">
                  <c:v>123.480299</c:v>
                </c:pt>
                <c:pt idx="4">
                  <c:v>138.92237900000001</c:v>
                </c:pt>
                <c:pt idx="5">
                  <c:v>135.21734799999999</c:v>
                </c:pt>
                <c:pt idx="6">
                  <c:v>139.0592384</c:v>
                </c:pt>
                <c:pt idx="7">
                  <c:v>142.50668400000001</c:v>
                </c:pt>
                <c:pt idx="8">
                  <c:v>155.91078099999999</c:v>
                </c:pt>
                <c:pt idx="9">
                  <c:v>175.90253300000001</c:v>
                </c:pt>
                <c:pt idx="10">
                  <c:v>167.25586089999999</c:v>
                </c:pt>
                <c:pt idx="11">
                  <c:v>171.25206660000001</c:v>
                </c:pt>
                <c:pt idx="12">
                  <c:v>164.691778</c:v>
                </c:pt>
                <c:pt idx="13">
                  <c:v>156.56040200000001</c:v>
                </c:pt>
                <c:pt idx="14">
                  <c:v>162.42701600000001</c:v>
                </c:pt>
                <c:pt idx="15">
                  <c:v>164.222082</c:v>
                </c:pt>
                <c:pt idx="16">
                  <c:v>173.5</c:v>
                </c:pt>
                <c:pt idx="17">
                  <c:v>169.2</c:v>
                </c:pt>
                <c:pt idx="18">
                  <c:v>171.5</c:v>
                </c:pt>
                <c:pt idx="19">
                  <c:v>172.5</c:v>
                </c:pt>
                <c:pt idx="20">
                  <c:v>164.5</c:v>
                </c:pt>
                <c:pt idx="21">
                  <c:v>156</c:v>
                </c:pt>
                <c:pt idx="22">
                  <c:v>172</c:v>
                </c:pt>
                <c:pt idx="23">
                  <c:v>168</c:v>
                </c:pt>
                <c:pt idx="24">
                  <c:v>171</c:v>
                </c:pt>
                <c:pt idx="25">
                  <c:v>177</c:v>
                </c:pt>
                <c:pt idx="26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0-449B-A014-40F751CD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73216"/>
        <c:axId val="8437596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ad spend</c:v>
                </c:pt>
              </c:strCache>
            </c:strRef>
          </c:tx>
          <c:spPr>
            <a:ln w="14869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39</c:v>
                </c:pt>
                <c:pt idx="1">
                  <c:v>41.4</c:v>
                </c:pt>
                <c:pt idx="2">
                  <c:v>58.3</c:v>
                </c:pt>
                <c:pt idx="3">
                  <c:v>51.8</c:v>
                </c:pt>
                <c:pt idx="4">
                  <c:v>63.2</c:v>
                </c:pt>
                <c:pt idx="5">
                  <c:v>72.900000000000006</c:v>
                </c:pt>
                <c:pt idx="6">
                  <c:v>91.8</c:v>
                </c:pt>
                <c:pt idx="7">
                  <c:v>92.5</c:v>
                </c:pt>
                <c:pt idx="8">
                  <c:v>140.30000000000001</c:v>
                </c:pt>
                <c:pt idx="9">
                  <c:v>154.4</c:v>
                </c:pt>
                <c:pt idx="10">
                  <c:v>149</c:v>
                </c:pt>
                <c:pt idx="11">
                  <c:v>160.19999999999999</c:v>
                </c:pt>
                <c:pt idx="12">
                  <c:v>157.69999999999999</c:v>
                </c:pt>
                <c:pt idx="13">
                  <c:v>154.5</c:v>
                </c:pt>
                <c:pt idx="14">
                  <c:v>169.7</c:v>
                </c:pt>
                <c:pt idx="15">
                  <c:v>171.1</c:v>
                </c:pt>
                <c:pt idx="16">
                  <c:v>179.5</c:v>
                </c:pt>
                <c:pt idx="17">
                  <c:v>184.3</c:v>
                </c:pt>
                <c:pt idx="18">
                  <c:v>169.4</c:v>
                </c:pt>
                <c:pt idx="19">
                  <c:v>215.3</c:v>
                </c:pt>
                <c:pt idx="20">
                  <c:v>184.8</c:v>
                </c:pt>
                <c:pt idx="21">
                  <c:v>196.6</c:v>
                </c:pt>
                <c:pt idx="22">
                  <c:v>239.7</c:v>
                </c:pt>
                <c:pt idx="23">
                  <c:v>247.9</c:v>
                </c:pt>
                <c:pt idx="24">
                  <c:v>259.39999999999998</c:v>
                </c:pt>
                <c:pt idx="25">
                  <c:v>253.6</c:v>
                </c:pt>
                <c:pt idx="26">
                  <c:v>312.7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0-449B-A014-40F751CD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3216"/>
        <c:axId val="84375968"/>
      </c:lineChart>
      <c:catAx>
        <c:axId val="843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17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4375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437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717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4373216"/>
        <c:crosses val="autoZero"/>
        <c:crossBetween val="between"/>
      </c:valAx>
      <c:spPr>
        <a:noFill/>
        <a:ln w="29738">
          <a:noFill/>
        </a:ln>
      </c:spPr>
    </c:plotArea>
    <c:legend>
      <c:legendPos val="r"/>
      <c:layout>
        <c:manualLayout>
          <c:xMode val="edge"/>
          <c:yMode val="edge"/>
          <c:x val="8.8805825632469804E-2"/>
          <c:y val="2.20100569533303E-2"/>
          <c:w val="0.33333333333333298"/>
          <c:h val="6.21468926553672E-2"/>
        </c:manualLayout>
      </c:layout>
      <c:overlay val="0"/>
      <c:spPr>
        <a:ln w="3717">
          <a:noFill/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0.07605</cdr:x>
      <cdr:y>0.70322</cdr:y>
    </cdr:from>
    <cdr:to>
      <cdr:x>0.14078</cdr:x>
      <cdr:y>0.76725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374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172m</a:t>
          </a:r>
        </a:p>
      </cdr:txBody>
    </cdr:sp>
  </cdr:relSizeAnchor>
  <cdr:relSizeAnchor xmlns:cdr="http://schemas.openxmlformats.org/drawingml/2006/chartDrawing">
    <cdr:from>
      <cdr:x>0.19313</cdr:x>
      <cdr:y>0.70322</cdr:y>
    </cdr:from>
    <cdr:to>
      <cdr:x>0.25785</cdr:x>
      <cdr:y>0.76725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77824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166m</a:t>
          </a:r>
        </a:p>
      </cdr:txBody>
    </cdr:sp>
  </cdr:relSizeAnchor>
  <cdr:relSizeAnchor xmlns:cdr="http://schemas.openxmlformats.org/drawingml/2006/chartDrawing">
    <cdr:from>
      <cdr:x>0.42789</cdr:x>
      <cdr:y>0.70322</cdr:y>
    </cdr:from>
    <cdr:to>
      <cdr:x>0.49262</cdr:x>
      <cdr:y>0.76725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68286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172m</a:t>
          </a:r>
        </a:p>
      </cdr:txBody>
    </cdr:sp>
  </cdr:relSizeAnchor>
  <cdr:relSizeAnchor xmlns:cdr="http://schemas.openxmlformats.org/drawingml/2006/chartDrawing">
    <cdr:from>
      <cdr:x>0.54513</cdr:x>
      <cdr:y>0.70322</cdr:y>
    </cdr:from>
    <cdr:to>
      <cdr:x>0.60985</cdr:x>
      <cdr:y>0.76725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11700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168m</a:t>
          </a:r>
        </a:p>
      </cdr:txBody>
    </cdr:sp>
  </cdr:relSizeAnchor>
  <cdr:relSizeAnchor xmlns:cdr="http://schemas.openxmlformats.org/drawingml/2006/chartDrawing">
    <cdr:from>
      <cdr:x>0.66246</cdr:x>
      <cdr:y>0.70322</cdr:y>
    </cdr:from>
    <cdr:to>
      <cdr:x>0.72719</cdr:x>
      <cdr:y>0.76725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1810B66-0F2D-4B60-9B02-38AF7EC1A11F}"/>
            </a:ext>
          </a:extLst>
        </cdr:cNvPr>
        <cdr:cNvSpPr txBox="1"/>
      </cdr:nvSpPr>
      <cdr:spPr>
        <a:xfrm xmlns:a="http://schemas.openxmlformats.org/drawingml/2006/main">
          <a:off x="8156325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171m</a:t>
          </a:r>
        </a:p>
      </cdr:txBody>
    </cdr:sp>
  </cdr:relSizeAnchor>
  <cdr:relSizeAnchor xmlns:cdr="http://schemas.openxmlformats.org/drawingml/2006/chartDrawing">
    <cdr:from>
      <cdr:x>0.31046</cdr:x>
      <cdr:y>0.70322</cdr:y>
    </cdr:from>
    <cdr:to>
      <cdr:x>0.37519</cdr:x>
      <cdr:y>0.76725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7E97005-3493-4CF9-97E2-872780381124}"/>
            </a:ext>
          </a:extLst>
        </cdr:cNvPr>
        <cdr:cNvSpPr txBox="1"/>
      </cdr:nvSpPr>
      <cdr:spPr>
        <a:xfrm xmlns:a="http://schemas.openxmlformats.org/drawingml/2006/main">
          <a:off x="3822450" y="3718081"/>
          <a:ext cx="79692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158m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8/6/20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</a:t>
            </a:r>
            <a:r>
              <a:rPr lang="en-GB" baseline="0" dirty="0"/>
              <a:t> our ad revenue growth has massively outperformed admissions over the last two years.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Strand Belfast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Glasgow Film Theatre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Home Manchester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chemeClr val="bg1"/>
                </a:solidFill>
              </a:rPr>
              <a:t>Zeffirellis</a:t>
            </a:r>
            <a:r>
              <a:rPr lang="en-GB" sz="1400" b="1" dirty="0">
                <a:solidFill>
                  <a:schemeClr val="bg1"/>
                </a:solidFill>
              </a:rPr>
              <a:t> Ambleside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Savoy Corby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Mile End Genesis</a:t>
            </a:r>
          </a:p>
          <a:p>
            <a:endParaRPr lang="en-GB" sz="14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4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36210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2587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56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721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3399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1871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8763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4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601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1566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5988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871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5059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1045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885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5468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145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2256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 – delete grey shape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7710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826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8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765889" y="5071267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2" name="TextBox 20"/>
          <p:cNvSpPr txBox="1">
            <a:spLocks noChangeArrowheads="1"/>
          </p:cNvSpPr>
          <p:nvPr userDrawn="1"/>
        </p:nvSpPr>
        <p:spPr bwMode="auto">
          <a:xfrm>
            <a:off x="10662582" y="3626159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12107143" y="3626159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14" name="TextBox 22"/>
          <p:cNvSpPr txBox="1">
            <a:spLocks noChangeArrowheads="1"/>
          </p:cNvSpPr>
          <p:nvPr userDrawn="1"/>
        </p:nvSpPr>
        <p:spPr bwMode="auto">
          <a:xfrm>
            <a:off x="315711" y="5069380"/>
            <a:ext cx="986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Cultural AGP</a:t>
            </a:r>
          </a:p>
        </p:txBody>
      </p:sp>
      <p:sp>
        <p:nvSpPr>
          <p:cNvPr id="15" name="TextBox 23"/>
          <p:cNvSpPr txBox="1">
            <a:spLocks noChangeArrowheads="1"/>
          </p:cNvSpPr>
          <p:nvPr userDrawn="1"/>
        </p:nvSpPr>
        <p:spPr bwMode="auto">
          <a:xfrm>
            <a:off x="1766476" y="5072046"/>
            <a:ext cx="10334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Youth AGP</a:t>
            </a:r>
          </a:p>
        </p:txBody>
      </p:sp>
      <p:sp>
        <p:nvSpPr>
          <p:cNvPr id="16" name="TextBox 24"/>
          <p:cNvSpPr txBox="1">
            <a:spLocks noChangeArrowheads="1"/>
          </p:cNvSpPr>
          <p:nvPr userDrawn="1"/>
        </p:nvSpPr>
        <p:spPr bwMode="auto">
          <a:xfrm>
            <a:off x="3236161" y="5069379"/>
            <a:ext cx="1053481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Female AGP</a:t>
            </a:r>
          </a:p>
        </p:txBody>
      </p:sp>
      <p:sp>
        <p:nvSpPr>
          <p:cNvPr id="17" name="TextBox 25"/>
          <p:cNvSpPr txBox="1">
            <a:spLocks noChangeArrowheads="1"/>
          </p:cNvSpPr>
          <p:nvPr userDrawn="1"/>
        </p:nvSpPr>
        <p:spPr bwMode="auto">
          <a:xfrm>
            <a:off x="4691765" y="5071952"/>
            <a:ext cx="10728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  AGP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6221498" y="5073167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7654812" y="3991655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43"/>
          <p:cNvSpPr>
            <a:spLocks/>
          </p:cNvSpPr>
          <p:nvPr userDrawn="1"/>
        </p:nvSpPr>
        <p:spPr bwMode="auto">
          <a:xfrm>
            <a:off x="10609418" y="2530624"/>
            <a:ext cx="1080000" cy="10800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20"/>
          <p:cNvSpPr>
            <a:spLocks/>
          </p:cNvSpPr>
          <p:nvPr userDrawn="1"/>
        </p:nvSpPr>
        <p:spPr bwMode="auto">
          <a:xfrm>
            <a:off x="12086719" y="2530624"/>
            <a:ext cx="1080000" cy="10800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51"/>
          <p:cNvSpPr>
            <a:spLocks/>
          </p:cNvSpPr>
          <p:nvPr userDrawn="1"/>
        </p:nvSpPr>
        <p:spPr bwMode="auto">
          <a:xfrm>
            <a:off x="268297" y="3970395"/>
            <a:ext cx="1080000" cy="1080000"/>
          </a:xfrm>
          <a:custGeom>
            <a:avLst/>
            <a:gdLst>
              <a:gd name="T0" fmla="*/ 304829 w 1085850"/>
              <a:gd name="T1" fmla="*/ 608013 h 1087437"/>
              <a:gd name="T2" fmla="*/ 282994 w 1085850"/>
              <a:gd name="T3" fmla="*/ 635000 h 1087437"/>
              <a:gd name="T4" fmla="*/ 262718 w 1085850"/>
              <a:gd name="T5" fmla="*/ 608013 h 1087437"/>
              <a:gd name="T6" fmla="*/ 365587 w 1085850"/>
              <a:gd name="T7" fmla="*/ 568325 h 1087437"/>
              <a:gd name="T8" fmla="*/ 381751 w 1085850"/>
              <a:gd name="T9" fmla="*/ 599281 h 1087437"/>
              <a:gd name="T10" fmla="*/ 349423 w 1085850"/>
              <a:gd name="T11" fmla="*/ 608806 h 1087437"/>
              <a:gd name="T12" fmla="*/ 345383 w 1085850"/>
              <a:gd name="T13" fmla="*/ 574675 h 1087437"/>
              <a:gd name="T14" fmla="*/ 219075 w 1085850"/>
              <a:gd name="T15" fmla="*/ 574675 h 1087437"/>
              <a:gd name="T16" fmla="*/ 215900 w 1085850"/>
              <a:gd name="T17" fmla="*/ 608806 h 1087437"/>
              <a:gd name="T18" fmla="*/ 182563 w 1085850"/>
              <a:gd name="T19" fmla="*/ 599281 h 1087437"/>
              <a:gd name="T20" fmla="*/ 198438 w 1085850"/>
              <a:gd name="T21" fmla="*/ 568325 h 1087437"/>
              <a:gd name="T22" fmla="*/ 225425 w 1085850"/>
              <a:gd name="T23" fmla="*/ 501159 h 1087437"/>
              <a:gd name="T24" fmla="*/ 203200 w 1085850"/>
              <a:gd name="T25" fmla="*/ 528637 h 1087437"/>
              <a:gd name="T26" fmla="*/ 180975 w 1085850"/>
              <a:gd name="T27" fmla="*/ 501159 h 1087437"/>
              <a:gd name="T28" fmla="*/ 592138 w 1085850"/>
              <a:gd name="T29" fmla="*/ 569912 h 1087437"/>
              <a:gd name="T30" fmla="*/ 913513 w 1085850"/>
              <a:gd name="T31" fmla="*/ 488156 h 1087437"/>
              <a:gd name="T32" fmla="*/ 901405 w 1085850"/>
              <a:gd name="T33" fmla="*/ 534988 h 1087437"/>
              <a:gd name="T34" fmla="*/ 894157 w 1085850"/>
              <a:gd name="T35" fmla="*/ 565944 h 1087437"/>
              <a:gd name="T36" fmla="*/ 959640 w 1085850"/>
              <a:gd name="T37" fmla="*/ 496094 h 1087437"/>
              <a:gd name="T38" fmla="*/ 828675 w 1085850"/>
              <a:gd name="T39" fmla="*/ 447675 h 1087437"/>
              <a:gd name="T40" fmla="*/ 545830 w 1085850"/>
              <a:gd name="T41" fmla="*/ 447675 h 1087437"/>
              <a:gd name="T42" fmla="*/ 307195 w 1085850"/>
              <a:gd name="T43" fmla="*/ 465138 h 1087437"/>
              <a:gd name="T44" fmla="*/ 285360 w 1085850"/>
              <a:gd name="T45" fmla="*/ 492125 h 1087437"/>
              <a:gd name="T46" fmla="*/ 265085 w 1085850"/>
              <a:gd name="T47" fmla="*/ 465138 h 1087437"/>
              <a:gd name="T48" fmla="*/ 708026 w 1085850"/>
              <a:gd name="T49" fmla="*/ 447675 h 1087437"/>
              <a:gd name="T50" fmla="*/ 667544 w 1085850"/>
              <a:gd name="T51" fmla="*/ 500063 h 1087437"/>
              <a:gd name="T52" fmla="*/ 685007 w 1085850"/>
              <a:gd name="T53" fmla="*/ 633413 h 1087437"/>
              <a:gd name="T54" fmla="*/ 757238 w 1085850"/>
              <a:gd name="T55" fmla="*/ 640556 h 1087437"/>
              <a:gd name="T56" fmla="*/ 760413 w 1085850"/>
              <a:gd name="T57" fmla="*/ 567531 h 1087437"/>
              <a:gd name="T58" fmla="*/ 735013 w 1085850"/>
              <a:gd name="T59" fmla="*/ 619919 h 1087437"/>
              <a:gd name="T60" fmla="*/ 706438 w 1085850"/>
              <a:gd name="T61" fmla="*/ 524669 h 1087437"/>
              <a:gd name="T62" fmla="*/ 746126 w 1085850"/>
              <a:gd name="T63" fmla="*/ 477044 h 1087437"/>
              <a:gd name="T64" fmla="*/ 790576 w 1085850"/>
              <a:gd name="T65" fmla="*/ 469106 h 1087437"/>
              <a:gd name="T66" fmla="*/ 289314 w 1085850"/>
              <a:gd name="T67" fmla="*/ 414333 h 1087437"/>
              <a:gd name="T68" fmla="*/ 140437 w 1085850"/>
              <a:gd name="T69" fmla="*/ 477633 h 1087437"/>
              <a:gd name="T70" fmla="*/ 115888 w 1085850"/>
              <a:gd name="T71" fmla="*/ 562298 h 1087437"/>
              <a:gd name="T72" fmla="*/ 176073 w 1085850"/>
              <a:gd name="T73" fmla="*/ 637468 h 1087437"/>
              <a:gd name="T74" fmla="*/ 355042 w 1085850"/>
              <a:gd name="T75" fmla="*/ 658041 h 1087437"/>
              <a:gd name="T76" fmla="*/ 449278 w 1085850"/>
              <a:gd name="T77" fmla="*/ 590784 h 1087437"/>
              <a:gd name="T78" fmla="*/ 439775 w 1085850"/>
              <a:gd name="T79" fmla="*/ 535395 h 1087437"/>
              <a:gd name="T80" fmla="*/ 357418 w 1085850"/>
              <a:gd name="T81" fmla="*/ 493459 h 1087437"/>
              <a:gd name="T82" fmla="*/ 399388 w 1085850"/>
              <a:gd name="T83" fmla="*/ 457061 h 1087437"/>
              <a:gd name="T84" fmla="*/ 388302 w 1085850"/>
              <a:gd name="T85" fmla="*/ 421454 h 1087437"/>
              <a:gd name="T86" fmla="*/ 598488 w 1085850"/>
              <a:gd name="T87" fmla="*/ 2381 h 1087437"/>
              <a:gd name="T88" fmla="*/ 823913 w 1085850"/>
              <a:gd name="T89" fmla="*/ 78581 h 1087437"/>
              <a:gd name="T90" fmla="*/ 993775 w 1085850"/>
              <a:gd name="T91" fmla="*/ 239713 h 1087437"/>
              <a:gd name="T92" fmla="*/ 1079500 w 1085850"/>
              <a:gd name="T93" fmla="*/ 461169 h 1087437"/>
              <a:gd name="T94" fmla="*/ 1061244 w 1085850"/>
              <a:gd name="T95" fmla="*/ 704850 h 1087437"/>
              <a:gd name="T96" fmla="*/ 944563 w 1085850"/>
              <a:gd name="T97" fmla="*/ 908843 h 1087437"/>
              <a:gd name="T98" fmla="*/ 754063 w 1085850"/>
              <a:gd name="T99" fmla="*/ 1044575 h 1087437"/>
              <a:gd name="T100" fmla="*/ 514350 w 1085850"/>
              <a:gd name="T101" fmla="*/ 1085850 h 1087437"/>
              <a:gd name="T102" fmla="*/ 283369 w 1085850"/>
              <a:gd name="T103" fmla="*/ 1022350 h 1087437"/>
              <a:gd name="T104" fmla="*/ 107950 w 1085850"/>
              <a:gd name="T105" fmla="*/ 868362 h 1087437"/>
              <a:gd name="T106" fmla="*/ 11113 w 1085850"/>
              <a:gd name="T107" fmla="*/ 653256 h 1087437"/>
              <a:gd name="T108" fmla="*/ 17463 w 1085850"/>
              <a:gd name="T109" fmla="*/ 407194 h 1087437"/>
              <a:gd name="T110" fmla="*/ 123825 w 1085850"/>
              <a:gd name="T111" fmla="*/ 198438 h 1087437"/>
              <a:gd name="T112" fmla="*/ 307975 w 1085850"/>
              <a:gd name="T113" fmla="*/ 53975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5850" h="1087437">
                <a:moveTo>
                  <a:pt x="279874" y="590550"/>
                </a:moveTo>
                <a:lnTo>
                  <a:pt x="282994" y="590550"/>
                </a:lnTo>
                <a:lnTo>
                  <a:pt x="288452" y="590550"/>
                </a:lnTo>
                <a:lnTo>
                  <a:pt x="291572" y="591344"/>
                </a:lnTo>
                <a:lnTo>
                  <a:pt x="296251" y="594519"/>
                </a:lnTo>
                <a:lnTo>
                  <a:pt x="299370" y="596900"/>
                </a:lnTo>
                <a:lnTo>
                  <a:pt x="301709" y="600075"/>
                </a:lnTo>
                <a:lnTo>
                  <a:pt x="304049" y="604044"/>
                </a:lnTo>
                <a:lnTo>
                  <a:pt x="304829" y="608013"/>
                </a:lnTo>
                <a:lnTo>
                  <a:pt x="306388" y="612775"/>
                </a:lnTo>
                <a:lnTo>
                  <a:pt x="304829" y="615950"/>
                </a:lnTo>
                <a:lnTo>
                  <a:pt x="304049" y="621506"/>
                </a:lnTo>
                <a:lnTo>
                  <a:pt x="301709" y="624681"/>
                </a:lnTo>
                <a:lnTo>
                  <a:pt x="299370" y="628650"/>
                </a:lnTo>
                <a:lnTo>
                  <a:pt x="296251" y="631031"/>
                </a:lnTo>
                <a:lnTo>
                  <a:pt x="291572" y="632619"/>
                </a:lnTo>
                <a:lnTo>
                  <a:pt x="288452" y="635000"/>
                </a:lnTo>
                <a:lnTo>
                  <a:pt x="282994" y="635000"/>
                </a:lnTo>
                <a:lnTo>
                  <a:pt x="279874" y="635000"/>
                </a:lnTo>
                <a:lnTo>
                  <a:pt x="275195" y="632619"/>
                </a:lnTo>
                <a:lnTo>
                  <a:pt x="271296" y="631031"/>
                </a:lnTo>
                <a:lnTo>
                  <a:pt x="268957" y="628650"/>
                </a:lnTo>
                <a:lnTo>
                  <a:pt x="265058" y="624681"/>
                </a:lnTo>
                <a:lnTo>
                  <a:pt x="264278" y="621506"/>
                </a:lnTo>
                <a:lnTo>
                  <a:pt x="262718" y="615950"/>
                </a:lnTo>
                <a:lnTo>
                  <a:pt x="261938" y="612775"/>
                </a:lnTo>
                <a:lnTo>
                  <a:pt x="262718" y="608013"/>
                </a:lnTo>
                <a:lnTo>
                  <a:pt x="264278" y="604044"/>
                </a:lnTo>
                <a:lnTo>
                  <a:pt x="265058" y="600075"/>
                </a:lnTo>
                <a:lnTo>
                  <a:pt x="268957" y="596900"/>
                </a:lnTo>
                <a:lnTo>
                  <a:pt x="271296" y="594519"/>
                </a:lnTo>
                <a:lnTo>
                  <a:pt x="275195" y="591344"/>
                </a:lnTo>
                <a:lnTo>
                  <a:pt x="279874" y="590550"/>
                </a:lnTo>
                <a:close/>
                <a:moveTo>
                  <a:pt x="356697" y="568325"/>
                </a:moveTo>
                <a:lnTo>
                  <a:pt x="362354" y="568325"/>
                </a:lnTo>
                <a:lnTo>
                  <a:pt x="365587" y="568325"/>
                </a:lnTo>
                <a:lnTo>
                  <a:pt x="370436" y="569913"/>
                </a:lnTo>
                <a:lnTo>
                  <a:pt x="374477" y="572294"/>
                </a:lnTo>
                <a:lnTo>
                  <a:pt x="376902" y="574675"/>
                </a:lnTo>
                <a:lnTo>
                  <a:pt x="380943" y="577850"/>
                </a:lnTo>
                <a:lnTo>
                  <a:pt x="381751" y="581819"/>
                </a:lnTo>
                <a:lnTo>
                  <a:pt x="383367" y="585788"/>
                </a:lnTo>
                <a:lnTo>
                  <a:pt x="384175" y="590550"/>
                </a:lnTo>
                <a:lnTo>
                  <a:pt x="383367" y="594519"/>
                </a:lnTo>
                <a:lnTo>
                  <a:pt x="381751" y="599281"/>
                </a:lnTo>
                <a:lnTo>
                  <a:pt x="380943" y="602456"/>
                </a:lnTo>
                <a:lnTo>
                  <a:pt x="376902" y="604838"/>
                </a:lnTo>
                <a:lnTo>
                  <a:pt x="374477" y="608806"/>
                </a:lnTo>
                <a:lnTo>
                  <a:pt x="370436" y="610394"/>
                </a:lnTo>
                <a:lnTo>
                  <a:pt x="365587" y="611188"/>
                </a:lnTo>
                <a:lnTo>
                  <a:pt x="362354" y="612775"/>
                </a:lnTo>
                <a:lnTo>
                  <a:pt x="356697" y="611188"/>
                </a:lnTo>
                <a:lnTo>
                  <a:pt x="353464" y="610394"/>
                </a:lnTo>
                <a:lnTo>
                  <a:pt x="349423" y="608806"/>
                </a:lnTo>
                <a:lnTo>
                  <a:pt x="345383" y="604838"/>
                </a:lnTo>
                <a:lnTo>
                  <a:pt x="342958" y="602456"/>
                </a:lnTo>
                <a:lnTo>
                  <a:pt x="340533" y="599281"/>
                </a:lnTo>
                <a:lnTo>
                  <a:pt x="339725" y="594519"/>
                </a:lnTo>
                <a:lnTo>
                  <a:pt x="339725" y="590550"/>
                </a:lnTo>
                <a:lnTo>
                  <a:pt x="339725" y="585788"/>
                </a:lnTo>
                <a:lnTo>
                  <a:pt x="340533" y="581819"/>
                </a:lnTo>
                <a:lnTo>
                  <a:pt x="342958" y="577850"/>
                </a:lnTo>
                <a:lnTo>
                  <a:pt x="345383" y="574675"/>
                </a:lnTo>
                <a:lnTo>
                  <a:pt x="349423" y="572294"/>
                </a:lnTo>
                <a:lnTo>
                  <a:pt x="353464" y="569913"/>
                </a:lnTo>
                <a:lnTo>
                  <a:pt x="356697" y="568325"/>
                </a:lnTo>
                <a:close/>
                <a:moveTo>
                  <a:pt x="198438" y="568325"/>
                </a:moveTo>
                <a:lnTo>
                  <a:pt x="203200" y="568325"/>
                </a:lnTo>
                <a:lnTo>
                  <a:pt x="208756" y="568325"/>
                </a:lnTo>
                <a:lnTo>
                  <a:pt x="211931" y="569913"/>
                </a:lnTo>
                <a:lnTo>
                  <a:pt x="215900" y="572294"/>
                </a:lnTo>
                <a:lnTo>
                  <a:pt x="219075" y="574675"/>
                </a:lnTo>
                <a:lnTo>
                  <a:pt x="222250" y="577850"/>
                </a:lnTo>
                <a:lnTo>
                  <a:pt x="224631" y="581819"/>
                </a:lnTo>
                <a:lnTo>
                  <a:pt x="225425" y="585788"/>
                </a:lnTo>
                <a:lnTo>
                  <a:pt x="225425" y="590550"/>
                </a:lnTo>
                <a:lnTo>
                  <a:pt x="225425" y="594519"/>
                </a:lnTo>
                <a:lnTo>
                  <a:pt x="224631" y="599281"/>
                </a:lnTo>
                <a:lnTo>
                  <a:pt x="222250" y="602456"/>
                </a:lnTo>
                <a:lnTo>
                  <a:pt x="219075" y="604838"/>
                </a:lnTo>
                <a:lnTo>
                  <a:pt x="215900" y="608806"/>
                </a:lnTo>
                <a:lnTo>
                  <a:pt x="211931" y="610394"/>
                </a:lnTo>
                <a:lnTo>
                  <a:pt x="208756" y="611188"/>
                </a:lnTo>
                <a:lnTo>
                  <a:pt x="203200" y="612775"/>
                </a:lnTo>
                <a:lnTo>
                  <a:pt x="198438" y="611188"/>
                </a:lnTo>
                <a:lnTo>
                  <a:pt x="195263" y="610394"/>
                </a:lnTo>
                <a:lnTo>
                  <a:pt x="191294" y="608806"/>
                </a:lnTo>
                <a:lnTo>
                  <a:pt x="187325" y="604838"/>
                </a:lnTo>
                <a:lnTo>
                  <a:pt x="184944" y="602456"/>
                </a:lnTo>
                <a:lnTo>
                  <a:pt x="182563" y="599281"/>
                </a:lnTo>
                <a:lnTo>
                  <a:pt x="180975" y="594519"/>
                </a:lnTo>
                <a:lnTo>
                  <a:pt x="180975" y="590550"/>
                </a:lnTo>
                <a:lnTo>
                  <a:pt x="180975" y="585788"/>
                </a:lnTo>
                <a:lnTo>
                  <a:pt x="182563" y="581819"/>
                </a:lnTo>
                <a:lnTo>
                  <a:pt x="184944" y="577850"/>
                </a:lnTo>
                <a:lnTo>
                  <a:pt x="187325" y="574675"/>
                </a:lnTo>
                <a:lnTo>
                  <a:pt x="191294" y="572294"/>
                </a:lnTo>
                <a:lnTo>
                  <a:pt x="195263" y="569913"/>
                </a:lnTo>
                <a:lnTo>
                  <a:pt x="198438" y="568325"/>
                </a:lnTo>
                <a:close/>
                <a:moveTo>
                  <a:pt x="198438" y="484187"/>
                </a:moveTo>
                <a:lnTo>
                  <a:pt x="203200" y="484187"/>
                </a:lnTo>
                <a:lnTo>
                  <a:pt x="208756" y="484187"/>
                </a:lnTo>
                <a:lnTo>
                  <a:pt x="211931" y="484995"/>
                </a:lnTo>
                <a:lnTo>
                  <a:pt x="215900" y="487420"/>
                </a:lnTo>
                <a:lnTo>
                  <a:pt x="219075" y="489844"/>
                </a:lnTo>
                <a:lnTo>
                  <a:pt x="222250" y="493885"/>
                </a:lnTo>
                <a:lnTo>
                  <a:pt x="224631" y="497926"/>
                </a:lnTo>
                <a:lnTo>
                  <a:pt x="225425" y="501159"/>
                </a:lnTo>
                <a:lnTo>
                  <a:pt x="225425" y="506816"/>
                </a:lnTo>
                <a:lnTo>
                  <a:pt x="225425" y="510049"/>
                </a:lnTo>
                <a:lnTo>
                  <a:pt x="224631" y="514898"/>
                </a:lnTo>
                <a:lnTo>
                  <a:pt x="222250" y="518939"/>
                </a:lnTo>
                <a:lnTo>
                  <a:pt x="219075" y="522980"/>
                </a:lnTo>
                <a:lnTo>
                  <a:pt x="215900" y="525404"/>
                </a:lnTo>
                <a:lnTo>
                  <a:pt x="211931" y="526213"/>
                </a:lnTo>
                <a:lnTo>
                  <a:pt x="208756" y="528637"/>
                </a:lnTo>
                <a:lnTo>
                  <a:pt x="203200" y="528637"/>
                </a:lnTo>
                <a:lnTo>
                  <a:pt x="198438" y="528637"/>
                </a:lnTo>
                <a:lnTo>
                  <a:pt x="195263" y="526213"/>
                </a:lnTo>
                <a:lnTo>
                  <a:pt x="191294" y="525404"/>
                </a:lnTo>
                <a:lnTo>
                  <a:pt x="187325" y="522980"/>
                </a:lnTo>
                <a:lnTo>
                  <a:pt x="184944" y="518939"/>
                </a:lnTo>
                <a:lnTo>
                  <a:pt x="182563" y="514898"/>
                </a:lnTo>
                <a:lnTo>
                  <a:pt x="180975" y="510049"/>
                </a:lnTo>
                <a:lnTo>
                  <a:pt x="180975" y="506816"/>
                </a:lnTo>
                <a:lnTo>
                  <a:pt x="180975" y="501159"/>
                </a:lnTo>
                <a:lnTo>
                  <a:pt x="182563" y="497926"/>
                </a:lnTo>
                <a:lnTo>
                  <a:pt x="184944" y="493885"/>
                </a:lnTo>
                <a:lnTo>
                  <a:pt x="187325" y="489844"/>
                </a:lnTo>
                <a:lnTo>
                  <a:pt x="191294" y="487420"/>
                </a:lnTo>
                <a:lnTo>
                  <a:pt x="195263" y="484995"/>
                </a:lnTo>
                <a:lnTo>
                  <a:pt x="198438" y="484187"/>
                </a:lnTo>
                <a:close/>
                <a:moveTo>
                  <a:pt x="571096" y="481012"/>
                </a:moveTo>
                <a:lnTo>
                  <a:pt x="571905" y="481012"/>
                </a:lnTo>
                <a:lnTo>
                  <a:pt x="592138" y="569912"/>
                </a:lnTo>
                <a:lnTo>
                  <a:pt x="550863" y="569912"/>
                </a:lnTo>
                <a:lnTo>
                  <a:pt x="571096" y="481012"/>
                </a:lnTo>
                <a:close/>
                <a:moveTo>
                  <a:pt x="871538" y="476250"/>
                </a:moveTo>
                <a:lnTo>
                  <a:pt x="888490" y="476250"/>
                </a:lnTo>
                <a:lnTo>
                  <a:pt x="896562" y="477044"/>
                </a:lnTo>
                <a:lnTo>
                  <a:pt x="902212" y="478631"/>
                </a:lnTo>
                <a:lnTo>
                  <a:pt x="907862" y="481013"/>
                </a:lnTo>
                <a:lnTo>
                  <a:pt x="911091" y="484981"/>
                </a:lnTo>
                <a:lnTo>
                  <a:pt x="913513" y="488156"/>
                </a:lnTo>
                <a:lnTo>
                  <a:pt x="915934" y="492919"/>
                </a:lnTo>
                <a:lnTo>
                  <a:pt x="917549" y="499269"/>
                </a:lnTo>
                <a:lnTo>
                  <a:pt x="919163" y="507206"/>
                </a:lnTo>
                <a:lnTo>
                  <a:pt x="917549" y="514350"/>
                </a:lnTo>
                <a:lnTo>
                  <a:pt x="915934" y="520700"/>
                </a:lnTo>
                <a:lnTo>
                  <a:pt x="913513" y="525463"/>
                </a:lnTo>
                <a:lnTo>
                  <a:pt x="910284" y="528638"/>
                </a:lnTo>
                <a:lnTo>
                  <a:pt x="906248" y="532606"/>
                </a:lnTo>
                <a:lnTo>
                  <a:pt x="901405" y="534988"/>
                </a:lnTo>
                <a:lnTo>
                  <a:pt x="896562" y="536575"/>
                </a:lnTo>
                <a:lnTo>
                  <a:pt x="890104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828675" y="447675"/>
                </a:moveTo>
                <a:lnTo>
                  <a:pt x="828675" y="644525"/>
                </a:lnTo>
                <a:lnTo>
                  <a:pt x="871798" y="644525"/>
                </a:lnTo>
                <a:lnTo>
                  <a:pt x="871798" y="565944"/>
                </a:lnTo>
                <a:lnTo>
                  <a:pt x="894157" y="565944"/>
                </a:lnTo>
                <a:lnTo>
                  <a:pt x="907733" y="564356"/>
                </a:lnTo>
                <a:lnTo>
                  <a:pt x="921309" y="561975"/>
                </a:lnTo>
                <a:lnTo>
                  <a:pt x="932489" y="557213"/>
                </a:lnTo>
                <a:lnTo>
                  <a:pt x="942071" y="550863"/>
                </a:lnTo>
                <a:lnTo>
                  <a:pt x="949258" y="542131"/>
                </a:lnTo>
                <a:lnTo>
                  <a:pt x="955647" y="532606"/>
                </a:lnTo>
                <a:lnTo>
                  <a:pt x="959640" y="520700"/>
                </a:lnTo>
                <a:lnTo>
                  <a:pt x="960438" y="507206"/>
                </a:lnTo>
                <a:lnTo>
                  <a:pt x="959640" y="496094"/>
                </a:lnTo>
                <a:lnTo>
                  <a:pt x="957244" y="484981"/>
                </a:lnTo>
                <a:lnTo>
                  <a:pt x="953251" y="474663"/>
                </a:lnTo>
                <a:lnTo>
                  <a:pt x="946863" y="465931"/>
                </a:lnTo>
                <a:lnTo>
                  <a:pt x="939676" y="458788"/>
                </a:lnTo>
                <a:lnTo>
                  <a:pt x="929294" y="452438"/>
                </a:lnTo>
                <a:lnTo>
                  <a:pt x="923704" y="450056"/>
                </a:lnTo>
                <a:lnTo>
                  <a:pt x="917316" y="449263"/>
                </a:lnTo>
                <a:lnTo>
                  <a:pt x="902143" y="447675"/>
                </a:lnTo>
                <a:lnTo>
                  <a:pt x="828675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8752" y="447675"/>
                </a:lnTo>
                <a:lnTo>
                  <a:pt x="545830" y="447675"/>
                </a:lnTo>
                <a:close/>
                <a:moveTo>
                  <a:pt x="281461" y="447675"/>
                </a:moveTo>
                <a:lnTo>
                  <a:pt x="285360" y="447675"/>
                </a:lnTo>
                <a:lnTo>
                  <a:pt x="290039" y="447675"/>
                </a:lnTo>
                <a:lnTo>
                  <a:pt x="293938" y="449263"/>
                </a:lnTo>
                <a:lnTo>
                  <a:pt x="298617" y="451644"/>
                </a:lnTo>
                <a:lnTo>
                  <a:pt x="300957" y="454025"/>
                </a:lnTo>
                <a:lnTo>
                  <a:pt x="303296" y="457994"/>
                </a:lnTo>
                <a:lnTo>
                  <a:pt x="305636" y="461169"/>
                </a:lnTo>
                <a:lnTo>
                  <a:pt x="307195" y="465138"/>
                </a:lnTo>
                <a:lnTo>
                  <a:pt x="307975" y="469900"/>
                </a:lnTo>
                <a:lnTo>
                  <a:pt x="307195" y="473869"/>
                </a:lnTo>
                <a:lnTo>
                  <a:pt x="305636" y="478631"/>
                </a:lnTo>
                <a:lnTo>
                  <a:pt x="303296" y="482600"/>
                </a:lnTo>
                <a:lnTo>
                  <a:pt x="300957" y="485775"/>
                </a:lnTo>
                <a:lnTo>
                  <a:pt x="298617" y="488156"/>
                </a:lnTo>
                <a:lnTo>
                  <a:pt x="293938" y="489744"/>
                </a:lnTo>
                <a:lnTo>
                  <a:pt x="290039" y="492125"/>
                </a:lnTo>
                <a:lnTo>
                  <a:pt x="285360" y="492125"/>
                </a:lnTo>
                <a:lnTo>
                  <a:pt x="281461" y="492125"/>
                </a:lnTo>
                <a:lnTo>
                  <a:pt x="276782" y="489744"/>
                </a:lnTo>
                <a:lnTo>
                  <a:pt x="273663" y="488156"/>
                </a:lnTo>
                <a:lnTo>
                  <a:pt x="270544" y="485775"/>
                </a:lnTo>
                <a:lnTo>
                  <a:pt x="267424" y="482600"/>
                </a:lnTo>
                <a:lnTo>
                  <a:pt x="265865" y="478631"/>
                </a:lnTo>
                <a:lnTo>
                  <a:pt x="265085" y="473869"/>
                </a:lnTo>
                <a:lnTo>
                  <a:pt x="263525" y="469900"/>
                </a:lnTo>
                <a:lnTo>
                  <a:pt x="265085" y="465138"/>
                </a:lnTo>
                <a:lnTo>
                  <a:pt x="265865" y="461169"/>
                </a:lnTo>
                <a:lnTo>
                  <a:pt x="267424" y="457994"/>
                </a:lnTo>
                <a:lnTo>
                  <a:pt x="270544" y="454025"/>
                </a:lnTo>
                <a:lnTo>
                  <a:pt x="273663" y="451644"/>
                </a:lnTo>
                <a:lnTo>
                  <a:pt x="276782" y="449263"/>
                </a:lnTo>
                <a:lnTo>
                  <a:pt x="281461" y="447675"/>
                </a:lnTo>
                <a:close/>
                <a:moveTo>
                  <a:pt x="725488" y="444500"/>
                </a:moveTo>
                <a:lnTo>
                  <a:pt x="716757" y="446088"/>
                </a:lnTo>
                <a:lnTo>
                  <a:pt x="708026" y="447675"/>
                </a:lnTo>
                <a:lnTo>
                  <a:pt x="700882" y="450850"/>
                </a:lnTo>
                <a:lnTo>
                  <a:pt x="694532" y="454819"/>
                </a:lnTo>
                <a:lnTo>
                  <a:pt x="688182" y="458788"/>
                </a:lnTo>
                <a:lnTo>
                  <a:pt x="683419" y="463550"/>
                </a:lnTo>
                <a:lnTo>
                  <a:pt x="679451" y="469106"/>
                </a:lnTo>
                <a:lnTo>
                  <a:pt x="676276" y="475456"/>
                </a:lnTo>
                <a:lnTo>
                  <a:pt x="672307" y="484188"/>
                </a:lnTo>
                <a:lnTo>
                  <a:pt x="669926" y="491331"/>
                </a:lnTo>
                <a:lnTo>
                  <a:pt x="667544" y="500063"/>
                </a:lnTo>
                <a:lnTo>
                  <a:pt x="665163" y="521494"/>
                </a:lnTo>
                <a:lnTo>
                  <a:pt x="665163" y="544513"/>
                </a:lnTo>
                <a:lnTo>
                  <a:pt x="665163" y="567531"/>
                </a:lnTo>
                <a:lnTo>
                  <a:pt x="667544" y="588963"/>
                </a:lnTo>
                <a:lnTo>
                  <a:pt x="669926" y="607219"/>
                </a:lnTo>
                <a:lnTo>
                  <a:pt x="672307" y="614363"/>
                </a:lnTo>
                <a:lnTo>
                  <a:pt x="676276" y="622300"/>
                </a:lnTo>
                <a:lnTo>
                  <a:pt x="679451" y="627856"/>
                </a:lnTo>
                <a:lnTo>
                  <a:pt x="685007" y="633413"/>
                </a:lnTo>
                <a:lnTo>
                  <a:pt x="689769" y="638175"/>
                </a:lnTo>
                <a:lnTo>
                  <a:pt x="694532" y="641350"/>
                </a:lnTo>
                <a:lnTo>
                  <a:pt x="701676" y="644525"/>
                </a:lnTo>
                <a:lnTo>
                  <a:pt x="708819" y="646906"/>
                </a:lnTo>
                <a:lnTo>
                  <a:pt x="717551" y="647700"/>
                </a:lnTo>
                <a:lnTo>
                  <a:pt x="726282" y="647700"/>
                </a:lnTo>
                <a:lnTo>
                  <a:pt x="739776" y="646906"/>
                </a:lnTo>
                <a:lnTo>
                  <a:pt x="752476" y="642938"/>
                </a:lnTo>
                <a:lnTo>
                  <a:pt x="757238" y="640556"/>
                </a:lnTo>
                <a:lnTo>
                  <a:pt x="762001" y="636588"/>
                </a:lnTo>
                <a:lnTo>
                  <a:pt x="765969" y="631825"/>
                </a:lnTo>
                <a:lnTo>
                  <a:pt x="770732" y="627063"/>
                </a:lnTo>
                <a:lnTo>
                  <a:pt x="770732" y="645319"/>
                </a:lnTo>
                <a:lnTo>
                  <a:pt x="801688" y="645319"/>
                </a:lnTo>
                <a:lnTo>
                  <a:pt x="801688" y="538163"/>
                </a:lnTo>
                <a:lnTo>
                  <a:pt x="733426" y="538163"/>
                </a:lnTo>
                <a:lnTo>
                  <a:pt x="733426" y="567531"/>
                </a:lnTo>
                <a:lnTo>
                  <a:pt x="760413" y="567531"/>
                </a:lnTo>
                <a:lnTo>
                  <a:pt x="760413" y="587375"/>
                </a:lnTo>
                <a:lnTo>
                  <a:pt x="760413" y="596106"/>
                </a:lnTo>
                <a:lnTo>
                  <a:pt x="758032" y="602456"/>
                </a:lnTo>
                <a:lnTo>
                  <a:pt x="755651" y="607219"/>
                </a:lnTo>
                <a:lnTo>
                  <a:pt x="752476" y="611981"/>
                </a:lnTo>
                <a:lnTo>
                  <a:pt x="748507" y="614363"/>
                </a:lnTo>
                <a:lnTo>
                  <a:pt x="743744" y="616744"/>
                </a:lnTo>
                <a:lnTo>
                  <a:pt x="739776" y="619919"/>
                </a:lnTo>
                <a:lnTo>
                  <a:pt x="735013" y="619919"/>
                </a:lnTo>
                <a:lnTo>
                  <a:pt x="727869" y="618331"/>
                </a:lnTo>
                <a:lnTo>
                  <a:pt x="723901" y="616744"/>
                </a:lnTo>
                <a:lnTo>
                  <a:pt x="719932" y="614363"/>
                </a:lnTo>
                <a:lnTo>
                  <a:pt x="715169" y="607219"/>
                </a:lnTo>
                <a:lnTo>
                  <a:pt x="711994" y="598488"/>
                </a:lnTo>
                <a:lnTo>
                  <a:pt x="708819" y="587375"/>
                </a:lnTo>
                <a:lnTo>
                  <a:pt x="708026" y="573881"/>
                </a:lnTo>
                <a:lnTo>
                  <a:pt x="706438" y="542131"/>
                </a:lnTo>
                <a:lnTo>
                  <a:pt x="706438" y="524669"/>
                </a:lnTo>
                <a:lnTo>
                  <a:pt x="708026" y="511175"/>
                </a:lnTo>
                <a:lnTo>
                  <a:pt x="710407" y="499269"/>
                </a:lnTo>
                <a:lnTo>
                  <a:pt x="712788" y="488950"/>
                </a:lnTo>
                <a:lnTo>
                  <a:pt x="716757" y="483394"/>
                </a:lnTo>
                <a:lnTo>
                  <a:pt x="721519" y="477838"/>
                </a:lnTo>
                <a:lnTo>
                  <a:pt x="727869" y="474663"/>
                </a:lnTo>
                <a:lnTo>
                  <a:pt x="735013" y="473075"/>
                </a:lnTo>
                <a:lnTo>
                  <a:pt x="741363" y="474663"/>
                </a:lnTo>
                <a:lnTo>
                  <a:pt x="746126" y="477044"/>
                </a:lnTo>
                <a:lnTo>
                  <a:pt x="750094" y="480219"/>
                </a:lnTo>
                <a:lnTo>
                  <a:pt x="753269" y="484188"/>
                </a:lnTo>
                <a:lnTo>
                  <a:pt x="755651" y="488950"/>
                </a:lnTo>
                <a:lnTo>
                  <a:pt x="758032" y="495300"/>
                </a:lnTo>
                <a:lnTo>
                  <a:pt x="759619" y="506413"/>
                </a:lnTo>
                <a:lnTo>
                  <a:pt x="798513" y="506413"/>
                </a:lnTo>
                <a:lnTo>
                  <a:pt x="798513" y="492919"/>
                </a:lnTo>
                <a:lnTo>
                  <a:pt x="795338" y="480219"/>
                </a:lnTo>
                <a:lnTo>
                  <a:pt x="790576" y="469106"/>
                </a:lnTo>
                <a:lnTo>
                  <a:pt x="784226" y="461169"/>
                </a:lnTo>
                <a:lnTo>
                  <a:pt x="780257" y="457200"/>
                </a:lnTo>
                <a:lnTo>
                  <a:pt x="775494" y="453231"/>
                </a:lnTo>
                <a:lnTo>
                  <a:pt x="764382" y="448469"/>
                </a:lnTo>
                <a:lnTo>
                  <a:pt x="750888" y="444500"/>
                </a:lnTo>
                <a:lnTo>
                  <a:pt x="735013" y="444500"/>
                </a:lnTo>
                <a:lnTo>
                  <a:pt x="725488" y="444500"/>
                </a:lnTo>
                <a:close/>
                <a:moveTo>
                  <a:pt x="301193" y="412750"/>
                </a:moveTo>
                <a:lnTo>
                  <a:pt x="289314" y="414333"/>
                </a:lnTo>
                <a:lnTo>
                  <a:pt x="265557" y="417498"/>
                </a:lnTo>
                <a:lnTo>
                  <a:pt x="251303" y="419871"/>
                </a:lnTo>
                <a:lnTo>
                  <a:pt x="235465" y="425410"/>
                </a:lnTo>
                <a:lnTo>
                  <a:pt x="218835" y="430158"/>
                </a:lnTo>
                <a:lnTo>
                  <a:pt x="202205" y="436488"/>
                </a:lnTo>
                <a:lnTo>
                  <a:pt x="184784" y="444401"/>
                </a:lnTo>
                <a:lnTo>
                  <a:pt x="168946" y="453104"/>
                </a:lnTo>
                <a:lnTo>
                  <a:pt x="153899" y="465765"/>
                </a:lnTo>
                <a:lnTo>
                  <a:pt x="140437" y="477633"/>
                </a:lnTo>
                <a:lnTo>
                  <a:pt x="134894" y="485546"/>
                </a:lnTo>
                <a:lnTo>
                  <a:pt x="129351" y="493459"/>
                </a:lnTo>
                <a:lnTo>
                  <a:pt x="126183" y="502163"/>
                </a:lnTo>
                <a:lnTo>
                  <a:pt x="122223" y="510866"/>
                </a:lnTo>
                <a:lnTo>
                  <a:pt x="119056" y="521153"/>
                </a:lnTo>
                <a:lnTo>
                  <a:pt x="117472" y="530648"/>
                </a:lnTo>
                <a:lnTo>
                  <a:pt x="115888" y="541726"/>
                </a:lnTo>
                <a:lnTo>
                  <a:pt x="115888" y="552803"/>
                </a:lnTo>
                <a:lnTo>
                  <a:pt x="115888" y="562298"/>
                </a:lnTo>
                <a:lnTo>
                  <a:pt x="119056" y="571002"/>
                </a:lnTo>
                <a:lnTo>
                  <a:pt x="121432" y="579706"/>
                </a:lnTo>
                <a:lnTo>
                  <a:pt x="124599" y="588410"/>
                </a:lnTo>
                <a:lnTo>
                  <a:pt x="128559" y="595531"/>
                </a:lnTo>
                <a:lnTo>
                  <a:pt x="133310" y="602653"/>
                </a:lnTo>
                <a:lnTo>
                  <a:pt x="139645" y="608983"/>
                </a:lnTo>
                <a:lnTo>
                  <a:pt x="145980" y="616104"/>
                </a:lnTo>
                <a:lnTo>
                  <a:pt x="159443" y="627182"/>
                </a:lnTo>
                <a:lnTo>
                  <a:pt x="176073" y="637468"/>
                </a:lnTo>
                <a:lnTo>
                  <a:pt x="193494" y="646172"/>
                </a:lnTo>
                <a:lnTo>
                  <a:pt x="213292" y="653293"/>
                </a:lnTo>
                <a:lnTo>
                  <a:pt x="233881" y="658041"/>
                </a:lnTo>
                <a:lnTo>
                  <a:pt x="254471" y="661997"/>
                </a:lnTo>
                <a:lnTo>
                  <a:pt x="275852" y="664371"/>
                </a:lnTo>
                <a:lnTo>
                  <a:pt x="296441" y="665162"/>
                </a:lnTo>
                <a:lnTo>
                  <a:pt x="317031" y="664371"/>
                </a:lnTo>
                <a:lnTo>
                  <a:pt x="336828" y="661997"/>
                </a:lnTo>
                <a:lnTo>
                  <a:pt x="355042" y="658041"/>
                </a:lnTo>
                <a:lnTo>
                  <a:pt x="372464" y="653293"/>
                </a:lnTo>
                <a:lnTo>
                  <a:pt x="383550" y="648546"/>
                </a:lnTo>
                <a:lnTo>
                  <a:pt x="393053" y="643798"/>
                </a:lnTo>
                <a:lnTo>
                  <a:pt x="403348" y="637468"/>
                </a:lnTo>
                <a:lnTo>
                  <a:pt x="411267" y="631138"/>
                </a:lnTo>
                <a:lnTo>
                  <a:pt x="427897" y="619269"/>
                </a:lnTo>
                <a:lnTo>
                  <a:pt x="439775" y="604235"/>
                </a:lnTo>
                <a:lnTo>
                  <a:pt x="444527" y="597114"/>
                </a:lnTo>
                <a:lnTo>
                  <a:pt x="449278" y="590784"/>
                </a:lnTo>
                <a:lnTo>
                  <a:pt x="451654" y="583662"/>
                </a:lnTo>
                <a:lnTo>
                  <a:pt x="454821" y="575750"/>
                </a:lnTo>
                <a:lnTo>
                  <a:pt x="455613" y="570211"/>
                </a:lnTo>
                <a:lnTo>
                  <a:pt x="455613" y="562298"/>
                </a:lnTo>
                <a:lnTo>
                  <a:pt x="455613" y="555968"/>
                </a:lnTo>
                <a:lnTo>
                  <a:pt x="453238" y="550429"/>
                </a:lnTo>
                <a:lnTo>
                  <a:pt x="450862" y="546473"/>
                </a:lnTo>
                <a:lnTo>
                  <a:pt x="446902" y="542517"/>
                </a:lnTo>
                <a:lnTo>
                  <a:pt x="439775" y="535395"/>
                </a:lnTo>
                <a:lnTo>
                  <a:pt x="428689" y="530648"/>
                </a:lnTo>
                <a:lnTo>
                  <a:pt x="416810" y="528274"/>
                </a:lnTo>
                <a:lnTo>
                  <a:pt x="404140" y="524318"/>
                </a:lnTo>
                <a:lnTo>
                  <a:pt x="392261" y="521153"/>
                </a:lnTo>
                <a:lnTo>
                  <a:pt x="381175" y="515614"/>
                </a:lnTo>
                <a:lnTo>
                  <a:pt x="372464" y="510866"/>
                </a:lnTo>
                <a:lnTo>
                  <a:pt x="365337" y="506119"/>
                </a:lnTo>
                <a:lnTo>
                  <a:pt x="359793" y="499789"/>
                </a:lnTo>
                <a:lnTo>
                  <a:pt x="357418" y="493459"/>
                </a:lnTo>
                <a:lnTo>
                  <a:pt x="356626" y="487920"/>
                </a:lnTo>
                <a:lnTo>
                  <a:pt x="357418" y="483964"/>
                </a:lnTo>
                <a:lnTo>
                  <a:pt x="359001" y="479216"/>
                </a:lnTo>
                <a:lnTo>
                  <a:pt x="363753" y="475260"/>
                </a:lnTo>
                <a:lnTo>
                  <a:pt x="370088" y="472095"/>
                </a:lnTo>
                <a:lnTo>
                  <a:pt x="378799" y="468930"/>
                </a:lnTo>
                <a:lnTo>
                  <a:pt x="386718" y="465765"/>
                </a:lnTo>
                <a:lnTo>
                  <a:pt x="394637" y="461808"/>
                </a:lnTo>
                <a:lnTo>
                  <a:pt x="399388" y="457061"/>
                </a:lnTo>
                <a:lnTo>
                  <a:pt x="403348" y="452313"/>
                </a:lnTo>
                <a:lnTo>
                  <a:pt x="406515" y="448357"/>
                </a:lnTo>
                <a:lnTo>
                  <a:pt x="408099" y="443609"/>
                </a:lnTo>
                <a:lnTo>
                  <a:pt x="408099" y="439653"/>
                </a:lnTo>
                <a:lnTo>
                  <a:pt x="406515" y="436488"/>
                </a:lnTo>
                <a:lnTo>
                  <a:pt x="405724" y="432532"/>
                </a:lnTo>
                <a:lnTo>
                  <a:pt x="403348" y="430158"/>
                </a:lnTo>
                <a:lnTo>
                  <a:pt x="397805" y="426202"/>
                </a:lnTo>
                <a:lnTo>
                  <a:pt x="388302" y="421454"/>
                </a:lnTo>
                <a:lnTo>
                  <a:pt x="376423" y="417498"/>
                </a:lnTo>
                <a:lnTo>
                  <a:pt x="359793" y="414333"/>
                </a:lnTo>
                <a:lnTo>
                  <a:pt x="341580" y="412750"/>
                </a:lnTo>
                <a:lnTo>
                  <a:pt x="321782" y="412750"/>
                </a:lnTo>
                <a:lnTo>
                  <a:pt x="301193" y="412750"/>
                </a:lnTo>
                <a:close/>
                <a:moveTo>
                  <a:pt x="514350" y="0"/>
                </a:moveTo>
                <a:lnTo>
                  <a:pt x="542925" y="0"/>
                </a:lnTo>
                <a:lnTo>
                  <a:pt x="571500" y="0"/>
                </a:lnTo>
                <a:lnTo>
                  <a:pt x="598488" y="2381"/>
                </a:lnTo>
                <a:lnTo>
                  <a:pt x="625475" y="6350"/>
                </a:lnTo>
                <a:lnTo>
                  <a:pt x="652463" y="11113"/>
                </a:lnTo>
                <a:lnTo>
                  <a:pt x="679450" y="17463"/>
                </a:lnTo>
                <a:lnTo>
                  <a:pt x="704850" y="24606"/>
                </a:lnTo>
                <a:lnTo>
                  <a:pt x="729456" y="33338"/>
                </a:lnTo>
                <a:lnTo>
                  <a:pt x="754063" y="42863"/>
                </a:lnTo>
                <a:lnTo>
                  <a:pt x="778669" y="53975"/>
                </a:lnTo>
                <a:lnTo>
                  <a:pt x="802481" y="65088"/>
                </a:lnTo>
                <a:lnTo>
                  <a:pt x="823913" y="78581"/>
                </a:lnTo>
                <a:lnTo>
                  <a:pt x="846138" y="92075"/>
                </a:lnTo>
                <a:lnTo>
                  <a:pt x="868363" y="107950"/>
                </a:lnTo>
                <a:lnTo>
                  <a:pt x="888206" y="124619"/>
                </a:lnTo>
                <a:lnTo>
                  <a:pt x="908050" y="141288"/>
                </a:lnTo>
                <a:lnTo>
                  <a:pt x="927100" y="158750"/>
                </a:lnTo>
                <a:lnTo>
                  <a:pt x="944563" y="178594"/>
                </a:lnTo>
                <a:lnTo>
                  <a:pt x="962025" y="198438"/>
                </a:lnTo>
                <a:lnTo>
                  <a:pt x="977900" y="217488"/>
                </a:lnTo>
                <a:lnTo>
                  <a:pt x="993775" y="239713"/>
                </a:lnTo>
                <a:lnTo>
                  <a:pt x="1007269" y="261938"/>
                </a:lnTo>
                <a:lnTo>
                  <a:pt x="1020763" y="284163"/>
                </a:lnTo>
                <a:lnTo>
                  <a:pt x="1032669" y="307181"/>
                </a:lnTo>
                <a:lnTo>
                  <a:pt x="1042988" y="331787"/>
                </a:lnTo>
                <a:lnTo>
                  <a:pt x="1052513" y="356394"/>
                </a:lnTo>
                <a:lnTo>
                  <a:pt x="1061244" y="382587"/>
                </a:lnTo>
                <a:lnTo>
                  <a:pt x="1068388" y="407194"/>
                </a:lnTo>
                <a:lnTo>
                  <a:pt x="1074738" y="434181"/>
                </a:lnTo>
                <a:lnTo>
                  <a:pt x="1079500" y="461169"/>
                </a:lnTo>
                <a:lnTo>
                  <a:pt x="1083469" y="488156"/>
                </a:lnTo>
                <a:lnTo>
                  <a:pt x="1085850" y="515144"/>
                </a:lnTo>
                <a:lnTo>
                  <a:pt x="1085850" y="543719"/>
                </a:lnTo>
                <a:lnTo>
                  <a:pt x="1085850" y="572294"/>
                </a:lnTo>
                <a:lnTo>
                  <a:pt x="1083469" y="599281"/>
                </a:lnTo>
                <a:lnTo>
                  <a:pt x="1079500" y="626269"/>
                </a:lnTo>
                <a:lnTo>
                  <a:pt x="1074738" y="653256"/>
                </a:lnTo>
                <a:lnTo>
                  <a:pt x="1068388" y="678656"/>
                </a:lnTo>
                <a:lnTo>
                  <a:pt x="1061244" y="704850"/>
                </a:lnTo>
                <a:lnTo>
                  <a:pt x="1052513" y="731044"/>
                </a:lnTo>
                <a:lnTo>
                  <a:pt x="1042988" y="755650"/>
                </a:lnTo>
                <a:lnTo>
                  <a:pt x="1032669" y="780256"/>
                </a:lnTo>
                <a:lnTo>
                  <a:pt x="1020763" y="803275"/>
                </a:lnTo>
                <a:lnTo>
                  <a:pt x="1007269" y="825500"/>
                </a:lnTo>
                <a:lnTo>
                  <a:pt x="993775" y="847725"/>
                </a:lnTo>
                <a:lnTo>
                  <a:pt x="977900" y="868362"/>
                </a:lnTo>
                <a:lnTo>
                  <a:pt x="962025" y="889000"/>
                </a:lnTo>
                <a:lnTo>
                  <a:pt x="944563" y="908843"/>
                </a:lnTo>
                <a:lnTo>
                  <a:pt x="927100" y="928687"/>
                </a:lnTo>
                <a:lnTo>
                  <a:pt x="908050" y="946150"/>
                </a:lnTo>
                <a:lnTo>
                  <a:pt x="888206" y="962818"/>
                </a:lnTo>
                <a:lnTo>
                  <a:pt x="868363" y="979487"/>
                </a:lnTo>
                <a:lnTo>
                  <a:pt x="846138" y="995362"/>
                </a:lnTo>
                <a:lnTo>
                  <a:pt x="823913" y="1008856"/>
                </a:lnTo>
                <a:lnTo>
                  <a:pt x="802481" y="1022350"/>
                </a:lnTo>
                <a:lnTo>
                  <a:pt x="778669" y="1033462"/>
                </a:lnTo>
                <a:lnTo>
                  <a:pt x="754063" y="1044575"/>
                </a:lnTo>
                <a:lnTo>
                  <a:pt x="729456" y="1054100"/>
                </a:lnTo>
                <a:lnTo>
                  <a:pt x="704850" y="1062831"/>
                </a:lnTo>
                <a:lnTo>
                  <a:pt x="679450" y="1069975"/>
                </a:lnTo>
                <a:lnTo>
                  <a:pt x="652463" y="1076325"/>
                </a:lnTo>
                <a:lnTo>
                  <a:pt x="625475" y="1081087"/>
                </a:lnTo>
                <a:lnTo>
                  <a:pt x="598488" y="1085056"/>
                </a:lnTo>
                <a:lnTo>
                  <a:pt x="571500" y="1085850"/>
                </a:lnTo>
                <a:lnTo>
                  <a:pt x="542925" y="1087437"/>
                </a:lnTo>
                <a:lnTo>
                  <a:pt x="514350" y="1085850"/>
                </a:lnTo>
                <a:lnTo>
                  <a:pt x="487363" y="1085056"/>
                </a:lnTo>
                <a:lnTo>
                  <a:pt x="460375" y="1081087"/>
                </a:lnTo>
                <a:lnTo>
                  <a:pt x="433388" y="1076325"/>
                </a:lnTo>
                <a:lnTo>
                  <a:pt x="407988" y="1069975"/>
                </a:lnTo>
                <a:lnTo>
                  <a:pt x="381794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975" y="1033462"/>
                </a:lnTo>
                <a:lnTo>
                  <a:pt x="283369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8281" y="979487"/>
                </a:lnTo>
                <a:lnTo>
                  <a:pt x="197644" y="962818"/>
                </a:lnTo>
                <a:lnTo>
                  <a:pt x="177800" y="946150"/>
                </a:lnTo>
                <a:lnTo>
                  <a:pt x="159544" y="928687"/>
                </a:lnTo>
                <a:lnTo>
                  <a:pt x="141288" y="908843"/>
                </a:lnTo>
                <a:lnTo>
                  <a:pt x="123825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3825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7800" y="141288"/>
                </a:lnTo>
                <a:lnTo>
                  <a:pt x="197644" y="124619"/>
                </a:lnTo>
                <a:lnTo>
                  <a:pt x="218281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3369" y="65088"/>
                </a:lnTo>
                <a:lnTo>
                  <a:pt x="307975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1794" y="24606"/>
                </a:lnTo>
                <a:lnTo>
                  <a:pt x="407988" y="17463"/>
                </a:lnTo>
                <a:lnTo>
                  <a:pt x="433388" y="11113"/>
                </a:lnTo>
                <a:lnTo>
                  <a:pt x="460375" y="6350"/>
                </a:lnTo>
                <a:lnTo>
                  <a:pt x="487363" y="2381"/>
                </a:lnTo>
                <a:lnTo>
                  <a:pt x="5143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151"/>
          <p:cNvSpPr>
            <a:spLocks/>
          </p:cNvSpPr>
          <p:nvPr userDrawn="1"/>
        </p:nvSpPr>
        <p:spPr bwMode="auto">
          <a:xfrm>
            <a:off x="1745600" y="3970395"/>
            <a:ext cx="1080000" cy="1080000"/>
          </a:xfrm>
          <a:custGeom>
            <a:avLst/>
            <a:gdLst>
              <a:gd name="T0" fmla="*/ 307466 w 1087200"/>
              <a:gd name="T1" fmla="*/ 601404 h 1087200"/>
              <a:gd name="T2" fmla="*/ 333293 w 1087200"/>
              <a:gd name="T3" fmla="*/ 713322 h 1087200"/>
              <a:gd name="T4" fmla="*/ 360350 w 1087200"/>
              <a:gd name="T5" fmla="*/ 611243 h 1087200"/>
              <a:gd name="T6" fmla="*/ 394787 w 1087200"/>
              <a:gd name="T7" fmla="*/ 717011 h 1087200"/>
              <a:gd name="T8" fmla="*/ 423074 w 1087200"/>
              <a:gd name="T9" fmla="*/ 606323 h 1087200"/>
              <a:gd name="T10" fmla="*/ 412005 w 1087200"/>
              <a:gd name="T11" fmla="*/ 489486 h 1087200"/>
              <a:gd name="T12" fmla="*/ 131596 w 1087200"/>
              <a:gd name="T13" fmla="*/ 612472 h 1087200"/>
              <a:gd name="T14" fmla="*/ 141435 w 1087200"/>
              <a:gd name="T15" fmla="*/ 634610 h 1087200"/>
              <a:gd name="T16" fmla="*/ 180791 w 1087200"/>
              <a:gd name="T17" fmla="*/ 719470 h 1087200"/>
              <a:gd name="T18" fmla="*/ 210308 w 1087200"/>
              <a:gd name="T19" fmla="*/ 704712 h 1087200"/>
              <a:gd name="T20" fmla="*/ 239824 w 1087200"/>
              <a:gd name="T21" fmla="*/ 710861 h 1087200"/>
              <a:gd name="T22" fmla="*/ 275491 w 1087200"/>
              <a:gd name="T23" fmla="*/ 627230 h 1087200"/>
              <a:gd name="T24" fmla="*/ 212767 w 1087200"/>
              <a:gd name="T25" fmla="*/ 489486 h 1087200"/>
              <a:gd name="T26" fmla="*/ 571887 w 1087200"/>
              <a:gd name="T27" fmla="*/ 480877 h 1087200"/>
              <a:gd name="T28" fmla="*/ 915020 w 1087200"/>
              <a:gd name="T29" fmla="*/ 488256 h 1087200"/>
              <a:gd name="T30" fmla="*/ 911330 w 1087200"/>
              <a:gd name="T31" fmla="*/ 528841 h 1087200"/>
              <a:gd name="T32" fmla="*/ 830158 w 1087200"/>
              <a:gd name="T33" fmla="*/ 447671 h 1087200"/>
              <a:gd name="T34" fmla="*/ 933466 w 1087200"/>
              <a:gd name="T35" fmla="*/ 557129 h 1087200"/>
              <a:gd name="T36" fmla="*/ 958064 w 1087200"/>
              <a:gd name="T37" fmla="*/ 484567 h 1087200"/>
              <a:gd name="T38" fmla="*/ 903950 w 1087200"/>
              <a:gd name="T39" fmla="*/ 447671 h 1087200"/>
              <a:gd name="T40" fmla="*/ 610013 w 1087200"/>
              <a:gd name="T41" fmla="*/ 644449 h 1087200"/>
              <a:gd name="T42" fmla="*/ 702252 w 1087200"/>
              <a:gd name="T43" fmla="*/ 450130 h 1087200"/>
              <a:gd name="T44" fmla="*/ 671506 w 1087200"/>
              <a:gd name="T45" fmla="*/ 490716 h 1087200"/>
              <a:gd name="T46" fmla="*/ 673965 w 1087200"/>
              <a:gd name="T47" fmla="*/ 613703 h 1087200"/>
              <a:gd name="T48" fmla="*/ 710861 w 1087200"/>
              <a:gd name="T49" fmla="*/ 645679 h 1087200"/>
              <a:gd name="T50" fmla="*/ 767435 w 1087200"/>
              <a:gd name="T51" fmla="*/ 630921 h 1087200"/>
              <a:gd name="T52" fmla="*/ 762516 w 1087200"/>
              <a:gd name="T53" fmla="*/ 566968 h 1087200"/>
              <a:gd name="T54" fmla="*/ 745298 w 1087200"/>
              <a:gd name="T55" fmla="*/ 616162 h 1087200"/>
              <a:gd name="T56" fmla="*/ 713321 w 1087200"/>
              <a:gd name="T57" fmla="*/ 597714 h 1087200"/>
              <a:gd name="T58" fmla="*/ 714551 w 1087200"/>
              <a:gd name="T59" fmla="*/ 488256 h 1087200"/>
              <a:gd name="T60" fmla="*/ 751447 w 1087200"/>
              <a:gd name="T61" fmla="*/ 479647 h 1087200"/>
              <a:gd name="T62" fmla="*/ 796952 w 1087200"/>
              <a:gd name="T63" fmla="*/ 479647 h 1087200"/>
              <a:gd name="T64" fmla="*/ 736689 w 1087200"/>
              <a:gd name="T65" fmla="*/ 443981 h 1087200"/>
              <a:gd name="T66" fmla="*/ 328374 w 1087200"/>
              <a:gd name="T67" fmla="*/ 405855 h 1087200"/>
              <a:gd name="T68" fmla="*/ 334524 w 1087200"/>
              <a:gd name="T69" fmla="*/ 463659 h 1087200"/>
              <a:gd name="T70" fmla="*/ 392327 w 1087200"/>
              <a:gd name="T71" fmla="*/ 469808 h 1087200"/>
              <a:gd name="T72" fmla="*/ 408316 w 1087200"/>
              <a:gd name="T73" fmla="*/ 414464 h 1087200"/>
              <a:gd name="T74" fmla="*/ 204157 w 1087200"/>
              <a:gd name="T75" fmla="*/ 384948 h 1087200"/>
              <a:gd name="T76" fmla="*/ 158652 w 1087200"/>
              <a:gd name="T77" fmla="*/ 421844 h 1087200"/>
              <a:gd name="T78" fmla="*/ 185709 w 1087200"/>
              <a:gd name="T79" fmla="*/ 473499 h 1087200"/>
              <a:gd name="T80" fmla="*/ 242283 w 1087200"/>
              <a:gd name="T81" fmla="*/ 456280 h 1087200"/>
              <a:gd name="T82" fmla="*/ 236134 w 1087200"/>
              <a:gd name="T83" fmla="*/ 398477 h 1087200"/>
              <a:gd name="T84" fmla="*/ 571887 w 1087200"/>
              <a:gd name="T85" fmla="*/ 0 h 1087200"/>
              <a:gd name="T86" fmla="*/ 755137 w 1087200"/>
              <a:gd name="T87" fmla="*/ 43045 h 1087200"/>
              <a:gd name="T88" fmla="*/ 908870 w 1087200"/>
              <a:gd name="T89" fmla="*/ 141435 h 1087200"/>
              <a:gd name="T90" fmla="*/ 1022017 w 1087200"/>
              <a:gd name="T91" fmla="*/ 284099 h 1087200"/>
              <a:gd name="T92" fmla="*/ 1081051 w 1087200"/>
              <a:gd name="T93" fmla="*/ 461199 h 1087200"/>
              <a:gd name="T94" fmla="*/ 1076131 w 1087200"/>
              <a:gd name="T95" fmla="*/ 653058 h 1087200"/>
              <a:gd name="T96" fmla="*/ 1008489 w 1087200"/>
              <a:gd name="T97" fmla="*/ 825239 h 1087200"/>
              <a:gd name="T98" fmla="*/ 889192 w 1087200"/>
              <a:gd name="T99" fmla="*/ 962984 h 1087200"/>
              <a:gd name="T100" fmla="*/ 730540 w 1087200"/>
              <a:gd name="T101" fmla="*/ 1053994 h 1087200"/>
              <a:gd name="T102" fmla="*/ 543600 w 1087200"/>
              <a:gd name="T103" fmla="*/ 1087200 h 1087200"/>
              <a:gd name="T104" fmla="*/ 356661 w 1087200"/>
              <a:gd name="T105" fmla="*/ 1053994 h 1087200"/>
              <a:gd name="T106" fmla="*/ 198008 w 1087200"/>
              <a:gd name="T107" fmla="*/ 962984 h 1087200"/>
              <a:gd name="T108" fmla="*/ 78712 w 1087200"/>
              <a:gd name="T109" fmla="*/ 825239 h 1087200"/>
              <a:gd name="T110" fmla="*/ 11069 w 1087200"/>
              <a:gd name="T111" fmla="*/ 653058 h 1087200"/>
              <a:gd name="T112" fmla="*/ 6150 w 1087200"/>
              <a:gd name="T113" fmla="*/ 461199 h 1087200"/>
              <a:gd name="T114" fmla="*/ 65183 w 1087200"/>
              <a:gd name="T115" fmla="*/ 284099 h 1087200"/>
              <a:gd name="T116" fmla="*/ 178331 w 1087200"/>
              <a:gd name="T117" fmla="*/ 141435 h 1087200"/>
              <a:gd name="T118" fmla="*/ 332064 w 1087200"/>
              <a:gd name="T119" fmla="*/ 43045 h 1087200"/>
              <a:gd name="T120" fmla="*/ 515313 w 1087200"/>
              <a:gd name="T121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320995" y="489486"/>
                </a:moveTo>
                <a:lnTo>
                  <a:pt x="314845" y="490716"/>
                </a:lnTo>
                <a:lnTo>
                  <a:pt x="309926" y="493176"/>
                </a:lnTo>
                <a:lnTo>
                  <a:pt x="307466" y="499325"/>
                </a:lnTo>
                <a:lnTo>
                  <a:pt x="306236" y="504245"/>
                </a:lnTo>
                <a:lnTo>
                  <a:pt x="306236" y="595255"/>
                </a:lnTo>
                <a:lnTo>
                  <a:pt x="307466" y="601404"/>
                </a:lnTo>
                <a:lnTo>
                  <a:pt x="309926" y="606323"/>
                </a:lnTo>
                <a:lnTo>
                  <a:pt x="314845" y="610013"/>
                </a:lnTo>
                <a:lnTo>
                  <a:pt x="320995" y="611243"/>
                </a:lnTo>
                <a:lnTo>
                  <a:pt x="329604" y="611243"/>
                </a:lnTo>
                <a:lnTo>
                  <a:pt x="329604" y="702253"/>
                </a:lnTo>
                <a:lnTo>
                  <a:pt x="330834" y="708402"/>
                </a:lnTo>
                <a:lnTo>
                  <a:pt x="333293" y="713322"/>
                </a:lnTo>
                <a:lnTo>
                  <a:pt x="338213" y="717011"/>
                </a:lnTo>
                <a:lnTo>
                  <a:pt x="344362" y="718241"/>
                </a:lnTo>
                <a:lnTo>
                  <a:pt x="350511" y="717011"/>
                </a:lnTo>
                <a:lnTo>
                  <a:pt x="355431" y="713322"/>
                </a:lnTo>
                <a:lnTo>
                  <a:pt x="359121" y="708402"/>
                </a:lnTo>
                <a:lnTo>
                  <a:pt x="360350" y="702253"/>
                </a:lnTo>
                <a:lnTo>
                  <a:pt x="360350" y="611243"/>
                </a:lnTo>
                <a:lnTo>
                  <a:pt x="373879" y="611243"/>
                </a:lnTo>
                <a:lnTo>
                  <a:pt x="373879" y="702253"/>
                </a:lnTo>
                <a:lnTo>
                  <a:pt x="375109" y="708402"/>
                </a:lnTo>
                <a:lnTo>
                  <a:pt x="377569" y="713322"/>
                </a:lnTo>
                <a:lnTo>
                  <a:pt x="382488" y="717011"/>
                </a:lnTo>
                <a:lnTo>
                  <a:pt x="388637" y="718241"/>
                </a:lnTo>
                <a:lnTo>
                  <a:pt x="394787" y="717011"/>
                </a:lnTo>
                <a:lnTo>
                  <a:pt x="399706" y="713322"/>
                </a:lnTo>
                <a:lnTo>
                  <a:pt x="403396" y="708402"/>
                </a:lnTo>
                <a:lnTo>
                  <a:pt x="404626" y="702253"/>
                </a:lnTo>
                <a:lnTo>
                  <a:pt x="404626" y="611243"/>
                </a:lnTo>
                <a:lnTo>
                  <a:pt x="412005" y="611243"/>
                </a:lnTo>
                <a:lnTo>
                  <a:pt x="418154" y="610013"/>
                </a:lnTo>
                <a:lnTo>
                  <a:pt x="423074" y="606323"/>
                </a:lnTo>
                <a:lnTo>
                  <a:pt x="425533" y="601404"/>
                </a:lnTo>
                <a:lnTo>
                  <a:pt x="426763" y="595255"/>
                </a:lnTo>
                <a:lnTo>
                  <a:pt x="426763" y="504245"/>
                </a:lnTo>
                <a:lnTo>
                  <a:pt x="425533" y="499325"/>
                </a:lnTo>
                <a:lnTo>
                  <a:pt x="423074" y="493176"/>
                </a:lnTo>
                <a:lnTo>
                  <a:pt x="418154" y="490716"/>
                </a:lnTo>
                <a:lnTo>
                  <a:pt x="412005" y="489486"/>
                </a:lnTo>
                <a:lnTo>
                  <a:pt x="320995" y="489486"/>
                </a:lnTo>
                <a:close/>
                <a:moveTo>
                  <a:pt x="204158" y="487026"/>
                </a:moveTo>
                <a:lnTo>
                  <a:pt x="199239" y="488256"/>
                </a:lnTo>
                <a:lnTo>
                  <a:pt x="195549" y="489486"/>
                </a:lnTo>
                <a:lnTo>
                  <a:pt x="191860" y="491946"/>
                </a:lnTo>
                <a:lnTo>
                  <a:pt x="189400" y="496865"/>
                </a:lnTo>
                <a:lnTo>
                  <a:pt x="131596" y="612472"/>
                </a:lnTo>
                <a:lnTo>
                  <a:pt x="130366" y="616162"/>
                </a:lnTo>
                <a:lnTo>
                  <a:pt x="130366" y="619851"/>
                </a:lnTo>
                <a:lnTo>
                  <a:pt x="130366" y="623541"/>
                </a:lnTo>
                <a:lnTo>
                  <a:pt x="131596" y="627230"/>
                </a:lnTo>
                <a:lnTo>
                  <a:pt x="134056" y="630920"/>
                </a:lnTo>
                <a:lnTo>
                  <a:pt x="137745" y="633380"/>
                </a:lnTo>
                <a:lnTo>
                  <a:pt x="141435" y="634610"/>
                </a:lnTo>
                <a:lnTo>
                  <a:pt x="145125" y="634610"/>
                </a:lnTo>
                <a:lnTo>
                  <a:pt x="166032" y="634610"/>
                </a:lnTo>
                <a:lnTo>
                  <a:pt x="166032" y="704712"/>
                </a:lnTo>
                <a:lnTo>
                  <a:pt x="167262" y="710861"/>
                </a:lnTo>
                <a:lnTo>
                  <a:pt x="169722" y="715781"/>
                </a:lnTo>
                <a:lnTo>
                  <a:pt x="174641" y="718240"/>
                </a:lnTo>
                <a:lnTo>
                  <a:pt x="180791" y="719470"/>
                </a:lnTo>
                <a:lnTo>
                  <a:pt x="186940" y="718240"/>
                </a:lnTo>
                <a:lnTo>
                  <a:pt x="191860" y="715781"/>
                </a:lnTo>
                <a:lnTo>
                  <a:pt x="195549" y="710861"/>
                </a:lnTo>
                <a:lnTo>
                  <a:pt x="196779" y="704712"/>
                </a:lnTo>
                <a:lnTo>
                  <a:pt x="196779" y="634610"/>
                </a:lnTo>
                <a:lnTo>
                  <a:pt x="210308" y="634610"/>
                </a:lnTo>
                <a:lnTo>
                  <a:pt x="210308" y="704712"/>
                </a:lnTo>
                <a:lnTo>
                  <a:pt x="211537" y="710861"/>
                </a:lnTo>
                <a:lnTo>
                  <a:pt x="215227" y="715781"/>
                </a:lnTo>
                <a:lnTo>
                  <a:pt x="220147" y="718240"/>
                </a:lnTo>
                <a:lnTo>
                  <a:pt x="226296" y="719470"/>
                </a:lnTo>
                <a:lnTo>
                  <a:pt x="232445" y="718240"/>
                </a:lnTo>
                <a:lnTo>
                  <a:pt x="237365" y="715781"/>
                </a:lnTo>
                <a:lnTo>
                  <a:pt x="239824" y="710861"/>
                </a:lnTo>
                <a:lnTo>
                  <a:pt x="241054" y="704712"/>
                </a:lnTo>
                <a:lnTo>
                  <a:pt x="241054" y="634610"/>
                </a:lnTo>
                <a:lnTo>
                  <a:pt x="263192" y="634610"/>
                </a:lnTo>
                <a:lnTo>
                  <a:pt x="266881" y="634610"/>
                </a:lnTo>
                <a:lnTo>
                  <a:pt x="270571" y="633380"/>
                </a:lnTo>
                <a:lnTo>
                  <a:pt x="273031" y="630920"/>
                </a:lnTo>
                <a:lnTo>
                  <a:pt x="275491" y="627230"/>
                </a:lnTo>
                <a:lnTo>
                  <a:pt x="277950" y="623541"/>
                </a:lnTo>
                <a:lnTo>
                  <a:pt x="277950" y="619851"/>
                </a:lnTo>
                <a:lnTo>
                  <a:pt x="277950" y="616162"/>
                </a:lnTo>
                <a:lnTo>
                  <a:pt x="276720" y="612472"/>
                </a:lnTo>
                <a:lnTo>
                  <a:pt x="218917" y="495635"/>
                </a:lnTo>
                <a:lnTo>
                  <a:pt x="216457" y="491946"/>
                </a:lnTo>
                <a:lnTo>
                  <a:pt x="212767" y="489486"/>
                </a:lnTo>
                <a:lnTo>
                  <a:pt x="207848" y="488256"/>
                </a:lnTo>
                <a:lnTo>
                  <a:pt x="204158" y="487026"/>
                </a:lnTo>
                <a:close/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3204" y="475957"/>
                </a:moveTo>
                <a:lnTo>
                  <a:pt x="890422" y="475957"/>
                </a:lnTo>
                <a:lnTo>
                  <a:pt x="897802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20" y="488256"/>
                </a:lnTo>
                <a:lnTo>
                  <a:pt x="917480" y="493175"/>
                </a:lnTo>
                <a:lnTo>
                  <a:pt x="918709" y="499324"/>
                </a:lnTo>
                <a:lnTo>
                  <a:pt x="919939" y="506704"/>
                </a:lnTo>
                <a:lnTo>
                  <a:pt x="918709" y="514083"/>
                </a:lnTo>
                <a:lnTo>
                  <a:pt x="917480" y="520232"/>
                </a:lnTo>
                <a:lnTo>
                  <a:pt x="915020" y="525151"/>
                </a:lnTo>
                <a:lnTo>
                  <a:pt x="911330" y="528841"/>
                </a:lnTo>
                <a:lnTo>
                  <a:pt x="907641" y="532531"/>
                </a:lnTo>
                <a:lnTo>
                  <a:pt x="902721" y="534990"/>
                </a:lnTo>
                <a:lnTo>
                  <a:pt x="897802" y="536220"/>
                </a:lnTo>
                <a:lnTo>
                  <a:pt x="891652" y="536220"/>
                </a:lnTo>
                <a:lnTo>
                  <a:pt x="873204" y="536220"/>
                </a:lnTo>
                <a:lnTo>
                  <a:pt x="87320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3203" y="644449"/>
                </a:lnTo>
                <a:lnTo>
                  <a:pt x="87320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5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4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6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8944" y="447671"/>
                </a:lnTo>
                <a:lnTo>
                  <a:pt x="546060" y="447671"/>
                </a:lnTo>
                <a:close/>
                <a:moveTo>
                  <a:pt x="726850" y="443981"/>
                </a:moveTo>
                <a:lnTo>
                  <a:pt x="718241" y="445211"/>
                </a:lnTo>
                <a:lnTo>
                  <a:pt x="709632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4" y="457510"/>
                </a:lnTo>
                <a:lnTo>
                  <a:pt x="685034" y="462429"/>
                </a:lnTo>
                <a:lnTo>
                  <a:pt x="681345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904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5" y="627231"/>
                </a:lnTo>
                <a:lnTo>
                  <a:pt x="686264" y="632151"/>
                </a:lnTo>
                <a:lnTo>
                  <a:pt x="691184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947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7" y="641990"/>
                </a:lnTo>
                <a:lnTo>
                  <a:pt x="758826" y="639530"/>
                </a:lnTo>
                <a:lnTo>
                  <a:pt x="763746" y="635840"/>
                </a:lnTo>
                <a:lnTo>
                  <a:pt x="767435" y="630921"/>
                </a:lnTo>
                <a:lnTo>
                  <a:pt x="772355" y="626001"/>
                </a:lnTo>
                <a:lnTo>
                  <a:pt x="772355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9" y="537451"/>
                </a:lnTo>
                <a:lnTo>
                  <a:pt x="735459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7" y="611243"/>
                </a:lnTo>
                <a:lnTo>
                  <a:pt x="750217" y="613703"/>
                </a:lnTo>
                <a:lnTo>
                  <a:pt x="745298" y="616162"/>
                </a:lnTo>
                <a:lnTo>
                  <a:pt x="741608" y="618622"/>
                </a:lnTo>
                <a:lnTo>
                  <a:pt x="736689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2" y="573117"/>
                </a:lnTo>
                <a:lnTo>
                  <a:pt x="708402" y="541141"/>
                </a:lnTo>
                <a:lnTo>
                  <a:pt x="708402" y="523922"/>
                </a:lnTo>
                <a:lnTo>
                  <a:pt x="709632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1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9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7" y="483337"/>
                </a:lnTo>
                <a:lnTo>
                  <a:pt x="757596" y="488256"/>
                </a:lnTo>
                <a:lnTo>
                  <a:pt x="760056" y="494406"/>
                </a:lnTo>
                <a:lnTo>
                  <a:pt x="761286" y="505474"/>
                </a:lnTo>
                <a:lnTo>
                  <a:pt x="800642" y="505474"/>
                </a:lnTo>
                <a:lnTo>
                  <a:pt x="800642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4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9" y="443981"/>
                </a:lnTo>
                <a:lnTo>
                  <a:pt x="726850" y="443981"/>
                </a:lnTo>
                <a:close/>
                <a:moveTo>
                  <a:pt x="366500" y="386177"/>
                </a:moveTo>
                <a:lnTo>
                  <a:pt x="357891" y="387407"/>
                </a:lnTo>
                <a:lnTo>
                  <a:pt x="349282" y="389867"/>
                </a:lnTo>
                <a:lnTo>
                  <a:pt x="340673" y="393556"/>
                </a:lnTo>
                <a:lnTo>
                  <a:pt x="334524" y="399706"/>
                </a:lnTo>
                <a:lnTo>
                  <a:pt x="328374" y="405855"/>
                </a:lnTo>
                <a:lnTo>
                  <a:pt x="324685" y="414464"/>
                </a:lnTo>
                <a:lnTo>
                  <a:pt x="322225" y="423073"/>
                </a:lnTo>
                <a:lnTo>
                  <a:pt x="320995" y="431682"/>
                </a:lnTo>
                <a:lnTo>
                  <a:pt x="322225" y="440291"/>
                </a:lnTo>
                <a:lnTo>
                  <a:pt x="324685" y="448900"/>
                </a:lnTo>
                <a:lnTo>
                  <a:pt x="328374" y="457509"/>
                </a:lnTo>
                <a:lnTo>
                  <a:pt x="334524" y="463659"/>
                </a:lnTo>
                <a:lnTo>
                  <a:pt x="340673" y="469808"/>
                </a:lnTo>
                <a:lnTo>
                  <a:pt x="349282" y="473498"/>
                </a:lnTo>
                <a:lnTo>
                  <a:pt x="357891" y="475957"/>
                </a:lnTo>
                <a:lnTo>
                  <a:pt x="366500" y="477187"/>
                </a:lnTo>
                <a:lnTo>
                  <a:pt x="375109" y="475957"/>
                </a:lnTo>
                <a:lnTo>
                  <a:pt x="383718" y="473498"/>
                </a:lnTo>
                <a:lnTo>
                  <a:pt x="392327" y="469808"/>
                </a:lnTo>
                <a:lnTo>
                  <a:pt x="398477" y="463659"/>
                </a:lnTo>
                <a:lnTo>
                  <a:pt x="403396" y="457509"/>
                </a:lnTo>
                <a:lnTo>
                  <a:pt x="408316" y="448900"/>
                </a:lnTo>
                <a:lnTo>
                  <a:pt x="410775" y="440291"/>
                </a:lnTo>
                <a:lnTo>
                  <a:pt x="412005" y="431682"/>
                </a:lnTo>
                <a:lnTo>
                  <a:pt x="410775" y="423073"/>
                </a:lnTo>
                <a:lnTo>
                  <a:pt x="408316" y="414464"/>
                </a:lnTo>
                <a:lnTo>
                  <a:pt x="403396" y="405855"/>
                </a:lnTo>
                <a:lnTo>
                  <a:pt x="398477" y="399706"/>
                </a:lnTo>
                <a:lnTo>
                  <a:pt x="392327" y="393556"/>
                </a:lnTo>
                <a:lnTo>
                  <a:pt x="383718" y="389867"/>
                </a:lnTo>
                <a:lnTo>
                  <a:pt x="375109" y="387407"/>
                </a:lnTo>
                <a:lnTo>
                  <a:pt x="366500" y="386177"/>
                </a:lnTo>
                <a:close/>
                <a:moveTo>
                  <a:pt x="204157" y="384948"/>
                </a:moveTo>
                <a:lnTo>
                  <a:pt x="194318" y="386178"/>
                </a:lnTo>
                <a:lnTo>
                  <a:pt x="185709" y="388638"/>
                </a:lnTo>
                <a:lnTo>
                  <a:pt x="178330" y="393557"/>
                </a:lnTo>
                <a:lnTo>
                  <a:pt x="172181" y="398477"/>
                </a:lnTo>
                <a:lnTo>
                  <a:pt x="166031" y="405856"/>
                </a:lnTo>
                <a:lnTo>
                  <a:pt x="162342" y="413235"/>
                </a:lnTo>
                <a:lnTo>
                  <a:pt x="158652" y="421844"/>
                </a:lnTo>
                <a:lnTo>
                  <a:pt x="158652" y="430453"/>
                </a:lnTo>
                <a:lnTo>
                  <a:pt x="158652" y="440292"/>
                </a:lnTo>
                <a:lnTo>
                  <a:pt x="162342" y="448901"/>
                </a:lnTo>
                <a:lnTo>
                  <a:pt x="166031" y="456280"/>
                </a:lnTo>
                <a:lnTo>
                  <a:pt x="172181" y="463660"/>
                </a:lnTo>
                <a:lnTo>
                  <a:pt x="178330" y="468579"/>
                </a:lnTo>
                <a:lnTo>
                  <a:pt x="185709" y="473499"/>
                </a:lnTo>
                <a:lnTo>
                  <a:pt x="194318" y="475958"/>
                </a:lnTo>
                <a:lnTo>
                  <a:pt x="204157" y="477188"/>
                </a:lnTo>
                <a:lnTo>
                  <a:pt x="212766" y="475958"/>
                </a:lnTo>
                <a:lnTo>
                  <a:pt x="221375" y="473499"/>
                </a:lnTo>
                <a:lnTo>
                  <a:pt x="229984" y="468579"/>
                </a:lnTo>
                <a:lnTo>
                  <a:pt x="236134" y="463660"/>
                </a:lnTo>
                <a:lnTo>
                  <a:pt x="242283" y="456280"/>
                </a:lnTo>
                <a:lnTo>
                  <a:pt x="245973" y="448901"/>
                </a:lnTo>
                <a:lnTo>
                  <a:pt x="248432" y="440292"/>
                </a:lnTo>
                <a:lnTo>
                  <a:pt x="249662" y="430453"/>
                </a:lnTo>
                <a:lnTo>
                  <a:pt x="248432" y="421844"/>
                </a:lnTo>
                <a:lnTo>
                  <a:pt x="245973" y="413235"/>
                </a:lnTo>
                <a:lnTo>
                  <a:pt x="242283" y="405856"/>
                </a:lnTo>
                <a:lnTo>
                  <a:pt x="236134" y="398477"/>
                </a:lnTo>
                <a:lnTo>
                  <a:pt x="229984" y="393557"/>
                </a:lnTo>
                <a:lnTo>
                  <a:pt x="221375" y="388638"/>
                </a:lnTo>
                <a:lnTo>
                  <a:pt x="212766" y="386178"/>
                </a:lnTo>
                <a:lnTo>
                  <a:pt x="204157" y="384948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82"/>
          <p:cNvSpPr>
            <a:spLocks/>
          </p:cNvSpPr>
          <p:nvPr userDrawn="1"/>
        </p:nvSpPr>
        <p:spPr bwMode="auto">
          <a:xfrm>
            <a:off x="3222903" y="3970395"/>
            <a:ext cx="1080000" cy="1080000"/>
          </a:xfrm>
          <a:custGeom>
            <a:avLst/>
            <a:gdLst>
              <a:gd name="T0" fmla="*/ 890422 w 1087200"/>
              <a:gd name="T1" fmla="*/ 475957 h 1087200"/>
              <a:gd name="T2" fmla="*/ 918709 w 1087200"/>
              <a:gd name="T3" fmla="*/ 499324 h 1087200"/>
              <a:gd name="T4" fmla="*/ 902721 w 1087200"/>
              <a:gd name="T5" fmla="*/ 534990 h 1087200"/>
              <a:gd name="T6" fmla="*/ 871973 w 1087200"/>
              <a:gd name="T7" fmla="*/ 644449 h 1087200"/>
              <a:gd name="T8" fmla="*/ 950684 w 1087200"/>
              <a:gd name="T9" fmla="*/ 542371 h 1087200"/>
              <a:gd name="T10" fmla="*/ 948225 w 1087200"/>
              <a:gd name="T11" fmla="*/ 466119 h 1087200"/>
              <a:gd name="T12" fmla="*/ 546060 w 1087200"/>
              <a:gd name="T13" fmla="*/ 447671 h 1087200"/>
              <a:gd name="T14" fmla="*/ 597714 w 1087200"/>
              <a:gd name="T15" fmla="*/ 447671 h 1087200"/>
              <a:gd name="T16" fmla="*/ 689953 w 1087200"/>
              <a:gd name="T17" fmla="*/ 457510 h 1087200"/>
              <a:gd name="T18" fmla="*/ 666586 w 1087200"/>
              <a:gd name="T19" fmla="*/ 520233 h 1087200"/>
              <a:gd name="T20" fmla="*/ 681344 w 1087200"/>
              <a:gd name="T21" fmla="*/ 627231 h 1087200"/>
              <a:gd name="T22" fmla="*/ 728079 w 1087200"/>
              <a:gd name="T23" fmla="*/ 646909 h 1087200"/>
              <a:gd name="T24" fmla="*/ 772354 w 1087200"/>
              <a:gd name="T25" fmla="*/ 644449 h 1087200"/>
              <a:gd name="T26" fmla="*/ 762516 w 1087200"/>
              <a:gd name="T27" fmla="*/ 595255 h 1087200"/>
              <a:gd name="T28" fmla="*/ 736688 w 1087200"/>
              <a:gd name="T29" fmla="*/ 618622 h 1087200"/>
              <a:gd name="T30" fmla="*/ 709631 w 1087200"/>
              <a:gd name="T31" fmla="*/ 573117 h 1087200"/>
              <a:gd name="T32" fmla="*/ 723160 w 1087200"/>
              <a:gd name="T33" fmla="*/ 477188 h 1087200"/>
              <a:gd name="T34" fmla="*/ 757596 w 1087200"/>
              <a:gd name="T35" fmla="*/ 488256 h 1087200"/>
              <a:gd name="T36" fmla="*/ 785883 w 1087200"/>
              <a:gd name="T37" fmla="*/ 459969 h 1087200"/>
              <a:gd name="T38" fmla="*/ 316075 w 1087200"/>
              <a:gd name="T39" fmla="*/ 431682 h 1087200"/>
              <a:gd name="T40" fmla="*/ 186939 w 1087200"/>
              <a:gd name="T41" fmla="*/ 670276 h 1087200"/>
              <a:gd name="T42" fmla="*/ 260731 w 1087200"/>
              <a:gd name="T43" fmla="*/ 689953 h 1087200"/>
              <a:gd name="T44" fmla="*/ 274260 w 1087200"/>
              <a:gd name="T45" fmla="*/ 844916 h 1087200"/>
              <a:gd name="T46" fmla="*/ 300087 w 1087200"/>
              <a:gd name="T47" fmla="*/ 836307 h 1087200"/>
              <a:gd name="T48" fmla="*/ 332063 w 1087200"/>
              <a:gd name="T49" fmla="*/ 828928 h 1087200"/>
              <a:gd name="T50" fmla="*/ 352971 w 1087200"/>
              <a:gd name="T51" fmla="*/ 846146 h 1087200"/>
              <a:gd name="T52" fmla="*/ 373879 w 1087200"/>
              <a:gd name="T53" fmla="*/ 828928 h 1087200"/>
              <a:gd name="T54" fmla="*/ 441521 w 1087200"/>
              <a:gd name="T55" fmla="*/ 680115 h 1087200"/>
              <a:gd name="T56" fmla="*/ 327144 w 1087200"/>
              <a:gd name="T57" fmla="*/ 435372 h 1087200"/>
              <a:gd name="T58" fmla="*/ 275489 w 1087200"/>
              <a:gd name="T59" fmla="*/ 250892 h 1087200"/>
              <a:gd name="T60" fmla="*/ 238593 w 1087200"/>
              <a:gd name="T61" fmla="*/ 291478 h 1087200"/>
              <a:gd name="T62" fmla="*/ 236134 w 1087200"/>
              <a:gd name="T63" fmla="*/ 349281 h 1087200"/>
              <a:gd name="T64" fmla="*/ 269340 w 1087200"/>
              <a:gd name="T65" fmla="*/ 393557 h 1087200"/>
              <a:gd name="T66" fmla="*/ 324684 w 1087200"/>
              <a:gd name="T67" fmla="*/ 408315 h 1087200"/>
              <a:gd name="T68" fmla="*/ 375109 w 1087200"/>
              <a:gd name="T69" fmla="*/ 383718 h 1087200"/>
              <a:gd name="T70" fmla="*/ 398476 w 1087200"/>
              <a:gd name="T71" fmla="*/ 333293 h 1087200"/>
              <a:gd name="T72" fmla="*/ 384948 w 1087200"/>
              <a:gd name="T73" fmla="*/ 277949 h 1087200"/>
              <a:gd name="T74" fmla="*/ 340672 w 1087200"/>
              <a:gd name="T75" fmla="*/ 244743 h 1087200"/>
              <a:gd name="T76" fmla="*/ 571887 w 1087200"/>
              <a:gd name="T77" fmla="*/ 0 h 1087200"/>
              <a:gd name="T78" fmla="*/ 755137 w 1087200"/>
              <a:gd name="T79" fmla="*/ 43045 h 1087200"/>
              <a:gd name="T80" fmla="*/ 908870 w 1087200"/>
              <a:gd name="T81" fmla="*/ 141435 h 1087200"/>
              <a:gd name="T82" fmla="*/ 1022017 w 1087200"/>
              <a:gd name="T83" fmla="*/ 284099 h 1087200"/>
              <a:gd name="T84" fmla="*/ 1081051 w 1087200"/>
              <a:gd name="T85" fmla="*/ 461199 h 1087200"/>
              <a:gd name="T86" fmla="*/ 1076131 w 1087200"/>
              <a:gd name="T87" fmla="*/ 653058 h 1087200"/>
              <a:gd name="T88" fmla="*/ 1008489 w 1087200"/>
              <a:gd name="T89" fmla="*/ 825239 h 1087200"/>
              <a:gd name="T90" fmla="*/ 889192 w 1087200"/>
              <a:gd name="T91" fmla="*/ 962984 h 1087200"/>
              <a:gd name="T92" fmla="*/ 730539 w 1087200"/>
              <a:gd name="T93" fmla="*/ 1053994 h 1087200"/>
              <a:gd name="T94" fmla="*/ 543600 w 1087200"/>
              <a:gd name="T95" fmla="*/ 1087200 h 1087200"/>
              <a:gd name="T96" fmla="*/ 356661 w 1087200"/>
              <a:gd name="T97" fmla="*/ 1053994 h 1087200"/>
              <a:gd name="T98" fmla="*/ 198008 w 1087200"/>
              <a:gd name="T99" fmla="*/ 962984 h 1087200"/>
              <a:gd name="T100" fmla="*/ 78711 w 1087200"/>
              <a:gd name="T101" fmla="*/ 825239 h 1087200"/>
              <a:gd name="T102" fmla="*/ 11069 w 1087200"/>
              <a:gd name="T103" fmla="*/ 653058 h 1087200"/>
              <a:gd name="T104" fmla="*/ 6149 w 1087200"/>
              <a:gd name="T105" fmla="*/ 461199 h 1087200"/>
              <a:gd name="T106" fmla="*/ 65183 w 1087200"/>
              <a:gd name="T107" fmla="*/ 284099 h 1087200"/>
              <a:gd name="T108" fmla="*/ 178330 w 1087200"/>
              <a:gd name="T109" fmla="*/ 141435 h 1087200"/>
              <a:gd name="T110" fmla="*/ 332063 w 1087200"/>
              <a:gd name="T111" fmla="*/ 43045 h 1087200"/>
              <a:gd name="T112" fmla="*/ 515313 w 1087200"/>
              <a:gd name="T113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7200" h="1087200"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1974" y="475957"/>
                </a:moveTo>
                <a:lnTo>
                  <a:pt x="890422" y="475957"/>
                </a:lnTo>
                <a:lnTo>
                  <a:pt x="897801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19" y="488256"/>
                </a:lnTo>
                <a:lnTo>
                  <a:pt x="917479" y="493175"/>
                </a:lnTo>
                <a:lnTo>
                  <a:pt x="918709" y="499324"/>
                </a:lnTo>
                <a:lnTo>
                  <a:pt x="918709" y="506704"/>
                </a:lnTo>
                <a:lnTo>
                  <a:pt x="918709" y="514083"/>
                </a:lnTo>
                <a:lnTo>
                  <a:pt x="917479" y="520232"/>
                </a:lnTo>
                <a:lnTo>
                  <a:pt x="915019" y="525151"/>
                </a:lnTo>
                <a:lnTo>
                  <a:pt x="911330" y="528841"/>
                </a:lnTo>
                <a:lnTo>
                  <a:pt x="907640" y="532531"/>
                </a:lnTo>
                <a:lnTo>
                  <a:pt x="902721" y="534990"/>
                </a:lnTo>
                <a:lnTo>
                  <a:pt x="896571" y="536220"/>
                </a:lnTo>
                <a:lnTo>
                  <a:pt x="891652" y="536220"/>
                </a:lnTo>
                <a:lnTo>
                  <a:pt x="871974" y="536220"/>
                </a:lnTo>
                <a:lnTo>
                  <a:pt x="87197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1973" y="644449"/>
                </a:lnTo>
                <a:lnTo>
                  <a:pt x="87197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4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3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5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7714" y="447671"/>
                </a:lnTo>
                <a:lnTo>
                  <a:pt x="546060" y="447671"/>
                </a:lnTo>
                <a:close/>
                <a:moveTo>
                  <a:pt x="726849" y="443981"/>
                </a:moveTo>
                <a:lnTo>
                  <a:pt x="718240" y="445211"/>
                </a:lnTo>
                <a:lnTo>
                  <a:pt x="709631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3" y="457510"/>
                </a:lnTo>
                <a:lnTo>
                  <a:pt x="685034" y="462429"/>
                </a:lnTo>
                <a:lnTo>
                  <a:pt x="681344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781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4" y="627231"/>
                </a:lnTo>
                <a:lnTo>
                  <a:pt x="686264" y="632151"/>
                </a:lnTo>
                <a:lnTo>
                  <a:pt x="691183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824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6" y="641990"/>
                </a:lnTo>
                <a:lnTo>
                  <a:pt x="758826" y="639530"/>
                </a:lnTo>
                <a:lnTo>
                  <a:pt x="763745" y="635840"/>
                </a:lnTo>
                <a:lnTo>
                  <a:pt x="767435" y="630921"/>
                </a:lnTo>
                <a:lnTo>
                  <a:pt x="772354" y="626001"/>
                </a:lnTo>
                <a:lnTo>
                  <a:pt x="772354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8" y="537451"/>
                </a:lnTo>
                <a:lnTo>
                  <a:pt x="735458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6" y="611243"/>
                </a:lnTo>
                <a:lnTo>
                  <a:pt x="750217" y="613703"/>
                </a:lnTo>
                <a:lnTo>
                  <a:pt x="745297" y="616162"/>
                </a:lnTo>
                <a:lnTo>
                  <a:pt x="740378" y="618622"/>
                </a:lnTo>
                <a:lnTo>
                  <a:pt x="736688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1" y="573117"/>
                </a:lnTo>
                <a:lnTo>
                  <a:pt x="708401" y="541141"/>
                </a:lnTo>
                <a:lnTo>
                  <a:pt x="708401" y="523922"/>
                </a:lnTo>
                <a:lnTo>
                  <a:pt x="709631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0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8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6" y="483337"/>
                </a:lnTo>
                <a:lnTo>
                  <a:pt x="757596" y="488256"/>
                </a:lnTo>
                <a:lnTo>
                  <a:pt x="758826" y="494406"/>
                </a:lnTo>
                <a:lnTo>
                  <a:pt x="760056" y="505474"/>
                </a:lnTo>
                <a:lnTo>
                  <a:pt x="800641" y="505474"/>
                </a:lnTo>
                <a:lnTo>
                  <a:pt x="799411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3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8" y="443981"/>
                </a:lnTo>
                <a:lnTo>
                  <a:pt x="726849" y="443981"/>
                </a:lnTo>
                <a:close/>
                <a:moveTo>
                  <a:pt x="316075" y="431682"/>
                </a:moveTo>
                <a:lnTo>
                  <a:pt x="309926" y="432912"/>
                </a:lnTo>
                <a:lnTo>
                  <a:pt x="305006" y="435372"/>
                </a:lnTo>
                <a:lnTo>
                  <a:pt x="300087" y="439061"/>
                </a:lnTo>
                <a:lnTo>
                  <a:pt x="296397" y="443981"/>
                </a:lnTo>
                <a:lnTo>
                  <a:pt x="189399" y="659207"/>
                </a:lnTo>
                <a:lnTo>
                  <a:pt x="188169" y="664126"/>
                </a:lnTo>
                <a:lnTo>
                  <a:pt x="186939" y="670276"/>
                </a:lnTo>
                <a:lnTo>
                  <a:pt x="188169" y="675195"/>
                </a:lnTo>
                <a:lnTo>
                  <a:pt x="190629" y="680115"/>
                </a:lnTo>
                <a:lnTo>
                  <a:pt x="194318" y="683804"/>
                </a:lnTo>
                <a:lnTo>
                  <a:pt x="198008" y="687494"/>
                </a:lnTo>
                <a:lnTo>
                  <a:pt x="202927" y="689953"/>
                </a:lnTo>
                <a:lnTo>
                  <a:pt x="209077" y="689953"/>
                </a:lnTo>
                <a:lnTo>
                  <a:pt x="260731" y="689953"/>
                </a:lnTo>
                <a:lnTo>
                  <a:pt x="260731" y="825238"/>
                </a:lnTo>
                <a:lnTo>
                  <a:pt x="261961" y="828928"/>
                </a:lnTo>
                <a:lnTo>
                  <a:pt x="263191" y="832618"/>
                </a:lnTo>
                <a:lnTo>
                  <a:pt x="264421" y="836307"/>
                </a:lnTo>
                <a:lnTo>
                  <a:pt x="266880" y="839997"/>
                </a:lnTo>
                <a:lnTo>
                  <a:pt x="270570" y="842457"/>
                </a:lnTo>
                <a:lnTo>
                  <a:pt x="274260" y="844916"/>
                </a:lnTo>
                <a:lnTo>
                  <a:pt x="277949" y="846146"/>
                </a:lnTo>
                <a:lnTo>
                  <a:pt x="282869" y="846146"/>
                </a:lnTo>
                <a:lnTo>
                  <a:pt x="286558" y="846146"/>
                </a:lnTo>
                <a:lnTo>
                  <a:pt x="290248" y="844916"/>
                </a:lnTo>
                <a:lnTo>
                  <a:pt x="293937" y="842457"/>
                </a:lnTo>
                <a:lnTo>
                  <a:pt x="297627" y="839997"/>
                </a:lnTo>
                <a:lnTo>
                  <a:pt x="300087" y="836307"/>
                </a:lnTo>
                <a:lnTo>
                  <a:pt x="302546" y="832618"/>
                </a:lnTo>
                <a:lnTo>
                  <a:pt x="303776" y="828928"/>
                </a:lnTo>
                <a:lnTo>
                  <a:pt x="303776" y="825238"/>
                </a:lnTo>
                <a:lnTo>
                  <a:pt x="303776" y="689953"/>
                </a:lnTo>
                <a:lnTo>
                  <a:pt x="330833" y="689953"/>
                </a:lnTo>
                <a:lnTo>
                  <a:pt x="330833" y="825238"/>
                </a:lnTo>
                <a:lnTo>
                  <a:pt x="332063" y="828928"/>
                </a:lnTo>
                <a:lnTo>
                  <a:pt x="333293" y="832618"/>
                </a:lnTo>
                <a:lnTo>
                  <a:pt x="334523" y="836307"/>
                </a:lnTo>
                <a:lnTo>
                  <a:pt x="336983" y="839997"/>
                </a:lnTo>
                <a:lnTo>
                  <a:pt x="340672" y="842457"/>
                </a:lnTo>
                <a:lnTo>
                  <a:pt x="344362" y="844916"/>
                </a:lnTo>
                <a:lnTo>
                  <a:pt x="348052" y="846146"/>
                </a:lnTo>
                <a:lnTo>
                  <a:pt x="352971" y="846146"/>
                </a:lnTo>
                <a:lnTo>
                  <a:pt x="356661" y="846146"/>
                </a:lnTo>
                <a:lnTo>
                  <a:pt x="361580" y="844916"/>
                </a:lnTo>
                <a:lnTo>
                  <a:pt x="364040" y="842457"/>
                </a:lnTo>
                <a:lnTo>
                  <a:pt x="367729" y="839997"/>
                </a:lnTo>
                <a:lnTo>
                  <a:pt x="370189" y="836307"/>
                </a:lnTo>
                <a:lnTo>
                  <a:pt x="372649" y="832618"/>
                </a:lnTo>
                <a:lnTo>
                  <a:pt x="373879" y="828928"/>
                </a:lnTo>
                <a:lnTo>
                  <a:pt x="373879" y="825238"/>
                </a:lnTo>
                <a:lnTo>
                  <a:pt x="373879" y="689953"/>
                </a:lnTo>
                <a:lnTo>
                  <a:pt x="423073" y="689953"/>
                </a:lnTo>
                <a:lnTo>
                  <a:pt x="427993" y="689953"/>
                </a:lnTo>
                <a:lnTo>
                  <a:pt x="432912" y="687494"/>
                </a:lnTo>
                <a:lnTo>
                  <a:pt x="437832" y="683804"/>
                </a:lnTo>
                <a:lnTo>
                  <a:pt x="441521" y="680115"/>
                </a:lnTo>
                <a:lnTo>
                  <a:pt x="443981" y="675195"/>
                </a:lnTo>
                <a:lnTo>
                  <a:pt x="443981" y="670276"/>
                </a:lnTo>
                <a:lnTo>
                  <a:pt x="443981" y="664126"/>
                </a:lnTo>
                <a:lnTo>
                  <a:pt x="442751" y="659207"/>
                </a:lnTo>
                <a:lnTo>
                  <a:pt x="334523" y="443981"/>
                </a:lnTo>
                <a:lnTo>
                  <a:pt x="332063" y="439061"/>
                </a:lnTo>
                <a:lnTo>
                  <a:pt x="327144" y="435372"/>
                </a:lnTo>
                <a:lnTo>
                  <a:pt x="322224" y="432912"/>
                </a:lnTo>
                <a:lnTo>
                  <a:pt x="316075" y="431682"/>
                </a:lnTo>
                <a:close/>
                <a:moveTo>
                  <a:pt x="307466" y="241053"/>
                </a:moveTo>
                <a:lnTo>
                  <a:pt x="298857" y="242283"/>
                </a:lnTo>
                <a:lnTo>
                  <a:pt x="291478" y="244743"/>
                </a:lnTo>
                <a:lnTo>
                  <a:pt x="282869" y="247202"/>
                </a:lnTo>
                <a:lnTo>
                  <a:pt x="275489" y="250892"/>
                </a:lnTo>
                <a:lnTo>
                  <a:pt x="269340" y="254582"/>
                </a:lnTo>
                <a:lnTo>
                  <a:pt x="261961" y="259501"/>
                </a:lnTo>
                <a:lnTo>
                  <a:pt x="257041" y="265650"/>
                </a:lnTo>
                <a:lnTo>
                  <a:pt x="250892" y="271800"/>
                </a:lnTo>
                <a:lnTo>
                  <a:pt x="245973" y="277949"/>
                </a:lnTo>
                <a:lnTo>
                  <a:pt x="242283" y="284098"/>
                </a:lnTo>
                <a:lnTo>
                  <a:pt x="238593" y="291478"/>
                </a:lnTo>
                <a:lnTo>
                  <a:pt x="236134" y="300087"/>
                </a:lnTo>
                <a:lnTo>
                  <a:pt x="233674" y="307466"/>
                </a:lnTo>
                <a:lnTo>
                  <a:pt x="232444" y="316075"/>
                </a:lnTo>
                <a:lnTo>
                  <a:pt x="232444" y="324684"/>
                </a:lnTo>
                <a:lnTo>
                  <a:pt x="232444" y="333293"/>
                </a:lnTo>
                <a:lnTo>
                  <a:pt x="233674" y="341902"/>
                </a:lnTo>
                <a:lnTo>
                  <a:pt x="236134" y="349281"/>
                </a:lnTo>
                <a:lnTo>
                  <a:pt x="238593" y="356661"/>
                </a:lnTo>
                <a:lnTo>
                  <a:pt x="242283" y="364040"/>
                </a:lnTo>
                <a:lnTo>
                  <a:pt x="245973" y="371419"/>
                </a:lnTo>
                <a:lnTo>
                  <a:pt x="250892" y="377568"/>
                </a:lnTo>
                <a:lnTo>
                  <a:pt x="257041" y="383718"/>
                </a:lnTo>
                <a:lnTo>
                  <a:pt x="261961" y="388637"/>
                </a:lnTo>
                <a:lnTo>
                  <a:pt x="269340" y="393557"/>
                </a:lnTo>
                <a:lnTo>
                  <a:pt x="275489" y="398476"/>
                </a:lnTo>
                <a:lnTo>
                  <a:pt x="282869" y="402166"/>
                </a:lnTo>
                <a:lnTo>
                  <a:pt x="291478" y="404626"/>
                </a:lnTo>
                <a:lnTo>
                  <a:pt x="298857" y="407085"/>
                </a:lnTo>
                <a:lnTo>
                  <a:pt x="307466" y="408315"/>
                </a:lnTo>
                <a:lnTo>
                  <a:pt x="316075" y="408315"/>
                </a:lnTo>
                <a:lnTo>
                  <a:pt x="324684" y="408315"/>
                </a:lnTo>
                <a:lnTo>
                  <a:pt x="332063" y="407085"/>
                </a:lnTo>
                <a:lnTo>
                  <a:pt x="340672" y="404626"/>
                </a:lnTo>
                <a:lnTo>
                  <a:pt x="348052" y="402166"/>
                </a:lnTo>
                <a:lnTo>
                  <a:pt x="355431" y="398476"/>
                </a:lnTo>
                <a:lnTo>
                  <a:pt x="362810" y="393557"/>
                </a:lnTo>
                <a:lnTo>
                  <a:pt x="368959" y="388637"/>
                </a:lnTo>
                <a:lnTo>
                  <a:pt x="375109" y="383718"/>
                </a:lnTo>
                <a:lnTo>
                  <a:pt x="380028" y="377568"/>
                </a:lnTo>
                <a:lnTo>
                  <a:pt x="384948" y="371419"/>
                </a:lnTo>
                <a:lnTo>
                  <a:pt x="389867" y="364040"/>
                </a:lnTo>
                <a:lnTo>
                  <a:pt x="392327" y="356661"/>
                </a:lnTo>
                <a:lnTo>
                  <a:pt x="396016" y="349281"/>
                </a:lnTo>
                <a:lnTo>
                  <a:pt x="397246" y="341902"/>
                </a:lnTo>
                <a:lnTo>
                  <a:pt x="398476" y="333293"/>
                </a:lnTo>
                <a:lnTo>
                  <a:pt x="399706" y="324684"/>
                </a:lnTo>
                <a:lnTo>
                  <a:pt x="398476" y="316075"/>
                </a:lnTo>
                <a:lnTo>
                  <a:pt x="397246" y="307466"/>
                </a:lnTo>
                <a:lnTo>
                  <a:pt x="396016" y="300087"/>
                </a:lnTo>
                <a:lnTo>
                  <a:pt x="392327" y="291478"/>
                </a:lnTo>
                <a:lnTo>
                  <a:pt x="389867" y="284098"/>
                </a:lnTo>
                <a:lnTo>
                  <a:pt x="384948" y="277949"/>
                </a:lnTo>
                <a:lnTo>
                  <a:pt x="380028" y="271800"/>
                </a:lnTo>
                <a:lnTo>
                  <a:pt x="375109" y="265650"/>
                </a:lnTo>
                <a:lnTo>
                  <a:pt x="368959" y="259501"/>
                </a:lnTo>
                <a:lnTo>
                  <a:pt x="362810" y="254582"/>
                </a:lnTo>
                <a:lnTo>
                  <a:pt x="355431" y="250892"/>
                </a:lnTo>
                <a:lnTo>
                  <a:pt x="348052" y="247202"/>
                </a:lnTo>
                <a:lnTo>
                  <a:pt x="340672" y="244743"/>
                </a:lnTo>
                <a:lnTo>
                  <a:pt x="332063" y="242283"/>
                </a:lnTo>
                <a:lnTo>
                  <a:pt x="324684" y="241053"/>
                </a:lnTo>
                <a:lnTo>
                  <a:pt x="316075" y="241053"/>
                </a:lnTo>
                <a:lnTo>
                  <a:pt x="307466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140"/>
          <p:cNvSpPr>
            <a:spLocks/>
          </p:cNvSpPr>
          <p:nvPr userDrawn="1"/>
        </p:nvSpPr>
        <p:spPr bwMode="auto">
          <a:xfrm>
            <a:off x="4700206" y="3970395"/>
            <a:ext cx="1080000" cy="1080000"/>
          </a:xfrm>
          <a:custGeom>
            <a:avLst/>
            <a:gdLst>
              <a:gd name="T0" fmla="*/ 890422 w 1087200"/>
              <a:gd name="T1" fmla="*/ 475957 h 1087200"/>
              <a:gd name="T2" fmla="*/ 918709 w 1087200"/>
              <a:gd name="T3" fmla="*/ 499324 h 1087200"/>
              <a:gd name="T4" fmla="*/ 902721 w 1087200"/>
              <a:gd name="T5" fmla="*/ 534990 h 1087200"/>
              <a:gd name="T6" fmla="*/ 873203 w 1087200"/>
              <a:gd name="T7" fmla="*/ 644449 h 1087200"/>
              <a:gd name="T8" fmla="*/ 950685 w 1087200"/>
              <a:gd name="T9" fmla="*/ 542371 h 1087200"/>
              <a:gd name="T10" fmla="*/ 948225 w 1087200"/>
              <a:gd name="T11" fmla="*/ 466119 h 1087200"/>
              <a:gd name="T12" fmla="*/ 546060 w 1087200"/>
              <a:gd name="T13" fmla="*/ 447671 h 1087200"/>
              <a:gd name="T14" fmla="*/ 598944 w 1087200"/>
              <a:gd name="T15" fmla="*/ 447671 h 1087200"/>
              <a:gd name="T16" fmla="*/ 689954 w 1087200"/>
              <a:gd name="T17" fmla="*/ 457510 h 1087200"/>
              <a:gd name="T18" fmla="*/ 666586 w 1087200"/>
              <a:gd name="T19" fmla="*/ 520233 h 1087200"/>
              <a:gd name="T20" fmla="*/ 681345 w 1087200"/>
              <a:gd name="T21" fmla="*/ 627231 h 1087200"/>
              <a:gd name="T22" fmla="*/ 728079 w 1087200"/>
              <a:gd name="T23" fmla="*/ 646909 h 1087200"/>
              <a:gd name="T24" fmla="*/ 772355 w 1087200"/>
              <a:gd name="T25" fmla="*/ 644449 h 1087200"/>
              <a:gd name="T26" fmla="*/ 762516 w 1087200"/>
              <a:gd name="T27" fmla="*/ 595255 h 1087200"/>
              <a:gd name="T28" fmla="*/ 736689 w 1087200"/>
              <a:gd name="T29" fmla="*/ 618622 h 1087200"/>
              <a:gd name="T30" fmla="*/ 709632 w 1087200"/>
              <a:gd name="T31" fmla="*/ 573117 h 1087200"/>
              <a:gd name="T32" fmla="*/ 723160 w 1087200"/>
              <a:gd name="T33" fmla="*/ 477188 h 1087200"/>
              <a:gd name="T34" fmla="*/ 757596 w 1087200"/>
              <a:gd name="T35" fmla="*/ 488256 h 1087200"/>
              <a:gd name="T36" fmla="*/ 785883 w 1087200"/>
              <a:gd name="T37" fmla="*/ 459969 h 1087200"/>
              <a:gd name="T38" fmla="*/ 227525 w 1087200"/>
              <a:gd name="T39" fmla="*/ 437832 h 1087200"/>
              <a:gd name="T40" fmla="*/ 210307 w 1087200"/>
              <a:gd name="T41" fmla="*/ 458740 h 1087200"/>
              <a:gd name="T42" fmla="*/ 223836 w 1087200"/>
              <a:gd name="T43" fmla="*/ 646909 h 1087200"/>
              <a:gd name="T44" fmla="*/ 264421 w 1087200"/>
              <a:gd name="T45" fmla="*/ 836308 h 1087200"/>
              <a:gd name="T46" fmla="*/ 290249 w 1087200"/>
              <a:gd name="T47" fmla="*/ 844917 h 1087200"/>
              <a:gd name="T48" fmla="*/ 303777 w 1087200"/>
              <a:gd name="T49" fmla="*/ 648139 h 1087200"/>
              <a:gd name="T50" fmla="*/ 340673 w 1087200"/>
              <a:gd name="T51" fmla="*/ 842458 h 1087200"/>
              <a:gd name="T52" fmla="*/ 367730 w 1087200"/>
              <a:gd name="T53" fmla="*/ 839998 h 1087200"/>
              <a:gd name="T54" fmla="*/ 403396 w 1087200"/>
              <a:gd name="T55" fmla="*/ 648139 h 1087200"/>
              <a:gd name="T56" fmla="*/ 420614 w 1087200"/>
              <a:gd name="T57" fmla="*/ 626001 h 1087200"/>
              <a:gd name="T58" fmla="*/ 407086 w 1087200"/>
              <a:gd name="T59" fmla="*/ 439062 h 1087200"/>
              <a:gd name="T60" fmla="*/ 291478 w 1087200"/>
              <a:gd name="T61" fmla="*/ 244743 h 1087200"/>
              <a:gd name="T62" fmla="*/ 245973 w 1087200"/>
              <a:gd name="T63" fmla="*/ 277949 h 1087200"/>
              <a:gd name="T64" fmla="*/ 232444 w 1087200"/>
              <a:gd name="T65" fmla="*/ 333293 h 1087200"/>
              <a:gd name="T66" fmla="*/ 257042 w 1087200"/>
              <a:gd name="T67" fmla="*/ 383718 h 1087200"/>
              <a:gd name="T68" fmla="*/ 307466 w 1087200"/>
              <a:gd name="T69" fmla="*/ 408315 h 1087200"/>
              <a:gd name="T70" fmla="*/ 362810 w 1087200"/>
              <a:gd name="T71" fmla="*/ 393557 h 1087200"/>
              <a:gd name="T72" fmla="*/ 396017 w 1087200"/>
              <a:gd name="T73" fmla="*/ 349281 h 1087200"/>
              <a:gd name="T74" fmla="*/ 392327 w 1087200"/>
              <a:gd name="T75" fmla="*/ 291478 h 1087200"/>
              <a:gd name="T76" fmla="*/ 355431 w 1087200"/>
              <a:gd name="T77" fmla="*/ 250892 h 1087200"/>
              <a:gd name="T78" fmla="*/ 515313 w 1087200"/>
              <a:gd name="T79" fmla="*/ 0 h 1087200"/>
              <a:gd name="T80" fmla="*/ 705942 w 1087200"/>
              <a:gd name="T81" fmla="*/ 24597 h 1087200"/>
              <a:gd name="T82" fmla="*/ 869514 w 1087200"/>
              <a:gd name="T83" fmla="*/ 108228 h 1087200"/>
              <a:gd name="T84" fmla="*/ 994960 w 1087200"/>
              <a:gd name="T85" fmla="*/ 239824 h 1087200"/>
              <a:gd name="T86" fmla="*/ 1069982 w 1087200"/>
              <a:gd name="T87" fmla="*/ 407085 h 1087200"/>
              <a:gd name="T88" fmla="*/ 1084740 w 1087200"/>
              <a:gd name="T89" fmla="*/ 598944 h 1087200"/>
              <a:gd name="T90" fmla="*/ 1034316 w 1087200"/>
              <a:gd name="T91" fmla="*/ 779734 h 1087200"/>
              <a:gd name="T92" fmla="*/ 928548 w 1087200"/>
              <a:gd name="T93" fmla="*/ 928548 h 1087200"/>
              <a:gd name="T94" fmla="*/ 779734 w 1087200"/>
              <a:gd name="T95" fmla="*/ 1033086 h 1087200"/>
              <a:gd name="T96" fmla="*/ 598944 w 1087200"/>
              <a:gd name="T97" fmla="*/ 1084740 h 1087200"/>
              <a:gd name="T98" fmla="*/ 408315 w 1087200"/>
              <a:gd name="T99" fmla="*/ 1069982 h 1087200"/>
              <a:gd name="T100" fmla="*/ 239824 w 1087200"/>
              <a:gd name="T101" fmla="*/ 994960 h 1087200"/>
              <a:gd name="T102" fmla="*/ 108228 w 1087200"/>
              <a:gd name="T103" fmla="*/ 868284 h 1087200"/>
              <a:gd name="T104" fmla="*/ 24598 w 1087200"/>
              <a:gd name="T105" fmla="*/ 704712 h 1087200"/>
              <a:gd name="T106" fmla="*/ 1230 w 1087200"/>
              <a:gd name="T107" fmla="*/ 515313 h 1087200"/>
              <a:gd name="T108" fmla="*/ 43045 w 1087200"/>
              <a:gd name="T109" fmla="*/ 332063 h 1087200"/>
              <a:gd name="T110" fmla="*/ 141435 w 1087200"/>
              <a:gd name="T111" fmla="*/ 178330 h 1087200"/>
              <a:gd name="T112" fmla="*/ 284099 w 1087200"/>
              <a:gd name="T113" fmla="*/ 65183 h 1087200"/>
              <a:gd name="T114" fmla="*/ 461199 w 1087200"/>
              <a:gd name="T11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3204" y="475957"/>
                </a:moveTo>
                <a:lnTo>
                  <a:pt x="890422" y="475957"/>
                </a:lnTo>
                <a:lnTo>
                  <a:pt x="897802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20" y="488256"/>
                </a:lnTo>
                <a:lnTo>
                  <a:pt x="917480" y="493175"/>
                </a:lnTo>
                <a:lnTo>
                  <a:pt x="918709" y="499324"/>
                </a:lnTo>
                <a:lnTo>
                  <a:pt x="919939" y="506704"/>
                </a:lnTo>
                <a:lnTo>
                  <a:pt x="918709" y="514083"/>
                </a:lnTo>
                <a:lnTo>
                  <a:pt x="917480" y="520232"/>
                </a:lnTo>
                <a:lnTo>
                  <a:pt x="915020" y="525151"/>
                </a:lnTo>
                <a:lnTo>
                  <a:pt x="911330" y="528841"/>
                </a:lnTo>
                <a:lnTo>
                  <a:pt x="907641" y="532531"/>
                </a:lnTo>
                <a:lnTo>
                  <a:pt x="902721" y="534990"/>
                </a:lnTo>
                <a:lnTo>
                  <a:pt x="897802" y="536220"/>
                </a:lnTo>
                <a:lnTo>
                  <a:pt x="891652" y="536220"/>
                </a:lnTo>
                <a:lnTo>
                  <a:pt x="873204" y="536220"/>
                </a:lnTo>
                <a:lnTo>
                  <a:pt x="87320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3203" y="644449"/>
                </a:lnTo>
                <a:lnTo>
                  <a:pt x="87320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5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4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6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8944" y="447671"/>
                </a:lnTo>
                <a:lnTo>
                  <a:pt x="546060" y="447671"/>
                </a:lnTo>
                <a:close/>
                <a:moveTo>
                  <a:pt x="726850" y="443981"/>
                </a:moveTo>
                <a:lnTo>
                  <a:pt x="718241" y="445211"/>
                </a:lnTo>
                <a:lnTo>
                  <a:pt x="709632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4" y="457510"/>
                </a:lnTo>
                <a:lnTo>
                  <a:pt x="685034" y="462429"/>
                </a:lnTo>
                <a:lnTo>
                  <a:pt x="681345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904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5" y="627231"/>
                </a:lnTo>
                <a:lnTo>
                  <a:pt x="686264" y="632151"/>
                </a:lnTo>
                <a:lnTo>
                  <a:pt x="691184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947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7" y="641990"/>
                </a:lnTo>
                <a:lnTo>
                  <a:pt x="758826" y="639530"/>
                </a:lnTo>
                <a:lnTo>
                  <a:pt x="763746" y="635840"/>
                </a:lnTo>
                <a:lnTo>
                  <a:pt x="767435" y="630921"/>
                </a:lnTo>
                <a:lnTo>
                  <a:pt x="772355" y="626001"/>
                </a:lnTo>
                <a:lnTo>
                  <a:pt x="772355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9" y="537451"/>
                </a:lnTo>
                <a:lnTo>
                  <a:pt x="735459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7" y="611243"/>
                </a:lnTo>
                <a:lnTo>
                  <a:pt x="750217" y="613703"/>
                </a:lnTo>
                <a:lnTo>
                  <a:pt x="745298" y="616162"/>
                </a:lnTo>
                <a:lnTo>
                  <a:pt x="741608" y="618622"/>
                </a:lnTo>
                <a:lnTo>
                  <a:pt x="736689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2" y="573117"/>
                </a:lnTo>
                <a:lnTo>
                  <a:pt x="708402" y="541141"/>
                </a:lnTo>
                <a:lnTo>
                  <a:pt x="708402" y="523922"/>
                </a:lnTo>
                <a:lnTo>
                  <a:pt x="709632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1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9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7" y="483337"/>
                </a:lnTo>
                <a:lnTo>
                  <a:pt x="757596" y="488256"/>
                </a:lnTo>
                <a:lnTo>
                  <a:pt x="760056" y="494406"/>
                </a:lnTo>
                <a:lnTo>
                  <a:pt x="761286" y="505474"/>
                </a:lnTo>
                <a:lnTo>
                  <a:pt x="800642" y="505474"/>
                </a:lnTo>
                <a:lnTo>
                  <a:pt x="800642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4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9" y="443981"/>
                </a:lnTo>
                <a:lnTo>
                  <a:pt x="726850" y="443981"/>
                </a:lnTo>
                <a:close/>
                <a:moveTo>
                  <a:pt x="227525" y="437832"/>
                </a:moveTo>
                <a:lnTo>
                  <a:pt x="223836" y="439062"/>
                </a:lnTo>
                <a:lnTo>
                  <a:pt x="220146" y="441522"/>
                </a:lnTo>
                <a:lnTo>
                  <a:pt x="216457" y="443981"/>
                </a:lnTo>
                <a:lnTo>
                  <a:pt x="213997" y="447671"/>
                </a:lnTo>
                <a:lnTo>
                  <a:pt x="212767" y="451361"/>
                </a:lnTo>
                <a:lnTo>
                  <a:pt x="211537" y="455050"/>
                </a:lnTo>
                <a:lnTo>
                  <a:pt x="210307" y="458740"/>
                </a:lnTo>
                <a:lnTo>
                  <a:pt x="210307" y="626001"/>
                </a:lnTo>
                <a:lnTo>
                  <a:pt x="211537" y="630921"/>
                </a:lnTo>
                <a:lnTo>
                  <a:pt x="212767" y="634610"/>
                </a:lnTo>
                <a:lnTo>
                  <a:pt x="213997" y="638300"/>
                </a:lnTo>
                <a:lnTo>
                  <a:pt x="216457" y="641990"/>
                </a:lnTo>
                <a:lnTo>
                  <a:pt x="220146" y="644449"/>
                </a:lnTo>
                <a:lnTo>
                  <a:pt x="223836" y="646909"/>
                </a:lnTo>
                <a:lnTo>
                  <a:pt x="227525" y="648139"/>
                </a:lnTo>
                <a:lnTo>
                  <a:pt x="232445" y="648139"/>
                </a:lnTo>
                <a:lnTo>
                  <a:pt x="260732" y="648139"/>
                </a:lnTo>
                <a:lnTo>
                  <a:pt x="260732" y="825239"/>
                </a:lnTo>
                <a:lnTo>
                  <a:pt x="261962" y="828929"/>
                </a:lnTo>
                <a:lnTo>
                  <a:pt x="263191" y="832619"/>
                </a:lnTo>
                <a:lnTo>
                  <a:pt x="264421" y="836308"/>
                </a:lnTo>
                <a:lnTo>
                  <a:pt x="266881" y="839998"/>
                </a:lnTo>
                <a:lnTo>
                  <a:pt x="270571" y="842458"/>
                </a:lnTo>
                <a:lnTo>
                  <a:pt x="274260" y="844917"/>
                </a:lnTo>
                <a:lnTo>
                  <a:pt x="277950" y="846147"/>
                </a:lnTo>
                <a:lnTo>
                  <a:pt x="282869" y="846147"/>
                </a:lnTo>
                <a:lnTo>
                  <a:pt x="286559" y="846147"/>
                </a:lnTo>
                <a:lnTo>
                  <a:pt x="290249" y="844917"/>
                </a:lnTo>
                <a:lnTo>
                  <a:pt x="293938" y="842458"/>
                </a:lnTo>
                <a:lnTo>
                  <a:pt x="297628" y="839998"/>
                </a:lnTo>
                <a:lnTo>
                  <a:pt x="300087" y="836308"/>
                </a:lnTo>
                <a:lnTo>
                  <a:pt x="302547" y="832619"/>
                </a:lnTo>
                <a:lnTo>
                  <a:pt x="303777" y="828929"/>
                </a:lnTo>
                <a:lnTo>
                  <a:pt x="303777" y="825239"/>
                </a:lnTo>
                <a:lnTo>
                  <a:pt x="303777" y="648139"/>
                </a:lnTo>
                <a:lnTo>
                  <a:pt x="330834" y="648139"/>
                </a:lnTo>
                <a:lnTo>
                  <a:pt x="330834" y="825239"/>
                </a:lnTo>
                <a:lnTo>
                  <a:pt x="332064" y="828929"/>
                </a:lnTo>
                <a:lnTo>
                  <a:pt x="333294" y="832619"/>
                </a:lnTo>
                <a:lnTo>
                  <a:pt x="334524" y="836308"/>
                </a:lnTo>
                <a:lnTo>
                  <a:pt x="336983" y="839998"/>
                </a:lnTo>
                <a:lnTo>
                  <a:pt x="340673" y="842458"/>
                </a:lnTo>
                <a:lnTo>
                  <a:pt x="344363" y="844917"/>
                </a:lnTo>
                <a:lnTo>
                  <a:pt x="348052" y="846147"/>
                </a:lnTo>
                <a:lnTo>
                  <a:pt x="352972" y="846147"/>
                </a:lnTo>
                <a:lnTo>
                  <a:pt x="356661" y="846147"/>
                </a:lnTo>
                <a:lnTo>
                  <a:pt x="361581" y="844917"/>
                </a:lnTo>
                <a:lnTo>
                  <a:pt x="364040" y="842458"/>
                </a:lnTo>
                <a:lnTo>
                  <a:pt x="367730" y="839998"/>
                </a:lnTo>
                <a:lnTo>
                  <a:pt x="370190" y="836308"/>
                </a:lnTo>
                <a:lnTo>
                  <a:pt x="372649" y="832619"/>
                </a:lnTo>
                <a:lnTo>
                  <a:pt x="373879" y="828929"/>
                </a:lnTo>
                <a:lnTo>
                  <a:pt x="373879" y="825239"/>
                </a:lnTo>
                <a:lnTo>
                  <a:pt x="373879" y="648139"/>
                </a:lnTo>
                <a:lnTo>
                  <a:pt x="399707" y="648139"/>
                </a:lnTo>
                <a:lnTo>
                  <a:pt x="403396" y="648139"/>
                </a:lnTo>
                <a:lnTo>
                  <a:pt x="407086" y="646909"/>
                </a:lnTo>
                <a:lnTo>
                  <a:pt x="410775" y="644449"/>
                </a:lnTo>
                <a:lnTo>
                  <a:pt x="414465" y="641990"/>
                </a:lnTo>
                <a:lnTo>
                  <a:pt x="416925" y="638300"/>
                </a:lnTo>
                <a:lnTo>
                  <a:pt x="419384" y="634610"/>
                </a:lnTo>
                <a:lnTo>
                  <a:pt x="420614" y="630921"/>
                </a:lnTo>
                <a:lnTo>
                  <a:pt x="420614" y="626001"/>
                </a:lnTo>
                <a:lnTo>
                  <a:pt x="420614" y="458740"/>
                </a:lnTo>
                <a:lnTo>
                  <a:pt x="420614" y="455050"/>
                </a:lnTo>
                <a:lnTo>
                  <a:pt x="419384" y="451361"/>
                </a:lnTo>
                <a:lnTo>
                  <a:pt x="416925" y="447671"/>
                </a:lnTo>
                <a:lnTo>
                  <a:pt x="414465" y="443981"/>
                </a:lnTo>
                <a:lnTo>
                  <a:pt x="410775" y="441522"/>
                </a:lnTo>
                <a:lnTo>
                  <a:pt x="407086" y="439062"/>
                </a:lnTo>
                <a:lnTo>
                  <a:pt x="403396" y="437832"/>
                </a:lnTo>
                <a:lnTo>
                  <a:pt x="399707" y="437832"/>
                </a:lnTo>
                <a:lnTo>
                  <a:pt x="232445" y="437832"/>
                </a:lnTo>
                <a:lnTo>
                  <a:pt x="227525" y="437832"/>
                </a:lnTo>
                <a:close/>
                <a:moveTo>
                  <a:pt x="307466" y="241053"/>
                </a:moveTo>
                <a:lnTo>
                  <a:pt x="298857" y="242283"/>
                </a:lnTo>
                <a:lnTo>
                  <a:pt x="291478" y="244743"/>
                </a:lnTo>
                <a:lnTo>
                  <a:pt x="282869" y="247202"/>
                </a:lnTo>
                <a:lnTo>
                  <a:pt x="275490" y="250892"/>
                </a:lnTo>
                <a:lnTo>
                  <a:pt x="269340" y="254582"/>
                </a:lnTo>
                <a:lnTo>
                  <a:pt x="261961" y="259501"/>
                </a:lnTo>
                <a:lnTo>
                  <a:pt x="257042" y="265650"/>
                </a:lnTo>
                <a:lnTo>
                  <a:pt x="250892" y="271800"/>
                </a:lnTo>
                <a:lnTo>
                  <a:pt x="245973" y="277949"/>
                </a:lnTo>
                <a:lnTo>
                  <a:pt x="242283" y="284098"/>
                </a:lnTo>
                <a:lnTo>
                  <a:pt x="238594" y="291478"/>
                </a:lnTo>
                <a:lnTo>
                  <a:pt x="236134" y="300087"/>
                </a:lnTo>
                <a:lnTo>
                  <a:pt x="233674" y="307466"/>
                </a:lnTo>
                <a:lnTo>
                  <a:pt x="232444" y="316075"/>
                </a:lnTo>
                <a:lnTo>
                  <a:pt x="232444" y="324684"/>
                </a:lnTo>
                <a:lnTo>
                  <a:pt x="232444" y="333293"/>
                </a:lnTo>
                <a:lnTo>
                  <a:pt x="233674" y="341902"/>
                </a:lnTo>
                <a:lnTo>
                  <a:pt x="236134" y="349281"/>
                </a:lnTo>
                <a:lnTo>
                  <a:pt x="238594" y="356661"/>
                </a:lnTo>
                <a:lnTo>
                  <a:pt x="242283" y="364040"/>
                </a:lnTo>
                <a:lnTo>
                  <a:pt x="245973" y="371419"/>
                </a:lnTo>
                <a:lnTo>
                  <a:pt x="250892" y="377568"/>
                </a:lnTo>
                <a:lnTo>
                  <a:pt x="257042" y="383718"/>
                </a:lnTo>
                <a:lnTo>
                  <a:pt x="261961" y="388637"/>
                </a:lnTo>
                <a:lnTo>
                  <a:pt x="269340" y="393557"/>
                </a:lnTo>
                <a:lnTo>
                  <a:pt x="275490" y="398476"/>
                </a:lnTo>
                <a:lnTo>
                  <a:pt x="282869" y="402166"/>
                </a:lnTo>
                <a:lnTo>
                  <a:pt x="291478" y="404626"/>
                </a:lnTo>
                <a:lnTo>
                  <a:pt x="298857" y="407085"/>
                </a:lnTo>
                <a:lnTo>
                  <a:pt x="307466" y="408315"/>
                </a:lnTo>
                <a:lnTo>
                  <a:pt x="316075" y="408315"/>
                </a:lnTo>
                <a:lnTo>
                  <a:pt x="324684" y="408315"/>
                </a:lnTo>
                <a:lnTo>
                  <a:pt x="332064" y="407085"/>
                </a:lnTo>
                <a:lnTo>
                  <a:pt x="340673" y="404626"/>
                </a:lnTo>
                <a:lnTo>
                  <a:pt x="348052" y="402166"/>
                </a:lnTo>
                <a:lnTo>
                  <a:pt x="355431" y="398476"/>
                </a:lnTo>
                <a:lnTo>
                  <a:pt x="362810" y="393557"/>
                </a:lnTo>
                <a:lnTo>
                  <a:pt x="368960" y="388637"/>
                </a:lnTo>
                <a:lnTo>
                  <a:pt x="375109" y="383718"/>
                </a:lnTo>
                <a:lnTo>
                  <a:pt x="380028" y="377568"/>
                </a:lnTo>
                <a:lnTo>
                  <a:pt x="384948" y="371419"/>
                </a:lnTo>
                <a:lnTo>
                  <a:pt x="389867" y="364040"/>
                </a:lnTo>
                <a:lnTo>
                  <a:pt x="392327" y="356661"/>
                </a:lnTo>
                <a:lnTo>
                  <a:pt x="396017" y="349281"/>
                </a:lnTo>
                <a:lnTo>
                  <a:pt x="397247" y="341902"/>
                </a:lnTo>
                <a:lnTo>
                  <a:pt x="398476" y="333293"/>
                </a:lnTo>
                <a:lnTo>
                  <a:pt x="399706" y="324684"/>
                </a:lnTo>
                <a:lnTo>
                  <a:pt x="398476" y="316075"/>
                </a:lnTo>
                <a:lnTo>
                  <a:pt x="397247" y="307466"/>
                </a:lnTo>
                <a:lnTo>
                  <a:pt x="396017" y="300087"/>
                </a:lnTo>
                <a:lnTo>
                  <a:pt x="392327" y="291478"/>
                </a:lnTo>
                <a:lnTo>
                  <a:pt x="389867" y="284098"/>
                </a:lnTo>
                <a:lnTo>
                  <a:pt x="384948" y="277949"/>
                </a:lnTo>
                <a:lnTo>
                  <a:pt x="380028" y="271800"/>
                </a:lnTo>
                <a:lnTo>
                  <a:pt x="375109" y="265650"/>
                </a:lnTo>
                <a:lnTo>
                  <a:pt x="368960" y="259501"/>
                </a:lnTo>
                <a:lnTo>
                  <a:pt x="362810" y="254582"/>
                </a:lnTo>
                <a:lnTo>
                  <a:pt x="355431" y="250892"/>
                </a:lnTo>
                <a:lnTo>
                  <a:pt x="348052" y="247202"/>
                </a:lnTo>
                <a:lnTo>
                  <a:pt x="340673" y="244743"/>
                </a:lnTo>
                <a:lnTo>
                  <a:pt x="332064" y="242283"/>
                </a:lnTo>
                <a:lnTo>
                  <a:pt x="324684" y="241053"/>
                </a:lnTo>
                <a:lnTo>
                  <a:pt x="316075" y="241053"/>
                </a:lnTo>
                <a:lnTo>
                  <a:pt x="307466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6177509" y="3970395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9138179" y="5072554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9132115" y="397039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224679" y="5413253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268297" y="5413253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0609418" y="3970395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1746488" y="5413253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086719" y="3970395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0646068" y="507258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12081342" y="5073961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209337" y="6515438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1745600" y="6512650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3234935" y="6519822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6186001" y="6512178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6181059" y="5413253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4707956" y="6518564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4702870" y="5413253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73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4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6.vml"/><Relationship Id="rId7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tags" Target="../tags/tag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ags" Target="../tags/tag79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vmlDrawing" Target="../drawings/vmlDrawing78.v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oleObject" Target="../embeddings/oleObject78.bin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7.vml"/><Relationship Id="rId7" Type="http://schemas.openxmlformats.org/officeDocument/2006/relationships/image" Target="../media/image5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tags" Target="../tags/tag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vmlDrawing" Target="../drawings/vmlDrawing43.v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58.xml"/><Relationship Id="rId5" Type="http://schemas.openxmlformats.org/officeDocument/2006/relationships/vmlDrawing" Target="../drawings/vmlDrawing57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4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7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7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21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48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18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3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1"/>
            <a:ext cx="13442950" cy="75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72142"/>
            <a:ext cx="931586" cy="3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03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99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1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57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64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46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46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97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86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118" y="5451731"/>
            <a:ext cx="12331696" cy="709383"/>
          </a:xfrm>
        </p:spPr>
        <p:txBody>
          <a:bodyPr/>
          <a:lstStyle/>
          <a:p>
            <a:r>
              <a:rPr lang="en-US" dirty="0"/>
              <a:t>The cinema marketplace</a:t>
            </a:r>
          </a:p>
        </p:txBody>
      </p:sp>
    </p:spTree>
    <p:extLst>
      <p:ext uri="{BB962C8B-B14F-4D97-AF65-F5344CB8AC3E}">
        <p14:creationId xmlns:p14="http://schemas.microsoft.com/office/powerpoint/2010/main" val="12533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7D336-3166-0F4D-B903-95E1C8385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650" y="1310412"/>
            <a:ext cx="3332283" cy="3010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D267D-2DAD-8E48-8AA2-3138ABB9A9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42" y="1322445"/>
            <a:ext cx="4279815" cy="3010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9783F-CB5F-DF46-BC8D-437F8E72D2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52" y="4519975"/>
            <a:ext cx="2144882" cy="1340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1B77C-6DAC-0F4F-B3B9-F0E13C247F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83" y="4760561"/>
            <a:ext cx="2605840" cy="859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474313-5063-D742-9A60-6CF48C8DD0EC}"/>
              </a:ext>
            </a:extLst>
          </p:cNvPr>
          <p:cNvSpPr txBox="1"/>
          <p:nvPr/>
        </p:nvSpPr>
        <p:spPr>
          <a:xfrm>
            <a:off x="1106818" y="5824126"/>
            <a:ext cx="2495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 (+2)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CF764-5651-4B4B-938C-235426085B25}"/>
              </a:ext>
            </a:extLst>
          </p:cNvPr>
          <p:cNvSpPr txBox="1"/>
          <p:nvPr/>
        </p:nvSpPr>
        <p:spPr>
          <a:xfrm>
            <a:off x="5305728" y="5828351"/>
            <a:ext cx="2495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(+5)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F60A4-20CA-0949-A781-D2BC2430A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013" y="1310412"/>
            <a:ext cx="4493475" cy="2995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948CA-F382-104C-92C1-98F4F2D345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231" y="4855536"/>
            <a:ext cx="1358733" cy="669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241F26-06E4-D742-B49F-6F75E22A7F5B}"/>
              </a:ext>
            </a:extLst>
          </p:cNvPr>
          <p:cNvSpPr txBox="1"/>
          <p:nvPr/>
        </p:nvSpPr>
        <p:spPr>
          <a:xfrm>
            <a:off x="9733822" y="5860526"/>
            <a:ext cx="2495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15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cineworld screen X">
            <a:extLst>
              <a:ext uri="{FF2B5EF4-FFF2-40B4-BE49-F238E27FC236}">
                <a16:creationId xmlns:a16="http://schemas.microsoft.com/office/drawing/2014/main" id="{474BBB9F-AD68-4DF5-9CD1-FE7489696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3442950" cy="70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3442950" cy="7082589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Cineworld Screen X SCREENS (14)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042E-8AE1-414C-9884-6F4F254F0C98}"/>
              </a:ext>
            </a:extLst>
          </p:cNvPr>
          <p:cNvSpPr/>
          <p:nvPr/>
        </p:nvSpPr>
        <p:spPr>
          <a:xfrm>
            <a:off x="270000" y="825585"/>
            <a:ext cx="5038725" cy="34470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Basildon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Castleford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Crawley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Didsbury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F8F8F8"/>
                </a:solidFill>
                <a:latin typeface="Arial"/>
              </a:rPr>
              <a:t>Edinburgh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Leeds (White Rose)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- O2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- Wandsworth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Milton Keynes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(Newcastle Upon Tyne)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Rushden Lakes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Sheffield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Speke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Watford</a:t>
            </a:r>
          </a:p>
        </p:txBody>
      </p:sp>
    </p:spTree>
    <p:extLst>
      <p:ext uri="{BB962C8B-B14F-4D97-AF65-F5344CB8AC3E}">
        <p14:creationId xmlns:p14="http://schemas.microsoft.com/office/powerpoint/2010/main" val="8804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4" b="281"/>
          <a:stretch/>
        </p:blipFill>
        <p:spPr>
          <a:xfrm>
            <a:off x="0" y="0"/>
            <a:ext cx="13442949" cy="7105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13442950" cy="710565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042E-8AE1-414C-9884-6F4F254F0C98}"/>
              </a:ext>
            </a:extLst>
          </p:cNvPr>
          <p:cNvSpPr/>
          <p:nvPr/>
        </p:nvSpPr>
        <p:spPr>
          <a:xfrm>
            <a:off x="296504" y="762509"/>
            <a:ext cx="5038725" cy="54168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Aberdeen Union Square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Basildon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Birmingham - Broad Street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Bracknell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Cardiff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Castleford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Crawley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Didsbury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Edinburgh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Glasgow Renfrew St.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Ipswich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- Enfield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- Leicester Square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F8F8F8"/>
                </a:solidFill>
                <a:latin typeface="Arial"/>
              </a:rPr>
              <a:t>London – O2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- Wandsworth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Middlesbrough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Milton Keynes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(Newcastle Upon Tyne)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Rushden Lakes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Sheffield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Stevenage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Telford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85585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4dx CINEMAS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760" y="1331913"/>
            <a:ext cx="3228975" cy="5065712"/>
          </a:xfrm>
          <a:prstGeom prst="rect">
            <a:avLst/>
          </a:prstGeom>
        </p:spPr>
      </p:pic>
      <p:pic>
        <p:nvPicPr>
          <p:cNvPr id="17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1331913"/>
            <a:ext cx="3200315" cy="2422364"/>
          </a:xfrm>
          <a:prstGeom prst="rect">
            <a:avLst/>
          </a:prstGeom>
        </p:spPr>
      </p:pic>
      <p:pic>
        <p:nvPicPr>
          <p:cNvPr id="18" name="Picture Placeholder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3948405"/>
            <a:ext cx="3200315" cy="2428820"/>
          </a:xfrm>
          <a:prstGeom prst="rect">
            <a:avLst/>
          </a:prstGeom>
        </p:spPr>
      </p:pic>
      <p:pic>
        <p:nvPicPr>
          <p:cNvPr id="7" name="Picture Placeholder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215" y="1325456"/>
            <a:ext cx="2533650" cy="3638550"/>
          </a:xfrm>
          <a:prstGeom prst="rect">
            <a:avLst/>
          </a:prstGeom>
        </p:spPr>
      </p:pic>
      <p:pic>
        <p:nvPicPr>
          <p:cNvPr id="6" name="Picture 22" descr="ODE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215" y="5145024"/>
            <a:ext cx="25336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69732" y="7230654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Odeon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800032" y="1865456"/>
            <a:ext cx="2112963" cy="436954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110</a:t>
            </a:r>
          </a:p>
          <a:p>
            <a:pPr>
              <a:defRPr/>
            </a:pPr>
            <a:r>
              <a:rPr lang="en-US" sz="1800" cap="none" dirty="0">
                <a:solidFill>
                  <a:srgbClr val="8A8A8D"/>
                </a:solidFill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800032" y="3442333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latin typeface="Arial"/>
                <a:cs typeface="Arial"/>
              </a:rPr>
              <a:t>884</a:t>
            </a:r>
          </a:p>
          <a:p>
            <a:pPr>
              <a:defRPr/>
            </a:pPr>
            <a:r>
              <a:rPr lang="en-US" sz="1800" cap="none" dirty="0">
                <a:solidFill>
                  <a:srgbClr val="8A8A8D"/>
                </a:solidFill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Freeform 253"/>
          <p:cNvSpPr>
            <a:spLocks noEditPoints="1"/>
          </p:cNvSpPr>
          <p:nvPr/>
        </p:nvSpPr>
        <p:spPr bwMode="auto">
          <a:xfrm>
            <a:off x="268035" y="2951591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00BFD6"/>
                </a:solidFill>
              </a:rPr>
              <a:t> </a:t>
            </a:r>
          </a:p>
        </p:txBody>
      </p:sp>
      <p:sp>
        <p:nvSpPr>
          <p:cNvPr id="12" name="Freeform 143"/>
          <p:cNvSpPr>
            <a:spLocks noEditPoints="1"/>
          </p:cNvSpPr>
          <p:nvPr/>
        </p:nvSpPr>
        <p:spPr bwMode="auto">
          <a:xfrm>
            <a:off x="268035" y="1325456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BFD6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930ABE-C46A-4159-9823-A45FDF62F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42950" cy="70634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3442950" cy="706340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042E-8AE1-414C-9884-6F4F254F0C98}"/>
              </a:ext>
            </a:extLst>
          </p:cNvPr>
          <p:cNvSpPr/>
          <p:nvPr/>
        </p:nvSpPr>
        <p:spPr>
          <a:xfrm>
            <a:off x="296504" y="762509"/>
            <a:ext cx="5038725" cy="4924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Birmingham Broadway Plaza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Derby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8F8F8"/>
                </a:solidFill>
                <a:latin typeface="Arial"/>
              </a:rPr>
              <a:t>Durham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Kilbride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Edinburgh West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Glasgow Quay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Hull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 Valley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Leeds - Bradford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Leeds – Thorpe Park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8F8F8"/>
                </a:solidFill>
                <a:latin typeface="Arial"/>
              </a:rPr>
              <a:t>L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iverpool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Switch Island</a:t>
            </a:r>
          </a:p>
          <a:p>
            <a:pPr>
              <a:defRPr/>
            </a:pPr>
            <a:r>
              <a:rPr lang="en-US" sz="1600" b="1" dirty="0">
                <a:solidFill>
                  <a:srgbClr val="F8F8F8"/>
                </a:solidFill>
              </a:rPr>
              <a:t>London - Haymarket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– Leicester Sq.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 – Putney</a:t>
            </a:r>
          </a:p>
          <a:p>
            <a:pPr>
              <a:defRPr/>
            </a:pPr>
            <a:r>
              <a:rPr lang="en-US" sz="1600" b="1" dirty="0">
                <a:solidFill>
                  <a:srgbClr val="F8F8F8"/>
                </a:solidFill>
                <a:latin typeface="Arial"/>
              </a:rPr>
              <a:t>London - </a:t>
            </a:r>
            <a:r>
              <a:rPr lang="en-US" sz="1600" b="1" dirty="0">
                <a:solidFill>
                  <a:srgbClr val="F8F8F8"/>
                </a:solidFill>
              </a:rPr>
              <a:t>Swiss Cottage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8F8F8"/>
                </a:solidFill>
                <a:latin typeface="Arial"/>
              </a:rPr>
              <a:t>Maidenhead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Sheffield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Stafford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Telford</a:t>
            </a: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8F8F8"/>
                </a:solidFill>
                <a:latin typeface="Arial"/>
              </a:rPr>
              <a:t>Warrington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85585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Odeon luxe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 descr="PN1_3244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759" y="1331912"/>
            <a:ext cx="3228975" cy="5070650"/>
          </a:xfrm>
          <a:prstGeom prst="rect">
            <a:avLst/>
          </a:prstGeom>
        </p:spPr>
      </p:pic>
      <p:pic>
        <p:nvPicPr>
          <p:cNvPr id="6" name="Picture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1038" y="1331911"/>
            <a:ext cx="2565401" cy="3837883"/>
          </a:xfrm>
          <a:prstGeom prst="rect">
            <a:avLst/>
          </a:prstGeom>
        </p:spPr>
      </p:pic>
      <p:pic>
        <p:nvPicPr>
          <p:cNvPr id="17" name="Picture Placeholder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1320931"/>
            <a:ext cx="3200315" cy="2433346"/>
          </a:xfrm>
          <a:prstGeom prst="rect">
            <a:avLst/>
          </a:prstGeom>
        </p:spPr>
      </p:pic>
      <p:pic>
        <p:nvPicPr>
          <p:cNvPr id="18" name="Picture Placeholder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811" y="3948404"/>
            <a:ext cx="3200315" cy="242762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209633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vue</a:t>
            </a:r>
            <a:endParaRPr lang="en-US" dirty="0"/>
          </a:p>
        </p:txBody>
      </p:sp>
      <p:pic>
        <p:nvPicPr>
          <p:cNvPr id="5" name="Picture 9" descr="v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6847" y="5348960"/>
            <a:ext cx="2336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812183" y="1788024"/>
            <a:ext cx="2112963" cy="62388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88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812182" y="3491591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840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Freeform 253"/>
          <p:cNvSpPr>
            <a:spLocks noEditPoints="1"/>
          </p:cNvSpPr>
          <p:nvPr/>
        </p:nvSpPr>
        <p:spPr bwMode="auto">
          <a:xfrm>
            <a:off x="270000" y="2951591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FB3449"/>
                </a:solidFill>
              </a:rPr>
              <a:t> </a:t>
            </a:r>
          </a:p>
        </p:txBody>
      </p:sp>
      <p:sp>
        <p:nvSpPr>
          <p:cNvPr id="12" name="Freeform 143"/>
          <p:cNvSpPr>
            <a:spLocks noEditPoints="1"/>
          </p:cNvSpPr>
          <p:nvPr/>
        </p:nvSpPr>
        <p:spPr bwMode="auto">
          <a:xfrm>
            <a:off x="270000" y="1331912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BFD6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3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904" y="1320931"/>
            <a:ext cx="3218829" cy="5056294"/>
          </a:xfrm>
          <a:prstGeom prst="rect">
            <a:avLst/>
          </a:prstGeom>
        </p:spPr>
      </p:pic>
      <p:pic>
        <p:nvPicPr>
          <p:cNvPr id="17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1320931"/>
            <a:ext cx="3200315" cy="2433346"/>
          </a:xfrm>
          <a:prstGeom prst="rect">
            <a:avLst/>
          </a:prstGeom>
        </p:spPr>
      </p:pic>
      <p:pic>
        <p:nvPicPr>
          <p:cNvPr id="18" name="Picture Placeholder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3948404"/>
            <a:ext cx="3200315" cy="2428821"/>
          </a:xfrm>
          <a:prstGeom prst="rect">
            <a:avLst/>
          </a:prstGeom>
        </p:spPr>
      </p:pic>
      <p:pic>
        <p:nvPicPr>
          <p:cNvPr id="13" name="Picture Placehold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588" y="1325456"/>
            <a:ext cx="2556301" cy="38415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209633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CURZON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812181" y="1777043"/>
            <a:ext cx="2112963" cy="62388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15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812180" y="3468687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45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Freeform 253"/>
          <p:cNvSpPr>
            <a:spLocks noEditPoints="1"/>
          </p:cNvSpPr>
          <p:nvPr/>
        </p:nvSpPr>
        <p:spPr bwMode="auto">
          <a:xfrm>
            <a:off x="270000" y="2977044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0">
                <a:solidFill>
                  <a:srgbClr val="00BFD6"/>
                </a:solidFill>
              </a:rPr>
              <a:t> </a:t>
            </a:r>
          </a:p>
        </p:txBody>
      </p:sp>
      <p:sp>
        <p:nvSpPr>
          <p:cNvPr id="9" name="Freeform 143"/>
          <p:cNvSpPr>
            <a:spLocks noEditPoints="1"/>
          </p:cNvSpPr>
          <p:nvPr/>
        </p:nvSpPr>
        <p:spPr bwMode="auto">
          <a:xfrm>
            <a:off x="270000" y="1320931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BFD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2" descr="https://upload.wikimedia.org/wikipedia/en/thumb/a/a0/CurzonLogo.svg/1280px-CurzonLogo.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779" y="5561263"/>
            <a:ext cx="2518660" cy="4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 descr="Hackney Picturehouse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08" y="1336826"/>
            <a:ext cx="3222625" cy="5064973"/>
          </a:xfrm>
          <a:prstGeom prst="rect">
            <a:avLst/>
          </a:prstGeom>
        </p:spPr>
      </p:pic>
      <p:pic>
        <p:nvPicPr>
          <p:cNvPr id="16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1320931"/>
            <a:ext cx="3200315" cy="2433346"/>
          </a:xfrm>
          <a:prstGeom prst="rect">
            <a:avLst/>
          </a:prstGeom>
        </p:spPr>
      </p:pic>
      <p:pic>
        <p:nvPicPr>
          <p:cNvPr id="17" name="Picture Placeholder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3978166"/>
            <a:ext cx="3200315" cy="2377648"/>
          </a:xfrm>
          <a:prstGeom prst="rect">
            <a:avLst/>
          </a:prstGeom>
        </p:spPr>
      </p:pic>
      <p:pic>
        <p:nvPicPr>
          <p:cNvPr id="6" name="Picture Placeholder 8" descr="Notting Hill Gate Auditorium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1037" y="1325456"/>
            <a:ext cx="2565402" cy="38443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209633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85585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picturehouse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838325" y="1818338"/>
            <a:ext cx="2112963" cy="62388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25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838325" y="3468687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85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Freeform 253"/>
          <p:cNvSpPr>
            <a:spLocks noEditPoints="1"/>
          </p:cNvSpPr>
          <p:nvPr/>
        </p:nvSpPr>
        <p:spPr bwMode="auto">
          <a:xfrm>
            <a:off x="270000" y="2943247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0">
                <a:solidFill>
                  <a:srgbClr val="00BFD6"/>
                </a:solidFill>
              </a:rPr>
              <a:t> </a:t>
            </a:r>
          </a:p>
        </p:txBody>
      </p:sp>
      <p:sp>
        <p:nvSpPr>
          <p:cNvPr id="11" name="Freeform 143"/>
          <p:cNvSpPr>
            <a:spLocks noChangeAspect="1" noEditPoints="1"/>
          </p:cNvSpPr>
          <p:nvPr/>
        </p:nvSpPr>
        <p:spPr bwMode="auto">
          <a:xfrm>
            <a:off x="270000" y="1336826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BFD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FAAF7C-A10C-45DD-AE1D-92C5866A8E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391" y="5158905"/>
            <a:ext cx="2729930" cy="15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9904" y="1331910"/>
            <a:ext cx="3230164" cy="5049839"/>
          </a:xfrm>
          <a:prstGeom prst="rect">
            <a:avLst/>
          </a:prstGeom>
        </p:spPr>
      </p:pic>
      <p:pic>
        <p:nvPicPr>
          <p:cNvPr id="12" name="Picture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254" y="1325456"/>
            <a:ext cx="2880000" cy="2419350"/>
          </a:xfrm>
          <a:prstGeom prst="rect">
            <a:avLst/>
          </a:prstGeom>
        </p:spPr>
      </p:pic>
      <p:pic>
        <p:nvPicPr>
          <p:cNvPr id="13" name="Picture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586" y="3942760"/>
            <a:ext cx="2891335" cy="2419350"/>
          </a:xfrm>
          <a:prstGeom prst="rect">
            <a:avLst/>
          </a:prstGeom>
        </p:spPr>
      </p:pic>
      <p:pic>
        <p:nvPicPr>
          <p:cNvPr id="18" name="Picture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440" y="1325456"/>
            <a:ext cx="2880000" cy="2419349"/>
          </a:xfrm>
          <a:prstGeom prst="rect">
            <a:avLst/>
          </a:prstGeom>
        </p:spPr>
      </p:pic>
      <p:pic>
        <p:nvPicPr>
          <p:cNvPr id="19" name="Picture Placeholder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440" y="3942760"/>
            <a:ext cx="2880000" cy="24193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209633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independents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817305" y="1788022"/>
            <a:ext cx="2112963" cy="62388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166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817305" y="3413586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460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Freeform 253"/>
          <p:cNvSpPr>
            <a:spLocks noEditPoints="1"/>
          </p:cNvSpPr>
          <p:nvPr/>
        </p:nvSpPr>
        <p:spPr bwMode="auto">
          <a:xfrm>
            <a:off x="274033" y="2951272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0">
                <a:solidFill>
                  <a:srgbClr val="00BFD6"/>
                </a:solidFill>
              </a:rPr>
              <a:t> </a:t>
            </a:r>
          </a:p>
        </p:txBody>
      </p:sp>
      <p:sp>
        <p:nvSpPr>
          <p:cNvPr id="9" name="Freeform 143"/>
          <p:cNvSpPr>
            <a:spLocks noEditPoints="1"/>
          </p:cNvSpPr>
          <p:nvPr/>
        </p:nvSpPr>
        <p:spPr bwMode="auto">
          <a:xfrm>
            <a:off x="274033" y="1331910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BFD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6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6">
            <a:extLst>
              <a:ext uri="{FF2B5EF4-FFF2-40B4-BE49-F238E27FC236}">
                <a16:creationId xmlns:a16="http://schemas.microsoft.com/office/drawing/2014/main" id="{F1BC29A2-7450-8E4E-AE51-31A16A9C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D5104437-7E09-C74F-A2A6-03C3EF368D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4" y="651956"/>
            <a:ext cx="5961600" cy="436608"/>
          </a:xfrm>
        </p:spPr>
        <p:txBody>
          <a:bodyPr/>
          <a:lstStyle/>
          <a:p>
            <a:endParaRPr lang="en-GB"/>
          </a:p>
        </p:txBody>
      </p:sp>
      <p:pic>
        <p:nvPicPr>
          <p:cNvPr id="18" name="Picture Placeholder 48">
            <a:extLst>
              <a:ext uri="{FF2B5EF4-FFF2-40B4-BE49-F238E27FC236}">
                <a16:creationId xmlns:a16="http://schemas.microsoft.com/office/drawing/2014/main" id="{9FFD52A0-0AAD-9945-B302-AA9AB4AFC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475" y="-6350"/>
            <a:ext cx="3360738" cy="3538538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id="{8C7D3F8C-DA23-6242-A91D-4C15B4826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"/>
            <a:ext cx="6721475" cy="35388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20" name="Picture Placeholder 52">
            <a:extLst>
              <a:ext uri="{FF2B5EF4-FFF2-40B4-BE49-F238E27FC236}">
                <a16:creationId xmlns:a16="http://schemas.microsoft.com/office/drawing/2014/main" id="{C37D0CFB-CC20-6643-B2EF-C65C8608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2213" y="-1"/>
            <a:ext cx="3360738" cy="353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21" name="Picture Placeholder 53">
            <a:extLst>
              <a:ext uri="{FF2B5EF4-FFF2-40B4-BE49-F238E27FC236}">
                <a16:creationId xmlns:a16="http://schemas.microsoft.com/office/drawing/2014/main" id="{C27DFA79-12A0-C741-A466-D7C1E4BD54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71"/>
          <a:stretch/>
        </p:blipFill>
        <p:spPr>
          <a:xfrm>
            <a:off x="0" y="3532448"/>
            <a:ext cx="3842426" cy="353741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8A8C56EF-E5AD-5340-86D2-73056208A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73" t="-157" b="12530"/>
          <a:stretch/>
        </p:blipFill>
        <p:spPr>
          <a:xfrm>
            <a:off x="5777737" y="3532449"/>
            <a:ext cx="7665213" cy="3530795"/>
          </a:xfrm>
          <a:prstGeom prst="rect">
            <a:avLst/>
          </a:prstGeom>
          <a:ln>
            <a:noFill/>
          </a:ln>
        </p:spPr>
      </p:pic>
      <p:pic>
        <p:nvPicPr>
          <p:cNvPr id="27" name="Picture Placeholder 14">
            <a:extLst>
              <a:ext uri="{FF2B5EF4-FFF2-40B4-BE49-F238E27FC236}">
                <a16:creationId xmlns:a16="http://schemas.microsoft.com/office/drawing/2014/main" id="{2CDD220E-6C7E-6A40-BBB7-17B04E495C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11"/>
          <a:stretch/>
        </p:blipFill>
        <p:spPr bwMode="gray">
          <a:xfrm>
            <a:off x="3360737" y="3532449"/>
            <a:ext cx="3832607" cy="35307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03F400-A04B-2649-B58F-39CB5D4C4071}"/>
              </a:ext>
            </a:extLst>
          </p:cNvPr>
          <p:cNvCxnSpPr/>
          <p:nvPr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>
            <a:extLst>
              <a:ext uri="{FF2B5EF4-FFF2-40B4-BE49-F238E27FC236}">
                <a16:creationId xmlns:a16="http://schemas.microsoft.com/office/drawing/2014/main" id="{2AD45C0F-C16A-9D40-9D3F-3F0A448A43FC}"/>
              </a:ext>
            </a:extLst>
          </p:cNvPr>
          <p:cNvSpPr txBox="1">
            <a:spLocks/>
          </p:cNvSpPr>
          <p:nvPr/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961844" rtl="0" eaLnBrk="1" latinLnBrk="0" hangingPunct="1">
              <a:spcBef>
                <a:spcPct val="0"/>
              </a:spcBef>
              <a:buNone/>
              <a:defRPr sz="28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independents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cinema – A BILLION DOLLAR BOX OFFICE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650" y="1395414"/>
            <a:ext cx="12695650" cy="5672136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82225" y="7177550"/>
            <a:ext cx="3116263" cy="20608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Comscore</a:t>
            </a:r>
            <a:r>
              <a:rPr lang="en-US" dirty="0"/>
              <a:t> UK &amp; Ireland data.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6695441" cy="436608"/>
          </a:xfrm>
        </p:spPr>
        <p:txBody>
          <a:bodyPr/>
          <a:lstStyle/>
          <a:p>
            <a:r>
              <a:rPr lang="en-US" dirty="0"/>
              <a:t>Box office in the UK has consistently been delivering across the last 5 years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gray">
          <a:xfrm>
            <a:off x="2032000" y="2285984"/>
            <a:ext cx="9378950" cy="3890996"/>
          </a:xfrm>
          <a:prstGeom prst="rect">
            <a:avLst/>
          </a:prstGeom>
        </p:spPr>
        <p:txBody>
          <a:bodyPr wrap="square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FFFF"/>
                </a:solidFill>
              </a:rPr>
              <a:t>2000 – £639 million</a:t>
            </a: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  <a:p>
            <a:pPr algn="ctr"/>
            <a:r>
              <a:rPr lang="en-US" sz="3000" dirty="0">
                <a:solidFill>
                  <a:srgbClr val="FFFFFF"/>
                </a:solidFill>
              </a:rPr>
              <a:t>2006 – £762 million</a:t>
            </a:r>
          </a:p>
          <a:p>
            <a:pPr algn="ctr"/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  <a:p>
            <a:pPr algn="ctr"/>
            <a:r>
              <a:rPr lang="en-US" sz="3000" dirty="0">
                <a:solidFill>
                  <a:srgbClr val="FFFFFF"/>
                </a:solidFill>
              </a:rPr>
              <a:t>2016 - £1.3 billion</a:t>
            </a: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r>
              <a:rPr lang="en-GB" sz="3000" dirty="0">
                <a:solidFill>
                  <a:srgbClr val="FFFFFF"/>
                </a:solidFill>
              </a:rPr>
              <a:t>2017 - £1.3 billion</a:t>
            </a: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r>
              <a:rPr lang="en-GB" sz="3000" dirty="0">
                <a:solidFill>
                  <a:srgbClr val="FFFFFF"/>
                </a:solidFill>
              </a:rPr>
              <a:t>2018 - £1.3 billion</a:t>
            </a: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endParaRPr lang="en-GB" sz="3000" dirty="0">
              <a:solidFill>
                <a:srgbClr val="FFFFFF"/>
              </a:solidFill>
            </a:endParaRPr>
          </a:p>
          <a:p>
            <a:pPr algn="ctr"/>
            <a:r>
              <a:rPr lang="en-GB" sz="3000" dirty="0">
                <a:solidFill>
                  <a:srgbClr val="FFFFFF"/>
                </a:solidFill>
              </a:rPr>
              <a:t>2019 - £1.3 billion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CINEMAS ARE continually INVESTING IN new TECH</a:t>
            </a:r>
            <a:endParaRPr lang="en-US" dirty="0"/>
          </a:p>
        </p:txBody>
      </p:sp>
      <p:pic>
        <p:nvPicPr>
          <p:cNvPr id="5" name="Content Placeholder 28">
            <a:extLst>
              <a:ext uri="{FF2B5EF4-FFF2-40B4-BE49-F238E27FC236}">
                <a16:creationId xmlns:a16="http://schemas.microsoft.com/office/drawing/2014/main" id="{8EBB50CE-9BE0-4714-868B-310AD068C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935" y="1735355"/>
            <a:ext cx="3484941" cy="699940"/>
          </a:xfrm>
          <a:prstGeom prst="rect">
            <a:avLst/>
          </a:prstGeom>
        </p:spPr>
      </p:pic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CDB843D8-944B-4A6D-AB0B-3F01700B2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5" t="5694" r="8295" b="5694"/>
          <a:stretch/>
        </p:blipFill>
        <p:spPr>
          <a:xfrm>
            <a:off x="7370965" y="3913465"/>
            <a:ext cx="3657159" cy="1821197"/>
          </a:xfrm>
          <a:prstGeom prst="rect">
            <a:avLst/>
          </a:prstGeom>
        </p:spPr>
      </p:pic>
      <p:pic>
        <p:nvPicPr>
          <p:cNvPr id="7" name="Content Placeholder 24">
            <a:extLst>
              <a:ext uri="{FF2B5EF4-FFF2-40B4-BE49-F238E27FC236}">
                <a16:creationId xmlns:a16="http://schemas.microsoft.com/office/drawing/2014/main" id="{02640A38-93DC-4075-9EFE-F604A51C8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24" y="1673192"/>
            <a:ext cx="3214641" cy="824267"/>
          </a:xfrm>
          <a:prstGeom prst="rect">
            <a:avLst/>
          </a:prstGeom>
        </p:spPr>
      </p:pic>
      <p:pic>
        <p:nvPicPr>
          <p:cNvPr id="8" name="Picture 2" descr="Image result for 4 dx">
            <a:extLst>
              <a:ext uri="{FF2B5EF4-FFF2-40B4-BE49-F238E27FC236}">
                <a16:creationId xmlns:a16="http://schemas.microsoft.com/office/drawing/2014/main" id="{69493B27-4501-4F69-BFD8-6CCD87ECE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826" y="3913465"/>
            <a:ext cx="3657159" cy="18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1F04DE-923E-4EB2-9511-BC4501850B05}"/>
              </a:ext>
            </a:extLst>
          </p:cNvPr>
          <p:cNvSpPr txBox="1"/>
          <p:nvPr/>
        </p:nvSpPr>
        <p:spPr>
          <a:xfrm>
            <a:off x="2644179" y="2907907"/>
            <a:ext cx="3198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41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C0F00-FD0D-492E-9D69-E0AD3B32DE58}"/>
              </a:ext>
            </a:extLst>
          </p:cNvPr>
          <p:cNvSpPr txBox="1"/>
          <p:nvPr/>
        </p:nvSpPr>
        <p:spPr>
          <a:xfrm>
            <a:off x="7600318" y="2907903"/>
            <a:ext cx="3198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40 sites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22BD4-5751-4F5E-80D6-179F999696BC}"/>
              </a:ext>
            </a:extLst>
          </p:cNvPr>
          <p:cNvSpPr txBox="1"/>
          <p:nvPr/>
        </p:nvSpPr>
        <p:spPr>
          <a:xfrm>
            <a:off x="2644177" y="6093006"/>
            <a:ext cx="3198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22 sites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AAD3E-1A3D-42C4-B974-17E860B2922B}"/>
              </a:ext>
            </a:extLst>
          </p:cNvPr>
          <p:cNvSpPr txBox="1"/>
          <p:nvPr/>
        </p:nvSpPr>
        <p:spPr>
          <a:xfrm>
            <a:off x="7600317" y="6093006"/>
            <a:ext cx="3198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14 sites</a:t>
            </a:r>
          </a:p>
        </p:txBody>
      </p:sp>
    </p:spTree>
    <p:extLst>
      <p:ext uri="{BB962C8B-B14F-4D97-AF65-F5344CB8AC3E}">
        <p14:creationId xmlns:p14="http://schemas.microsoft.com/office/powerpoint/2010/main" val="8278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Cinema experience IS more than just the film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E0EED1-5DEC-784F-AA02-DCDD0897D294}"/>
              </a:ext>
            </a:extLst>
          </p:cNvPr>
          <p:cNvGrpSpPr/>
          <p:nvPr/>
        </p:nvGrpSpPr>
        <p:grpSpPr>
          <a:xfrm>
            <a:off x="320161" y="1427900"/>
            <a:ext cx="12802629" cy="4832463"/>
            <a:chOff x="291680" y="1364400"/>
            <a:chExt cx="12802629" cy="4832463"/>
          </a:xfrm>
        </p:grpSpPr>
        <p:pic>
          <p:nvPicPr>
            <p:cNvPr id="5" name="Picture Placeholder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12210" y="1364400"/>
              <a:ext cx="2934408" cy="22597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3244" r="4201" b="2478"/>
            <a:stretch/>
          </p:blipFill>
          <p:spPr>
            <a:xfrm>
              <a:off x="5615097" y="3754227"/>
              <a:ext cx="2453355" cy="2442636"/>
            </a:xfrm>
            <a:prstGeom prst="rect">
              <a:avLst/>
            </a:prstGeom>
          </p:spPr>
        </p:pic>
        <p:pic>
          <p:nvPicPr>
            <p:cNvPr id="8" name="Picture 27" descr="Image result for ambar odeon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680" y="1364400"/>
              <a:ext cx="3175112" cy="222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cineworld 4dx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647" y="3754226"/>
              <a:ext cx="1831977" cy="244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7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9197" y="1364400"/>
              <a:ext cx="3175112" cy="223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680" y="3754226"/>
              <a:ext cx="2463936" cy="24426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FAD6A4-D2E8-4418-B48E-52BAD8896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4"/>
            <a:stretch/>
          </p:blipFill>
          <p:spPr>
            <a:xfrm>
              <a:off x="6692036" y="1364400"/>
              <a:ext cx="3081744" cy="22475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F56698-F225-43F3-9D23-F1A0E1658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4820" y="3754226"/>
              <a:ext cx="2939489" cy="24426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7C0F22-4DDC-4F36-AA33-93829D111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2811" y="3754226"/>
              <a:ext cx="2605091" cy="2442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+100 new screens COMING IN 2020/2021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8C17D8-F8A6-294F-98E1-40E4D748877A}"/>
              </a:ext>
            </a:extLst>
          </p:cNvPr>
          <p:cNvSpPr txBox="1">
            <a:spLocks/>
          </p:cNvSpPr>
          <p:nvPr/>
        </p:nvSpPr>
        <p:spPr>
          <a:xfrm>
            <a:off x="244855" y="634740"/>
            <a:ext cx="12423740" cy="285585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6"/>
                </a:solidFill>
              </a:rPr>
              <a:t>Including the below in London alone…</a:t>
            </a:r>
          </a:p>
        </p:txBody>
      </p:sp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55AE9306-32FE-4D44-9462-1026929095AF}"/>
              </a:ext>
            </a:extLst>
          </p:cNvPr>
          <p:cNvSpPr txBox="1">
            <a:spLocks/>
          </p:cNvSpPr>
          <p:nvPr/>
        </p:nvSpPr>
        <p:spPr>
          <a:xfrm>
            <a:off x="360166" y="1671495"/>
            <a:ext cx="4108595" cy="4218272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ODEON		</a:t>
            </a:r>
            <a:r>
              <a:rPr lang="en-GB" sz="1600" b="0" dirty="0">
                <a:solidFill>
                  <a:schemeClr val="bg1"/>
                </a:solidFill>
              </a:rPr>
              <a:t>Leicester Square (3)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Marble Arch (5)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Cineworld</a:t>
            </a:r>
            <a:r>
              <a:rPr lang="en-GB" sz="1600" b="0" dirty="0">
                <a:solidFill>
                  <a:schemeClr val="bg1"/>
                </a:solidFill>
              </a:rPr>
              <a:t>	Hounslow (10)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Picturehouse</a:t>
            </a: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b="0" dirty="0">
                <a:solidFill>
                  <a:schemeClr val="bg1"/>
                </a:solidFill>
              </a:rPr>
              <a:t>Ealing (8)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Finsbury Park (9)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Curzon</a:t>
            </a:r>
            <a:r>
              <a:rPr lang="en-GB" sz="1600" b="0" dirty="0">
                <a:solidFill>
                  <a:schemeClr val="bg1"/>
                </a:solidFill>
              </a:rPr>
              <a:t>		Hoxton (3)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Kingston (5)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Independents	</a:t>
            </a:r>
            <a:r>
              <a:rPr lang="en-GB" sz="1600" b="0" dirty="0">
                <a:solidFill>
                  <a:schemeClr val="bg1"/>
                </a:solidFill>
              </a:rPr>
              <a:t>Battersea (3)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Dalston (2)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Hammersmith (2)</a:t>
            </a:r>
          </a:p>
          <a:p>
            <a:r>
              <a:rPr lang="en-GB" sz="1600" b="0" dirty="0">
                <a:solidFill>
                  <a:schemeClr val="bg1"/>
                </a:solidFill>
              </a:rPr>
              <a:t>		White City (3)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3F7309-F8D5-4A4F-B87B-681E1F72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33" y="1166547"/>
            <a:ext cx="74009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209633"/>
            <a:ext cx="3116263" cy="20608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Source: CEA Admissions 2012 –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Cinema admissions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38455"/>
              </p:ext>
            </p:extLst>
          </p:nvPr>
        </p:nvGraphicFramePr>
        <p:xfrm>
          <a:off x="565400" y="1302497"/>
          <a:ext cx="12312151" cy="528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CE45491A-2385-40B5-AF5E-DE98BB43CCA8}"/>
              </a:ext>
            </a:extLst>
          </p:cNvPr>
          <p:cNvSpPr txBox="1"/>
          <p:nvPr/>
        </p:nvSpPr>
        <p:spPr>
          <a:xfrm>
            <a:off x="10160000" y="4910878"/>
            <a:ext cx="7969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177m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E84C479-88F8-47E2-8577-284B026EBF02}"/>
              </a:ext>
            </a:extLst>
          </p:cNvPr>
          <p:cNvSpPr txBox="1"/>
          <p:nvPr/>
        </p:nvSpPr>
        <p:spPr>
          <a:xfrm>
            <a:off x="11604625" y="4910878"/>
            <a:ext cx="7969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176m</a:t>
            </a:r>
          </a:p>
        </p:txBody>
      </p:sp>
    </p:spTree>
    <p:extLst>
      <p:ext uri="{BB962C8B-B14F-4D97-AF65-F5344CB8AC3E}">
        <p14:creationId xmlns:p14="http://schemas.microsoft.com/office/powerpoint/2010/main" val="15789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189564"/>
            <a:ext cx="3116263" cy="246221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en-US" dirty="0"/>
              <a:t>Source: Admissions: CAA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dirty="0"/>
              <a:t>Ad spend: WARC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CINEMA ADMISSIONS &amp; AD REVENUE 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953975"/>
              </p:ext>
            </p:extLst>
          </p:nvPr>
        </p:nvGraphicFramePr>
        <p:xfrm>
          <a:off x="184482" y="1367201"/>
          <a:ext cx="12873790" cy="546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9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1760" y="5459752"/>
            <a:ext cx="12331696" cy="709383"/>
          </a:xfrm>
        </p:spPr>
        <p:txBody>
          <a:bodyPr/>
          <a:lstStyle/>
          <a:p>
            <a:r>
              <a:rPr lang="en-US" dirty="0"/>
              <a:t>Our cinemas</a:t>
            </a:r>
          </a:p>
        </p:txBody>
      </p:sp>
    </p:spTree>
    <p:extLst>
      <p:ext uri="{BB962C8B-B14F-4D97-AF65-F5344CB8AC3E}">
        <p14:creationId xmlns:p14="http://schemas.microsoft.com/office/powerpoint/2010/main" val="1577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ln>
                  <a:noFill/>
                </a:ln>
                <a:solidFill>
                  <a:schemeClr val="bg1"/>
                </a:solidFill>
              </a:rPr>
              <a:t>DCM’S PARTNERS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03695" y="1459832"/>
            <a:ext cx="9635561" cy="4728589"/>
            <a:chOff x="1004933" y="1855703"/>
            <a:chExt cx="8055238" cy="395305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835" y="1855703"/>
              <a:ext cx="3937000" cy="13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14769" y="5409946"/>
              <a:ext cx="4396560" cy="39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solidFill>
                    <a:schemeClr val="bg1"/>
                  </a:solidFill>
                  <a:latin typeface="+mj-lt"/>
                </a:rPr>
                <a:t>PLUS 160+ INDEPENDENT CINEMAS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7150" y="3599733"/>
              <a:ext cx="1433021" cy="1433021"/>
              <a:chOff x="8920555" y="3691277"/>
              <a:chExt cx="1629721" cy="162972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920555" y="3691277"/>
                <a:ext cx="1629721" cy="162972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1266" y="4376065"/>
                <a:ext cx="1454431" cy="260143"/>
              </a:xfrm>
              <a:prstGeom prst="rect">
                <a:avLst/>
              </a:prstGeom>
            </p:spPr>
          </p:pic>
        </p:grpSp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004933" y="3599733"/>
              <a:ext cx="6347110" cy="1433021"/>
              <a:chOff x="1864211" y="3542515"/>
              <a:chExt cx="8288361" cy="187151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864211" y="3542515"/>
                <a:ext cx="1871309" cy="1871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03758" y="3542515"/>
                <a:ext cx="1871309" cy="18715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41717" y="3542515"/>
                <a:ext cx="1871308" cy="18715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281264" y="3542515"/>
                <a:ext cx="1871308" cy="18715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" name="Picture 1" descr="cineworld-logo_reversed white.psd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235" y="4255168"/>
                <a:ext cx="1765326" cy="446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70195"/>
                      </a:srgb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 descr="ODEON_STRAP WHITE.eps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238" y="4222561"/>
                <a:ext cx="1365464" cy="511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70195"/>
                      </a:srgb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 descr="vue logo_white.psd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2240" y="4197523"/>
                <a:ext cx="1071253" cy="5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70195"/>
                      </a:srgb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Heineken Picturehouse logos.psd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1567" y="4076636"/>
                <a:ext cx="1370497" cy="8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70195"/>
                      </a:srgb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736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cinema - the 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909" y="1875559"/>
            <a:ext cx="11653132" cy="4148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590864" y="2728992"/>
            <a:ext cx="2866777" cy="2868845"/>
            <a:chOff x="1210813" y="3012795"/>
            <a:chExt cx="2201862" cy="2203450"/>
          </a:xfrm>
        </p:grpSpPr>
        <p:sp>
          <p:nvSpPr>
            <p:cNvPr id="18" name="Oval 17"/>
            <p:cNvSpPr/>
            <p:nvPr/>
          </p:nvSpPr>
          <p:spPr bwMode="auto">
            <a:xfrm>
              <a:off x="1210813" y="3012795"/>
              <a:ext cx="2201862" cy="2203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gray">
            <a:xfrm>
              <a:off x="1569588" y="3790670"/>
              <a:ext cx="1484312" cy="409575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>
              <a:lvl1pPr algn="l" defTabSz="961844" rtl="0" eaLnBrk="1" latinLnBrk="0" hangingPunct="1">
                <a:spcBef>
                  <a:spcPct val="0"/>
                </a:spcBef>
                <a:buNone/>
                <a:defRPr sz="3600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7000" dirty="0">
                  <a:solidFill>
                    <a:srgbClr val="0099A8"/>
                  </a:solidFill>
                </a:rPr>
                <a:t>4,399</a:t>
              </a:r>
            </a:p>
          </p:txBody>
        </p:sp>
        <p:sp>
          <p:nvSpPr>
            <p:cNvPr id="20" name="Content Placeholder 8"/>
            <p:cNvSpPr txBox="1">
              <a:spLocks/>
            </p:cNvSpPr>
            <p:nvPr/>
          </p:nvSpPr>
          <p:spPr bwMode="gray">
            <a:xfrm>
              <a:off x="1393375" y="4470120"/>
              <a:ext cx="1836738" cy="3730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2" algn="ctr" eaLnBrk="1" hangingPunct="1">
                <a:lnSpc>
                  <a:spcPts val="15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r>
                <a:rPr lang="en-US" sz="2200" b="1" dirty="0">
                  <a:solidFill>
                    <a:srgbClr val="0099A8"/>
                  </a:solidFill>
                  <a:cs typeface="ＭＳ Ｐゴシック" charset="0"/>
                </a:rPr>
                <a:t>screens</a:t>
              </a:r>
              <a:endParaRPr lang="en-US" sz="2200" b="1" baseline="30000" dirty="0">
                <a:solidFill>
                  <a:srgbClr val="0099A8"/>
                </a:solidFill>
                <a:cs typeface="ＭＳ Ｐゴシック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274064" y="2728992"/>
            <a:ext cx="2866777" cy="2868845"/>
            <a:chOff x="4039527" y="3012795"/>
            <a:chExt cx="2201863" cy="2203450"/>
          </a:xfrm>
        </p:grpSpPr>
        <p:sp>
          <p:nvSpPr>
            <p:cNvPr id="22" name="Oval 21"/>
            <p:cNvSpPr/>
            <p:nvPr/>
          </p:nvSpPr>
          <p:spPr bwMode="auto">
            <a:xfrm>
              <a:off x="4039527" y="3012795"/>
              <a:ext cx="2201863" cy="2203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gray">
            <a:xfrm>
              <a:off x="4398302" y="3790670"/>
              <a:ext cx="1484313" cy="409575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>
              <a:lvl1pPr algn="l" defTabSz="961844" rtl="0" eaLnBrk="1" latinLnBrk="0" hangingPunct="1">
                <a:spcBef>
                  <a:spcPct val="0"/>
                </a:spcBef>
                <a:buNone/>
                <a:defRPr sz="3600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7000" dirty="0">
                  <a:solidFill>
                    <a:srgbClr val="0099A8"/>
                  </a:solidFill>
                </a:rPr>
                <a:t>811</a:t>
              </a:r>
            </a:p>
          </p:txBody>
        </p:sp>
        <p:sp>
          <p:nvSpPr>
            <p:cNvPr id="24" name="Content Placeholder 8"/>
            <p:cNvSpPr txBox="1">
              <a:spLocks/>
            </p:cNvSpPr>
            <p:nvPr/>
          </p:nvSpPr>
          <p:spPr bwMode="gray">
            <a:xfrm>
              <a:off x="4222089" y="4470120"/>
              <a:ext cx="1835151" cy="3730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2" algn="ctr" eaLnBrk="1" hangingPunct="1">
                <a:lnSpc>
                  <a:spcPts val="15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r>
                <a:rPr lang="en-US" sz="2200" b="1" dirty="0">
                  <a:solidFill>
                    <a:srgbClr val="0099A8"/>
                  </a:solidFill>
                  <a:cs typeface="ＭＳ Ｐゴシック" charset="0"/>
                </a:rPr>
                <a:t>sites</a:t>
              </a:r>
              <a:endParaRPr lang="en-US" sz="2200" b="1" baseline="30000" dirty="0">
                <a:solidFill>
                  <a:srgbClr val="0099A8"/>
                </a:solidFill>
                <a:cs typeface="ＭＳ Ｐゴシック" charset="0"/>
              </a:endParaRPr>
            </a:p>
          </p:txBody>
        </p:sp>
      </p:grpSp>
      <p:sp>
        <p:nvSpPr>
          <p:cNvPr id="25" name="Text Box 19" descr="Picture8"/>
          <p:cNvSpPr txBox="1">
            <a:spLocks noChangeArrowheads="1"/>
          </p:cNvSpPr>
          <p:nvPr/>
        </p:nvSpPr>
        <p:spPr bwMode="auto">
          <a:xfrm>
            <a:off x="2958798" y="2081454"/>
            <a:ext cx="752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600" dirty="0">
                <a:solidFill>
                  <a:srgbClr val="FFFFFF"/>
                </a:solidFill>
                <a:cs typeface="Arial" panose="020B0604020202020204" pitchFamily="34" charset="0"/>
              </a:rPr>
              <a:t>All UK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FBA7B8C-45B8-4DF8-87BB-07E227E66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2225" y="7177549"/>
            <a:ext cx="3116263" cy="20608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Source: UK Cinema Association, IHS, CAA</a:t>
            </a:r>
          </a:p>
        </p:txBody>
      </p:sp>
    </p:spTree>
    <p:extLst>
      <p:ext uri="{BB962C8B-B14F-4D97-AF65-F5344CB8AC3E}">
        <p14:creationId xmlns:p14="http://schemas.microsoft.com/office/powerpoint/2010/main" val="20131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94909" y="1875559"/>
            <a:ext cx="8397778" cy="4148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2687" y="1875559"/>
            <a:ext cx="3255354" cy="4148251"/>
          </a:xfrm>
          <a:prstGeom prst="rect">
            <a:avLst/>
          </a:prstGeom>
          <a:solidFill>
            <a:srgbClr val="8FDC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1816742" y="2779718"/>
            <a:ext cx="2866777" cy="2868845"/>
            <a:chOff x="1210813" y="3012795"/>
            <a:chExt cx="2201862" cy="2203450"/>
          </a:xfrm>
        </p:grpSpPr>
        <p:sp>
          <p:nvSpPr>
            <p:cNvPr id="22" name="Oval 21"/>
            <p:cNvSpPr/>
            <p:nvPr/>
          </p:nvSpPr>
          <p:spPr bwMode="auto">
            <a:xfrm>
              <a:off x="1210813" y="3012795"/>
              <a:ext cx="2201862" cy="2203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gray">
            <a:xfrm>
              <a:off x="1569588" y="3790670"/>
              <a:ext cx="1484312" cy="409575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>
              <a:lvl1pPr algn="l" defTabSz="961844" rtl="0" eaLnBrk="1" latinLnBrk="0" hangingPunct="1">
                <a:spcBef>
                  <a:spcPct val="0"/>
                </a:spcBef>
                <a:buNone/>
                <a:defRPr sz="3600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7000" dirty="0">
                  <a:solidFill>
                    <a:srgbClr val="0099A8"/>
                  </a:solidFill>
                </a:rPr>
                <a:t>3,412</a:t>
              </a:r>
            </a:p>
          </p:txBody>
        </p:sp>
        <p:sp>
          <p:nvSpPr>
            <p:cNvPr id="24" name="Content Placeholder 8"/>
            <p:cNvSpPr txBox="1">
              <a:spLocks/>
            </p:cNvSpPr>
            <p:nvPr/>
          </p:nvSpPr>
          <p:spPr bwMode="gray">
            <a:xfrm>
              <a:off x="1393375" y="4470120"/>
              <a:ext cx="1836738" cy="3730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2" algn="ctr" eaLnBrk="1" hangingPunct="1">
                <a:lnSpc>
                  <a:spcPts val="15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r>
                <a:rPr lang="en-US" sz="2200" b="1" dirty="0">
                  <a:solidFill>
                    <a:srgbClr val="0099A8"/>
                  </a:solidFill>
                  <a:cs typeface="ＭＳ Ｐゴシック" charset="0"/>
                </a:rPr>
                <a:t>screens</a:t>
              </a:r>
              <a:endParaRPr lang="en-US" sz="2200" b="1" baseline="30000" dirty="0">
                <a:solidFill>
                  <a:srgbClr val="0099A8"/>
                </a:solidFill>
                <a:cs typeface="ＭＳ Ｐゴシック" charset="0"/>
              </a:endParaRPr>
            </a:p>
          </p:txBody>
        </p: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499942" y="2779718"/>
            <a:ext cx="2866777" cy="2868845"/>
            <a:chOff x="4039527" y="3012795"/>
            <a:chExt cx="2201863" cy="2203450"/>
          </a:xfrm>
        </p:grpSpPr>
        <p:sp>
          <p:nvSpPr>
            <p:cNvPr id="26" name="Oval 25"/>
            <p:cNvSpPr/>
            <p:nvPr/>
          </p:nvSpPr>
          <p:spPr bwMode="auto">
            <a:xfrm>
              <a:off x="4039527" y="3012795"/>
              <a:ext cx="2201863" cy="2203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gray">
            <a:xfrm>
              <a:off x="4398302" y="3790670"/>
              <a:ext cx="1484313" cy="409575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>
              <a:lvl1pPr algn="l" defTabSz="961844" rtl="0" eaLnBrk="1" latinLnBrk="0" hangingPunct="1">
                <a:spcBef>
                  <a:spcPct val="0"/>
                </a:spcBef>
                <a:buNone/>
                <a:defRPr sz="3600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7000" dirty="0">
                  <a:solidFill>
                    <a:srgbClr val="0099A8"/>
                  </a:solidFill>
                </a:rPr>
                <a:t>528</a:t>
              </a:r>
            </a:p>
          </p:txBody>
        </p:sp>
        <p:sp>
          <p:nvSpPr>
            <p:cNvPr id="28" name="Content Placeholder 8"/>
            <p:cNvSpPr txBox="1">
              <a:spLocks/>
            </p:cNvSpPr>
            <p:nvPr/>
          </p:nvSpPr>
          <p:spPr bwMode="gray">
            <a:xfrm>
              <a:off x="4222089" y="4470120"/>
              <a:ext cx="1835151" cy="3730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2" algn="ctr" eaLnBrk="1" hangingPunct="1">
                <a:lnSpc>
                  <a:spcPts val="15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r>
                <a:rPr lang="en-US" sz="2200" b="1" dirty="0">
                  <a:solidFill>
                    <a:srgbClr val="0099A8"/>
                  </a:solidFill>
                  <a:cs typeface="ＭＳ Ｐゴシック" charset="0"/>
                </a:rPr>
                <a:t>sites</a:t>
              </a:r>
              <a:endParaRPr lang="en-US" sz="2200" b="1" baseline="30000" dirty="0">
                <a:solidFill>
                  <a:srgbClr val="0099A8"/>
                </a:solidFill>
                <a:cs typeface="ＭＳ Ｐゴシック" charset="0"/>
              </a:endParaRPr>
            </a:p>
          </p:txBody>
        </p:sp>
      </p:grpSp>
      <p:sp>
        <p:nvSpPr>
          <p:cNvPr id="29" name="Text Box 19" descr="Picture8"/>
          <p:cNvSpPr txBox="1">
            <a:spLocks noChangeArrowheads="1"/>
          </p:cNvSpPr>
          <p:nvPr/>
        </p:nvSpPr>
        <p:spPr bwMode="auto">
          <a:xfrm>
            <a:off x="9292686" y="1988229"/>
            <a:ext cx="3255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P&amp;D 20%</a:t>
            </a:r>
          </a:p>
        </p:txBody>
      </p:sp>
      <p:sp>
        <p:nvSpPr>
          <p:cNvPr id="30" name="Text Box 19" descr="Picture8"/>
          <p:cNvSpPr txBox="1">
            <a:spLocks noChangeArrowheads="1"/>
          </p:cNvSpPr>
          <p:nvPr/>
        </p:nvSpPr>
        <p:spPr bwMode="auto">
          <a:xfrm>
            <a:off x="894908" y="1988229"/>
            <a:ext cx="8397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Digital Cinema Media 80%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292688" y="3633951"/>
            <a:ext cx="3255354" cy="11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0" tIns="50396" rIns="100790" bIns="50396">
            <a:spAutoFit/>
          </a:bodyPr>
          <a:lstStyle>
            <a:lvl1pPr defTabSz="1006475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06475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06475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06475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06475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06475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06475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06475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06475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Pearl &amp; Dean</a:t>
            </a:r>
            <a:br>
              <a:rPr lang="en-US" altLang="en-US" sz="2200" dirty="0">
                <a:solidFill>
                  <a:srgbClr val="000000"/>
                </a:solidFill>
              </a:rPr>
            </a:br>
            <a:r>
              <a:rPr lang="en-US" altLang="en-US" sz="2200" b="0" dirty="0">
                <a:solidFill>
                  <a:srgbClr val="000000"/>
                </a:solidFill>
              </a:rPr>
              <a:t>is the only other </a:t>
            </a:r>
            <a:br>
              <a:rPr lang="en-US" altLang="en-US" sz="2200" b="0" dirty="0">
                <a:solidFill>
                  <a:srgbClr val="000000"/>
                </a:solidFill>
              </a:rPr>
            </a:br>
            <a:r>
              <a:rPr lang="en-US" altLang="en-US" sz="2200" b="0" dirty="0">
                <a:solidFill>
                  <a:srgbClr val="000000"/>
                </a:solidFill>
              </a:rPr>
              <a:t>major competitor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177549"/>
            <a:ext cx="3116263" cy="20608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DCM/P&amp;D share of industry admissions source: </a:t>
            </a:r>
            <a:r>
              <a:rPr lang="en-GB" dirty="0" err="1">
                <a:solidFill>
                  <a:srgbClr val="000000"/>
                </a:solidFill>
              </a:rPr>
              <a:t>Comscore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DCM REPRESENTS 80% of the </a:t>
            </a:r>
            <a:r>
              <a:rPr lang="en-US" dirty="0" err="1">
                <a:solidFill>
                  <a:schemeClr val="bg1"/>
                </a:solidFill>
                <a:ea typeface="ＭＳ Ｐゴシック" charset="0"/>
              </a:rPr>
              <a:t>uk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marketplace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56038" y="3786188"/>
            <a:ext cx="5199062" cy="2422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numCol="2" spcCol="180000" anchor="ctr"/>
          <a:lstStyle/>
          <a:p>
            <a:pPr>
              <a:defRPr/>
            </a:pPr>
            <a:endParaRPr lang="en-US" sz="1800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3973050"/>
            <a:ext cx="3200315" cy="2415693"/>
          </a:xfrm>
          <a:prstGeom prst="rect">
            <a:avLst/>
          </a:prstGeom>
        </p:spPr>
      </p:pic>
      <p:pic>
        <p:nvPicPr>
          <p:cNvPr id="15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25" y="1335341"/>
            <a:ext cx="3200315" cy="2418935"/>
          </a:xfrm>
          <a:prstGeom prst="rect">
            <a:avLst/>
          </a:prstGeom>
        </p:spPr>
      </p:pic>
      <p:pic>
        <p:nvPicPr>
          <p:cNvPr id="5" name="Picture Placeholder 8" descr="Renfrew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838" y="1331913"/>
            <a:ext cx="3201987" cy="5049837"/>
          </a:xfrm>
          <a:prstGeom prst="rect">
            <a:avLst/>
          </a:prstGeom>
        </p:spPr>
      </p:pic>
      <p:pic>
        <p:nvPicPr>
          <p:cNvPr id="7" name="Picture Placeholder 2" descr="Cineworld Witney 2009__002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740" y="1331591"/>
            <a:ext cx="2524125" cy="39911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161507"/>
            <a:ext cx="3116263" cy="20608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Admissions: Full Year 2018.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Cineworld</a:t>
            </a:r>
            <a:endParaRPr lang="en-US" dirty="0"/>
          </a:p>
        </p:txBody>
      </p:sp>
      <p:pic>
        <p:nvPicPr>
          <p:cNvPr id="6" name="Picture 16" descr="CINEWORL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552" y="5515618"/>
            <a:ext cx="24923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800031" y="1820119"/>
            <a:ext cx="2112963" cy="62388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97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Cinemas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800031" y="3415975"/>
            <a:ext cx="2112963" cy="623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latin typeface="Arial"/>
                <a:cs typeface="Arial"/>
              </a:rPr>
              <a:t>1011</a:t>
            </a:r>
          </a:p>
          <a:p>
            <a:pPr>
              <a:defRPr/>
            </a:pPr>
            <a:r>
              <a:rPr lang="en-US" sz="1800" cap="none" dirty="0">
                <a:latin typeface="Arial"/>
              </a:rPr>
              <a:t>Screens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Freeform 253"/>
          <p:cNvSpPr>
            <a:spLocks noEditPoints="1"/>
          </p:cNvSpPr>
          <p:nvPr/>
        </p:nvSpPr>
        <p:spPr bwMode="auto">
          <a:xfrm>
            <a:off x="278881" y="2932213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2147483646 w 726"/>
              <a:gd name="T121" fmla="*/ 2147483646 h 726"/>
              <a:gd name="T122" fmla="*/ 2147483646 w 726"/>
              <a:gd name="T123" fmla="*/ 2147483646 h 726"/>
              <a:gd name="T124" fmla="*/ 2147483646 w 726"/>
              <a:gd name="T125" fmla="*/ 214748364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6"/>
              <a:gd name="T190" fmla="*/ 0 h 726"/>
              <a:gd name="T191" fmla="*/ 726 w 726"/>
              <a:gd name="T192" fmla="*/ 726 h 7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19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5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6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1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1000">
                <a:solidFill>
                  <a:srgbClr val="8A8A8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604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AC162C"/>
                </a:solidFill>
              </a:rPr>
              <a:t> </a:t>
            </a:r>
          </a:p>
        </p:txBody>
      </p:sp>
      <p:sp>
        <p:nvSpPr>
          <p:cNvPr id="12" name="Freeform 143"/>
          <p:cNvSpPr>
            <a:spLocks noEditPoints="1"/>
          </p:cNvSpPr>
          <p:nvPr/>
        </p:nvSpPr>
        <p:spPr bwMode="auto">
          <a:xfrm>
            <a:off x="278881" y="1331592"/>
            <a:ext cx="1080000" cy="1080000"/>
          </a:xfrm>
          <a:custGeom>
            <a:avLst/>
            <a:gdLst>
              <a:gd name="T0" fmla="*/ 2147483646 w 726"/>
              <a:gd name="T1" fmla="*/ 2147483646 h 726"/>
              <a:gd name="T2" fmla="*/ 2147483646 w 726"/>
              <a:gd name="T3" fmla="*/ 2147483646 h 726"/>
              <a:gd name="T4" fmla="*/ 2147483646 w 726"/>
              <a:gd name="T5" fmla="*/ 2147483646 h 726"/>
              <a:gd name="T6" fmla="*/ 2147483646 w 726"/>
              <a:gd name="T7" fmla="*/ 2147483646 h 726"/>
              <a:gd name="T8" fmla="*/ 2147483646 w 726"/>
              <a:gd name="T9" fmla="*/ 2147483646 h 726"/>
              <a:gd name="T10" fmla="*/ 2147483646 w 726"/>
              <a:gd name="T11" fmla="*/ 2147483646 h 726"/>
              <a:gd name="T12" fmla="*/ 2147483646 w 726"/>
              <a:gd name="T13" fmla="*/ 2147483646 h 726"/>
              <a:gd name="T14" fmla="*/ 2147483646 w 726"/>
              <a:gd name="T15" fmla="*/ 2147483646 h 726"/>
              <a:gd name="T16" fmla="*/ 2147483646 w 726"/>
              <a:gd name="T17" fmla="*/ 2147483646 h 726"/>
              <a:gd name="T18" fmla="*/ 2147483646 w 726"/>
              <a:gd name="T19" fmla="*/ 2147483646 h 726"/>
              <a:gd name="T20" fmla="*/ 2147483646 w 726"/>
              <a:gd name="T21" fmla="*/ 2147483646 h 726"/>
              <a:gd name="T22" fmla="*/ 2147483646 w 726"/>
              <a:gd name="T23" fmla="*/ 2147483646 h 726"/>
              <a:gd name="T24" fmla="*/ 2147483646 w 726"/>
              <a:gd name="T25" fmla="*/ 2147483646 h 726"/>
              <a:gd name="T26" fmla="*/ 2147483646 w 726"/>
              <a:gd name="T27" fmla="*/ 2147483646 h 726"/>
              <a:gd name="T28" fmla="*/ 2147483646 w 726"/>
              <a:gd name="T29" fmla="*/ 2147483646 h 726"/>
              <a:gd name="T30" fmla="*/ 2147483646 w 726"/>
              <a:gd name="T31" fmla="*/ 2147483646 h 726"/>
              <a:gd name="T32" fmla="*/ 2147483646 w 726"/>
              <a:gd name="T33" fmla="*/ 2147483646 h 726"/>
              <a:gd name="T34" fmla="*/ 2147483646 w 726"/>
              <a:gd name="T35" fmla="*/ 2147483646 h 726"/>
              <a:gd name="T36" fmla="*/ 2147483646 w 726"/>
              <a:gd name="T37" fmla="*/ 2147483646 h 726"/>
              <a:gd name="T38" fmla="*/ 2147483646 w 726"/>
              <a:gd name="T39" fmla="*/ 2147483646 h 726"/>
              <a:gd name="T40" fmla="*/ 2147483646 w 726"/>
              <a:gd name="T41" fmla="*/ 2147483646 h 726"/>
              <a:gd name="T42" fmla="*/ 2147483646 w 726"/>
              <a:gd name="T43" fmla="*/ 2147483646 h 726"/>
              <a:gd name="T44" fmla="*/ 2147483646 w 726"/>
              <a:gd name="T45" fmla="*/ 2147483646 h 726"/>
              <a:gd name="T46" fmla="*/ 2147483646 w 726"/>
              <a:gd name="T47" fmla="*/ 2147483646 h 726"/>
              <a:gd name="T48" fmla="*/ 2147483646 w 726"/>
              <a:gd name="T49" fmla="*/ 2147483646 h 726"/>
              <a:gd name="T50" fmla="*/ 2147483646 w 726"/>
              <a:gd name="T51" fmla="*/ 2147483646 h 726"/>
              <a:gd name="T52" fmla="*/ 2147483646 w 726"/>
              <a:gd name="T53" fmla="*/ 2147483646 h 726"/>
              <a:gd name="T54" fmla="*/ 2147483646 w 726"/>
              <a:gd name="T55" fmla="*/ 2147483646 h 726"/>
              <a:gd name="T56" fmla="*/ 2147483646 w 726"/>
              <a:gd name="T57" fmla="*/ 2147483646 h 726"/>
              <a:gd name="T58" fmla="*/ 2147483646 w 726"/>
              <a:gd name="T59" fmla="*/ 2147483646 h 726"/>
              <a:gd name="T60" fmla="*/ 2147483646 w 726"/>
              <a:gd name="T61" fmla="*/ 2147483646 h 726"/>
              <a:gd name="T62" fmla="*/ 2147483646 w 726"/>
              <a:gd name="T63" fmla="*/ 2147483646 h 726"/>
              <a:gd name="T64" fmla="*/ 2147483646 w 726"/>
              <a:gd name="T65" fmla="*/ 2147483646 h 726"/>
              <a:gd name="T66" fmla="*/ 2147483646 w 726"/>
              <a:gd name="T67" fmla="*/ 2147483646 h 726"/>
              <a:gd name="T68" fmla="*/ 2147483646 w 726"/>
              <a:gd name="T69" fmla="*/ 2147483646 h 726"/>
              <a:gd name="T70" fmla="*/ 2147483646 w 726"/>
              <a:gd name="T71" fmla="*/ 2147483646 h 726"/>
              <a:gd name="T72" fmla="*/ 2147483646 w 726"/>
              <a:gd name="T73" fmla="*/ 2147483646 h 726"/>
              <a:gd name="T74" fmla="*/ 2147483646 w 726"/>
              <a:gd name="T75" fmla="*/ 2147483646 h 726"/>
              <a:gd name="T76" fmla="*/ 2147483646 w 726"/>
              <a:gd name="T77" fmla="*/ 2147483646 h 726"/>
              <a:gd name="T78" fmla="*/ 2147483646 w 726"/>
              <a:gd name="T79" fmla="*/ 2147483646 h 726"/>
              <a:gd name="T80" fmla="*/ 2147483646 w 726"/>
              <a:gd name="T81" fmla="*/ 2147483646 h 726"/>
              <a:gd name="T82" fmla="*/ 2147483646 w 726"/>
              <a:gd name="T83" fmla="*/ 2147483646 h 726"/>
              <a:gd name="T84" fmla="*/ 2147483646 w 726"/>
              <a:gd name="T85" fmla="*/ 2147483646 h 726"/>
              <a:gd name="T86" fmla="*/ 2147483646 w 726"/>
              <a:gd name="T87" fmla="*/ 2147483646 h 726"/>
              <a:gd name="T88" fmla="*/ 2147483646 w 726"/>
              <a:gd name="T89" fmla="*/ 2147483646 h 726"/>
              <a:gd name="T90" fmla="*/ 2147483646 w 726"/>
              <a:gd name="T91" fmla="*/ 2147483646 h 726"/>
              <a:gd name="T92" fmla="*/ 2147483646 w 726"/>
              <a:gd name="T93" fmla="*/ 2147483646 h 726"/>
              <a:gd name="T94" fmla="*/ 2147483646 w 726"/>
              <a:gd name="T95" fmla="*/ 2147483646 h 726"/>
              <a:gd name="T96" fmla="*/ 2147483646 w 726"/>
              <a:gd name="T97" fmla="*/ 2147483646 h 726"/>
              <a:gd name="T98" fmla="*/ 2147483646 w 726"/>
              <a:gd name="T99" fmla="*/ 2147483646 h 726"/>
              <a:gd name="T100" fmla="*/ 2147483646 w 726"/>
              <a:gd name="T101" fmla="*/ 2147483646 h 726"/>
              <a:gd name="T102" fmla="*/ 2147483646 w 726"/>
              <a:gd name="T103" fmla="*/ 2147483646 h 726"/>
              <a:gd name="T104" fmla="*/ 2147483646 w 726"/>
              <a:gd name="T105" fmla="*/ 2147483646 h 726"/>
              <a:gd name="T106" fmla="*/ 2147483646 w 726"/>
              <a:gd name="T107" fmla="*/ 2147483646 h 726"/>
              <a:gd name="T108" fmla="*/ 2147483646 w 726"/>
              <a:gd name="T109" fmla="*/ 2147483646 h 726"/>
              <a:gd name="T110" fmla="*/ 2147483646 w 726"/>
              <a:gd name="T111" fmla="*/ 2147483646 h 726"/>
              <a:gd name="T112" fmla="*/ 2147483646 w 726"/>
              <a:gd name="T113" fmla="*/ 2147483646 h 726"/>
              <a:gd name="T114" fmla="*/ 2147483646 w 726"/>
              <a:gd name="T115" fmla="*/ 2147483646 h 726"/>
              <a:gd name="T116" fmla="*/ 2147483646 w 726"/>
              <a:gd name="T117" fmla="*/ 2147483646 h 726"/>
              <a:gd name="T118" fmla="*/ 2147483646 w 726"/>
              <a:gd name="T119" fmla="*/ 21474836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604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BFD6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2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3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14.xml><?xml version="1.0" encoding="utf-8"?>
<a:theme xmlns:a="http://schemas.openxmlformats.org/drawingml/2006/main" name="2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C9FD65CF-771B-485A-85FD-E946D489AD66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AA65A6D-50E3-401E-92D2-748547AE51F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4D13C3F-F175-440C-9544-A8078A72D770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53E78992-053D-4CFA-A3B0-5AC09EE9680E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248835ED-A982-47BF-944B-5F4719FEBC6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528</Words>
  <Application>Microsoft Macintosh PowerPoint</Application>
  <PresentationFormat>Custom</PresentationFormat>
  <Paragraphs>194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1_Blank with title</vt:lpstr>
      <vt:lpstr>2_Copy Slides</vt:lpstr>
      <vt:lpstr>2_Blank with title</vt:lpstr>
      <vt:lpstr>think-cell Slide</vt:lpstr>
      <vt:lpstr>The cinema marketplace</vt:lpstr>
      <vt:lpstr>Uk cinema – A BILLION DOLLAR BOX OFFICE</vt:lpstr>
      <vt:lpstr>Cinema admissions</vt:lpstr>
      <vt:lpstr>CINEMA ADMISSIONS &amp; AD REVENUE </vt:lpstr>
      <vt:lpstr>Our cinemas</vt:lpstr>
      <vt:lpstr>DCM’S PARTNERS</vt:lpstr>
      <vt:lpstr>Uk cinema - the numbers</vt:lpstr>
      <vt:lpstr>DCM REPRESENTS 80% of the uk marketplace</vt:lpstr>
      <vt:lpstr>Cineworld</vt:lpstr>
      <vt:lpstr>PowerPoint Presentation</vt:lpstr>
      <vt:lpstr>Cineworld Screen X SCREENS (14)</vt:lpstr>
      <vt:lpstr>4dx CINEMAS</vt:lpstr>
      <vt:lpstr>Odeon</vt:lpstr>
      <vt:lpstr>Odeon luxe</vt:lpstr>
      <vt:lpstr>vue</vt:lpstr>
      <vt:lpstr>CURZON</vt:lpstr>
      <vt:lpstr>picturehouse</vt:lpstr>
      <vt:lpstr>independents</vt:lpstr>
      <vt:lpstr>PowerPoint Presentation</vt:lpstr>
      <vt:lpstr>CINEMAS ARE continually INVESTING IN new TECH</vt:lpstr>
      <vt:lpstr>Cinema experience IS more than just the film </vt:lpstr>
      <vt:lpstr>+100 new screens COMING IN 2020/2021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2016-12-08T16:13:43Z</dcterms:created>
  <dcterms:modified xsi:type="dcterms:W3CDTF">2020-08-06T14:52:55Z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