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75.xml" ContentType="application/vnd.openxmlformats-officedocument.presentationml.slideLayout+xml"/>
  <Override PartName="/ppt/theme/theme5.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slideLayouts/slideLayout76.xml" ContentType="application/vnd.openxmlformats-officedocument.presentationml.slideLayout+xml"/>
  <Override PartName="/ppt/theme/theme6.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slideLayouts/slideLayout100.xml" ContentType="application/vnd.openxmlformats-officedocument.presentationml.slideLayout+xml"/>
  <Override PartName="/ppt/theme/theme8.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115.xml" ContentType="application/vnd.openxmlformats-officedocument.presentationml.tags+xml"/>
  <Override PartName="/ppt/tags/tag116.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4.xml" ContentType="application/vnd.openxmlformats-officedocument.them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5.xml" ContentType="application/vnd.openxmlformats-officedocument.theme+xml"/>
  <Override PartName="/ppt/tags/tag142.xml" ContentType="application/vnd.openxmlformats-officedocument.presentationml.tags+xml"/>
  <Override PartName="/ppt/tags/tag143.xml" ContentType="application/vnd.openxmlformats-officedocument.presentationml.tags+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6.xml" ContentType="application/vnd.openxmlformats-officedocument.them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7.xml" ContentType="application/vnd.openxmlformats-officedocument.them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8.xml" ContentType="application/vnd.openxmlformats-officedocument.them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9.xml" ContentType="application/vnd.openxmlformats-officedocument.them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0.xml" ContentType="application/vnd.openxmlformats-officedocument.them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1.xml" ContentType="application/vnd.openxmlformats-officedocument.them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22.xml" ContentType="application/vnd.openxmlformats-officedocument.them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23.xml" ContentType="application/vnd.openxmlformats-officedocument.theme+xml"/>
  <Override PartName="/ppt/tags/tag248.xml" ContentType="application/vnd.openxmlformats-officedocument.presentationml.tags+xml"/>
  <Override PartName="/ppt/tags/tag249.xml" ContentType="application/vnd.openxmlformats-officedocument.presentationml.tags+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24.xml" ContentType="application/vnd.openxmlformats-officedocument.them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heme/theme25.xml" ContentType="application/vnd.openxmlformats-officedocument.theme+xml"/>
  <Override PartName="/ppt/theme/theme26.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6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66.xml" ContentType="application/vnd.openxmlformats-officedocument.presentationml.tags+xml"/>
  <Override PartName="/ppt/notesSlides/notesSlide15.xml" ContentType="application/vnd.openxmlformats-officedocument.presentationml.notesSlide+xml"/>
  <Override PartName="/ppt/tags/tag26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6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69.xml" ContentType="application/vnd.openxmlformats-officedocument.presentationml.tags+xml"/>
  <Override PartName="/ppt/notesSlides/notesSlide21.xml" ContentType="application/vnd.openxmlformats-officedocument.presentationml.notesSlide+xml"/>
  <Override PartName="/ppt/tags/tag27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278_7167FE85.xml" ContentType="application/vnd.ms-powerpoint.comments+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4"/>
    <p:sldMasterId id="2147483758" r:id="rId5"/>
    <p:sldMasterId id="2147483782" r:id="rId6"/>
    <p:sldMasterId id="2147483824" r:id="rId7"/>
    <p:sldMasterId id="2147484010" r:id="rId8"/>
    <p:sldMasterId id="2147484076" r:id="rId9"/>
    <p:sldMasterId id="2147484079" r:id="rId10"/>
    <p:sldMasterId id="2147484102" r:id="rId11"/>
    <p:sldMasterId id="2147484104" r:id="rId12"/>
    <p:sldMasterId id="2147484150" r:id="rId13"/>
    <p:sldMasterId id="2147484180" r:id="rId14"/>
    <p:sldMasterId id="2147484239" r:id="rId15"/>
    <p:sldMasterId id="2147484322" r:id="rId16"/>
    <p:sldMasterId id="2147484423" r:id="rId17"/>
    <p:sldMasterId id="2147484447" r:id="rId18"/>
    <p:sldMasterId id="2147484462" r:id="rId19"/>
    <p:sldMasterId id="2147484487" r:id="rId20"/>
    <p:sldMasterId id="2147484510" r:id="rId21"/>
    <p:sldMasterId id="2147484535" r:id="rId22"/>
    <p:sldMasterId id="2147484559" r:id="rId23"/>
    <p:sldMasterId id="2147484584" r:id="rId24"/>
    <p:sldMasterId id="2147484607" r:id="rId25"/>
    <p:sldMasterId id="2147484621" r:id="rId26"/>
    <p:sldMasterId id="2147484633" r:id="rId27"/>
  </p:sldMasterIdLst>
  <p:notesMasterIdLst>
    <p:notesMasterId r:id="rId91"/>
  </p:notesMasterIdLst>
  <p:handoutMasterIdLst>
    <p:handoutMasterId r:id="rId92"/>
  </p:handoutMasterIdLst>
  <p:sldIdLst>
    <p:sldId id="617" r:id="rId28"/>
    <p:sldId id="607" r:id="rId29"/>
    <p:sldId id="603" r:id="rId30"/>
    <p:sldId id="493" r:id="rId31"/>
    <p:sldId id="649" r:id="rId32"/>
    <p:sldId id="606" r:id="rId33"/>
    <p:sldId id="2145704353" r:id="rId34"/>
    <p:sldId id="2145704354" r:id="rId35"/>
    <p:sldId id="609" r:id="rId36"/>
    <p:sldId id="602" r:id="rId37"/>
    <p:sldId id="615" r:id="rId38"/>
    <p:sldId id="2145704355" r:id="rId39"/>
    <p:sldId id="447" r:id="rId40"/>
    <p:sldId id="2145704356" r:id="rId41"/>
    <p:sldId id="509" r:id="rId42"/>
    <p:sldId id="498" r:id="rId43"/>
    <p:sldId id="619" r:id="rId44"/>
    <p:sldId id="622" r:id="rId45"/>
    <p:sldId id="2145704351" r:id="rId46"/>
    <p:sldId id="484" r:id="rId47"/>
    <p:sldId id="623" r:id="rId48"/>
    <p:sldId id="2145704357" r:id="rId49"/>
    <p:sldId id="657" r:id="rId50"/>
    <p:sldId id="2145704440" r:id="rId51"/>
    <p:sldId id="612" r:id="rId52"/>
    <p:sldId id="2145704358" r:id="rId53"/>
    <p:sldId id="620" r:id="rId54"/>
    <p:sldId id="448" r:id="rId55"/>
    <p:sldId id="2145704404" r:id="rId56"/>
    <p:sldId id="496" r:id="rId57"/>
    <p:sldId id="616" r:id="rId58"/>
    <p:sldId id="575" r:id="rId59"/>
    <p:sldId id="562" r:id="rId60"/>
    <p:sldId id="596" r:id="rId61"/>
    <p:sldId id="643" r:id="rId62"/>
    <p:sldId id="634" r:id="rId63"/>
    <p:sldId id="635" r:id="rId64"/>
    <p:sldId id="565" r:id="rId65"/>
    <p:sldId id="600" r:id="rId66"/>
    <p:sldId id="626" r:id="rId67"/>
    <p:sldId id="568" r:id="rId68"/>
    <p:sldId id="644" r:id="rId69"/>
    <p:sldId id="627" r:id="rId70"/>
    <p:sldId id="570" r:id="rId71"/>
    <p:sldId id="573" r:id="rId72"/>
    <p:sldId id="628" r:id="rId73"/>
    <p:sldId id="574" r:id="rId74"/>
    <p:sldId id="480" r:id="rId75"/>
    <p:sldId id="629" r:id="rId76"/>
    <p:sldId id="571" r:id="rId77"/>
    <p:sldId id="572" r:id="rId78"/>
    <p:sldId id="598" r:id="rId79"/>
    <p:sldId id="647" r:id="rId80"/>
    <p:sldId id="639" r:id="rId81"/>
    <p:sldId id="632" r:id="rId82"/>
    <p:sldId id="385" r:id="rId83"/>
    <p:sldId id="2145704422" r:id="rId84"/>
    <p:sldId id="2145704441" r:id="rId85"/>
    <p:sldId id="2145704414" r:id="rId86"/>
    <p:sldId id="648" r:id="rId87"/>
    <p:sldId id="564" r:id="rId88"/>
    <p:sldId id="608" r:id="rId89"/>
    <p:sldId id="479" r:id="rId90"/>
  </p:sldIdLst>
  <p:sldSz cx="13442950" cy="7561263"/>
  <p:notesSz cx="6858000" cy="9144000"/>
  <p:custDataLst>
    <p:tags r:id="rId93"/>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99A8"/>
    <a:srgbClr val="33006F"/>
    <a:srgbClr val="8A8A8D"/>
    <a:srgbClr val="77226C"/>
    <a:srgbClr val="FB3449"/>
    <a:srgbClr val="CAC8C8"/>
    <a:srgbClr val="8547AD"/>
    <a:srgbClr val="EA57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77" autoAdjust="0"/>
    <p:restoredTop sz="94280" autoAdjust="0"/>
  </p:normalViewPr>
  <p:slideViewPr>
    <p:cSldViewPr snapToGrid="0">
      <p:cViewPr>
        <p:scale>
          <a:sx n="90" d="100"/>
          <a:sy n="90" d="100"/>
        </p:scale>
        <p:origin x="450" y="288"/>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2.xml"/><Relationship Id="rId90" Type="http://schemas.openxmlformats.org/officeDocument/2006/relationships/slide" Target="slides/slide63.xml"/><Relationship Id="rId95" Type="http://schemas.openxmlformats.org/officeDocument/2006/relationships/presProps" Target="presProps.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slide" Target="slides/slide53.xml"/><Relationship Id="rId85" Type="http://schemas.openxmlformats.org/officeDocument/2006/relationships/slide" Target="slides/slide5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17.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7.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commentAuthors" Target="commentAuthor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44.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xml"/><Relationship Id="rId24" Type="http://schemas.openxmlformats.org/officeDocument/2006/relationships/slideMaster" Target="slideMasters/slideMaster21.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8" Type="http://schemas.openxmlformats.org/officeDocument/2006/relationships/slideMaster" Target="slideMasters/slideMaster5.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tags" Target="tags/tag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836786009350483E-2"/>
          <c:y val="2.606507094722197E-2"/>
          <c:w val="0.96498865067106998"/>
          <c:h val="0.86372895564510899"/>
        </c:manualLayout>
      </c:layout>
      <c:barChart>
        <c:barDir val="col"/>
        <c:grouping val="clustered"/>
        <c:varyColors val="0"/>
        <c:ser>
          <c:idx val="1"/>
          <c:order val="0"/>
          <c:tx>
            <c:strRef>
              <c:f>Sheet1!$A$2</c:f>
              <c:strCache>
                <c:ptCount val="1"/>
                <c:pt idx="0">
                  <c:v>All Adults</c:v>
                </c:pt>
              </c:strCache>
            </c:strRef>
          </c:tx>
          <c:spPr>
            <a:solidFill>
              <a:schemeClr val="tx1"/>
            </a:solidFill>
            <a:ln w="14869">
              <a:noFill/>
              <a:prstDash val="solid"/>
            </a:ln>
          </c:spPr>
          <c:invertIfNegative val="0"/>
          <c:dPt>
            <c:idx val="2"/>
            <c:invertIfNegative val="0"/>
            <c:bubble3D val="0"/>
            <c:extLst>
              <c:ext xmlns:c16="http://schemas.microsoft.com/office/drawing/2014/chart" uri="{C3380CC4-5D6E-409C-BE32-E72D297353CC}">
                <c16:uniqueId val="{00000001-24B2-4B25-B3BD-750579B256FC}"/>
              </c:ext>
            </c:extLst>
          </c:dPt>
          <c:dLbls>
            <c:spPr>
              <a:noFill/>
              <a:ln>
                <a:noFill/>
              </a:ln>
              <a:effectLst/>
            </c:spPr>
            <c:txPr>
              <a:bodyPr wrap="square" lIns="38100" tIns="19050" rIns="38100" bIns="19050" anchor="ctr">
                <a:spAutoFit/>
              </a:bodyPr>
              <a:lstStyle/>
              <a:p>
                <a:pPr>
                  <a:defRPr sz="1400" b="0">
                    <a:solidFill>
                      <a:schemeClr val="accent6"/>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Sheet1!$B$1:$M$1</c:f>
              <c:strCache>
                <c:ptCount val="12"/>
                <c:pt idx="0">
                  <c:v>Restaurants</c:v>
                </c:pt>
                <c:pt idx="1">
                  <c:v>Pubs &amp; Bars</c:v>
                </c:pt>
                <c:pt idx="2">
                  <c:v>Holidays</c:v>
                </c:pt>
                <c:pt idx="3">
                  <c:v>Cinema</c:v>
                </c:pt>
                <c:pt idx="4">
                  <c:v>Played individual/team sport</c:v>
                </c:pt>
                <c:pt idx="5">
                  <c:v>Leisure Centres/Gyms and Health Clubs</c:v>
                </c:pt>
                <c:pt idx="6">
                  <c:v>Live music concerts/gigs</c:v>
                </c:pt>
                <c:pt idx="7">
                  <c:v>Theatre (plays or musicals)</c:v>
                </c:pt>
                <c:pt idx="8">
                  <c:v>Museums</c:v>
                </c:pt>
                <c:pt idx="9">
                  <c:v>Art galleries / exhibitions</c:v>
                </c:pt>
                <c:pt idx="10">
                  <c:v>Theme Parks</c:v>
                </c:pt>
                <c:pt idx="11">
                  <c:v>Live comedy</c:v>
                </c:pt>
              </c:strCache>
            </c:strRef>
          </c:cat>
          <c:val>
            <c:numRef>
              <c:f>Sheet1!$B$2:$M$2</c:f>
              <c:numCache>
                <c:formatCode>#,##0.0</c:formatCode>
                <c:ptCount val="12"/>
                <c:pt idx="0">
                  <c:v>65.099999999999994</c:v>
                </c:pt>
                <c:pt idx="1">
                  <c:v>63.1</c:v>
                </c:pt>
                <c:pt idx="2">
                  <c:v>54.6</c:v>
                </c:pt>
                <c:pt idx="3">
                  <c:v>49.2</c:v>
                </c:pt>
                <c:pt idx="4">
                  <c:v>36.799999999999997</c:v>
                </c:pt>
                <c:pt idx="5">
                  <c:v>27.3</c:v>
                </c:pt>
                <c:pt idx="6">
                  <c:v>25.2</c:v>
                </c:pt>
                <c:pt idx="7">
                  <c:v>22.7</c:v>
                </c:pt>
                <c:pt idx="8">
                  <c:v>19.8</c:v>
                </c:pt>
                <c:pt idx="9">
                  <c:v>15.2</c:v>
                </c:pt>
                <c:pt idx="10">
                  <c:v>14</c:v>
                </c:pt>
                <c:pt idx="11">
                  <c:v>11.3</c:v>
                </c:pt>
              </c:numCache>
            </c:numRef>
          </c:val>
          <c:extLst>
            <c:ext xmlns:c16="http://schemas.microsoft.com/office/drawing/2014/chart" uri="{C3380CC4-5D6E-409C-BE32-E72D297353CC}">
              <c16:uniqueId val="{00000000-8005-48ED-9AEA-FEA72E5D53DD}"/>
            </c:ext>
          </c:extLst>
        </c:ser>
        <c:ser>
          <c:idx val="0"/>
          <c:order val="1"/>
          <c:tx>
            <c:strRef>
              <c:f>Sheet1!$A$3</c:f>
              <c:strCache>
                <c:ptCount val="1"/>
                <c:pt idx="0">
                  <c:v>16-34</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400" b="0">
                    <a:solidFill>
                      <a:schemeClr val="accent6"/>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Sheet1!$B$1:$M$1</c:f>
              <c:strCache>
                <c:ptCount val="12"/>
                <c:pt idx="0">
                  <c:v>Restaurants</c:v>
                </c:pt>
                <c:pt idx="1">
                  <c:v>Pubs &amp; Bars</c:v>
                </c:pt>
                <c:pt idx="2">
                  <c:v>Holidays</c:v>
                </c:pt>
                <c:pt idx="3">
                  <c:v>Cinema</c:v>
                </c:pt>
                <c:pt idx="4">
                  <c:v>Played individual/team sport</c:v>
                </c:pt>
                <c:pt idx="5">
                  <c:v>Leisure Centres/Gyms and Health Clubs</c:v>
                </c:pt>
                <c:pt idx="6">
                  <c:v>Live music concerts/gigs</c:v>
                </c:pt>
                <c:pt idx="7">
                  <c:v>Theatre (plays or musicals)</c:v>
                </c:pt>
                <c:pt idx="8">
                  <c:v>Museums</c:v>
                </c:pt>
                <c:pt idx="9">
                  <c:v>Art galleries / exhibitions</c:v>
                </c:pt>
                <c:pt idx="10">
                  <c:v>Theme Parks</c:v>
                </c:pt>
                <c:pt idx="11">
                  <c:v>Live comedy</c:v>
                </c:pt>
              </c:strCache>
            </c:strRef>
          </c:cat>
          <c:val>
            <c:numRef>
              <c:f>Sheet1!$B$3:$M$3</c:f>
              <c:numCache>
                <c:formatCode>#,##0.0</c:formatCode>
                <c:ptCount val="12"/>
                <c:pt idx="0">
                  <c:v>63.8</c:v>
                </c:pt>
                <c:pt idx="1">
                  <c:v>55.5</c:v>
                </c:pt>
                <c:pt idx="2">
                  <c:v>45.6</c:v>
                </c:pt>
                <c:pt idx="3">
                  <c:v>60.9</c:v>
                </c:pt>
                <c:pt idx="4">
                  <c:v>48.3</c:v>
                </c:pt>
                <c:pt idx="5">
                  <c:v>40.4</c:v>
                </c:pt>
                <c:pt idx="6">
                  <c:v>27.3</c:v>
                </c:pt>
                <c:pt idx="7">
                  <c:v>23.5</c:v>
                </c:pt>
                <c:pt idx="8">
                  <c:v>20.2</c:v>
                </c:pt>
                <c:pt idx="9">
                  <c:v>15.6</c:v>
                </c:pt>
                <c:pt idx="10">
                  <c:v>22</c:v>
                </c:pt>
                <c:pt idx="11">
                  <c:v>15</c:v>
                </c:pt>
              </c:numCache>
            </c:numRef>
          </c:val>
          <c:extLst>
            <c:ext xmlns:c16="http://schemas.microsoft.com/office/drawing/2014/chart" uri="{C3380CC4-5D6E-409C-BE32-E72D297353CC}">
              <c16:uniqueId val="{00000003-E1DB-4291-AB89-F3EF6412D86F}"/>
            </c:ext>
          </c:extLst>
        </c:ser>
        <c:dLbls>
          <c:showLegendKey val="0"/>
          <c:showVal val="0"/>
          <c:showCatName val="0"/>
          <c:showSerName val="0"/>
          <c:showPercent val="0"/>
          <c:showBubbleSize val="0"/>
        </c:dLbls>
        <c:gapWidth val="150"/>
        <c:axId val="-283599120"/>
        <c:axId val="-283576384"/>
      </c:barChart>
      <c:catAx>
        <c:axId val="-283599120"/>
        <c:scaling>
          <c:orientation val="minMax"/>
        </c:scaling>
        <c:delete val="0"/>
        <c:axPos val="b"/>
        <c:numFmt formatCode="General" sourceLinked="1"/>
        <c:majorTickMark val="out"/>
        <c:minorTickMark val="none"/>
        <c:tickLblPos val="nextTo"/>
        <c:spPr>
          <a:ln w="9525">
            <a:solidFill>
              <a:schemeClr val="accent6"/>
            </a:solidFill>
            <a:prstDash val="solid"/>
          </a:ln>
        </c:spPr>
        <c:txPr>
          <a:bodyPr rot="0" vert="horz"/>
          <a:lstStyle/>
          <a:p>
            <a:pPr>
              <a:defRPr sz="1050" b="0" i="0" u="none" strike="noStrike" baseline="0">
                <a:solidFill>
                  <a:schemeClr val="accent6"/>
                </a:solidFill>
                <a:latin typeface="Arial" charset="0"/>
                <a:ea typeface="Arial" charset="0"/>
                <a:cs typeface="Arial" charset="0"/>
              </a:defRPr>
            </a:pPr>
            <a:endParaRPr lang="en-US"/>
          </a:p>
        </c:txPr>
        <c:crossAx val="-283576384"/>
        <c:crosses val="autoZero"/>
        <c:auto val="0"/>
        <c:lblAlgn val="ctr"/>
        <c:lblOffset val="100"/>
        <c:tickLblSkip val="1"/>
        <c:tickMarkSkip val="1"/>
        <c:noMultiLvlLbl val="0"/>
      </c:catAx>
      <c:valAx>
        <c:axId val="-283576384"/>
        <c:scaling>
          <c:orientation val="minMax"/>
        </c:scaling>
        <c:delete val="1"/>
        <c:axPos val="l"/>
        <c:numFmt formatCode="#,##0.0" sourceLinked="1"/>
        <c:majorTickMark val="out"/>
        <c:minorTickMark val="none"/>
        <c:tickLblPos val="nextTo"/>
        <c:crossAx val="-283599120"/>
        <c:crosses val="autoZero"/>
        <c:crossBetween val="between"/>
      </c:valAx>
      <c:spPr>
        <a:noFill/>
        <a:ln w="29738">
          <a:noFill/>
        </a:ln>
      </c:spPr>
    </c:plotArea>
    <c:legend>
      <c:legendPos val="t"/>
      <c:layout>
        <c:manualLayout>
          <c:xMode val="edge"/>
          <c:yMode val="edge"/>
          <c:x val="0.74370434467507451"/>
          <c:y val="0.10747642305454731"/>
          <c:w val="0.17011881189337075"/>
          <c:h val="4.8299011787726019E-2"/>
        </c:manualLayout>
      </c:layout>
      <c:overlay val="0"/>
      <c:txPr>
        <a:bodyPr/>
        <a:lstStyle/>
        <a:p>
          <a:pPr>
            <a:defRPr sz="1400" b="0">
              <a:solidFill>
                <a:schemeClr val="accent6"/>
              </a:solidFill>
            </a:defRPr>
          </a:pPr>
          <a:endParaRPr lang="en-US"/>
        </a:p>
      </c:txPr>
    </c:legend>
    <c:plotVisOnly val="1"/>
    <c:dispBlanksAs val="gap"/>
    <c:showDLblsOverMax val="0"/>
  </c:chart>
  <c:spPr>
    <a:noFill/>
    <a:ln>
      <a:noFill/>
    </a:ln>
  </c:spPr>
  <c:txPr>
    <a:bodyPr/>
    <a:lstStyle/>
    <a:p>
      <a:pPr>
        <a:defRPr sz="937" b="1" i="0" u="none" strike="noStrike" baseline="0">
          <a:solidFill>
            <a:schemeClr val="tx1"/>
          </a:solidFill>
          <a:latin typeface="Calibri"/>
          <a:ea typeface="Calibri"/>
          <a:cs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'%1634 version'!$E$4</c:f>
              <c:strCache>
                <c:ptCount val="1"/>
                <c:pt idx="0">
                  <c:v>% ABC1</c:v>
                </c:pt>
              </c:strCache>
            </c:strRef>
          </c:tx>
          <c:spPr>
            <a:ln w="19050" cap="rnd">
              <a:noFill/>
              <a:round/>
            </a:ln>
            <a:effectLst/>
          </c:spPr>
          <c:marker>
            <c:symbol val="circle"/>
            <c:size val="5"/>
            <c:spPr>
              <a:solidFill>
                <a:schemeClr val="accent3"/>
              </a:solidFill>
              <a:ln w="9525">
                <a:noFill/>
              </a:ln>
              <a:effectLst/>
            </c:spPr>
          </c:marker>
          <c:dPt>
            <c:idx val="0"/>
            <c:marker>
              <c:symbol val="circle"/>
              <c:size val="5"/>
              <c:spPr>
                <a:solidFill>
                  <a:srgbClr val="C00000"/>
                </a:solidFill>
                <a:ln w="9525">
                  <a:noFill/>
                </a:ln>
                <a:effectLst/>
              </c:spPr>
            </c:marker>
            <c:bubble3D val="0"/>
            <c:extLst>
              <c:ext xmlns:c16="http://schemas.microsoft.com/office/drawing/2014/chart" uri="{C3380CC4-5D6E-409C-BE32-E72D297353CC}">
                <c16:uniqueId val="{00000000-DC09-4546-AB66-A2AD3FF1217F}"/>
              </c:ext>
            </c:extLst>
          </c:dPt>
          <c:dLbls>
            <c:dLbl>
              <c:idx val="0"/>
              <c:tx>
                <c:rich>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fld id="{3EF6B033-D8E6-48D6-82F0-6475193F327B}" type="CELLRANGE">
                      <a:rPr lang="en-US"/>
                      <a:pPr>
                        <a:defRPr sz="1100" b="1">
                          <a:solidFill>
                            <a:srgbClr val="C00000"/>
                          </a:solidFill>
                          <a:latin typeface="Arial" panose="020B0604020202020204" pitchFamily="34" charset="0"/>
                          <a:cs typeface="Arial" panose="020B0604020202020204" pitchFamily="34" charset="0"/>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DC09-4546-AB66-A2AD3FF1217F}"/>
                </c:ext>
              </c:extLst>
            </c:dLbl>
            <c:dLbl>
              <c:idx val="1"/>
              <c:layout>
                <c:manualLayout>
                  <c:x val="-4.1965076679464655E-2"/>
                  <c:y val="2.4166789374729943E-2"/>
                </c:manualLayout>
              </c:layout>
              <c:tx>
                <c:rich>
                  <a:bodyPr/>
                  <a:lstStyle/>
                  <a:p>
                    <a:fld id="{9D0C1702-E111-4D3B-83DC-2DC1F9C5242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DC09-4546-AB66-A2AD3FF1217F}"/>
                </c:ext>
              </c:extLst>
            </c:dLbl>
            <c:dLbl>
              <c:idx val="2"/>
              <c:layout>
                <c:manualLayout>
                  <c:x val="-2.3140495867768594E-2"/>
                  <c:y val="5.2292261784434711E-2"/>
                </c:manualLayout>
              </c:layout>
              <c:tx>
                <c:rich>
                  <a:bodyPr/>
                  <a:lstStyle/>
                  <a:p>
                    <a:fld id="{4E9C1A63-E04C-4FC6-8CEC-2F3B9E5606D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DC09-4546-AB66-A2AD3FF1217F}"/>
                </c:ext>
              </c:extLst>
            </c:dLbl>
            <c:dLbl>
              <c:idx val="3"/>
              <c:layout>
                <c:manualLayout>
                  <c:x val="-4.8534565410728661E-2"/>
                  <c:y val="4.7661445740847234E-2"/>
                </c:manualLayout>
              </c:layout>
              <c:tx>
                <c:rich>
                  <a:bodyPr/>
                  <a:lstStyle/>
                  <a:p>
                    <a:fld id="{87F5E6EF-4F33-4798-BB37-70585007AC2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DC09-4546-AB66-A2AD3FF1217F}"/>
                </c:ext>
              </c:extLst>
            </c:dLbl>
            <c:dLbl>
              <c:idx val="4"/>
              <c:layout>
                <c:manualLayout>
                  <c:x val="-1.2825448471833664E-2"/>
                  <c:y val="4.4821938672372608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36A4F9BA-C985-4957-8CAD-BECD827C3FAC}" type="CELLRANGE">
                      <a:rPr lang="en-US"/>
                      <a:pPr>
                        <a:defRPr sz="1000">
                          <a:latin typeface="Arial" panose="020B0604020202020204" pitchFamily="34" charset="0"/>
                          <a:cs typeface="Arial" panose="020B0604020202020204" pitchFamily="34" charset="0"/>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3.2088154269972448E-2"/>
                      <c:h val="4.1086777116341559E-2"/>
                    </c:manualLayout>
                  </c15:layout>
                  <c15:dlblFieldTable/>
                  <c15:showDataLabelsRange val="1"/>
                </c:ext>
                <c:ext xmlns:c16="http://schemas.microsoft.com/office/drawing/2014/chart" uri="{C3380CC4-5D6E-409C-BE32-E72D297353CC}">
                  <c16:uniqueId val="{00000004-DC09-4546-AB66-A2AD3FF1217F}"/>
                </c:ext>
              </c:extLst>
            </c:dLbl>
            <c:dLbl>
              <c:idx val="5"/>
              <c:layout>
                <c:manualLayout>
                  <c:x val="-5.2892561983471073E-2"/>
                  <c:y val="9.9604308160828013E-3"/>
                </c:manualLayout>
              </c:layout>
              <c:tx>
                <c:rich>
                  <a:bodyPr/>
                  <a:lstStyle/>
                  <a:p>
                    <a:fld id="{54EF2666-C3CA-437B-9CC1-9B1707C33D9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DC09-4546-AB66-A2AD3FF1217F}"/>
                </c:ext>
              </c:extLst>
            </c:dLbl>
            <c:dLbl>
              <c:idx val="6"/>
              <c:layout>
                <c:manualLayout>
                  <c:x val="-8.3746556473829198E-2"/>
                  <c:y val="-2.4901077040207003E-3"/>
                </c:manualLayout>
              </c:layout>
              <c:tx>
                <c:rich>
                  <a:bodyPr/>
                  <a:lstStyle/>
                  <a:p>
                    <a:fld id="{9BB103B6-44A6-40EC-BBCD-1EA3D088561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DC09-4546-AB66-A2AD3FF1217F}"/>
                </c:ext>
              </c:extLst>
            </c:dLbl>
            <c:dLbl>
              <c:idx val="7"/>
              <c:layout>
                <c:manualLayout>
                  <c:x val="-3.1955922865013774E-2"/>
                  <c:y val="1.2450538520103411E-2"/>
                </c:manualLayout>
              </c:layout>
              <c:tx>
                <c:rich>
                  <a:bodyPr/>
                  <a:lstStyle/>
                  <a:p>
                    <a:fld id="{F15D9090-DC36-4390-8E0F-8E90EE93BC8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C09-4546-AB66-A2AD3FF1217F}"/>
                </c:ext>
              </c:extLst>
            </c:dLbl>
            <c:dLbl>
              <c:idx val="8"/>
              <c:layout>
                <c:manualLayout>
                  <c:x val="-1.4130712999718415E-3"/>
                  <c:y val="-3.9666043224740453E-2"/>
                </c:manualLayout>
              </c:layout>
              <c:tx>
                <c:rich>
                  <a:bodyPr/>
                  <a:lstStyle/>
                  <a:p>
                    <a:fld id="{24B75AD1-D8F4-4DFB-A20F-0AB22E6DCAA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DC09-4546-AB66-A2AD3FF1217F}"/>
                </c:ext>
              </c:extLst>
            </c:dLbl>
            <c:dLbl>
              <c:idx val="9"/>
              <c:layout>
                <c:manualLayout>
                  <c:x val="-2.3645907897876441E-2"/>
                  <c:y val="3.3084904241633781E-2"/>
                </c:manualLayout>
              </c:layout>
              <c:tx>
                <c:rich>
                  <a:bodyPr/>
                  <a:lstStyle/>
                  <a:p>
                    <a:fld id="{9315F605-466A-4E57-93B1-DE3AC9AC911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DC09-4546-AB66-A2AD3FF1217F}"/>
                </c:ext>
              </c:extLst>
            </c:dLbl>
            <c:dLbl>
              <c:idx val="10"/>
              <c:layout>
                <c:manualLayout>
                  <c:x val="-8.168239300665929E-2"/>
                  <c:y val="-4.2681230332805929E-2"/>
                </c:manualLayout>
              </c:layout>
              <c:tx>
                <c:rich>
                  <a:bodyPr/>
                  <a:lstStyle/>
                  <a:p>
                    <a:fld id="{609F643F-1216-492E-8A39-D33C18D3829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DC09-4546-AB66-A2AD3FF1217F}"/>
                </c:ext>
              </c:extLst>
            </c:dLbl>
            <c:dLbl>
              <c:idx val="11"/>
              <c:layout>
                <c:manualLayout>
                  <c:x val="-6.3921389991540317E-2"/>
                  <c:y val="4.9802154080414007E-3"/>
                </c:manualLayout>
              </c:layout>
              <c:tx>
                <c:rich>
                  <a:bodyPr/>
                  <a:lstStyle/>
                  <a:p>
                    <a:fld id="{3527FF15-FA2C-45D0-9A85-D9D7702FE29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C09-4546-AB66-A2AD3FF1217F}"/>
                </c:ext>
              </c:extLst>
            </c:dLbl>
            <c:dLbl>
              <c:idx val="12"/>
              <c:layout>
                <c:manualLayout>
                  <c:x val="-2.3140495867768594E-2"/>
                  <c:y val="4.2331830968351906E-2"/>
                </c:manualLayout>
              </c:layout>
              <c:tx>
                <c:rich>
                  <a:bodyPr/>
                  <a:lstStyle/>
                  <a:p>
                    <a:fld id="{E4B53C91-4AB5-4F52-B23C-CB18BFEB5E4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09-4546-AB66-A2AD3FF1217F}"/>
                </c:ext>
              </c:extLst>
            </c:dLbl>
            <c:dLbl>
              <c:idx val="13"/>
              <c:layout>
                <c:manualLayout>
                  <c:x val="-4.077134986225895E-2"/>
                  <c:y val="-4.4821938672372608E-2"/>
                </c:manualLayout>
              </c:layout>
              <c:tx>
                <c:rich>
                  <a:bodyPr/>
                  <a:lstStyle/>
                  <a:p>
                    <a:fld id="{9FAD0107-EA3F-46C4-9D0C-ECF8EFF9711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DC09-4546-AB66-A2AD3FF1217F}"/>
                </c:ext>
              </c:extLst>
            </c:dLbl>
            <c:dLbl>
              <c:idx val="14"/>
              <c:layout>
                <c:manualLayout>
                  <c:x val="-5.840220385674931E-2"/>
                  <c:y val="-5.7272477192476155E-2"/>
                </c:manualLayout>
              </c:layout>
              <c:tx>
                <c:rich>
                  <a:bodyPr/>
                  <a:lstStyle/>
                  <a:p>
                    <a:fld id="{167D66D3-3E89-42F4-84B6-51D19470917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DC09-4546-AB66-A2AD3FF1217F}"/>
                </c:ext>
              </c:extLst>
            </c:dLbl>
            <c:dLbl>
              <c:idx val="15"/>
              <c:layout>
                <c:manualLayout>
                  <c:x val="-6.9883950456606147E-3"/>
                  <c:y val="3.6512429656908166E-2"/>
                </c:manualLayout>
              </c:layout>
              <c:tx>
                <c:rich>
                  <a:bodyPr/>
                  <a:lstStyle/>
                  <a:p>
                    <a:fld id="{480E5D6B-435A-4F71-9CCD-D462357C3D1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DC09-4546-AB66-A2AD3FF1217F}"/>
                </c:ext>
              </c:extLst>
            </c:dLbl>
            <c:dLbl>
              <c:idx val="16"/>
              <c:layout>
                <c:manualLayout>
                  <c:x val="-3.3645517450814517E-2"/>
                  <c:y val="-4.8858069939086521E-2"/>
                </c:manualLayout>
              </c:layout>
              <c:tx>
                <c:rich>
                  <a:bodyPr/>
                  <a:lstStyle/>
                  <a:p>
                    <a:fld id="{DD2A6E48-B528-4B2F-826D-B4CAB419D12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DC09-4546-AB66-A2AD3FF1217F}"/>
                </c:ext>
              </c:extLst>
            </c:dLbl>
            <c:dLbl>
              <c:idx val="17"/>
              <c:layout>
                <c:manualLayout>
                  <c:x val="-5.8414958460770917E-2"/>
                  <c:y val="3.1776911446868256E-2"/>
                </c:manualLayout>
              </c:layout>
              <c:tx>
                <c:rich>
                  <a:bodyPr/>
                  <a:lstStyle/>
                  <a:p>
                    <a:fld id="{2F2B5784-FB7E-4AF3-94E8-E7D549DFCFC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DC09-4546-AB66-A2AD3FF1217F}"/>
                </c:ext>
              </c:extLst>
            </c:dLbl>
            <c:dLbl>
              <c:idx val="18"/>
              <c:layout>
                <c:manualLayout>
                  <c:x val="-8.8154269972451783E-3"/>
                  <c:y val="-3.9841723264331254E-2"/>
                </c:manualLayout>
              </c:layout>
              <c:tx>
                <c:rich>
                  <a:bodyPr/>
                  <a:lstStyle/>
                  <a:p>
                    <a:fld id="{0F9FABBD-F480-4670-8856-97931EAC9E9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DC09-4546-AB66-A2AD3FF1217F}"/>
                </c:ext>
              </c:extLst>
            </c:dLbl>
            <c:dLbl>
              <c:idx val="19"/>
              <c:layout>
                <c:manualLayout>
                  <c:x val="-4.8484848484848485E-2"/>
                  <c:y val="3.2371400152269109E-2"/>
                </c:manualLayout>
              </c:layout>
              <c:tx>
                <c:rich>
                  <a:bodyPr/>
                  <a:lstStyle/>
                  <a:p>
                    <a:fld id="{5090C0B4-5D69-42C3-9783-603B09154F4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DC09-4546-AB66-A2AD3FF1217F}"/>
                </c:ext>
              </c:extLst>
            </c:dLbl>
            <c:dLbl>
              <c:idx val="20"/>
              <c:layout>
                <c:manualLayout>
                  <c:x val="-4.9586776859504134E-2"/>
                  <c:y val="-2.4901077040207005E-2"/>
                </c:manualLayout>
              </c:layout>
              <c:tx>
                <c:rich>
                  <a:bodyPr/>
                  <a:lstStyle/>
                  <a:p>
                    <a:fld id="{3C69B484-809D-4C66-BDCF-26EAA8D1DE0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11B-4A78-9486-BEC3E9F41E0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'%1634 version'!$D$5:$D$25</c:f>
              <c:numCache>
                <c:formatCode>#,##0.0</c:formatCode>
                <c:ptCount val="21"/>
                <c:pt idx="0">
                  <c:v>42.5</c:v>
                </c:pt>
                <c:pt idx="1">
                  <c:v>17.3</c:v>
                </c:pt>
                <c:pt idx="2">
                  <c:v>27.8</c:v>
                </c:pt>
                <c:pt idx="3">
                  <c:v>19.5</c:v>
                </c:pt>
                <c:pt idx="4">
                  <c:v>23.2</c:v>
                </c:pt>
                <c:pt idx="5">
                  <c:v>35.799999999999997</c:v>
                </c:pt>
                <c:pt idx="6">
                  <c:v>18.8</c:v>
                </c:pt>
                <c:pt idx="7">
                  <c:v>26.2</c:v>
                </c:pt>
                <c:pt idx="8">
                  <c:v>17.8</c:v>
                </c:pt>
                <c:pt idx="9">
                  <c:v>19.899999999999999</c:v>
                </c:pt>
                <c:pt idx="10">
                  <c:v>14.7</c:v>
                </c:pt>
                <c:pt idx="11">
                  <c:v>30.1</c:v>
                </c:pt>
                <c:pt idx="12">
                  <c:v>36.299999999999997</c:v>
                </c:pt>
                <c:pt idx="13">
                  <c:v>15.9</c:v>
                </c:pt>
                <c:pt idx="14">
                  <c:v>20.100000000000001</c:v>
                </c:pt>
                <c:pt idx="15">
                  <c:v>30.7</c:v>
                </c:pt>
                <c:pt idx="16">
                  <c:v>23</c:v>
                </c:pt>
                <c:pt idx="17">
                  <c:v>23.1</c:v>
                </c:pt>
                <c:pt idx="18">
                  <c:v>33</c:v>
                </c:pt>
                <c:pt idx="19">
                  <c:v>52</c:v>
                </c:pt>
                <c:pt idx="20">
                  <c:v>32.799999999999997</c:v>
                </c:pt>
              </c:numCache>
            </c:numRef>
          </c:xVal>
          <c:yVal>
            <c:numRef>
              <c:f>'%1634 version'!$E$5:$E$25</c:f>
              <c:numCache>
                <c:formatCode>#,##0.0</c:formatCode>
                <c:ptCount val="21"/>
                <c:pt idx="0">
                  <c:v>69</c:v>
                </c:pt>
                <c:pt idx="1">
                  <c:v>60.4</c:v>
                </c:pt>
                <c:pt idx="2">
                  <c:v>55.6</c:v>
                </c:pt>
                <c:pt idx="3">
                  <c:v>56.9</c:v>
                </c:pt>
                <c:pt idx="4">
                  <c:v>54.6</c:v>
                </c:pt>
                <c:pt idx="5">
                  <c:v>55.4</c:v>
                </c:pt>
                <c:pt idx="6">
                  <c:v>62.5</c:v>
                </c:pt>
                <c:pt idx="7">
                  <c:v>58.7</c:v>
                </c:pt>
                <c:pt idx="8">
                  <c:v>59.5</c:v>
                </c:pt>
                <c:pt idx="9">
                  <c:v>55.7</c:v>
                </c:pt>
                <c:pt idx="10">
                  <c:v>57.4</c:v>
                </c:pt>
                <c:pt idx="11">
                  <c:v>59.4</c:v>
                </c:pt>
                <c:pt idx="12">
                  <c:v>60.3</c:v>
                </c:pt>
                <c:pt idx="13">
                  <c:v>65.099999999999994</c:v>
                </c:pt>
                <c:pt idx="14">
                  <c:v>64.099999999999994</c:v>
                </c:pt>
                <c:pt idx="15">
                  <c:v>60.4</c:v>
                </c:pt>
                <c:pt idx="16">
                  <c:v>65</c:v>
                </c:pt>
                <c:pt idx="17">
                  <c:v>59.5</c:v>
                </c:pt>
                <c:pt idx="18">
                  <c:v>60.7</c:v>
                </c:pt>
                <c:pt idx="19">
                  <c:v>56.1</c:v>
                </c:pt>
                <c:pt idx="20">
                  <c:v>60.8</c:v>
                </c:pt>
              </c:numCache>
            </c:numRef>
          </c:yVal>
          <c:smooth val="0"/>
          <c:extLst>
            <c:ext xmlns:c15="http://schemas.microsoft.com/office/drawing/2012/chart" uri="{02D57815-91ED-43cb-92C2-25804820EDAC}">
              <c15:datalabelsRange>
                <c15:f>'%1634 version'!$C$5:$C$25</c15:f>
                <c15:dlblRangeCache>
                  <c:ptCount val="21"/>
                  <c:pt idx="0">
                    <c:v>Cinema</c:v>
                  </c:pt>
                  <c:pt idx="1">
                    <c:v>ITV1</c:v>
                  </c:pt>
                  <c:pt idx="2">
                    <c:v>ITV2</c:v>
                  </c:pt>
                  <c:pt idx="3">
                    <c:v>ITV3</c:v>
                  </c:pt>
                  <c:pt idx="4">
                    <c:v>ITV4</c:v>
                  </c:pt>
                  <c:pt idx="5">
                    <c:v>ITVBe</c:v>
                  </c:pt>
                  <c:pt idx="6">
                    <c:v>Channel 4</c:v>
                  </c:pt>
                  <c:pt idx="7">
                    <c:v>E4</c:v>
                  </c:pt>
                  <c:pt idx="8">
                    <c:v>More4</c:v>
                  </c:pt>
                  <c:pt idx="9">
                    <c:v>Film4</c:v>
                  </c:pt>
                  <c:pt idx="10">
                    <c:v>Channel 5</c:v>
                  </c:pt>
                  <c:pt idx="11">
                    <c:v>Sky Max</c:v>
                  </c:pt>
                  <c:pt idx="12">
                    <c:v>Sky Showcase</c:v>
                  </c:pt>
                  <c:pt idx="13">
                    <c:v>Sky Arts</c:v>
                  </c:pt>
                  <c:pt idx="14">
                    <c:v>Sky Atlantic</c:v>
                  </c:pt>
                  <c:pt idx="15">
                    <c:v>Sky Cinema</c:v>
                  </c:pt>
                  <c:pt idx="16">
                    <c:v>Sky Sports</c:v>
                  </c:pt>
                  <c:pt idx="17">
                    <c:v>Facebook</c:v>
                  </c:pt>
                  <c:pt idx="18">
                    <c:v>Instagram </c:v>
                  </c:pt>
                  <c:pt idx="19">
                    <c:v>TikTok</c:v>
                  </c:pt>
                  <c:pt idx="20">
                    <c:v>Youtube</c:v>
                  </c:pt>
                </c15:dlblRangeCache>
              </c15:datalabelsRange>
            </c:ext>
            <c:ext xmlns:c16="http://schemas.microsoft.com/office/drawing/2014/chart" uri="{C3380CC4-5D6E-409C-BE32-E72D297353CC}">
              <c16:uniqueId val="{00000014-DC09-4546-AB66-A2AD3FF1217F}"/>
            </c:ext>
          </c:extLst>
        </c:ser>
        <c:dLbls>
          <c:showLegendKey val="0"/>
          <c:showVal val="0"/>
          <c:showCatName val="0"/>
          <c:showSerName val="0"/>
          <c:showPercent val="0"/>
          <c:showBubbleSize val="0"/>
        </c:dLbls>
        <c:axId val="326815104"/>
        <c:axId val="327525120"/>
      </c:scatterChart>
      <c:valAx>
        <c:axId val="326815104"/>
        <c:scaling>
          <c:orientation val="minMax"/>
          <c:max val="60"/>
          <c:min val="0"/>
        </c:scaling>
        <c:delete val="0"/>
        <c:axPos val="b"/>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7525120"/>
        <c:crosses val="autoZero"/>
        <c:crossBetween val="midCat"/>
        <c:majorUnit val="10"/>
      </c:valAx>
      <c:valAx>
        <c:axId val="327525120"/>
        <c:scaling>
          <c:orientation val="minMax"/>
          <c:min val="45"/>
        </c:scaling>
        <c:delete val="0"/>
        <c:axPos val="l"/>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68151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j-lt"/>
                <a:ea typeface="+mn-ea"/>
                <a:cs typeface="+mn-cs"/>
              </a:defRPr>
            </a:pPr>
            <a:r>
              <a:rPr lang="en-GB" sz="1800" dirty="0">
                <a:solidFill>
                  <a:srgbClr val="1C1C1C"/>
                </a:solidFill>
                <a:latin typeface="+mj-lt"/>
              </a:rPr>
              <a:t>£2.6M</a:t>
            </a:r>
            <a:r>
              <a:rPr lang="en-GB" sz="1800" baseline="0" dirty="0">
                <a:solidFill>
                  <a:srgbClr val="1C1C1C"/>
                </a:solidFill>
                <a:latin typeface="+mj-lt"/>
              </a:rPr>
              <a:t> TOTAL AV BUDGET</a:t>
            </a:r>
            <a:endParaRPr lang="en-GB" sz="1800" dirty="0">
              <a:solidFill>
                <a:srgbClr val="1C1C1C"/>
              </a:solidFill>
              <a:latin typeface="+mj-l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doughnutChart>
        <c:varyColors val="1"/>
        <c:ser>
          <c:idx val="0"/>
          <c:order val="0"/>
          <c:tx>
            <c:strRef>
              <c:f>Лист1!$B$1</c:f>
              <c:strCache>
                <c:ptCount val="1"/>
                <c:pt idx="0">
                  <c:v>Section1</c:v>
                </c:pt>
              </c:strCache>
            </c:strRef>
          </c:tx>
          <c:spPr>
            <a:solidFill>
              <a:srgbClr val="E23936"/>
            </a:solidFill>
            <a:ln>
              <a:solidFill>
                <a:schemeClr val="bg1"/>
              </a:solidFill>
            </a:ln>
          </c:spPr>
          <c:dPt>
            <c:idx val="0"/>
            <c:bubble3D val="0"/>
            <c:spPr>
              <a:solidFill>
                <a:schemeClr val="accent4"/>
              </a:solidFill>
              <a:ln w="19050">
                <a:noFill/>
              </a:ln>
              <a:effectLst/>
            </c:spPr>
            <c:extLst>
              <c:ext xmlns:c16="http://schemas.microsoft.com/office/drawing/2014/chart" uri="{C3380CC4-5D6E-409C-BE32-E72D297353CC}">
                <c16:uniqueId val="{00000003-BFFE-4234-8546-84C1A79559CC}"/>
              </c:ext>
            </c:extLst>
          </c:dPt>
          <c:dPt>
            <c:idx val="1"/>
            <c:bubble3D val="0"/>
            <c:spPr>
              <a:solidFill>
                <a:schemeClr val="tx1">
                  <a:lumMod val="75000"/>
                </a:schemeClr>
              </a:solidFill>
              <a:ln w="19050">
                <a:noFill/>
              </a:ln>
              <a:effectLst/>
            </c:spPr>
            <c:extLst>
              <c:ext xmlns:c16="http://schemas.microsoft.com/office/drawing/2014/chart" uri="{C3380CC4-5D6E-409C-BE32-E72D297353CC}">
                <c16:uniqueId val="{00000004-BFFE-4234-8546-84C1A79559CC}"/>
              </c:ext>
            </c:extLst>
          </c:dPt>
          <c:dPt>
            <c:idx val="2"/>
            <c:bubble3D val="0"/>
            <c:spPr>
              <a:solidFill>
                <a:schemeClr val="tx1"/>
              </a:solidFill>
              <a:ln w="19050">
                <a:noFill/>
              </a:ln>
              <a:effectLst/>
            </c:spPr>
            <c:extLst>
              <c:ext xmlns:c16="http://schemas.microsoft.com/office/drawing/2014/chart" uri="{C3380CC4-5D6E-409C-BE32-E72D297353CC}">
                <c16:uniqueId val="{00000001-BFFE-4234-8546-84C1A79559CC}"/>
              </c:ext>
            </c:extLst>
          </c:dPt>
          <c:dLbls>
            <c:delete val="1"/>
          </c:dLbls>
          <c:cat>
            <c:strRef>
              <c:f>Лист1!$A$2:$A$4</c:f>
              <c:strCache>
                <c:ptCount val="3"/>
                <c:pt idx="0">
                  <c:v>TV</c:v>
                </c:pt>
                <c:pt idx="1">
                  <c:v>VOD</c:v>
                </c:pt>
                <c:pt idx="2">
                  <c:v>OLV</c:v>
                </c:pt>
              </c:strCache>
            </c:strRef>
          </c:cat>
          <c:val>
            <c:numRef>
              <c:f>Лист1!$B$2:$B$4</c:f>
              <c:numCache>
                <c:formatCode>"£"#,##0_);[Red]\("£"#,##0\)</c:formatCode>
                <c:ptCount val="3"/>
                <c:pt idx="0">
                  <c:v>2250000</c:v>
                </c:pt>
                <c:pt idx="1">
                  <c:v>270000</c:v>
                </c:pt>
                <c:pt idx="2">
                  <c:v>157500</c:v>
                </c:pt>
              </c:numCache>
            </c:numRef>
          </c:val>
          <c:extLst>
            <c:ext xmlns:c16="http://schemas.microsoft.com/office/drawing/2014/chart" uri="{C3380CC4-5D6E-409C-BE32-E72D297353CC}">
              <c16:uniqueId val="{00000000-BFFE-4234-8546-84C1A79559CC}"/>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4"/>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prstClr val="black">
                    <a:lumMod val="65000"/>
                    <a:lumOff val="35000"/>
                  </a:prstClr>
                </a:solidFill>
                <a:latin typeface="+mj-lt"/>
                <a:ea typeface="+mn-ea"/>
                <a:cs typeface="+mn-cs"/>
              </a:defRPr>
            </a:pPr>
            <a:r>
              <a:rPr lang="en-GB" sz="1800" b="0" i="0" u="none" strike="noStrike" kern="1200" spc="0" baseline="0" dirty="0">
                <a:solidFill>
                  <a:srgbClr val="1C1C1C"/>
                </a:solidFill>
                <a:latin typeface="+mj-lt"/>
              </a:rPr>
              <a:t>£2.6M TOTAL AV BUDGET - </a:t>
            </a:r>
            <a:r>
              <a:rPr lang="en-GB" sz="1800" b="0" i="0" u="none" strike="noStrike" kern="1200" spc="0" baseline="0" dirty="0">
                <a:solidFill>
                  <a:schemeClr val="accent2"/>
                </a:solidFill>
                <a:latin typeface="+mj-lt"/>
              </a:rPr>
              <a:t>WITH CINEMA</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prstClr val="black">
                  <a:lumMod val="65000"/>
                  <a:lumOff val="35000"/>
                </a:prstClr>
              </a:solidFill>
              <a:latin typeface="+mj-lt"/>
              <a:ea typeface="+mn-ea"/>
              <a:cs typeface="+mn-cs"/>
            </a:defRPr>
          </a:pPr>
          <a:endParaRPr lang="en-US"/>
        </a:p>
      </c:txPr>
    </c:title>
    <c:autoTitleDeleted val="0"/>
    <c:plotArea>
      <c:layout/>
      <c:doughnutChart>
        <c:varyColors val="1"/>
        <c:ser>
          <c:idx val="0"/>
          <c:order val="0"/>
          <c:tx>
            <c:strRef>
              <c:f>Лист1!$B$1</c:f>
              <c:strCache>
                <c:ptCount val="1"/>
                <c:pt idx="0">
                  <c:v>Section1</c:v>
                </c:pt>
              </c:strCache>
            </c:strRef>
          </c:tx>
          <c:spPr>
            <a:solidFill>
              <a:srgbClr val="E23936"/>
            </a:solidFill>
            <a:ln>
              <a:solidFill>
                <a:schemeClr val="bg1"/>
              </a:solidFill>
            </a:ln>
          </c:spPr>
          <c:dPt>
            <c:idx val="0"/>
            <c:bubble3D val="0"/>
            <c:spPr>
              <a:solidFill>
                <a:schemeClr val="accent4"/>
              </a:solidFill>
              <a:ln w="19050">
                <a:noFill/>
              </a:ln>
              <a:effectLst/>
            </c:spPr>
            <c:extLst>
              <c:ext xmlns:c16="http://schemas.microsoft.com/office/drawing/2014/chart" uri="{C3380CC4-5D6E-409C-BE32-E72D297353CC}">
                <c16:uniqueId val="{00000003-BFFE-4234-8546-84C1A79559CC}"/>
              </c:ext>
            </c:extLst>
          </c:dPt>
          <c:dPt>
            <c:idx val="1"/>
            <c:bubble3D val="0"/>
            <c:spPr>
              <a:solidFill>
                <a:schemeClr val="tx1">
                  <a:lumMod val="75000"/>
                </a:schemeClr>
              </a:solidFill>
              <a:ln w="19050">
                <a:noFill/>
              </a:ln>
              <a:effectLst/>
            </c:spPr>
            <c:extLst>
              <c:ext xmlns:c16="http://schemas.microsoft.com/office/drawing/2014/chart" uri="{C3380CC4-5D6E-409C-BE32-E72D297353CC}">
                <c16:uniqueId val="{00000004-BFFE-4234-8546-84C1A79559CC}"/>
              </c:ext>
            </c:extLst>
          </c:dPt>
          <c:dPt>
            <c:idx val="2"/>
            <c:bubble3D val="0"/>
            <c:spPr>
              <a:solidFill>
                <a:schemeClr val="tx1"/>
              </a:solidFill>
              <a:ln w="19050">
                <a:noFill/>
              </a:ln>
              <a:effectLst/>
            </c:spPr>
            <c:extLst>
              <c:ext xmlns:c16="http://schemas.microsoft.com/office/drawing/2014/chart" uri="{C3380CC4-5D6E-409C-BE32-E72D297353CC}">
                <c16:uniqueId val="{00000001-BFFE-4234-8546-84C1A79559CC}"/>
              </c:ext>
            </c:extLst>
          </c:dPt>
          <c:dPt>
            <c:idx val="3"/>
            <c:bubble3D val="0"/>
            <c:spPr>
              <a:solidFill>
                <a:srgbClr val="C00000"/>
              </a:solidFill>
              <a:ln w="19050">
                <a:noFill/>
              </a:ln>
              <a:effectLst/>
            </c:spPr>
            <c:extLst>
              <c:ext xmlns:c16="http://schemas.microsoft.com/office/drawing/2014/chart" uri="{C3380CC4-5D6E-409C-BE32-E72D297353CC}">
                <c16:uniqueId val="{00000006-26F1-4528-9DEB-BB242B41449C}"/>
              </c:ext>
            </c:extLst>
          </c:dPt>
          <c:dLbls>
            <c:delete val="1"/>
          </c:dLbls>
          <c:cat>
            <c:strRef>
              <c:f>Лист1!$A$2:$A$5</c:f>
              <c:strCache>
                <c:ptCount val="4"/>
                <c:pt idx="0">
                  <c:v>TV</c:v>
                </c:pt>
                <c:pt idx="1">
                  <c:v>VOD</c:v>
                </c:pt>
                <c:pt idx="2">
                  <c:v>OLV</c:v>
                </c:pt>
                <c:pt idx="3">
                  <c:v>Cinema</c:v>
                </c:pt>
              </c:strCache>
            </c:strRef>
          </c:cat>
          <c:val>
            <c:numRef>
              <c:f>Лист1!$B$2:$B$5</c:f>
              <c:numCache>
                <c:formatCode>"£"#,##0_);[Red]\("£"#,##0\)</c:formatCode>
                <c:ptCount val="4"/>
                <c:pt idx="0">
                  <c:v>2062500</c:v>
                </c:pt>
                <c:pt idx="1">
                  <c:v>270000</c:v>
                </c:pt>
                <c:pt idx="2">
                  <c:v>157500</c:v>
                </c:pt>
                <c:pt idx="3">
                  <c:v>187500</c:v>
                </c:pt>
              </c:numCache>
            </c:numRef>
          </c:val>
          <c:extLst>
            <c:ext xmlns:c16="http://schemas.microsoft.com/office/drawing/2014/chart" uri="{C3380CC4-5D6E-409C-BE32-E72D297353CC}">
              <c16:uniqueId val="{00000000-BFFE-4234-8546-84C1A79559CC}"/>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4"/>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257309293565566E-2"/>
          <c:y val="7.1568637854605238E-2"/>
          <c:w val="0.97748538141286889"/>
          <c:h val="0.81628545540285258"/>
        </c:manualLayout>
      </c:layout>
      <c:barChart>
        <c:barDir val="col"/>
        <c:grouping val="clustered"/>
        <c:varyColors val="0"/>
        <c:ser>
          <c:idx val="0"/>
          <c:order val="0"/>
          <c:tx>
            <c:strRef>
              <c:f>Sheet1!$B$1</c:f>
              <c:strCache>
                <c:ptCount val="1"/>
                <c:pt idx="0">
                  <c:v>Index</c:v>
                </c:pt>
              </c:strCache>
            </c:strRef>
          </c:tx>
          <c:spPr>
            <a:solidFill>
              <a:schemeClr val="accent5"/>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6E53-4C9C-9B01-1AD2044825A0}"/>
              </c:ext>
            </c:extLst>
          </c:dPt>
          <c:cat>
            <c:strRef>
              <c:f>Sheet1!$A$2:$A$8</c:f>
              <c:strCache>
                <c:ptCount val="7"/>
                <c:pt idx="0">
                  <c:v>Cinema</c:v>
                </c:pt>
                <c:pt idx="1">
                  <c:v>TV</c:v>
                </c:pt>
                <c:pt idx="2">
                  <c:v>Out of home</c:v>
                </c:pt>
                <c:pt idx="3">
                  <c:v>Radio</c:v>
                </c:pt>
                <c:pt idx="4">
                  <c:v>Magazines</c:v>
                </c:pt>
                <c:pt idx="5">
                  <c:v>Natl newspapers</c:v>
                </c:pt>
                <c:pt idx="6">
                  <c:v>Internet</c:v>
                </c:pt>
              </c:strCache>
            </c:strRef>
          </c:cat>
          <c:val>
            <c:numRef>
              <c:f>Sheet1!$B$2:$B$8</c:f>
              <c:numCache>
                <c:formatCode>General</c:formatCode>
                <c:ptCount val="7"/>
                <c:pt idx="0">
                  <c:v>100</c:v>
                </c:pt>
                <c:pt idx="1">
                  <c:v>75</c:v>
                </c:pt>
                <c:pt idx="2">
                  <c:v>74</c:v>
                </c:pt>
                <c:pt idx="3">
                  <c:v>63</c:v>
                </c:pt>
                <c:pt idx="4">
                  <c:v>52</c:v>
                </c:pt>
                <c:pt idx="5">
                  <c:v>48</c:v>
                </c:pt>
                <c:pt idx="6">
                  <c:v>39</c:v>
                </c:pt>
              </c:numCache>
            </c:numRef>
          </c:val>
          <c:extLst>
            <c:ext xmlns:c16="http://schemas.microsoft.com/office/drawing/2014/chart" uri="{C3380CC4-5D6E-409C-BE32-E72D297353CC}">
              <c16:uniqueId val="{00000002-6E53-4C9C-9B01-1AD2044825A0}"/>
            </c:ext>
          </c:extLst>
        </c:ser>
        <c:dLbls>
          <c:showLegendKey val="0"/>
          <c:showVal val="0"/>
          <c:showCatName val="0"/>
          <c:showSerName val="0"/>
          <c:showPercent val="0"/>
          <c:showBubbleSize val="0"/>
        </c:dLbls>
        <c:gapWidth val="116"/>
        <c:axId val="682677088"/>
        <c:axId val="682676432"/>
      </c:barChart>
      <c:catAx>
        <c:axId val="682677088"/>
        <c:scaling>
          <c:orientation val="minMax"/>
        </c:scaling>
        <c:delete val="0"/>
        <c:axPos val="b"/>
        <c:numFmt formatCode="General" sourceLinked="1"/>
        <c:majorTickMark val="out"/>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682676432"/>
        <c:crosses val="autoZero"/>
        <c:auto val="1"/>
        <c:lblAlgn val="ctr"/>
        <c:lblOffset val="100"/>
        <c:noMultiLvlLbl val="0"/>
      </c:catAx>
      <c:valAx>
        <c:axId val="682676432"/>
        <c:scaling>
          <c:orientation val="minMax"/>
          <c:max val="100"/>
        </c:scaling>
        <c:delete val="0"/>
        <c:axPos val="l"/>
        <c:numFmt formatCode="General" sourceLinked="1"/>
        <c:majorTickMark val="out"/>
        <c:minorTickMark val="none"/>
        <c:tickLblPos val="nextTo"/>
        <c:spPr>
          <a:noFill/>
          <a:ln>
            <a:solidFill>
              <a:schemeClr val="accent6"/>
            </a:solidFill>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68267708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273048474277551E-2"/>
          <c:y val="1.4174568554593901E-2"/>
          <c:w val="0.98972695152572232"/>
          <c:h val="0.87023294099045301"/>
        </c:manualLayout>
      </c:layout>
      <c:barChart>
        <c:barDir val="col"/>
        <c:grouping val="clustered"/>
        <c:varyColors val="0"/>
        <c:ser>
          <c:idx val="3"/>
          <c:order val="3"/>
          <c:tx>
            <c:strRef>
              <c:f>Sheet1!$B$1</c:f>
              <c:strCache>
                <c:ptCount val="1"/>
                <c:pt idx="0">
                  <c:v>Average</c:v>
                </c:pt>
              </c:strCache>
            </c:strRef>
          </c:tx>
          <c:spPr>
            <a:solidFill>
              <a:schemeClr val="accent4"/>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#,##0_);[Red]\(#,##0\)</c:formatCode>
                <c:ptCount val="12"/>
                <c:pt idx="0">
                  <c:v>11754711.5</c:v>
                </c:pt>
                <c:pt idx="1">
                  <c:v>11778017.357142858</c:v>
                </c:pt>
                <c:pt idx="2">
                  <c:v>9362644.1428571418</c:v>
                </c:pt>
                <c:pt idx="3">
                  <c:v>12751961.761904761</c:v>
                </c:pt>
                <c:pt idx="4">
                  <c:v>12463614.190476192</c:v>
                </c:pt>
                <c:pt idx="5">
                  <c:v>10414181.178571427</c:v>
                </c:pt>
                <c:pt idx="6">
                  <c:v>14325361.357142858</c:v>
                </c:pt>
                <c:pt idx="7">
                  <c:v>12459580.607142858</c:v>
                </c:pt>
                <c:pt idx="8">
                  <c:v>7850355.8928571427</c:v>
                </c:pt>
                <c:pt idx="9">
                  <c:v>12756306.785714285</c:v>
                </c:pt>
                <c:pt idx="10">
                  <c:v>9146965.4999999981</c:v>
                </c:pt>
                <c:pt idx="11">
                  <c:v>13214595.107142856</c:v>
                </c:pt>
              </c:numCache>
            </c:numRef>
          </c:val>
          <c:extLst>
            <c:ext xmlns:c16="http://schemas.microsoft.com/office/drawing/2014/chart" uri="{C3380CC4-5D6E-409C-BE32-E72D297353CC}">
              <c16:uniqueId val="{00000000-F8EB-404A-85F4-C185F41AB581}"/>
            </c:ext>
          </c:extLst>
        </c:ser>
        <c:dLbls>
          <c:showLegendKey val="0"/>
          <c:showVal val="0"/>
          <c:showCatName val="0"/>
          <c:showSerName val="0"/>
          <c:showPercent val="0"/>
          <c:showBubbleSize val="0"/>
        </c:dLbls>
        <c:gapWidth val="150"/>
        <c:axId val="741372176"/>
        <c:axId val="741375440"/>
        <c:extLst>
          <c:ext xmlns:c15="http://schemas.microsoft.com/office/drawing/2012/chart" uri="{02D57815-91ED-43cb-92C2-25804820EDAC}">
            <c15:filteredBarSeries>
              <c15:ser>
                <c:idx val="0"/>
                <c:order val="0"/>
                <c:tx>
                  <c:strRef>
                    <c:extLst>
                      <c:ext uri="{02D57815-91ED-43cb-92C2-25804820EDAC}">
                        <c15:formulaRef>
                          <c15:sqref>Sheet1!#REF!</c15:sqref>
                        </c15:formulaRef>
                      </c:ext>
                    </c:extLst>
                    <c:strCache>
                      <c:ptCount val="1"/>
                      <c:pt idx="0">
                        <c:v>#REF!</c:v>
                      </c:pt>
                    </c:strCache>
                  </c:strRef>
                </c:tx>
                <c:spPr>
                  <a:solidFill>
                    <a:schemeClr val="accent1"/>
                  </a:solidFill>
                  <a:ln>
                    <a:noFill/>
                  </a:ln>
                  <a:effectLst/>
                </c:spPr>
                <c:invertIfNegative val="0"/>
                <c:cat>
                  <c:strRef>
                    <c:extLst>
                      <c:ext uri="{02D57815-91ED-43cb-92C2-25804820EDAC}">
                        <c15:formulaRef>
                          <c15:sqref>Sheet1!$A$2:$A$13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0-01E0-485B-A0E7-580F4AF5A068}"/>
                  </c:ext>
                </c:extLst>
              </c15:ser>
            </c15:filteredBarSeries>
            <c15:filteredBarSeries>
              <c15:ser>
                <c:idx val="1"/>
                <c:order val="1"/>
                <c:tx>
                  <c:strRef>
                    <c:extLst>
                      <c:ext xmlns:c15="http://schemas.microsoft.com/office/drawing/2012/chart" uri="{02D57815-91ED-43cb-92C2-25804820EDAC}">
                        <c15:formulaRef>
                          <c15:sqref>Sheet1!#REF!</c15:sqref>
                        </c15:formulaRef>
                      </c:ext>
                    </c:extLst>
                    <c:strCache>
                      <c:ptCount val="1"/>
                      <c:pt idx="0">
                        <c:v>#REF!</c:v>
                      </c:pt>
                    </c:strCache>
                  </c:strRef>
                </c:tx>
                <c:spPr>
                  <a:solidFill>
                    <a:schemeClr val="accent2"/>
                  </a:solidFill>
                  <a:ln>
                    <a:noFill/>
                  </a:ln>
                  <a:effectLst/>
                </c:spPr>
                <c:invertIfNegative val="0"/>
                <c:cat>
                  <c:strRef>
                    <c:extLst>
                      <c:ext xmlns:c15="http://schemas.microsoft.com/office/drawing/2012/chart" uri="{02D57815-91ED-43cb-92C2-25804820EDAC}">
                        <c15:formulaRef>
                          <c15:sqref>Sheet1!$A$2:$A$13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c:ext xmlns:c15="http://schemas.microsoft.com/office/drawing/2012/char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1-01E0-485B-A0E7-580F4AF5A068}"/>
                  </c:ext>
                </c:extLst>
              </c15:ser>
            </c15:filteredBarSeries>
            <c15:filteredBarSeries>
              <c15:ser>
                <c:idx val="2"/>
                <c:order val="2"/>
                <c:tx>
                  <c:strRef>
                    <c:extLst>
                      <c:ext xmlns:c15="http://schemas.microsoft.com/office/drawing/2012/chart" uri="{02D57815-91ED-43cb-92C2-25804820EDAC}">
                        <c15:formulaRef>
                          <c15:sqref>Sheet1!#REF!</c15:sqref>
                        </c15:formulaRef>
                      </c:ext>
                    </c:extLst>
                    <c:strCache>
                      <c:ptCount val="1"/>
                      <c:pt idx="0">
                        <c:v>#REF!</c:v>
                      </c:pt>
                    </c:strCache>
                  </c:strRef>
                </c:tx>
                <c:spPr>
                  <a:solidFill>
                    <a:schemeClr val="accent3"/>
                  </a:solidFill>
                  <a:ln>
                    <a:noFill/>
                  </a:ln>
                  <a:effectLst/>
                </c:spPr>
                <c:invertIfNegative val="0"/>
                <c:cat>
                  <c:strRef>
                    <c:extLst>
                      <c:ext xmlns:c15="http://schemas.microsoft.com/office/drawing/2012/chart" uri="{02D57815-91ED-43cb-92C2-25804820EDAC}">
                        <c15:formulaRef>
                          <c15:sqref>Sheet1!$A$2:$A$13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c:ext xmlns:c15="http://schemas.microsoft.com/office/drawing/2012/char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2-01E0-485B-A0E7-580F4AF5A068}"/>
                  </c:ext>
                </c:extLst>
              </c15:ser>
            </c15:filteredBarSeries>
          </c:ext>
        </c:extLst>
      </c:barChart>
      <c:catAx>
        <c:axId val="741372176"/>
        <c:scaling>
          <c:orientation val="minMax"/>
        </c:scaling>
        <c:delete val="0"/>
        <c:axPos val="b"/>
        <c:numFmt formatCode="General" sourceLinked="1"/>
        <c:majorTickMark val="out"/>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00" b="1" i="0" u="none" strike="noStrike" kern="1200" baseline="0">
                <a:solidFill>
                  <a:srgbClr val="8A8A8D"/>
                </a:solidFill>
                <a:latin typeface="+mn-lt"/>
                <a:ea typeface="+mn-ea"/>
                <a:cs typeface="+mn-cs"/>
              </a:defRPr>
            </a:pPr>
            <a:endParaRPr lang="en-US"/>
          </a:p>
        </c:txPr>
        <c:crossAx val="741375440"/>
        <c:crosses val="autoZero"/>
        <c:auto val="1"/>
        <c:lblAlgn val="ctr"/>
        <c:lblOffset val="100"/>
        <c:noMultiLvlLbl val="0"/>
      </c:catAx>
      <c:valAx>
        <c:axId val="741375440"/>
        <c:scaling>
          <c:orientation val="minMax"/>
          <c:max val="20000000"/>
        </c:scaling>
        <c:delete val="1"/>
        <c:axPos val="l"/>
        <c:majorGridlines>
          <c:spPr>
            <a:ln w="9525" cap="flat" cmpd="sng" algn="ctr">
              <a:noFill/>
              <a:round/>
            </a:ln>
            <a:effectLst/>
          </c:spPr>
        </c:majorGridlines>
        <c:numFmt formatCode="#,##0_);[Red]\(#,##0\)" sourceLinked="1"/>
        <c:majorTickMark val="out"/>
        <c:minorTickMark val="none"/>
        <c:tickLblPos val="nextTo"/>
        <c:crossAx val="741372176"/>
        <c:crosses val="autoZero"/>
        <c:crossBetween val="between"/>
      </c:valAx>
      <c:spPr>
        <a:noFill/>
        <a:ln>
          <a:noFill/>
        </a:ln>
        <a:effectLst/>
      </c:spPr>
    </c:plotArea>
    <c:legend>
      <c:legendPos val="b"/>
      <c:legendEntry>
        <c:idx val="0"/>
        <c:delete val="1"/>
      </c:legendEntry>
      <c:layout>
        <c:manualLayout>
          <c:xMode val="edge"/>
          <c:yMode val="edge"/>
          <c:x val="0.41228809410405798"/>
          <c:y val="0.95023963763701402"/>
          <c:w val="0"/>
          <c:h val="1.4174568554593946E-2"/>
        </c:manualLayout>
      </c:layout>
      <c:overlay val="0"/>
      <c:spPr>
        <a:noFill/>
        <a:ln>
          <a:noFill/>
        </a:ln>
        <a:effectLst/>
      </c:spPr>
      <c:txPr>
        <a:bodyPr rot="0" spcFirstLastPara="1" vertOverflow="ellipsis" vert="horz" wrap="square" anchor="ctr" anchorCtr="1"/>
        <a:lstStyle/>
        <a:p>
          <a:pPr>
            <a:defRPr sz="1000" b="1" i="0" u="none" strike="noStrike" kern="1200" baseline="0">
              <a:solidFill>
                <a:srgbClr val="8A8A8D"/>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accent6"/>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701217638556497E-2"/>
          <c:y val="1.09537226417187E-2"/>
          <c:w val="0.94975074021170502"/>
          <c:h val="0.87063697471929602"/>
        </c:manualLayout>
      </c:layout>
      <c:barChart>
        <c:barDir val="col"/>
        <c:grouping val="clustered"/>
        <c:varyColors val="0"/>
        <c:ser>
          <c:idx val="0"/>
          <c:order val="0"/>
          <c:tx>
            <c:strRef>
              <c:f>Sheet2!$B$1</c:f>
              <c:strCache>
                <c:ptCount val="1"/>
                <c:pt idx="0">
                  <c:v>Cinema Admissions</c:v>
                </c:pt>
              </c:strCache>
            </c:strRef>
          </c:tx>
          <c:spPr>
            <a:solidFill>
              <a:schemeClr val="tx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0-606D-4F7C-9808-9B6FF9706921}"/>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1-606D-4F7C-9808-9B6FF970692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2-606D-4F7C-9808-9B6FF9706921}"/>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3-606D-4F7C-9808-9B6FF9706921}"/>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4-606D-4F7C-9808-9B6FF9706921}"/>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606D-4F7C-9808-9B6FF9706921}"/>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6-606D-4F7C-9808-9B6FF970692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FFFF"/>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Sheet2!$A$2:$A$8</c:f>
              <c:strCache>
                <c:ptCount val="7"/>
                <c:pt idx="0">
                  <c:v>Monday</c:v>
                </c:pt>
                <c:pt idx="1">
                  <c:v>Tuesday</c:v>
                </c:pt>
                <c:pt idx="2">
                  <c:v>Wednesday</c:v>
                </c:pt>
                <c:pt idx="3">
                  <c:v>Thursday</c:v>
                </c:pt>
                <c:pt idx="4">
                  <c:v>Friday</c:v>
                </c:pt>
                <c:pt idx="5">
                  <c:v>Saturday</c:v>
                </c:pt>
                <c:pt idx="6">
                  <c:v>Sunday</c:v>
                </c:pt>
              </c:strCache>
            </c:strRef>
          </c:cat>
          <c:val>
            <c:numRef>
              <c:f>Sheet2!$B$2:$B$8</c:f>
              <c:numCache>
                <c:formatCode>0%</c:formatCode>
                <c:ptCount val="7"/>
                <c:pt idx="0">
                  <c:v>0.10290000000000001</c:v>
                </c:pt>
                <c:pt idx="1">
                  <c:v>0.1033</c:v>
                </c:pt>
                <c:pt idx="2">
                  <c:v>0.1164</c:v>
                </c:pt>
                <c:pt idx="3">
                  <c:v>0.1052</c:v>
                </c:pt>
                <c:pt idx="4">
                  <c:v>0.16109999999999999</c:v>
                </c:pt>
                <c:pt idx="5">
                  <c:v>0.23430000000000001</c:v>
                </c:pt>
                <c:pt idx="6">
                  <c:v>0.1769</c:v>
                </c:pt>
              </c:numCache>
            </c:numRef>
          </c:val>
          <c:extLst>
            <c:ext xmlns:c16="http://schemas.microsoft.com/office/drawing/2014/chart" uri="{C3380CC4-5D6E-409C-BE32-E72D297353CC}">
              <c16:uniqueId val="{00000008-49DC-4FAB-A556-54E24A42C05F}"/>
            </c:ext>
          </c:extLst>
        </c:ser>
        <c:dLbls>
          <c:showLegendKey val="0"/>
          <c:showVal val="0"/>
          <c:showCatName val="0"/>
          <c:showSerName val="0"/>
          <c:showPercent val="0"/>
          <c:showBubbleSize val="0"/>
        </c:dLbls>
        <c:gapWidth val="150"/>
        <c:axId val="722512720"/>
        <c:axId val="722510896"/>
      </c:barChart>
      <c:catAx>
        <c:axId val="722512720"/>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722510896"/>
        <c:crosses val="autoZero"/>
        <c:auto val="1"/>
        <c:lblAlgn val="ctr"/>
        <c:lblOffset val="100"/>
        <c:noMultiLvlLbl val="0"/>
      </c:catAx>
      <c:valAx>
        <c:axId val="722510896"/>
        <c:scaling>
          <c:orientation val="minMax"/>
        </c:scaling>
        <c:delete val="1"/>
        <c:axPos val="l"/>
        <c:majorGridlines>
          <c:spPr>
            <a:ln w="9525" cap="flat" cmpd="sng" algn="ctr">
              <a:noFill/>
              <a:round/>
            </a:ln>
            <a:effectLst/>
          </c:spPr>
        </c:majorGridlines>
        <c:numFmt formatCode="0%" sourceLinked="1"/>
        <c:majorTickMark val="out"/>
        <c:minorTickMark val="none"/>
        <c:tickLblPos val="nextTo"/>
        <c:crossAx val="72251272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Sheet1!$D$7</c:f>
              <c:strCache>
                <c:ptCount val="1"/>
                <c:pt idx="0">
                  <c:v>Screens</c:v>
                </c:pt>
              </c:strCache>
            </c:strRef>
          </c:tx>
          <c:spPr>
            <a:ln w="28575" cap="rnd">
              <a:solidFill>
                <a:schemeClr val="accent1"/>
              </a:solidFill>
              <a:round/>
            </a:ln>
            <a:effectLst/>
          </c:spPr>
          <c:marker>
            <c:symbol val="none"/>
          </c:marker>
          <c:dLbls>
            <c:dLbl>
              <c:idx val="0"/>
              <c:layout>
                <c:manualLayout>
                  <c:x val="-9.9256971688551094E-3"/>
                  <c:y val="-3.24720093288539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31-44DD-A789-55D6AE8EDB6C}"/>
                </c:ext>
              </c:extLst>
            </c:dLbl>
            <c:dLbl>
              <c:idx val="8"/>
              <c:delete val="1"/>
              <c:extLst>
                <c:ext xmlns:c15="http://schemas.microsoft.com/office/drawing/2012/chart" uri="{CE6537A1-D6FC-4f65-9D91-7224C49458BB}"/>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46-4426-9B50-3B1489E746D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Sheet1!$E$6:$O$6</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Sheet1!$E$7:$O$7</c:f>
              <c:numCache>
                <c:formatCode>0</c:formatCode>
                <c:ptCount val="11"/>
                <c:pt idx="0">
                  <c:v>3858</c:v>
                </c:pt>
                <c:pt idx="1">
                  <c:v>3897</c:v>
                </c:pt>
                <c:pt idx="2">
                  <c:v>3947</c:v>
                </c:pt>
                <c:pt idx="3">
                  <c:v>4115</c:v>
                </c:pt>
                <c:pt idx="4">
                  <c:v>4194</c:v>
                </c:pt>
                <c:pt idx="5">
                  <c:v>4309</c:v>
                </c:pt>
                <c:pt idx="6">
                  <c:v>4399</c:v>
                </c:pt>
                <c:pt idx="7">
                  <c:v>4564</c:v>
                </c:pt>
                <c:pt idx="8">
                  <c:v>4591</c:v>
                </c:pt>
                <c:pt idx="9">
                  <c:v>4620</c:v>
                </c:pt>
                <c:pt idx="10">
                  <c:v>4637</c:v>
                </c:pt>
              </c:numCache>
            </c:numRef>
          </c:val>
          <c:smooth val="0"/>
          <c:extLst>
            <c:ext xmlns:c16="http://schemas.microsoft.com/office/drawing/2014/chart" uri="{C3380CC4-5D6E-409C-BE32-E72D297353CC}">
              <c16:uniqueId val="{00000000-9531-44DD-A789-55D6AE8EDB6C}"/>
            </c:ext>
          </c:extLst>
        </c:ser>
        <c:ser>
          <c:idx val="1"/>
          <c:order val="1"/>
          <c:tx>
            <c:strRef>
              <c:f>Sheet1!$D$8</c:f>
              <c:strCache>
                <c:ptCount val="1"/>
                <c:pt idx="0">
                  <c:v>Cinemas</c:v>
                </c:pt>
              </c:strCache>
            </c:strRef>
          </c:tx>
          <c:spPr>
            <a:ln w="28575" cap="rnd">
              <a:solidFill>
                <a:schemeClr val="accent2"/>
              </a:solidFill>
              <a:round/>
            </a:ln>
            <a:effectLst/>
          </c:spPr>
          <c:marker>
            <c:symbol val="none"/>
          </c:marker>
          <c:dLbls>
            <c:dLbl>
              <c:idx val="0"/>
              <c:layout>
                <c:manualLayout>
                  <c:x val="-7.9405577350840986E-3"/>
                  <c:y val="-2.7833150853303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31-44DD-A789-55D6AE8EDB6C}"/>
                </c:ext>
              </c:extLst>
            </c:dLbl>
            <c:dLbl>
              <c:idx val="8"/>
              <c:delete val="1"/>
              <c:extLst>
                <c:ext xmlns:c15="http://schemas.microsoft.com/office/drawing/2012/chart" uri="{CE6537A1-D6FC-4f65-9D91-7224C49458BB}"/>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46-4426-9B50-3B1489E746D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Sheet1!$E$6:$O$6</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Sheet1!$E$8:$O$8</c:f>
              <c:numCache>
                <c:formatCode>0</c:formatCode>
                <c:ptCount val="11"/>
                <c:pt idx="0">
                  <c:v>750</c:v>
                </c:pt>
                <c:pt idx="1">
                  <c:v>747</c:v>
                </c:pt>
                <c:pt idx="2">
                  <c:v>743</c:v>
                </c:pt>
                <c:pt idx="3">
                  <c:v>771</c:v>
                </c:pt>
                <c:pt idx="4">
                  <c:v>788</c:v>
                </c:pt>
                <c:pt idx="5">
                  <c:v>801</c:v>
                </c:pt>
                <c:pt idx="6">
                  <c:v>811</c:v>
                </c:pt>
                <c:pt idx="7">
                  <c:v>840</c:v>
                </c:pt>
                <c:pt idx="8">
                  <c:v>878</c:v>
                </c:pt>
                <c:pt idx="9">
                  <c:v>860</c:v>
                </c:pt>
                <c:pt idx="10">
                  <c:v>846</c:v>
                </c:pt>
              </c:numCache>
            </c:numRef>
          </c:val>
          <c:smooth val="0"/>
          <c:extLst>
            <c:ext xmlns:c16="http://schemas.microsoft.com/office/drawing/2014/chart" uri="{C3380CC4-5D6E-409C-BE32-E72D297353CC}">
              <c16:uniqueId val="{00000001-9531-44DD-A789-55D6AE8EDB6C}"/>
            </c:ext>
          </c:extLst>
        </c:ser>
        <c:dLbls>
          <c:showLegendKey val="0"/>
          <c:showVal val="0"/>
          <c:showCatName val="0"/>
          <c:showSerName val="0"/>
          <c:showPercent val="0"/>
          <c:showBubbleSize val="0"/>
        </c:dLbls>
        <c:smooth val="0"/>
        <c:axId val="457315592"/>
        <c:axId val="457315920"/>
      </c:lineChart>
      <c:catAx>
        <c:axId val="457315592"/>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00" b="0" i="0" u="none" strike="noStrike" kern="1200" baseline="0">
                <a:solidFill>
                  <a:schemeClr val="accent6"/>
                </a:solidFill>
                <a:latin typeface="+mn-lt"/>
                <a:ea typeface="+mn-ea"/>
                <a:cs typeface="+mn-cs"/>
              </a:defRPr>
            </a:pPr>
            <a:endParaRPr lang="en-US"/>
          </a:p>
        </c:txPr>
        <c:crossAx val="457315920"/>
        <c:crosses val="autoZero"/>
        <c:auto val="1"/>
        <c:lblAlgn val="ctr"/>
        <c:lblOffset val="100"/>
        <c:noMultiLvlLbl val="0"/>
      </c:catAx>
      <c:valAx>
        <c:axId val="457315920"/>
        <c:scaling>
          <c:orientation val="minMax"/>
        </c:scaling>
        <c:delete val="0"/>
        <c:axPos val="l"/>
        <c:numFmt formatCode="0" sourceLinked="1"/>
        <c:majorTickMark val="none"/>
        <c:minorTickMark val="none"/>
        <c:tickLblPos val="nextTo"/>
        <c:spPr>
          <a:noFill/>
          <a:ln>
            <a:solidFill>
              <a:schemeClr val="accent5"/>
            </a:solidFill>
          </a:ln>
          <a:effectLst/>
        </c:spPr>
        <c:txPr>
          <a:bodyPr rot="-60000000" spcFirstLastPara="1" vertOverflow="ellipsis" vert="horz" wrap="square" anchor="ctr" anchorCtr="1"/>
          <a:lstStyle/>
          <a:p>
            <a:pPr>
              <a:defRPr sz="1100" b="0" i="0" u="none" strike="noStrike" kern="1200" baseline="0">
                <a:solidFill>
                  <a:schemeClr val="accent6"/>
                </a:solidFill>
                <a:latin typeface="+mn-lt"/>
                <a:ea typeface="+mn-ea"/>
                <a:cs typeface="+mn-cs"/>
              </a:defRPr>
            </a:pPr>
            <a:endParaRPr lang="en-US"/>
          </a:p>
        </c:txPr>
        <c:crossAx val="457315592"/>
        <c:crosses val="autoZero"/>
        <c:crossBetween val="between"/>
      </c:valAx>
      <c:spPr>
        <a:noFill/>
        <a:ln>
          <a:noFill/>
        </a:ln>
        <a:effectLst/>
      </c:spPr>
    </c:plotArea>
    <c:legend>
      <c:legendPos val="b"/>
      <c:layout>
        <c:manualLayout>
          <c:xMode val="edge"/>
          <c:yMode val="edge"/>
          <c:x val="0.42152231902425552"/>
          <c:y val="0.95786291077411412"/>
          <c:w val="0.15695528379639315"/>
          <c:h val="4.213708922588592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accent6"/>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0" i="0" u="sng" strike="noStrike" kern="1200" spc="0" baseline="0">
              <a:solidFill>
                <a:schemeClr val="accent6"/>
              </a:solidFill>
              <a:latin typeface="+mn-lt"/>
              <a:ea typeface="+mn-ea"/>
              <a:cs typeface="+mn-cs"/>
            </a:defRPr>
          </a:pPr>
          <a:endParaRPr lang="en-US"/>
        </a:p>
      </c:txPr>
    </c:title>
    <c:autoTitleDeleted val="0"/>
    <c:plotArea>
      <c:layout>
        <c:manualLayout>
          <c:layoutTarget val="inner"/>
          <c:xMode val="edge"/>
          <c:yMode val="edge"/>
          <c:x val="2.4129371703320107E-2"/>
          <c:y val="9.0502120865092489E-2"/>
          <c:w val="0.95174125659335984"/>
          <c:h val="0.76551139506844357"/>
        </c:manualLayout>
      </c:layout>
      <c:lineChart>
        <c:grouping val="standard"/>
        <c:varyColors val="0"/>
        <c:ser>
          <c:idx val="0"/>
          <c:order val="0"/>
          <c:tx>
            <c:strRef>
              <c:f>Sheet1!$B$1</c:f>
              <c:strCache>
                <c:ptCount val="1"/>
                <c:pt idx="0">
                  <c:v>Average ticket price</c:v>
                </c:pt>
              </c:strCache>
            </c:strRef>
          </c:tx>
          <c:spPr>
            <a:ln w="19050" cap="rnd">
              <a:solidFill>
                <a:schemeClr val="bg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Sheet1!$A$2:$A$12</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Sheet1!$B$2:$B$12</c:f>
              <c:numCache>
                <c:formatCode>"£"#,##0.00</c:formatCode>
                <c:ptCount val="11"/>
                <c:pt idx="0">
                  <c:v>6.53</c:v>
                </c:pt>
                <c:pt idx="1">
                  <c:v>6.72</c:v>
                </c:pt>
                <c:pt idx="2">
                  <c:v>7.21</c:v>
                </c:pt>
                <c:pt idx="3">
                  <c:v>7.41</c:v>
                </c:pt>
                <c:pt idx="4">
                  <c:v>7.49</c:v>
                </c:pt>
                <c:pt idx="5">
                  <c:v>7.22</c:v>
                </c:pt>
                <c:pt idx="6">
                  <c:v>7.11</c:v>
                </c:pt>
                <c:pt idx="7">
                  <c:v>6.75</c:v>
                </c:pt>
                <c:pt idx="8">
                  <c:v>7.52</c:v>
                </c:pt>
                <c:pt idx="9">
                  <c:v>7.69</c:v>
                </c:pt>
                <c:pt idx="10">
                  <c:v>7.92</c:v>
                </c:pt>
              </c:numCache>
            </c:numRef>
          </c:val>
          <c:smooth val="1"/>
          <c:extLst>
            <c:ext xmlns:c16="http://schemas.microsoft.com/office/drawing/2014/chart" uri="{C3380CC4-5D6E-409C-BE32-E72D297353CC}">
              <c16:uniqueId val="{00000000-5C2B-4F87-AC4C-A353FE14F596}"/>
            </c:ext>
          </c:extLst>
        </c:ser>
        <c:dLbls>
          <c:showLegendKey val="0"/>
          <c:showVal val="0"/>
          <c:showCatName val="0"/>
          <c:showSerName val="0"/>
          <c:showPercent val="0"/>
          <c:showBubbleSize val="0"/>
        </c:dLbls>
        <c:smooth val="0"/>
        <c:axId val="500810792"/>
        <c:axId val="500811120"/>
      </c:lineChart>
      <c:catAx>
        <c:axId val="500810792"/>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400" b="0" i="0" u="none" strike="noStrike" kern="1200" baseline="0">
                <a:solidFill>
                  <a:schemeClr val="accent6"/>
                </a:solidFill>
                <a:latin typeface="+mn-lt"/>
                <a:ea typeface="+mn-ea"/>
                <a:cs typeface="+mn-cs"/>
              </a:defRPr>
            </a:pPr>
            <a:endParaRPr lang="en-US"/>
          </a:p>
        </c:txPr>
        <c:crossAx val="500811120"/>
        <c:crosses val="autoZero"/>
        <c:auto val="1"/>
        <c:lblAlgn val="ctr"/>
        <c:lblOffset val="100"/>
        <c:noMultiLvlLbl val="1"/>
      </c:catAx>
      <c:valAx>
        <c:axId val="500811120"/>
        <c:scaling>
          <c:orientation val="minMax"/>
          <c:max val="15"/>
          <c:min val="0"/>
        </c:scaling>
        <c:delete val="1"/>
        <c:axPos val="l"/>
        <c:numFmt formatCode="&quot;£&quot;#,##0.00" sourceLinked="1"/>
        <c:majorTickMark val="out"/>
        <c:minorTickMark val="none"/>
        <c:tickLblPos val="nextTo"/>
        <c:crossAx val="500810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29317269076302E-2"/>
          <c:y val="5.93220338983051E-2"/>
          <c:w val="0.88596279498866704"/>
          <c:h val="0.75706214689265505"/>
        </c:manualLayout>
      </c:layout>
      <c:barChart>
        <c:barDir val="col"/>
        <c:grouping val="clustered"/>
        <c:varyColors val="0"/>
        <c:ser>
          <c:idx val="1"/>
          <c:order val="0"/>
          <c:tx>
            <c:strRef>
              <c:f>Sheet1!$A$2</c:f>
              <c:strCache>
                <c:ptCount val="1"/>
                <c:pt idx="0">
                  <c:v>admissions</c:v>
                </c:pt>
              </c:strCache>
            </c:strRef>
          </c:tx>
          <c:spPr>
            <a:solidFill>
              <a:schemeClr val="bg2"/>
            </a:solidFill>
            <a:ln w="14869">
              <a:noFill/>
              <a:prstDash val="solid"/>
            </a:ln>
          </c:spPr>
          <c:invertIfNegative val="0"/>
          <c:dPt>
            <c:idx val="20"/>
            <c:invertIfNegative val="0"/>
            <c:bubble3D val="0"/>
            <c:spPr>
              <a:solidFill>
                <a:schemeClr val="bg2"/>
              </a:solidFill>
              <a:ln w="14869">
                <a:noFill/>
                <a:prstDash val="solid"/>
              </a:ln>
            </c:spPr>
            <c:extLst>
              <c:ext xmlns:c16="http://schemas.microsoft.com/office/drawing/2014/chart" uri="{C3380CC4-5D6E-409C-BE32-E72D297353CC}">
                <c16:uniqueId val="{00000000-5ED3-47D5-9AAD-F3A072411463}"/>
              </c:ext>
            </c:extLst>
          </c:dPt>
          <c:dPt>
            <c:idx val="21"/>
            <c:invertIfNegative val="0"/>
            <c:bubble3D val="0"/>
            <c:spPr>
              <a:solidFill>
                <a:schemeClr val="bg2"/>
              </a:solidFill>
              <a:ln w="14869">
                <a:noFill/>
                <a:prstDash val="solid"/>
              </a:ln>
            </c:spPr>
            <c:extLst>
              <c:ext xmlns:c16="http://schemas.microsoft.com/office/drawing/2014/chart" uri="{C3380CC4-5D6E-409C-BE32-E72D297353CC}">
                <c16:uniqueId val="{00000001-5ED3-47D5-9AAD-F3A072411463}"/>
              </c:ext>
            </c:extLst>
          </c:dPt>
          <c:dPt>
            <c:idx val="22"/>
            <c:invertIfNegative val="0"/>
            <c:bubble3D val="0"/>
            <c:spPr>
              <a:solidFill>
                <a:schemeClr val="bg2"/>
              </a:solidFill>
              <a:ln w="14869">
                <a:noFill/>
                <a:prstDash val="solid"/>
              </a:ln>
            </c:spPr>
            <c:extLst>
              <c:ext xmlns:c16="http://schemas.microsoft.com/office/drawing/2014/chart" uri="{C3380CC4-5D6E-409C-BE32-E72D297353CC}">
                <c16:uniqueId val="{00000004-CC97-454F-8DED-27DD9B72CB66}"/>
              </c:ext>
            </c:extLst>
          </c:dPt>
          <c:dPt>
            <c:idx val="23"/>
            <c:invertIfNegative val="0"/>
            <c:bubble3D val="0"/>
            <c:spPr>
              <a:solidFill>
                <a:schemeClr val="tx1"/>
              </a:solidFill>
              <a:ln w="14869">
                <a:noFill/>
                <a:prstDash val="solid"/>
              </a:ln>
            </c:spPr>
            <c:extLst>
              <c:ext xmlns:c16="http://schemas.microsoft.com/office/drawing/2014/chart" uri="{C3380CC4-5D6E-409C-BE32-E72D297353CC}">
                <c16:uniqueId val="{00000007-28D7-4AE4-A998-BE63CE591D4A}"/>
              </c:ext>
            </c:extLst>
          </c:dPt>
          <c:dLbls>
            <c:dLbl>
              <c:idx val="23"/>
              <c:tx>
                <c:rich>
                  <a:bodyPr/>
                  <a:lstStyle/>
                  <a:p>
                    <a:r>
                      <a:rPr lang="en-US" sz="1600" dirty="0">
                        <a:solidFill>
                          <a:schemeClr val="tx1"/>
                        </a:solidFill>
                      </a:rPr>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8D7-4AE4-A998-BE63CE591D4A}"/>
                </c:ext>
              </c:extLst>
            </c:dLbl>
            <c:spPr>
              <a:noFill/>
              <a:ln>
                <a:noFill/>
              </a:ln>
              <a:effectLst/>
            </c:spPr>
            <c:txPr>
              <a:bodyPr wrap="square" lIns="38100" tIns="19050" rIns="38100" bIns="19050" anchor="ctr">
                <a:spAutoFit/>
              </a:bodyPr>
              <a:lstStyle/>
              <a:p>
                <a:pPr>
                  <a:defRPr sz="1800">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Sheet1!$B$1:$Y$1</c:f>
              <c:strCach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2024(f)</c:v>
                </c:pt>
              </c:strCache>
            </c:strRef>
          </c:cat>
          <c:val>
            <c:numRef>
              <c:f>Sheet1!$B$2:$Y$2</c:f>
              <c:numCache>
                <c:formatCode>General</c:formatCode>
                <c:ptCount val="24"/>
                <c:pt idx="0">
                  <c:v>155.91078099999999</c:v>
                </c:pt>
                <c:pt idx="1">
                  <c:v>175.90253300000001</c:v>
                </c:pt>
                <c:pt idx="2">
                  <c:v>167.25586089999999</c:v>
                </c:pt>
                <c:pt idx="3">
                  <c:v>171.25206660000001</c:v>
                </c:pt>
                <c:pt idx="4">
                  <c:v>164.691778</c:v>
                </c:pt>
                <c:pt idx="5">
                  <c:v>156.56040200000001</c:v>
                </c:pt>
                <c:pt idx="6">
                  <c:v>162.42701600000001</c:v>
                </c:pt>
                <c:pt idx="7">
                  <c:v>164.222082</c:v>
                </c:pt>
                <c:pt idx="8">
                  <c:v>173.5</c:v>
                </c:pt>
                <c:pt idx="9">
                  <c:v>169.2</c:v>
                </c:pt>
                <c:pt idx="10">
                  <c:v>171.5</c:v>
                </c:pt>
                <c:pt idx="11">
                  <c:v>172.5</c:v>
                </c:pt>
                <c:pt idx="12">
                  <c:v>164.5</c:v>
                </c:pt>
                <c:pt idx="13">
                  <c:v>156</c:v>
                </c:pt>
                <c:pt idx="14">
                  <c:v>172</c:v>
                </c:pt>
                <c:pt idx="15">
                  <c:v>168</c:v>
                </c:pt>
                <c:pt idx="16">
                  <c:v>171</c:v>
                </c:pt>
                <c:pt idx="17">
                  <c:v>177</c:v>
                </c:pt>
                <c:pt idx="18">
                  <c:v>176</c:v>
                </c:pt>
                <c:pt idx="19">
                  <c:v>44</c:v>
                </c:pt>
                <c:pt idx="20">
                  <c:v>74</c:v>
                </c:pt>
                <c:pt idx="21">
                  <c:v>117</c:v>
                </c:pt>
                <c:pt idx="22">
                  <c:v>123.6</c:v>
                </c:pt>
                <c:pt idx="23">
                  <c:v>127</c:v>
                </c:pt>
              </c:numCache>
            </c:numRef>
          </c:val>
          <c:extLst>
            <c:ext xmlns:c16="http://schemas.microsoft.com/office/drawing/2014/chart" uri="{C3380CC4-5D6E-409C-BE32-E72D297353CC}">
              <c16:uniqueId val="{00000000-8005-48ED-9AEA-FEA72E5D53DD}"/>
            </c:ext>
          </c:extLst>
        </c:ser>
        <c:dLbls>
          <c:showLegendKey val="0"/>
          <c:showVal val="0"/>
          <c:showCatName val="0"/>
          <c:showSerName val="0"/>
          <c:showPercent val="0"/>
          <c:showBubbleSize val="0"/>
        </c:dLbls>
        <c:gapWidth val="150"/>
        <c:axId val="-283599120"/>
        <c:axId val="-283576384"/>
      </c:barChart>
      <c:catAx>
        <c:axId val="-283599120"/>
        <c:scaling>
          <c:orientation val="minMax"/>
        </c:scaling>
        <c:delete val="0"/>
        <c:axPos val="b"/>
        <c:numFmt formatCode="General" sourceLinked="1"/>
        <c:majorTickMark val="out"/>
        <c:minorTickMark val="none"/>
        <c:tickLblPos val="nextTo"/>
        <c:spPr>
          <a:ln w="9525">
            <a:solidFill>
              <a:schemeClr val="accent6"/>
            </a:solidFill>
            <a:prstDash val="solid"/>
          </a:ln>
        </c:spPr>
        <c:txPr>
          <a:bodyPr rot="-5400000" vert="horz"/>
          <a:lstStyle/>
          <a:p>
            <a:pPr>
              <a:defRPr sz="1000" b="1" i="0" u="none" strike="noStrike" baseline="0">
                <a:solidFill>
                  <a:schemeClr val="accent6"/>
                </a:solidFill>
                <a:latin typeface="Arial" charset="0"/>
                <a:ea typeface="Arial" charset="0"/>
                <a:cs typeface="Arial" charset="0"/>
              </a:defRPr>
            </a:pPr>
            <a:endParaRPr lang="en-US"/>
          </a:p>
        </c:txPr>
        <c:crossAx val="-283576384"/>
        <c:crosses val="autoZero"/>
        <c:auto val="0"/>
        <c:lblAlgn val="ctr"/>
        <c:lblOffset val="100"/>
        <c:tickLblSkip val="1"/>
        <c:tickMarkSkip val="1"/>
        <c:noMultiLvlLbl val="0"/>
      </c:catAx>
      <c:valAx>
        <c:axId val="-283576384"/>
        <c:scaling>
          <c:orientation val="minMax"/>
          <c:max val="200"/>
        </c:scaling>
        <c:delete val="0"/>
        <c:axPos val="l"/>
        <c:numFmt formatCode="General" sourceLinked="1"/>
        <c:majorTickMark val="out"/>
        <c:minorTickMark val="none"/>
        <c:tickLblPos val="nextTo"/>
        <c:spPr>
          <a:ln w="9525">
            <a:solidFill>
              <a:schemeClr val="accent6"/>
            </a:solidFill>
            <a:prstDash val="solid"/>
          </a:ln>
        </c:spPr>
        <c:txPr>
          <a:bodyPr rot="0" vert="horz"/>
          <a:lstStyle/>
          <a:p>
            <a:pPr>
              <a:defRPr sz="1000" b="1" i="0" u="none" strike="noStrike" baseline="0">
                <a:solidFill>
                  <a:schemeClr val="accent6"/>
                </a:solidFill>
                <a:latin typeface="Arial" charset="0"/>
                <a:ea typeface="Arial" charset="0"/>
                <a:cs typeface="Arial" charset="0"/>
              </a:defRPr>
            </a:pPr>
            <a:endParaRPr lang="en-US"/>
          </a:p>
        </c:txPr>
        <c:crossAx val="-283599120"/>
        <c:crosses val="autoZero"/>
        <c:crossBetween val="between"/>
      </c:valAx>
      <c:spPr>
        <a:noFill/>
        <a:ln w="29738">
          <a:noFill/>
        </a:ln>
      </c:spPr>
    </c:plotArea>
    <c:plotVisOnly val="1"/>
    <c:dispBlanksAs val="gap"/>
    <c:showDLblsOverMax val="0"/>
  </c:chart>
  <c:spPr>
    <a:noFill/>
    <a:ln>
      <a:noFill/>
    </a:ln>
  </c:spPr>
  <c:txPr>
    <a:bodyPr/>
    <a:lstStyle/>
    <a:p>
      <a:pPr>
        <a:defRPr sz="937" b="1" i="0" u="none" strike="noStrike" baseline="0">
          <a:solidFill>
            <a:schemeClr val="tx1"/>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554948673106851E-2"/>
          <c:y val="4.0924355045805034E-3"/>
          <c:w val="0.93044129767189354"/>
          <c:h val="0.99590745251120627"/>
        </c:manualLayout>
      </c:layout>
      <c:bubbleChart>
        <c:varyColors val="0"/>
        <c:ser>
          <c:idx val="0"/>
          <c:order val="0"/>
          <c:tx>
            <c:strRef>
              <c:f>Sheet1!$A$2</c:f>
              <c:strCache>
                <c:ptCount val="1"/>
                <c:pt idx="0">
                  <c:v>Social </c:v>
                </c:pt>
              </c:strCache>
            </c:strRef>
          </c:tx>
          <c:spPr>
            <a:solidFill>
              <a:srgbClr val="E3499B"/>
            </a:solidFill>
            <a:ln>
              <a:noFill/>
            </a:ln>
            <a:effectLst/>
          </c:spPr>
          <c:invertIfNegative val="0"/>
          <c:dPt>
            <c:idx val="0"/>
            <c:invertIfNegative val="0"/>
            <c:bubble3D val="0"/>
            <c:spPr>
              <a:solidFill>
                <a:srgbClr val="6BC9C3">
                  <a:lumMod val="75000"/>
                </a:srgbClr>
              </a:solidFill>
              <a:ln>
                <a:noFill/>
              </a:ln>
              <a:effectLst/>
            </c:spPr>
            <c:extLst>
              <c:ext xmlns:c16="http://schemas.microsoft.com/office/drawing/2014/chart" uri="{C3380CC4-5D6E-409C-BE32-E72D297353CC}">
                <c16:uniqueId val="{00000001-2374-429E-9DB6-B42A6C8C92CA}"/>
              </c:ext>
            </c:extLst>
          </c:dPt>
          <c:dPt>
            <c:idx val="4"/>
            <c:invertIfNegative val="0"/>
            <c:bubble3D val="0"/>
            <c:spPr>
              <a:solidFill>
                <a:srgbClr val="E3499B"/>
              </a:solidFill>
              <a:ln>
                <a:noFill/>
              </a:ln>
              <a:effectLst/>
            </c:spPr>
            <c:extLst>
              <c:ext xmlns:c16="http://schemas.microsoft.com/office/drawing/2014/chart" uri="{C3380CC4-5D6E-409C-BE32-E72D297353CC}">
                <c16:uniqueId val="{00000003-2374-429E-9DB6-B42A6C8C92CA}"/>
              </c:ext>
            </c:extLst>
          </c:dPt>
          <c:dLbls>
            <c:dLbl>
              <c:idx val="0"/>
              <c:tx>
                <c:rich>
                  <a:bodyPr/>
                  <a:lstStyle/>
                  <a:p>
                    <a:fld id="{0631E401-1991-4B87-9F9D-187DE6E6846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2374-429E-9DB6-B42A6C8C92CA}"/>
                </c:ext>
              </c:extLst>
            </c:dLbl>
            <c:dLbl>
              <c:idx val="1"/>
              <c:layout>
                <c:manualLayout>
                  <c:x val="-5.0983656727173069E-3"/>
                  <c:y val="1.0270851243298674E-2"/>
                </c:manualLayout>
              </c:layout>
              <c:tx>
                <c:rich>
                  <a:bodyPr/>
                  <a:lstStyle/>
                  <a:p>
                    <a:fld id="{4880C54A-5711-424C-ACB2-A3F5B0CB236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374-429E-9DB6-B42A6C8C92CA}"/>
                </c:ext>
              </c:extLst>
            </c:dLbl>
            <c:dLbl>
              <c:idx val="2"/>
              <c:layout>
                <c:manualLayout>
                  <c:x val="-2.3792373139347494E-2"/>
                  <c:y val="-5.1354256216493435E-2"/>
                </c:manualLayout>
              </c:layout>
              <c:tx>
                <c:rich>
                  <a:bodyPr/>
                  <a:lstStyle/>
                  <a:p>
                    <a:fld id="{D359D861-E577-4DCE-83C6-FB18E275820C}"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2374-429E-9DB6-B42A6C8C92CA}"/>
                </c:ext>
              </c:extLst>
            </c:dLbl>
            <c:dLbl>
              <c:idx val="3"/>
              <c:layout>
                <c:manualLayout>
                  <c:x val="-8.4972761211955114E-2"/>
                  <c:y val="-2.7388936648796526E-2"/>
                </c:manualLayout>
              </c:layout>
              <c:tx>
                <c:rich>
                  <a:bodyPr/>
                  <a:lstStyle/>
                  <a:p>
                    <a:fld id="{2416E564-2A9F-4452-BD54-E7A12BA5834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374-429E-9DB6-B42A6C8C92CA}"/>
                </c:ext>
              </c:extLst>
            </c:dLbl>
            <c:dLbl>
              <c:idx val="4"/>
              <c:layout>
                <c:manualLayout>
                  <c:x val="-0.13255750749064998"/>
                  <c:y val="5.1354256216493373E-2"/>
                </c:manualLayout>
              </c:layout>
              <c:tx>
                <c:rich>
                  <a:bodyPr/>
                  <a:lstStyle/>
                  <a:p>
                    <a:fld id="{C4479222-40B4-4ECA-B09A-2B9A5A6F886F}"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374-429E-9DB6-B42A6C8C92CA}"/>
                </c:ext>
              </c:extLst>
            </c:dLbl>
            <c:dLbl>
              <c:idx val="5"/>
              <c:layout>
                <c:manualLayout>
                  <c:x val="-0.19458762317537723"/>
                  <c:y val="-4.7930504347319755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A003B63D-D5AD-4ABF-9012-093BD0131CE4}" type="CELLRANGE">
                      <a:rPr lang="en-US" sz="1400">
                        <a:latin typeface="+mn-lt"/>
                      </a:rPr>
                      <a:pPr>
                        <a:defRPr sz="1400">
                          <a:latin typeface="+mn-lt"/>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24212138579734491"/>
                      <c:h val="0.10976116362005181"/>
                    </c:manualLayout>
                  </c15:layout>
                  <c15:dlblFieldTable/>
                  <c15:showDataLabelsRange val="1"/>
                </c:ext>
                <c:ext xmlns:c16="http://schemas.microsoft.com/office/drawing/2014/chart" uri="{C3380CC4-5D6E-409C-BE32-E72D297353CC}">
                  <c16:uniqueId val="{00000007-2374-429E-9DB6-B42A6C8C92CA}"/>
                </c:ext>
              </c:extLst>
            </c:dLbl>
            <c:dLbl>
              <c:idx val="6"/>
              <c:layout>
                <c:manualLayout>
                  <c:x val="-0.20223517168445318"/>
                  <c:y val="-1.3694468324398294E-2"/>
                </c:manualLayout>
              </c:layout>
              <c:tx>
                <c:rich>
                  <a:bodyPr/>
                  <a:lstStyle/>
                  <a:p>
                    <a:fld id="{A13FECAF-9F26-45DE-8964-A231D329505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2374-429E-9DB6-B42A6C8C92CA}"/>
                </c:ext>
              </c:extLst>
            </c:dLbl>
            <c:dLbl>
              <c:idx val="7"/>
              <c:layout>
                <c:manualLayout>
                  <c:x val="-3.9087470157499353E-2"/>
                  <c:y val="4.7930639135393686E-2"/>
                </c:manualLayout>
              </c:layout>
              <c:tx>
                <c:rich>
                  <a:bodyPr/>
                  <a:lstStyle/>
                  <a:p>
                    <a:fld id="{139ED79B-B4BE-4345-97F4-7B38BA8F800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2374-429E-9DB6-B42A6C8C92CA}"/>
                </c:ext>
              </c:extLst>
            </c:dLbl>
            <c:dLbl>
              <c:idx val="8"/>
              <c:layout>
                <c:manualLayout>
                  <c:x val="-0.11556295524825899"/>
                  <c:y val="-6.8472341621991159E-3"/>
                </c:manualLayout>
              </c:layout>
              <c:tx>
                <c:rich>
                  <a:bodyPr/>
                  <a:lstStyle/>
                  <a:p>
                    <a:fld id="{1E743909-84EB-42F6-A1AF-5A5F0E83D7D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2374-429E-9DB6-B42A6C8C92C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Sheet1!$B$1:$J$1</c:f>
              <c:numCache>
                <c:formatCode>0</c:formatCode>
                <c:ptCount val="9"/>
                <c:pt idx="0">
                  <c:v>128</c:v>
                </c:pt>
                <c:pt idx="1">
                  <c:v>131</c:v>
                </c:pt>
                <c:pt idx="2">
                  <c:v>103</c:v>
                </c:pt>
                <c:pt idx="3">
                  <c:v>84</c:v>
                </c:pt>
                <c:pt idx="4">
                  <c:v>84</c:v>
                </c:pt>
                <c:pt idx="5">
                  <c:v>88</c:v>
                </c:pt>
                <c:pt idx="6">
                  <c:v>88</c:v>
                </c:pt>
                <c:pt idx="7">
                  <c:v>106</c:v>
                </c:pt>
                <c:pt idx="8">
                  <c:v>72</c:v>
                </c:pt>
              </c:numCache>
            </c:numRef>
          </c:xVal>
          <c:yVal>
            <c:numRef>
              <c:f>Sheet1!$B$2:$J$2</c:f>
              <c:numCache>
                <c:formatCode>0</c:formatCode>
                <c:ptCount val="9"/>
                <c:pt idx="0">
                  <c:v>118</c:v>
                </c:pt>
                <c:pt idx="1">
                  <c:v>108</c:v>
                </c:pt>
                <c:pt idx="2">
                  <c:v>100</c:v>
                </c:pt>
                <c:pt idx="3">
                  <c:v>103</c:v>
                </c:pt>
                <c:pt idx="4">
                  <c:v>87</c:v>
                </c:pt>
                <c:pt idx="5">
                  <c:v>110</c:v>
                </c:pt>
                <c:pt idx="6">
                  <c:v>92</c:v>
                </c:pt>
                <c:pt idx="7">
                  <c:v>92</c:v>
                </c:pt>
                <c:pt idx="8">
                  <c:v>103</c:v>
                </c:pt>
              </c:numCache>
            </c:numRef>
          </c:yVal>
          <c:bubbleSize>
            <c:numLit>
              <c:formatCode>General</c:formatCode>
              <c:ptCount val="9"/>
              <c:pt idx="0">
                <c:v>1</c:v>
              </c:pt>
              <c:pt idx="1">
                <c:v>1</c:v>
              </c:pt>
              <c:pt idx="2">
                <c:v>1</c:v>
              </c:pt>
              <c:pt idx="3">
                <c:v>1</c:v>
              </c:pt>
              <c:pt idx="4">
                <c:v>1</c:v>
              </c:pt>
              <c:pt idx="5">
                <c:v>1</c:v>
              </c:pt>
              <c:pt idx="6">
                <c:v>1</c:v>
              </c:pt>
              <c:pt idx="7">
                <c:v>1</c:v>
              </c:pt>
              <c:pt idx="8">
                <c:v>1</c:v>
              </c:pt>
            </c:numLit>
          </c:bubbleSize>
          <c:bubble3D val="0"/>
          <c:extLst>
            <c:ext xmlns:c15="http://schemas.microsoft.com/office/drawing/2012/chart" uri="{02D57815-91ED-43cb-92C2-25804820EDAC}">
              <c15:datalabelsRange>
                <c15:f>Sheet1!$B$3:$J$3</c15:f>
                <c15:dlblRangeCache>
                  <c:ptCount val="9"/>
                  <c:pt idx="0">
                    <c:v>TV</c:v>
                  </c:pt>
                  <c:pt idx="1">
                    <c:v>Cinema</c:v>
                  </c:pt>
                  <c:pt idx="2">
                    <c:v>Newspapers</c:v>
                  </c:pt>
                  <c:pt idx="3">
                    <c:v>Radio</c:v>
                  </c:pt>
                  <c:pt idx="4">
                    <c:v>Content creators</c:v>
                  </c:pt>
                  <c:pt idx="5">
                    <c:v>Out of home</c:v>
                  </c:pt>
                  <c:pt idx="6">
                    <c:v>Video sharing sites</c:v>
                  </c:pt>
                  <c:pt idx="7">
                    <c:v>Social Media</c:v>
                  </c:pt>
                  <c:pt idx="8">
                    <c:v>Podcasts</c:v>
                  </c:pt>
                </c15:dlblRangeCache>
              </c15:datalabelsRange>
            </c:ext>
            <c:ext xmlns:c16="http://schemas.microsoft.com/office/drawing/2014/chart" uri="{C3380CC4-5D6E-409C-BE32-E72D297353CC}">
              <c16:uniqueId val="{0000000B-2374-429E-9DB6-B42A6C8C92CA}"/>
            </c:ext>
          </c:extLst>
        </c:ser>
        <c:dLbls>
          <c:showLegendKey val="0"/>
          <c:showVal val="0"/>
          <c:showCatName val="0"/>
          <c:showSerName val="0"/>
          <c:showPercent val="0"/>
          <c:showBubbleSize val="0"/>
        </c:dLbls>
        <c:bubbleScale val="18"/>
        <c:showNegBubbles val="0"/>
        <c:axId val="305412352"/>
        <c:axId val="306089632"/>
      </c:bubbleChart>
      <c:valAx>
        <c:axId val="305412352"/>
        <c:scaling>
          <c:orientation val="minMax"/>
          <c:max val="150"/>
          <c:min val="50"/>
        </c:scaling>
        <c:delete val="1"/>
        <c:axPos val="b"/>
        <c:numFmt formatCode="#,##0" sourceLinked="0"/>
        <c:majorTickMark val="out"/>
        <c:minorTickMark val="none"/>
        <c:tickLblPos val="nextTo"/>
        <c:crossAx val="306089632"/>
        <c:crossesAt val="0"/>
        <c:crossBetween val="midCat"/>
        <c:majorUnit val="10"/>
      </c:valAx>
      <c:valAx>
        <c:axId val="306089632"/>
        <c:scaling>
          <c:orientation val="minMax"/>
          <c:max val="150"/>
          <c:min val="5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600">
          <a:latin typeface="+mj-lt"/>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605530452852919"/>
          <c:y val="1.4738217634714687E-2"/>
          <c:w val="0.54020277017800367"/>
          <c:h val="0.9648185891853705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3-4852-459A-A241-18023F2BCBE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Visiting the cinema</c:v>
                </c:pt>
                <c:pt idx="1">
                  <c:v>Watching TV</c:v>
                </c:pt>
                <c:pt idx="2">
                  <c:v>Listening to radio</c:v>
                </c:pt>
                <c:pt idx="3">
                  <c:v>Reading a newspaper or magazine</c:v>
                </c:pt>
                <c:pt idx="4">
                  <c:v>Using the internet</c:v>
                </c:pt>
                <c:pt idx="5">
                  <c:v>Using social media</c:v>
                </c:pt>
              </c:strCache>
            </c:strRef>
          </c:cat>
          <c:val>
            <c:numRef>
              <c:f>Sheet1!$B$2:$B$7</c:f>
              <c:numCache>
                <c:formatCode>0%</c:formatCode>
                <c:ptCount val="6"/>
                <c:pt idx="0">
                  <c:v>0.77</c:v>
                </c:pt>
                <c:pt idx="1">
                  <c:v>0.66</c:v>
                </c:pt>
                <c:pt idx="2">
                  <c:v>0.63</c:v>
                </c:pt>
                <c:pt idx="3">
                  <c:v>0.63</c:v>
                </c:pt>
                <c:pt idx="4">
                  <c:v>0.59</c:v>
                </c:pt>
                <c:pt idx="5">
                  <c:v>0.59</c:v>
                </c:pt>
              </c:numCache>
            </c:numRef>
          </c:val>
          <c:extLst>
            <c:ext xmlns:c16="http://schemas.microsoft.com/office/drawing/2014/chart" uri="{C3380CC4-5D6E-409C-BE32-E72D297353CC}">
              <c16:uniqueId val="{00000000-4852-459A-A241-18023F2BCBEE}"/>
            </c:ext>
          </c:extLst>
        </c:ser>
        <c:dLbls>
          <c:showLegendKey val="0"/>
          <c:showVal val="0"/>
          <c:showCatName val="0"/>
          <c:showSerName val="0"/>
          <c:showPercent val="0"/>
          <c:showBubbleSize val="0"/>
        </c:dLbls>
        <c:gapWidth val="182"/>
        <c:axId val="689501552"/>
        <c:axId val="689506800"/>
      </c:barChart>
      <c:catAx>
        <c:axId val="689501552"/>
        <c:scaling>
          <c:orientation val="maxMin"/>
        </c:scaling>
        <c:delete val="0"/>
        <c:axPos val="l"/>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050" b="0" i="0" u="none" strike="noStrike" kern="1200" baseline="0">
                <a:solidFill>
                  <a:schemeClr val="accent6"/>
                </a:solidFill>
                <a:latin typeface="+mn-lt"/>
                <a:ea typeface="+mn-ea"/>
                <a:cs typeface="+mn-cs"/>
              </a:defRPr>
            </a:pPr>
            <a:endParaRPr lang="en-US"/>
          </a:p>
        </c:txPr>
        <c:crossAx val="689506800"/>
        <c:crosses val="autoZero"/>
        <c:auto val="1"/>
        <c:lblAlgn val="ctr"/>
        <c:lblOffset val="100"/>
        <c:noMultiLvlLbl val="0"/>
      </c:catAx>
      <c:valAx>
        <c:axId val="689506800"/>
        <c:scaling>
          <c:orientation val="minMax"/>
          <c:min val="0.4"/>
        </c:scaling>
        <c:delete val="1"/>
        <c:axPos val="t"/>
        <c:numFmt formatCode="0%" sourceLinked="1"/>
        <c:majorTickMark val="out"/>
        <c:minorTickMark val="none"/>
        <c:tickLblPos val="nextTo"/>
        <c:crossAx val="689501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257309293565566E-2"/>
          <c:y val="7.1568637854605238E-2"/>
          <c:w val="0.97748538141286889"/>
          <c:h val="0.81628545540285258"/>
        </c:manualLayout>
      </c:layout>
      <c:barChart>
        <c:barDir val="col"/>
        <c:grouping val="clustered"/>
        <c:varyColors val="0"/>
        <c:ser>
          <c:idx val="0"/>
          <c:order val="0"/>
          <c:tx>
            <c:strRef>
              <c:f>Sheet1!$B$1</c:f>
              <c:strCache>
                <c:ptCount val="1"/>
                <c:pt idx="0">
                  <c:v>Score (/10)</c:v>
                </c:pt>
              </c:strCache>
            </c:strRef>
          </c:tx>
          <c:spPr>
            <a:solidFill>
              <a:schemeClr val="accent5"/>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0-43D7-416C-A26A-B47957E6E604}"/>
              </c:ext>
            </c:extLst>
          </c:dPt>
          <c:cat>
            <c:strRef>
              <c:f>Sheet1!$A$2:$A$11</c:f>
              <c:strCache>
                <c:ptCount val="10"/>
                <c:pt idx="0">
                  <c:v>Cinema</c:v>
                </c:pt>
                <c:pt idx="1">
                  <c:v>TV</c:v>
                </c:pt>
                <c:pt idx="2">
                  <c:v>Radio</c:v>
                </c:pt>
                <c:pt idx="3">
                  <c:v>Magazines</c:v>
                </c:pt>
                <c:pt idx="4">
                  <c:v>Newspapers</c:v>
                </c:pt>
                <c:pt idx="5">
                  <c:v>Out of home</c:v>
                </c:pt>
                <c:pt idx="6">
                  <c:v>Direct mail</c:v>
                </c:pt>
                <c:pt idx="7">
                  <c:v>Social Media</c:v>
                </c:pt>
                <c:pt idx="8">
                  <c:v>Online display</c:v>
                </c:pt>
                <c:pt idx="9">
                  <c:v>Online video</c:v>
                </c:pt>
              </c:strCache>
            </c:strRef>
          </c:cat>
          <c:val>
            <c:numRef>
              <c:f>Sheet1!$B$2:$B$11</c:f>
              <c:numCache>
                <c:formatCode>General</c:formatCode>
                <c:ptCount val="10"/>
                <c:pt idx="0">
                  <c:v>10</c:v>
                </c:pt>
                <c:pt idx="1">
                  <c:v>9</c:v>
                </c:pt>
                <c:pt idx="2">
                  <c:v>9</c:v>
                </c:pt>
                <c:pt idx="3">
                  <c:v>9</c:v>
                </c:pt>
                <c:pt idx="4">
                  <c:v>8</c:v>
                </c:pt>
                <c:pt idx="5">
                  <c:v>8</c:v>
                </c:pt>
                <c:pt idx="6">
                  <c:v>7</c:v>
                </c:pt>
                <c:pt idx="7">
                  <c:v>6</c:v>
                </c:pt>
                <c:pt idx="8">
                  <c:v>3</c:v>
                </c:pt>
                <c:pt idx="9">
                  <c:v>3</c:v>
                </c:pt>
              </c:numCache>
            </c:numRef>
          </c:val>
          <c:extLst>
            <c:ext xmlns:c16="http://schemas.microsoft.com/office/drawing/2014/chart" uri="{C3380CC4-5D6E-409C-BE32-E72D297353CC}">
              <c16:uniqueId val="{00000000-239F-4CC5-B55F-AF6D108CCABA}"/>
            </c:ext>
          </c:extLst>
        </c:ser>
        <c:dLbls>
          <c:showLegendKey val="0"/>
          <c:showVal val="0"/>
          <c:showCatName val="0"/>
          <c:showSerName val="0"/>
          <c:showPercent val="0"/>
          <c:showBubbleSize val="0"/>
        </c:dLbls>
        <c:gapWidth val="150"/>
        <c:axId val="682677088"/>
        <c:axId val="682676432"/>
      </c:barChart>
      <c:catAx>
        <c:axId val="682677088"/>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682676432"/>
        <c:crosses val="autoZero"/>
        <c:auto val="1"/>
        <c:lblAlgn val="ctr"/>
        <c:lblOffset val="100"/>
        <c:noMultiLvlLbl val="0"/>
      </c:catAx>
      <c:valAx>
        <c:axId val="682676432"/>
        <c:scaling>
          <c:orientation val="minMax"/>
          <c:max val="1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8267708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sng" strike="noStrike" kern="1200" spc="0" baseline="0">
                <a:solidFill>
                  <a:schemeClr val="bg1">
                    <a:lumMod val="50000"/>
                    <a:lumOff val="50000"/>
                  </a:schemeClr>
                </a:solidFill>
                <a:latin typeface="+mn-lt"/>
                <a:ea typeface="+mn-ea"/>
                <a:cs typeface="+mn-cs"/>
              </a:defRPr>
            </a:pPr>
            <a:r>
              <a:rPr lang="en-GB" sz="1200" u="sng" dirty="0"/>
              <a:t>Average view time in seconds</a:t>
            </a:r>
          </a:p>
          <a:p>
            <a:pPr>
              <a:defRPr u="sng"/>
            </a:pPr>
            <a:endParaRPr lang="en-GB" sz="1200" u="sng" dirty="0"/>
          </a:p>
        </c:rich>
      </c:tx>
      <c:layout>
        <c:manualLayout>
          <c:xMode val="edge"/>
          <c:yMode val="edge"/>
          <c:x val="1.0091957398784864E-3"/>
          <c:y val="2.3630346947452249E-3"/>
        </c:manualLayout>
      </c:layout>
      <c:overlay val="0"/>
      <c:spPr>
        <a:noFill/>
        <a:ln>
          <a:noFill/>
        </a:ln>
        <a:effectLst/>
      </c:spPr>
      <c:txPr>
        <a:bodyPr rot="0" spcFirstLastPara="1" vertOverflow="ellipsis" vert="horz" wrap="square" anchor="ctr" anchorCtr="1"/>
        <a:lstStyle/>
        <a:p>
          <a:pPr>
            <a:defRPr sz="1320" b="0" i="0" u="sng" strike="noStrike" kern="1200" spc="0" baseline="0">
              <a:solidFill>
                <a:schemeClr val="bg1">
                  <a:lumMod val="50000"/>
                  <a:lumOff val="50000"/>
                </a:schemeClr>
              </a:solidFill>
              <a:latin typeface="+mn-lt"/>
              <a:ea typeface="+mn-ea"/>
              <a:cs typeface="+mn-cs"/>
            </a:defRPr>
          </a:pPr>
          <a:endParaRPr lang="en-US"/>
        </a:p>
      </c:txPr>
    </c:title>
    <c:autoTitleDeleted val="0"/>
    <c:plotArea>
      <c:layout>
        <c:manualLayout>
          <c:layoutTarget val="inner"/>
          <c:xMode val="edge"/>
          <c:yMode val="edge"/>
          <c:x val="8.8017173062806351E-3"/>
          <c:y val="0.1571308293228417"/>
          <c:w val="0.97177124295077444"/>
          <c:h val="0.72449062182234625"/>
        </c:manualLayout>
      </c:layout>
      <c:barChart>
        <c:barDir val="col"/>
        <c:grouping val="clustered"/>
        <c:varyColors val="0"/>
        <c:ser>
          <c:idx val="1"/>
          <c:order val="0"/>
          <c:tx>
            <c:strRef>
              <c:f>Sheet1!$B$1</c:f>
              <c:strCache>
                <c:ptCount val="1"/>
                <c:pt idx="0">
                  <c:v>Column1</c:v>
                </c:pt>
              </c:strCache>
            </c:strRef>
          </c:tx>
          <c:spPr>
            <a:solidFill>
              <a:schemeClr val="accent5"/>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2-32E3-4AC1-BB4C-1BFA443D2AF3}"/>
              </c:ext>
            </c:extLst>
          </c:dPt>
          <c:dPt>
            <c:idx val="1"/>
            <c:invertIfNegative val="0"/>
            <c:bubble3D val="0"/>
            <c:spPr>
              <a:solidFill>
                <a:schemeClr val="tx1"/>
              </a:solidFill>
              <a:ln>
                <a:noFill/>
              </a:ln>
              <a:effectLst/>
            </c:spPr>
            <c:extLst>
              <c:ext xmlns:c16="http://schemas.microsoft.com/office/drawing/2014/chart" uri="{C3380CC4-5D6E-409C-BE32-E72D297353CC}">
                <c16:uniqueId val="{00000003-32E3-4AC1-BB4C-1BFA443D2AF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Cinema 60"</c:v>
                </c:pt>
                <c:pt idx="1">
                  <c:v>Cinema 30"</c:v>
                </c:pt>
                <c:pt idx="2">
                  <c:v>TV 30"</c:v>
                </c:pt>
                <c:pt idx="3">
                  <c:v>YouTube Non-Skippable 15"/20"</c:v>
                </c:pt>
                <c:pt idx="4">
                  <c:v>YouTube 6s Bumper</c:v>
                </c:pt>
                <c:pt idx="5">
                  <c:v>Facebook Infeed</c:v>
                </c:pt>
                <c:pt idx="6">
                  <c:v>Instagram Infeed</c:v>
                </c:pt>
                <c:pt idx="7">
                  <c:v>OOH (6 Sheet)</c:v>
                </c:pt>
                <c:pt idx="8">
                  <c:v>Digital Display (Mobile)</c:v>
                </c:pt>
                <c:pt idx="9">
                  <c:v>Digital Display (Desktop)</c:v>
                </c:pt>
              </c:strCache>
            </c:strRef>
          </c:cat>
          <c:val>
            <c:numRef>
              <c:f>Sheet1!$B$2:$B$11</c:f>
              <c:numCache>
                <c:formatCode>0.0</c:formatCode>
                <c:ptCount val="10"/>
                <c:pt idx="0">
                  <c:v>48.3</c:v>
                </c:pt>
                <c:pt idx="1">
                  <c:v>23.9</c:v>
                </c:pt>
                <c:pt idx="2">
                  <c:v>15.5</c:v>
                </c:pt>
                <c:pt idx="3">
                  <c:v>3.6</c:v>
                </c:pt>
                <c:pt idx="4">
                  <c:v>2.2999999999999998</c:v>
                </c:pt>
                <c:pt idx="5">
                  <c:v>1</c:v>
                </c:pt>
                <c:pt idx="6">
                  <c:v>1.4</c:v>
                </c:pt>
                <c:pt idx="7">
                  <c:v>1.3</c:v>
                </c:pt>
                <c:pt idx="8">
                  <c:v>2.4</c:v>
                </c:pt>
                <c:pt idx="9">
                  <c:v>1.3</c:v>
                </c:pt>
              </c:numCache>
            </c:numRef>
          </c:val>
          <c:extLst>
            <c:ext xmlns:c16="http://schemas.microsoft.com/office/drawing/2014/chart" uri="{C3380CC4-5D6E-409C-BE32-E72D297353CC}">
              <c16:uniqueId val="{00000001-32E3-4AC1-BB4C-1BFA443D2AF3}"/>
            </c:ext>
          </c:extLst>
        </c:ser>
        <c:dLbls>
          <c:dLblPos val="outEnd"/>
          <c:showLegendKey val="0"/>
          <c:showVal val="1"/>
          <c:showCatName val="0"/>
          <c:showSerName val="0"/>
          <c:showPercent val="0"/>
          <c:showBubbleSize val="0"/>
        </c:dLbls>
        <c:gapWidth val="219"/>
        <c:overlap val="-27"/>
        <c:axId val="86906623"/>
        <c:axId val="86905375"/>
      </c:barChart>
      <c:catAx>
        <c:axId val="86906623"/>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chemeClr val="bg1">
                    <a:lumMod val="50000"/>
                    <a:lumOff val="50000"/>
                  </a:schemeClr>
                </a:solidFill>
                <a:latin typeface="+mn-lt"/>
                <a:ea typeface="+mn-ea"/>
                <a:cs typeface="+mn-cs"/>
              </a:defRPr>
            </a:pPr>
            <a:endParaRPr lang="en-US"/>
          </a:p>
        </c:txPr>
        <c:crossAx val="86905375"/>
        <c:crosses val="autoZero"/>
        <c:auto val="1"/>
        <c:lblAlgn val="ctr"/>
        <c:lblOffset val="100"/>
        <c:noMultiLvlLbl val="0"/>
      </c:catAx>
      <c:valAx>
        <c:axId val="86905375"/>
        <c:scaling>
          <c:orientation val="minMax"/>
          <c:max val="65"/>
          <c:min val="0"/>
        </c:scaling>
        <c:delete val="1"/>
        <c:axPos val="l"/>
        <c:numFmt formatCode="0" sourceLinked="0"/>
        <c:majorTickMark val="out"/>
        <c:minorTickMark val="none"/>
        <c:tickLblPos val="nextTo"/>
        <c:crossAx val="869066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lumMod val="50000"/>
              <a:lumOff val="50000"/>
            </a:schemeClr>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96751177386178"/>
          <c:y val="2.82873595750423E-2"/>
          <c:w val="0.88037628186199679"/>
          <c:h val="0.81833722420507127"/>
        </c:manualLayout>
      </c:layout>
      <c:barChart>
        <c:barDir val="bar"/>
        <c:grouping val="percentStacked"/>
        <c:varyColors val="0"/>
        <c:ser>
          <c:idx val="0"/>
          <c:order val="0"/>
          <c:tx>
            <c:strRef>
              <c:f>Sheet1!$A$3</c:f>
              <c:strCache>
                <c:ptCount val="1"/>
                <c:pt idx="0">
                  <c:v>7-15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2023 Cinemagoers</c:v>
                </c:pt>
                <c:pt idx="1">
                  <c:v>GB Population</c:v>
                </c:pt>
              </c:strCache>
            </c:strRef>
          </c:cat>
          <c:val>
            <c:numRef>
              <c:f>Sheet1!$B$3:$C$3</c:f>
              <c:numCache>
                <c:formatCode>0%</c:formatCode>
                <c:ptCount val="2"/>
                <c:pt idx="0">
                  <c:v>0.13600000000000001</c:v>
                </c:pt>
                <c:pt idx="1">
                  <c:v>0.11</c:v>
                </c:pt>
              </c:numCache>
            </c:numRef>
          </c:val>
          <c:extLst>
            <c:ext xmlns:c16="http://schemas.microsoft.com/office/drawing/2014/chart" uri="{C3380CC4-5D6E-409C-BE32-E72D297353CC}">
              <c16:uniqueId val="{00000000-0A3A-48AB-8FFD-24CD0600CF46}"/>
            </c:ext>
          </c:extLst>
        </c:ser>
        <c:ser>
          <c:idx val="1"/>
          <c:order val="1"/>
          <c:tx>
            <c:strRef>
              <c:f>Sheet1!$A$4</c:f>
              <c:strCache>
                <c:ptCount val="1"/>
                <c:pt idx="0">
                  <c:v>16-34</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2023 Cinemagoers</c:v>
                </c:pt>
                <c:pt idx="1">
                  <c:v>GB Population</c:v>
                </c:pt>
              </c:strCache>
            </c:strRef>
          </c:cat>
          <c:val>
            <c:numRef>
              <c:f>Sheet1!$B$4:$C$4</c:f>
              <c:numCache>
                <c:formatCode>0%</c:formatCode>
                <c:ptCount val="2"/>
                <c:pt idx="0">
                  <c:v>0.33800000000000002</c:v>
                </c:pt>
                <c:pt idx="1">
                  <c:v>0.28000000000000003</c:v>
                </c:pt>
              </c:numCache>
            </c:numRef>
          </c:val>
          <c:extLst>
            <c:ext xmlns:c16="http://schemas.microsoft.com/office/drawing/2014/chart" uri="{C3380CC4-5D6E-409C-BE32-E72D297353CC}">
              <c16:uniqueId val="{00000001-0A3A-48AB-8FFD-24CD0600CF46}"/>
            </c:ext>
          </c:extLst>
        </c:ser>
        <c:ser>
          <c:idx val="2"/>
          <c:order val="2"/>
          <c:tx>
            <c:strRef>
              <c:f>Sheet1!$A$5</c:f>
              <c:strCache>
                <c:ptCount val="1"/>
                <c:pt idx="0">
                  <c:v>35-54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2023 Cinemagoers</c:v>
                </c:pt>
                <c:pt idx="1">
                  <c:v>GB Population</c:v>
                </c:pt>
              </c:strCache>
            </c:strRef>
          </c:cat>
          <c:val>
            <c:numRef>
              <c:f>Sheet1!$B$5:$C$5</c:f>
              <c:numCache>
                <c:formatCode>0%</c:formatCode>
                <c:ptCount val="2"/>
                <c:pt idx="0">
                  <c:v>0.29199999999999998</c:v>
                </c:pt>
                <c:pt idx="1">
                  <c:v>0.27</c:v>
                </c:pt>
              </c:numCache>
            </c:numRef>
          </c:val>
          <c:extLst>
            <c:ext xmlns:c16="http://schemas.microsoft.com/office/drawing/2014/chart" uri="{C3380CC4-5D6E-409C-BE32-E72D297353CC}">
              <c16:uniqueId val="{00000002-0A3A-48AB-8FFD-24CD0600CF46}"/>
            </c:ext>
          </c:extLst>
        </c:ser>
        <c:ser>
          <c:idx val="3"/>
          <c:order val="3"/>
          <c:tx>
            <c:strRef>
              <c:f>Sheet1!$A$6</c:f>
              <c:strCache>
                <c:ptCount val="1"/>
                <c:pt idx="0">
                  <c:v>55+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2023 Cinemagoers</c:v>
                </c:pt>
                <c:pt idx="1">
                  <c:v>GB Population</c:v>
                </c:pt>
              </c:strCache>
            </c:strRef>
          </c:cat>
          <c:val>
            <c:numRef>
              <c:f>Sheet1!$B$6:$C$6</c:f>
              <c:numCache>
                <c:formatCode>0%</c:formatCode>
                <c:ptCount val="2"/>
                <c:pt idx="0">
                  <c:v>0.23400000000000001</c:v>
                </c:pt>
                <c:pt idx="1">
                  <c:v>0.34</c:v>
                </c:pt>
              </c:numCache>
            </c:numRef>
          </c:val>
          <c:extLst>
            <c:ext xmlns:c16="http://schemas.microsoft.com/office/drawing/2014/chart" uri="{C3380CC4-5D6E-409C-BE32-E72D297353CC}">
              <c16:uniqueId val="{00000003-0A3A-48AB-8FFD-24CD0600CF46}"/>
            </c:ext>
          </c:extLst>
        </c:ser>
        <c:dLbls>
          <c:showLegendKey val="0"/>
          <c:showVal val="0"/>
          <c:showCatName val="0"/>
          <c:showSerName val="0"/>
          <c:showPercent val="0"/>
          <c:showBubbleSize val="0"/>
        </c:dLbls>
        <c:gapWidth val="160"/>
        <c:overlap val="100"/>
        <c:axId val="438295416"/>
        <c:axId val="438299680"/>
      </c:barChart>
      <c:catAx>
        <c:axId val="438295416"/>
        <c:scaling>
          <c:orientation val="maxMin"/>
        </c:scaling>
        <c:delete val="0"/>
        <c:axPos val="l"/>
        <c:numFmt formatCode="General" sourceLinked="1"/>
        <c:majorTickMark val="out"/>
        <c:minorTickMark val="none"/>
        <c:tickLblPos val="nextTo"/>
        <c:spPr>
          <a:solidFill>
            <a:srgbClr val="FFFFFF"/>
          </a:solidFill>
          <a:ln w="9525" cap="flat" cmpd="sng" algn="ctr">
            <a:solidFill>
              <a:schemeClr val="accent6"/>
            </a:solidFill>
            <a:round/>
          </a:ln>
          <a:effectLst/>
        </c:spPr>
        <c:txPr>
          <a:bodyPr rot="-60000000" spcFirstLastPara="1" vertOverflow="ellipsis" vert="horz" wrap="square" anchor="ctr" anchorCtr="1"/>
          <a:lstStyle/>
          <a:p>
            <a:pPr>
              <a:defRPr sz="1200" b="1" i="0" u="none" strike="noStrike" kern="1200" baseline="0">
                <a:solidFill>
                  <a:schemeClr val="accent6"/>
                </a:solidFill>
                <a:latin typeface="+mn-lt"/>
                <a:ea typeface="+mn-ea"/>
                <a:cs typeface="+mn-cs"/>
              </a:defRPr>
            </a:pPr>
            <a:endParaRPr lang="en-US"/>
          </a:p>
        </c:txPr>
        <c:crossAx val="438299680"/>
        <c:crosses val="autoZero"/>
        <c:auto val="1"/>
        <c:lblAlgn val="ctr"/>
        <c:lblOffset val="100"/>
        <c:noMultiLvlLbl val="0"/>
      </c:catAx>
      <c:valAx>
        <c:axId val="438299680"/>
        <c:scaling>
          <c:orientation val="minMax"/>
        </c:scaling>
        <c:delete val="1"/>
        <c:axPos val="t"/>
        <c:numFmt formatCode="0%" sourceLinked="1"/>
        <c:majorTickMark val="out"/>
        <c:minorTickMark val="none"/>
        <c:tickLblPos val="nextTo"/>
        <c:crossAx val="438295416"/>
        <c:crosses val="autoZero"/>
        <c:crossBetween val="between"/>
      </c:valAx>
      <c:spPr>
        <a:noFill/>
        <a:ln>
          <a:noFill/>
        </a:ln>
        <a:effectLst/>
      </c:spPr>
    </c:plotArea>
    <c:legend>
      <c:legendPos val="b"/>
      <c:layout>
        <c:manualLayout>
          <c:xMode val="edge"/>
          <c:yMode val="edge"/>
          <c:x val="0.19749714724709344"/>
          <c:y val="0.82583841135782798"/>
          <c:w val="0.66144297997567658"/>
          <c:h val="3.652957953131192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accent6"/>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Sheet1!$A$2:$A$14</cx:f>
        <cx:lvl ptCount="13">
          <cx:pt idx="0">Action</cx:pt>
          <cx:pt idx="1">Adventure</cx:pt>
          <cx:pt idx="2">Animation</cx:pt>
          <cx:pt idx="3">Comedy</cx:pt>
          <cx:pt idx="4">Doc.</cx:pt>
          <cx:pt idx="5">Drama</cx:pt>
          <cx:pt idx="6">Fantasy</cx:pt>
          <cx:pt idx="7">Horror</cx:pt>
          <cx:pt idx="8">Musical</cx:pt>
          <cx:pt idx="9">Romance</cx:pt>
          <cx:pt idx="10">Sci-Fi</cx:pt>
          <cx:pt idx="11">Suspense</cx:pt>
          <cx:pt idx="12">Event Cinema</cx:pt>
        </cx:lvl>
      </cx:strDim>
      <cx:numDim type="size">
        <cx:f>Sheet1!$B$2:$B$14</cx:f>
        <cx:lvl ptCount="13" formatCode="0.0%">
          <cx:pt idx="0">0.25366110218047416</cx:pt>
          <cx:pt idx="1">0.034867949476276722</cx:pt>
          <cx:pt idx="2">0.19</cx:pt>
          <cx:pt idx="3">0.1434073653839649</cx:pt>
          <cx:pt idx="4">0.0036027471954638347</cx:pt>
          <cx:pt idx="5">0.14159399943019346</cx:pt>
          <cx:pt idx="6">4.7400880387887965e-05</cx:pt>
          <cx:pt idx="7">0.068407558270171018</cx:pt>
          <cx:pt idx="8">0.091453656755309615</cx:pt>
          <cx:pt idx="9">0.014</cx:pt>
          <cx:pt idx="10">0.011231523772514899</cx:pt>
          <cx:pt idx="11">0.010964256640582018</cx:pt>
          <cx:pt idx="12">0.036122808609792161</cx:pt>
        </cx:lvl>
      </cx:numDim>
    </cx:data>
  </cx:chartData>
  <cx:chart>
    <cx:plotArea>
      <cx:plotAreaRegion>
        <cx:series layoutId="treemap" uniqueId="{50140E67-BEE7-4332-86CA-99E86DDAF30B}">
          <cx:spPr>
            <a:ln>
              <a:noFill/>
            </a:ln>
          </cx:spPr>
          <cx:dataPt idx="1">
            <cx:spPr>
              <a:solidFill>
                <a:srgbClr val="00BFD6"/>
              </a:solidFill>
            </cx:spPr>
          </cx:dataPt>
          <cx:dataPt idx="4">
            <cx:spPr>
              <a:solidFill>
                <a:srgbClr val="8A8A8D"/>
              </a:solidFill>
            </cx:spPr>
          </cx:dataPt>
          <cx:dataPt idx="5">
            <cx:spPr>
              <a:solidFill>
                <a:srgbClr val="B6008D"/>
              </a:solidFill>
            </cx:spPr>
          </cx:dataPt>
          <cx:dataPt idx="7">
            <cx:spPr>
              <a:solidFill>
                <a:srgbClr val="AC162C">
                  <a:lumMod val="75000"/>
                </a:srgbClr>
              </a:solidFill>
            </cx:spPr>
          </cx:dataPt>
          <cx:dataPt idx="8">
            <cx:spPr>
              <a:solidFill>
                <a:srgbClr val="8547AD"/>
              </a:solidFill>
            </cx:spPr>
          </cx:dataPt>
          <cx:dataPt idx="9">
            <cx:spPr>
              <a:solidFill>
                <a:srgbClr val="B6008D">
                  <a:lumMod val="75000"/>
                </a:srgbClr>
              </a:solidFill>
            </cx:spPr>
          </cx:dataPt>
          <cx:dataPt idx="10">
            <cx:spPr>
              <a:solidFill>
                <a:srgbClr val="CAC8C8"/>
              </a:solidFill>
            </cx:spPr>
          </cx:dataPt>
          <cx:dataPt idx="11">
            <cx:spPr>
              <a:solidFill>
                <a:srgbClr val="000000"/>
              </a:solidFill>
            </cx:spPr>
          </cx:dataPt>
          <cx:dataPt idx="12">
            <cx:spPr>
              <a:solidFill>
                <a:srgbClr val="0099A8"/>
              </a:solidFill>
            </cx:spPr>
          </cx:dataPt>
          <cx:dataLabels>
            <cx:spPr>
              <a:ln>
                <a:noFill/>
              </a:ln>
            </cx:spPr>
            <cx:txPr>
              <a:bodyPr spcFirstLastPara="1" vertOverflow="ellipsis" horzOverflow="overflow" wrap="square" lIns="0" tIns="0" rIns="0" bIns="0" anchor="ctr" anchorCtr="1"/>
              <a:lstStyle/>
              <a:p>
                <a:pPr algn="ctr" rtl="0">
                  <a:defRPr sz="1600">
                    <a:solidFill>
                      <a:srgbClr val="FFFFFF"/>
                    </a:solidFill>
                  </a:defRPr>
                </a:pPr>
                <a:endParaRPr lang="en-US" sz="1600" b="0" i="0" u="none" strike="noStrike" baseline="0">
                  <a:solidFill>
                    <a:srgbClr val="FFFFFF"/>
                  </a:solidFill>
                  <a:latin typeface="Arial"/>
                </a:endParaRPr>
              </a:p>
            </cx:txPr>
            <cx:visibility seriesName="0" categoryName="1" value="0"/>
            <cx:dataLabel idx="4">
              <cx:txPr>
                <a:bodyPr spcFirstLastPara="1" vertOverflow="ellipsis" horzOverflow="overflow" wrap="square" lIns="0" tIns="0" rIns="0" bIns="0" anchor="ctr" anchorCtr="1"/>
                <a:lstStyle/>
                <a:p>
                  <a:pPr algn="ctr" rtl="0">
                    <a:defRPr sz="1200"/>
                  </a:pPr>
                  <a:r>
                    <a:rPr lang="en-US" sz="1200" b="0" i="0" u="none" strike="noStrike" baseline="0">
                      <a:solidFill>
                        <a:srgbClr val="FFFFFF"/>
                      </a:solidFill>
                      <a:latin typeface="Arial"/>
                    </a:rPr>
                    <a:t>Doc.</a:t>
                  </a:r>
                </a:p>
              </cx:txPr>
            </cx:dataLabel>
            <cx:dataLabel idx="9">
              <cx:txPr>
                <a:bodyPr spcFirstLastPara="1" vertOverflow="ellipsis" horzOverflow="overflow" wrap="square" lIns="0" tIns="0" rIns="0" bIns="0" anchor="ctr" anchorCtr="1"/>
                <a:lstStyle/>
                <a:p>
                  <a:pPr algn="ctr" rtl="0">
                    <a:defRPr sz="1600"/>
                  </a:pPr>
                  <a:r>
                    <a:rPr lang="en-US" sz="1600" b="0" i="0" u="none" strike="noStrike" baseline="0">
                      <a:solidFill>
                        <a:srgbClr val="FFFFFF"/>
                      </a:solidFill>
                      <a:latin typeface="Arial"/>
                    </a:rPr>
                    <a:t>Romance</a:t>
                  </a:r>
                </a:p>
              </cx:txPr>
            </cx:dataLabel>
          </cx:dataLabels>
          <cx:dataId val="0"/>
          <cx:layoutPr/>
        </cx:series>
      </cx:plotAreaRegion>
    </cx:plotArea>
  </cx:chart>
  <cx:spPr>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278_7167FE85.xml><?xml version="1.0" encoding="utf-8"?>
<p188:cmLst xmlns:a="http://schemas.openxmlformats.org/drawingml/2006/main" xmlns:r="http://schemas.openxmlformats.org/officeDocument/2006/relationships" xmlns:p188="http://schemas.microsoft.com/office/powerpoint/2018/8/main">
  <p188:cm id="{1B549B8A-D84D-4147-B545-E1B101A07E57}" authorId="{00000000-0000-0000-0000-000000000000}" created="2024-01-08T15:18:03.152">
    <pc:sldMkLst xmlns:pc="http://schemas.microsoft.com/office/powerpoint/2013/main/command">
      <pc:docMk/>
      <pc:sldMk cId="1902640773" sldId="632"/>
    </pc:sldMkLst>
    <p188:txBody>
      <a:bodyPr/>
      <a:lstStyle/>
      <a:p>
        <a:r>
          <a:rPr lang="en-GB"/>
          <a:t>Update</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A18645-DB65-E848-9EE2-8548BEAEB573}" type="datetimeFigureOut">
              <a:rPr lang="en-US" smtClean="0"/>
              <a:t>1/29/2024</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can see Cinema is really the stand out media when it comes to driving engagement – on average 24 seconds of a 30” ad are watched, and 48 seconds of a 60”. The level of attention provided by exposure to the ad in cinema far surpasses what is achievable in other formats and really allows for deep engagement with the brand and the message. </a:t>
            </a:r>
          </a:p>
          <a:p>
            <a:endParaRPr lang="en-GB" dirty="0"/>
          </a:p>
          <a:p>
            <a:r>
              <a:rPr lang="en-GB" dirty="0"/>
              <a:t>By comparison TV on average delivers a solid 15.5 seconds attention to a 30” ad, and there’s a decreasing tail of attention available across other formats e.g. 4 seconds of a 15-20” bumper on YouTube and 1-1..5 seconds attention paid to Facebook and Instagram Infeed advertising.</a:t>
            </a:r>
          </a:p>
          <a:p>
            <a:endParaRPr lang="en-GB" dirty="0"/>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552188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68273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What all that really means though is that we can be dynamic with our scheduling </a:t>
            </a:r>
          </a:p>
          <a:p>
            <a:pPr marL="285750" indent="-285750">
              <a:buFont typeface="Arial" panose="020B0604020202020204" pitchFamily="34" charset="0"/>
              <a:buChar char="•"/>
            </a:pPr>
            <a:endParaRPr lang="en-GB" baseline="0" dirty="0"/>
          </a:p>
          <a:p>
            <a:pPr marL="285750" indent="-285750">
              <a:buFont typeface="Arial" panose="020B0604020202020204" pitchFamily="34" charset="0"/>
              <a:buChar char="•"/>
            </a:pPr>
            <a:r>
              <a:rPr lang="en-GB" baseline="0" dirty="0"/>
              <a:t>We can schedule by film, region, day, audience and individual cinema.</a:t>
            </a:r>
          </a:p>
          <a:p>
            <a:pPr marL="285750" indent="-285750">
              <a:buFont typeface="Arial" panose="020B0604020202020204" pitchFamily="34" charset="0"/>
              <a:buChar char="•"/>
            </a:pPr>
            <a:endParaRPr lang="en-GB" baseline="0" dirty="0"/>
          </a:p>
          <a:p>
            <a:pPr marL="285750" indent="-285750">
              <a:buFont typeface="Arial" panose="020B0604020202020204" pitchFamily="34" charset="0"/>
              <a:buChar char="•"/>
            </a:pPr>
            <a:r>
              <a:rPr lang="en-GB" baseline="0" dirty="0"/>
              <a:t>We can also run different copy dependent on the outcome of a result.  The Arctic Monkeys used this with the Brit Awards with a winner and nomination copy that was scheduled to run dependent on the result of the awards.</a:t>
            </a:r>
          </a:p>
          <a:p>
            <a:pPr marL="961844" lvl="2" indent="0">
              <a:buFont typeface="Arial" panose="020B0604020202020204" pitchFamily="34" charset="0"/>
              <a:buNone/>
            </a:pPr>
            <a:endParaRPr lang="en-GB" baseline="0" dirty="0"/>
          </a:p>
          <a:p>
            <a:pPr marL="1247594" lvl="2" indent="-285750">
              <a:buFont typeface="Arial" panose="020B0604020202020204" pitchFamily="34" charset="0"/>
              <a:buChar char="•"/>
            </a:pPr>
            <a:endParaRPr lang="en-GB" baseline="0" dirty="0"/>
          </a:p>
          <a:p>
            <a:pPr marL="1247594" lvl="2" indent="-285750">
              <a:buFont typeface="Arial" panose="020B0604020202020204" pitchFamily="34" charset="0"/>
              <a:buChar char="•"/>
            </a:pPr>
            <a:endParaRPr lang="en-GB" baseline="0" dirty="0"/>
          </a:p>
          <a:p>
            <a:pPr marL="1247594" lvl="2" indent="-285750">
              <a:buFont typeface="Arial" panose="020B0604020202020204" pitchFamily="34" charset="0"/>
              <a:buChar char="•"/>
            </a:pPr>
            <a:endParaRPr lang="en-GB" baseline="0" dirty="0"/>
          </a:p>
          <a:p>
            <a:pPr marL="1247594" lvl="2" indent="-285750">
              <a:buFont typeface="Arial" panose="020B0604020202020204" pitchFamily="34" charset="0"/>
              <a:buChar char="•"/>
            </a:pPr>
            <a:endParaRPr lang="en-GB" baseline="0" dirty="0"/>
          </a:p>
          <a:p>
            <a:endParaRPr lang="en-GB"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35</a:t>
            </a:fld>
            <a:endParaRPr lang="en-US"/>
          </a:p>
        </p:txBody>
      </p:sp>
    </p:spTree>
    <p:extLst>
      <p:ext uri="{BB962C8B-B14F-4D97-AF65-F5344CB8AC3E}">
        <p14:creationId xmlns:p14="http://schemas.microsoft.com/office/powerpoint/2010/main" val="517166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38</a:t>
            </a:fld>
            <a:endParaRPr lang="en-US">
              <a:solidFill>
                <a:prstClr val="black"/>
              </a:solidFill>
              <a:latin typeface="Century Gothic"/>
            </a:endParaRPr>
          </a:p>
        </p:txBody>
      </p:sp>
    </p:spTree>
    <p:extLst>
      <p:ext uri="{BB962C8B-B14F-4D97-AF65-F5344CB8AC3E}">
        <p14:creationId xmlns:p14="http://schemas.microsoft.com/office/powerpoint/2010/main" val="216716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39</a:t>
            </a:fld>
            <a:endParaRPr lang="en-US">
              <a:solidFill>
                <a:prstClr val="black"/>
              </a:solidFill>
              <a:latin typeface="Century Gothic"/>
            </a:endParaRPr>
          </a:p>
        </p:txBody>
      </p:sp>
    </p:spTree>
    <p:extLst>
      <p:ext uri="{BB962C8B-B14F-4D97-AF65-F5344CB8AC3E}">
        <p14:creationId xmlns:p14="http://schemas.microsoft.com/office/powerpoint/2010/main" val="174069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844" fontAlgn="auto">
              <a:spcBef>
                <a:spcPts val="0"/>
              </a:spcBef>
              <a:spcAft>
                <a:spcPts val="0"/>
              </a:spcAft>
              <a:buFont typeface="Arial"/>
              <a:buNone/>
              <a:defRPr/>
            </a:pPr>
            <a:r>
              <a:rPr lang="en-US" dirty="0">
                <a:solidFill>
                  <a:schemeClr val="tx1"/>
                </a:solidFill>
                <a:ea typeface="+mn-ea"/>
              </a:rPr>
              <a:t>Features</a:t>
            </a:r>
          </a:p>
          <a:p>
            <a:pPr>
              <a:lnSpc>
                <a:spcPct val="150000"/>
              </a:lnSpc>
              <a:buClrTx/>
              <a:defRPr/>
            </a:pPr>
            <a:r>
              <a:rPr lang="en-US" sz="2000" b="0" dirty="0">
                <a:solidFill>
                  <a:schemeClr val="tx1"/>
                </a:solidFill>
                <a:latin typeface="Impact"/>
                <a:ea typeface="+mn-ea"/>
                <a:cs typeface="Impact"/>
              </a:rPr>
              <a:t>1.    </a:t>
            </a:r>
            <a:r>
              <a:rPr lang="en-GB" b="0" dirty="0">
                <a:solidFill>
                  <a:schemeClr val="bg1"/>
                </a:solidFill>
                <a:cs typeface="Arial" charset="0"/>
              </a:rPr>
              <a:t>Extra film filter allows closer audience targeting</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ea typeface="+mn-ea"/>
                <a:cs typeface="Impact"/>
              </a:rPr>
              <a:t>2.   </a:t>
            </a:r>
            <a:r>
              <a:rPr lang="en-US" b="0" dirty="0" err="1">
                <a:solidFill>
                  <a:schemeClr val="bg1"/>
                </a:solidFill>
                <a:ea typeface="+mn-ea"/>
                <a:cs typeface="Arial"/>
              </a:rPr>
              <a:t>Minimises</a:t>
            </a:r>
            <a:r>
              <a:rPr lang="en-US" b="0" dirty="0">
                <a:solidFill>
                  <a:schemeClr val="bg1"/>
                </a:solidFill>
                <a:ea typeface="+mn-ea"/>
                <a:cs typeface="Arial"/>
              </a:rPr>
              <a:t> unwanted audience wastage</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ea typeface="+mn-ea"/>
                <a:cs typeface="Impact"/>
              </a:rPr>
              <a:t>3.   </a:t>
            </a:r>
            <a:r>
              <a:rPr lang="en-US" b="0" dirty="0">
                <a:solidFill>
                  <a:schemeClr val="bg1"/>
                </a:solidFill>
                <a:ea typeface="+mn-ea"/>
                <a:cs typeface="Arial"/>
              </a:rPr>
              <a:t>2.3m guaranteed industry admissions per week</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ea typeface="+mn-ea"/>
                <a:cs typeface="Impact"/>
              </a:rPr>
              <a:t>4.   </a:t>
            </a:r>
            <a:r>
              <a:rPr lang="en-US" b="0" dirty="0">
                <a:solidFill>
                  <a:schemeClr val="bg1"/>
                </a:solidFill>
                <a:ea typeface="+mn-ea"/>
                <a:cs typeface="Arial"/>
              </a:rPr>
              <a:t>£70 fixed CPT</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84533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1125" cy="3635375"/>
          </a:xfrm>
        </p:spPr>
      </p:sp>
      <p:sp>
        <p:nvSpPr>
          <p:cNvPr id="3" name="Notes Placeholder 2"/>
          <p:cNvSpPr>
            <a:spLocks noGrp="1"/>
          </p:cNvSpPr>
          <p:nvPr>
            <p:ph type="body" idx="1"/>
          </p:nvPr>
        </p:nvSpPr>
        <p:spPr/>
        <p:txBody>
          <a:bodyPr/>
          <a:lstStyle/>
          <a:p>
            <a:pPr defTabSz="980119">
              <a:defRPr/>
            </a:pPr>
            <a:r>
              <a:rPr lang="en-US" dirty="0">
                <a:solidFill>
                  <a:schemeClr val="tx1"/>
                </a:solidFill>
                <a:ea typeface="+mn-ea"/>
              </a:rPr>
              <a:t>Features</a:t>
            </a:r>
          </a:p>
          <a:p>
            <a:pPr>
              <a:lnSpc>
                <a:spcPct val="150000"/>
              </a:lnSpc>
              <a:buClrTx/>
              <a:defRPr/>
            </a:pPr>
            <a:r>
              <a:rPr lang="en-US" sz="2000" dirty="0">
                <a:latin typeface="Impact"/>
                <a:cs typeface="Impact"/>
              </a:rPr>
              <a:t>1.    </a:t>
            </a:r>
            <a:r>
              <a:rPr lang="en-GB" b="0" dirty="0">
                <a:solidFill>
                  <a:schemeClr val="bg1"/>
                </a:solidFill>
                <a:cs typeface="Arial" charset="0"/>
              </a:rPr>
              <a:t>Extra film filter allows bespoke audience targeting</a:t>
            </a:r>
          </a:p>
          <a:p>
            <a:pPr defTabSz="980119">
              <a:lnSpc>
                <a:spcPct val="150000"/>
              </a:lnSpc>
              <a:defRPr/>
            </a:pPr>
            <a:r>
              <a:rPr lang="en-US" sz="2000" dirty="0">
                <a:latin typeface="Impact"/>
                <a:cs typeface="Impact"/>
              </a:rPr>
              <a:t>2.   </a:t>
            </a:r>
            <a:r>
              <a:rPr lang="en-US" b="0" dirty="0">
                <a:solidFill>
                  <a:schemeClr val="bg1"/>
                </a:solidFill>
                <a:ea typeface="+mn-ea"/>
                <a:cs typeface="Arial"/>
              </a:rPr>
              <a:t>Can be bought on a national or regional basis</a:t>
            </a:r>
          </a:p>
          <a:p>
            <a:pPr defTabSz="980119">
              <a:lnSpc>
                <a:spcPct val="150000"/>
              </a:lnSpc>
              <a:defRPr/>
            </a:pPr>
            <a:r>
              <a:rPr lang="en-US" sz="2000" dirty="0">
                <a:latin typeface="Impact"/>
                <a:cs typeface="Impact"/>
              </a:rPr>
              <a:t>3.   </a:t>
            </a:r>
            <a:r>
              <a:rPr lang="en-US" b="0" dirty="0">
                <a:solidFill>
                  <a:schemeClr val="bg1"/>
                </a:solidFill>
                <a:ea typeface="+mn-ea"/>
                <a:cs typeface="Arial"/>
              </a:rPr>
              <a:t>Bar sponsorships are available, with 30% of our sites </a:t>
            </a:r>
          </a:p>
          <a:p>
            <a:pPr defTabSz="980119">
              <a:lnSpc>
                <a:spcPct val="150000"/>
              </a:lnSpc>
              <a:defRPr/>
            </a:pPr>
            <a:r>
              <a:rPr lang="en-US" b="0" dirty="0">
                <a:solidFill>
                  <a:schemeClr val="bg1"/>
                </a:solidFill>
                <a:ea typeface="+mn-ea"/>
                <a:cs typeface="Arial"/>
              </a:rPr>
              <a:t>       featuring a bar on the premises</a:t>
            </a:r>
          </a:p>
          <a:p>
            <a:pPr>
              <a:lnSpc>
                <a:spcPct val="150000"/>
              </a:lnSpc>
              <a:buClrTx/>
              <a:defRPr/>
            </a:pPr>
            <a:r>
              <a:rPr lang="en-GB" sz="2000" dirty="0">
                <a:latin typeface="Impact"/>
                <a:cs typeface="Impact"/>
              </a:rPr>
              <a:t>4.   </a:t>
            </a:r>
            <a:r>
              <a:rPr lang="en-GB" b="0" dirty="0">
                <a:solidFill>
                  <a:schemeClr val="bg1"/>
                </a:solidFill>
              </a:rPr>
              <a:t>Comic book / action hero type releases will not be          </a:t>
            </a:r>
          </a:p>
          <a:p>
            <a:pPr>
              <a:lnSpc>
                <a:spcPct val="150000"/>
              </a:lnSpc>
              <a:buClrTx/>
              <a:defRPr/>
            </a:pPr>
            <a:r>
              <a:rPr lang="en-GB" b="0" dirty="0">
                <a:solidFill>
                  <a:schemeClr val="bg1"/>
                </a:solidFill>
              </a:rPr>
              <a:t>       included in these packages regardless of profile</a:t>
            </a:r>
            <a:endParaRPr lang="en-US" b="0" dirty="0">
              <a:solidFill>
                <a:schemeClr val="bg1"/>
              </a:solidFill>
              <a:cs typeface="Arial"/>
            </a:endParaRPr>
          </a:p>
          <a:p>
            <a:pPr defTabSz="980119">
              <a:lnSpc>
                <a:spcPct val="150000"/>
              </a:lnSpc>
              <a:defRPr/>
            </a:pPr>
            <a:r>
              <a:rPr lang="en-US" sz="2000" dirty="0">
                <a:latin typeface="Impact"/>
                <a:cs typeface="Impact"/>
              </a:rPr>
              <a:t>5.   </a:t>
            </a:r>
            <a:r>
              <a:rPr lang="en-US" b="0" dirty="0">
                <a:solidFill>
                  <a:schemeClr val="bg1"/>
                </a:solidFill>
                <a:ea typeface="+mn-ea"/>
                <a:cs typeface="Arial"/>
              </a:rPr>
              <a:t>£65 fixed CPT</a:t>
            </a:r>
          </a:p>
          <a:p>
            <a:endParaRPr lang="en-GB" dirty="0"/>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44</a:t>
            </a:fld>
            <a:endParaRPr lang="en-US">
              <a:solidFill>
                <a:prstClr val="black"/>
              </a:solidFill>
              <a:latin typeface="Century Gothic"/>
            </a:endParaRPr>
          </a:p>
        </p:txBody>
      </p:sp>
    </p:spTree>
    <p:extLst>
      <p:ext uri="{BB962C8B-B14F-4D97-AF65-F5344CB8AC3E}">
        <p14:creationId xmlns:p14="http://schemas.microsoft.com/office/powerpoint/2010/main" val="1483669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1125" cy="3635375"/>
          </a:xfrm>
        </p:spPr>
      </p:sp>
      <p:sp>
        <p:nvSpPr>
          <p:cNvPr id="3" name="Notes Placeholder 2"/>
          <p:cNvSpPr>
            <a:spLocks noGrp="1"/>
          </p:cNvSpPr>
          <p:nvPr>
            <p:ph type="body" idx="1"/>
          </p:nvPr>
        </p:nvSpPr>
        <p:spPr/>
        <p:txBody>
          <a:bodyPr/>
          <a:lstStyle/>
          <a:p>
            <a:pPr defTabSz="980119">
              <a:defRPr/>
            </a:pPr>
            <a:r>
              <a:rPr lang="en-US" dirty="0">
                <a:solidFill>
                  <a:schemeClr val="tx1"/>
                </a:solidFill>
                <a:ea typeface="+mn-ea"/>
              </a:rPr>
              <a:t>Features</a:t>
            </a:r>
          </a:p>
          <a:p>
            <a:pPr>
              <a:lnSpc>
                <a:spcPct val="150000"/>
              </a:lnSpc>
              <a:buClrTx/>
              <a:defRPr/>
            </a:pPr>
            <a:r>
              <a:rPr lang="en-US" sz="2000" dirty="0">
                <a:latin typeface="Impact"/>
                <a:cs typeface="Impact"/>
              </a:rPr>
              <a:t>1.    </a:t>
            </a:r>
            <a:r>
              <a:rPr lang="en-GB" b="0" dirty="0">
                <a:solidFill>
                  <a:schemeClr val="bg1"/>
                </a:solidFill>
                <a:cs typeface="Arial" charset="0"/>
              </a:rPr>
              <a:t>Most successful film genre</a:t>
            </a:r>
          </a:p>
          <a:p>
            <a:pPr defTabSz="980119">
              <a:lnSpc>
                <a:spcPct val="150000"/>
              </a:lnSpc>
              <a:defRPr/>
            </a:pPr>
            <a:r>
              <a:rPr lang="en-US" sz="2000" dirty="0">
                <a:latin typeface="Impact"/>
                <a:cs typeface="Impact"/>
              </a:rPr>
              <a:t>2.   </a:t>
            </a:r>
            <a:r>
              <a:rPr lang="en-US" b="0" dirty="0">
                <a:solidFill>
                  <a:schemeClr val="bg1"/>
                </a:solidFill>
                <a:cs typeface="Arial"/>
              </a:rPr>
              <a:t>Unique housewives and kids audience</a:t>
            </a:r>
          </a:p>
          <a:p>
            <a:pPr defTabSz="980119">
              <a:lnSpc>
                <a:spcPct val="150000"/>
              </a:lnSpc>
              <a:defRPr/>
            </a:pPr>
            <a:r>
              <a:rPr lang="en-US" sz="2000" dirty="0">
                <a:latin typeface="Impact"/>
                <a:cs typeface="Impact"/>
              </a:rPr>
              <a:t>3.   </a:t>
            </a:r>
            <a:r>
              <a:rPr lang="en-US" b="0" dirty="0">
                <a:solidFill>
                  <a:schemeClr val="bg1"/>
                </a:solidFill>
                <a:ea typeface="+mn-ea"/>
                <a:cs typeface="Arial"/>
              </a:rPr>
              <a:t>Releases fall in school holidays</a:t>
            </a:r>
          </a:p>
          <a:p>
            <a:pPr defTabSz="980119">
              <a:lnSpc>
                <a:spcPct val="150000"/>
              </a:lnSpc>
              <a:defRPr/>
            </a:pPr>
            <a:r>
              <a:rPr lang="en-US" sz="2000" dirty="0">
                <a:latin typeface="Impact"/>
                <a:cs typeface="Impact"/>
              </a:rPr>
              <a:t>4.   </a:t>
            </a:r>
            <a:r>
              <a:rPr lang="en-US" b="0" dirty="0">
                <a:solidFill>
                  <a:schemeClr val="bg1"/>
                </a:solidFill>
                <a:ea typeface="+mn-ea"/>
                <a:cs typeface="Arial"/>
              </a:rPr>
              <a:t>£34 - £100 CPT</a:t>
            </a:r>
          </a:p>
          <a:p>
            <a:endParaRPr lang="en-GB" dirty="0"/>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45</a:t>
            </a:fld>
            <a:endParaRPr lang="en-US">
              <a:solidFill>
                <a:prstClr val="black"/>
              </a:solidFill>
              <a:latin typeface="Century Gothic"/>
            </a:endParaRPr>
          </a:p>
        </p:txBody>
      </p:sp>
    </p:spTree>
    <p:extLst>
      <p:ext uri="{BB962C8B-B14F-4D97-AF65-F5344CB8AC3E}">
        <p14:creationId xmlns:p14="http://schemas.microsoft.com/office/powerpoint/2010/main" val="3301091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844" fontAlgn="auto">
              <a:spcBef>
                <a:spcPts val="0"/>
              </a:spcBef>
              <a:spcAft>
                <a:spcPts val="0"/>
              </a:spcAft>
              <a:buFont typeface="Arial"/>
              <a:buNone/>
              <a:defRPr/>
            </a:pPr>
            <a:r>
              <a:rPr lang="en-US" dirty="0">
                <a:solidFill>
                  <a:schemeClr val="tx1"/>
                </a:solidFill>
                <a:ea typeface="+mn-ea"/>
              </a:rPr>
              <a:t>Features</a:t>
            </a:r>
          </a:p>
          <a:p>
            <a:pPr>
              <a:lnSpc>
                <a:spcPct val="150000"/>
              </a:lnSpc>
              <a:buClrTx/>
              <a:defRPr/>
            </a:pPr>
            <a:r>
              <a:rPr lang="en-US" sz="2000" b="0" dirty="0">
                <a:solidFill>
                  <a:schemeClr val="tx1"/>
                </a:solidFill>
                <a:latin typeface="Impact"/>
                <a:ea typeface="+mn-ea"/>
                <a:cs typeface="Impact"/>
              </a:rPr>
              <a:t>1.    </a:t>
            </a:r>
            <a:r>
              <a:rPr lang="en-GB" b="0" dirty="0">
                <a:solidFill>
                  <a:schemeClr val="bg1"/>
                </a:solidFill>
                <a:cs typeface="Arial" charset="0"/>
              </a:rPr>
              <a:t>Extra film filter allows bespoke audience targeting</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ea typeface="+mn-ea"/>
                <a:cs typeface="Impact"/>
              </a:rPr>
              <a:t>2.   </a:t>
            </a:r>
            <a:r>
              <a:rPr lang="en-US" b="0" dirty="0">
                <a:solidFill>
                  <a:schemeClr val="bg1"/>
                </a:solidFill>
                <a:ea typeface="+mn-ea"/>
                <a:cs typeface="Arial"/>
              </a:rPr>
              <a:t>Can be bought on a national or regional basis</a:t>
            </a:r>
          </a:p>
          <a:p>
            <a:pPr defTabSz="961844" fontAlgn="auto">
              <a:lnSpc>
                <a:spcPct val="150000"/>
              </a:lnSpc>
              <a:spcBef>
                <a:spcPts val="0"/>
              </a:spcBef>
              <a:spcAft>
                <a:spcPts val="0"/>
              </a:spcAft>
              <a:buClrTx/>
              <a:defRPr/>
            </a:pPr>
            <a:r>
              <a:rPr lang="en-US" sz="2000" b="0" dirty="0">
                <a:solidFill>
                  <a:schemeClr val="tx1"/>
                </a:solidFill>
                <a:latin typeface="Impact"/>
                <a:cs typeface="Impact"/>
              </a:rPr>
              <a:t>3.   </a:t>
            </a:r>
            <a:r>
              <a:rPr lang="en-US" b="0" dirty="0">
                <a:solidFill>
                  <a:schemeClr val="bg1"/>
                </a:solidFill>
                <a:ea typeface="+mn-ea"/>
                <a:cs typeface="Arial"/>
              </a:rPr>
              <a:t>£65 fixed CPT</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411339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1125" cy="3635375"/>
          </a:xfrm>
        </p:spPr>
      </p:sp>
      <p:sp>
        <p:nvSpPr>
          <p:cNvPr id="3" name="Notes Placeholder 2"/>
          <p:cNvSpPr>
            <a:spLocks noGrp="1"/>
          </p:cNvSpPr>
          <p:nvPr>
            <p:ph type="body" idx="1"/>
          </p:nvPr>
        </p:nvSpPr>
        <p:spPr/>
        <p:txBody>
          <a:bodyPr/>
          <a:lstStyle/>
          <a:p>
            <a:endParaRPr lang="en-GB" dirty="0"/>
          </a:p>
          <a:p>
            <a:endParaRPr lang="en-GB" dirty="0"/>
          </a:p>
          <a:p>
            <a:r>
              <a:rPr lang="en-GB" dirty="0"/>
              <a:t>CHANGE PICTURE</a:t>
            </a:r>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47</a:t>
            </a:fld>
            <a:endParaRPr lang="en-US">
              <a:solidFill>
                <a:prstClr val="black"/>
              </a:solidFill>
              <a:latin typeface="Century Gothic"/>
            </a:endParaRPr>
          </a:p>
        </p:txBody>
      </p:sp>
    </p:spTree>
    <p:extLst>
      <p:ext uri="{BB962C8B-B14F-4D97-AF65-F5344CB8AC3E}">
        <p14:creationId xmlns:p14="http://schemas.microsoft.com/office/powerpoint/2010/main" val="2023839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687600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Magnetic’s</a:t>
            </a:r>
            <a:r>
              <a:rPr lang="en-GB" baseline="0" dirty="0"/>
              <a:t> (the magazine trade body) own work with the Kantar CrossMedia team  has shown how cinema delivers the most significant contribution towards brand love of all media measured. </a:t>
            </a:r>
          </a:p>
          <a:p>
            <a:endParaRPr lang="en-GB" baseline="0" dirty="0"/>
          </a:p>
          <a:p>
            <a:r>
              <a:rPr lang="en-GB" baseline="0" dirty="0"/>
              <a:t>Highlighting the transparency and robustness of our Building Box Office Brands work – whoever </a:t>
            </a:r>
            <a:r>
              <a:rPr lang="en-GB" baseline="0"/>
              <a:t>commissions Kantar to </a:t>
            </a:r>
            <a:r>
              <a:rPr lang="en-GB" baseline="0" dirty="0"/>
              <a:t>analyse their results databank will find the same results. </a:t>
            </a:r>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89224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844" fontAlgn="auto">
              <a:spcBef>
                <a:spcPts val="0"/>
              </a:spcBef>
              <a:spcAft>
                <a:spcPts val="0"/>
              </a:spcAft>
              <a:buFont typeface="Arial"/>
              <a:buNone/>
              <a:defRPr/>
            </a:pPr>
            <a:r>
              <a:rPr lang="en-US" dirty="0">
                <a:solidFill>
                  <a:schemeClr val="tx1"/>
                </a:solidFill>
                <a:ea typeface="+mn-ea"/>
              </a:rPr>
              <a:t>Features</a:t>
            </a:r>
          </a:p>
          <a:p>
            <a:pPr marL="342900" indent="-342900">
              <a:lnSpc>
                <a:spcPct val="150000"/>
              </a:lnSpc>
              <a:buClrTx/>
              <a:buAutoNum type="arabicPeriod"/>
              <a:defRPr/>
            </a:pPr>
            <a:r>
              <a:rPr lang="en-GB" b="0" dirty="0">
                <a:solidFill>
                  <a:schemeClr val="bg1"/>
                </a:solidFill>
                <a:cs typeface="Arial" charset="0"/>
              </a:rPr>
              <a:t>18.7m admissions</a:t>
            </a:r>
          </a:p>
          <a:p>
            <a:pPr marL="342900" indent="-342900">
              <a:lnSpc>
                <a:spcPct val="150000"/>
              </a:lnSpc>
              <a:buClrTx/>
              <a:buAutoNum type="arabicPeriod"/>
              <a:defRPr/>
            </a:pPr>
            <a:r>
              <a:rPr lang="en-GB" b="0" dirty="0">
                <a:solidFill>
                  <a:schemeClr val="bg1"/>
                </a:solidFill>
                <a:cs typeface="Arial" charset="0"/>
              </a:rPr>
              <a:t>613</a:t>
            </a:r>
            <a:r>
              <a:rPr lang="en-GB" b="0" baseline="0" dirty="0">
                <a:solidFill>
                  <a:schemeClr val="bg1"/>
                </a:solidFill>
                <a:cs typeface="Arial" charset="0"/>
              </a:rPr>
              <a:t> screens</a:t>
            </a:r>
          </a:p>
          <a:p>
            <a:pPr marL="342900" indent="-342900">
              <a:lnSpc>
                <a:spcPct val="150000"/>
              </a:lnSpc>
              <a:buClrTx/>
              <a:buAutoNum type="arabicPeriod"/>
              <a:defRPr/>
            </a:pPr>
            <a:r>
              <a:rPr lang="en-GB" b="0" baseline="0" dirty="0">
                <a:solidFill>
                  <a:schemeClr val="bg1"/>
                </a:solidFill>
                <a:cs typeface="Arial" charset="0"/>
              </a:rPr>
              <a:t>224 cinemas</a:t>
            </a:r>
          </a:p>
          <a:p>
            <a:pPr marL="342900" indent="-342900">
              <a:lnSpc>
                <a:spcPct val="150000"/>
              </a:lnSpc>
              <a:buClrTx/>
              <a:buAutoNum type="arabicPeriod"/>
              <a:defRPr/>
            </a:pPr>
            <a:r>
              <a:rPr lang="en-GB" b="0" baseline="0" dirty="0">
                <a:solidFill>
                  <a:schemeClr val="bg1"/>
                </a:solidFill>
                <a:cs typeface="Arial" charset="0"/>
              </a:rPr>
              <a:t>21% of UK cinemagoers</a:t>
            </a:r>
          </a:p>
          <a:p>
            <a:pPr marL="342900" indent="-342900">
              <a:lnSpc>
                <a:spcPct val="150000"/>
              </a:lnSpc>
              <a:buClrTx/>
              <a:buAutoNum type="arabicPeriod"/>
              <a:defRPr/>
            </a:pPr>
            <a:r>
              <a:rPr lang="en-GB" b="0" baseline="0" dirty="0">
                <a:solidFill>
                  <a:schemeClr val="bg1"/>
                </a:solidFill>
                <a:cs typeface="Arial" charset="0"/>
              </a:rPr>
              <a:t>61% ABC1</a:t>
            </a:r>
          </a:p>
          <a:p>
            <a:pPr marL="342900" indent="-342900">
              <a:lnSpc>
                <a:spcPct val="150000"/>
              </a:lnSpc>
              <a:buClrTx/>
              <a:buAutoNum type="arabicPeriod"/>
              <a:defRPr/>
            </a:pPr>
            <a:r>
              <a:rPr lang="en-GB" b="0" baseline="0" dirty="0">
                <a:solidFill>
                  <a:schemeClr val="bg1"/>
                </a:solidFill>
                <a:cs typeface="Arial" charset="0"/>
              </a:rPr>
              <a:t>53% over 45</a:t>
            </a:r>
          </a:p>
          <a:p>
            <a:pPr marL="342900" indent="-342900">
              <a:lnSpc>
                <a:spcPct val="150000"/>
              </a:lnSpc>
              <a:buClrTx/>
              <a:buAutoNum type="arabicPeriod"/>
              <a:defRPr/>
            </a:pPr>
            <a:r>
              <a:rPr lang="en-GB" b="0" baseline="0" dirty="0">
                <a:solidFill>
                  <a:schemeClr val="bg1"/>
                </a:solidFill>
                <a:cs typeface="Arial" charset="0"/>
              </a:rPr>
              <a:t>22% Heavy cinemagoers</a:t>
            </a:r>
          </a:p>
          <a:p>
            <a:pPr marL="342900" indent="-342900">
              <a:lnSpc>
                <a:spcPct val="150000"/>
              </a:lnSpc>
              <a:buClrTx/>
              <a:buAutoNum type="arabicPeriod"/>
              <a:defRPr/>
            </a:pPr>
            <a:r>
              <a:rPr lang="en-GB" b="0" baseline="0" dirty="0">
                <a:solidFill>
                  <a:schemeClr val="bg1"/>
                </a:solidFill>
                <a:cs typeface="Arial" charset="0"/>
              </a:rPr>
              <a:t>27% London</a:t>
            </a:r>
            <a:endParaRPr lang="en-US" b="0" dirty="0">
              <a:solidFill>
                <a:schemeClr val="bg1"/>
              </a:solidFill>
              <a:cs typeface="Arial"/>
            </a:endParaRPr>
          </a:p>
          <a:p>
            <a:pPr defTabSz="961844" fontAlgn="auto">
              <a:lnSpc>
                <a:spcPct val="150000"/>
              </a:lnSpc>
              <a:spcBef>
                <a:spcPts val="0"/>
              </a:spcBef>
              <a:spcAft>
                <a:spcPts val="0"/>
              </a:spcAft>
              <a:buClrTx/>
              <a:defRPr/>
            </a:pPr>
            <a:r>
              <a:rPr lang="en-US" sz="2000" b="0" dirty="0">
                <a:solidFill>
                  <a:schemeClr val="tx1"/>
                </a:solidFill>
                <a:latin typeface="Impact"/>
                <a:cs typeface="Impact"/>
              </a:rPr>
              <a:t>5.   </a:t>
            </a:r>
            <a:r>
              <a:rPr lang="en-US" b="0" dirty="0">
                <a:solidFill>
                  <a:schemeClr val="bg1"/>
                </a:solidFill>
                <a:ea typeface="+mn-ea"/>
                <a:cs typeface="Arial"/>
              </a:rPr>
              <a:t>£100 </a:t>
            </a:r>
            <a:r>
              <a:rPr lang="en-US" b="0" dirty="0" err="1">
                <a:solidFill>
                  <a:schemeClr val="bg1"/>
                </a:solidFill>
                <a:ea typeface="+mn-ea"/>
                <a:cs typeface="Arial"/>
              </a:rPr>
              <a:t>ratecard</a:t>
            </a:r>
            <a:r>
              <a:rPr lang="en-US" b="0" dirty="0">
                <a:solidFill>
                  <a:schemeClr val="bg1"/>
                </a:solidFill>
                <a:ea typeface="+mn-ea"/>
                <a:cs typeface="Arial"/>
              </a:rPr>
              <a:t> CPT</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83585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844" fontAlgn="auto">
              <a:spcBef>
                <a:spcPts val="0"/>
              </a:spcBef>
              <a:spcAft>
                <a:spcPts val="0"/>
              </a:spcAft>
              <a:buFont typeface="Arial"/>
              <a:buNone/>
              <a:defRPr/>
            </a:pPr>
            <a:r>
              <a:rPr lang="en-US" dirty="0">
                <a:solidFill>
                  <a:schemeClr val="tx1"/>
                </a:solidFill>
                <a:ea typeface="+mn-ea"/>
              </a:rPr>
              <a:t>Features</a:t>
            </a:r>
          </a:p>
          <a:p>
            <a:pPr>
              <a:lnSpc>
                <a:spcPct val="150000"/>
              </a:lnSpc>
              <a:buClrTx/>
              <a:defRPr/>
            </a:pPr>
            <a:r>
              <a:rPr lang="en-US" sz="2000" b="0" dirty="0">
                <a:solidFill>
                  <a:schemeClr val="tx1"/>
                </a:solidFill>
                <a:latin typeface="Impact"/>
                <a:ea typeface="+mn-ea"/>
                <a:cs typeface="Impact"/>
              </a:rPr>
              <a:t>1.    </a:t>
            </a:r>
            <a:r>
              <a:rPr lang="en-GB" b="0" dirty="0">
                <a:solidFill>
                  <a:schemeClr val="bg1"/>
                </a:solidFill>
                <a:cs typeface="Arial" charset="0"/>
              </a:rPr>
              <a:t>Highly targeted audiences </a:t>
            </a:r>
          </a:p>
          <a:p>
            <a:pPr>
              <a:lnSpc>
                <a:spcPct val="150000"/>
              </a:lnSpc>
              <a:buClrTx/>
              <a:defRPr/>
            </a:pPr>
            <a:r>
              <a:rPr lang="en-US" sz="2000" b="0" dirty="0">
                <a:solidFill>
                  <a:srgbClr val="00BFD6"/>
                </a:solidFill>
                <a:latin typeface="Impact"/>
                <a:cs typeface="Impact"/>
              </a:rPr>
              <a:t>2.</a:t>
            </a:r>
            <a:r>
              <a:rPr lang="en-GB" dirty="0">
                <a:solidFill>
                  <a:schemeClr val="bg1"/>
                </a:solidFill>
                <a:cs typeface="Arial" charset="0"/>
              </a:rPr>
              <a:t>   </a:t>
            </a:r>
            <a:r>
              <a:rPr lang="en-GB" b="0" dirty="0">
                <a:solidFill>
                  <a:schemeClr val="bg1"/>
                </a:solidFill>
                <a:cs typeface="Arial" charset="0"/>
              </a:rPr>
              <a:t>Ensured exhibition with a specific film</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cs typeface="Impact"/>
              </a:rPr>
              <a:t>3</a:t>
            </a:r>
            <a:r>
              <a:rPr lang="en-US" sz="2000" b="0" dirty="0">
                <a:solidFill>
                  <a:schemeClr val="tx1"/>
                </a:solidFill>
                <a:latin typeface="Impact"/>
                <a:ea typeface="+mn-ea"/>
                <a:cs typeface="Impact"/>
              </a:rPr>
              <a:t>.   </a:t>
            </a:r>
            <a:r>
              <a:rPr lang="en-US" b="0" dirty="0">
                <a:solidFill>
                  <a:schemeClr val="bg1"/>
                </a:solidFill>
                <a:ea typeface="+mn-ea"/>
                <a:cs typeface="Arial"/>
              </a:rPr>
              <a:t>Estimated admissions</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cs typeface="Impact"/>
              </a:rPr>
              <a:t>4</a:t>
            </a:r>
            <a:r>
              <a:rPr lang="en-US" sz="2000" b="0" dirty="0">
                <a:solidFill>
                  <a:schemeClr val="tx1"/>
                </a:solidFill>
                <a:latin typeface="Impact"/>
                <a:ea typeface="+mn-ea"/>
                <a:cs typeface="Impact"/>
              </a:rPr>
              <a:t>.   </a:t>
            </a:r>
            <a:r>
              <a:rPr lang="en-US" b="0" dirty="0">
                <a:solidFill>
                  <a:schemeClr val="bg1"/>
                </a:solidFill>
                <a:ea typeface="+mn-ea"/>
                <a:cs typeface="Arial"/>
              </a:rPr>
              <a:t>£80-100 CPT</a:t>
            </a:r>
          </a:p>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29816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1125" cy="3635375"/>
          </a:xfrm>
        </p:spPr>
      </p:sp>
      <p:sp>
        <p:nvSpPr>
          <p:cNvPr id="3" name="Notes Placeholder 2"/>
          <p:cNvSpPr>
            <a:spLocks noGrp="1"/>
          </p:cNvSpPr>
          <p:nvPr>
            <p:ph type="body" idx="1"/>
          </p:nvPr>
        </p:nvSpPr>
        <p:spPr/>
        <p:txBody>
          <a:bodyPr/>
          <a:lstStyle/>
          <a:p>
            <a:pPr>
              <a:lnSpc>
                <a:spcPct val="150000"/>
              </a:lnSpc>
              <a:buClrTx/>
              <a:defRPr/>
            </a:pPr>
            <a:r>
              <a:rPr lang="en-GB" b="0" dirty="0">
                <a:solidFill>
                  <a:schemeClr val="bg1"/>
                </a:solidFill>
                <a:cs typeface="Arial"/>
              </a:rPr>
              <a:t>1.</a:t>
            </a:r>
            <a:r>
              <a:rPr lang="en-GB" b="0" baseline="0" dirty="0">
                <a:solidFill>
                  <a:schemeClr val="bg1"/>
                </a:solidFill>
                <a:cs typeface="Arial"/>
              </a:rPr>
              <a:t>   </a:t>
            </a:r>
            <a:r>
              <a:rPr lang="en-GB" b="0" dirty="0">
                <a:solidFill>
                  <a:schemeClr val="bg1"/>
                </a:solidFill>
                <a:cs typeface="Arial"/>
              </a:rPr>
              <a:t>All DCM sites can be bought on an individual basis</a:t>
            </a:r>
          </a:p>
          <a:p>
            <a:pPr>
              <a:lnSpc>
                <a:spcPct val="150000"/>
              </a:lnSpc>
              <a:buClrTx/>
              <a:defRPr/>
            </a:pPr>
            <a:r>
              <a:rPr lang="en-US" sz="2000" dirty="0">
                <a:latin typeface="Impact"/>
                <a:cs typeface="Impact"/>
              </a:rPr>
              <a:t>2.   </a:t>
            </a:r>
            <a:r>
              <a:rPr lang="en-US" b="0" dirty="0">
                <a:solidFill>
                  <a:schemeClr val="bg1"/>
                </a:solidFill>
                <a:cs typeface="Arial"/>
              </a:rPr>
              <a:t>Regions split same as ISBA TV regions</a:t>
            </a:r>
          </a:p>
          <a:p>
            <a:pPr>
              <a:lnSpc>
                <a:spcPct val="150000"/>
              </a:lnSpc>
              <a:buClrTx/>
              <a:defRPr/>
            </a:pPr>
            <a:r>
              <a:rPr lang="en-US" sz="2000" dirty="0">
                <a:latin typeface="Impact"/>
                <a:cs typeface="Impact"/>
              </a:rPr>
              <a:t>3.   </a:t>
            </a:r>
            <a:r>
              <a:rPr lang="en-GB" b="0" dirty="0">
                <a:solidFill>
                  <a:schemeClr val="bg1"/>
                </a:solidFill>
                <a:cs typeface="Arial"/>
              </a:rPr>
              <a:t>Pricing will be subject to location and size of venue</a:t>
            </a:r>
            <a:endParaRPr lang="en-US" b="0" dirty="0">
              <a:solidFill>
                <a:schemeClr val="bg1"/>
              </a:solidFill>
              <a:cs typeface="Arial"/>
            </a:endParaRPr>
          </a:p>
          <a:p>
            <a:pPr>
              <a:lnSpc>
                <a:spcPct val="150000"/>
              </a:lnSpc>
              <a:buClrTx/>
              <a:defRPr/>
            </a:pPr>
            <a:r>
              <a:rPr lang="en-US" sz="2000" dirty="0">
                <a:latin typeface="Impact"/>
                <a:cs typeface="Impact"/>
              </a:rPr>
              <a:t>4.   </a:t>
            </a:r>
            <a:r>
              <a:rPr lang="en-GB" b="0" dirty="0">
                <a:solidFill>
                  <a:schemeClr val="bg1"/>
                </a:solidFill>
                <a:cs typeface="Arial"/>
              </a:rPr>
              <a:t>Multiple end frame messaging offers a way of </a:t>
            </a:r>
          </a:p>
          <a:p>
            <a:pPr>
              <a:lnSpc>
                <a:spcPct val="150000"/>
              </a:lnSpc>
              <a:buClrTx/>
              <a:defRPr/>
            </a:pPr>
            <a:r>
              <a:rPr lang="en-GB" b="0" dirty="0">
                <a:solidFill>
                  <a:schemeClr val="bg1"/>
                </a:solidFill>
                <a:cs typeface="Arial"/>
              </a:rPr>
              <a:t>       directing consumers direct to their local store, </a:t>
            </a:r>
          </a:p>
          <a:p>
            <a:pPr>
              <a:lnSpc>
                <a:spcPct val="150000"/>
              </a:lnSpc>
              <a:buClrTx/>
              <a:defRPr/>
            </a:pPr>
            <a:r>
              <a:rPr lang="en-GB" b="0" dirty="0">
                <a:solidFill>
                  <a:schemeClr val="bg1"/>
                </a:solidFill>
                <a:cs typeface="Arial"/>
              </a:rPr>
              <a:t>       dealership, location or franchise </a:t>
            </a:r>
          </a:p>
          <a:p>
            <a:endParaRPr lang="en-GB" dirty="0"/>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51</a:t>
            </a:fld>
            <a:endParaRPr lang="en-US">
              <a:solidFill>
                <a:prstClr val="black"/>
              </a:solidFill>
              <a:latin typeface="Century Gothic"/>
            </a:endParaRPr>
          </a:p>
        </p:txBody>
      </p:sp>
    </p:spTree>
    <p:extLst>
      <p:ext uri="{BB962C8B-B14F-4D97-AF65-F5344CB8AC3E}">
        <p14:creationId xmlns:p14="http://schemas.microsoft.com/office/powerpoint/2010/main" val="3126739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dirty="0"/>
              <a:t>These 100 films account for 89% of UK admissions</a:t>
            </a:r>
          </a:p>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719349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909534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780156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Cinema has always had a high penetration of 16-34’s, but the post-pandemic audience is profiling younger with FAMILY a significant growth area too. With TV struggling to deliver Family and 16-34 Adult campaigns, cinema is proving to be a ‘must have’ not a ‘nice to have’ on media plans.</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456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Something we’re very confident of is the effectiveness of cinema to be able to deliver cost efficient incremental reach within the AV mix. </a:t>
            </a:r>
          </a:p>
          <a:p>
            <a:pPr>
              <a:lnSpc>
                <a:spcPct val="107000"/>
              </a:lnSpc>
              <a:spcAft>
                <a:spcPts val="800"/>
              </a:spcAft>
            </a:pP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Using various tools and models, we’re able to forecast AV campaigns that can deliver significantly greater uplift when compared against AV plans that have excluded cinema.</a:t>
            </a:r>
          </a:p>
          <a:p>
            <a:pPr>
              <a:lnSpc>
                <a:spcPct val="107000"/>
              </a:lnSpc>
              <a:spcAft>
                <a:spcPts val="800"/>
              </a:spcAft>
            </a:pP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The chart on the left shows a typical heavyweight AV mix working to a total budget of £2.6m, with the inclusion of only TV, VOD, and OLV. </a:t>
            </a:r>
          </a:p>
          <a:p>
            <a:pPr>
              <a:lnSpc>
                <a:spcPct val="107000"/>
              </a:lnSpc>
              <a:spcAft>
                <a:spcPts val="800"/>
              </a:spcAft>
            </a:pP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On the right, you’ll see the addition of cinema into the mix, while keeping the total budget the same, we can deliver an uplift of 3 percentage points vs. Housepersons with Children, and 11 percentage points vs. 16-34s. </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It’s worth noting, if you wanted to achieve these uplifts in linear TV alone, you’d expect to need to increase your budget by millions of pounds, but also worth noting your frequency against heavy TV viewers would exceed diminishing returns.</a:t>
            </a:r>
          </a:p>
          <a:p>
            <a:endParaRPr lang="en-GB" dirty="0"/>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619888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0" i="0" u="none" strike="noStrike" kern="1200" baseline="0" dirty="0">
                <a:solidFill>
                  <a:schemeClr val="tx1"/>
                </a:solidFill>
                <a:latin typeface="+mn-lt"/>
                <a:ea typeface="+mn-ea"/>
                <a:cs typeface="+mn-cs"/>
              </a:rPr>
              <a:t>Across the first two </a:t>
            </a:r>
            <a:r>
              <a:rPr lang="en-GB" sz="1300" b="0" i="0" u="none" strike="noStrike" kern="1200" baseline="0" dirty="0" err="1">
                <a:solidFill>
                  <a:schemeClr val="tx1"/>
                </a:solidFill>
                <a:latin typeface="+mn-lt"/>
                <a:ea typeface="+mn-ea"/>
                <a:cs typeface="+mn-cs"/>
              </a:rPr>
              <a:t>qual</a:t>
            </a:r>
            <a:r>
              <a:rPr lang="en-GB" sz="1300" b="0" i="0" u="none" strike="noStrike" kern="1200" baseline="0" dirty="0">
                <a:solidFill>
                  <a:schemeClr val="tx1"/>
                </a:solidFill>
                <a:latin typeface="+mn-lt"/>
                <a:ea typeface="+mn-ea"/>
                <a:cs typeface="+mn-cs"/>
              </a:rPr>
              <a:t> phases we collated a list of different phrases and descriptions of the different viewing experiences people had with the different AV media. In the survey to 1,000 16-34s we asked them to select which descriptors they most associated with viewing content on each of the AV platforms.</a:t>
            </a:r>
          </a:p>
          <a:p>
            <a:endParaRPr lang="en-GB" sz="1300" b="0" i="0" u="none" strike="noStrike" kern="1200" baseline="0" dirty="0">
              <a:solidFill>
                <a:schemeClr val="tx1"/>
              </a:solidFill>
              <a:latin typeface="+mn-lt"/>
              <a:ea typeface="+mn-ea"/>
              <a:cs typeface="+mn-cs"/>
            </a:endParaRPr>
          </a:p>
          <a:p>
            <a:r>
              <a:rPr lang="en-GB" sz="1300" b="0" i="0" u="none" strike="noStrike" kern="1200" baseline="0" dirty="0">
                <a:solidFill>
                  <a:schemeClr val="tx1"/>
                </a:solidFill>
                <a:latin typeface="+mn-lt"/>
                <a:ea typeface="+mn-ea"/>
                <a:cs typeface="+mn-cs"/>
              </a:rPr>
              <a:t>This slide highlights the Top 3 phrases selected for each AV platform and showcases the unique position that cinema occupies in the AV landscape. </a:t>
            </a:r>
          </a:p>
          <a:p>
            <a:endParaRPr lang="en-GB" sz="1300" b="0" i="0" u="none" strike="noStrike" kern="1200" baseline="0" dirty="0">
              <a:solidFill>
                <a:schemeClr val="tx1"/>
              </a:solidFill>
              <a:latin typeface="+mn-lt"/>
              <a:ea typeface="+mn-ea"/>
              <a:cs typeface="+mn-cs"/>
            </a:endParaRPr>
          </a:p>
          <a:p>
            <a:r>
              <a:rPr lang="en-GB" sz="1400" b="0" dirty="0">
                <a:solidFill>
                  <a:srgbClr val="2B2B2A"/>
                </a:solidFill>
                <a:latin typeface="Calibri" panose="020F0502020204030204" pitchFamily="34" charset="0"/>
                <a:cs typeface="Calibri" panose="020F0502020204030204" pitchFamily="34" charset="0"/>
              </a:rPr>
              <a:t>At a basic level, Live TV, VOD, YouTube and videos on social are broadly seen as ways to fill time with some slight differences for each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rgbClr val="2B2B2A"/>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Live TV provides a comforting accompaniment.</a:t>
            </a:r>
            <a:endParaRPr lang="en-GB" sz="900" b="0" dirty="0">
              <a:solidFill>
                <a:srgbClr val="2B2B2A"/>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VOD is the place to binge on favourite shows.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YouTube is a temporary escape from other tasks (e.g. popping to YT for a quick video to distract yourself from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Videos on Social Media are far more spontaneous and often given less attention.</a:t>
            </a:r>
          </a:p>
          <a:p>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Whereas, Cinema is perceived as a shared experience, highly attentive and providing quality content – offering something unique to audiences and highlights why cinema remains in such strong health with the 16-34 audience.</a:t>
            </a:r>
            <a:endParaRPr lang="en-US" sz="1400"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25</a:t>
            </a:fld>
            <a:endParaRPr lang="en-US"/>
          </a:p>
        </p:txBody>
      </p:sp>
    </p:spTree>
    <p:extLst>
      <p:ext uri="{BB962C8B-B14F-4D97-AF65-F5344CB8AC3E}">
        <p14:creationId xmlns:p14="http://schemas.microsoft.com/office/powerpoint/2010/main" val="284358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594991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kern="1200" dirty="0">
                <a:solidFill>
                  <a:schemeClr val="tx1"/>
                </a:solidFill>
                <a:effectLst/>
                <a:latin typeface="+mn-lt"/>
                <a:ea typeface="+mn-ea"/>
                <a:cs typeface="+mn-cs"/>
              </a:rPr>
              <a:t>The importance of trust is particularly clear when Kantar compared the value of brands with above average trust vs those with below average trust. Since 2006 brands who have above average levels of trust have seen a 170% increase in brand value, whereas brands with below average trust have seen value decrease by 13%.</a:t>
            </a:r>
          </a:p>
          <a:p>
            <a:r>
              <a:rPr lang="en-GB" sz="1300" b="1" kern="1200" dirty="0">
                <a:solidFill>
                  <a:schemeClr val="tx1"/>
                </a:solidFill>
                <a:effectLst/>
                <a:latin typeface="+mn-lt"/>
                <a:ea typeface="+mn-ea"/>
                <a:cs typeface="+mn-cs"/>
              </a:rPr>
              <a:t> </a:t>
            </a:r>
            <a:endParaRPr lang="en-GB" sz="1300" kern="1200" dirty="0">
              <a:solidFill>
                <a:schemeClr val="tx1"/>
              </a:solidFill>
              <a:effectLst/>
              <a:latin typeface="+mn-lt"/>
              <a:ea typeface="+mn-ea"/>
              <a:cs typeface="+mn-cs"/>
            </a:endParaRPr>
          </a:p>
          <a:p>
            <a:r>
              <a:rPr lang="en-GB" sz="1300" kern="1200" dirty="0">
                <a:solidFill>
                  <a:schemeClr val="tx1"/>
                </a:solidFill>
                <a:effectLst/>
                <a:latin typeface="+mn-lt"/>
                <a:ea typeface="+mn-ea"/>
                <a:cs typeface="+mn-cs"/>
              </a:rPr>
              <a:t>Now let’s look at a couple of examples of brands and the role trust has played in their recent success…</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086666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Since 2015 DCM have been working with Differentology to measure the effectiveness of cinema advertising for brands, and they have now built up a databank of 60+ campaigns from across 18 different product categories that we can tap into to understand the impact cinema can have as part of the media mix. </a:t>
            </a:r>
          </a:p>
          <a:p>
            <a:endParaRPr lang="en-GB" b="0" dirty="0"/>
          </a:p>
          <a:p>
            <a:r>
              <a:rPr lang="en-GB" b="0" dirty="0"/>
              <a:t>Comparing the results of those exposed to the cinema ad vs. those not exposed to the ad in cinema we can see that a highly attentive view of your ad in cinema delivers significant uplifts across important metrics including recall, awareness, brand perceptions, consideration and intention to act. </a:t>
            </a:r>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669520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GB"/>
              <a:t>Cinema spot data</a:t>
            </a:r>
            <a:r>
              <a:rPr lang="en-GB" baseline="0"/>
              <a:t> for econometrics analysis can now be pulled and provided at the touch of a button, making it easier than ever to identify and quantify cinema’s effectiveness as part of your media mix. </a:t>
            </a:r>
            <a:endParaRPr lang="en-GB"/>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546596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8.xml"/><Relationship Id="rId1" Type="http://schemas.openxmlformats.org/officeDocument/2006/relationships/vmlDrawing" Target="../drawings/vmlDrawing77.vml"/><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0.xml"/><Relationship Id="rId1" Type="http://schemas.openxmlformats.org/officeDocument/2006/relationships/vmlDrawing" Target="../drawings/vmlDrawing79.vml"/><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1.xml"/><Relationship Id="rId1" Type="http://schemas.openxmlformats.org/officeDocument/2006/relationships/vmlDrawing" Target="../drawings/vmlDrawing80.vml"/><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2.xml"/><Relationship Id="rId1" Type="http://schemas.openxmlformats.org/officeDocument/2006/relationships/vmlDrawing" Target="../drawings/vmlDrawing81.v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3.xml"/><Relationship Id="rId1" Type="http://schemas.openxmlformats.org/officeDocument/2006/relationships/vmlDrawing" Target="../drawings/vmlDrawing82.v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4.xml"/><Relationship Id="rId1" Type="http://schemas.openxmlformats.org/officeDocument/2006/relationships/vmlDrawing" Target="../drawings/vmlDrawing83.vm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5.xml"/><Relationship Id="rId1" Type="http://schemas.openxmlformats.org/officeDocument/2006/relationships/vmlDrawing" Target="../drawings/vmlDrawing84.vml"/><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6.xml"/><Relationship Id="rId1" Type="http://schemas.openxmlformats.org/officeDocument/2006/relationships/vmlDrawing" Target="../drawings/vmlDrawing85.vml"/><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7.xml"/><Relationship Id="rId1" Type="http://schemas.openxmlformats.org/officeDocument/2006/relationships/vmlDrawing" Target="../drawings/vmlDrawing86.vml"/><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8.xml"/><Relationship Id="rId1" Type="http://schemas.openxmlformats.org/officeDocument/2006/relationships/vmlDrawing" Target="../drawings/vmlDrawing87.v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9.xml"/><Relationship Id="rId1" Type="http://schemas.openxmlformats.org/officeDocument/2006/relationships/vmlDrawing" Target="../drawings/vmlDrawing88.vml"/><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0.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2.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3.xml"/><Relationship Id="rId1" Type="http://schemas.openxmlformats.org/officeDocument/2006/relationships/vmlDrawing" Target="../drawings/vmlDrawing92.vml"/><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5.xml"/><Relationship Id="rId1" Type="http://schemas.openxmlformats.org/officeDocument/2006/relationships/vmlDrawing" Target="../drawings/vmlDrawing94.vml"/><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6.xml"/><Relationship Id="rId1" Type="http://schemas.openxmlformats.org/officeDocument/2006/relationships/vmlDrawing" Target="../drawings/vmlDrawing95.vml"/><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7.xml"/><Relationship Id="rId1" Type="http://schemas.openxmlformats.org/officeDocument/2006/relationships/vmlDrawing" Target="../drawings/vmlDrawing9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8.xml"/><Relationship Id="rId1" Type="http://schemas.openxmlformats.org/officeDocument/2006/relationships/vmlDrawing" Target="../drawings/vmlDrawing97.vml"/><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9.xml"/><Relationship Id="rId1" Type="http://schemas.openxmlformats.org/officeDocument/2006/relationships/vmlDrawing" Target="../drawings/vmlDrawing98.vml"/><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1.xml"/><Relationship Id="rId1" Type="http://schemas.openxmlformats.org/officeDocument/2006/relationships/vmlDrawing" Target="../drawings/vmlDrawing100.vml"/><Relationship Id="rId5" Type="http://schemas.openxmlformats.org/officeDocument/2006/relationships/image" Target="../media/image1.emf"/><Relationship Id="rId4" Type="http://schemas.openxmlformats.org/officeDocument/2006/relationships/oleObject" Target="../embeddings/oleObject100.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2.xml"/><Relationship Id="rId1" Type="http://schemas.openxmlformats.org/officeDocument/2006/relationships/vmlDrawing" Target="../drawings/vmlDrawing101.vml"/><Relationship Id="rId5" Type="http://schemas.openxmlformats.org/officeDocument/2006/relationships/image" Target="../media/image1.emf"/><Relationship Id="rId4" Type="http://schemas.openxmlformats.org/officeDocument/2006/relationships/oleObject" Target="../embeddings/oleObject101.bin"/></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3.xml"/><Relationship Id="rId1" Type="http://schemas.openxmlformats.org/officeDocument/2006/relationships/vmlDrawing" Target="../drawings/vmlDrawing102.v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4.xml"/><Relationship Id="rId1" Type="http://schemas.openxmlformats.org/officeDocument/2006/relationships/vmlDrawing" Target="../drawings/vmlDrawing103.vml"/><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5.xml"/><Relationship Id="rId1" Type="http://schemas.openxmlformats.org/officeDocument/2006/relationships/vmlDrawing" Target="../drawings/vmlDrawing104.vml"/><Relationship Id="rId5" Type="http://schemas.openxmlformats.org/officeDocument/2006/relationships/image" Target="../media/image1.emf"/><Relationship Id="rId4" Type="http://schemas.openxmlformats.org/officeDocument/2006/relationships/oleObject" Target="../embeddings/oleObject104.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6.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oleObject105.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7.xml"/><Relationship Id="rId1" Type="http://schemas.openxmlformats.org/officeDocument/2006/relationships/vmlDrawing" Target="../drawings/vmlDrawing106.vml"/><Relationship Id="rId5" Type="http://schemas.openxmlformats.org/officeDocument/2006/relationships/image" Target="../media/image1.emf"/><Relationship Id="rId4" Type="http://schemas.openxmlformats.org/officeDocument/2006/relationships/oleObject" Target="../embeddings/oleObject106.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8.xml"/><Relationship Id="rId1" Type="http://schemas.openxmlformats.org/officeDocument/2006/relationships/vmlDrawing" Target="../drawings/vmlDrawing107.vml"/><Relationship Id="rId5" Type="http://schemas.openxmlformats.org/officeDocument/2006/relationships/image" Target="../media/image1.emf"/><Relationship Id="rId4" Type="http://schemas.openxmlformats.org/officeDocument/2006/relationships/oleObject" Target="../embeddings/oleObject107.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9.xml"/><Relationship Id="rId1" Type="http://schemas.openxmlformats.org/officeDocument/2006/relationships/vmlDrawing" Target="../drawings/vmlDrawing108.vml"/><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0.xml"/><Relationship Id="rId1" Type="http://schemas.openxmlformats.org/officeDocument/2006/relationships/vmlDrawing" Target="../drawings/vmlDrawing109.vml"/><Relationship Id="rId5" Type="http://schemas.openxmlformats.org/officeDocument/2006/relationships/image" Target="../media/image1.emf"/><Relationship Id="rId4" Type="http://schemas.openxmlformats.org/officeDocument/2006/relationships/oleObject" Target="../embeddings/oleObject109.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1.xml"/><Relationship Id="rId1" Type="http://schemas.openxmlformats.org/officeDocument/2006/relationships/vmlDrawing" Target="../drawings/vmlDrawing110.vml"/><Relationship Id="rId5" Type="http://schemas.openxmlformats.org/officeDocument/2006/relationships/image" Target="../media/image1.emf"/><Relationship Id="rId4" Type="http://schemas.openxmlformats.org/officeDocument/2006/relationships/oleObject" Target="../embeddings/oleObject110.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2.xml"/><Relationship Id="rId1" Type="http://schemas.openxmlformats.org/officeDocument/2006/relationships/vmlDrawing" Target="../drawings/vmlDrawing111.vml"/><Relationship Id="rId5" Type="http://schemas.openxmlformats.org/officeDocument/2006/relationships/image" Target="../media/image1.emf"/><Relationship Id="rId4" Type="http://schemas.openxmlformats.org/officeDocument/2006/relationships/oleObject" Target="../embeddings/oleObject111.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3.xml"/><Relationship Id="rId1" Type="http://schemas.openxmlformats.org/officeDocument/2006/relationships/vmlDrawing" Target="../drawings/vmlDrawing112.vml"/><Relationship Id="rId5" Type="http://schemas.openxmlformats.org/officeDocument/2006/relationships/image" Target="../media/image1.emf"/><Relationship Id="rId4" Type="http://schemas.openxmlformats.org/officeDocument/2006/relationships/oleObject" Target="../embeddings/oleObject112.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4.xml"/><Relationship Id="rId1" Type="http://schemas.openxmlformats.org/officeDocument/2006/relationships/vmlDrawing" Target="../drawings/vmlDrawing113.vml"/><Relationship Id="rId5" Type="http://schemas.openxmlformats.org/officeDocument/2006/relationships/image" Target="../media/image1.emf"/><Relationship Id="rId4" Type="http://schemas.openxmlformats.org/officeDocument/2006/relationships/oleObject" Target="../embeddings/oleObject113.bin"/></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6.xml"/><Relationship Id="rId1" Type="http://schemas.openxmlformats.org/officeDocument/2006/relationships/vmlDrawing" Target="../drawings/vmlDrawing11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18.xml"/><Relationship Id="rId1" Type="http://schemas.openxmlformats.org/officeDocument/2006/relationships/vmlDrawing" Target="../drawings/vmlDrawing1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16.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19.xml"/><Relationship Id="rId1" Type="http://schemas.openxmlformats.org/officeDocument/2006/relationships/vmlDrawing" Target="../drawings/vmlDrawing1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0.xml"/><Relationship Id="rId1" Type="http://schemas.openxmlformats.org/officeDocument/2006/relationships/vmlDrawing" Target="../drawings/vmlDrawing1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18.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1.xml"/><Relationship Id="rId1" Type="http://schemas.openxmlformats.org/officeDocument/2006/relationships/vmlDrawing" Target="../drawings/vmlDrawing1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19.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2.xml"/><Relationship Id="rId1" Type="http://schemas.openxmlformats.org/officeDocument/2006/relationships/vmlDrawing" Target="../drawings/vmlDrawing1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0.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3.xml"/><Relationship Id="rId1" Type="http://schemas.openxmlformats.org/officeDocument/2006/relationships/vmlDrawing" Target="../drawings/vmlDrawing12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4.xml"/><Relationship Id="rId1" Type="http://schemas.openxmlformats.org/officeDocument/2006/relationships/vmlDrawing" Target="../drawings/vmlDrawing12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2.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5.xml"/><Relationship Id="rId1" Type="http://schemas.openxmlformats.org/officeDocument/2006/relationships/vmlDrawing" Target="../drawings/vmlDrawing12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3.bin"/></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6.xml"/><Relationship Id="rId1" Type="http://schemas.openxmlformats.org/officeDocument/2006/relationships/vmlDrawing" Target="../drawings/vmlDrawing12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4.bin"/></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28.xml"/><Relationship Id="rId1" Type="http://schemas.openxmlformats.org/officeDocument/2006/relationships/vmlDrawing" Target="../drawings/vmlDrawing127.vml"/><Relationship Id="rId5" Type="http://schemas.openxmlformats.org/officeDocument/2006/relationships/image" Target="../media/image1.emf"/><Relationship Id="rId4" Type="http://schemas.openxmlformats.org/officeDocument/2006/relationships/oleObject" Target="../embeddings/oleObject126.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29.xml"/><Relationship Id="rId1" Type="http://schemas.openxmlformats.org/officeDocument/2006/relationships/vmlDrawing" Target="../drawings/vmlDrawing128.vml"/><Relationship Id="rId5" Type="http://schemas.openxmlformats.org/officeDocument/2006/relationships/image" Target="../media/image1.emf"/><Relationship Id="rId4" Type="http://schemas.openxmlformats.org/officeDocument/2006/relationships/oleObject" Target="../embeddings/oleObject127.bin"/></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0.xml"/><Relationship Id="rId1" Type="http://schemas.openxmlformats.org/officeDocument/2006/relationships/vmlDrawing" Target="../drawings/vmlDrawing129.vml"/><Relationship Id="rId5" Type="http://schemas.openxmlformats.org/officeDocument/2006/relationships/image" Target="../media/image1.emf"/><Relationship Id="rId4" Type="http://schemas.openxmlformats.org/officeDocument/2006/relationships/oleObject" Target="../embeddings/oleObject128.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1.xml"/><Relationship Id="rId1" Type="http://schemas.openxmlformats.org/officeDocument/2006/relationships/vmlDrawing" Target="../drawings/vmlDrawing130.vml"/><Relationship Id="rId5" Type="http://schemas.openxmlformats.org/officeDocument/2006/relationships/image" Target="../media/image1.emf"/><Relationship Id="rId4" Type="http://schemas.openxmlformats.org/officeDocument/2006/relationships/oleObject" Target="../embeddings/oleObject129.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2.xml"/><Relationship Id="rId1" Type="http://schemas.openxmlformats.org/officeDocument/2006/relationships/vmlDrawing" Target="../drawings/vmlDrawing131.vml"/><Relationship Id="rId5" Type="http://schemas.openxmlformats.org/officeDocument/2006/relationships/image" Target="../media/image1.emf"/><Relationship Id="rId4" Type="http://schemas.openxmlformats.org/officeDocument/2006/relationships/oleObject" Target="../embeddings/oleObject130.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3.xml"/><Relationship Id="rId1" Type="http://schemas.openxmlformats.org/officeDocument/2006/relationships/vmlDrawing" Target="../drawings/vmlDrawing132.vml"/><Relationship Id="rId5" Type="http://schemas.openxmlformats.org/officeDocument/2006/relationships/image" Target="../media/image1.emf"/><Relationship Id="rId4" Type="http://schemas.openxmlformats.org/officeDocument/2006/relationships/oleObject" Target="../embeddings/oleObject131.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4.xml"/><Relationship Id="rId1" Type="http://schemas.openxmlformats.org/officeDocument/2006/relationships/vmlDrawing" Target="../drawings/vmlDrawing133.vml"/><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5.xml"/><Relationship Id="rId1" Type="http://schemas.openxmlformats.org/officeDocument/2006/relationships/vmlDrawing" Target="../drawings/vmlDrawing134.vml"/><Relationship Id="rId5" Type="http://schemas.openxmlformats.org/officeDocument/2006/relationships/image" Target="../media/image1.emf"/><Relationship Id="rId4" Type="http://schemas.openxmlformats.org/officeDocument/2006/relationships/oleObject" Target="../embeddings/oleObject133.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6.xml"/><Relationship Id="rId1" Type="http://schemas.openxmlformats.org/officeDocument/2006/relationships/vmlDrawing" Target="../drawings/vmlDrawing135.vml"/><Relationship Id="rId5" Type="http://schemas.openxmlformats.org/officeDocument/2006/relationships/image" Target="../media/image1.emf"/><Relationship Id="rId4" Type="http://schemas.openxmlformats.org/officeDocument/2006/relationships/oleObject" Target="../embeddings/oleObject134.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7.xml"/><Relationship Id="rId1" Type="http://schemas.openxmlformats.org/officeDocument/2006/relationships/vmlDrawing" Target="../drawings/vmlDrawing136.vml"/><Relationship Id="rId5" Type="http://schemas.openxmlformats.org/officeDocument/2006/relationships/image" Target="../media/image1.emf"/><Relationship Id="rId4" Type="http://schemas.openxmlformats.org/officeDocument/2006/relationships/oleObject" Target="../embeddings/oleObject135.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8.xml"/><Relationship Id="rId1" Type="http://schemas.openxmlformats.org/officeDocument/2006/relationships/vmlDrawing" Target="../drawings/vmlDrawing137.vml"/><Relationship Id="rId5" Type="http://schemas.openxmlformats.org/officeDocument/2006/relationships/image" Target="../media/image1.emf"/><Relationship Id="rId4" Type="http://schemas.openxmlformats.org/officeDocument/2006/relationships/oleObject" Target="../embeddings/oleObject136.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9.xml"/><Relationship Id="rId1" Type="http://schemas.openxmlformats.org/officeDocument/2006/relationships/vmlDrawing" Target="../drawings/vmlDrawing138.vml"/><Relationship Id="rId5" Type="http://schemas.openxmlformats.org/officeDocument/2006/relationships/image" Target="../media/image1.emf"/><Relationship Id="rId4" Type="http://schemas.openxmlformats.org/officeDocument/2006/relationships/oleObject" Target="../embeddings/oleObject137.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0.xml"/><Relationship Id="rId1" Type="http://schemas.openxmlformats.org/officeDocument/2006/relationships/vmlDrawing" Target="../drawings/vmlDrawing139.vml"/><Relationship Id="rId5" Type="http://schemas.openxmlformats.org/officeDocument/2006/relationships/image" Target="../media/image1.emf"/><Relationship Id="rId4" Type="http://schemas.openxmlformats.org/officeDocument/2006/relationships/oleObject" Target="../embeddings/oleObject138.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1.xml"/><Relationship Id="rId1" Type="http://schemas.openxmlformats.org/officeDocument/2006/relationships/vmlDrawing" Target="../drawings/vmlDrawing140.vml"/><Relationship Id="rId5" Type="http://schemas.openxmlformats.org/officeDocument/2006/relationships/image" Target="../media/image1.emf"/><Relationship Id="rId4" Type="http://schemas.openxmlformats.org/officeDocument/2006/relationships/oleObject" Target="../embeddings/oleObject139.bin"/></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43.xml"/><Relationship Id="rId1" Type="http://schemas.openxmlformats.org/officeDocument/2006/relationships/vmlDrawing" Target="../drawings/vmlDrawing142.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41.bin"/></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5.xml"/><Relationship Id="rId1" Type="http://schemas.openxmlformats.org/officeDocument/2006/relationships/vmlDrawing" Target="../drawings/vmlDrawing144.vml"/><Relationship Id="rId5" Type="http://schemas.openxmlformats.org/officeDocument/2006/relationships/image" Target="../media/image1.emf"/><Relationship Id="rId4" Type="http://schemas.openxmlformats.org/officeDocument/2006/relationships/oleObject" Target="../embeddings/oleObject143.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6.xml"/><Relationship Id="rId1" Type="http://schemas.openxmlformats.org/officeDocument/2006/relationships/vmlDrawing" Target="../drawings/vmlDrawing145.vml"/><Relationship Id="rId5" Type="http://schemas.openxmlformats.org/officeDocument/2006/relationships/image" Target="../media/image1.emf"/><Relationship Id="rId4" Type="http://schemas.openxmlformats.org/officeDocument/2006/relationships/oleObject" Target="../embeddings/oleObject144.bin"/></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7.xml"/><Relationship Id="rId1" Type="http://schemas.openxmlformats.org/officeDocument/2006/relationships/vmlDrawing" Target="../drawings/vmlDrawing146.vml"/><Relationship Id="rId5" Type="http://schemas.openxmlformats.org/officeDocument/2006/relationships/image" Target="../media/image1.emf"/><Relationship Id="rId4" Type="http://schemas.openxmlformats.org/officeDocument/2006/relationships/oleObject" Target="../embeddings/oleObject145.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8.xml"/><Relationship Id="rId1" Type="http://schemas.openxmlformats.org/officeDocument/2006/relationships/vmlDrawing" Target="../drawings/vmlDrawing147.vml"/><Relationship Id="rId5" Type="http://schemas.openxmlformats.org/officeDocument/2006/relationships/image" Target="../media/image1.emf"/><Relationship Id="rId4" Type="http://schemas.openxmlformats.org/officeDocument/2006/relationships/oleObject" Target="../embeddings/oleObject146.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9.xml"/><Relationship Id="rId1" Type="http://schemas.openxmlformats.org/officeDocument/2006/relationships/vmlDrawing" Target="../drawings/vmlDrawing148.vml"/><Relationship Id="rId5" Type="http://schemas.openxmlformats.org/officeDocument/2006/relationships/image" Target="../media/image1.emf"/><Relationship Id="rId4" Type="http://schemas.openxmlformats.org/officeDocument/2006/relationships/oleObject" Target="../embeddings/oleObject147.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0.xml"/><Relationship Id="rId1" Type="http://schemas.openxmlformats.org/officeDocument/2006/relationships/vmlDrawing" Target="../drawings/vmlDrawing149.vml"/><Relationship Id="rId5" Type="http://schemas.openxmlformats.org/officeDocument/2006/relationships/image" Target="../media/image1.emf"/><Relationship Id="rId4" Type="http://schemas.openxmlformats.org/officeDocument/2006/relationships/oleObject" Target="../embeddings/oleObject148.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1.xml"/><Relationship Id="rId1" Type="http://schemas.openxmlformats.org/officeDocument/2006/relationships/vmlDrawing" Target="../drawings/vmlDrawing150.vml"/><Relationship Id="rId5" Type="http://schemas.openxmlformats.org/officeDocument/2006/relationships/image" Target="../media/image1.emf"/><Relationship Id="rId4" Type="http://schemas.openxmlformats.org/officeDocument/2006/relationships/oleObject" Target="../embeddings/oleObject149.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2.xml"/><Relationship Id="rId1" Type="http://schemas.openxmlformats.org/officeDocument/2006/relationships/vmlDrawing" Target="../drawings/vmlDrawing151.vml"/><Relationship Id="rId5" Type="http://schemas.openxmlformats.org/officeDocument/2006/relationships/image" Target="../media/image1.emf"/><Relationship Id="rId4" Type="http://schemas.openxmlformats.org/officeDocument/2006/relationships/oleObject" Target="../embeddings/oleObject150.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3.xml"/><Relationship Id="rId1" Type="http://schemas.openxmlformats.org/officeDocument/2006/relationships/vmlDrawing" Target="../drawings/vmlDrawing152.vml"/><Relationship Id="rId5" Type="http://schemas.openxmlformats.org/officeDocument/2006/relationships/image" Target="../media/image1.emf"/><Relationship Id="rId4" Type="http://schemas.openxmlformats.org/officeDocument/2006/relationships/oleObject" Target="../embeddings/oleObject151.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4.xml"/><Relationship Id="rId1" Type="http://schemas.openxmlformats.org/officeDocument/2006/relationships/vmlDrawing" Target="../drawings/vmlDrawing153.vml"/><Relationship Id="rId5" Type="http://schemas.openxmlformats.org/officeDocument/2006/relationships/image" Target="../media/image1.emf"/><Relationship Id="rId4" Type="http://schemas.openxmlformats.org/officeDocument/2006/relationships/oleObject" Target="../embeddings/oleObject152.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5.xml"/><Relationship Id="rId1" Type="http://schemas.openxmlformats.org/officeDocument/2006/relationships/vmlDrawing" Target="../drawings/vmlDrawing154.vml"/><Relationship Id="rId5" Type="http://schemas.openxmlformats.org/officeDocument/2006/relationships/image" Target="../media/image1.emf"/><Relationship Id="rId4" Type="http://schemas.openxmlformats.org/officeDocument/2006/relationships/oleObject" Target="../embeddings/oleObject153.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6.xml"/><Relationship Id="rId1" Type="http://schemas.openxmlformats.org/officeDocument/2006/relationships/vmlDrawing" Target="../drawings/vmlDrawing155.vml"/><Relationship Id="rId5" Type="http://schemas.openxmlformats.org/officeDocument/2006/relationships/image" Target="../media/image1.emf"/><Relationship Id="rId4" Type="http://schemas.openxmlformats.org/officeDocument/2006/relationships/oleObject" Target="../embeddings/oleObject154.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7.xml"/><Relationship Id="rId1" Type="http://schemas.openxmlformats.org/officeDocument/2006/relationships/vmlDrawing" Target="../drawings/vmlDrawing156.vml"/><Relationship Id="rId5" Type="http://schemas.openxmlformats.org/officeDocument/2006/relationships/image" Target="../media/image1.emf"/><Relationship Id="rId4" Type="http://schemas.openxmlformats.org/officeDocument/2006/relationships/oleObject" Target="../embeddings/oleObject155.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8.xml"/><Relationship Id="rId1" Type="http://schemas.openxmlformats.org/officeDocument/2006/relationships/vmlDrawing" Target="../drawings/vmlDrawing157.vml"/><Relationship Id="rId5" Type="http://schemas.openxmlformats.org/officeDocument/2006/relationships/image" Target="../media/image1.emf"/><Relationship Id="rId4" Type="http://schemas.openxmlformats.org/officeDocument/2006/relationships/oleObject" Target="../embeddings/oleObject156.bin"/></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0.xml"/><Relationship Id="rId1" Type="http://schemas.openxmlformats.org/officeDocument/2006/relationships/vmlDrawing" Target="../drawings/vmlDrawing159.vml"/><Relationship Id="rId5" Type="http://schemas.openxmlformats.org/officeDocument/2006/relationships/image" Target="../media/image1.emf"/><Relationship Id="rId4" Type="http://schemas.openxmlformats.org/officeDocument/2006/relationships/oleObject" Target="../embeddings/oleObject158.bin"/></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1.xml"/><Relationship Id="rId1" Type="http://schemas.openxmlformats.org/officeDocument/2006/relationships/vmlDrawing" Target="../drawings/vmlDrawing160.vml"/><Relationship Id="rId5" Type="http://schemas.openxmlformats.org/officeDocument/2006/relationships/image" Target="../media/image1.emf"/><Relationship Id="rId4" Type="http://schemas.openxmlformats.org/officeDocument/2006/relationships/oleObject" Target="../embeddings/oleObject159.bin"/></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2.xml"/><Relationship Id="rId1" Type="http://schemas.openxmlformats.org/officeDocument/2006/relationships/vmlDrawing" Target="../drawings/vmlDrawing161.vml"/><Relationship Id="rId5" Type="http://schemas.openxmlformats.org/officeDocument/2006/relationships/image" Target="../media/image1.emf"/><Relationship Id="rId4" Type="http://schemas.openxmlformats.org/officeDocument/2006/relationships/oleObject" Target="../embeddings/oleObject160.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3.xml"/><Relationship Id="rId1" Type="http://schemas.openxmlformats.org/officeDocument/2006/relationships/vmlDrawing" Target="../drawings/vmlDrawing162.vml"/><Relationship Id="rId5" Type="http://schemas.openxmlformats.org/officeDocument/2006/relationships/image" Target="../media/image1.emf"/><Relationship Id="rId4" Type="http://schemas.openxmlformats.org/officeDocument/2006/relationships/oleObject" Target="../embeddings/oleObject161.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4.xml"/><Relationship Id="rId1" Type="http://schemas.openxmlformats.org/officeDocument/2006/relationships/vmlDrawing" Target="../drawings/vmlDrawing163.vml"/><Relationship Id="rId5" Type="http://schemas.openxmlformats.org/officeDocument/2006/relationships/image" Target="../media/image1.emf"/><Relationship Id="rId4" Type="http://schemas.openxmlformats.org/officeDocument/2006/relationships/oleObject" Target="../embeddings/oleObject162.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5.xml"/><Relationship Id="rId1" Type="http://schemas.openxmlformats.org/officeDocument/2006/relationships/vmlDrawing" Target="../drawings/vmlDrawing164.vml"/><Relationship Id="rId5" Type="http://schemas.openxmlformats.org/officeDocument/2006/relationships/image" Target="../media/image1.emf"/><Relationship Id="rId4" Type="http://schemas.openxmlformats.org/officeDocument/2006/relationships/oleObject" Target="../embeddings/oleObject163.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6.xml"/><Relationship Id="rId1" Type="http://schemas.openxmlformats.org/officeDocument/2006/relationships/vmlDrawing" Target="../drawings/vmlDrawing165.vml"/><Relationship Id="rId5" Type="http://schemas.openxmlformats.org/officeDocument/2006/relationships/image" Target="../media/image1.emf"/><Relationship Id="rId4" Type="http://schemas.openxmlformats.org/officeDocument/2006/relationships/oleObject" Target="../embeddings/oleObject16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7.xml"/><Relationship Id="rId1" Type="http://schemas.openxmlformats.org/officeDocument/2006/relationships/vmlDrawing" Target="../drawings/vmlDrawing166.vml"/><Relationship Id="rId5" Type="http://schemas.openxmlformats.org/officeDocument/2006/relationships/image" Target="../media/image1.emf"/><Relationship Id="rId4" Type="http://schemas.openxmlformats.org/officeDocument/2006/relationships/oleObject" Target="../embeddings/oleObject165.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8.xml"/><Relationship Id="rId1" Type="http://schemas.openxmlformats.org/officeDocument/2006/relationships/vmlDrawing" Target="../drawings/vmlDrawing167.vml"/><Relationship Id="rId5" Type="http://schemas.openxmlformats.org/officeDocument/2006/relationships/image" Target="../media/image1.emf"/><Relationship Id="rId4" Type="http://schemas.openxmlformats.org/officeDocument/2006/relationships/oleObject" Target="../embeddings/oleObject166.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9.xml"/><Relationship Id="rId1" Type="http://schemas.openxmlformats.org/officeDocument/2006/relationships/vmlDrawing" Target="../drawings/vmlDrawing168.vml"/><Relationship Id="rId5" Type="http://schemas.openxmlformats.org/officeDocument/2006/relationships/image" Target="../media/image1.emf"/><Relationship Id="rId4" Type="http://schemas.openxmlformats.org/officeDocument/2006/relationships/oleObject" Target="../embeddings/oleObject167.bin"/></Relationships>
</file>

<file path=ppt/slideLayouts/_rels/slideLayout24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70.xml"/><Relationship Id="rId1" Type="http://schemas.openxmlformats.org/officeDocument/2006/relationships/vmlDrawing" Target="../drawings/vmlDrawing169.vml"/><Relationship Id="rId5" Type="http://schemas.openxmlformats.org/officeDocument/2006/relationships/image" Target="../media/image1.emf"/><Relationship Id="rId4" Type="http://schemas.openxmlformats.org/officeDocument/2006/relationships/oleObject" Target="../embeddings/oleObject168.bin"/></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71.xml"/><Relationship Id="rId1" Type="http://schemas.openxmlformats.org/officeDocument/2006/relationships/vmlDrawing" Target="../drawings/vmlDrawing170.vml"/><Relationship Id="rId5" Type="http://schemas.openxmlformats.org/officeDocument/2006/relationships/image" Target="../media/image1.emf"/><Relationship Id="rId4" Type="http://schemas.openxmlformats.org/officeDocument/2006/relationships/oleObject" Target="../embeddings/oleObject169.bin"/></Relationships>
</file>

<file path=ppt/slideLayouts/_rels/slideLayout245.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72.xml"/><Relationship Id="rId1" Type="http://schemas.openxmlformats.org/officeDocument/2006/relationships/vmlDrawing" Target="../drawings/vmlDrawing171.vml"/><Relationship Id="rId5" Type="http://schemas.openxmlformats.org/officeDocument/2006/relationships/image" Target="../media/image1.emf"/><Relationship Id="rId4" Type="http://schemas.openxmlformats.org/officeDocument/2006/relationships/oleObject" Target="../embeddings/oleObject170.bin"/></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73.xml"/><Relationship Id="rId1" Type="http://schemas.openxmlformats.org/officeDocument/2006/relationships/vmlDrawing" Target="../drawings/vmlDrawing172.vml"/><Relationship Id="rId5" Type="http://schemas.openxmlformats.org/officeDocument/2006/relationships/image" Target="../media/image1.emf"/><Relationship Id="rId4" Type="http://schemas.openxmlformats.org/officeDocument/2006/relationships/oleObject" Target="../embeddings/oleObject171.bin"/></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5.xml"/><Relationship Id="rId1" Type="http://schemas.openxmlformats.org/officeDocument/2006/relationships/vmlDrawing" Target="../drawings/vmlDrawing174.vml"/><Relationship Id="rId5" Type="http://schemas.openxmlformats.org/officeDocument/2006/relationships/image" Target="../media/image1.emf"/><Relationship Id="rId4" Type="http://schemas.openxmlformats.org/officeDocument/2006/relationships/oleObject" Target="../embeddings/oleObject173.bin"/></Relationships>
</file>

<file path=ppt/slideLayouts/_rels/slideLayout25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6.xml"/><Relationship Id="rId1" Type="http://schemas.openxmlformats.org/officeDocument/2006/relationships/vmlDrawing" Target="../drawings/vmlDrawing175.vml"/><Relationship Id="rId5" Type="http://schemas.openxmlformats.org/officeDocument/2006/relationships/image" Target="../media/image1.emf"/><Relationship Id="rId4" Type="http://schemas.openxmlformats.org/officeDocument/2006/relationships/oleObject" Target="../embeddings/oleObject174.bin"/></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7.xml"/><Relationship Id="rId1" Type="http://schemas.openxmlformats.org/officeDocument/2006/relationships/vmlDrawing" Target="../drawings/vmlDrawing176.vml"/><Relationship Id="rId5" Type="http://schemas.openxmlformats.org/officeDocument/2006/relationships/image" Target="../media/image1.emf"/><Relationship Id="rId4" Type="http://schemas.openxmlformats.org/officeDocument/2006/relationships/oleObject" Target="../embeddings/oleObject175.bin"/></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8.xml"/><Relationship Id="rId1" Type="http://schemas.openxmlformats.org/officeDocument/2006/relationships/vmlDrawing" Target="../drawings/vmlDrawing177.vml"/><Relationship Id="rId5" Type="http://schemas.openxmlformats.org/officeDocument/2006/relationships/image" Target="../media/image1.emf"/><Relationship Id="rId4" Type="http://schemas.openxmlformats.org/officeDocument/2006/relationships/oleObject" Target="../embeddings/oleObject176.bin"/></Relationships>
</file>

<file path=ppt/slideLayouts/_rels/slideLayout259.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9.xml"/><Relationship Id="rId1" Type="http://schemas.openxmlformats.org/officeDocument/2006/relationships/vmlDrawing" Target="../drawings/vmlDrawing178.vml"/><Relationship Id="rId5" Type="http://schemas.openxmlformats.org/officeDocument/2006/relationships/image" Target="../media/image1.emf"/><Relationship Id="rId4" Type="http://schemas.openxmlformats.org/officeDocument/2006/relationships/oleObject" Target="../embeddings/oleObject177.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60.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0.xml"/><Relationship Id="rId1" Type="http://schemas.openxmlformats.org/officeDocument/2006/relationships/vmlDrawing" Target="../drawings/vmlDrawing179.vml"/><Relationship Id="rId5" Type="http://schemas.openxmlformats.org/officeDocument/2006/relationships/image" Target="../media/image1.emf"/><Relationship Id="rId4" Type="http://schemas.openxmlformats.org/officeDocument/2006/relationships/oleObject" Target="../embeddings/oleObject178.bin"/></Relationships>
</file>

<file path=ppt/slideLayouts/_rels/slideLayout261.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1.xml"/><Relationship Id="rId1" Type="http://schemas.openxmlformats.org/officeDocument/2006/relationships/vmlDrawing" Target="../drawings/vmlDrawing180.vml"/><Relationship Id="rId5" Type="http://schemas.openxmlformats.org/officeDocument/2006/relationships/image" Target="../media/image1.emf"/><Relationship Id="rId4" Type="http://schemas.openxmlformats.org/officeDocument/2006/relationships/oleObject" Target="../embeddings/oleObject179.bin"/></Relationships>
</file>

<file path=ppt/slideLayouts/_rels/slideLayout262.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2.xml"/><Relationship Id="rId1" Type="http://schemas.openxmlformats.org/officeDocument/2006/relationships/vmlDrawing" Target="../drawings/vmlDrawing181.vml"/><Relationship Id="rId5" Type="http://schemas.openxmlformats.org/officeDocument/2006/relationships/image" Target="../media/image1.emf"/><Relationship Id="rId4" Type="http://schemas.openxmlformats.org/officeDocument/2006/relationships/oleObject" Target="../embeddings/oleObject180.bin"/></Relationships>
</file>

<file path=ppt/slideLayouts/_rels/slideLayout263.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3.xml"/><Relationship Id="rId1" Type="http://schemas.openxmlformats.org/officeDocument/2006/relationships/vmlDrawing" Target="../drawings/vmlDrawing182.vml"/><Relationship Id="rId5" Type="http://schemas.openxmlformats.org/officeDocument/2006/relationships/image" Target="../media/image1.emf"/><Relationship Id="rId4" Type="http://schemas.openxmlformats.org/officeDocument/2006/relationships/oleObject" Target="../embeddings/oleObject181.bin"/></Relationships>
</file>

<file path=ppt/slideLayouts/_rels/slideLayout26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4.xml"/><Relationship Id="rId1" Type="http://schemas.openxmlformats.org/officeDocument/2006/relationships/vmlDrawing" Target="../drawings/vmlDrawing183.vml"/><Relationship Id="rId5" Type="http://schemas.openxmlformats.org/officeDocument/2006/relationships/image" Target="../media/image1.emf"/><Relationship Id="rId4" Type="http://schemas.openxmlformats.org/officeDocument/2006/relationships/oleObject" Target="../embeddings/oleObject182.bin"/></Relationships>
</file>

<file path=ppt/slideLayouts/_rels/slideLayout265.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5.xml"/><Relationship Id="rId1" Type="http://schemas.openxmlformats.org/officeDocument/2006/relationships/vmlDrawing" Target="../drawings/vmlDrawing184.vml"/><Relationship Id="rId5" Type="http://schemas.openxmlformats.org/officeDocument/2006/relationships/image" Target="../media/image1.emf"/><Relationship Id="rId4" Type="http://schemas.openxmlformats.org/officeDocument/2006/relationships/oleObject" Target="../embeddings/oleObject183.bin"/></Relationships>
</file>

<file path=ppt/slideLayouts/_rels/slideLayout266.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6.xml"/><Relationship Id="rId1" Type="http://schemas.openxmlformats.org/officeDocument/2006/relationships/vmlDrawing" Target="../drawings/vmlDrawing185.vml"/><Relationship Id="rId5" Type="http://schemas.openxmlformats.org/officeDocument/2006/relationships/image" Target="../media/image1.emf"/><Relationship Id="rId4" Type="http://schemas.openxmlformats.org/officeDocument/2006/relationships/oleObject" Target="../embeddings/oleObject184.bin"/></Relationships>
</file>

<file path=ppt/slideLayouts/_rels/slideLayout267.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7.xml"/><Relationship Id="rId1" Type="http://schemas.openxmlformats.org/officeDocument/2006/relationships/vmlDrawing" Target="../drawings/vmlDrawing186.vml"/><Relationship Id="rId5" Type="http://schemas.openxmlformats.org/officeDocument/2006/relationships/image" Target="../media/image1.emf"/><Relationship Id="rId4" Type="http://schemas.openxmlformats.org/officeDocument/2006/relationships/oleObject" Target="../embeddings/oleObject185.bin"/></Relationships>
</file>

<file path=ppt/slideLayouts/_rels/slideLayout268.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8.xml"/><Relationship Id="rId1" Type="http://schemas.openxmlformats.org/officeDocument/2006/relationships/vmlDrawing" Target="../drawings/vmlDrawing187.vml"/><Relationship Id="rId5" Type="http://schemas.openxmlformats.org/officeDocument/2006/relationships/image" Target="../media/image1.emf"/><Relationship Id="rId4" Type="http://schemas.openxmlformats.org/officeDocument/2006/relationships/oleObject" Target="../embeddings/oleObject186.bin"/></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9.xml"/><Relationship Id="rId1" Type="http://schemas.openxmlformats.org/officeDocument/2006/relationships/vmlDrawing" Target="../drawings/vmlDrawing18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87.bin"/></Relationships>
</file>

<file path=ppt/slideLayouts/_rels/slideLayout276.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90.xml"/><Relationship Id="rId1" Type="http://schemas.openxmlformats.org/officeDocument/2006/relationships/vmlDrawing" Target="../drawings/vmlDrawing189.vml"/><Relationship Id="rId5" Type="http://schemas.openxmlformats.org/officeDocument/2006/relationships/image" Target="../media/image1.emf"/><Relationship Id="rId4" Type="http://schemas.openxmlformats.org/officeDocument/2006/relationships/oleObject" Target="../embeddings/oleObject188.bin"/></Relationships>
</file>

<file path=ppt/slideLayouts/_rels/slideLayout27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2.xml"/><Relationship Id="rId1" Type="http://schemas.openxmlformats.org/officeDocument/2006/relationships/vmlDrawing" Target="../drawings/vmlDrawing191.vml"/><Relationship Id="rId5" Type="http://schemas.openxmlformats.org/officeDocument/2006/relationships/image" Target="../media/image1.emf"/><Relationship Id="rId4" Type="http://schemas.openxmlformats.org/officeDocument/2006/relationships/oleObject" Target="../embeddings/oleObject190.bin"/></Relationships>
</file>

<file path=ppt/slideLayouts/_rels/slideLayout27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3.xml"/><Relationship Id="rId1" Type="http://schemas.openxmlformats.org/officeDocument/2006/relationships/vmlDrawing" Target="../drawings/vmlDrawing192.vml"/><Relationship Id="rId5" Type="http://schemas.openxmlformats.org/officeDocument/2006/relationships/image" Target="../media/image1.emf"/><Relationship Id="rId4" Type="http://schemas.openxmlformats.org/officeDocument/2006/relationships/oleObject" Target="../embeddings/oleObject191.bin"/></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4.xml"/><Relationship Id="rId1" Type="http://schemas.openxmlformats.org/officeDocument/2006/relationships/vmlDrawing" Target="../drawings/vmlDrawing193.vml"/><Relationship Id="rId5" Type="http://schemas.openxmlformats.org/officeDocument/2006/relationships/image" Target="../media/image1.emf"/><Relationship Id="rId4" Type="http://schemas.openxmlformats.org/officeDocument/2006/relationships/oleObject" Target="../embeddings/oleObject192.bin"/></Relationships>
</file>

<file path=ppt/slideLayouts/_rels/slideLayout28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5.xml"/><Relationship Id="rId1" Type="http://schemas.openxmlformats.org/officeDocument/2006/relationships/vmlDrawing" Target="../drawings/vmlDrawing194.vml"/><Relationship Id="rId5" Type="http://schemas.openxmlformats.org/officeDocument/2006/relationships/image" Target="../media/image1.emf"/><Relationship Id="rId4" Type="http://schemas.openxmlformats.org/officeDocument/2006/relationships/oleObject" Target="../embeddings/oleObject193.bin"/></Relationships>
</file>

<file path=ppt/slideLayouts/_rels/slideLayout28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6.xml"/><Relationship Id="rId1" Type="http://schemas.openxmlformats.org/officeDocument/2006/relationships/vmlDrawing" Target="../drawings/vmlDrawing195.vml"/><Relationship Id="rId5" Type="http://schemas.openxmlformats.org/officeDocument/2006/relationships/image" Target="../media/image1.emf"/><Relationship Id="rId4" Type="http://schemas.openxmlformats.org/officeDocument/2006/relationships/oleObject" Target="../embeddings/oleObject194.bin"/></Relationships>
</file>

<file path=ppt/slideLayouts/_rels/slideLayout284.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7.xml"/><Relationship Id="rId1" Type="http://schemas.openxmlformats.org/officeDocument/2006/relationships/vmlDrawing" Target="../drawings/vmlDrawing196.vml"/><Relationship Id="rId5" Type="http://schemas.openxmlformats.org/officeDocument/2006/relationships/image" Target="../media/image1.emf"/><Relationship Id="rId4" Type="http://schemas.openxmlformats.org/officeDocument/2006/relationships/oleObject" Target="../embeddings/oleObject195.bin"/></Relationships>
</file>

<file path=ppt/slideLayouts/_rels/slideLayout285.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8.xml"/><Relationship Id="rId1" Type="http://schemas.openxmlformats.org/officeDocument/2006/relationships/vmlDrawing" Target="../drawings/vmlDrawing197.vml"/><Relationship Id="rId5" Type="http://schemas.openxmlformats.org/officeDocument/2006/relationships/image" Target="../media/image1.emf"/><Relationship Id="rId4" Type="http://schemas.openxmlformats.org/officeDocument/2006/relationships/oleObject" Target="../embeddings/oleObject196.bin"/></Relationships>
</file>

<file path=ppt/slideLayouts/_rels/slideLayout28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9.xml"/><Relationship Id="rId1" Type="http://schemas.openxmlformats.org/officeDocument/2006/relationships/vmlDrawing" Target="../drawings/vmlDrawing198.vml"/><Relationship Id="rId5" Type="http://schemas.openxmlformats.org/officeDocument/2006/relationships/image" Target="../media/image1.emf"/><Relationship Id="rId4" Type="http://schemas.openxmlformats.org/officeDocument/2006/relationships/oleObject" Target="../embeddings/oleObject197.bin"/></Relationships>
</file>

<file path=ppt/slideLayouts/_rels/slideLayout28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0.xml"/><Relationship Id="rId1" Type="http://schemas.openxmlformats.org/officeDocument/2006/relationships/vmlDrawing" Target="../drawings/vmlDrawing199.vml"/><Relationship Id="rId5" Type="http://schemas.openxmlformats.org/officeDocument/2006/relationships/image" Target="../media/image1.emf"/><Relationship Id="rId4" Type="http://schemas.openxmlformats.org/officeDocument/2006/relationships/oleObject" Target="../embeddings/oleObject198.bin"/></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1.xml"/><Relationship Id="rId1" Type="http://schemas.openxmlformats.org/officeDocument/2006/relationships/vmlDrawing" Target="../drawings/vmlDrawing200.vml"/><Relationship Id="rId5" Type="http://schemas.openxmlformats.org/officeDocument/2006/relationships/image" Target="../media/image1.emf"/><Relationship Id="rId4" Type="http://schemas.openxmlformats.org/officeDocument/2006/relationships/oleObject" Target="../embeddings/oleObject199.bin"/></Relationships>
</file>

<file path=ppt/slideLayouts/_rels/slideLayout28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2.xml"/><Relationship Id="rId1" Type="http://schemas.openxmlformats.org/officeDocument/2006/relationships/vmlDrawing" Target="../drawings/vmlDrawing201.vml"/><Relationship Id="rId5" Type="http://schemas.openxmlformats.org/officeDocument/2006/relationships/image" Target="../media/image1.emf"/><Relationship Id="rId4" Type="http://schemas.openxmlformats.org/officeDocument/2006/relationships/oleObject" Target="../embeddings/oleObject200.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3.xml"/><Relationship Id="rId1" Type="http://schemas.openxmlformats.org/officeDocument/2006/relationships/vmlDrawing" Target="../drawings/vmlDrawing202.vml"/><Relationship Id="rId5" Type="http://schemas.openxmlformats.org/officeDocument/2006/relationships/image" Target="../media/image1.emf"/><Relationship Id="rId4" Type="http://schemas.openxmlformats.org/officeDocument/2006/relationships/oleObject" Target="../embeddings/oleObject201.bin"/></Relationships>
</file>

<file path=ppt/slideLayouts/_rels/slideLayout29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4.xml"/><Relationship Id="rId1" Type="http://schemas.openxmlformats.org/officeDocument/2006/relationships/vmlDrawing" Target="../drawings/vmlDrawing203.vml"/><Relationship Id="rId5" Type="http://schemas.openxmlformats.org/officeDocument/2006/relationships/image" Target="../media/image1.emf"/><Relationship Id="rId4" Type="http://schemas.openxmlformats.org/officeDocument/2006/relationships/oleObject" Target="../embeddings/oleObject202.bin"/></Relationships>
</file>

<file path=ppt/slideLayouts/_rels/slideLayout29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5.xml"/><Relationship Id="rId1" Type="http://schemas.openxmlformats.org/officeDocument/2006/relationships/vmlDrawing" Target="../drawings/vmlDrawing204.vml"/><Relationship Id="rId5" Type="http://schemas.openxmlformats.org/officeDocument/2006/relationships/image" Target="../media/image1.emf"/><Relationship Id="rId4" Type="http://schemas.openxmlformats.org/officeDocument/2006/relationships/oleObject" Target="../embeddings/oleObject203.bin"/></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07.xml"/><Relationship Id="rId1" Type="http://schemas.openxmlformats.org/officeDocument/2006/relationships/vmlDrawing" Target="../drawings/vmlDrawing206.vml"/><Relationship Id="rId5" Type="http://schemas.openxmlformats.org/officeDocument/2006/relationships/image" Target="../media/image1.emf"/><Relationship Id="rId4" Type="http://schemas.openxmlformats.org/officeDocument/2006/relationships/oleObject" Target="../embeddings/oleObject205.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300.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08.xml"/><Relationship Id="rId1" Type="http://schemas.openxmlformats.org/officeDocument/2006/relationships/vmlDrawing" Target="../drawings/vmlDrawing207.vml"/><Relationship Id="rId5" Type="http://schemas.openxmlformats.org/officeDocument/2006/relationships/image" Target="../media/image1.emf"/><Relationship Id="rId4" Type="http://schemas.openxmlformats.org/officeDocument/2006/relationships/oleObject" Target="../embeddings/oleObject206.bin"/></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09.xml"/><Relationship Id="rId1" Type="http://schemas.openxmlformats.org/officeDocument/2006/relationships/vmlDrawing" Target="../drawings/vmlDrawing208.vml"/><Relationship Id="rId5" Type="http://schemas.openxmlformats.org/officeDocument/2006/relationships/image" Target="../media/image1.emf"/><Relationship Id="rId4" Type="http://schemas.openxmlformats.org/officeDocument/2006/relationships/oleObject" Target="../embeddings/oleObject207.bin"/></Relationships>
</file>

<file path=ppt/slideLayouts/_rels/slideLayout304.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10.xml"/><Relationship Id="rId1" Type="http://schemas.openxmlformats.org/officeDocument/2006/relationships/vmlDrawing" Target="../drawings/vmlDrawing209.vml"/><Relationship Id="rId5" Type="http://schemas.openxmlformats.org/officeDocument/2006/relationships/image" Target="../media/image1.emf"/><Relationship Id="rId4" Type="http://schemas.openxmlformats.org/officeDocument/2006/relationships/oleObject" Target="../embeddings/oleObject208.bin"/></Relationships>
</file>

<file path=ppt/slideLayouts/_rels/slideLayout305.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11.xml"/><Relationship Id="rId1" Type="http://schemas.openxmlformats.org/officeDocument/2006/relationships/vmlDrawing" Target="../drawings/vmlDrawing210.vml"/><Relationship Id="rId5" Type="http://schemas.openxmlformats.org/officeDocument/2006/relationships/image" Target="../media/image1.emf"/><Relationship Id="rId4" Type="http://schemas.openxmlformats.org/officeDocument/2006/relationships/oleObject" Target="../embeddings/oleObject209.bin"/></Relationships>
</file>

<file path=ppt/slideLayouts/_rels/slideLayout306.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12.xml"/><Relationship Id="rId1" Type="http://schemas.openxmlformats.org/officeDocument/2006/relationships/vmlDrawing" Target="../drawings/vmlDrawing211.vml"/><Relationship Id="rId5" Type="http://schemas.openxmlformats.org/officeDocument/2006/relationships/image" Target="../media/image1.emf"/><Relationship Id="rId4" Type="http://schemas.openxmlformats.org/officeDocument/2006/relationships/oleObject" Target="../embeddings/oleObject210.bin"/></Relationships>
</file>

<file path=ppt/slideLayouts/_rels/slideLayout307.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13.xml"/><Relationship Id="rId1" Type="http://schemas.openxmlformats.org/officeDocument/2006/relationships/vmlDrawing" Target="../drawings/vmlDrawing212.vml"/><Relationship Id="rId5" Type="http://schemas.openxmlformats.org/officeDocument/2006/relationships/image" Target="../media/image1.emf"/><Relationship Id="rId4" Type="http://schemas.openxmlformats.org/officeDocument/2006/relationships/oleObject" Target="../embeddings/oleObject211.bin"/></Relationships>
</file>

<file path=ppt/slideLayouts/_rels/slideLayout308.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14.xml"/><Relationship Id="rId1" Type="http://schemas.openxmlformats.org/officeDocument/2006/relationships/vmlDrawing" Target="../drawings/vmlDrawing213.vml"/><Relationship Id="rId5" Type="http://schemas.openxmlformats.org/officeDocument/2006/relationships/image" Target="../media/image1.emf"/><Relationship Id="rId4" Type="http://schemas.openxmlformats.org/officeDocument/2006/relationships/oleObject" Target="../embeddings/oleObject212.bin"/></Relationships>
</file>

<file path=ppt/slideLayouts/_rels/slideLayout309.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15.xml"/><Relationship Id="rId1" Type="http://schemas.openxmlformats.org/officeDocument/2006/relationships/vmlDrawing" Target="../drawings/vmlDrawing214.vml"/><Relationship Id="rId5" Type="http://schemas.openxmlformats.org/officeDocument/2006/relationships/image" Target="../media/image1.emf"/><Relationship Id="rId4" Type="http://schemas.openxmlformats.org/officeDocument/2006/relationships/oleObject" Target="../embeddings/oleObject213.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310.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16.xml"/><Relationship Id="rId1" Type="http://schemas.openxmlformats.org/officeDocument/2006/relationships/vmlDrawing" Target="../drawings/vmlDrawing215.vml"/><Relationship Id="rId5" Type="http://schemas.openxmlformats.org/officeDocument/2006/relationships/image" Target="../media/image1.emf"/><Relationship Id="rId4" Type="http://schemas.openxmlformats.org/officeDocument/2006/relationships/oleObject" Target="../embeddings/oleObject214.bin"/></Relationships>
</file>

<file path=ppt/slideLayouts/_rels/slideLayout311.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17.xml"/><Relationship Id="rId1" Type="http://schemas.openxmlformats.org/officeDocument/2006/relationships/vmlDrawing" Target="../drawings/vmlDrawing216.vml"/><Relationship Id="rId5" Type="http://schemas.openxmlformats.org/officeDocument/2006/relationships/image" Target="../media/image1.emf"/><Relationship Id="rId4" Type="http://schemas.openxmlformats.org/officeDocument/2006/relationships/oleObject" Target="../embeddings/oleObject215.bin"/></Relationships>
</file>

<file path=ppt/slideLayouts/_rels/slideLayout312.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18.xml"/><Relationship Id="rId1" Type="http://schemas.openxmlformats.org/officeDocument/2006/relationships/vmlDrawing" Target="../drawings/vmlDrawing217.vml"/><Relationship Id="rId5" Type="http://schemas.openxmlformats.org/officeDocument/2006/relationships/image" Target="../media/image1.emf"/><Relationship Id="rId4" Type="http://schemas.openxmlformats.org/officeDocument/2006/relationships/oleObject" Target="../embeddings/oleObject216.bin"/></Relationships>
</file>

<file path=ppt/slideLayouts/_rels/slideLayout313.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19.xml"/><Relationship Id="rId1" Type="http://schemas.openxmlformats.org/officeDocument/2006/relationships/vmlDrawing" Target="../drawings/vmlDrawing218.vml"/><Relationship Id="rId5" Type="http://schemas.openxmlformats.org/officeDocument/2006/relationships/image" Target="../media/image1.emf"/><Relationship Id="rId4" Type="http://schemas.openxmlformats.org/officeDocument/2006/relationships/oleObject" Target="../embeddings/oleObject217.bin"/></Relationships>
</file>

<file path=ppt/slideLayouts/_rels/slideLayout314.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20.xml"/><Relationship Id="rId1" Type="http://schemas.openxmlformats.org/officeDocument/2006/relationships/vmlDrawing" Target="../drawings/vmlDrawing219.vml"/><Relationship Id="rId5" Type="http://schemas.openxmlformats.org/officeDocument/2006/relationships/image" Target="../media/image1.emf"/><Relationship Id="rId4" Type="http://schemas.openxmlformats.org/officeDocument/2006/relationships/oleObject" Target="../embeddings/oleObject218.bin"/></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21.xml"/><Relationship Id="rId1" Type="http://schemas.openxmlformats.org/officeDocument/2006/relationships/vmlDrawing" Target="../drawings/vmlDrawing220.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19.bin"/></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22.xml"/><Relationship Id="rId1" Type="http://schemas.openxmlformats.org/officeDocument/2006/relationships/vmlDrawing" Target="../drawings/vmlDrawing221.vml"/><Relationship Id="rId5" Type="http://schemas.openxmlformats.org/officeDocument/2006/relationships/image" Target="../media/image1.emf"/><Relationship Id="rId4" Type="http://schemas.openxmlformats.org/officeDocument/2006/relationships/oleObject" Target="../embeddings/oleObject220.bin"/></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24.xml"/><Relationship Id="rId1" Type="http://schemas.openxmlformats.org/officeDocument/2006/relationships/vmlDrawing" Target="../drawings/vmlDrawing223.vml"/><Relationship Id="rId5" Type="http://schemas.openxmlformats.org/officeDocument/2006/relationships/image" Target="../media/image1.emf"/><Relationship Id="rId4" Type="http://schemas.openxmlformats.org/officeDocument/2006/relationships/oleObject" Target="../embeddings/oleObject222.bin"/></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25.xml"/><Relationship Id="rId1" Type="http://schemas.openxmlformats.org/officeDocument/2006/relationships/vmlDrawing" Target="../drawings/vmlDrawing224.vml"/><Relationship Id="rId5" Type="http://schemas.openxmlformats.org/officeDocument/2006/relationships/image" Target="../media/image1.emf"/><Relationship Id="rId4" Type="http://schemas.openxmlformats.org/officeDocument/2006/relationships/oleObject" Target="../embeddings/oleObject223.bin"/></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26.xml"/><Relationship Id="rId1" Type="http://schemas.openxmlformats.org/officeDocument/2006/relationships/vmlDrawing" Target="../drawings/vmlDrawing225.vml"/><Relationship Id="rId5" Type="http://schemas.openxmlformats.org/officeDocument/2006/relationships/image" Target="../media/image1.emf"/><Relationship Id="rId4" Type="http://schemas.openxmlformats.org/officeDocument/2006/relationships/oleObject" Target="../embeddings/oleObject224.bin"/></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27.xml"/><Relationship Id="rId1" Type="http://schemas.openxmlformats.org/officeDocument/2006/relationships/vmlDrawing" Target="../drawings/vmlDrawing226.vml"/><Relationship Id="rId5" Type="http://schemas.openxmlformats.org/officeDocument/2006/relationships/image" Target="../media/image1.emf"/><Relationship Id="rId4" Type="http://schemas.openxmlformats.org/officeDocument/2006/relationships/oleObject" Target="../embeddings/oleObject225.bin"/></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28.xml"/><Relationship Id="rId1" Type="http://schemas.openxmlformats.org/officeDocument/2006/relationships/vmlDrawing" Target="../drawings/vmlDrawing227.vml"/><Relationship Id="rId5" Type="http://schemas.openxmlformats.org/officeDocument/2006/relationships/image" Target="../media/image1.emf"/><Relationship Id="rId4" Type="http://schemas.openxmlformats.org/officeDocument/2006/relationships/oleObject" Target="../embeddings/oleObject226.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29.xml"/><Relationship Id="rId1" Type="http://schemas.openxmlformats.org/officeDocument/2006/relationships/vmlDrawing" Target="../drawings/vmlDrawing228.vml"/><Relationship Id="rId5" Type="http://schemas.openxmlformats.org/officeDocument/2006/relationships/image" Target="../media/image1.emf"/><Relationship Id="rId4" Type="http://schemas.openxmlformats.org/officeDocument/2006/relationships/oleObject" Target="../embeddings/oleObject227.bin"/></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30.xml"/><Relationship Id="rId1" Type="http://schemas.openxmlformats.org/officeDocument/2006/relationships/vmlDrawing" Target="../drawings/vmlDrawing229.vml"/><Relationship Id="rId5" Type="http://schemas.openxmlformats.org/officeDocument/2006/relationships/image" Target="../media/image1.emf"/><Relationship Id="rId4" Type="http://schemas.openxmlformats.org/officeDocument/2006/relationships/oleObject" Target="../embeddings/oleObject228.bin"/></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31.xml"/><Relationship Id="rId1" Type="http://schemas.openxmlformats.org/officeDocument/2006/relationships/vmlDrawing" Target="../drawings/vmlDrawing230.vml"/><Relationship Id="rId5" Type="http://schemas.openxmlformats.org/officeDocument/2006/relationships/image" Target="../media/image1.emf"/><Relationship Id="rId4" Type="http://schemas.openxmlformats.org/officeDocument/2006/relationships/oleObject" Target="../embeddings/oleObject229.bin"/></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32.xml"/><Relationship Id="rId1" Type="http://schemas.openxmlformats.org/officeDocument/2006/relationships/vmlDrawing" Target="../drawings/vmlDrawing231.vml"/><Relationship Id="rId5" Type="http://schemas.openxmlformats.org/officeDocument/2006/relationships/image" Target="../media/image1.emf"/><Relationship Id="rId4" Type="http://schemas.openxmlformats.org/officeDocument/2006/relationships/oleObject" Target="../embeddings/oleObject230.bin"/></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33.xml"/><Relationship Id="rId1" Type="http://schemas.openxmlformats.org/officeDocument/2006/relationships/vmlDrawing" Target="../drawings/vmlDrawing232.vml"/><Relationship Id="rId5" Type="http://schemas.openxmlformats.org/officeDocument/2006/relationships/image" Target="../media/image1.emf"/><Relationship Id="rId4" Type="http://schemas.openxmlformats.org/officeDocument/2006/relationships/oleObject" Target="../embeddings/oleObject231.bin"/></Relationships>
</file>

<file path=ppt/slideLayouts/_rels/slideLayout335.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34.xml"/><Relationship Id="rId1" Type="http://schemas.openxmlformats.org/officeDocument/2006/relationships/vmlDrawing" Target="../drawings/vmlDrawing233.vml"/><Relationship Id="rId5" Type="http://schemas.openxmlformats.org/officeDocument/2006/relationships/image" Target="../media/image1.emf"/><Relationship Id="rId4" Type="http://schemas.openxmlformats.org/officeDocument/2006/relationships/oleObject" Target="../embeddings/oleObject232.bin"/></Relationships>
</file>

<file path=ppt/slideLayouts/_rels/slideLayout336.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35.xml"/><Relationship Id="rId1" Type="http://schemas.openxmlformats.org/officeDocument/2006/relationships/vmlDrawing" Target="../drawings/vmlDrawing234.vml"/><Relationship Id="rId5" Type="http://schemas.openxmlformats.org/officeDocument/2006/relationships/image" Target="../media/image1.emf"/><Relationship Id="rId4" Type="http://schemas.openxmlformats.org/officeDocument/2006/relationships/oleObject" Target="../embeddings/oleObject233.bin"/></Relationships>
</file>

<file path=ppt/slideLayouts/_rels/slideLayout337.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36.xml"/><Relationship Id="rId1" Type="http://schemas.openxmlformats.org/officeDocument/2006/relationships/vmlDrawing" Target="../drawings/vmlDrawing235.vml"/><Relationship Id="rId5" Type="http://schemas.openxmlformats.org/officeDocument/2006/relationships/image" Target="../media/image1.emf"/><Relationship Id="rId4" Type="http://schemas.openxmlformats.org/officeDocument/2006/relationships/oleObject" Target="../embeddings/oleObject234.bin"/></Relationships>
</file>

<file path=ppt/slideLayouts/_rels/slideLayout338.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37.xml"/><Relationship Id="rId1" Type="http://schemas.openxmlformats.org/officeDocument/2006/relationships/vmlDrawing" Target="../drawings/vmlDrawing236.vml"/><Relationship Id="rId5" Type="http://schemas.openxmlformats.org/officeDocument/2006/relationships/image" Target="../media/image1.emf"/><Relationship Id="rId4" Type="http://schemas.openxmlformats.org/officeDocument/2006/relationships/oleObject" Target="../embeddings/oleObject235.bin"/></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3" Type="http://schemas.openxmlformats.org/officeDocument/2006/relationships/slideMaster" Target="../slideMasters/slideMaster22.xml"/><Relationship Id="rId7" Type="http://schemas.openxmlformats.org/officeDocument/2006/relationships/image" Target="../media/image7.png"/><Relationship Id="rId2" Type="http://schemas.openxmlformats.org/officeDocument/2006/relationships/tags" Target="../tags/tag239.xml"/><Relationship Id="rId1" Type="http://schemas.openxmlformats.org/officeDocument/2006/relationships/vmlDrawing" Target="../drawings/vmlDrawing23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37.bin"/></Relationships>
</file>

<file path=ppt/slideLayouts/_rels/slideLayout346.xml.rels><?xml version="1.0" encoding="UTF-8" standalone="yes"?>
<Relationships xmlns="http://schemas.openxmlformats.org/package/2006/relationships"><Relationship Id="rId3" Type="http://schemas.openxmlformats.org/officeDocument/2006/relationships/slideMaster" Target="../slideMasters/slideMaster22.xml"/><Relationship Id="rId7" Type="http://schemas.openxmlformats.org/officeDocument/2006/relationships/image" Target="../media/image7.png"/><Relationship Id="rId2" Type="http://schemas.openxmlformats.org/officeDocument/2006/relationships/tags" Target="../tags/tag240.xml"/><Relationship Id="rId1" Type="http://schemas.openxmlformats.org/officeDocument/2006/relationships/vmlDrawing" Target="../drawings/vmlDrawing23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38.bin"/></Relationships>
</file>

<file path=ppt/slideLayouts/_rels/slideLayout347.xml.rels><?xml version="1.0" encoding="UTF-8" standalone="yes"?>
<Relationships xmlns="http://schemas.openxmlformats.org/package/2006/relationships"><Relationship Id="rId3" Type="http://schemas.openxmlformats.org/officeDocument/2006/relationships/slideMaster" Target="../slideMasters/slideMaster22.xml"/><Relationship Id="rId7" Type="http://schemas.openxmlformats.org/officeDocument/2006/relationships/image" Target="../media/image7.png"/><Relationship Id="rId2" Type="http://schemas.openxmlformats.org/officeDocument/2006/relationships/tags" Target="../tags/tag241.xml"/><Relationship Id="rId1" Type="http://schemas.openxmlformats.org/officeDocument/2006/relationships/vmlDrawing" Target="../drawings/vmlDrawing24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39.bin"/></Relationships>
</file>

<file path=ppt/slideLayouts/_rels/slideLayout348.xml.rels><?xml version="1.0" encoding="UTF-8" standalone="yes"?>
<Relationships xmlns="http://schemas.openxmlformats.org/package/2006/relationships"><Relationship Id="rId3" Type="http://schemas.openxmlformats.org/officeDocument/2006/relationships/slideMaster" Target="../slideMasters/slideMaster22.xml"/><Relationship Id="rId7" Type="http://schemas.openxmlformats.org/officeDocument/2006/relationships/image" Target="../media/image7.png"/><Relationship Id="rId2" Type="http://schemas.openxmlformats.org/officeDocument/2006/relationships/tags" Target="../tags/tag242.xml"/><Relationship Id="rId1" Type="http://schemas.openxmlformats.org/officeDocument/2006/relationships/vmlDrawing" Target="../drawings/vmlDrawing24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40.bin"/></Relationships>
</file>

<file path=ppt/slideLayouts/_rels/slideLayout349.xml.rels><?xml version="1.0" encoding="UTF-8" standalone="yes"?>
<Relationships xmlns="http://schemas.openxmlformats.org/package/2006/relationships"><Relationship Id="rId3" Type="http://schemas.openxmlformats.org/officeDocument/2006/relationships/slideMaster" Target="../slideMasters/slideMaster22.xml"/><Relationship Id="rId7" Type="http://schemas.openxmlformats.org/officeDocument/2006/relationships/image" Target="../media/image7.png"/><Relationship Id="rId2" Type="http://schemas.openxmlformats.org/officeDocument/2006/relationships/tags" Target="../tags/tag243.xml"/><Relationship Id="rId1" Type="http://schemas.openxmlformats.org/officeDocument/2006/relationships/vmlDrawing" Target="../drawings/vmlDrawing24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41.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50.xml.rels><?xml version="1.0" encoding="UTF-8" standalone="yes"?>
<Relationships xmlns="http://schemas.openxmlformats.org/package/2006/relationships"><Relationship Id="rId3" Type="http://schemas.openxmlformats.org/officeDocument/2006/relationships/slideMaster" Target="../slideMasters/slideMaster22.xml"/><Relationship Id="rId7" Type="http://schemas.openxmlformats.org/officeDocument/2006/relationships/image" Target="../media/image7.png"/><Relationship Id="rId2" Type="http://schemas.openxmlformats.org/officeDocument/2006/relationships/tags" Target="../tags/tag244.xml"/><Relationship Id="rId1" Type="http://schemas.openxmlformats.org/officeDocument/2006/relationships/vmlDrawing" Target="../drawings/vmlDrawing24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42.bin"/></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3" Type="http://schemas.openxmlformats.org/officeDocument/2006/relationships/slideMaster" Target="../slideMasters/slideMaster22.xml"/><Relationship Id="rId7" Type="http://schemas.openxmlformats.org/officeDocument/2006/relationships/image" Target="../media/image7.png"/><Relationship Id="rId2" Type="http://schemas.openxmlformats.org/officeDocument/2006/relationships/tags" Target="../tags/tag245.xml"/><Relationship Id="rId1" Type="http://schemas.openxmlformats.org/officeDocument/2006/relationships/vmlDrawing" Target="../drawings/vmlDrawing24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43.bin"/></Relationships>
</file>

<file path=ppt/slideLayouts/_rels/slideLayout353.xml.rels><?xml version="1.0" encoding="UTF-8" standalone="yes"?>
<Relationships xmlns="http://schemas.openxmlformats.org/package/2006/relationships"><Relationship Id="rId3" Type="http://schemas.openxmlformats.org/officeDocument/2006/relationships/slideMaster" Target="../slideMasters/slideMaster22.xml"/><Relationship Id="rId7" Type="http://schemas.openxmlformats.org/officeDocument/2006/relationships/image" Target="../media/image7.png"/><Relationship Id="rId2" Type="http://schemas.openxmlformats.org/officeDocument/2006/relationships/tags" Target="../tags/tag246.xml"/><Relationship Id="rId1" Type="http://schemas.openxmlformats.org/officeDocument/2006/relationships/vmlDrawing" Target="../drawings/vmlDrawing24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44.bin"/></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3" Type="http://schemas.openxmlformats.org/officeDocument/2006/relationships/slideMaster" Target="../slideMasters/slideMaster22.xml"/><Relationship Id="rId7" Type="http://schemas.openxmlformats.org/officeDocument/2006/relationships/image" Target="../media/image7.png"/><Relationship Id="rId2" Type="http://schemas.openxmlformats.org/officeDocument/2006/relationships/tags" Target="../tags/tag247.xml"/><Relationship Id="rId1" Type="http://schemas.openxmlformats.org/officeDocument/2006/relationships/vmlDrawing" Target="../drawings/vmlDrawing246.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45.bin"/></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3" Type="http://schemas.openxmlformats.org/officeDocument/2006/relationships/slideMaster" Target="../slideMasters/slideMaster23.xml"/><Relationship Id="rId2" Type="http://schemas.openxmlformats.org/officeDocument/2006/relationships/tags" Target="../tags/tag249.xml"/><Relationship Id="rId1" Type="http://schemas.openxmlformats.org/officeDocument/2006/relationships/vmlDrawing" Target="../drawings/vmlDrawing248.vml"/><Relationship Id="rId5" Type="http://schemas.openxmlformats.org/officeDocument/2006/relationships/image" Target="../media/image1.emf"/><Relationship Id="rId4" Type="http://schemas.openxmlformats.org/officeDocument/2006/relationships/oleObject" Target="../embeddings/oleObject247.bin"/></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51.xml"/><Relationship Id="rId1" Type="http://schemas.openxmlformats.org/officeDocument/2006/relationships/vmlDrawing" Target="../drawings/vmlDrawing250.vml"/><Relationship Id="rId5" Type="http://schemas.openxmlformats.org/officeDocument/2006/relationships/image" Target="../media/image1.emf"/><Relationship Id="rId4" Type="http://schemas.openxmlformats.org/officeDocument/2006/relationships/oleObject" Target="../embeddings/oleObject249.bin"/></Relationships>
</file>

<file path=ppt/slideLayouts/_rels/slideLayout369.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52.xml"/><Relationship Id="rId1" Type="http://schemas.openxmlformats.org/officeDocument/2006/relationships/vmlDrawing" Target="../drawings/vmlDrawing251.vml"/><Relationship Id="rId5" Type="http://schemas.openxmlformats.org/officeDocument/2006/relationships/image" Target="../media/image1.emf"/><Relationship Id="rId4" Type="http://schemas.openxmlformats.org/officeDocument/2006/relationships/oleObject" Target="../embeddings/oleObject250.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53.xml"/><Relationship Id="rId1" Type="http://schemas.openxmlformats.org/officeDocument/2006/relationships/vmlDrawing" Target="../drawings/vmlDrawing252.vml"/><Relationship Id="rId5" Type="http://schemas.openxmlformats.org/officeDocument/2006/relationships/image" Target="../media/image1.emf"/><Relationship Id="rId4" Type="http://schemas.openxmlformats.org/officeDocument/2006/relationships/oleObject" Target="../embeddings/oleObject251.bin"/></Relationships>
</file>

<file path=ppt/slideLayouts/_rels/slideLayout373.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54.xml"/><Relationship Id="rId1" Type="http://schemas.openxmlformats.org/officeDocument/2006/relationships/vmlDrawing" Target="../drawings/vmlDrawing253.vml"/><Relationship Id="rId5" Type="http://schemas.openxmlformats.org/officeDocument/2006/relationships/image" Target="../media/image1.emf"/><Relationship Id="rId4" Type="http://schemas.openxmlformats.org/officeDocument/2006/relationships/oleObject" Target="../embeddings/oleObject252.bin"/></Relationships>
</file>

<file path=ppt/slideLayouts/_rels/slideLayout374.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55.xml"/><Relationship Id="rId1" Type="http://schemas.openxmlformats.org/officeDocument/2006/relationships/vmlDrawing" Target="../drawings/vmlDrawing254.vml"/><Relationship Id="rId5" Type="http://schemas.openxmlformats.org/officeDocument/2006/relationships/image" Target="../media/image1.emf"/><Relationship Id="rId4" Type="http://schemas.openxmlformats.org/officeDocument/2006/relationships/oleObject" Target="../embeddings/oleObject253.bin"/></Relationships>
</file>

<file path=ppt/slideLayouts/_rels/slideLayout375.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56.xml"/><Relationship Id="rId1" Type="http://schemas.openxmlformats.org/officeDocument/2006/relationships/vmlDrawing" Target="../drawings/vmlDrawing255.vml"/><Relationship Id="rId5" Type="http://schemas.openxmlformats.org/officeDocument/2006/relationships/image" Target="../media/image1.emf"/><Relationship Id="rId4" Type="http://schemas.openxmlformats.org/officeDocument/2006/relationships/oleObject" Target="../embeddings/oleObject254.bin"/></Relationships>
</file>

<file path=ppt/slideLayouts/_rels/slideLayout376.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57.xml"/><Relationship Id="rId1" Type="http://schemas.openxmlformats.org/officeDocument/2006/relationships/vmlDrawing" Target="../drawings/vmlDrawing256.vml"/><Relationship Id="rId5" Type="http://schemas.openxmlformats.org/officeDocument/2006/relationships/image" Target="../media/image1.emf"/><Relationship Id="rId4" Type="http://schemas.openxmlformats.org/officeDocument/2006/relationships/oleObject" Target="../embeddings/oleObject255.bin"/></Relationships>
</file>

<file path=ppt/slideLayouts/_rels/slideLayout377.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58.xml"/><Relationship Id="rId1" Type="http://schemas.openxmlformats.org/officeDocument/2006/relationships/vmlDrawing" Target="../drawings/vmlDrawing257.vml"/><Relationship Id="rId5" Type="http://schemas.openxmlformats.org/officeDocument/2006/relationships/image" Target="../media/image1.emf"/><Relationship Id="rId4" Type="http://schemas.openxmlformats.org/officeDocument/2006/relationships/oleObject" Target="../embeddings/oleObject256.bin"/></Relationships>
</file>

<file path=ppt/slideLayouts/_rels/slideLayout378.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59.xml"/><Relationship Id="rId1" Type="http://schemas.openxmlformats.org/officeDocument/2006/relationships/vmlDrawing" Target="../drawings/vmlDrawing258.vml"/><Relationship Id="rId5" Type="http://schemas.openxmlformats.org/officeDocument/2006/relationships/image" Target="../media/image1.emf"/><Relationship Id="rId4" Type="http://schemas.openxmlformats.org/officeDocument/2006/relationships/oleObject" Target="../embeddings/oleObject257.bin"/></Relationships>
</file>

<file path=ppt/slideLayouts/_rels/slideLayout379.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60.xml"/><Relationship Id="rId1" Type="http://schemas.openxmlformats.org/officeDocument/2006/relationships/vmlDrawing" Target="../drawings/vmlDrawing259.vml"/><Relationship Id="rId5" Type="http://schemas.openxmlformats.org/officeDocument/2006/relationships/image" Target="../media/image1.emf"/><Relationship Id="rId4" Type="http://schemas.openxmlformats.org/officeDocument/2006/relationships/oleObject" Target="../embeddings/oleObject258.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80.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61.xml"/><Relationship Id="rId1" Type="http://schemas.openxmlformats.org/officeDocument/2006/relationships/vmlDrawing" Target="../drawings/vmlDrawing260.vml"/><Relationship Id="rId5" Type="http://schemas.openxmlformats.org/officeDocument/2006/relationships/image" Target="../media/image1.emf"/><Relationship Id="rId4" Type="http://schemas.openxmlformats.org/officeDocument/2006/relationships/oleObject" Target="../embeddings/oleObject259.bin"/></Relationships>
</file>

<file path=ppt/slideLayouts/_rels/slideLayout381.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62.xml"/><Relationship Id="rId1" Type="http://schemas.openxmlformats.org/officeDocument/2006/relationships/vmlDrawing" Target="../drawings/vmlDrawing261.vml"/><Relationship Id="rId5" Type="http://schemas.openxmlformats.org/officeDocument/2006/relationships/image" Target="../media/image1.emf"/><Relationship Id="rId4" Type="http://schemas.openxmlformats.org/officeDocument/2006/relationships/oleObject" Target="../embeddings/oleObject260.bin"/></Relationships>
</file>

<file path=ppt/slideLayouts/_rels/slideLayout382.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63.xml"/><Relationship Id="rId1" Type="http://schemas.openxmlformats.org/officeDocument/2006/relationships/vmlDrawing" Target="../drawings/vmlDrawing262.vml"/><Relationship Id="rId5" Type="http://schemas.openxmlformats.org/officeDocument/2006/relationships/image" Target="../media/image1.emf"/><Relationship Id="rId4" Type="http://schemas.openxmlformats.org/officeDocument/2006/relationships/oleObject" Target="../embeddings/oleObject261.bin"/></Relationships>
</file>

<file path=ppt/slideLayouts/_rels/slideLayout383.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264.xml"/><Relationship Id="rId1" Type="http://schemas.openxmlformats.org/officeDocument/2006/relationships/vmlDrawing" Target="../drawings/vmlDrawing263.vml"/><Relationship Id="rId5" Type="http://schemas.openxmlformats.org/officeDocument/2006/relationships/image" Target="../media/image1.emf"/><Relationship Id="rId4" Type="http://schemas.openxmlformats.org/officeDocument/2006/relationships/oleObject" Target="../embeddings/oleObject262.bin"/></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vmlDrawing" Target="../drawings/vmlDrawing44.v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vmlDrawing" Target="../drawings/vmlDrawing45.vml"/><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46.v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8.xml"/><Relationship Id="rId1" Type="http://schemas.openxmlformats.org/officeDocument/2006/relationships/vmlDrawing" Target="../drawings/vmlDrawing47.v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4.xml"/><Relationship Id="rId1" Type="http://schemas.openxmlformats.org/officeDocument/2006/relationships/vmlDrawing" Target="../drawings/vmlDrawing5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8.xml"/><Relationship Id="rId1" Type="http://schemas.openxmlformats.org/officeDocument/2006/relationships/vmlDrawing" Target="../drawings/vmlDrawing57.vml"/><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vmlDrawing" Target="../drawings/vmlDrawing59.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2.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3.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vmlDrawing" Target="../drawings/vmlDrawing63.vml"/><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7.xml"/><Relationship Id="rId1" Type="http://schemas.openxmlformats.org/officeDocument/2006/relationships/vmlDrawing" Target="../drawings/vmlDrawing66.vml"/><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3.xml"/><Relationship Id="rId1" Type="http://schemas.openxmlformats.org/officeDocument/2006/relationships/vmlDrawing" Target="../drawings/vmlDrawing72.v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4.xml"/><Relationship Id="rId1" Type="http://schemas.openxmlformats.org/officeDocument/2006/relationships/vmlDrawing" Target="../drawings/vmlDrawing73.vml"/><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5.xml"/><Relationship Id="rId1" Type="http://schemas.openxmlformats.org/officeDocument/2006/relationships/vmlDrawing" Target="../drawings/vmlDrawing74.vml"/><Relationship Id="rId5" Type="http://schemas.openxmlformats.org/officeDocument/2006/relationships/image" Target="../media/image1.emf"/><Relationship Id="rId4" Type="http://schemas.openxmlformats.org/officeDocument/2006/relationships/oleObject" Target="../embeddings/oleObject74.bin"/></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1.emf"/><Relationship Id="rId4" Type="http://schemas.openxmlformats.org/officeDocument/2006/relationships/oleObject" Target="../embeddings/oleObject75.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053"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1269"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8853"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26581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090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150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192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8474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4921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215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2949"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2292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397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7167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499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393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6021"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8779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7045"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3284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8069"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5820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909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3078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0117"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0231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114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0725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2165"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5984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3189"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6659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421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6495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418002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8411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1581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2293"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2181590" y="1578328"/>
            <a:ext cx="9079773" cy="4133199"/>
          </a:xfrm>
          <a:ln w="6350" cmpd="sng">
            <a:noFill/>
            <a:prstDash val="lgDash"/>
          </a:ln>
        </p:spPr>
        <p:txBody>
          <a:bodyPr anchor="ctr" anchorCtr="1"/>
          <a:lstStyle>
            <a:lvl1pPr algn="ctr">
              <a:lnSpc>
                <a:spcPts val="7598"/>
              </a:lnSpc>
              <a:buNone/>
              <a:defRPr sz="7598" b="0" cap="all" baseline="0">
                <a:solidFill>
                  <a:srgbClr val="000000"/>
                </a:solidFill>
                <a:latin typeface="+mj-lt"/>
              </a:defRPr>
            </a:lvl1pPr>
          </a:lstStyle>
          <a:p>
            <a:pPr lvl="0"/>
            <a:r>
              <a:rPr lang="en-GB" dirty="0"/>
              <a:t>QUOTE OR STATEMENT QUOTE OR STATEMENT QUOTE OR STATEMENT QUOTE OR STATEMENT </a:t>
            </a:r>
          </a:p>
        </p:txBody>
      </p:sp>
    </p:spTree>
    <p:extLst>
      <p:ext uri="{BB962C8B-B14F-4D97-AF65-F5344CB8AC3E}">
        <p14:creationId xmlns:p14="http://schemas.microsoft.com/office/powerpoint/2010/main" val="252403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7429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1747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8057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626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322231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728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2531932" y="1395413"/>
            <a:ext cx="8400256" cy="485457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66531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830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457775"/>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2265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p:nvPr>
        </p:nvSpPr>
        <p:spPr bwMode="gray">
          <a:xfrm>
            <a:off x="-1" y="852140"/>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69055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933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376755"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Media Placeholder 46"/>
          <p:cNvSpPr>
            <a:spLocks noGrp="1"/>
          </p:cNvSpPr>
          <p:nvPr>
            <p:ph type="media" sz="quarter" idx="16"/>
          </p:nvPr>
        </p:nvSpPr>
        <p:spPr bwMode="gray">
          <a:xfrm>
            <a:off x="4665329"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8" name="Media Placeholder 46"/>
          <p:cNvSpPr>
            <a:spLocks noGrp="1"/>
          </p:cNvSpPr>
          <p:nvPr>
            <p:ph type="media" sz="quarter" idx="17"/>
          </p:nvPr>
        </p:nvSpPr>
        <p:spPr bwMode="gray">
          <a:xfrm>
            <a:off x="8953903"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Media Placeholder 46"/>
          <p:cNvSpPr>
            <a:spLocks noGrp="1"/>
          </p:cNvSpPr>
          <p:nvPr>
            <p:ph type="media" sz="quarter" idx="18"/>
          </p:nvPr>
        </p:nvSpPr>
        <p:spPr bwMode="gray">
          <a:xfrm>
            <a:off x="376755"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3" name="Media Placeholder 46"/>
          <p:cNvSpPr>
            <a:spLocks noGrp="1"/>
          </p:cNvSpPr>
          <p:nvPr>
            <p:ph type="media" sz="quarter" idx="19"/>
          </p:nvPr>
        </p:nvSpPr>
        <p:spPr bwMode="gray">
          <a:xfrm>
            <a:off x="4665329"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4" name="Media Placeholder 46"/>
          <p:cNvSpPr>
            <a:spLocks noGrp="1"/>
          </p:cNvSpPr>
          <p:nvPr>
            <p:ph type="media" sz="quarter" idx="20"/>
          </p:nvPr>
        </p:nvSpPr>
        <p:spPr bwMode="gray">
          <a:xfrm>
            <a:off x="8953903"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12594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35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p:nvPr>
        </p:nvSpPr>
        <p:spPr bwMode="gray">
          <a:xfrm>
            <a:off x="381060" y="1395414"/>
            <a:ext cx="12695650" cy="540702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365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240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7395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1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4"/>
            <a:ext cx="8426275" cy="4210169"/>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60489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342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240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6315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977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4453"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6795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547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5952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50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9752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7525"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0450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8549"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31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9573"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130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0597"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4488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365"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1621"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8418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645"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0385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669"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6244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469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2525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5717"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0879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13307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47381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043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306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2607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6389"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12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10"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Tree>
    <p:extLst>
      <p:ext uri="{BB962C8B-B14F-4D97-AF65-F5344CB8AC3E}">
        <p14:creationId xmlns:p14="http://schemas.microsoft.com/office/powerpoint/2010/main" val="309055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15725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62371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1854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25246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1258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cxnSp>
        <p:nvCxnSpPr>
          <p:cNvPr id="6" name="Straight Connector 5"/>
          <p:cNvCxnSpPr/>
          <p:nvPr userDrawn="1"/>
        </p:nvCxnSpPr>
        <p:spPr>
          <a:xfrm>
            <a:off x="2548883"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99324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9"/>
            <a:ext cx="1671832" cy="362395"/>
          </a:xfrm>
          <a:prstGeom prst="rect">
            <a:avLst/>
          </a:prstGeom>
        </p:spPr>
      </p:pic>
      <p:sp>
        <p:nvSpPr>
          <p:cNvPr id="13" name="Text Placeholder 12"/>
          <p:cNvSpPr>
            <a:spLocks noGrp="1"/>
          </p:cNvSpPr>
          <p:nvPr>
            <p:ph type="body" sz="quarter" idx="11" hasCustomPrompt="1"/>
          </p:nvPr>
        </p:nvSpPr>
        <p:spPr>
          <a:xfrm>
            <a:off x="234001" y="1048181"/>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13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7765"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2181590" y="1578328"/>
            <a:ext cx="9079773" cy="4133199"/>
          </a:xfrm>
          <a:ln w="6350" cmpd="sng">
            <a:noFill/>
            <a:prstDash val="lgDash"/>
          </a:ln>
        </p:spPr>
        <p:txBody>
          <a:bodyPr anchor="ctr" anchorCtr="1"/>
          <a:lstStyle>
            <a:lvl1pPr algn="ctr">
              <a:lnSpc>
                <a:spcPts val="7598"/>
              </a:lnSpc>
              <a:buNone/>
              <a:defRPr sz="7598" b="0" cap="all" baseline="0">
                <a:solidFill>
                  <a:srgbClr val="000000"/>
                </a:solidFill>
                <a:latin typeface="+mj-lt"/>
              </a:defRPr>
            </a:lvl1pPr>
          </a:lstStyle>
          <a:p>
            <a:pPr lvl="0"/>
            <a:r>
              <a:rPr lang="en-GB" dirty="0"/>
              <a:t>QUOTE OR STATEMENT QUOTE OR STATEMENT QUOTE OR STATEMENT QUOTE OR STATEMENT </a:t>
            </a:r>
          </a:p>
        </p:txBody>
      </p:sp>
    </p:spTree>
    <p:extLst>
      <p:ext uri="{BB962C8B-B14F-4D97-AF65-F5344CB8AC3E}">
        <p14:creationId xmlns:p14="http://schemas.microsoft.com/office/powerpoint/2010/main" val="8896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7413"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19813"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8985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0837"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1868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1861"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03206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2885"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377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3909"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43112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933"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72274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7574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5957"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50088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6981"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09735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14413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843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8005"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1598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43770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005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1761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107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978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4479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46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101"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2767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12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5961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414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0761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5173"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5761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9461"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6197"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6827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7221"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5758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8245"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6030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9269"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361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029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6704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1317"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8575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234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465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3365"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907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33440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47079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0485"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2504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6605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5341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4704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Tree>
    <p:extLst>
      <p:ext uri="{BB962C8B-B14F-4D97-AF65-F5344CB8AC3E}">
        <p14:creationId xmlns:p14="http://schemas.microsoft.com/office/powerpoint/2010/main" val="398005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78756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300283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91868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79525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326598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3077"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cxnSp>
        <p:nvCxnSpPr>
          <p:cNvPr id="6" name="Straight Connector 5"/>
          <p:cNvCxnSpPr/>
          <p:nvPr userDrawn="1"/>
        </p:nvCxnSpPr>
        <p:spPr>
          <a:xfrm>
            <a:off x="2548882"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65478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
        <p:nvSpPr>
          <p:cNvPr id="13" name="Text Placeholder 12"/>
          <p:cNvSpPr>
            <a:spLocks noGrp="1"/>
          </p:cNvSpPr>
          <p:nvPr>
            <p:ph type="body" sz="quarter" idx="11" hasCustomPrompt="1"/>
          </p:nvPr>
        </p:nvSpPr>
        <p:spPr>
          <a:xfrm>
            <a:off x="234000" y="1048180"/>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1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72175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11"/>
          </p:nvPr>
        </p:nvSpPr>
        <p:spPr>
          <a:xfrm>
            <a:off x="55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Title Placeholder 1"/>
          <p:cNvSpPr>
            <a:spLocks noGrp="1"/>
          </p:cNvSpPr>
          <p:nvPr>
            <p:ph type="title" hasCustomPrompt="1"/>
          </p:nvPr>
        </p:nvSpPr>
        <p:spPr bwMode="gray">
          <a:xfrm>
            <a:off x="11427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11" name="Text Placeholder 18"/>
          <p:cNvSpPr>
            <a:spLocks noGrp="1"/>
          </p:cNvSpPr>
          <p:nvPr>
            <p:ph type="body" sz="quarter" idx="12" hasCustomPrompt="1"/>
          </p:nvPr>
        </p:nvSpPr>
        <p:spPr>
          <a:xfrm>
            <a:off x="11427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2" name="Text Placeholder 21"/>
          <p:cNvSpPr>
            <a:spLocks noGrp="1"/>
          </p:cNvSpPr>
          <p:nvPr>
            <p:ph type="body" sz="quarter" idx="13" hasCustomPrompt="1"/>
          </p:nvPr>
        </p:nvSpPr>
        <p:spPr>
          <a:xfrm>
            <a:off x="11427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2" name="Text Placeholder 18"/>
          <p:cNvSpPr>
            <a:spLocks noGrp="1"/>
          </p:cNvSpPr>
          <p:nvPr>
            <p:ph type="body" sz="quarter" idx="14" hasCustomPrompt="1"/>
          </p:nvPr>
        </p:nvSpPr>
        <p:spPr>
          <a:xfrm>
            <a:off x="786393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23" name="Text Placeholder 21"/>
          <p:cNvSpPr>
            <a:spLocks noGrp="1"/>
          </p:cNvSpPr>
          <p:nvPr>
            <p:ph type="body" sz="quarter" idx="15" hasCustomPrompt="1"/>
          </p:nvPr>
        </p:nvSpPr>
        <p:spPr>
          <a:xfrm>
            <a:off x="786393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29110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8639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8" name="Text Placeholder 18"/>
          <p:cNvSpPr>
            <a:spLocks noGrp="1"/>
          </p:cNvSpPr>
          <p:nvPr>
            <p:ph type="body" sz="quarter" idx="12" hasCustomPrompt="1"/>
          </p:nvPr>
        </p:nvSpPr>
        <p:spPr>
          <a:xfrm>
            <a:off x="78639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9" name="Text Placeholder 21"/>
          <p:cNvSpPr>
            <a:spLocks noGrp="1"/>
          </p:cNvSpPr>
          <p:nvPr>
            <p:ph type="body" sz="quarter" idx="13" hasCustomPrompt="1"/>
          </p:nvPr>
        </p:nvSpPr>
        <p:spPr>
          <a:xfrm>
            <a:off x="78639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2" name="Text Placeholder 18"/>
          <p:cNvSpPr>
            <a:spLocks noGrp="1"/>
          </p:cNvSpPr>
          <p:nvPr>
            <p:ph type="body" sz="quarter" idx="14" hasCustomPrompt="1"/>
          </p:nvPr>
        </p:nvSpPr>
        <p:spPr>
          <a:xfrm>
            <a:off x="115145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3" name="Text Placeholder 21"/>
          <p:cNvSpPr>
            <a:spLocks noGrp="1"/>
          </p:cNvSpPr>
          <p:nvPr>
            <p:ph type="body" sz="quarter" idx="15" hasCustomPrompt="1"/>
          </p:nvPr>
        </p:nvSpPr>
        <p:spPr>
          <a:xfrm>
            <a:off x="115145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20" name="Picture Placeholder 5"/>
          <p:cNvSpPr>
            <a:spLocks noGrp="1"/>
          </p:cNvSpPr>
          <p:nvPr>
            <p:ph type="pic" sz="quarter" idx="17"/>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7118" y="6964868"/>
            <a:ext cx="1671832" cy="362395"/>
          </a:xfrm>
          <a:prstGeom prst="rect">
            <a:avLst/>
          </a:prstGeom>
        </p:spPr>
      </p:pic>
    </p:spTree>
    <p:extLst>
      <p:ext uri="{BB962C8B-B14F-4D97-AF65-F5344CB8AC3E}">
        <p14:creationId xmlns:p14="http://schemas.microsoft.com/office/powerpoint/2010/main" val="14069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421163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6713031" y="0"/>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8"/>
          </p:nvPr>
        </p:nvSpPr>
        <p:spPr>
          <a:xfrm>
            <a:off x="6713031" y="3777664"/>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0" name="Title Placeholder 1"/>
          <p:cNvSpPr>
            <a:spLocks noGrp="1"/>
          </p:cNvSpPr>
          <p:nvPr>
            <p:ph type="title" hasCustomPrompt="1"/>
          </p:nvPr>
        </p:nvSpPr>
        <p:spPr bwMode="gray">
          <a:xfrm>
            <a:off x="234000" y="4132983"/>
            <a:ext cx="1241334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4803377"/>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33363" y="5386108"/>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97865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349" dirty="0">
              <a:solidFill>
                <a:srgbClr val="000000"/>
              </a:solidFill>
            </a:endParaRPr>
          </a:p>
        </p:txBody>
      </p:sp>
      <p:sp>
        <p:nvSpPr>
          <p:cNvPr id="4" name="Media Placeholder 46"/>
          <p:cNvSpPr>
            <a:spLocks noGrp="1"/>
          </p:cNvSpPr>
          <p:nvPr>
            <p:ph type="media" sz="quarter" idx="10" hasCustomPrompt="1"/>
          </p:nvPr>
        </p:nvSpPr>
        <p:spPr bwMode="gray">
          <a:xfrm>
            <a:off x="0" y="852141"/>
            <a:ext cx="13442950" cy="5856983"/>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274473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5413"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2" y="1372457"/>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2"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8" y="1902928"/>
            <a:ext cx="5235066" cy="4218272"/>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3" y="1902928"/>
            <a:ext cx="5232045" cy="4218272"/>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8185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8. Statement slid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144628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746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3059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1509"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848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5396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8347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98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9509"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4011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053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5057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155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254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2581"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5688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3605"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1713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4629"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1012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565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5358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253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6677"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7657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770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003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8725"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9574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9749"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6767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077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0011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5066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06124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8175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9552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1446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589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282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3456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384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4035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0970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145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4869"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2878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589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5383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691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4562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7941"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7678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8965"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7496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355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9989"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0020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101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0607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2037"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0811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306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1777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4085"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8574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5109"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1603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613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6836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190600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81930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4010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293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1772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0333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818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4"/>
            <a:ext cx="8426275" cy="4210169"/>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79858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920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0"/>
            <a:ext cx="84262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4"/>
            <a:ext cx="8426275" cy="4210169"/>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7075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2" y="1371821"/>
            <a:ext cx="6664200" cy="207296"/>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2" y="1658710"/>
            <a:ext cx="6664200"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2" y="1987014"/>
            <a:ext cx="6664200" cy="4210169"/>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199"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6170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1"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1" y="1422401"/>
            <a:ext cx="5397500" cy="4444999"/>
          </a:xfrm>
        </p:spPr>
        <p:txBody>
          <a:bodyPr/>
          <a:lstStyle>
            <a:lvl1pPr algn="ctr">
              <a:defRPr sz="2499">
                <a:solidFill>
                  <a:schemeClr val="bg1"/>
                </a:solidFill>
                <a:latin typeface="Impact" charset="0"/>
                <a:ea typeface="Impact" charset="0"/>
                <a:cs typeface="Impact" charset="0"/>
              </a:defRPr>
            </a:lvl1pPr>
            <a:lvl2pPr algn="ctr">
              <a:defRPr sz="2499">
                <a:solidFill>
                  <a:schemeClr val="bg1"/>
                </a:solidFill>
                <a:latin typeface="Impact" charset="0"/>
                <a:ea typeface="Impact" charset="0"/>
                <a:cs typeface="Impact" charset="0"/>
              </a:defRPr>
            </a:lvl2pPr>
            <a:lvl3pPr algn="ctr">
              <a:defRPr sz="2499">
                <a:solidFill>
                  <a:schemeClr val="bg1"/>
                </a:solidFill>
                <a:latin typeface="Impact" charset="0"/>
                <a:ea typeface="Impact" charset="0"/>
                <a:cs typeface="Impact" charset="0"/>
              </a:defRPr>
            </a:lvl3pPr>
            <a:lvl4pPr algn="ctr">
              <a:defRPr sz="2499">
                <a:solidFill>
                  <a:schemeClr val="bg1"/>
                </a:solidFill>
                <a:latin typeface="Impact" charset="0"/>
                <a:ea typeface="Impact" charset="0"/>
                <a:cs typeface="Impact" charset="0"/>
              </a:defRPr>
            </a:lvl4pPr>
            <a:lvl5pPr algn="ctr">
              <a:defRPr sz="2499">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9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0229"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9963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7"/>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2" y="2195325"/>
            <a:ext cx="5235066"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6" y="2195325"/>
            <a:ext cx="5232045"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4593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125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50"/>
            <a:ext cx="8429894" cy="3784532"/>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4166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227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3274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5605"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3301"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1" y="2461175"/>
            <a:ext cx="5962849" cy="3788813"/>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5"/>
            <a:ext cx="5961600" cy="3781359"/>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4049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4325"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1" y="1491463"/>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3"/>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3"/>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5" y="2459740"/>
            <a:ext cx="4124127"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92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5349"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7" y="2376189"/>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7" y="4442806"/>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4765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637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5"/>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6610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7397"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7" y="2376189"/>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7" y="4442806"/>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3976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842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5"/>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7"/>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4716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9445"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4"/>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0251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0469"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3"/>
            <a:ext cx="3081873"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3"/>
            <a:ext cx="308853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1" y="3553113"/>
            <a:ext cx="3097102"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3"/>
            <a:ext cx="308894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2"/>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6565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149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1"/>
            <a:ext cx="4115448" cy="4313237"/>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18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1" y="270001"/>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1" y="2461175"/>
            <a:ext cx="5962849" cy="3788813"/>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2" y="1502942"/>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5"/>
            <a:ext cx="5961600" cy="3781359"/>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2"/>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3"/>
            <a:ext cx="5962650" cy="425449"/>
          </a:xfrm>
        </p:spPr>
        <p:txBody>
          <a:bodyPr/>
          <a:lstStyle>
            <a:lvl1pPr>
              <a:defRPr sz="2799"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54332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629"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1" y="270001"/>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3"/>
            <a:ext cx="5962650" cy="425449"/>
          </a:xfrm>
        </p:spPr>
        <p:txBody>
          <a:bodyPr/>
          <a:lstStyle>
            <a:lvl1pPr>
              <a:defRPr sz="2799"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1"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1" y="3779321"/>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1" y="6477661"/>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1" y="6690251"/>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9"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9"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9"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9" y="3424641"/>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9"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9"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1"/>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39068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5" y="2026819"/>
            <a:ext cx="3504109"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9" y="2026819"/>
            <a:ext cx="3504109"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9"/>
            <a:ext cx="3504109"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577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3" y="2027238"/>
            <a:ext cx="3780001"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8"/>
            <a:ext cx="3780001"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8"/>
            <a:ext cx="3780001"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6647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19997">
                <a:solidFill>
                  <a:schemeClr val="bg1"/>
                </a:solidFill>
                <a:latin typeface="Impact" charset="0"/>
                <a:ea typeface="Impact" charset="0"/>
                <a:cs typeface="Impact" charset="0"/>
              </a:defRPr>
            </a:lvl1pPr>
            <a:lvl2pPr algn="ctr">
              <a:defRPr sz="9999">
                <a:solidFill>
                  <a:schemeClr val="bg1"/>
                </a:solidFill>
                <a:latin typeface="Impact" charset="0"/>
                <a:ea typeface="Impact" charset="0"/>
                <a:cs typeface="Impact" charset="0"/>
              </a:defRPr>
            </a:lvl2pPr>
            <a:lvl3pPr algn="ctr">
              <a:defRPr sz="9999">
                <a:solidFill>
                  <a:schemeClr val="bg1"/>
                </a:solidFill>
                <a:latin typeface="Impact" charset="0"/>
                <a:ea typeface="Impact" charset="0"/>
                <a:cs typeface="Impact" charset="0"/>
              </a:defRPr>
            </a:lvl3pPr>
            <a:lvl4pPr algn="ctr">
              <a:defRPr sz="9999">
                <a:solidFill>
                  <a:schemeClr val="bg1"/>
                </a:solidFill>
                <a:latin typeface="Impact" charset="0"/>
                <a:ea typeface="Impact" charset="0"/>
                <a:cs typeface="Impact" charset="0"/>
              </a:defRPr>
            </a:lvl4pPr>
            <a:lvl5pPr algn="ctr">
              <a:defRPr sz="9999">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2563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30"/>
            <a:ext cx="11314112" cy="2331774"/>
          </a:xfrm>
        </p:spPr>
        <p:txBody>
          <a:bodyPr anchor="ctr"/>
          <a:lstStyle>
            <a:lvl1pPr algn="ctr">
              <a:defRPr sz="19997">
                <a:solidFill>
                  <a:schemeClr val="bg1"/>
                </a:solidFill>
                <a:latin typeface="Impact" charset="0"/>
                <a:ea typeface="Impact" charset="0"/>
                <a:cs typeface="Impact" charset="0"/>
              </a:defRPr>
            </a:lvl1pPr>
            <a:lvl2pPr algn="ctr">
              <a:defRPr sz="9999">
                <a:solidFill>
                  <a:schemeClr val="bg1"/>
                </a:solidFill>
                <a:latin typeface="Impact" charset="0"/>
                <a:ea typeface="Impact" charset="0"/>
                <a:cs typeface="Impact" charset="0"/>
              </a:defRPr>
            </a:lvl2pPr>
            <a:lvl3pPr algn="ctr">
              <a:defRPr sz="9999">
                <a:solidFill>
                  <a:schemeClr val="bg1"/>
                </a:solidFill>
                <a:latin typeface="Impact" charset="0"/>
                <a:ea typeface="Impact" charset="0"/>
                <a:cs typeface="Impact" charset="0"/>
              </a:defRPr>
            </a:lvl3pPr>
            <a:lvl4pPr algn="ctr">
              <a:defRPr sz="9999">
                <a:solidFill>
                  <a:schemeClr val="bg1"/>
                </a:solidFill>
                <a:latin typeface="Impact" charset="0"/>
                <a:ea typeface="Impact" charset="0"/>
                <a:cs typeface="Impact" charset="0"/>
              </a:defRPr>
            </a:lvl4pPr>
            <a:lvl5pPr algn="ctr">
              <a:defRPr sz="9999">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9999">
                <a:solidFill>
                  <a:schemeClr val="bg1"/>
                </a:solidFill>
                <a:latin typeface="Impact" charset="0"/>
                <a:ea typeface="Impact" charset="0"/>
                <a:cs typeface="Impact" charset="0"/>
              </a:defRPr>
            </a:lvl1pPr>
            <a:lvl2pPr algn="ctr">
              <a:defRPr sz="9999">
                <a:solidFill>
                  <a:schemeClr val="bg1"/>
                </a:solidFill>
                <a:latin typeface="Impact" charset="0"/>
                <a:ea typeface="Impact" charset="0"/>
                <a:cs typeface="Impact" charset="0"/>
              </a:defRPr>
            </a:lvl2pPr>
            <a:lvl3pPr algn="ctr">
              <a:defRPr sz="9999">
                <a:solidFill>
                  <a:schemeClr val="bg1"/>
                </a:solidFill>
                <a:latin typeface="Impact" charset="0"/>
                <a:ea typeface="Impact" charset="0"/>
                <a:cs typeface="Impact" charset="0"/>
              </a:defRPr>
            </a:lvl3pPr>
            <a:lvl4pPr algn="ctr">
              <a:defRPr sz="9999">
                <a:solidFill>
                  <a:schemeClr val="bg1"/>
                </a:solidFill>
                <a:latin typeface="Impact" charset="0"/>
                <a:ea typeface="Impact" charset="0"/>
                <a:cs typeface="Impact" charset="0"/>
              </a:defRPr>
            </a:lvl4pPr>
            <a:lvl5pPr algn="ctr">
              <a:defRPr sz="9999">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2362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2"/>
          <a:ext cx="2154" cy="1749"/>
        </p:xfrm>
        <a:graphic>
          <a:graphicData uri="http://schemas.openxmlformats.org/presentationml/2006/ole">
            <mc:AlternateContent xmlns:mc="http://schemas.openxmlformats.org/markup-compatibility/2006">
              <mc:Choice xmlns:v="urn:schemas-microsoft-com:vml" Requires="v">
                <p:oleObj spid="_x0000_s19251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2"/>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2"/>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7"/>
            <a:ext cx="931586" cy="323837"/>
          </a:xfrm>
          <a:prstGeom prst="rect">
            <a:avLst/>
          </a:prstGeom>
        </p:spPr>
      </p:pic>
      <p:sp>
        <p:nvSpPr>
          <p:cNvPr id="13" name="Text Placeholder 3"/>
          <p:cNvSpPr>
            <a:spLocks noGrp="1"/>
          </p:cNvSpPr>
          <p:nvPr>
            <p:ph type="body" sz="quarter" idx="11" hasCustomPrompt="1"/>
          </p:nvPr>
        </p:nvSpPr>
        <p:spPr>
          <a:xfrm>
            <a:off x="10182225" y="7251101"/>
            <a:ext cx="3116264" cy="12315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2"/>
              </a:lnSpc>
              <a:buNone/>
              <a:defRPr lang="en-GB" sz="1400" b="1" kern="1200" baseline="0" dirty="0">
                <a:solidFill>
                  <a:schemeClr val="accent6"/>
                </a:solidFill>
                <a:latin typeface="+mn-lt"/>
                <a:ea typeface="+mn-ea"/>
                <a:cs typeface="+mn-cs"/>
              </a:defRPr>
            </a:lvl1pPr>
          </a:lstStyle>
          <a:p>
            <a:pPr marL="96855" lvl="0" indent="-96855" algn="l" defTabSz="961670"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43447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93541"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1"/>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67974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558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261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661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1020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5950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10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393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7637"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7419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866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581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968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5218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0709"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1311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1733"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4456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2757"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9221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378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6537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4805"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5011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5829"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6630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6853"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0266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7877"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3218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890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8359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99997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99739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032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645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9668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5295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181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2"/>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3"/>
            <a:ext cx="8259575" cy="214058"/>
          </a:xfrm>
        </p:spPr>
        <p:txBody>
          <a:bodyPr anchor="t" anchorCtr="0"/>
          <a:lstStyle>
            <a:lvl1pPr>
              <a:lnSpc>
                <a:spcPts val="1498"/>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498"/>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5"/>
            <a:ext cx="8426275" cy="4210169"/>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8"/>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78122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101"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653"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1913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2"/>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498"/>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0"/>
            <a:ext cx="8426275" cy="248708"/>
          </a:xfrm>
        </p:spPr>
        <p:txBody>
          <a:bodyPr anchor="t" anchorCtr="0"/>
          <a:lstStyle>
            <a:lvl1pPr>
              <a:lnSpc>
                <a:spcPts val="1498"/>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5"/>
            <a:ext cx="8426275" cy="4210169"/>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8"/>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8650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2"/>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3" y="1371821"/>
            <a:ext cx="6664200" cy="207296"/>
          </a:xfrm>
        </p:spPr>
        <p:txBody>
          <a:bodyPr anchor="t" anchorCtr="0"/>
          <a:lstStyle>
            <a:lvl1pPr>
              <a:lnSpc>
                <a:spcPts val="1498"/>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3" y="1658710"/>
            <a:ext cx="6664200" cy="248708"/>
          </a:xfrm>
        </p:spPr>
        <p:txBody>
          <a:bodyPr anchor="t" anchorCtr="0"/>
          <a:lstStyle>
            <a:lvl1pPr>
              <a:lnSpc>
                <a:spcPts val="1498"/>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3" y="1987015"/>
            <a:ext cx="6664200" cy="4210169"/>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8"/>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199"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4521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2"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2" y="1422402"/>
            <a:ext cx="5397500" cy="4444999"/>
          </a:xfrm>
        </p:spPr>
        <p:txBody>
          <a:bodyPr/>
          <a:lstStyle>
            <a:lvl1pPr algn="ctr">
              <a:defRPr sz="2498">
                <a:solidFill>
                  <a:schemeClr val="bg1"/>
                </a:solidFill>
                <a:latin typeface="Impact" charset="0"/>
                <a:ea typeface="Impact" charset="0"/>
                <a:cs typeface="Impact" charset="0"/>
              </a:defRPr>
            </a:lvl1pPr>
            <a:lvl2pPr algn="ctr">
              <a:defRPr sz="2498">
                <a:solidFill>
                  <a:schemeClr val="bg1"/>
                </a:solidFill>
                <a:latin typeface="Impact" charset="0"/>
                <a:ea typeface="Impact" charset="0"/>
                <a:cs typeface="Impact" charset="0"/>
              </a:defRPr>
            </a:lvl2pPr>
            <a:lvl3pPr algn="ctr">
              <a:defRPr sz="2498">
                <a:solidFill>
                  <a:schemeClr val="bg1"/>
                </a:solidFill>
                <a:latin typeface="Impact" charset="0"/>
                <a:ea typeface="Impact" charset="0"/>
                <a:cs typeface="Impact" charset="0"/>
              </a:defRPr>
            </a:lvl3pPr>
            <a:lvl4pPr algn="ctr">
              <a:defRPr sz="2498">
                <a:solidFill>
                  <a:schemeClr val="bg1"/>
                </a:solidFill>
                <a:latin typeface="Impact" charset="0"/>
                <a:ea typeface="Impact" charset="0"/>
                <a:cs typeface="Impact" charset="0"/>
              </a:defRPr>
            </a:lvl4pPr>
            <a:lvl5pPr algn="ctr">
              <a:defRPr sz="2498">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79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0162"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2"/>
            <a:ext cx="12413343" cy="29963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7"/>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2" y="2195325"/>
            <a:ext cx="5235066"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7" y="2195325"/>
            <a:ext cx="5232045"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169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118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2"/>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50"/>
            <a:ext cx="8429894" cy="3784532"/>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8"/>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2792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221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8"/>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661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3234"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2" y="2461176"/>
            <a:ext cx="5962849" cy="3788813"/>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6"/>
            <a:ext cx="5961600" cy="3781359"/>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8657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4258"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2"/>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2" y="1491464"/>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2"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4"/>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4"/>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6" y="2459740"/>
            <a:ext cx="4124127"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9922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528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2"/>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8" y="2376189"/>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8" y="4442806"/>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1259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630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6"/>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8"/>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66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867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733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8" y="2376189"/>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8" y="4442806"/>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8519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835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6"/>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8"/>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0421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937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2"/>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5"/>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6586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040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4"/>
            <a:ext cx="3081873"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4"/>
            <a:ext cx="308853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2" y="3553114"/>
            <a:ext cx="3097102"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8"/>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4"/>
            <a:ext cx="308894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2"/>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942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142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498"/>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2"/>
            <a:ext cx="4115448" cy="4313237"/>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8926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2" y="270002"/>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2" y="2461176"/>
            <a:ext cx="5962849" cy="3788813"/>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569"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3" y="1502943"/>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3"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6"/>
            <a:ext cx="5961600" cy="3781359"/>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8"/>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3"/>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4"/>
            <a:ext cx="5962650" cy="425449"/>
          </a:xfrm>
        </p:spPr>
        <p:txBody>
          <a:bodyPr/>
          <a:lstStyle>
            <a:lvl1pPr>
              <a:defRPr sz="2798"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74560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2" y="270002"/>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4"/>
            <a:ext cx="5962650" cy="425449"/>
          </a:xfrm>
        </p:spPr>
        <p:txBody>
          <a:bodyPr/>
          <a:lstStyle>
            <a:lvl1pPr>
              <a:defRPr sz="2798"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569"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2"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2" y="3779321"/>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2" y="6477662"/>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2" y="6690252"/>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569"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569"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569"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40"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40"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40"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40" y="3424642"/>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40"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40"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569"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569"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569"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2"/>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1565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6" y="2026819"/>
            <a:ext cx="3504109"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80" y="2026819"/>
            <a:ext cx="3504109"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9"/>
            <a:ext cx="3504109"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2582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3" y="2027238"/>
            <a:ext cx="3780001"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6" y="2027238"/>
            <a:ext cx="3780001"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8" y="2027238"/>
            <a:ext cx="3780001"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0456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19994">
                <a:solidFill>
                  <a:schemeClr val="bg1"/>
                </a:solidFill>
                <a:latin typeface="Impact" charset="0"/>
                <a:ea typeface="Impact" charset="0"/>
                <a:cs typeface="Impact" charset="0"/>
              </a:defRPr>
            </a:lvl1pPr>
            <a:lvl2pPr algn="ctr">
              <a:defRPr sz="9997">
                <a:solidFill>
                  <a:schemeClr val="bg1"/>
                </a:solidFill>
                <a:latin typeface="Impact" charset="0"/>
                <a:ea typeface="Impact" charset="0"/>
                <a:cs typeface="Impact" charset="0"/>
              </a:defRPr>
            </a:lvl2pPr>
            <a:lvl3pPr algn="ctr">
              <a:defRPr sz="9997">
                <a:solidFill>
                  <a:schemeClr val="bg1"/>
                </a:solidFill>
                <a:latin typeface="Impact" charset="0"/>
                <a:ea typeface="Impact" charset="0"/>
                <a:cs typeface="Impact" charset="0"/>
              </a:defRPr>
            </a:lvl3pPr>
            <a:lvl4pPr algn="ctr">
              <a:defRPr sz="9997">
                <a:solidFill>
                  <a:schemeClr val="bg1"/>
                </a:solidFill>
                <a:latin typeface="Impact" charset="0"/>
                <a:ea typeface="Impact" charset="0"/>
                <a:cs typeface="Impact" charset="0"/>
              </a:defRPr>
            </a:lvl4pPr>
            <a:lvl5pPr algn="ctr">
              <a:defRPr sz="9997">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1533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9701"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31"/>
            <a:ext cx="11314112" cy="2331774"/>
          </a:xfrm>
        </p:spPr>
        <p:txBody>
          <a:bodyPr anchor="ctr"/>
          <a:lstStyle>
            <a:lvl1pPr algn="ctr">
              <a:defRPr sz="19994">
                <a:solidFill>
                  <a:schemeClr val="bg1"/>
                </a:solidFill>
                <a:latin typeface="Impact" charset="0"/>
                <a:ea typeface="Impact" charset="0"/>
                <a:cs typeface="Impact" charset="0"/>
              </a:defRPr>
            </a:lvl1pPr>
            <a:lvl2pPr algn="ctr">
              <a:defRPr sz="9997">
                <a:solidFill>
                  <a:schemeClr val="bg1"/>
                </a:solidFill>
                <a:latin typeface="Impact" charset="0"/>
                <a:ea typeface="Impact" charset="0"/>
                <a:cs typeface="Impact" charset="0"/>
              </a:defRPr>
            </a:lvl2pPr>
            <a:lvl3pPr algn="ctr">
              <a:defRPr sz="9997">
                <a:solidFill>
                  <a:schemeClr val="bg1"/>
                </a:solidFill>
                <a:latin typeface="Impact" charset="0"/>
                <a:ea typeface="Impact" charset="0"/>
                <a:cs typeface="Impact" charset="0"/>
              </a:defRPr>
            </a:lvl3pPr>
            <a:lvl4pPr algn="ctr">
              <a:defRPr sz="9997">
                <a:solidFill>
                  <a:schemeClr val="bg1"/>
                </a:solidFill>
                <a:latin typeface="Impact" charset="0"/>
                <a:ea typeface="Impact" charset="0"/>
                <a:cs typeface="Impact" charset="0"/>
              </a:defRPr>
            </a:lvl4pPr>
            <a:lvl5pPr algn="ctr">
              <a:defRPr sz="9997">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9997">
                <a:solidFill>
                  <a:schemeClr val="bg1"/>
                </a:solidFill>
                <a:latin typeface="Impact" charset="0"/>
                <a:ea typeface="Impact" charset="0"/>
                <a:cs typeface="Impact" charset="0"/>
              </a:defRPr>
            </a:lvl1pPr>
            <a:lvl2pPr algn="ctr">
              <a:defRPr sz="9997">
                <a:solidFill>
                  <a:schemeClr val="bg1"/>
                </a:solidFill>
                <a:latin typeface="Impact" charset="0"/>
                <a:ea typeface="Impact" charset="0"/>
                <a:cs typeface="Impact" charset="0"/>
              </a:defRPr>
            </a:lvl2pPr>
            <a:lvl3pPr algn="ctr">
              <a:defRPr sz="9997">
                <a:solidFill>
                  <a:schemeClr val="bg1"/>
                </a:solidFill>
                <a:latin typeface="Impact" charset="0"/>
                <a:ea typeface="Impact" charset="0"/>
                <a:cs typeface="Impact" charset="0"/>
              </a:defRPr>
            </a:lvl3pPr>
            <a:lvl4pPr algn="ctr">
              <a:defRPr sz="9997">
                <a:solidFill>
                  <a:schemeClr val="bg1"/>
                </a:solidFill>
                <a:latin typeface="Impact" charset="0"/>
                <a:ea typeface="Impact" charset="0"/>
                <a:cs typeface="Impact" charset="0"/>
              </a:defRPr>
            </a:lvl4pPr>
            <a:lvl5pPr algn="ctr">
              <a:defRPr sz="9997">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8"/>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3519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3"/>
          <a:ext cx="2154" cy="1749"/>
        </p:xfrm>
        <a:graphic>
          <a:graphicData uri="http://schemas.openxmlformats.org/presentationml/2006/ole">
            <mc:AlternateContent xmlns:mc="http://schemas.openxmlformats.org/markup-compatibility/2006">
              <mc:Choice xmlns:v="urn:schemas-microsoft-com:vml" Requires="v">
                <p:oleObj spid="_x0000_s23245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3"/>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2"/>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8"/>
            <a:ext cx="931586" cy="323837"/>
          </a:xfrm>
          <a:prstGeom prst="rect">
            <a:avLst/>
          </a:prstGeom>
        </p:spPr>
      </p:pic>
      <p:sp>
        <p:nvSpPr>
          <p:cNvPr id="13" name="Text Placeholder 3"/>
          <p:cNvSpPr>
            <a:spLocks noGrp="1"/>
          </p:cNvSpPr>
          <p:nvPr>
            <p:ph type="body" sz="quarter" idx="11" hasCustomPrompt="1"/>
          </p:nvPr>
        </p:nvSpPr>
        <p:spPr>
          <a:xfrm>
            <a:off x="10182225" y="7251102"/>
            <a:ext cx="3116264" cy="12315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1"/>
              </a:lnSpc>
              <a:buNone/>
              <a:defRPr lang="en-GB" sz="1400" b="1" kern="1200" baseline="0" dirty="0">
                <a:solidFill>
                  <a:schemeClr val="accent6"/>
                </a:solidFill>
                <a:latin typeface="+mn-lt"/>
                <a:ea typeface="+mn-ea"/>
                <a:cs typeface="+mn-cs"/>
              </a:defRPr>
            </a:lvl1pPr>
          </a:lstStyle>
          <a:p>
            <a:pPr marL="96841" lvl="0" indent="-96841" algn="l" defTabSz="961533" rtl="0" eaLnBrk="1" latinLnBrk="0" hangingPunct="1">
              <a:lnSpc>
                <a:spcPts val="1498"/>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652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spid="_x0000_s23347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1"/>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7" y="7251121"/>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2"/>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67909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55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7665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654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36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409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840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7570"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13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859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426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961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3520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0725"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0642"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6746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1666"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394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269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430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371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713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473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7745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576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7769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678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4939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781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3089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883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866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62315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1749"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16453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8604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8587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1552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924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5088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91073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51906"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87411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5293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18915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5395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1361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54978"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1191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277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5600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69285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49365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5702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5903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5805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48373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9869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5907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1386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4201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352444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299215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88328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379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4.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192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5.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chemeClr val="bg1"/>
                </a:solidFill>
              </a:defRPr>
            </a:lvl1pPr>
          </a:lstStyle>
          <a:p>
            <a:pPr lvl="0"/>
            <a:r>
              <a:rPr lang="en-US" dirty="0"/>
              <a:t>Enter text here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11911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6. Thank you slide">
    <p:spTree>
      <p:nvGrpSpPr>
        <p:cNvPr id="1" name=""/>
        <p:cNvGrpSpPr/>
        <p:nvPr/>
      </p:nvGrpSpPr>
      <p:grpSpPr>
        <a:xfrm>
          <a:off x="0" y="0"/>
          <a:ext cx="0" cy="0"/>
          <a:chOff x="0" y="0"/>
          <a:chExt cx="0" cy="0"/>
        </a:xfrm>
      </p:grpSpPr>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chemeClr val="bg1"/>
                </a:solidFill>
              </a:defRPr>
            </a:lvl1pPr>
          </a:lstStyle>
          <a:p>
            <a:pPr lvl="0"/>
            <a:r>
              <a:rPr lang="en-US" dirty="0"/>
              <a:t>Enter text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259837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7. Thank you slid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the icon in the middle to add picture</a:t>
            </a:r>
          </a:p>
        </p:txBody>
      </p:sp>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326470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0137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13"/>
          <p:cNvSpPr>
            <a:spLocks noGrp="1"/>
          </p:cNvSpPr>
          <p:nvPr>
            <p:ph type="pic" sz="quarter" idx="14"/>
          </p:nvPr>
        </p:nvSpPr>
        <p:spPr>
          <a:xfrm>
            <a:off x="0"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50121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11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9017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63393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317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2068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419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2946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4821"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98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5645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929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5218"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1060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624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1098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726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6194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8290"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726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9314"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7463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033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729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136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2958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238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5635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5845"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0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341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9297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443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4252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545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2537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648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6398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137341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89578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049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601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8526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4939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6869"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Tree>
    <p:extLst>
      <p:ext uri="{BB962C8B-B14F-4D97-AF65-F5344CB8AC3E}">
        <p14:creationId xmlns:p14="http://schemas.microsoft.com/office/powerpoint/2010/main" val="156244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125"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7893"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8917"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6692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639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99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78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8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10083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0965"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149" name="think-cell Slide" r:id="rId4" imgW="6350000" imgH="6350000" progId="">
                  <p:embed/>
                </p:oleObj>
              </mc:Choice>
              <mc:Fallback>
                <p:oleObj name="think-cell Slide" r:id="rId4" imgW="6350000" imgH="6350000" progId="">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1989"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3013"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9" name="Picture 18"/>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4037"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5061"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6085"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7109"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8133"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9157"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0181"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1205" name="think-cell Slide" r:id="rId4" imgW="6350000" imgH="6350000" progId="">
                  <p:embed/>
                </p:oleObj>
              </mc:Choice>
              <mc:Fallback>
                <p:oleObj name="think-cell Slide" r:id="rId4" imgW="6350000" imgH="6350000" progId="">
                  <p:embed/>
                  <p:pic>
                    <p:nvPicPr>
                      <p:cNvPr id="0"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173"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2229"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325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19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54277"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2181590" y="1578328"/>
            <a:ext cx="9079773" cy="4133199"/>
          </a:xfrm>
          <a:ln w="6350" cmpd="sng">
            <a:noFill/>
            <a:prstDash val="lgDash"/>
          </a:ln>
        </p:spPr>
        <p:txBody>
          <a:bodyPr anchor="ctr" anchorCtr="1"/>
          <a:lstStyle>
            <a:lvl1pPr algn="ctr">
              <a:lnSpc>
                <a:spcPts val="7598"/>
              </a:lnSpc>
              <a:buNone/>
              <a:defRPr sz="7598" b="0" cap="all" baseline="0">
                <a:solidFill>
                  <a:srgbClr val="000000"/>
                </a:solidFill>
                <a:latin typeface="+mj-lt"/>
              </a:defRPr>
            </a:lvl1pPr>
          </a:lstStyle>
          <a:p>
            <a:pPr lvl="0"/>
            <a:r>
              <a:rPr lang="en-GB" dirty="0"/>
              <a:t>QUOTE OR STATEMENT QUOTE OR STATEMENT QUOTE OR STATEMENT QUOTE OR STATEMENT </a:t>
            </a:r>
          </a:p>
        </p:txBody>
      </p:sp>
    </p:spTree>
    <p:extLst>
      <p:ext uri="{BB962C8B-B14F-4D97-AF65-F5344CB8AC3E}">
        <p14:creationId xmlns:p14="http://schemas.microsoft.com/office/powerpoint/2010/main" val="56765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5849-9170-45E6-8B17-0C6AB28560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1E5149-8DB0-46AF-B6EC-0DC9E1023FD4}"/>
              </a:ext>
            </a:extLst>
          </p:cNvPr>
          <p:cNvSpPr>
            <a:spLocks noGrp="1"/>
          </p:cNvSpPr>
          <p:nvPr>
            <p:ph type="dt" sz="half" idx="10"/>
          </p:nvPr>
        </p:nvSpPr>
        <p:spPr/>
        <p:txBody>
          <a:bodyPr/>
          <a:lstStyle/>
          <a:p>
            <a:fld id="{F128B0F6-A883-4665-B699-C1EA9F3E5937}" type="datetimeFigureOut">
              <a:rPr lang="en-GB" smtClean="0"/>
              <a:t>29/01/2024</a:t>
            </a:fld>
            <a:endParaRPr lang="en-GB"/>
          </a:p>
        </p:txBody>
      </p:sp>
      <p:sp>
        <p:nvSpPr>
          <p:cNvPr id="4" name="Footer Placeholder 3">
            <a:extLst>
              <a:ext uri="{FF2B5EF4-FFF2-40B4-BE49-F238E27FC236}">
                <a16:creationId xmlns:a16="http://schemas.microsoft.com/office/drawing/2014/main" id="{DE45E549-9552-498A-AD91-80D96D12A2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E4AFC5-63B7-4DA5-9CB9-9A7FFFFFA9D0}"/>
              </a:ext>
            </a:extLst>
          </p:cNvPr>
          <p:cNvSpPr>
            <a:spLocks noGrp="1"/>
          </p:cNvSpPr>
          <p:nvPr>
            <p:ph type="sldNum" sz="quarter" idx="12"/>
          </p:nvPr>
        </p:nvSpPr>
        <p:spPr/>
        <p:txBody>
          <a:bodyPr/>
          <a:lstStyle/>
          <a:p>
            <a:fld id="{672353F4-4D0A-4965-8C8F-CBECCE7B8296}" type="slidenum">
              <a:rPr lang="en-GB" smtClean="0"/>
              <a:t>‹#›</a:t>
            </a:fld>
            <a:endParaRPr lang="en-GB"/>
          </a:p>
        </p:txBody>
      </p:sp>
    </p:spTree>
    <p:extLst>
      <p:ext uri="{BB962C8B-B14F-4D97-AF65-F5344CB8AC3E}">
        <p14:creationId xmlns:p14="http://schemas.microsoft.com/office/powerpoint/2010/main" val="426383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spTree>
    <p:extLst>
      <p:ext uri="{BB962C8B-B14F-4D97-AF65-F5344CB8AC3E}">
        <p14:creationId xmlns:p14="http://schemas.microsoft.com/office/powerpoint/2010/main" val="186178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5530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0" y="136483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0" y="156971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1"/>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13"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00699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632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15830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8373"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0421"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813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246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84463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349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2188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2824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221"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507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4517"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6238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554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4068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656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4952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7589"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3659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8613"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4032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9637"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328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066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9229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1685"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6318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2709"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511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245"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3733"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8251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4757"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0015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578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9172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02501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54742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5282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7927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2229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2241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6805"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23779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vmlDrawing" Target="../drawings/vmlDrawing93.vml"/><Relationship Id="rId3" Type="http://schemas.openxmlformats.org/officeDocument/2006/relationships/slideLayout" Target="../slideLayouts/slideLayout125.xml"/><Relationship Id="rId7" Type="http://schemas.openxmlformats.org/officeDocument/2006/relationships/theme" Target="../theme/theme10.xml"/><Relationship Id="rId12" Type="http://schemas.openxmlformats.org/officeDocument/2006/relationships/image" Target="../media/image2.png"/><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image" Target="../media/image1.emf"/><Relationship Id="rId5" Type="http://schemas.openxmlformats.org/officeDocument/2006/relationships/slideLayout" Target="../slideLayouts/slideLayout127.xml"/><Relationship Id="rId10" Type="http://schemas.openxmlformats.org/officeDocument/2006/relationships/oleObject" Target="../embeddings/oleObject93.bin"/><Relationship Id="rId4" Type="http://schemas.openxmlformats.org/officeDocument/2006/relationships/slideLayout" Target="../slideLayouts/slideLayout126.xml"/><Relationship Id="rId9" Type="http://schemas.openxmlformats.org/officeDocument/2006/relationships/tags" Target="../tags/tag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oleObject" Target="../embeddings/oleObject99.bin"/><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tags" Target="../tags/tag100.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vmlDrawing" Target="../drawings/vmlDrawing99.v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theme" Target="../theme/theme11.xml"/><Relationship Id="rId28" Type="http://schemas.openxmlformats.org/officeDocument/2006/relationships/image" Target="../media/image2.png"/><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image" Target="../media/image1.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oleObject" Target="../embeddings/oleObject114.bin"/><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ags" Target="../tags/tag1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vmlDrawing" Target="../drawings/vmlDrawing114.vml"/><Relationship Id="rId5" Type="http://schemas.openxmlformats.org/officeDocument/2006/relationships/slideLayout" Target="../slideLayouts/slideLayout155.xml"/><Relationship Id="rId10" Type="http://schemas.openxmlformats.org/officeDocument/2006/relationships/theme" Target="../theme/theme12.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3.xml"/><Relationship Id="rId18" Type="http://schemas.openxmlformats.org/officeDocument/2006/relationships/image" Target="../media/image2.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image" Target="../media/image1.emf"/><Relationship Id="rId2" Type="http://schemas.openxmlformats.org/officeDocument/2006/relationships/slideLayout" Target="../slideLayouts/slideLayout161.xml"/><Relationship Id="rId16" Type="http://schemas.openxmlformats.org/officeDocument/2006/relationships/oleObject" Target="../embeddings/oleObject115.bin"/><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ags" Target="../tags/tag117.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vmlDrawing" Target="../drawings/vmlDrawing116.v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26" Type="http://schemas.openxmlformats.org/officeDocument/2006/relationships/oleObject" Target="../embeddings/oleObject125.bin"/><Relationship Id="rId3" Type="http://schemas.openxmlformats.org/officeDocument/2006/relationships/slideLayout" Target="../slideLayouts/slideLayout174.xml"/><Relationship Id="rId21" Type="http://schemas.openxmlformats.org/officeDocument/2006/relationships/slideLayout" Target="../slideLayouts/slideLayout192.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tags" Target="../tags/tag127.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24" Type="http://schemas.openxmlformats.org/officeDocument/2006/relationships/vmlDrawing" Target="../drawings/vmlDrawing126.v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theme" Target="../theme/theme14.xml"/><Relationship Id="rId28" Type="http://schemas.openxmlformats.org/officeDocument/2006/relationships/image" Target="../media/image2.png"/><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image" Target="../media/image1.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tags" Target="../tags/tag142.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vmlDrawing" Target="../drawings/vmlDrawing141.vml"/><Relationship Id="rId2" Type="http://schemas.openxmlformats.org/officeDocument/2006/relationships/slideLayout" Target="../slideLayouts/slideLayout195.xml"/><Relationship Id="rId16" Type="http://schemas.openxmlformats.org/officeDocument/2006/relationships/theme" Target="../theme/theme15.xml"/><Relationship Id="rId20" Type="http://schemas.openxmlformats.org/officeDocument/2006/relationships/image" Target="../media/image1.emf"/><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19" Type="http://schemas.openxmlformats.org/officeDocument/2006/relationships/oleObject" Target="../embeddings/oleObject140.bin"/><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26" Type="http://schemas.openxmlformats.org/officeDocument/2006/relationships/oleObject" Target="../embeddings/oleObject142.bin"/><Relationship Id="rId3" Type="http://schemas.openxmlformats.org/officeDocument/2006/relationships/slideLayout" Target="../slideLayouts/slideLayout211.xml"/><Relationship Id="rId21" Type="http://schemas.openxmlformats.org/officeDocument/2006/relationships/slideLayout" Target="../slideLayouts/slideLayout229.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5" Type="http://schemas.openxmlformats.org/officeDocument/2006/relationships/tags" Target="../tags/tag144.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24" Type="http://schemas.openxmlformats.org/officeDocument/2006/relationships/vmlDrawing" Target="../drawings/vmlDrawing143.v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23" Type="http://schemas.openxmlformats.org/officeDocument/2006/relationships/theme" Target="../theme/theme16.xml"/><Relationship Id="rId28" Type="http://schemas.openxmlformats.org/officeDocument/2006/relationships/image" Target="../media/image2.png"/><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slideLayout" Target="../slideLayouts/slideLayout230.xml"/><Relationship Id="rId27" Type="http://schemas.openxmlformats.org/officeDocument/2006/relationships/image" Target="../media/image1.emf"/></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oleObject" Target="../embeddings/oleObject157.bin"/><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tags" Target="../tags/tag159.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vmlDrawing" Target="../drawings/vmlDrawing158.v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theme" Target="../theme/theme17.xml"/><Relationship Id="rId28" Type="http://schemas.openxmlformats.org/officeDocument/2006/relationships/image" Target="../media/image2.png"/><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image" Target="../media/image1.emf"/></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26" Type="http://schemas.openxmlformats.org/officeDocument/2006/relationships/vmlDrawing" Target="../drawings/vmlDrawing173.vml"/><Relationship Id="rId3" Type="http://schemas.openxmlformats.org/officeDocument/2006/relationships/slideLayout" Target="../slideLayouts/slideLayout255.xml"/><Relationship Id="rId21" Type="http://schemas.openxmlformats.org/officeDocument/2006/relationships/slideLayout" Target="../slideLayouts/slideLayout273.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5" Type="http://schemas.openxmlformats.org/officeDocument/2006/relationships/theme" Target="../theme/theme18.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29" Type="http://schemas.openxmlformats.org/officeDocument/2006/relationships/image" Target="../media/image1.emf"/><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24" Type="http://schemas.openxmlformats.org/officeDocument/2006/relationships/slideLayout" Target="../slideLayouts/slideLayout276.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23" Type="http://schemas.openxmlformats.org/officeDocument/2006/relationships/slideLayout" Target="../slideLayouts/slideLayout275.xml"/><Relationship Id="rId28" Type="http://schemas.openxmlformats.org/officeDocument/2006/relationships/oleObject" Target="../embeddings/oleObject172.bin"/><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 Id="rId22" Type="http://schemas.openxmlformats.org/officeDocument/2006/relationships/slideLayout" Target="../slideLayouts/slideLayout274.xml"/><Relationship Id="rId27" Type="http://schemas.openxmlformats.org/officeDocument/2006/relationships/tags" Target="../tags/tag174.xml"/><Relationship Id="rId30"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18" Type="http://schemas.openxmlformats.org/officeDocument/2006/relationships/slideLayout" Target="../slideLayouts/slideLayout294.xml"/><Relationship Id="rId26" Type="http://schemas.openxmlformats.org/officeDocument/2006/relationships/oleObject" Target="../embeddings/oleObject189.bin"/><Relationship Id="rId3" Type="http://schemas.openxmlformats.org/officeDocument/2006/relationships/slideLayout" Target="../slideLayouts/slideLayout279.xml"/><Relationship Id="rId21" Type="http://schemas.openxmlformats.org/officeDocument/2006/relationships/slideLayout" Target="../slideLayouts/slideLayout297.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17" Type="http://schemas.openxmlformats.org/officeDocument/2006/relationships/slideLayout" Target="../slideLayouts/slideLayout293.xml"/><Relationship Id="rId25" Type="http://schemas.openxmlformats.org/officeDocument/2006/relationships/tags" Target="../tags/tag191.xml"/><Relationship Id="rId2" Type="http://schemas.openxmlformats.org/officeDocument/2006/relationships/slideLayout" Target="../slideLayouts/slideLayout278.xml"/><Relationship Id="rId16" Type="http://schemas.openxmlformats.org/officeDocument/2006/relationships/slideLayout" Target="../slideLayouts/slideLayout292.xml"/><Relationship Id="rId20" Type="http://schemas.openxmlformats.org/officeDocument/2006/relationships/slideLayout" Target="../slideLayouts/slideLayout296.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24" Type="http://schemas.openxmlformats.org/officeDocument/2006/relationships/vmlDrawing" Target="../drawings/vmlDrawing190.vml"/><Relationship Id="rId5" Type="http://schemas.openxmlformats.org/officeDocument/2006/relationships/slideLayout" Target="../slideLayouts/slideLayout281.xml"/><Relationship Id="rId15" Type="http://schemas.openxmlformats.org/officeDocument/2006/relationships/slideLayout" Target="../slideLayouts/slideLayout291.xml"/><Relationship Id="rId23" Type="http://schemas.openxmlformats.org/officeDocument/2006/relationships/theme" Target="../theme/theme19.xml"/><Relationship Id="rId28" Type="http://schemas.openxmlformats.org/officeDocument/2006/relationships/image" Target="../media/image7.png"/><Relationship Id="rId10" Type="http://schemas.openxmlformats.org/officeDocument/2006/relationships/slideLayout" Target="../slideLayouts/slideLayout286.xml"/><Relationship Id="rId19" Type="http://schemas.openxmlformats.org/officeDocument/2006/relationships/slideLayout" Target="../slideLayouts/slideLayout295.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 Id="rId22" Type="http://schemas.openxmlformats.org/officeDocument/2006/relationships/slideLayout" Target="../slideLayouts/slideLayout298.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1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emf"/><Relationship Id="rId2" Type="http://schemas.openxmlformats.org/officeDocument/2006/relationships/slideLayout" Target="../slideLayouts/slideLayout15.xml"/><Relationship Id="rId16" Type="http://schemas.openxmlformats.org/officeDocument/2006/relationships/oleObject" Target="../embeddings/oleObject14.bin"/><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15.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vmlDrawing" Target="../drawings/vmlDrawing14.v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26" Type="http://schemas.openxmlformats.org/officeDocument/2006/relationships/vmlDrawing" Target="../drawings/vmlDrawing205.vml"/><Relationship Id="rId3" Type="http://schemas.openxmlformats.org/officeDocument/2006/relationships/slideLayout" Target="../slideLayouts/slideLayout301.xml"/><Relationship Id="rId21" Type="http://schemas.openxmlformats.org/officeDocument/2006/relationships/slideLayout" Target="../slideLayouts/slideLayout319.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theme" Target="../theme/theme20.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0" Type="http://schemas.openxmlformats.org/officeDocument/2006/relationships/slideLayout" Target="../slideLayouts/slideLayout318.xml"/><Relationship Id="rId29" Type="http://schemas.openxmlformats.org/officeDocument/2006/relationships/image" Target="../media/image1.emf"/><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24" Type="http://schemas.openxmlformats.org/officeDocument/2006/relationships/slideLayout" Target="../slideLayouts/slideLayout322.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slideLayout" Target="../slideLayouts/slideLayout321.xml"/><Relationship Id="rId28" Type="http://schemas.openxmlformats.org/officeDocument/2006/relationships/oleObject" Target="../embeddings/oleObject204.bin"/><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 Id="rId27" Type="http://schemas.openxmlformats.org/officeDocument/2006/relationships/tags" Target="../tags/tag206.xml"/><Relationship Id="rId30"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18" Type="http://schemas.openxmlformats.org/officeDocument/2006/relationships/slideLayout" Target="../slideLayouts/slideLayout340.xml"/><Relationship Id="rId26" Type="http://schemas.openxmlformats.org/officeDocument/2006/relationships/oleObject" Target="../embeddings/oleObject221.bin"/><Relationship Id="rId3" Type="http://schemas.openxmlformats.org/officeDocument/2006/relationships/slideLayout" Target="../slideLayouts/slideLayout325.xml"/><Relationship Id="rId21" Type="http://schemas.openxmlformats.org/officeDocument/2006/relationships/slideLayout" Target="../slideLayouts/slideLayout343.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5" Type="http://schemas.openxmlformats.org/officeDocument/2006/relationships/tags" Target="../tags/tag223.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slideLayout" Target="../slideLayouts/slideLayout342.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24" Type="http://schemas.openxmlformats.org/officeDocument/2006/relationships/vmlDrawing" Target="../drawings/vmlDrawing222.vml"/><Relationship Id="rId5" Type="http://schemas.openxmlformats.org/officeDocument/2006/relationships/slideLayout" Target="../slideLayouts/slideLayout327.xml"/><Relationship Id="rId15" Type="http://schemas.openxmlformats.org/officeDocument/2006/relationships/slideLayout" Target="../slideLayouts/slideLayout337.xml"/><Relationship Id="rId23" Type="http://schemas.openxmlformats.org/officeDocument/2006/relationships/theme" Target="../theme/theme21.xml"/><Relationship Id="rId28" Type="http://schemas.openxmlformats.org/officeDocument/2006/relationships/image" Target="../media/image2.png"/><Relationship Id="rId10" Type="http://schemas.openxmlformats.org/officeDocument/2006/relationships/slideLayout" Target="../slideLayouts/slideLayout332.xml"/><Relationship Id="rId19" Type="http://schemas.openxmlformats.org/officeDocument/2006/relationships/slideLayout" Target="../slideLayouts/slideLayout341.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 Id="rId22" Type="http://schemas.openxmlformats.org/officeDocument/2006/relationships/slideLayout" Target="../slideLayouts/slideLayout344.xml"/><Relationship Id="rId27" Type="http://schemas.openxmlformats.org/officeDocument/2006/relationships/image" Target="../media/image1.emf"/></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theme" Target="../theme/theme22.xml"/><Relationship Id="rId18" Type="http://schemas.openxmlformats.org/officeDocument/2006/relationships/image" Target="../media/image7.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17" Type="http://schemas.openxmlformats.org/officeDocument/2006/relationships/image" Target="../media/image1.emf"/><Relationship Id="rId2" Type="http://schemas.openxmlformats.org/officeDocument/2006/relationships/slideLayout" Target="../slideLayouts/slideLayout346.xml"/><Relationship Id="rId16" Type="http://schemas.openxmlformats.org/officeDocument/2006/relationships/oleObject" Target="../embeddings/oleObject236.bin"/><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tags" Target="../tags/tag238.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vmlDrawing" Target="../drawings/vmlDrawing237.v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vmlDrawing" Target="../drawings/vmlDrawing247.v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23.xml"/><Relationship Id="rId2" Type="http://schemas.openxmlformats.org/officeDocument/2006/relationships/slideLayout" Target="../slideLayouts/slideLayout358.xml"/><Relationship Id="rId16" Type="http://schemas.openxmlformats.org/officeDocument/2006/relationships/image" Target="../media/image1.emf"/><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5" Type="http://schemas.openxmlformats.org/officeDocument/2006/relationships/oleObject" Target="../embeddings/oleObject246.bin"/><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tags" Target="../tags/tag24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18" Type="http://schemas.openxmlformats.org/officeDocument/2006/relationships/slideLayout" Target="../slideLayouts/slideLayout385.xml"/><Relationship Id="rId26" Type="http://schemas.openxmlformats.org/officeDocument/2006/relationships/tags" Target="../tags/tag250.xml"/><Relationship Id="rId3" Type="http://schemas.openxmlformats.org/officeDocument/2006/relationships/slideLayout" Target="../slideLayouts/slideLayout370.xml"/><Relationship Id="rId21" Type="http://schemas.openxmlformats.org/officeDocument/2006/relationships/slideLayout" Target="../slideLayouts/slideLayout388.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17" Type="http://schemas.openxmlformats.org/officeDocument/2006/relationships/slideLayout" Target="../slideLayouts/slideLayout384.xml"/><Relationship Id="rId25" Type="http://schemas.openxmlformats.org/officeDocument/2006/relationships/vmlDrawing" Target="../drawings/vmlDrawing249.vml"/><Relationship Id="rId2" Type="http://schemas.openxmlformats.org/officeDocument/2006/relationships/slideLayout" Target="../slideLayouts/slideLayout369.xml"/><Relationship Id="rId16" Type="http://schemas.openxmlformats.org/officeDocument/2006/relationships/slideLayout" Target="../slideLayouts/slideLayout383.xml"/><Relationship Id="rId20" Type="http://schemas.openxmlformats.org/officeDocument/2006/relationships/slideLayout" Target="../slideLayouts/slideLayout387.xml"/><Relationship Id="rId29" Type="http://schemas.openxmlformats.org/officeDocument/2006/relationships/image" Target="../media/image7.png"/><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24" Type="http://schemas.openxmlformats.org/officeDocument/2006/relationships/theme" Target="../theme/theme24.xml"/><Relationship Id="rId5" Type="http://schemas.openxmlformats.org/officeDocument/2006/relationships/slideLayout" Target="../slideLayouts/slideLayout372.xml"/><Relationship Id="rId15" Type="http://schemas.openxmlformats.org/officeDocument/2006/relationships/slideLayout" Target="../slideLayouts/slideLayout382.xml"/><Relationship Id="rId23" Type="http://schemas.openxmlformats.org/officeDocument/2006/relationships/slideLayout" Target="../slideLayouts/slideLayout390.xml"/><Relationship Id="rId28" Type="http://schemas.openxmlformats.org/officeDocument/2006/relationships/image" Target="../media/image1.emf"/><Relationship Id="rId10" Type="http://schemas.openxmlformats.org/officeDocument/2006/relationships/slideLayout" Target="../slideLayouts/slideLayout377.xml"/><Relationship Id="rId19" Type="http://schemas.openxmlformats.org/officeDocument/2006/relationships/slideLayout" Target="../slideLayouts/slideLayout386.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slideLayout" Target="../slideLayouts/slideLayout381.xml"/><Relationship Id="rId22" Type="http://schemas.openxmlformats.org/officeDocument/2006/relationships/slideLayout" Target="../slideLayouts/slideLayout389.xml"/><Relationship Id="rId27" Type="http://schemas.openxmlformats.org/officeDocument/2006/relationships/oleObject" Target="../embeddings/oleObject248.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ags" Target="../tags/tag25.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vmlDrawing" Target="../drawings/vmlDrawing24.v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theme" Target="../theme/theme3.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1.emf"/><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oleObject" Target="../embeddings/oleObject24.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tags" Target="../tags/tag4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image" Target="../media/image2.pn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vmlDrawing" Target="../drawings/vmlDrawing39.v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image" Target="../media/image1.emf"/><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theme" Target="../theme/theme4.xml"/><Relationship Id="rId30" Type="http://schemas.openxmlformats.org/officeDocument/2006/relationships/oleObject" Target="../embeddings/oleObject39.bin"/></Relationships>
</file>

<file path=ppt/slideMasters/_rels/slideMaster5.xml.rels><?xml version="1.0" encoding="UTF-8" standalone="yes"?>
<Relationships xmlns="http://schemas.openxmlformats.org/package/2006/relationships"><Relationship Id="rId3" Type="http://schemas.openxmlformats.org/officeDocument/2006/relationships/vmlDrawing" Target="../drawings/vmlDrawing56.vml"/><Relationship Id="rId7"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75.x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tags" Target="../tags/tag57.xml"/></Relationships>
</file>

<file path=ppt/slideMasters/_rels/slideMaster6.xml.rels><?xml version="1.0" encoding="UTF-8" standalone="yes"?>
<Relationships xmlns="http://schemas.openxmlformats.org/package/2006/relationships"><Relationship Id="rId3" Type="http://schemas.openxmlformats.org/officeDocument/2006/relationships/vmlDrawing" Target="../drawings/vmlDrawing58.vml"/><Relationship Id="rId7"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image" Target="../media/image1.emf"/><Relationship Id="rId5" Type="http://schemas.openxmlformats.org/officeDocument/2006/relationships/oleObject" Target="../embeddings/oleObject58.bin"/><Relationship Id="rId4" Type="http://schemas.openxmlformats.org/officeDocument/2006/relationships/tags" Target="../tags/tag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ags" Target="../tags/tag61.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vmlDrawing" Target="../drawings/vmlDrawing60.v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image" Target="../media/image2.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theme" Target="../theme/theme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image" Target="../media/image1.emf"/><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oleObject" Target="../embeddings/oleObject60.bin"/></Relationships>
</file>

<file path=ppt/slideMasters/_rels/slideMaster8.xml.rels><?xml version="1.0" encoding="UTF-8" standalone="yes"?>
<Relationships xmlns="http://schemas.openxmlformats.org/package/2006/relationships"><Relationship Id="rId3" Type="http://schemas.openxmlformats.org/officeDocument/2006/relationships/vmlDrawing" Target="../drawings/vmlDrawing76.vml"/><Relationship Id="rId7"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100.xml"/><Relationship Id="rId6" Type="http://schemas.openxmlformats.org/officeDocument/2006/relationships/image" Target="../media/image1.emf"/><Relationship Id="rId5" Type="http://schemas.openxmlformats.org/officeDocument/2006/relationships/oleObject" Target="../embeddings/oleObject76.bin"/><Relationship Id="rId4" Type="http://schemas.openxmlformats.org/officeDocument/2006/relationships/tags" Target="../tags/tag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oleObject" Target="../embeddings/oleObject78.bin"/><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tags" Target="../tags/tag79.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vmlDrawing" Target="../drawings/vmlDrawing78.v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theme" Target="../theme/theme9.xml"/><Relationship Id="rId28" Type="http://schemas.openxmlformats.org/officeDocument/2006/relationships/image" Target="../media/image2.png"/><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29" name="think-cell Slide" r:id="rId17" imgW="6350000" imgH="6350000" progId="">
                  <p:embed/>
                </p:oleObj>
              </mc:Choice>
              <mc:Fallback>
                <p:oleObj name="think-cell Slide" r:id="rId17" imgW="6350000" imgH="6350000" progId="">
                  <p:embed/>
                  <p:pic>
                    <p:nvPicPr>
                      <p:cNvPr id="0"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 id="2147484226" r:id="rId12"/>
    <p:sldLayoutId id="2147484227" r:id="rId1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95237" name="think-cell Slide" r:id="rId10" imgW="6350000" imgH="6350000" progId="">
                  <p:embed/>
                </p:oleObj>
              </mc:Choice>
              <mc:Fallback>
                <p:oleObj name="think-cell Slide" r:id="rId10" imgW="6350000" imgH="6350000" progId="">
                  <p:embed/>
                  <p:pic>
                    <p:nvPicPr>
                      <p:cNvPr id="8" name="Object 7"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308734"/>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1" name="Straight Connector 10"/>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281738965"/>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1381"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237203077"/>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 id="2147484198" r:id="rId18"/>
    <p:sldLayoutId id="2147484199" r:id="rId19"/>
    <p:sldLayoutId id="2147484200" r:id="rId20"/>
    <p:sldLayoutId id="2147484201" r:id="rId21"/>
    <p:sldLayoutId id="2147484202"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2"/>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16741" name="think-cell Slide" r:id="rId13" imgW="6350000" imgH="6350000" progId="">
                  <p:embed/>
                </p:oleObj>
              </mc:Choice>
              <mc:Fallback>
                <p:oleObj name="think-cell Slide" r:id="rId13" imgW="6350000" imgH="6350000" progId="">
                  <p:embed/>
                  <p:pic>
                    <p:nvPicPr>
                      <p:cNvPr id="8" name="Object 7"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26027538"/>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422" r:id="rId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706" rtl="0" eaLnBrk="1" latinLnBrk="0" hangingPunct="1">
        <a:spcBef>
          <a:spcPct val="0"/>
        </a:spcBef>
        <a:buNone/>
        <a:defRPr sz="3799"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18789"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221530861"/>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9029"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693233298"/>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 id="2147484436" r:id="rId13"/>
    <p:sldLayoutId id="2147484437" r:id="rId14"/>
    <p:sldLayoutId id="2147484438" r:id="rId15"/>
    <p:sldLayoutId id="2147484439" r:id="rId16"/>
    <p:sldLayoutId id="2147484440" r:id="rId17"/>
    <p:sldLayoutId id="2147484441" r:id="rId18"/>
    <p:sldLayoutId id="2147484442" r:id="rId19"/>
    <p:sldLayoutId id="2147484443" r:id="rId20"/>
    <p:sldLayoutId id="2147484444" r:id="rId21"/>
    <p:sldLayoutId id="2147484445"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4389" name="think-cell Slide" r:id="rId19" imgW="6350000" imgH="6350000" progId="">
                  <p:embed/>
                </p:oleObj>
              </mc:Choice>
              <mc:Fallback>
                <p:oleObj name="think-cell Slide" r:id="rId19" imgW="6350000" imgH="6350000" progId="">
                  <p:embed/>
                  <p:pic>
                    <p:nvPicPr>
                      <p:cNvPr id="8" name="Object 7"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61519195"/>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 id="2147484461" r:id="rId14"/>
    <p:sldLayoutId id="2147484620" r:id="rId15"/>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6437"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716367887"/>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 id="2147484474" r:id="rId12"/>
    <p:sldLayoutId id="2147484475" r:id="rId13"/>
    <p:sldLayoutId id="2147484476" r:id="rId14"/>
    <p:sldLayoutId id="2147484477" r:id="rId15"/>
    <p:sldLayoutId id="2147484478" r:id="rId16"/>
    <p:sldLayoutId id="2147484479" r:id="rId17"/>
    <p:sldLayoutId id="2147484480" r:id="rId18"/>
    <p:sldLayoutId id="2147484481" r:id="rId19"/>
    <p:sldLayoutId id="2147484482" r:id="rId20"/>
    <p:sldLayoutId id="2147484483" r:id="rId21"/>
    <p:sldLayoutId id="2147484484"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61797"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754585201"/>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 id="2147484499" r:id="rId12"/>
    <p:sldLayoutId id="2147484500" r:id="rId13"/>
    <p:sldLayoutId id="2147484501" r:id="rId14"/>
    <p:sldLayoutId id="2147484502" r:id="rId15"/>
    <p:sldLayoutId id="2147484503" r:id="rId16"/>
    <p:sldLayoutId id="2147484504" r:id="rId17"/>
    <p:sldLayoutId id="2147484505" r:id="rId18"/>
    <p:sldLayoutId id="2147484506" r:id="rId19"/>
    <p:sldLayoutId id="2147484507" r:id="rId20"/>
    <p:sldLayoutId id="2147484508" r:id="rId21"/>
    <p:sldLayoutId id="2147484509"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77157"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1"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1"/>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Tree>
    <p:extLst>
      <p:ext uri="{BB962C8B-B14F-4D97-AF65-F5344CB8AC3E}">
        <p14:creationId xmlns:p14="http://schemas.microsoft.com/office/powerpoint/2010/main" val="2932718095"/>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 id="2147484524" r:id="rId14"/>
    <p:sldLayoutId id="2147484525" r:id="rId15"/>
    <p:sldLayoutId id="2147484526" r:id="rId16"/>
    <p:sldLayoutId id="2147484527" r:id="rId17"/>
    <p:sldLayoutId id="2147484528" r:id="rId18"/>
    <p:sldLayoutId id="2147484529" r:id="rId19"/>
    <p:sldLayoutId id="2147484530" r:id="rId20"/>
    <p:sldLayoutId id="2147484531" r:id="rId21"/>
    <p:sldLayoutId id="2147484532" r:id="rId22"/>
    <p:sldLayoutId id="2147484533" r:id="rId23"/>
    <p:sldLayoutId id="2147484534" r:id="rId2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706" rtl="0" eaLnBrk="1" latinLnBrk="0" hangingPunct="1">
        <a:spcBef>
          <a:spcPct val="0"/>
        </a:spcBef>
        <a:buNone/>
        <a:defRPr sz="2799"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94565"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756134743"/>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 id="2147484548" r:id="rId13"/>
    <p:sldLayoutId id="2147484549" r:id="rId14"/>
    <p:sldLayoutId id="2147484550" r:id="rId15"/>
    <p:sldLayoutId id="2147484551" r:id="rId16"/>
    <p:sldLayoutId id="2147484552" r:id="rId17"/>
    <p:sldLayoutId id="2147484553" r:id="rId18"/>
    <p:sldLayoutId id="2147484554" r:id="rId19"/>
    <p:sldLayoutId id="2147484555" r:id="rId20"/>
    <p:sldLayoutId id="2147484556" r:id="rId21"/>
    <p:sldLayoutId id="2147484557"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341" name="think-cell Slide" r:id="rId16" imgW="6350000" imgH="6350000" progId="">
                  <p:embed/>
                </p:oleObj>
              </mc:Choice>
              <mc:Fallback>
                <p:oleObj name="think-cell Slide" r:id="rId16" imgW="6350000" imgH="6350000" progId="">
                  <p:embed/>
                  <p:pic>
                    <p:nvPicPr>
                      <p:cNvPr id="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5" name="Picture 4"/>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217090"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2"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2"/>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49350" y="7168847"/>
            <a:ext cx="931586" cy="323837"/>
          </a:xfrm>
          <a:prstGeom prst="rect">
            <a:avLst/>
          </a:prstGeom>
        </p:spPr>
      </p:pic>
    </p:spTree>
    <p:extLst>
      <p:ext uri="{BB962C8B-B14F-4D97-AF65-F5344CB8AC3E}">
        <p14:creationId xmlns:p14="http://schemas.microsoft.com/office/powerpoint/2010/main" val="2804976946"/>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 id="2147484572" r:id="rId13"/>
    <p:sldLayoutId id="2147484573" r:id="rId14"/>
    <p:sldLayoutId id="2147484574" r:id="rId15"/>
    <p:sldLayoutId id="2147484575" r:id="rId16"/>
    <p:sldLayoutId id="2147484576" r:id="rId17"/>
    <p:sldLayoutId id="2147484577" r:id="rId18"/>
    <p:sldLayoutId id="2147484578" r:id="rId19"/>
    <p:sldLayoutId id="2147484579" r:id="rId20"/>
    <p:sldLayoutId id="2147484580" r:id="rId21"/>
    <p:sldLayoutId id="2147484581" r:id="rId22"/>
    <p:sldLayoutId id="2147484582" r:id="rId23"/>
    <p:sldLayoutId id="2147484583" r:id="rId2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569" rtl="0" eaLnBrk="1" latinLnBrk="0" hangingPunct="1">
        <a:spcBef>
          <a:spcPct val="0"/>
        </a:spcBef>
        <a:buNone/>
        <a:defRPr sz="2798" b="0" kern="1200" cap="all" spc="0">
          <a:ln w="22225">
            <a:noFill/>
            <a:prstDash val="solid"/>
          </a:ln>
          <a:solidFill>
            <a:srgbClr val="000000"/>
          </a:solidFill>
          <a:effectLst/>
          <a:latin typeface="+mj-lt"/>
          <a:ea typeface="+mj-ea"/>
          <a:cs typeface="+mj-cs"/>
        </a:defRPr>
      </a:lvl1pPr>
    </p:titleStyle>
    <p:bodyStyle>
      <a:lvl1pPr marL="0" indent="0" algn="l" defTabSz="961569"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569"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569"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569"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569"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320" indent="-240394" algn="l" defTabSz="961569"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105" indent="-240394" algn="l" defTabSz="961569"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5891" indent="-240394" algn="l" defTabSz="961569"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6675" indent="-240394" algn="l" defTabSz="961569"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569" rtl="0" eaLnBrk="1" latinLnBrk="0" hangingPunct="1">
        <a:defRPr sz="1900" kern="1200">
          <a:solidFill>
            <a:schemeClr val="tx1"/>
          </a:solidFill>
          <a:latin typeface="+mn-lt"/>
          <a:ea typeface="+mn-ea"/>
          <a:cs typeface="+mn-cs"/>
        </a:defRPr>
      </a:lvl1pPr>
      <a:lvl2pPr marL="480785" algn="l" defTabSz="961569" rtl="0" eaLnBrk="1" latinLnBrk="0" hangingPunct="1">
        <a:defRPr sz="1900" kern="1200">
          <a:solidFill>
            <a:schemeClr val="tx1"/>
          </a:solidFill>
          <a:latin typeface="+mn-lt"/>
          <a:ea typeface="+mn-ea"/>
          <a:cs typeface="+mn-cs"/>
        </a:defRPr>
      </a:lvl2pPr>
      <a:lvl3pPr marL="961569" algn="l" defTabSz="961569" rtl="0" eaLnBrk="1" latinLnBrk="0" hangingPunct="1">
        <a:defRPr sz="1900" kern="1200">
          <a:solidFill>
            <a:schemeClr val="tx1"/>
          </a:solidFill>
          <a:latin typeface="+mn-lt"/>
          <a:ea typeface="+mn-ea"/>
          <a:cs typeface="+mn-cs"/>
        </a:defRPr>
      </a:lvl3pPr>
      <a:lvl4pPr marL="1442357" algn="l" defTabSz="961569" rtl="0" eaLnBrk="1" latinLnBrk="0" hangingPunct="1">
        <a:defRPr sz="1900" kern="1200">
          <a:solidFill>
            <a:schemeClr val="tx1"/>
          </a:solidFill>
          <a:latin typeface="+mn-lt"/>
          <a:ea typeface="+mn-ea"/>
          <a:cs typeface="+mn-cs"/>
        </a:defRPr>
      </a:lvl4pPr>
      <a:lvl5pPr marL="1923141" algn="l" defTabSz="961569" rtl="0" eaLnBrk="1" latinLnBrk="0" hangingPunct="1">
        <a:defRPr sz="1900" kern="1200">
          <a:solidFill>
            <a:schemeClr val="tx1"/>
          </a:solidFill>
          <a:latin typeface="+mn-lt"/>
          <a:ea typeface="+mn-ea"/>
          <a:cs typeface="+mn-cs"/>
        </a:defRPr>
      </a:lvl5pPr>
      <a:lvl6pPr marL="2403926" algn="l" defTabSz="961569" rtl="0" eaLnBrk="1" latinLnBrk="0" hangingPunct="1">
        <a:defRPr sz="1900" kern="1200">
          <a:solidFill>
            <a:schemeClr val="tx1"/>
          </a:solidFill>
          <a:latin typeface="+mn-lt"/>
          <a:ea typeface="+mn-ea"/>
          <a:cs typeface="+mn-cs"/>
        </a:defRPr>
      </a:lvl6pPr>
      <a:lvl7pPr marL="2884711" algn="l" defTabSz="961569" rtl="0" eaLnBrk="1" latinLnBrk="0" hangingPunct="1">
        <a:defRPr sz="1900" kern="1200">
          <a:solidFill>
            <a:schemeClr val="tx1"/>
          </a:solidFill>
          <a:latin typeface="+mn-lt"/>
          <a:ea typeface="+mn-ea"/>
          <a:cs typeface="+mn-cs"/>
        </a:defRPr>
      </a:lvl7pPr>
      <a:lvl8pPr marL="3365497" algn="l" defTabSz="961569" rtl="0" eaLnBrk="1" latinLnBrk="0" hangingPunct="1">
        <a:defRPr sz="1900" kern="1200">
          <a:solidFill>
            <a:schemeClr val="tx1"/>
          </a:solidFill>
          <a:latin typeface="+mn-lt"/>
          <a:ea typeface="+mn-ea"/>
          <a:cs typeface="+mn-cs"/>
        </a:defRPr>
      </a:lvl8pPr>
      <a:lvl9pPr marL="3846280" algn="l" defTabSz="961569" rtl="0" eaLnBrk="1" latinLnBrk="0" hangingPunct="1">
        <a:defRPr sz="19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34498"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18719482"/>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 id="2147484597" r:id="rId13"/>
    <p:sldLayoutId id="2147484598" r:id="rId14"/>
    <p:sldLayoutId id="2147484599" r:id="rId15"/>
    <p:sldLayoutId id="2147484600" r:id="rId16"/>
    <p:sldLayoutId id="2147484601" r:id="rId17"/>
    <p:sldLayoutId id="2147484602" r:id="rId18"/>
    <p:sldLayoutId id="2147484603" r:id="rId19"/>
    <p:sldLayoutId id="2147484604" r:id="rId20"/>
    <p:sldLayoutId id="2147484605" r:id="rId21"/>
    <p:sldLayoutId id="2147484606"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49858"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081420375"/>
      </p:ext>
    </p:extLst>
  </p:cSld>
  <p:clrMap bg1="lt1" tx1="dk1" bg2="lt2" tx2="dk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4" r:id="rId7"/>
    <p:sldLayoutId id="2147484615" r:id="rId8"/>
    <p:sldLayoutId id="2147484616" r:id="rId9"/>
    <p:sldLayoutId id="2147484617" r:id="rId10"/>
    <p:sldLayoutId id="2147484618" r:id="rId11"/>
    <p:sldLayoutId id="2147484619"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60098" name="think-cell Slide" r:id="rId15" imgW="6350000" imgH="6350000" progId="">
                  <p:embed/>
                </p:oleObj>
              </mc:Choice>
              <mc:Fallback>
                <p:oleObj name="think-cell Slide" r:id="rId15" imgW="6350000" imgH="6350000" progId="">
                  <p:embed/>
                  <p:pic>
                    <p:nvPicPr>
                      <p:cNvPr id="8" name="Object 7"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869970"/>
      </p:ext>
    </p:extLst>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62146"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56792087"/>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 id="2147484645" r:id="rId12"/>
    <p:sldLayoutId id="2147484646" r:id="rId13"/>
    <p:sldLayoutId id="2147484647" r:id="rId14"/>
    <p:sldLayoutId id="2147484648" r:id="rId15"/>
    <p:sldLayoutId id="2147484649" r:id="rId16"/>
    <p:sldLayoutId id="2147484650" r:id="rId17"/>
    <p:sldLayoutId id="2147484651" r:id="rId18"/>
    <p:sldLayoutId id="2147484652" r:id="rId19"/>
    <p:sldLayoutId id="2147484653" r:id="rId20"/>
    <p:sldLayoutId id="2147484654" r:id="rId21"/>
    <p:sldLayoutId id="2147484655" r:id="rId22"/>
    <p:sldLayoutId id="2147484656"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4581" name="think-cell Slide" r:id="rId27" imgW="6350000" imgH="6350000" progId="">
                  <p:embed/>
                </p:oleObj>
              </mc:Choice>
              <mc:Fallback>
                <p:oleObj name="think-cell Slide" r:id="rId27" imgW="6350000" imgH="6350000" progId="">
                  <p:embed/>
                  <p:pic>
                    <p:nvPicPr>
                      <p:cNvPr id="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4049" r:id="rId3"/>
    <p:sldLayoutId id="2147484050" r:id="rId4"/>
    <p:sldLayoutId id="2147483699" r:id="rId5"/>
    <p:sldLayoutId id="2147483700" r:id="rId6"/>
    <p:sldLayoutId id="2147483739" r:id="rId7"/>
    <p:sldLayoutId id="2147483701" r:id="rId8"/>
    <p:sldLayoutId id="2147483702" r:id="rId9"/>
    <p:sldLayoutId id="2147483703" r:id="rId10"/>
    <p:sldLayoutId id="2147483704" r:id="rId11"/>
    <p:sldLayoutId id="2147483929" r:id="rId12"/>
    <p:sldLayoutId id="2147483930" r:id="rId13"/>
    <p:sldLayoutId id="2147483706" r:id="rId14"/>
    <p:sldLayoutId id="2147483707" r:id="rId15"/>
    <p:sldLayoutId id="2147483712" r:id="rId16"/>
    <p:sldLayoutId id="2147484037" r:id="rId17"/>
    <p:sldLayoutId id="2147484053" r:id="rId18"/>
    <p:sldLayoutId id="2147484038" r:id="rId19"/>
    <p:sldLayoutId id="2147484042" r:id="rId20"/>
    <p:sldLayoutId id="2147484043" r:id="rId21"/>
    <p:sldLayoutId id="2147484044" r:id="rId22"/>
    <p:sldLayoutId id="2147484558" r:id="rId2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9941" name="think-cell Slide" r:id="rId30" imgW="6350000" imgH="6350000" progId="">
                  <p:embed/>
                </p:oleObj>
              </mc:Choice>
              <mc:Fallback>
                <p:oleObj name="think-cell Slide" r:id="rId30" imgW="6350000" imgH="6350000" progId="">
                  <p:embed/>
                  <p:pic>
                    <p:nvPicPr>
                      <p:cNvPr id="0" name="Picture 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46" r:id="rId12"/>
    <p:sldLayoutId id="2147484054" r:id="rId13"/>
    <p:sldLayoutId id="2147484047" r:id="rId14"/>
    <p:sldLayoutId id="2147484051" r:id="rId15"/>
    <p:sldLayoutId id="2147484052" r:id="rId16"/>
    <p:sldLayoutId id="2147483726" r:id="rId17"/>
    <p:sldLayoutId id="2147483727" r:id="rId18"/>
    <p:sldLayoutId id="2147484040" r:id="rId19"/>
    <p:sldLayoutId id="2147484039" r:id="rId20"/>
    <p:sldLayoutId id="2147484041" r:id="rId21"/>
    <p:sldLayoutId id="2147484335" r:id="rId22"/>
    <p:sldLayoutId id="2147484337" r:id="rId23"/>
    <p:sldLayoutId id="2147484338" r:id="rId24"/>
    <p:sldLayoutId id="2147484340" r:id="rId25"/>
    <p:sldLayoutId id="2147484421" r:id="rId2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7349" name="think-cell Slide" r:id="rId5" imgW="6350000" imgH="6350000" progId="">
                  <p:embed/>
                </p:oleObj>
              </mc:Choice>
              <mc:Fallback>
                <p:oleObj name="think-cell Slide" r:id="rId5" imgW="6350000" imgH="6350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9397"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684969785"/>
      </p:ext>
    </p:extLst>
  </p:cSld>
  <p:clrMap bg1="lt1" tx1="dk1" bg2="lt2" tx2="dk2" accent1="accent1" accent2="accent2" accent3="accent3" accent4="accent4" accent5="accent5" accent6="accent6" hlink="hlink" folHlink="folHlink"/>
  <p:sldLayoutIdLst>
    <p:sldLayoutId id="2147484077"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1445"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464206505"/>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 id="2147484096" r:id="rId17"/>
    <p:sldLayoutId id="2147484097" r:id="rId18"/>
    <p:sldLayoutId id="2147484098" r:id="rId19"/>
    <p:sldLayoutId id="2147484099" r:id="rId20"/>
    <p:sldLayoutId id="2147484100" r:id="rId21"/>
    <p:sldLayoutId id="2147484101" r:id="rId22"/>
    <p:sldLayoutId id="2147484446" r:id="rId2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7829"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054264841"/>
      </p:ext>
    </p:extLst>
  </p:cSld>
  <p:clrMap bg1="lt1" tx1="dk1" bg2="lt2" tx2="dk2" accent1="accent1" accent2="accent2" accent3="accent3" accent4="accent4" accent5="accent5" accent6="accent6" hlink="hlink" folHlink="folHlink"/>
  <p:sldLayoutIdLst>
    <p:sldLayoutId id="2147484103"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9877"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687351583"/>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 id="2147484119" r:id="rId15"/>
    <p:sldLayoutId id="2147484120" r:id="rId16"/>
    <p:sldLayoutId id="2147484121" r:id="rId17"/>
    <p:sldLayoutId id="2147484122" r:id="rId18"/>
    <p:sldLayoutId id="2147484123" r:id="rId19"/>
    <p:sldLayoutId id="2147484124" r:id="rId20"/>
    <p:sldLayoutId id="2147484125" r:id="rId21"/>
    <p:sldLayoutId id="2147484126"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fif"/><Relationship Id="rId1" Type="http://schemas.openxmlformats.org/officeDocument/2006/relationships/slideLayout" Target="../slideLayouts/slideLayout27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77.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ebiquity.com/" TargetMode="External"/><Relationship Id="rId1" Type="http://schemas.openxmlformats.org/officeDocument/2006/relationships/slideLayout" Target="../slideLayouts/slideLayout101.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xml"/><Relationship Id="rId1" Type="http://schemas.openxmlformats.org/officeDocument/2006/relationships/slideLayout" Target="../slideLayouts/slideLayout231.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6.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299.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10.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172.xml"/><Relationship Id="rId4" Type="http://schemas.openxmlformats.org/officeDocument/2006/relationships/chart" Target="../charts/char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9.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7.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3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00.xml"/><Relationship Id="rId6" Type="http://schemas.openxmlformats.org/officeDocument/2006/relationships/image" Target="../media/image60.pn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tags" Target="../tags/tag265.xml"/><Relationship Id="rId1" Type="http://schemas.openxmlformats.org/officeDocument/2006/relationships/vmlDrawing" Target="../drawings/vmlDrawing264.vml"/><Relationship Id="rId6" Type="http://schemas.openxmlformats.org/officeDocument/2006/relationships/image" Target="../media/image1.emf"/><Relationship Id="rId5" Type="http://schemas.openxmlformats.org/officeDocument/2006/relationships/oleObject" Target="../embeddings/oleObject263.bin"/><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wmf"/><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emf"/><Relationship Id="rId2" Type="http://schemas.openxmlformats.org/officeDocument/2006/relationships/tags" Target="../tags/tag266.xml"/><Relationship Id="rId1" Type="http://schemas.openxmlformats.org/officeDocument/2006/relationships/vmlDrawing" Target="../drawings/vmlDrawing265.vml"/><Relationship Id="rId6" Type="http://schemas.openxmlformats.org/officeDocument/2006/relationships/oleObject" Target="../embeddings/oleObject264.bin"/><Relationship Id="rId5" Type="http://schemas.openxmlformats.org/officeDocument/2006/relationships/image" Target="../media/image78.jpeg"/><Relationship Id="rId4"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emf"/><Relationship Id="rId2" Type="http://schemas.openxmlformats.org/officeDocument/2006/relationships/tags" Target="../tags/tag267.xml"/><Relationship Id="rId1" Type="http://schemas.openxmlformats.org/officeDocument/2006/relationships/vmlDrawing" Target="../drawings/vmlDrawing266.vml"/><Relationship Id="rId6" Type="http://schemas.openxmlformats.org/officeDocument/2006/relationships/oleObject" Target="../embeddings/oleObject265.bin"/><Relationship Id="rId5" Type="http://schemas.openxmlformats.org/officeDocument/2006/relationships/image" Target="../media/image79.jpg"/><Relationship Id="rId4"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7.xml"/><Relationship Id="rId1" Type="http://schemas.openxmlformats.org/officeDocument/2006/relationships/slideLayout" Target="../slideLayouts/slideLayout32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emf"/><Relationship Id="rId2" Type="http://schemas.openxmlformats.org/officeDocument/2006/relationships/tags" Target="../tags/tag268.xml"/><Relationship Id="rId1" Type="http://schemas.openxmlformats.org/officeDocument/2006/relationships/vmlDrawing" Target="../drawings/vmlDrawing267.vml"/><Relationship Id="rId6" Type="http://schemas.openxmlformats.org/officeDocument/2006/relationships/oleObject" Target="../embeddings/oleObject266.bin"/><Relationship Id="rId5" Type="http://schemas.openxmlformats.org/officeDocument/2006/relationships/image" Target="../media/image81.jpg"/><Relationship Id="rId4"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323.xml"/><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2.xml"/><Relationship Id="rId7" Type="http://schemas.openxmlformats.org/officeDocument/2006/relationships/oleObject" Target="../embeddings/oleObject267.bin"/><Relationship Id="rId2" Type="http://schemas.openxmlformats.org/officeDocument/2006/relationships/tags" Target="../tags/tag269.xml"/><Relationship Id="rId1" Type="http://schemas.openxmlformats.org/officeDocument/2006/relationships/vmlDrawing" Target="../drawings/vmlDrawing268.vml"/><Relationship Id="rId6" Type="http://schemas.microsoft.com/office/2007/relationships/hdphoto" Target="../media/hdphoto1.wdp"/><Relationship Id="rId5" Type="http://schemas.openxmlformats.org/officeDocument/2006/relationships/image" Target="../media/image85.png"/><Relationship Id="rId4" Type="http://schemas.openxmlformats.org/officeDocument/2006/relationships/notesSlide" Target="../notesSlides/notesSlide2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emf"/><Relationship Id="rId2" Type="http://schemas.openxmlformats.org/officeDocument/2006/relationships/tags" Target="../tags/tag270.xml"/><Relationship Id="rId1" Type="http://schemas.openxmlformats.org/officeDocument/2006/relationships/vmlDrawing" Target="../drawings/vmlDrawing269.vml"/><Relationship Id="rId6" Type="http://schemas.openxmlformats.org/officeDocument/2006/relationships/oleObject" Target="../embeddings/oleObject268.bin"/><Relationship Id="rId5" Type="http://schemas.openxmlformats.org/officeDocument/2006/relationships/image" Target="../media/image86.jpeg"/><Relationship Id="rId4" Type="http://schemas.openxmlformats.org/officeDocument/2006/relationships/notesSlide" Target="../notesSlides/notesSlide22.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74.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jpeg"/><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32.xml"/><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microsoft.com/office/2018/10/relationships/comments" Target="../comments/modernComment_278_7167FE85.xml"/><Relationship Id="rId2" Type="http://schemas.openxmlformats.org/officeDocument/2006/relationships/notesSlide" Target="../notesSlides/notesSlide24.xml"/><Relationship Id="rId1" Type="http://schemas.openxmlformats.org/officeDocument/2006/relationships/slideLayout" Target="../slideLayouts/slideLayout19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57.xml.rels><?xml version="1.0" encoding="UTF-8" standalone="yes"?>
<Relationships xmlns="http://schemas.openxmlformats.org/package/2006/relationships"><Relationship Id="rId8" Type="http://schemas.openxmlformats.org/officeDocument/2006/relationships/hyperlink" Target="https://vimeo.com/792959823/6e16c5cad9" TargetMode="External"/><Relationship Id="rId13" Type="http://schemas.openxmlformats.org/officeDocument/2006/relationships/image" Target="../media/image100.jpeg"/><Relationship Id="rId18" Type="http://schemas.openxmlformats.org/officeDocument/2006/relationships/image" Target="../media/image103.jpeg"/><Relationship Id="rId3" Type="http://schemas.openxmlformats.org/officeDocument/2006/relationships/image" Target="../media/image95.png"/><Relationship Id="rId7" Type="http://schemas.openxmlformats.org/officeDocument/2006/relationships/image" Target="../media/image97.png"/><Relationship Id="rId12" Type="http://schemas.openxmlformats.org/officeDocument/2006/relationships/hyperlink" Target="https://vimeo.com/794513622" TargetMode="External"/><Relationship Id="rId17" Type="http://schemas.openxmlformats.org/officeDocument/2006/relationships/hyperlink" Target="https://vimeo.com/794476418/29d4361fc7" TargetMode="External"/><Relationship Id="rId2" Type="http://schemas.openxmlformats.org/officeDocument/2006/relationships/notesSlide" Target="../notesSlides/notesSlide25.xml"/><Relationship Id="rId16" Type="http://schemas.openxmlformats.org/officeDocument/2006/relationships/image" Target="../media/image102.jpeg"/><Relationship Id="rId1" Type="http://schemas.openxmlformats.org/officeDocument/2006/relationships/slideLayout" Target="../slideLayouts/slideLayout366.xml"/><Relationship Id="rId6" Type="http://schemas.openxmlformats.org/officeDocument/2006/relationships/hyperlink" Target="https://vimeo.com/794476463" TargetMode="External"/><Relationship Id="rId11" Type="http://schemas.openxmlformats.org/officeDocument/2006/relationships/image" Target="../media/image99.png"/><Relationship Id="rId5" Type="http://schemas.openxmlformats.org/officeDocument/2006/relationships/image" Target="../media/image96.png"/><Relationship Id="rId15" Type="http://schemas.openxmlformats.org/officeDocument/2006/relationships/image" Target="../media/image101.png"/><Relationship Id="rId10" Type="http://schemas.openxmlformats.org/officeDocument/2006/relationships/hyperlink" Target="https://vimeo.com/794513662/51d8b5456d" TargetMode="External"/><Relationship Id="rId4" Type="http://schemas.openxmlformats.org/officeDocument/2006/relationships/hyperlink" Target="https://vimeo.com/794474094/d2f528181c" TargetMode="External"/><Relationship Id="rId9" Type="http://schemas.openxmlformats.org/officeDocument/2006/relationships/image" Target="../media/image98.png"/><Relationship Id="rId14" Type="http://schemas.openxmlformats.org/officeDocument/2006/relationships/hyperlink" Target="https://vimeo.com/794474461"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vimeo.com/799138084" TargetMode="External"/><Relationship Id="rId13" Type="http://schemas.openxmlformats.org/officeDocument/2006/relationships/image" Target="../media/image112.png"/><Relationship Id="rId3" Type="http://schemas.openxmlformats.org/officeDocument/2006/relationships/image" Target="../media/image95.png"/><Relationship Id="rId7" Type="http://schemas.openxmlformats.org/officeDocument/2006/relationships/image" Target="../media/image107.jpeg"/><Relationship Id="rId12" Type="http://schemas.openxmlformats.org/officeDocument/2006/relationships/image" Target="../media/image111.png"/><Relationship Id="rId17" Type="http://schemas.openxmlformats.org/officeDocument/2006/relationships/image" Target="../media/image115.png"/><Relationship Id="rId2" Type="http://schemas.openxmlformats.org/officeDocument/2006/relationships/hyperlink" Target="https://vimeo.com/showcase/10210927" TargetMode="External"/><Relationship Id="rId16" Type="http://schemas.openxmlformats.org/officeDocument/2006/relationships/hyperlink" Target="https://vimeo.com/799137991" TargetMode="External"/><Relationship Id="rId1" Type="http://schemas.openxmlformats.org/officeDocument/2006/relationships/slideLayout" Target="../slideLayouts/slideLayout370.xml"/><Relationship Id="rId6" Type="http://schemas.openxmlformats.org/officeDocument/2006/relationships/image" Target="../media/image106.jpeg"/><Relationship Id="rId11" Type="http://schemas.openxmlformats.org/officeDocument/2006/relationships/image" Target="../media/image110.png"/><Relationship Id="rId5" Type="http://schemas.openxmlformats.org/officeDocument/2006/relationships/image" Target="../media/image105.jpe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4.jpeg"/><Relationship Id="rId9" Type="http://schemas.openxmlformats.org/officeDocument/2006/relationships/image" Target="../media/image108.png"/><Relationship Id="rId14" Type="http://schemas.openxmlformats.org/officeDocument/2006/relationships/image" Target="../media/image113.png"/></Relationships>
</file>

<file path=ppt/slides/_rels/slide59.xml.rels><?xml version="1.0" encoding="UTF-8" standalone="yes"?>
<Relationships xmlns="http://schemas.openxmlformats.org/package/2006/relationships"><Relationship Id="rId8" Type="http://schemas.openxmlformats.org/officeDocument/2006/relationships/hyperlink" Target="https://vimeo.com/801622926" TargetMode="External"/><Relationship Id="rId13" Type="http://schemas.openxmlformats.org/officeDocument/2006/relationships/image" Target="../media/image114.png"/><Relationship Id="rId3" Type="http://schemas.openxmlformats.org/officeDocument/2006/relationships/image" Target="../media/image95.png"/><Relationship Id="rId7" Type="http://schemas.openxmlformats.org/officeDocument/2006/relationships/image" Target="../media/image116.png"/><Relationship Id="rId12" Type="http://schemas.openxmlformats.org/officeDocument/2006/relationships/hyperlink" Target="https://vimeo.com/801623641" TargetMode="External"/><Relationship Id="rId17" Type="http://schemas.openxmlformats.org/officeDocument/2006/relationships/image" Target="../media/image122.jpeg"/><Relationship Id="rId2" Type="http://schemas.openxmlformats.org/officeDocument/2006/relationships/hyperlink" Target="https://vimeo.com/showcase/10210919" TargetMode="External"/><Relationship Id="rId16" Type="http://schemas.openxmlformats.org/officeDocument/2006/relationships/image" Target="../media/image121.jpg"/><Relationship Id="rId1" Type="http://schemas.openxmlformats.org/officeDocument/2006/relationships/slideLayout" Target="../slideLayouts/slideLayout370.xml"/><Relationship Id="rId6" Type="http://schemas.openxmlformats.org/officeDocument/2006/relationships/hyperlink" Target="https://vimeo.com/799137755" TargetMode="External"/><Relationship Id="rId11" Type="http://schemas.openxmlformats.org/officeDocument/2006/relationships/image" Target="../media/image118.png"/><Relationship Id="rId5" Type="http://schemas.openxmlformats.org/officeDocument/2006/relationships/image" Target="../media/image115.png"/><Relationship Id="rId15" Type="http://schemas.openxmlformats.org/officeDocument/2006/relationships/image" Target="../media/image120.jpeg"/><Relationship Id="rId10" Type="http://schemas.openxmlformats.org/officeDocument/2006/relationships/hyperlink" Target="https://vimeo.com/801624713" TargetMode="External"/><Relationship Id="rId4" Type="http://schemas.openxmlformats.org/officeDocument/2006/relationships/hyperlink" Target="https://vimeo.com/799137991" TargetMode="External"/><Relationship Id="rId9" Type="http://schemas.openxmlformats.org/officeDocument/2006/relationships/image" Target="../media/image117.png"/><Relationship Id="rId14" Type="http://schemas.openxmlformats.org/officeDocument/2006/relationships/image" Target="../media/image119.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6.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g"/><Relationship Id="rId4" Type="http://schemas.openxmlformats.org/officeDocument/2006/relationships/image" Target="../media/image14.jpeg"/><Relationship Id="rId9" Type="http://schemas.openxmlformats.org/officeDocument/2006/relationships/image" Target="../media/image19.jpeg"/></Relationships>
</file>

<file path=ppt/slides/_rels/slide6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jpg"/><Relationship Id="rId2" Type="http://schemas.openxmlformats.org/officeDocument/2006/relationships/image" Target="../media/image123.png"/><Relationship Id="rId1" Type="http://schemas.openxmlformats.org/officeDocument/2006/relationships/slideLayout" Target="../slideLayouts/slideLayout160.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s>
</file>

<file path=ppt/slides/_rels/slide6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4/relationships/chartEx" Target="../charts/chartEx1.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chart" Target="../charts/chart4.xml"/><Relationship Id="rId1" Type="http://schemas.openxmlformats.org/officeDocument/2006/relationships/slideLayout" Target="../slideLayouts/slideLayout2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963E5A1-9D77-4726-99BA-85175F490085}"/>
              </a:ext>
            </a:extLst>
          </p:cNvPr>
          <p:cNvSpPr>
            <a:spLocks noGrp="1"/>
          </p:cNvSpPr>
          <p:nvPr>
            <p:ph type="subTitle" idx="1"/>
          </p:nvPr>
        </p:nvSpPr>
        <p:spPr>
          <a:xfrm>
            <a:off x="368118" y="5928697"/>
            <a:ext cx="12305338" cy="455176"/>
          </a:xfrm>
        </p:spPr>
        <p:txBody>
          <a:bodyPr/>
          <a:lstStyle/>
          <a:p>
            <a:r>
              <a:rPr lang="en-GB" dirty="0"/>
              <a:t>An overview of the UK cinema marketplace, why cinema should be on the plan and how to buy cinema advertising with DCM</a:t>
            </a:r>
          </a:p>
        </p:txBody>
      </p:sp>
      <p:sp>
        <p:nvSpPr>
          <p:cNvPr id="5" name="Title 4">
            <a:extLst>
              <a:ext uri="{FF2B5EF4-FFF2-40B4-BE49-F238E27FC236}">
                <a16:creationId xmlns:a16="http://schemas.microsoft.com/office/drawing/2014/main" id="{08F4C188-D1D3-493E-96B7-7E0AA55D71D0}"/>
              </a:ext>
            </a:extLst>
          </p:cNvPr>
          <p:cNvSpPr>
            <a:spLocks noGrp="1"/>
          </p:cNvSpPr>
          <p:nvPr>
            <p:ph type="ctrTitle"/>
          </p:nvPr>
        </p:nvSpPr>
        <p:spPr>
          <a:xfrm>
            <a:off x="368118" y="5114846"/>
            <a:ext cx="12331696" cy="709383"/>
          </a:xfrm>
        </p:spPr>
        <p:txBody>
          <a:bodyPr/>
          <a:lstStyle/>
          <a:p>
            <a:r>
              <a:rPr lang="en-GB" dirty="0"/>
              <a:t>CINEMA ADVERTISING 101</a:t>
            </a:r>
          </a:p>
        </p:txBody>
      </p:sp>
      <p:pic>
        <p:nvPicPr>
          <p:cNvPr id="12" name="Picture Placeholder 7">
            <a:extLst>
              <a:ext uri="{FF2B5EF4-FFF2-40B4-BE49-F238E27FC236}">
                <a16:creationId xmlns:a16="http://schemas.microsoft.com/office/drawing/2014/main" id="{D2D3EE2E-C933-4F1E-BC48-29A55A8B4FC0}"/>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727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52" y="-2"/>
            <a:ext cx="13442246" cy="7082445"/>
          </a:xfrm>
          <a:prstGeom prst="rect">
            <a:avLst/>
          </a:prstGeom>
        </p:spPr>
      </p:pic>
      <p:sp>
        <p:nvSpPr>
          <p:cNvPr id="7" name="Rectangle 6"/>
          <p:cNvSpPr/>
          <p:nvPr/>
        </p:nvSpPr>
        <p:spPr>
          <a:xfrm>
            <a:off x="352" y="-2"/>
            <a:ext cx="13442246" cy="7082445"/>
          </a:xfrm>
          <a:prstGeom prst="rect">
            <a:avLst/>
          </a:prstGeom>
          <a:solidFill>
            <a:schemeClr val="accent4">
              <a:alpha val="7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2095" dirty="0">
              <a:solidFill>
                <a:schemeClr val="bg1"/>
              </a:solidFill>
            </a:endParaRPr>
          </a:p>
        </p:txBody>
      </p:sp>
      <p:sp>
        <p:nvSpPr>
          <p:cNvPr id="2" name="Text Placeholder 1"/>
          <p:cNvSpPr>
            <a:spLocks noGrp="1"/>
          </p:cNvSpPr>
          <p:nvPr>
            <p:ph type="body" sz="quarter" idx="10"/>
          </p:nvPr>
        </p:nvSpPr>
        <p:spPr>
          <a:xfrm>
            <a:off x="392301" y="3174099"/>
            <a:ext cx="12658349" cy="685915"/>
          </a:xfrm>
        </p:spPr>
        <p:txBody>
          <a:bodyPr/>
          <a:lstStyle/>
          <a:p>
            <a:pPr>
              <a:lnSpc>
                <a:spcPts val="9800"/>
              </a:lnSpc>
            </a:pPr>
            <a:r>
              <a:rPr lang="en-US" sz="9923" dirty="0">
                <a:solidFill>
                  <a:srgbClr val="FFFFFF"/>
                </a:solidFill>
              </a:rPr>
              <a:t>Why cinema?</a:t>
            </a:r>
          </a:p>
        </p:txBody>
      </p:sp>
    </p:spTree>
    <p:extLst>
      <p:ext uri="{BB962C8B-B14F-4D97-AF65-F5344CB8AC3E}">
        <p14:creationId xmlns:p14="http://schemas.microsoft.com/office/powerpoint/2010/main" val="273909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CINEMA PROVIDES THE ULTIMATE AV EXPERIENCE for brands</a:t>
            </a:r>
          </a:p>
        </p:txBody>
      </p:sp>
      <p:sp>
        <p:nvSpPr>
          <p:cNvPr id="2" name="Oval 1">
            <a:extLst>
              <a:ext uri="{FF2B5EF4-FFF2-40B4-BE49-F238E27FC236}">
                <a16:creationId xmlns:a16="http://schemas.microsoft.com/office/drawing/2014/main" id="{FC259189-F18C-44BD-8DF5-8326BA47B36B}"/>
              </a:ext>
            </a:extLst>
          </p:cNvPr>
          <p:cNvSpPr/>
          <p:nvPr/>
        </p:nvSpPr>
        <p:spPr>
          <a:xfrm>
            <a:off x="922102" y="975197"/>
            <a:ext cx="2393004" cy="2431915"/>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Full</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(big) screen</a:t>
            </a:r>
          </a:p>
        </p:txBody>
      </p:sp>
      <p:sp>
        <p:nvSpPr>
          <p:cNvPr id="20" name="Oval 19">
            <a:extLst>
              <a:ext uri="{FF2B5EF4-FFF2-40B4-BE49-F238E27FC236}">
                <a16:creationId xmlns:a16="http://schemas.microsoft.com/office/drawing/2014/main" id="{E3C0E7CB-104C-47DF-82AB-5432310A1E3C}"/>
              </a:ext>
            </a:extLst>
          </p:cNvPr>
          <p:cNvSpPr/>
          <p:nvPr/>
        </p:nvSpPr>
        <p:spPr>
          <a:xfrm>
            <a:off x="5179574" y="975197"/>
            <a:ext cx="2393004" cy="243191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Sound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(always) on</a:t>
            </a:r>
          </a:p>
        </p:txBody>
      </p:sp>
      <p:sp>
        <p:nvSpPr>
          <p:cNvPr id="21" name="Oval 20">
            <a:extLst>
              <a:ext uri="{FF2B5EF4-FFF2-40B4-BE49-F238E27FC236}">
                <a16:creationId xmlns:a16="http://schemas.microsoft.com/office/drawing/2014/main" id="{39BA010E-848F-42FC-8DE3-286A262FA75F}"/>
              </a:ext>
            </a:extLst>
          </p:cNvPr>
          <p:cNvSpPr/>
          <p:nvPr/>
        </p:nvSpPr>
        <p:spPr>
          <a:xfrm>
            <a:off x="9437046" y="975196"/>
            <a:ext cx="2393004" cy="2431915"/>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Viewed by humans</a:t>
            </a:r>
          </a:p>
        </p:txBody>
      </p:sp>
      <p:sp>
        <p:nvSpPr>
          <p:cNvPr id="22" name="Oval 21">
            <a:extLst>
              <a:ext uri="{FF2B5EF4-FFF2-40B4-BE49-F238E27FC236}">
                <a16:creationId xmlns:a16="http://schemas.microsoft.com/office/drawing/2014/main" id="{B495D791-B830-4EF9-9A43-7320C15A33DB}"/>
              </a:ext>
            </a:extLst>
          </p:cNvPr>
          <p:cNvSpPr/>
          <p:nvPr/>
        </p:nvSpPr>
        <p:spPr>
          <a:xfrm>
            <a:off x="922102" y="4075078"/>
            <a:ext cx="2393004" cy="243191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Shared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viewing</a:t>
            </a:r>
          </a:p>
        </p:txBody>
      </p:sp>
      <p:sp>
        <p:nvSpPr>
          <p:cNvPr id="23" name="Oval 22">
            <a:extLst>
              <a:ext uri="{FF2B5EF4-FFF2-40B4-BE49-F238E27FC236}">
                <a16:creationId xmlns:a16="http://schemas.microsoft.com/office/drawing/2014/main" id="{2CD7F5A1-C481-4718-BF7A-D4D16197B7F2}"/>
              </a:ext>
            </a:extLst>
          </p:cNvPr>
          <p:cNvSpPr/>
          <p:nvPr/>
        </p:nvSpPr>
        <p:spPr>
          <a:xfrm>
            <a:off x="5179574" y="4075078"/>
            <a:ext cx="2393004" cy="2431915"/>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Brand safe quality content &amp;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pre-cleared advertising</a:t>
            </a:r>
          </a:p>
        </p:txBody>
      </p:sp>
      <p:sp>
        <p:nvSpPr>
          <p:cNvPr id="24" name="Oval 23">
            <a:extLst>
              <a:ext uri="{FF2B5EF4-FFF2-40B4-BE49-F238E27FC236}">
                <a16:creationId xmlns:a16="http://schemas.microsoft.com/office/drawing/2014/main" id="{55D8AE6B-951A-4E97-98C0-4E1B6C5070DB}"/>
              </a:ext>
            </a:extLst>
          </p:cNvPr>
          <p:cNvSpPr/>
          <p:nvPr/>
        </p:nvSpPr>
        <p:spPr>
          <a:xfrm>
            <a:off x="9437046" y="4075077"/>
            <a:ext cx="2393004" cy="243191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Robust reporting </a:t>
            </a:r>
          </a:p>
        </p:txBody>
      </p:sp>
    </p:spTree>
    <p:extLst>
      <p:ext uri="{BB962C8B-B14F-4D97-AF65-F5344CB8AC3E}">
        <p14:creationId xmlns:p14="http://schemas.microsoft.com/office/powerpoint/2010/main" val="245222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person standing together&#10;&#10;Description automatically generated">
            <a:extLst>
              <a:ext uri="{FF2B5EF4-FFF2-40B4-BE49-F238E27FC236}">
                <a16:creationId xmlns:a16="http://schemas.microsoft.com/office/drawing/2014/main" id="{D5E21B47-9B7D-4EA1-B4B0-AC91E5FBF351}"/>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3257" b="3257"/>
          <a:stretch>
            <a:fillRect/>
          </a:stretch>
        </p:blipFill>
        <p:spPr/>
      </p:pic>
      <p:sp>
        <p:nvSpPr>
          <p:cNvPr id="16" name="Rectangle 15">
            <a:extLst>
              <a:ext uri="{FF2B5EF4-FFF2-40B4-BE49-F238E27FC236}">
                <a16:creationId xmlns:a16="http://schemas.microsoft.com/office/drawing/2014/main" id="{2975F1B5-8B4F-4147-A7E6-9EC418D4EE85}"/>
              </a:ext>
            </a:extLst>
          </p:cNvPr>
          <p:cNvSpPr/>
          <p:nvPr/>
        </p:nvSpPr>
        <p:spPr>
          <a:xfrm>
            <a:off x="0" y="-6116"/>
            <a:ext cx="13442950" cy="7057016"/>
          </a:xfrm>
          <a:prstGeom prst="rect">
            <a:avLst/>
          </a:prstGeom>
          <a:solidFill>
            <a:srgbClr val="33006F">
              <a:alpha val="20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11" name="Text Placeholder 1">
            <a:extLst>
              <a:ext uri="{FF2B5EF4-FFF2-40B4-BE49-F238E27FC236}">
                <a16:creationId xmlns:a16="http://schemas.microsoft.com/office/drawing/2014/main" id="{249923C0-AE62-4D61-A07B-83469B3B6945}"/>
              </a:ext>
            </a:extLst>
          </p:cNvPr>
          <p:cNvSpPr txBox="1">
            <a:spLocks/>
          </p:cNvSpPr>
          <p:nvPr/>
        </p:nvSpPr>
        <p:spPr>
          <a:xfrm>
            <a:off x="1" y="0"/>
            <a:ext cx="13442948" cy="7050900"/>
          </a:xfrm>
          <a:prstGeom prst="rect">
            <a:avLst/>
          </a:prstGeom>
        </p:spPr>
        <p:txBody>
          <a:bodyPr anchor="ct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7500"/>
              </a:lnSpc>
              <a:spcBef>
                <a:spcPts val="0"/>
              </a:spcBef>
              <a:spcAft>
                <a:spcPts val="0"/>
              </a:spcAft>
              <a:buClr>
                <a:srgbClr val="FFFFFF"/>
              </a:buClr>
              <a:buSzPct val="100000"/>
              <a:buFont typeface="Arial"/>
              <a:buNone/>
              <a:tabLst/>
              <a:defRPr/>
            </a:pPr>
            <a:r>
              <a:rPr kumimoji="0" lang="en-US" sz="8000" b="0" i="0" u="none" strike="noStrike" kern="1200" cap="none" spc="0" normalizeH="0" baseline="0" noProof="0" dirty="0">
                <a:ln>
                  <a:noFill/>
                </a:ln>
                <a:solidFill>
                  <a:srgbClr val="FFFFFF"/>
                </a:solidFill>
                <a:effectLst/>
                <a:uLnTx/>
                <a:uFillTx/>
                <a:latin typeface="Impact"/>
                <a:ea typeface="+mn-ea"/>
                <a:cs typeface="+mn-cs"/>
              </a:rPr>
              <a:t>CINEMA CREATES </a:t>
            </a:r>
          </a:p>
          <a:p>
            <a:pPr marL="0" marR="0" lvl="0" indent="0" algn="ctr" defTabSz="961844" rtl="0" eaLnBrk="1" fontAlgn="auto" latinLnBrk="0" hangingPunct="1">
              <a:lnSpc>
                <a:spcPts val="7500"/>
              </a:lnSpc>
              <a:spcBef>
                <a:spcPts val="0"/>
              </a:spcBef>
              <a:spcAft>
                <a:spcPts val="0"/>
              </a:spcAft>
              <a:buClr>
                <a:srgbClr val="FFFFFF"/>
              </a:buClr>
              <a:buSzPct val="100000"/>
              <a:buFont typeface="Arial"/>
              <a:buNone/>
              <a:tabLst/>
              <a:defRPr/>
            </a:pPr>
            <a:r>
              <a:rPr kumimoji="0" lang="en-US" sz="8000" b="0" i="0" u="none" strike="noStrike" kern="1200" cap="none" spc="0" normalizeH="0" baseline="0" noProof="0" dirty="0">
                <a:ln>
                  <a:noFill/>
                </a:ln>
                <a:solidFill>
                  <a:srgbClr val="FFFFFF"/>
                </a:solidFill>
                <a:effectLst/>
                <a:uLnTx/>
                <a:uFillTx/>
                <a:latin typeface="Impact"/>
                <a:ea typeface="+mn-ea"/>
                <a:cs typeface="+mn-cs"/>
              </a:rPr>
              <a:t>CULTURAL MOMENTS</a:t>
            </a:r>
          </a:p>
        </p:txBody>
      </p:sp>
    </p:spTree>
    <p:extLst>
      <p:ext uri="{BB962C8B-B14F-4D97-AF65-F5344CB8AC3E}">
        <p14:creationId xmlns:p14="http://schemas.microsoft.com/office/powerpoint/2010/main" val="2567524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20E26E-627F-475E-BCF5-15B9310C9EB7}"/>
              </a:ext>
            </a:extLst>
          </p:cNvPr>
          <p:cNvSpPr>
            <a:spLocks noGrp="1"/>
          </p:cNvSpPr>
          <p:nvPr>
            <p:ph type="title"/>
          </p:nvPr>
        </p:nvSpPr>
        <p:spPr/>
        <p:txBody>
          <a:bodyPr/>
          <a:lstStyle/>
          <a:p>
            <a:r>
              <a:rPr lang="en-GB" dirty="0"/>
              <a:t>THE STRENGTHS OF CINEMA </a:t>
            </a:r>
          </a:p>
        </p:txBody>
      </p:sp>
      <p:sp>
        <p:nvSpPr>
          <p:cNvPr id="8" name="Text Placeholder 7">
            <a:extLst>
              <a:ext uri="{FF2B5EF4-FFF2-40B4-BE49-F238E27FC236}">
                <a16:creationId xmlns:a16="http://schemas.microsoft.com/office/drawing/2014/main" id="{13232659-DBDA-4B59-B68E-43077684E2D1}"/>
              </a:ext>
            </a:extLst>
          </p:cNvPr>
          <p:cNvSpPr>
            <a:spLocks noGrp="1"/>
          </p:cNvSpPr>
          <p:nvPr>
            <p:ph type="body" sz="quarter" idx="14"/>
          </p:nvPr>
        </p:nvSpPr>
        <p:spPr/>
        <p:txBody>
          <a:bodyPr/>
          <a:lstStyle/>
          <a:p>
            <a:r>
              <a:rPr lang="en-GB" dirty="0"/>
              <a:t>Industry evidence shows how cinema advertising excels when it comes to cutting through, connecting and delivering positive impact for brands</a:t>
            </a:r>
          </a:p>
        </p:txBody>
      </p:sp>
      <p:sp>
        <p:nvSpPr>
          <p:cNvPr id="11" name="Flowchart: Alternate Process 10">
            <a:extLst>
              <a:ext uri="{FF2B5EF4-FFF2-40B4-BE49-F238E27FC236}">
                <a16:creationId xmlns:a16="http://schemas.microsoft.com/office/drawing/2014/main" id="{9C39B64A-19F4-460C-A72C-B637325F9B4A}"/>
              </a:ext>
            </a:extLst>
          </p:cNvPr>
          <p:cNvSpPr/>
          <p:nvPr/>
        </p:nvSpPr>
        <p:spPr>
          <a:xfrm>
            <a:off x="552722" y="1303056"/>
            <a:ext cx="2317691" cy="5223680"/>
          </a:xfrm>
          <a:prstGeom prst="flowChartAlternateProcess">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2" name="Table 12">
            <a:extLst>
              <a:ext uri="{FF2B5EF4-FFF2-40B4-BE49-F238E27FC236}">
                <a16:creationId xmlns:a16="http://schemas.microsoft.com/office/drawing/2014/main" id="{FAA5883F-F4F2-4D66-A40F-B3550FE5D818}"/>
              </a:ext>
            </a:extLst>
          </p:cNvPr>
          <p:cNvGraphicFramePr>
            <a:graphicFrameLocks noGrp="1"/>
          </p:cNvGraphicFramePr>
          <p:nvPr/>
        </p:nvGraphicFramePr>
        <p:xfrm>
          <a:off x="3112851" y="1303058"/>
          <a:ext cx="2406826" cy="5223680"/>
        </p:xfrm>
        <a:graphic>
          <a:graphicData uri="http://schemas.openxmlformats.org/drawingml/2006/table">
            <a:tbl>
              <a:tblPr firstRow="1" bandRow="1">
                <a:tableStyleId>{5C22544A-7EE6-4342-B048-85BDC9FD1C3A}</a:tableStyleId>
              </a:tblPr>
              <a:tblGrid>
                <a:gridCol w="2406826">
                  <a:extLst>
                    <a:ext uri="{9D8B030D-6E8A-4147-A177-3AD203B41FA5}">
                      <a16:colId xmlns:a16="http://schemas.microsoft.com/office/drawing/2014/main" val="2389235385"/>
                    </a:ext>
                  </a:extLst>
                </a:gridCol>
              </a:tblGrid>
              <a:tr h="1305920">
                <a:tc>
                  <a:txBody>
                    <a:bodyPr/>
                    <a:lstStyle/>
                    <a:p>
                      <a:pPr algn="ctr"/>
                      <a:endParaRPr lang="en-GB" dirty="0">
                        <a:solidFill>
                          <a:schemeClr val="accent6"/>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579266"/>
                  </a:ext>
                </a:extLst>
              </a:tr>
              <a:tr h="1305920">
                <a:tc>
                  <a:txBody>
                    <a:bodyPr/>
                    <a:lstStyle/>
                    <a:p>
                      <a:pPr algn="ctr"/>
                      <a:r>
                        <a:rPr lang="en-GB" sz="1400" b="1" dirty="0">
                          <a:solidFill>
                            <a:schemeClr val="bg2"/>
                          </a:solidFill>
                        </a:rPr>
                        <a:t>Best</a:t>
                      </a:r>
                      <a:r>
                        <a:rPr lang="en-GB" sz="1400" b="1" dirty="0">
                          <a:solidFill>
                            <a:schemeClr val="accent6"/>
                          </a:solidFill>
                        </a:rPr>
                        <a:t> </a:t>
                      </a:r>
                      <a:r>
                        <a:rPr lang="en-GB" sz="1400" dirty="0">
                          <a:solidFill>
                            <a:schemeClr val="accent6"/>
                          </a:solidFill>
                        </a:rPr>
                        <a:t>for triggering a </a:t>
                      </a:r>
                      <a:r>
                        <a:rPr lang="en-GB" sz="1400" b="1" dirty="0">
                          <a:solidFill>
                            <a:schemeClr val="bg2"/>
                          </a:solidFill>
                        </a:rPr>
                        <a:t>positive emotional response</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1134928"/>
                  </a:ext>
                </a:extLst>
              </a:tr>
              <a:tr h="1305920">
                <a:tc>
                  <a:txBody>
                    <a:bodyPr/>
                    <a:lstStyle/>
                    <a:p>
                      <a:pPr algn="ctr"/>
                      <a:r>
                        <a:rPr lang="en-GB" sz="1400" b="1" kern="1200" dirty="0">
                          <a:solidFill>
                            <a:schemeClr val="bg2"/>
                          </a:solidFill>
                          <a:latin typeface="+mn-lt"/>
                          <a:ea typeface="+mn-ea"/>
                          <a:cs typeface="+mn-cs"/>
                        </a:rPr>
                        <a:t>Best</a:t>
                      </a:r>
                      <a:r>
                        <a:rPr lang="en-GB" sz="1400" kern="1200" dirty="0">
                          <a:solidFill>
                            <a:schemeClr val="accent6"/>
                          </a:solidFill>
                          <a:latin typeface="+mn-lt"/>
                          <a:ea typeface="+mn-ea"/>
                          <a:cs typeface="+mn-cs"/>
                        </a:rPr>
                        <a:t> for getting your </a:t>
                      </a:r>
                      <a:r>
                        <a:rPr lang="en-GB" sz="1400" b="1" kern="1200" dirty="0">
                          <a:solidFill>
                            <a:schemeClr val="bg2"/>
                          </a:solidFill>
                          <a:latin typeface="+mn-lt"/>
                          <a:ea typeface="+mn-ea"/>
                          <a:cs typeface="+mn-cs"/>
                        </a:rPr>
                        <a:t>ads noticed</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190366"/>
                  </a:ext>
                </a:extLst>
              </a:tr>
              <a:tr h="1305920">
                <a:tc>
                  <a:txBody>
                    <a:bodyPr/>
                    <a:lstStyle/>
                    <a:p>
                      <a:pPr algn="ctr"/>
                      <a:r>
                        <a:rPr lang="en-GB" sz="1400" b="1" kern="1200" dirty="0">
                          <a:solidFill>
                            <a:schemeClr val="bg2"/>
                          </a:solidFill>
                          <a:latin typeface="+mn-lt"/>
                          <a:ea typeface="+mn-ea"/>
                          <a:cs typeface="+mn-cs"/>
                        </a:rPr>
                        <a:t>Best</a:t>
                      </a:r>
                      <a:r>
                        <a:rPr lang="en-GB" sz="1400" kern="1200" dirty="0">
                          <a:solidFill>
                            <a:schemeClr val="accent6"/>
                          </a:solidFill>
                          <a:latin typeface="+mn-lt"/>
                          <a:ea typeface="+mn-ea"/>
                          <a:cs typeface="+mn-cs"/>
                        </a:rPr>
                        <a:t> for guaranteeing a </a:t>
                      </a:r>
                      <a:r>
                        <a:rPr lang="en-GB" sz="1400" b="1" kern="1200" dirty="0">
                          <a:solidFill>
                            <a:schemeClr val="bg2"/>
                          </a:solidFill>
                          <a:latin typeface="+mn-lt"/>
                          <a:ea typeface="+mn-ea"/>
                          <a:cs typeface="+mn-cs"/>
                        </a:rPr>
                        <a:t>safe environment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7492091"/>
                  </a:ext>
                </a:extLst>
              </a:tr>
            </a:tbl>
          </a:graphicData>
        </a:graphic>
      </p:graphicFrame>
      <p:graphicFrame>
        <p:nvGraphicFramePr>
          <p:cNvPr id="13" name="Table 12">
            <a:extLst>
              <a:ext uri="{FF2B5EF4-FFF2-40B4-BE49-F238E27FC236}">
                <a16:creationId xmlns:a16="http://schemas.microsoft.com/office/drawing/2014/main" id="{DCA42433-8D69-4C14-83E0-9306B7572B87}"/>
              </a:ext>
            </a:extLst>
          </p:cNvPr>
          <p:cNvGraphicFramePr>
            <a:graphicFrameLocks noGrp="1"/>
          </p:cNvGraphicFramePr>
          <p:nvPr/>
        </p:nvGraphicFramePr>
        <p:xfrm>
          <a:off x="6414303" y="2820500"/>
          <a:ext cx="2443694" cy="3706238"/>
        </p:xfrm>
        <a:graphic>
          <a:graphicData uri="http://schemas.openxmlformats.org/drawingml/2006/table">
            <a:tbl>
              <a:tblPr firstRow="1" bandRow="1">
                <a:tableStyleId>{5C22544A-7EE6-4342-B048-85BDC9FD1C3A}</a:tableStyleId>
              </a:tblPr>
              <a:tblGrid>
                <a:gridCol w="2443694">
                  <a:extLst>
                    <a:ext uri="{9D8B030D-6E8A-4147-A177-3AD203B41FA5}">
                      <a16:colId xmlns:a16="http://schemas.microsoft.com/office/drawing/2014/main" val="2389235385"/>
                    </a:ext>
                  </a:extLst>
                </a:gridCol>
              </a:tblGrid>
              <a:tr h="927053">
                <a:tc>
                  <a:txBody>
                    <a:bodyPr/>
                    <a:lstStyle/>
                    <a:p>
                      <a:endParaRPr lang="en-GB"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579266"/>
                  </a:ext>
                </a:extLst>
              </a:tr>
              <a:tr h="754184">
                <a:tc>
                  <a:txBody>
                    <a:bodyPr/>
                    <a:lstStyle/>
                    <a:p>
                      <a:pPr algn="ctr"/>
                      <a:r>
                        <a:rPr lang="en-GB" sz="1400" b="1" dirty="0">
                          <a:solidFill>
                            <a:schemeClr val="bg2"/>
                          </a:solidFill>
                        </a:rPr>
                        <a:t>Most receptive </a:t>
                      </a:r>
                      <a:r>
                        <a:rPr lang="en-GB" sz="1400" dirty="0">
                          <a:solidFill>
                            <a:schemeClr val="accent6"/>
                          </a:solidFill>
                        </a:rPr>
                        <a:t>ad format for </a:t>
                      </a:r>
                      <a:r>
                        <a:rPr lang="en-GB" sz="1400" b="1" dirty="0">
                          <a:solidFill>
                            <a:schemeClr val="bg2"/>
                          </a:solidFill>
                        </a:rPr>
                        <a:t>Gen Z</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1134928"/>
                  </a:ext>
                </a:extLst>
              </a:tr>
              <a:tr h="1064388">
                <a:tc>
                  <a:txBody>
                    <a:bodyPr/>
                    <a:lstStyle/>
                    <a:p>
                      <a:pPr algn="ctr"/>
                      <a:r>
                        <a:rPr lang="en-GB" sz="1400" b="1" kern="1200" dirty="0">
                          <a:solidFill>
                            <a:schemeClr val="bg2"/>
                          </a:solidFill>
                          <a:latin typeface="+mn-lt"/>
                          <a:ea typeface="+mn-ea"/>
                          <a:cs typeface="+mn-cs"/>
                        </a:rPr>
                        <a:t>Biggest impact per person </a:t>
                      </a:r>
                      <a:r>
                        <a:rPr lang="en-GB" sz="1400" kern="1200" dirty="0">
                          <a:solidFill>
                            <a:schemeClr val="accent6"/>
                          </a:solidFill>
                          <a:latin typeface="+mn-lt"/>
                          <a:ea typeface="+mn-ea"/>
                          <a:cs typeface="+mn-cs"/>
                        </a:rPr>
                        <a:t>on </a:t>
                      </a:r>
                      <a:r>
                        <a:rPr lang="en-GB" sz="1400" b="0" kern="1200" dirty="0">
                          <a:solidFill>
                            <a:schemeClr val="accent6"/>
                          </a:solidFill>
                          <a:latin typeface="+mn-lt"/>
                          <a:ea typeface="+mn-ea"/>
                          <a:cs typeface="+mn-cs"/>
                        </a:rPr>
                        <a:t>Awareness, Love, Difference, Consideration</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190366"/>
                  </a:ext>
                </a:extLst>
              </a:tr>
              <a:tr h="960613">
                <a:tc>
                  <a:txBody>
                    <a:bodyPr/>
                    <a:lstStyle/>
                    <a:p>
                      <a:pPr algn="ctr"/>
                      <a:r>
                        <a:rPr lang="en-GB" sz="1400" b="1" kern="1200" dirty="0">
                          <a:solidFill>
                            <a:schemeClr val="bg2"/>
                          </a:solidFill>
                          <a:latin typeface="+mn-lt"/>
                          <a:ea typeface="+mn-ea"/>
                          <a:cs typeface="+mn-cs"/>
                        </a:rPr>
                        <a:t>Brand impact increases </a:t>
                      </a:r>
                      <a:r>
                        <a:rPr lang="en-GB" sz="1400" kern="1200" dirty="0">
                          <a:solidFill>
                            <a:schemeClr val="accent6"/>
                          </a:solidFill>
                          <a:latin typeface="+mn-lt"/>
                          <a:ea typeface="+mn-ea"/>
                          <a:cs typeface="+mn-cs"/>
                        </a:rPr>
                        <a:t>when </a:t>
                      </a:r>
                      <a:r>
                        <a:rPr lang="en-GB" sz="1400" b="1" kern="1200" dirty="0">
                          <a:solidFill>
                            <a:schemeClr val="bg2"/>
                          </a:solidFill>
                          <a:latin typeface="+mn-lt"/>
                          <a:ea typeface="+mn-ea"/>
                          <a:cs typeface="+mn-cs"/>
                        </a:rPr>
                        <a:t>cinema included </a:t>
                      </a:r>
                      <a:r>
                        <a:rPr lang="en-GB" sz="1400" b="0" kern="1200" dirty="0">
                          <a:solidFill>
                            <a:schemeClr val="accent6"/>
                          </a:solidFill>
                          <a:latin typeface="+mn-lt"/>
                          <a:ea typeface="+mn-ea"/>
                          <a:cs typeface="+mn-cs"/>
                        </a:rPr>
                        <a:t>compared to </a:t>
                      </a:r>
                      <a:r>
                        <a:rPr lang="en-GB" sz="1400" kern="1200" dirty="0">
                          <a:solidFill>
                            <a:schemeClr val="accent6"/>
                          </a:solidFill>
                          <a:latin typeface="+mn-lt"/>
                          <a:ea typeface="+mn-ea"/>
                          <a:cs typeface="+mn-cs"/>
                        </a:rPr>
                        <a:t>AV mixes without it </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7492091"/>
                  </a:ext>
                </a:extLst>
              </a:tr>
            </a:tbl>
          </a:graphicData>
        </a:graphic>
      </p:graphicFrame>
      <p:graphicFrame>
        <p:nvGraphicFramePr>
          <p:cNvPr id="14" name="Table 13">
            <a:extLst>
              <a:ext uri="{FF2B5EF4-FFF2-40B4-BE49-F238E27FC236}">
                <a16:creationId xmlns:a16="http://schemas.microsoft.com/office/drawing/2014/main" id="{B5A3059B-F920-48DB-B977-6494D6EA0BE4}"/>
              </a:ext>
            </a:extLst>
          </p:cNvPr>
          <p:cNvGraphicFramePr>
            <a:graphicFrameLocks noGrp="1"/>
          </p:cNvGraphicFramePr>
          <p:nvPr/>
        </p:nvGraphicFramePr>
        <p:xfrm>
          <a:off x="9752623" y="1303057"/>
          <a:ext cx="2443694" cy="2228034"/>
        </p:xfrm>
        <a:graphic>
          <a:graphicData uri="http://schemas.openxmlformats.org/drawingml/2006/table">
            <a:tbl>
              <a:tblPr firstRow="1" bandRow="1">
                <a:tableStyleId>{5C22544A-7EE6-4342-B048-85BDC9FD1C3A}</a:tableStyleId>
              </a:tblPr>
              <a:tblGrid>
                <a:gridCol w="2443694">
                  <a:extLst>
                    <a:ext uri="{9D8B030D-6E8A-4147-A177-3AD203B41FA5}">
                      <a16:colId xmlns:a16="http://schemas.microsoft.com/office/drawing/2014/main" val="2389235385"/>
                    </a:ext>
                  </a:extLst>
                </a:gridCol>
              </a:tblGrid>
              <a:tr h="742678">
                <a:tc>
                  <a:txBody>
                    <a:bodyPr/>
                    <a:lstStyle/>
                    <a:p>
                      <a:endParaRPr lang="en-GB"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579266"/>
                  </a:ext>
                </a:extLst>
              </a:tr>
              <a:tr h="742678">
                <a:tc>
                  <a:txBody>
                    <a:bodyPr/>
                    <a:lstStyle/>
                    <a:p>
                      <a:pPr algn="ctr"/>
                      <a:r>
                        <a:rPr lang="en-GB" sz="1400" b="1" dirty="0">
                          <a:solidFill>
                            <a:schemeClr val="bg2"/>
                          </a:solidFill>
                        </a:rPr>
                        <a:t>Happiest mood </a:t>
                      </a:r>
                      <a:r>
                        <a:rPr lang="en-GB" sz="1400" dirty="0">
                          <a:solidFill>
                            <a:schemeClr val="accent6"/>
                          </a:solidFill>
                        </a:rPr>
                        <a:t>of any media occasion</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1134928"/>
                  </a:ext>
                </a:extLst>
              </a:tr>
              <a:tr h="742678">
                <a:tc>
                  <a:txBody>
                    <a:bodyPr/>
                    <a:lstStyle/>
                    <a:p>
                      <a:pPr algn="ctr"/>
                      <a:r>
                        <a:rPr lang="en-GB" sz="1400" b="1" kern="1200" dirty="0">
                          <a:solidFill>
                            <a:schemeClr val="bg2"/>
                          </a:solidFill>
                          <a:latin typeface="+mn-lt"/>
                          <a:ea typeface="+mn-ea"/>
                          <a:cs typeface="+mn-cs"/>
                        </a:rPr>
                        <a:t>Most trusted </a:t>
                      </a:r>
                      <a:r>
                        <a:rPr lang="en-GB" sz="1400" b="0" kern="1200" dirty="0">
                          <a:solidFill>
                            <a:schemeClr val="accent6"/>
                          </a:solidFill>
                          <a:latin typeface="+mn-lt"/>
                          <a:ea typeface="+mn-ea"/>
                          <a:cs typeface="+mn-cs"/>
                        </a:rPr>
                        <a:t>media f</a:t>
                      </a:r>
                      <a:r>
                        <a:rPr lang="en-GB" sz="1400" kern="1200" dirty="0">
                          <a:solidFill>
                            <a:schemeClr val="accent6"/>
                          </a:solidFill>
                          <a:latin typeface="+mn-lt"/>
                          <a:ea typeface="+mn-ea"/>
                          <a:cs typeface="+mn-cs"/>
                        </a:rPr>
                        <a:t>or advertising</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190366"/>
                  </a:ext>
                </a:extLst>
              </a:tr>
            </a:tbl>
          </a:graphicData>
        </a:graphic>
      </p:graphicFrame>
      <p:graphicFrame>
        <p:nvGraphicFramePr>
          <p:cNvPr id="16" name="Table 15">
            <a:extLst>
              <a:ext uri="{FF2B5EF4-FFF2-40B4-BE49-F238E27FC236}">
                <a16:creationId xmlns:a16="http://schemas.microsoft.com/office/drawing/2014/main" id="{EFDAF0AD-3590-49E6-B254-E4E8035E1856}"/>
              </a:ext>
            </a:extLst>
          </p:cNvPr>
          <p:cNvGraphicFramePr>
            <a:graphicFrameLocks noGrp="1"/>
          </p:cNvGraphicFramePr>
          <p:nvPr/>
        </p:nvGraphicFramePr>
        <p:xfrm>
          <a:off x="6423563" y="1303057"/>
          <a:ext cx="2443694" cy="1361800"/>
        </p:xfrm>
        <a:graphic>
          <a:graphicData uri="http://schemas.openxmlformats.org/drawingml/2006/table">
            <a:tbl>
              <a:tblPr firstRow="1" bandRow="1">
                <a:tableStyleId>{5C22544A-7EE6-4342-B048-85BDC9FD1C3A}</a:tableStyleId>
              </a:tblPr>
              <a:tblGrid>
                <a:gridCol w="2443694">
                  <a:extLst>
                    <a:ext uri="{9D8B030D-6E8A-4147-A177-3AD203B41FA5}">
                      <a16:colId xmlns:a16="http://schemas.microsoft.com/office/drawing/2014/main" val="2389235385"/>
                    </a:ext>
                  </a:extLst>
                </a:gridCol>
              </a:tblGrid>
              <a:tr h="680900">
                <a:tc>
                  <a:txBody>
                    <a:bodyPr/>
                    <a:lstStyle/>
                    <a:p>
                      <a:endParaRPr lang="en-GB"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579266"/>
                  </a:ext>
                </a:extLst>
              </a:tr>
              <a:tr h="680900">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b="1" dirty="0">
                          <a:solidFill>
                            <a:schemeClr val="bg2"/>
                          </a:solidFill>
                        </a:rPr>
                        <a:t>Best </a:t>
                      </a:r>
                      <a:r>
                        <a:rPr lang="en-GB" sz="1400" dirty="0">
                          <a:solidFill>
                            <a:schemeClr val="accent6"/>
                          </a:solidFill>
                        </a:rPr>
                        <a:t>for delivering </a:t>
                      </a:r>
                      <a:r>
                        <a:rPr lang="en-GB" sz="1400" b="1" dirty="0">
                          <a:solidFill>
                            <a:schemeClr val="bg2"/>
                          </a:solidFill>
                        </a:rPr>
                        <a:t>attention </a:t>
                      </a:r>
                      <a:r>
                        <a:rPr lang="en-GB" sz="1400" dirty="0">
                          <a:solidFill>
                            <a:schemeClr val="accent6"/>
                          </a:solidFill>
                        </a:rPr>
                        <a:t>to advertising</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1134928"/>
                  </a:ext>
                </a:extLst>
              </a:tr>
            </a:tbl>
          </a:graphicData>
        </a:graphic>
      </p:graphicFrame>
      <p:graphicFrame>
        <p:nvGraphicFramePr>
          <p:cNvPr id="18" name="Table 17">
            <a:extLst>
              <a:ext uri="{FF2B5EF4-FFF2-40B4-BE49-F238E27FC236}">
                <a16:creationId xmlns:a16="http://schemas.microsoft.com/office/drawing/2014/main" id="{5C0E2B68-EDA6-44A2-A2E6-D1559BC5A21C}"/>
              </a:ext>
            </a:extLst>
          </p:cNvPr>
          <p:cNvGraphicFramePr>
            <a:graphicFrameLocks noGrp="1"/>
          </p:cNvGraphicFramePr>
          <p:nvPr/>
        </p:nvGraphicFramePr>
        <p:xfrm>
          <a:off x="9752623" y="3776207"/>
          <a:ext cx="2443694" cy="2737124"/>
        </p:xfrm>
        <a:graphic>
          <a:graphicData uri="http://schemas.openxmlformats.org/drawingml/2006/table">
            <a:tbl>
              <a:tblPr firstRow="1" bandRow="1">
                <a:tableStyleId>{5C22544A-7EE6-4342-B048-85BDC9FD1C3A}</a:tableStyleId>
              </a:tblPr>
              <a:tblGrid>
                <a:gridCol w="2443694">
                  <a:extLst>
                    <a:ext uri="{9D8B030D-6E8A-4147-A177-3AD203B41FA5}">
                      <a16:colId xmlns:a16="http://schemas.microsoft.com/office/drawing/2014/main" val="2389235385"/>
                    </a:ext>
                  </a:extLst>
                </a:gridCol>
              </a:tblGrid>
              <a:tr h="751725">
                <a:tc>
                  <a:txBody>
                    <a:bodyPr/>
                    <a:lstStyle/>
                    <a:p>
                      <a:endParaRPr lang="en-GB"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579266"/>
                  </a:ext>
                </a:extLst>
              </a:tr>
              <a:tr h="866356">
                <a:tc>
                  <a:txBody>
                    <a:bodyPr/>
                    <a:lstStyle/>
                    <a:p>
                      <a:pPr algn="ctr"/>
                      <a:r>
                        <a:rPr lang="en-GB" sz="1400" dirty="0">
                          <a:solidFill>
                            <a:schemeClr val="accent6"/>
                          </a:solidFill>
                        </a:rPr>
                        <a:t>Using cinema delivers </a:t>
                      </a:r>
                      <a:r>
                        <a:rPr lang="en-GB" sz="1400" b="1" dirty="0">
                          <a:solidFill>
                            <a:schemeClr val="bg2"/>
                          </a:solidFill>
                        </a:rPr>
                        <a:t>strong cost/financial signal </a:t>
                      </a:r>
                      <a:r>
                        <a:rPr lang="en-GB" sz="1400" dirty="0">
                          <a:solidFill>
                            <a:schemeClr val="accent6"/>
                          </a:solidFill>
                        </a:rPr>
                        <a:t>for brands</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1134928"/>
                  </a:ext>
                </a:extLst>
              </a:tr>
              <a:tr h="1119043">
                <a:tc>
                  <a:txBody>
                    <a:bodyPr/>
                    <a:lstStyle/>
                    <a:p>
                      <a:pPr algn="ctr"/>
                      <a:r>
                        <a:rPr lang="en-GB" sz="1400" kern="1200" dirty="0">
                          <a:solidFill>
                            <a:schemeClr val="accent6"/>
                          </a:solidFill>
                          <a:latin typeface="+mn-lt"/>
                          <a:ea typeface="+mn-ea"/>
                          <a:cs typeface="+mn-cs"/>
                        </a:rPr>
                        <a:t>Cinema delivers </a:t>
                      </a:r>
                      <a:r>
                        <a:rPr lang="en-GB" sz="1400" b="1" kern="1200" dirty="0">
                          <a:solidFill>
                            <a:schemeClr val="bg2"/>
                          </a:solidFill>
                          <a:latin typeface="+mn-lt"/>
                          <a:ea typeface="+mn-ea"/>
                          <a:cs typeface="+mn-cs"/>
                        </a:rPr>
                        <a:t>more predictable ROI </a:t>
                      </a:r>
                      <a:r>
                        <a:rPr lang="en-GB" sz="1400" kern="1200" dirty="0">
                          <a:solidFill>
                            <a:schemeClr val="accent6"/>
                          </a:solidFill>
                          <a:latin typeface="+mn-lt"/>
                          <a:ea typeface="+mn-ea"/>
                          <a:cs typeface="+mn-cs"/>
                        </a:rPr>
                        <a:t>returns than Online Video and Social Media </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190366"/>
                  </a:ext>
                </a:extLst>
              </a:tr>
            </a:tbl>
          </a:graphicData>
        </a:graphic>
      </p:graphicFrame>
      <p:pic>
        <p:nvPicPr>
          <p:cNvPr id="21" name="Picture 20" descr="A picture containing text, logo, font, graphics&#10;&#10;Description automatically generated">
            <a:extLst>
              <a:ext uri="{FF2B5EF4-FFF2-40B4-BE49-F238E27FC236}">
                <a16:creationId xmlns:a16="http://schemas.microsoft.com/office/drawing/2014/main" id="{49697C64-7FA4-482A-9BCD-948C69D803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20" t="34766" r="38881" b="27542"/>
          <a:stretch/>
        </p:blipFill>
        <p:spPr>
          <a:xfrm>
            <a:off x="9959314" y="1314797"/>
            <a:ext cx="1720002" cy="675513"/>
          </a:xfrm>
          <a:prstGeom prst="rect">
            <a:avLst/>
          </a:prstGeom>
        </p:spPr>
      </p:pic>
      <p:pic>
        <p:nvPicPr>
          <p:cNvPr id="25" name="Picture 24" descr="A picture containing screenshot, black, darkness&#10;&#10;Description automatically generated">
            <a:extLst>
              <a:ext uri="{FF2B5EF4-FFF2-40B4-BE49-F238E27FC236}">
                <a16:creationId xmlns:a16="http://schemas.microsoft.com/office/drawing/2014/main" id="{EB3BC573-E2C3-4657-87B8-4167532DF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5582" y="1371078"/>
            <a:ext cx="2126228" cy="562952"/>
          </a:xfrm>
          <a:prstGeom prst="rect">
            <a:avLst/>
          </a:prstGeom>
        </p:spPr>
      </p:pic>
      <p:pic>
        <p:nvPicPr>
          <p:cNvPr id="29" name="Picture 28" descr="A blue and white logo&#10;&#10;Description automatically generated with medium confidence">
            <a:extLst>
              <a:ext uri="{FF2B5EF4-FFF2-40B4-BE49-F238E27FC236}">
                <a16:creationId xmlns:a16="http://schemas.microsoft.com/office/drawing/2014/main" id="{64036703-AF6B-4174-B4BF-3C806BE6A8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4895" y="3891574"/>
            <a:ext cx="1379150" cy="508561"/>
          </a:xfrm>
          <a:prstGeom prst="rect">
            <a:avLst/>
          </a:prstGeom>
        </p:spPr>
      </p:pic>
      <p:pic>
        <p:nvPicPr>
          <p:cNvPr id="31" name="Picture 30" descr="A black text on a white background&#10;&#10;Description automatically generated with medium confidence">
            <a:extLst>
              <a:ext uri="{FF2B5EF4-FFF2-40B4-BE49-F238E27FC236}">
                <a16:creationId xmlns:a16="http://schemas.microsoft.com/office/drawing/2014/main" id="{B19815DD-BF3D-4F20-A612-CFA977A687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680" b="29946"/>
          <a:stretch/>
        </p:blipFill>
        <p:spPr>
          <a:xfrm>
            <a:off x="6605310" y="3033141"/>
            <a:ext cx="2106003" cy="484071"/>
          </a:xfrm>
          <a:prstGeom prst="rect">
            <a:avLst/>
          </a:prstGeom>
        </p:spPr>
      </p:pic>
      <p:pic>
        <p:nvPicPr>
          <p:cNvPr id="33" name="Picture 32" descr="A picture containing font, graphics, screenshot, graphic design&#10;&#10;Description automatically generated">
            <a:extLst>
              <a:ext uri="{FF2B5EF4-FFF2-40B4-BE49-F238E27FC236}">
                <a16:creationId xmlns:a16="http://schemas.microsoft.com/office/drawing/2014/main" id="{7B32338C-E66F-43A2-8EF3-3B9A5A24A0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7414" y="1598601"/>
            <a:ext cx="1954625" cy="673040"/>
          </a:xfrm>
          <a:prstGeom prst="rect">
            <a:avLst/>
          </a:prstGeom>
        </p:spPr>
      </p:pic>
      <p:sp>
        <p:nvSpPr>
          <p:cNvPr id="20" name="TextBox 19">
            <a:extLst>
              <a:ext uri="{FF2B5EF4-FFF2-40B4-BE49-F238E27FC236}">
                <a16:creationId xmlns:a16="http://schemas.microsoft.com/office/drawing/2014/main" id="{6D085947-3E9E-4751-B6A8-65052064E246}"/>
              </a:ext>
            </a:extLst>
          </p:cNvPr>
          <p:cNvSpPr txBox="1"/>
          <p:nvPr/>
        </p:nvSpPr>
        <p:spPr>
          <a:xfrm>
            <a:off x="777711" y="2329846"/>
            <a:ext cx="1867712" cy="3170099"/>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Don’t just take it from us: the strengths of cinema have been well documented by trusted industry bodies…</a:t>
            </a:r>
          </a:p>
        </p:txBody>
      </p:sp>
    </p:spTree>
    <p:extLst>
      <p:ext uri="{BB962C8B-B14F-4D97-AF65-F5344CB8AC3E}">
        <p14:creationId xmlns:p14="http://schemas.microsoft.com/office/powerpoint/2010/main" val="5491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20E26E-627F-475E-BCF5-15B9310C9EB7}"/>
              </a:ext>
            </a:extLst>
          </p:cNvPr>
          <p:cNvSpPr>
            <a:spLocks noGrp="1"/>
          </p:cNvSpPr>
          <p:nvPr>
            <p:ph type="title"/>
          </p:nvPr>
        </p:nvSpPr>
        <p:spPr/>
        <p:txBody>
          <a:bodyPr/>
          <a:lstStyle/>
          <a:p>
            <a:r>
              <a:rPr lang="en-GB" sz="2800" dirty="0"/>
              <a:t>TV and cinema offer strongest signals for younger audience (16-34) </a:t>
            </a:r>
            <a:endParaRPr lang="en-GB" dirty="0"/>
          </a:p>
        </p:txBody>
      </p:sp>
      <p:sp>
        <p:nvSpPr>
          <p:cNvPr id="8" name="Text Placeholder 7">
            <a:extLst>
              <a:ext uri="{FF2B5EF4-FFF2-40B4-BE49-F238E27FC236}">
                <a16:creationId xmlns:a16="http://schemas.microsoft.com/office/drawing/2014/main" id="{13232659-DBDA-4B59-B68E-43077684E2D1}"/>
              </a:ext>
            </a:extLst>
          </p:cNvPr>
          <p:cNvSpPr>
            <a:spLocks noGrp="1"/>
          </p:cNvSpPr>
          <p:nvPr>
            <p:ph type="body" sz="quarter" idx="14"/>
          </p:nvPr>
        </p:nvSpPr>
        <p:spPr/>
        <p:txBody>
          <a:bodyPr/>
          <a:lstStyle/>
          <a:p>
            <a:r>
              <a:rPr lang="en-GB" dirty="0"/>
              <a:t>Industry evidence shows how cinema advertising excels when it comes to cutting through, connecting and delivering positive impact for brands</a:t>
            </a:r>
          </a:p>
        </p:txBody>
      </p:sp>
      <p:pic>
        <p:nvPicPr>
          <p:cNvPr id="17" name="Picture 16">
            <a:extLst>
              <a:ext uri="{FF2B5EF4-FFF2-40B4-BE49-F238E27FC236}">
                <a16:creationId xmlns:a16="http://schemas.microsoft.com/office/drawing/2014/main" id="{0D708B87-2D70-4E75-A44B-6B1457B7219F}"/>
              </a:ext>
            </a:extLst>
          </p:cNvPr>
          <p:cNvPicPr>
            <a:picLocks noChangeAspect="1"/>
          </p:cNvPicPr>
          <p:nvPr/>
        </p:nvPicPr>
        <p:blipFill>
          <a:blip r:embed="rId2"/>
          <a:stretch>
            <a:fillRect/>
          </a:stretch>
        </p:blipFill>
        <p:spPr>
          <a:xfrm>
            <a:off x="11035035" y="6251713"/>
            <a:ext cx="1018653" cy="813482"/>
          </a:xfrm>
          <a:prstGeom prst="rect">
            <a:avLst/>
          </a:prstGeom>
        </p:spPr>
      </p:pic>
      <p:pic>
        <p:nvPicPr>
          <p:cNvPr id="19" name="Picture 18">
            <a:extLst>
              <a:ext uri="{FF2B5EF4-FFF2-40B4-BE49-F238E27FC236}">
                <a16:creationId xmlns:a16="http://schemas.microsoft.com/office/drawing/2014/main" id="{E720E82C-DBA5-4A72-A1F8-E86645E0EB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16638" y="6454681"/>
            <a:ext cx="1249818" cy="508426"/>
          </a:xfrm>
          <a:prstGeom prst="rect">
            <a:avLst/>
          </a:prstGeom>
        </p:spPr>
      </p:pic>
      <p:sp>
        <p:nvSpPr>
          <p:cNvPr id="22" name="Rectangle 21">
            <a:extLst>
              <a:ext uri="{FF2B5EF4-FFF2-40B4-BE49-F238E27FC236}">
                <a16:creationId xmlns:a16="http://schemas.microsoft.com/office/drawing/2014/main" id="{FE9857AD-4A0F-4552-8232-2C16FDBF408B}"/>
              </a:ext>
            </a:extLst>
          </p:cNvPr>
          <p:cNvSpPr/>
          <p:nvPr/>
        </p:nvSpPr>
        <p:spPr>
          <a:xfrm>
            <a:off x="2297493" y="1914677"/>
            <a:ext cx="4047983" cy="2056028"/>
          </a:xfrm>
          <a:prstGeom prst="rect">
            <a:avLst/>
          </a:prstGeom>
          <a:solidFill>
            <a:srgbClr val="A19A9C">
              <a:lumMod val="20000"/>
              <a:lumOff val="80000"/>
            </a:srgbClr>
          </a:solidFill>
          <a:ln w="15875" cap="flat" cmpd="sng" algn="ctr">
            <a:solidFill>
              <a:srgbClr val="A19A9C"/>
            </a:solidFill>
            <a:prstDash val="solid"/>
            <a:miter lim="800000"/>
          </a:ln>
          <a:effectLst/>
        </p:spPr>
        <p:txBody>
          <a:bodyPr lIns="198458" rtlCol="0" anchor="ctr"/>
          <a:lstStyle/>
          <a:p>
            <a:pPr algn="ctr" defTabSz="1008126">
              <a:defRPr/>
            </a:pPr>
            <a:endParaRPr lang="en-GB" sz="1985" kern="0">
              <a:solidFill>
                <a:srgbClr val="A19A9C">
                  <a:lumMod val="75000"/>
                </a:srgbClr>
              </a:solidFill>
              <a:latin typeface="Calibri" panose="020F0502020204030204"/>
            </a:endParaRPr>
          </a:p>
        </p:txBody>
      </p:sp>
      <p:sp>
        <p:nvSpPr>
          <p:cNvPr id="23" name="Rectangle 22">
            <a:extLst>
              <a:ext uri="{FF2B5EF4-FFF2-40B4-BE49-F238E27FC236}">
                <a16:creationId xmlns:a16="http://schemas.microsoft.com/office/drawing/2014/main" id="{5A228094-2AB7-4FEB-8476-4BFCD6D11931}"/>
              </a:ext>
            </a:extLst>
          </p:cNvPr>
          <p:cNvSpPr/>
          <p:nvPr/>
        </p:nvSpPr>
        <p:spPr>
          <a:xfrm>
            <a:off x="6345476" y="1914677"/>
            <a:ext cx="4047983" cy="2056028"/>
          </a:xfrm>
          <a:prstGeom prst="rect">
            <a:avLst/>
          </a:prstGeom>
          <a:solidFill>
            <a:srgbClr val="6DDDD0">
              <a:alpha val="34118"/>
            </a:srgbClr>
          </a:solidFill>
          <a:ln w="15875" cap="flat" cmpd="sng" algn="ctr">
            <a:solidFill>
              <a:srgbClr val="A19A9C"/>
            </a:solidFill>
            <a:prstDash val="solid"/>
            <a:miter lim="800000"/>
          </a:ln>
          <a:effectLst/>
        </p:spPr>
        <p:txBody>
          <a:bodyPr lIns="198458" rtlCol="0" anchor="ctr"/>
          <a:lstStyle/>
          <a:p>
            <a:pPr algn="ctr" defTabSz="1008126">
              <a:defRPr/>
            </a:pPr>
            <a:endParaRPr lang="en-GB" sz="1985" kern="0">
              <a:solidFill>
                <a:srgbClr val="A19A9C">
                  <a:lumMod val="75000"/>
                </a:srgbClr>
              </a:solidFill>
              <a:latin typeface="Calibri" panose="020F0502020204030204"/>
            </a:endParaRPr>
          </a:p>
        </p:txBody>
      </p:sp>
      <p:sp>
        <p:nvSpPr>
          <p:cNvPr id="24" name="Rectangle 23">
            <a:extLst>
              <a:ext uri="{FF2B5EF4-FFF2-40B4-BE49-F238E27FC236}">
                <a16:creationId xmlns:a16="http://schemas.microsoft.com/office/drawing/2014/main" id="{A2EEAD2E-5226-471E-A4F5-BC255758E422}"/>
              </a:ext>
            </a:extLst>
          </p:cNvPr>
          <p:cNvSpPr/>
          <p:nvPr/>
        </p:nvSpPr>
        <p:spPr>
          <a:xfrm>
            <a:off x="2297493" y="3954305"/>
            <a:ext cx="4047983" cy="2056028"/>
          </a:xfrm>
          <a:prstGeom prst="rect">
            <a:avLst/>
          </a:prstGeom>
          <a:solidFill>
            <a:srgbClr val="A19A9C">
              <a:lumMod val="20000"/>
              <a:lumOff val="80000"/>
            </a:srgbClr>
          </a:solidFill>
          <a:ln w="15875" cap="flat" cmpd="sng" algn="ctr">
            <a:solidFill>
              <a:srgbClr val="A19A9C"/>
            </a:solidFill>
            <a:prstDash val="solid"/>
            <a:miter lim="800000"/>
          </a:ln>
          <a:effectLst/>
        </p:spPr>
        <p:txBody>
          <a:bodyPr lIns="198458" rtlCol="0" anchor="ctr"/>
          <a:lstStyle/>
          <a:p>
            <a:pPr algn="ctr" defTabSz="1008126">
              <a:defRPr/>
            </a:pPr>
            <a:endParaRPr lang="en-GB" sz="1985" kern="0">
              <a:solidFill>
                <a:srgbClr val="A19A9C">
                  <a:lumMod val="75000"/>
                </a:srgbClr>
              </a:solidFill>
              <a:latin typeface="Calibri" panose="020F0502020204030204"/>
            </a:endParaRPr>
          </a:p>
        </p:txBody>
      </p:sp>
      <p:sp>
        <p:nvSpPr>
          <p:cNvPr id="26" name="Rectangle 25">
            <a:extLst>
              <a:ext uri="{FF2B5EF4-FFF2-40B4-BE49-F238E27FC236}">
                <a16:creationId xmlns:a16="http://schemas.microsoft.com/office/drawing/2014/main" id="{6595F838-FB7F-47FB-8185-3AC600F8A4C5}"/>
              </a:ext>
            </a:extLst>
          </p:cNvPr>
          <p:cNvSpPr/>
          <p:nvPr/>
        </p:nvSpPr>
        <p:spPr>
          <a:xfrm>
            <a:off x="6345476" y="3954305"/>
            <a:ext cx="4047983" cy="2056028"/>
          </a:xfrm>
          <a:prstGeom prst="rect">
            <a:avLst/>
          </a:prstGeom>
          <a:solidFill>
            <a:srgbClr val="A19A9C">
              <a:lumMod val="20000"/>
              <a:lumOff val="80000"/>
            </a:srgbClr>
          </a:solidFill>
          <a:ln w="15875" cap="flat" cmpd="sng" algn="ctr">
            <a:solidFill>
              <a:srgbClr val="A19A9C"/>
            </a:solidFill>
            <a:prstDash val="solid"/>
            <a:miter lim="800000"/>
          </a:ln>
          <a:effectLst/>
        </p:spPr>
        <p:txBody>
          <a:bodyPr lIns="198458" rtlCol="0" anchor="ctr"/>
          <a:lstStyle/>
          <a:p>
            <a:pPr algn="ctr" defTabSz="1008126">
              <a:defRPr/>
            </a:pPr>
            <a:endParaRPr lang="en-GB" sz="1985" kern="0">
              <a:solidFill>
                <a:srgbClr val="A19A9C">
                  <a:lumMod val="75000"/>
                </a:srgbClr>
              </a:solidFill>
              <a:latin typeface="Calibri" panose="020F0502020204030204"/>
            </a:endParaRPr>
          </a:p>
        </p:txBody>
      </p:sp>
      <p:cxnSp>
        <p:nvCxnSpPr>
          <p:cNvPr id="27" name="Straight Arrow Connector 26">
            <a:extLst>
              <a:ext uri="{FF2B5EF4-FFF2-40B4-BE49-F238E27FC236}">
                <a16:creationId xmlns:a16="http://schemas.microsoft.com/office/drawing/2014/main" id="{6D1ADE67-E1B7-4070-8E32-1016304A7C3E}"/>
              </a:ext>
            </a:extLst>
          </p:cNvPr>
          <p:cNvCxnSpPr>
            <a:cxnSpLocks/>
          </p:cNvCxnSpPr>
          <p:nvPr/>
        </p:nvCxnSpPr>
        <p:spPr>
          <a:xfrm flipV="1">
            <a:off x="6345476" y="1664384"/>
            <a:ext cx="0" cy="4345949"/>
          </a:xfrm>
          <a:prstGeom prst="straightConnector1">
            <a:avLst/>
          </a:prstGeom>
          <a:noFill/>
          <a:ln w="57150" cap="flat" cmpd="sng" algn="ctr">
            <a:solidFill>
              <a:srgbClr val="A19A9C"/>
            </a:solidFill>
            <a:prstDash val="solid"/>
            <a:miter lim="800000"/>
            <a:tailEnd type="triangle"/>
          </a:ln>
          <a:effectLst/>
        </p:spPr>
      </p:cxnSp>
      <p:sp>
        <p:nvSpPr>
          <p:cNvPr id="28" name="Rectangle 27">
            <a:extLst>
              <a:ext uri="{FF2B5EF4-FFF2-40B4-BE49-F238E27FC236}">
                <a16:creationId xmlns:a16="http://schemas.microsoft.com/office/drawing/2014/main" id="{1214B9C1-5FBA-4580-A315-21EB86E65E29}"/>
              </a:ext>
            </a:extLst>
          </p:cNvPr>
          <p:cNvSpPr/>
          <p:nvPr/>
        </p:nvSpPr>
        <p:spPr>
          <a:xfrm>
            <a:off x="4907884" y="1325406"/>
            <a:ext cx="2849466" cy="363818"/>
          </a:xfrm>
          <a:prstGeom prst="rect">
            <a:avLst/>
          </a:prstGeom>
          <a:ln w="57150">
            <a:noFill/>
          </a:ln>
        </p:spPr>
        <p:txBody>
          <a:bodyPr wrap="square">
            <a:spAutoFit/>
          </a:bodyPr>
          <a:lstStyle/>
          <a:p>
            <a:pPr algn="ctr" defTabSz="1008126">
              <a:defRPr/>
            </a:pPr>
            <a:r>
              <a:rPr lang="en-GB" sz="1764" dirty="0">
                <a:solidFill>
                  <a:srgbClr val="A19A9C">
                    <a:lumMod val="75000"/>
                  </a:srgbClr>
                </a:solidFill>
              </a:rPr>
              <a:t>Social Signal </a:t>
            </a:r>
          </a:p>
        </p:txBody>
      </p:sp>
      <p:cxnSp>
        <p:nvCxnSpPr>
          <p:cNvPr id="30" name="Straight Arrow Connector 29">
            <a:extLst>
              <a:ext uri="{FF2B5EF4-FFF2-40B4-BE49-F238E27FC236}">
                <a16:creationId xmlns:a16="http://schemas.microsoft.com/office/drawing/2014/main" id="{732B33CF-9979-462A-9E31-D8FD2F675B77}"/>
              </a:ext>
            </a:extLst>
          </p:cNvPr>
          <p:cNvCxnSpPr>
            <a:cxnSpLocks/>
          </p:cNvCxnSpPr>
          <p:nvPr/>
        </p:nvCxnSpPr>
        <p:spPr>
          <a:xfrm>
            <a:off x="2297493" y="3975026"/>
            <a:ext cx="8384171" cy="0"/>
          </a:xfrm>
          <a:prstGeom prst="straightConnector1">
            <a:avLst/>
          </a:prstGeom>
          <a:noFill/>
          <a:ln w="57150" cap="flat" cmpd="sng" algn="ctr">
            <a:solidFill>
              <a:srgbClr val="A19A9C"/>
            </a:solidFill>
            <a:prstDash val="solid"/>
            <a:miter lim="800000"/>
            <a:tailEnd type="triangle"/>
          </a:ln>
          <a:effectLst/>
        </p:spPr>
      </p:cxnSp>
      <p:sp>
        <p:nvSpPr>
          <p:cNvPr id="32" name="Rectangle 31">
            <a:extLst>
              <a:ext uri="{FF2B5EF4-FFF2-40B4-BE49-F238E27FC236}">
                <a16:creationId xmlns:a16="http://schemas.microsoft.com/office/drawing/2014/main" id="{CA360343-76FC-4016-ACBC-0EEEA4B05A90}"/>
              </a:ext>
            </a:extLst>
          </p:cNvPr>
          <p:cNvSpPr/>
          <p:nvPr/>
        </p:nvSpPr>
        <p:spPr>
          <a:xfrm>
            <a:off x="10053697" y="3769527"/>
            <a:ext cx="2849466" cy="363818"/>
          </a:xfrm>
          <a:prstGeom prst="rect">
            <a:avLst/>
          </a:prstGeom>
          <a:ln w="57150">
            <a:noFill/>
          </a:ln>
        </p:spPr>
        <p:txBody>
          <a:bodyPr wrap="square">
            <a:spAutoFit/>
          </a:bodyPr>
          <a:lstStyle/>
          <a:p>
            <a:pPr algn="ctr" defTabSz="1008126">
              <a:defRPr/>
            </a:pPr>
            <a:r>
              <a:rPr lang="en-GB" sz="1764">
                <a:solidFill>
                  <a:srgbClr val="A19A9C">
                    <a:lumMod val="75000"/>
                  </a:srgbClr>
                </a:solidFill>
              </a:rPr>
              <a:t>Fitness Signal </a:t>
            </a:r>
          </a:p>
        </p:txBody>
      </p:sp>
      <p:graphicFrame>
        <p:nvGraphicFramePr>
          <p:cNvPr id="34" name="Chart 33">
            <a:extLst>
              <a:ext uri="{FF2B5EF4-FFF2-40B4-BE49-F238E27FC236}">
                <a16:creationId xmlns:a16="http://schemas.microsoft.com/office/drawing/2014/main" id="{5E38F0F1-3441-49EA-BD15-E6853C8357D3}"/>
              </a:ext>
            </a:extLst>
          </p:cNvPr>
          <p:cNvGraphicFramePr/>
          <p:nvPr>
            <p:extLst>
              <p:ext uri="{D42A27DB-BD31-4B8C-83A1-F6EECF244321}">
                <p14:modId xmlns:p14="http://schemas.microsoft.com/office/powerpoint/2010/main" val="2536807628"/>
              </p:ext>
            </p:extLst>
          </p:nvPr>
        </p:nvGraphicFramePr>
        <p:xfrm>
          <a:off x="2285891" y="1937048"/>
          <a:ext cx="8239310" cy="4089925"/>
        </p:xfrm>
        <a:graphic>
          <a:graphicData uri="http://schemas.openxmlformats.org/drawingml/2006/chart">
            <c:chart xmlns:c="http://schemas.openxmlformats.org/drawingml/2006/chart" xmlns:r="http://schemas.openxmlformats.org/officeDocument/2006/relationships" r:id="rId4"/>
          </a:graphicData>
        </a:graphic>
      </p:graphicFrame>
      <p:sp>
        <p:nvSpPr>
          <p:cNvPr id="35" name="Text Placeholder 12">
            <a:extLst>
              <a:ext uri="{FF2B5EF4-FFF2-40B4-BE49-F238E27FC236}">
                <a16:creationId xmlns:a16="http://schemas.microsoft.com/office/drawing/2014/main" id="{955A6DC5-DD2B-4F0A-A50D-8FE96E7EF432}"/>
              </a:ext>
            </a:extLst>
          </p:cNvPr>
          <p:cNvSpPr txBox="1">
            <a:spLocks/>
          </p:cNvSpPr>
          <p:nvPr/>
        </p:nvSpPr>
        <p:spPr bwMode="gray">
          <a:xfrm>
            <a:off x="10182225" y="7251119"/>
            <a:ext cx="3116263" cy="123111"/>
          </a:xfrm>
          <a:prstGeom prst="rect">
            <a:avLst/>
          </a:prstGeom>
          <a:ln>
            <a:noFill/>
          </a:ln>
        </p:spPr>
        <p:txBody>
          <a:bodyPr vert="horz"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a:t>Source: Burst Your Bubble / EssenceMediacom, January 2024</a:t>
            </a:r>
            <a:endParaRPr lang="en-GB" dirty="0"/>
          </a:p>
        </p:txBody>
      </p:sp>
    </p:spTree>
    <p:extLst>
      <p:ext uri="{BB962C8B-B14F-4D97-AF65-F5344CB8AC3E}">
        <p14:creationId xmlns:p14="http://schemas.microsoft.com/office/powerpoint/2010/main" val="2235971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CA9509-E844-4A27-9604-03F9988985BD}"/>
              </a:ext>
            </a:extLst>
          </p:cNvPr>
          <p:cNvSpPr>
            <a:spLocks noGrp="1"/>
          </p:cNvSpPr>
          <p:nvPr>
            <p:ph type="title"/>
          </p:nvPr>
        </p:nvSpPr>
        <p:spPr/>
        <p:txBody>
          <a:bodyPr/>
          <a:lstStyle/>
          <a:p>
            <a:r>
              <a:rPr lang="en-GB" dirty="0"/>
              <a:t>TAP INTO THE EMOTIONAL EXPERIENCE &amp; PLAN FOR POSITIVITY USING CINEMA</a:t>
            </a:r>
          </a:p>
        </p:txBody>
      </p:sp>
      <p:sp>
        <p:nvSpPr>
          <p:cNvPr id="7" name="Text Placeholder 6">
            <a:extLst>
              <a:ext uri="{FF2B5EF4-FFF2-40B4-BE49-F238E27FC236}">
                <a16:creationId xmlns:a16="http://schemas.microsoft.com/office/drawing/2014/main" id="{D662C26A-30B3-4F6C-908D-16DCC5234974}"/>
              </a:ext>
            </a:extLst>
          </p:cNvPr>
          <p:cNvSpPr>
            <a:spLocks noGrp="1"/>
          </p:cNvSpPr>
          <p:nvPr>
            <p:ph type="body" sz="quarter" idx="14"/>
          </p:nvPr>
        </p:nvSpPr>
        <p:spPr/>
        <p:txBody>
          <a:bodyPr/>
          <a:lstStyle/>
          <a:p>
            <a:r>
              <a:rPr lang="en-GB" dirty="0"/>
              <a:t>Going to the cinema is a positive experience for people and as Hearst’s research has shown reaching people in a positive mindset can have a significant benefit for brands</a:t>
            </a:r>
          </a:p>
        </p:txBody>
      </p:sp>
      <p:sp>
        <p:nvSpPr>
          <p:cNvPr id="6" name="Text Placeholder 5">
            <a:extLst>
              <a:ext uri="{FF2B5EF4-FFF2-40B4-BE49-F238E27FC236}">
                <a16:creationId xmlns:a16="http://schemas.microsoft.com/office/drawing/2014/main" id="{7041D897-0C89-4C99-A849-BCFAD16D76C1}"/>
              </a:ext>
            </a:extLst>
          </p:cNvPr>
          <p:cNvSpPr>
            <a:spLocks noGrp="1"/>
          </p:cNvSpPr>
          <p:nvPr>
            <p:ph type="body" sz="quarter" idx="11"/>
          </p:nvPr>
        </p:nvSpPr>
        <p:spPr>
          <a:xfrm>
            <a:off x="8432845" y="7251119"/>
            <a:ext cx="4865644" cy="123111"/>
          </a:xfrm>
        </p:spPr>
        <p:txBody>
          <a:bodyPr/>
          <a:lstStyle/>
          <a:p>
            <a:r>
              <a:rPr lang="en-GB" dirty="0"/>
              <a:t>Source: IPA TouchPoints 2023 Superhub. Good mood = 7+ on ten point scale | Hearst – Power of Positivity</a:t>
            </a:r>
          </a:p>
        </p:txBody>
      </p:sp>
      <p:sp>
        <p:nvSpPr>
          <p:cNvPr id="11" name="Rectangle 10">
            <a:extLst>
              <a:ext uri="{FF2B5EF4-FFF2-40B4-BE49-F238E27FC236}">
                <a16:creationId xmlns:a16="http://schemas.microsoft.com/office/drawing/2014/main" id="{3829ADF5-329D-4D04-9C48-4089415553D6}"/>
              </a:ext>
            </a:extLst>
          </p:cNvPr>
          <p:cNvSpPr/>
          <p:nvPr/>
        </p:nvSpPr>
        <p:spPr>
          <a:xfrm>
            <a:off x="7318420" y="1497267"/>
            <a:ext cx="4714999" cy="584775"/>
          </a:xfrm>
          <a:prstGeom prst="rect">
            <a:avLst/>
          </a:prstGeom>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A8A8D"/>
                </a:solidFill>
                <a:effectLst/>
                <a:uLnTx/>
                <a:uFillTx/>
                <a:latin typeface="Arial"/>
                <a:ea typeface="+mn-ea"/>
                <a:cs typeface="+mn-cs"/>
              </a:rPr>
              <a:t>Impact of positive mindset on response to advertising</a:t>
            </a:r>
          </a:p>
        </p:txBody>
      </p:sp>
      <p:sp>
        <p:nvSpPr>
          <p:cNvPr id="12" name="Oval 11">
            <a:extLst>
              <a:ext uri="{FF2B5EF4-FFF2-40B4-BE49-F238E27FC236}">
                <a16:creationId xmlns:a16="http://schemas.microsoft.com/office/drawing/2014/main" id="{4F27C126-F64C-4F47-8BC9-8AFC189CC428}"/>
              </a:ext>
            </a:extLst>
          </p:cNvPr>
          <p:cNvSpPr/>
          <p:nvPr/>
        </p:nvSpPr>
        <p:spPr>
          <a:xfrm>
            <a:off x="7318420" y="3366631"/>
            <a:ext cx="2228849" cy="2219324"/>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Increase in brand favourability</a:t>
            </a:r>
          </a:p>
        </p:txBody>
      </p:sp>
      <p:sp>
        <p:nvSpPr>
          <p:cNvPr id="13" name="Oval 12">
            <a:extLst>
              <a:ext uri="{FF2B5EF4-FFF2-40B4-BE49-F238E27FC236}">
                <a16:creationId xmlns:a16="http://schemas.microsoft.com/office/drawing/2014/main" id="{9872B971-4D7A-47E9-B9C9-72B2FFFC0516}"/>
              </a:ext>
            </a:extLst>
          </p:cNvPr>
          <p:cNvSpPr/>
          <p:nvPr/>
        </p:nvSpPr>
        <p:spPr>
          <a:xfrm>
            <a:off x="10299745" y="3366631"/>
            <a:ext cx="2228849" cy="2219324"/>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Increase in purchase intent</a:t>
            </a:r>
          </a:p>
        </p:txBody>
      </p:sp>
      <p:sp>
        <p:nvSpPr>
          <p:cNvPr id="15" name="Oval 14">
            <a:extLst>
              <a:ext uri="{FF2B5EF4-FFF2-40B4-BE49-F238E27FC236}">
                <a16:creationId xmlns:a16="http://schemas.microsoft.com/office/drawing/2014/main" id="{1100B6C2-38F7-427C-962C-8EFE360FE0B6}"/>
              </a:ext>
            </a:extLst>
          </p:cNvPr>
          <p:cNvSpPr/>
          <p:nvPr/>
        </p:nvSpPr>
        <p:spPr>
          <a:xfrm>
            <a:off x="7127919" y="2704275"/>
            <a:ext cx="1304925" cy="1333500"/>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mn-ea"/>
                <a:cs typeface="+mn-cs"/>
              </a:rPr>
              <a:t>18%</a:t>
            </a:r>
          </a:p>
        </p:txBody>
      </p:sp>
      <p:sp>
        <p:nvSpPr>
          <p:cNvPr id="16" name="Oval 15">
            <a:extLst>
              <a:ext uri="{FF2B5EF4-FFF2-40B4-BE49-F238E27FC236}">
                <a16:creationId xmlns:a16="http://schemas.microsoft.com/office/drawing/2014/main" id="{248EEA13-1655-4B4E-A3B3-88D1BA5A9CF6}"/>
              </a:ext>
            </a:extLst>
          </p:cNvPr>
          <p:cNvSpPr/>
          <p:nvPr/>
        </p:nvSpPr>
        <p:spPr>
          <a:xfrm>
            <a:off x="10109244" y="2708350"/>
            <a:ext cx="1304925" cy="1333500"/>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mn-ea"/>
                <a:cs typeface="+mn-cs"/>
              </a:rPr>
              <a:t>35%</a:t>
            </a:r>
          </a:p>
        </p:txBody>
      </p:sp>
      <p:cxnSp>
        <p:nvCxnSpPr>
          <p:cNvPr id="18" name="Straight Connector 17">
            <a:extLst>
              <a:ext uri="{FF2B5EF4-FFF2-40B4-BE49-F238E27FC236}">
                <a16:creationId xmlns:a16="http://schemas.microsoft.com/office/drawing/2014/main" id="{155136BD-DA0E-40F9-B75D-A131FB1C2BD4}"/>
              </a:ext>
            </a:extLst>
          </p:cNvPr>
          <p:cNvCxnSpPr>
            <a:cxnSpLocks/>
          </p:cNvCxnSpPr>
          <p:nvPr/>
        </p:nvCxnSpPr>
        <p:spPr>
          <a:xfrm>
            <a:off x="6124575" y="1357755"/>
            <a:ext cx="0" cy="545782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FA5AF76-8864-4FF0-BE45-CC62EC3CC17F}"/>
              </a:ext>
            </a:extLst>
          </p:cNvPr>
          <p:cNvSpPr/>
          <p:nvPr/>
        </p:nvSpPr>
        <p:spPr>
          <a:xfrm>
            <a:off x="501485" y="1497267"/>
            <a:ext cx="5067425" cy="338554"/>
          </a:xfrm>
          <a:prstGeom prst="rect">
            <a:avLst/>
          </a:prstGeom>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A8A8D"/>
                </a:solidFill>
                <a:effectLst/>
                <a:uLnTx/>
                <a:uFillTx/>
                <a:latin typeface="Arial"/>
                <a:ea typeface="+mn-ea"/>
                <a:cs typeface="+mn-cs"/>
              </a:rPr>
              <a:t>% of time spent in a good mood</a:t>
            </a:r>
          </a:p>
        </p:txBody>
      </p:sp>
      <p:graphicFrame>
        <p:nvGraphicFramePr>
          <p:cNvPr id="23" name="Chart 22">
            <a:extLst>
              <a:ext uri="{FF2B5EF4-FFF2-40B4-BE49-F238E27FC236}">
                <a16:creationId xmlns:a16="http://schemas.microsoft.com/office/drawing/2014/main" id="{F4730376-AD5E-413E-AAE8-809E740CE47B}"/>
              </a:ext>
            </a:extLst>
          </p:cNvPr>
          <p:cNvGraphicFramePr/>
          <p:nvPr>
            <p:extLst>
              <p:ext uri="{D42A27DB-BD31-4B8C-83A1-F6EECF244321}">
                <p14:modId xmlns:p14="http://schemas.microsoft.com/office/powerpoint/2010/main" val="3030260629"/>
              </p:ext>
            </p:extLst>
          </p:nvPr>
        </p:nvGraphicFramePr>
        <p:xfrm>
          <a:off x="293813" y="2009774"/>
          <a:ext cx="5592637" cy="48058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647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FOR BRANDS LOOKING TO CONNECT EMOTIONALLY, CINEMA is king</a:t>
            </a:r>
          </a:p>
        </p:txBody>
      </p:sp>
      <p:sp>
        <p:nvSpPr>
          <p:cNvPr id="2" name="Text Placeholder 1"/>
          <p:cNvSpPr>
            <a:spLocks noGrp="1"/>
          </p:cNvSpPr>
          <p:nvPr>
            <p:ph type="body" sz="quarter" idx="11"/>
          </p:nvPr>
        </p:nvSpPr>
        <p:spPr>
          <a:xfrm>
            <a:off x="5519651" y="7067183"/>
            <a:ext cx="7662459" cy="492443"/>
          </a:xfrm>
        </p:spPr>
        <p:txBody>
          <a:bodyPr/>
          <a:lstStyle/>
          <a:p>
            <a:endParaRPr lang="en-US" dirty="0"/>
          </a:p>
          <a:p>
            <a:r>
              <a:rPr lang="en-GB" kern="0" spc="-3" dirty="0">
                <a:solidFill>
                  <a:srgbClr val="BC8027">
                    <a:hueOff val="10811956"/>
                    <a:satOff val="-58544"/>
                    <a:lumOff val="-9736"/>
                  </a:srgbClr>
                </a:solidFill>
                <a:sym typeface="Raleway-Medium"/>
              </a:rPr>
              <a:t>Chart compares score for each medium against ‘ability to trigger a positive emotional response’ attribute, scored out of 10. </a:t>
            </a:r>
          </a:p>
          <a:p>
            <a:r>
              <a:rPr lang="en-GB" kern="0" spc="-3" dirty="0">
                <a:solidFill>
                  <a:srgbClr val="BC8027">
                    <a:hueOff val="10811956"/>
                    <a:satOff val="-58544"/>
                    <a:lumOff val="-9736"/>
                  </a:srgbClr>
                </a:solidFill>
                <a:sym typeface="Raleway-Medium"/>
              </a:rPr>
              <a:t>Source: Re-evaluating Media conducted by </a:t>
            </a:r>
            <a:r>
              <a:rPr lang="en-GB" kern="0" spc="-3" dirty="0" err="1">
                <a:solidFill>
                  <a:srgbClr val="BC8027">
                    <a:hueOff val="10811956"/>
                    <a:satOff val="-58544"/>
                    <a:lumOff val="-9736"/>
                  </a:srgbClr>
                </a:solidFill>
                <a:sym typeface="Raleway-Medium"/>
              </a:rPr>
              <a:t>Ebiquity</a:t>
            </a:r>
            <a:r>
              <a:rPr lang="en-GB" kern="0" spc="-3" dirty="0">
                <a:solidFill>
                  <a:srgbClr val="BC8027">
                    <a:hueOff val="10811956"/>
                    <a:satOff val="-58544"/>
                    <a:lumOff val="-9736"/>
                  </a:srgbClr>
                </a:solidFill>
                <a:sym typeface="Raleway-Medium"/>
              </a:rPr>
              <a:t>, other attributes also measured</a:t>
            </a:r>
            <a:endParaRPr lang="en-GB" kern="0" spc="-3" dirty="0">
              <a:solidFill>
                <a:srgbClr val="BC8027">
                  <a:hueOff val="10811956"/>
                  <a:satOff val="-58544"/>
                  <a:lumOff val="-9736"/>
                </a:srgbClr>
              </a:solidFill>
              <a:sym typeface="Raleway-Medium"/>
              <a:hlinkClick r:id="rId2"/>
            </a:endParaRPr>
          </a:p>
          <a:p>
            <a:endParaRPr lang="en-US" dirty="0"/>
          </a:p>
        </p:txBody>
      </p:sp>
      <p:pic>
        <p:nvPicPr>
          <p:cNvPr id="6" name="Picture 2" descr="Image result for ebiqui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26889" y="7170882"/>
            <a:ext cx="936021" cy="26237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9" name="Chart 8">
            <a:extLst>
              <a:ext uri="{FF2B5EF4-FFF2-40B4-BE49-F238E27FC236}">
                <a16:creationId xmlns:a16="http://schemas.microsoft.com/office/drawing/2014/main" id="{C0CD19A3-FBEE-4524-98C6-50ED5D35B2AC}"/>
              </a:ext>
            </a:extLst>
          </p:cNvPr>
          <p:cNvGraphicFramePr/>
          <p:nvPr/>
        </p:nvGraphicFramePr>
        <p:xfrm>
          <a:off x="270000" y="1572126"/>
          <a:ext cx="12772231" cy="514684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10">
            <a:extLst>
              <a:ext uri="{FF2B5EF4-FFF2-40B4-BE49-F238E27FC236}">
                <a16:creationId xmlns:a16="http://schemas.microsoft.com/office/drawing/2014/main" id="{02EB6231-EE89-4BBF-8B9A-AE200085B6C1}"/>
              </a:ext>
            </a:extLst>
          </p:cNvPr>
          <p:cNvSpPr>
            <a:spLocks noGrp="1"/>
          </p:cNvSpPr>
          <p:nvPr>
            <p:ph type="body" sz="quarter" idx="14"/>
          </p:nvPr>
        </p:nvSpPr>
        <p:spPr>
          <a:xfrm>
            <a:off x="270000" y="664058"/>
            <a:ext cx="12258884" cy="436608"/>
          </a:xfrm>
        </p:spPr>
        <p:txBody>
          <a:bodyPr/>
          <a:lstStyle/>
          <a:p>
            <a:r>
              <a:rPr lang="en-GB" dirty="0">
                <a:highlight>
                  <a:srgbClr val="FFFFFF"/>
                </a:highlight>
              </a:rPr>
              <a:t>Ebiquity’s ‘Re-evaluating media’ report, commissioned by </a:t>
            </a:r>
            <a:r>
              <a:rPr lang="en-GB" dirty="0" err="1">
                <a:highlight>
                  <a:srgbClr val="FFFFFF"/>
                </a:highlight>
              </a:rPr>
              <a:t>Radiocentre</a:t>
            </a:r>
            <a:r>
              <a:rPr lang="en-GB" dirty="0">
                <a:highlight>
                  <a:srgbClr val="FFFFFF"/>
                </a:highlight>
              </a:rPr>
              <a:t>, found that based on available industry evidence cinema scores the highest of all channels for its ability to trigger a positive emotional response for brands </a:t>
            </a:r>
          </a:p>
        </p:txBody>
      </p:sp>
    </p:spTree>
    <p:extLst>
      <p:ext uri="{BB962C8B-B14F-4D97-AF65-F5344CB8AC3E}">
        <p14:creationId xmlns:p14="http://schemas.microsoft.com/office/powerpoint/2010/main" val="765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613506-734E-4276-8A67-AA3ED31F2453}"/>
              </a:ext>
            </a:extLst>
          </p:cNvPr>
          <p:cNvSpPr>
            <a:spLocks noGrp="1"/>
          </p:cNvSpPr>
          <p:nvPr>
            <p:ph type="body" sz="quarter" idx="10"/>
          </p:nvPr>
        </p:nvSpPr>
        <p:spPr>
          <a:xfrm>
            <a:off x="1250105" y="1255599"/>
            <a:ext cx="10942740" cy="4133199"/>
          </a:xfrm>
        </p:spPr>
        <p:txBody>
          <a:bodyPr/>
          <a:lstStyle/>
          <a:p>
            <a:r>
              <a:rPr lang="en-GB" dirty="0">
                <a:solidFill>
                  <a:schemeClr val="bg1"/>
                </a:solidFill>
              </a:rPr>
              <a:t>“Emotional advertising is </a:t>
            </a:r>
            <a:r>
              <a:rPr lang="en-GB" dirty="0">
                <a:solidFill>
                  <a:srgbClr val="FFFFFF"/>
                </a:solidFill>
              </a:rPr>
              <a:t>twice as efficient </a:t>
            </a:r>
            <a:r>
              <a:rPr lang="en-GB" dirty="0">
                <a:solidFill>
                  <a:schemeClr val="bg1"/>
                </a:solidFill>
              </a:rPr>
              <a:t>as rational, and delivers </a:t>
            </a:r>
            <a:r>
              <a:rPr lang="en-GB" dirty="0"/>
              <a:t>twice the profit</a:t>
            </a:r>
            <a:r>
              <a:rPr lang="en-GB" dirty="0">
                <a:solidFill>
                  <a:schemeClr val="bg1"/>
                </a:solidFill>
              </a:rPr>
              <a:t>”</a:t>
            </a:r>
            <a:endParaRPr lang="en-US" dirty="0"/>
          </a:p>
        </p:txBody>
      </p:sp>
      <p:sp>
        <p:nvSpPr>
          <p:cNvPr id="4" name="TextBox 3">
            <a:extLst>
              <a:ext uri="{FF2B5EF4-FFF2-40B4-BE49-F238E27FC236}">
                <a16:creationId xmlns:a16="http://schemas.microsoft.com/office/drawing/2014/main" id="{F1864CC2-68B2-4AD9-AEC4-325743A99F0D}"/>
              </a:ext>
            </a:extLst>
          </p:cNvPr>
          <p:cNvSpPr txBox="1"/>
          <p:nvPr/>
        </p:nvSpPr>
        <p:spPr>
          <a:xfrm>
            <a:off x="0" y="5596018"/>
            <a:ext cx="13442950" cy="3394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0" cap="none" spc="0" normalizeH="0" baseline="0" noProof="0" dirty="0">
                <a:ln>
                  <a:noFill/>
                </a:ln>
                <a:solidFill>
                  <a:srgbClr val="000000"/>
                </a:solidFill>
                <a:effectLst/>
                <a:uLnTx/>
                <a:uFillTx/>
                <a:latin typeface="Arial"/>
                <a:ea typeface="+mn-ea"/>
                <a:cs typeface="+mn-cs"/>
              </a:rPr>
              <a:t>BINET &amp; FIELD (The Long and the Short of it, 2012)</a:t>
            </a:r>
          </a:p>
        </p:txBody>
      </p:sp>
    </p:spTree>
    <p:extLst>
      <p:ext uri="{BB962C8B-B14F-4D97-AF65-F5344CB8AC3E}">
        <p14:creationId xmlns:p14="http://schemas.microsoft.com/office/powerpoint/2010/main" val="177818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85F257A-65AF-44B6-91AD-66D6A85326D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prstGeom prst="rect">
            <a:avLst/>
          </a:prstGeom>
        </p:spPr>
      </p:pic>
      <p:sp>
        <p:nvSpPr>
          <p:cNvPr id="17" name="Title 5">
            <a:extLst>
              <a:ext uri="{FF2B5EF4-FFF2-40B4-BE49-F238E27FC236}">
                <a16:creationId xmlns:a16="http://schemas.microsoft.com/office/drawing/2014/main" id="{B861F85F-F5FE-4395-BB4F-44513F6795AE}"/>
              </a:ext>
            </a:extLst>
          </p:cNvPr>
          <p:cNvSpPr>
            <a:spLocks noGrp="1"/>
          </p:cNvSpPr>
          <p:nvPr>
            <p:ph type="title"/>
          </p:nvPr>
        </p:nvSpPr>
        <p:spPr>
          <a:xfrm>
            <a:off x="270000" y="270000"/>
            <a:ext cx="12413343" cy="297159"/>
          </a:xfrm>
        </p:spPr>
        <p:txBody>
          <a:bodyPr/>
          <a:lstStyle/>
          <a:p>
            <a:r>
              <a:rPr lang="en-US" dirty="0">
                <a:solidFill>
                  <a:srgbClr val="FFFFFF"/>
                </a:solidFill>
              </a:rPr>
              <a:t>Emotion requires ATTENTION</a:t>
            </a:r>
            <a:endParaRPr lang="en-GB" dirty="0">
              <a:solidFill>
                <a:srgbClr val="FFFFFF"/>
              </a:solidFill>
            </a:endParaRPr>
          </a:p>
        </p:txBody>
      </p:sp>
    </p:spTree>
    <p:extLst>
      <p:ext uri="{BB962C8B-B14F-4D97-AF65-F5344CB8AC3E}">
        <p14:creationId xmlns:p14="http://schemas.microsoft.com/office/powerpoint/2010/main" val="350803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51C33075-0570-6B36-818B-2D0816BFC4FF}"/>
              </a:ext>
            </a:extLst>
          </p:cNvPr>
          <p:cNvGraphicFramePr/>
          <p:nvPr>
            <p:extLst>
              <p:ext uri="{D42A27DB-BD31-4B8C-83A1-F6EECF244321}">
                <p14:modId xmlns:p14="http://schemas.microsoft.com/office/powerpoint/2010/main" val="1739341847"/>
              </p:ext>
            </p:extLst>
          </p:nvPr>
        </p:nvGraphicFramePr>
        <p:xfrm>
          <a:off x="270000" y="1074801"/>
          <a:ext cx="12799824" cy="5483449"/>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A1CA9509-E844-4A27-9604-03F9988985BD}"/>
              </a:ext>
            </a:extLst>
          </p:cNvPr>
          <p:cNvSpPr>
            <a:spLocks noGrp="1"/>
          </p:cNvSpPr>
          <p:nvPr>
            <p:ph type="title"/>
          </p:nvPr>
        </p:nvSpPr>
        <p:spPr>
          <a:ln>
            <a:noFill/>
          </a:ln>
        </p:spPr>
        <p:txBody>
          <a:bodyPr vert="horz" wrap="none" lIns="0" tIns="0" rIns="0" bIns="0" rtlCol="0" anchor="ctr">
            <a:noAutofit/>
          </a:bodyPr>
          <a:lstStyle/>
          <a:p>
            <a:r>
              <a:rPr lang="en-GB" dirty="0"/>
              <a:t>24 SECONDS OF A 30” AND 48 SECONDS OF A 60” ARE VIEWED IN CINEMA</a:t>
            </a:r>
          </a:p>
        </p:txBody>
      </p:sp>
      <p:sp>
        <p:nvSpPr>
          <p:cNvPr id="17" name="Text Placeholder 5">
            <a:extLst>
              <a:ext uri="{FF2B5EF4-FFF2-40B4-BE49-F238E27FC236}">
                <a16:creationId xmlns:a16="http://schemas.microsoft.com/office/drawing/2014/main" id="{39E8F1D5-030A-1F68-FAF8-654947DDEED8}"/>
              </a:ext>
            </a:extLst>
          </p:cNvPr>
          <p:cNvSpPr txBox="1">
            <a:spLocks/>
          </p:cNvSpPr>
          <p:nvPr/>
        </p:nvSpPr>
        <p:spPr>
          <a:xfrm>
            <a:off x="2211452" y="7220044"/>
            <a:ext cx="11117091" cy="307777"/>
          </a:xfrm>
          <a:prstGeom prst="rect">
            <a:avLst/>
          </a:prstGeom>
          <a:ln>
            <a:noFill/>
          </a:ln>
        </p:spPr>
        <p:txBody>
          <a:bodyPr wrap="square" lIns="0" tIns="0" rIns="0" bIns="0" anchor="ctr">
            <a:spAutoFit/>
          </a:bodyPr>
          <a:lstStyle>
            <a:lvl1pPr marL="0" indent="0" algn="r" defTabSz="872296" rtl="0" eaLnBrk="1" latinLnBrk="0" hangingPunct="1">
              <a:lnSpc>
                <a:spcPts val="1723"/>
              </a:lnSpc>
              <a:spcBef>
                <a:spcPts val="0"/>
              </a:spcBef>
              <a:buClr>
                <a:srgbClr val="FFFFFF"/>
              </a:buClr>
              <a:buSzPct val="100000"/>
              <a:buFont typeface="Arial"/>
              <a:buNone/>
              <a:defRPr sz="726" b="0" kern="1200" baseline="0">
                <a:solidFill>
                  <a:schemeClr val="bg1"/>
                </a:solidFill>
                <a:latin typeface="+mn-lt"/>
                <a:ea typeface="+mn-ea"/>
                <a:cs typeface="+mn-cs"/>
              </a:defRPr>
            </a:lvl1pPr>
            <a:lvl2pPr marL="0" indent="0" algn="l" defTabSz="872296" rtl="0" eaLnBrk="1" latinLnBrk="0" hangingPunct="1">
              <a:lnSpc>
                <a:spcPts val="1723"/>
              </a:lnSpc>
              <a:spcBef>
                <a:spcPts val="0"/>
              </a:spcBef>
              <a:buClr>
                <a:srgbClr val="FFFFFF"/>
              </a:buClr>
              <a:buSzPct val="100000"/>
              <a:buFont typeface="Arial"/>
              <a:buNone/>
              <a:defRPr sz="1632" b="0" kern="1200">
                <a:solidFill>
                  <a:schemeClr val="bg1"/>
                </a:solidFill>
                <a:latin typeface="+mn-lt"/>
                <a:ea typeface="+mn-ea"/>
                <a:cs typeface="+mn-cs"/>
              </a:defRPr>
            </a:lvl2pPr>
            <a:lvl3pPr marL="0" indent="0" algn="l" defTabSz="872296" rtl="0" eaLnBrk="1" latinLnBrk="0" hangingPunct="1">
              <a:lnSpc>
                <a:spcPts val="136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ts val="1451"/>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ts val="998"/>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a:lstStyle>
          <a:p>
            <a:pPr marL="0" marR="0" lvl="0" indent="0" algn="r" defTabSz="872296" rtl="0" eaLnBrk="1" fontAlgn="auto" latinLnBrk="0" hangingPunct="1">
              <a:lnSpc>
                <a:spcPts val="800"/>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Cinema Source: Lumen Attention Research Project April 2022 / </a:t>
            </a:r>
            <a:r>
              <a:rPr kumimoji="0" lang="en-GB" sz="805" b="0" i="0" u="none" strike="noStrike" kern="1200" cap="none" spc="0" normalizeH="0" baseline="0" noProof="0" dirty="0">
                <a:ln>
                  <a:noFill/>
                </a:ln>
                <a:solidFill>
                  <a:srgbClr val="000000"/>
                </a:solidFill>
                <a:effectLst/>
                <a:uLnTx/>
                <a:uFillTx/>
                <a:latin typeface="Arial"/>
                <a:ea typeface="+mn-ea"/>
                <a:cs typeface="+mn-cs"/>
              </a:rPr>
              <a:t>Onscreen Ad Impressions: Cinema Ads = 1,347</a:t>
            </a:r>
            <a:br>
              <a:rPr kumimoji="0" lang="en-GB" sz="805" b="0" i="0" u="none" strike="noStrike" kern="1200" cap="none" spc="0" normalizeH="0" baseline="0" noProof="0" dirty="0">
                <a:ln>
                  <a:noFill/>
                </a:ln>
                <a:solidFill>
                  <a:srgbClr val="000000"/>
                </a:solidFill>
                <a:effectLst/>
                <a:uLnTx/>
                <a:uFillTx/>
                <a:latin typeface="Arial"/>
                <a:ea typeface="+mn-ea"/>
                <a:cs typeface="+mn-cs"/>
              </a:rPr>
            </a:br>
            <a:r>
              <a:rPr kumimoji="0" lang="en-GB" sz="805" b="0" i="0" u="none" strike="noStrike" kern="1200" cap="none" spc="0" normalizeH="0" baseline="0" noProof="0" dirty="0">
                <a:ln>
                  <a:noFill/>
                </a:ln>
                <a:solidFill>
                  <a:srgbClr val="000000"/>
                </a:solidFill>
                <a:effectLst/>
                <a:uLnTx/>
                <a:uFillTx/>
                <a:latin typeface="Arial"/>
                <a:ea typeface="+mn-ea"/>
                <a:cs typeface="+mn-cs"/>
              </a:rPr>
              <a:t>Other Channel 2023 Norms: TV data = </a:t>
            </a:r>
            <a:r>
              <a:rPr kumimoji="0" lang="en-GB" sz="805" b="0" i="0" u="none" strike="noStrike" kern="1200" cap="none" spc="0" normalizeH="0" baseline="0" noProof="0" dirty="0" err="1">
                <a:ln>
                  <a:noFill/>
                </a:ln>
                <a:solidFill>
                  <a:srgbClr val="000000"/>
                </a:solidFill>
                <a:effectLst/>
                <a:uLnTx/>
                <a:uFillTx/>
                <a:latin typeface="Arial"/>
                <a:ea typeface="+mn-ea"/>
                <a:cs typeface="+mn-cs"/>
              </a:rPr>
              <a:t>Tvision</a:t>
            </a:r>
            <a:r>
              <a:rPr kumimoji="0" lang="en-GB" sz="805" b="0" i="0" u="none" strike="noStrike" kern="1200" cap="none" spc="0" normalizeH="0" baseline="0" noProof="0" dirty="0">
                <a:ln>
                  <a:noFill/>
                </a:ln>
                <a:solidFill>
                  <a:srgbClr val="000000"/>
                </a:solidFill>
                <a:effectLst/>
                <a:uLnTx/>
                <a:uFillTx/>
                <a:latin typeface="Arial"/>
                <a:ea typeface="+mn-ea"/>
                <a:cs typeface="+mn-cs"/>
              </a:rPr>
              <a:t> / YouTube, Facebook, OOH, Display data = Lumen Research</a:t>
            </a:r>
            <a:endParaRPr kumimoji="0" lang="en-US" sz="805"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872296" rtl="0" eaLnBrk="1" fontAlgn="auto" latinLnBrk="0" hangingPunct="1">
              <a:lnSpc>
                <a:spcPts val="800"/>
              </a:lnSpc>
              <a:spcBef>
                <a:spcPts val="0"/>
              </a:spcBef>
              <a:spcAft>
                <a:spcPts val="0"/>
              </a:spcAft>
              <a:buClr>
                <a:srgbClr val="FFFFFF"/>
              </a:buClr>
              <a:buSzPct val="100000"/>
              <a:buFont typeface="Arial"/>
              <a:buNone/>
              <a:tabLst/>
              <a:defRPr/>
            </a:pP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Text Placeholder 6">
            <a:extLst>
              <a:ext uri="{FF2B5EF4-FFF2-40B4-BE49-F238E27FC236}">
                <a16:creationId xmlns:a16="http://schemas.microsoft.com/office/drawing/2014/main" id="{FA6930B2-8F4A-0751-9EB9-93A29D295700}"/>
              </a:ext>
            </a:extLst>
          </p:cNvPr>
          <p:cNvSpPr txBox="1">
            <a:spLocks/>
          </p:cNvSpPr>
          <p:nvPr/>
        </p:nvSpPr>
        <p:spPr>
          <a:xfrm>
            <a:off x="194961" y="634560"/>
            <a:ext cx="13697749" cy="481381"/>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654"/>
              </a:lnSpc>
              <a:spcBef>
                <a:spcPts val="0"/>
              </a:spcBef>
              <a:spcAft>
                <a:spcPts val="0"/>
              </a:spcAft>
              <a:buClr>
                <a:srgbClr val="FFFFFF"/>
              </a:buClr>
              <a:buSzPct val="100000"/>
              <a:buFont typeface="Arial"/>
              <a:buNone/>
              <a:tabLst/>
              <a:defRPr/>
            </a:pPr>
            <a:r>
              <a:rPr kumimoji="0" lang="en-GB" sz="1323" b="1" i="0" u="none" strike="noStrike" kern="1200" cap="none" spc="0" normalizeH="0" baseline="0" noProof="0" dirty="0">
                <a:ln>
                  <a:noFill/>
                </a:ln>
                <a:solidFill>
                  <a:srgbClr val="8A8A8D"/>
                </a:solidFill>
                <a:effectLst/>
                <a:uLnTx/>
                <a:uFillTx/>
                <a:latin typeface="Arial"/>
                <a:ea typeface="+mn-ea"/>
                <a:cs typeface="+mn-cs"/>
              </a:rPr>
              <a:t>A far greater proportion of your ad will be watched in cinema vs. views on other channels </a:t>
            </a:r>
          </a:p>
        </p:txBody>
      </p:sp>
      <p:sp>
        <p:nvSpPr>
          <p:cNvPr id="10" name="Rectangle 9">
            <a:extLst>
              <a:ext uri="{FF2B5EF4-FFF2-40B4-BE49-F238E27FC236}">
                <a16:creationId xmlns:a16="http://schemas.microsoft.com/office/drawing/2014/main" id="{ED6959A2-19E5-4915-8AEF-8A98E5C86F6D}"/>
              </a:ext>
            </a:extLst>
          </p:cNvPr>
          <p:cNvSpPr/>
          <p:nvPr/>
        </p:nvSpPr>
        <p:spPr>
          <a:xfrm>
            <a:off x="2849526" y="1853466"/>
            <a:ext cx="9964266" cy="4043552"/>
          </a:xfrm>
          <a:prstGeom prst="rect">
            <a:avLst/>
          </a:prstGeom>
          <a:noFill/>
          <a:ln w="12700">
            <a:solidFill>
              <a:schemeClr val="accent6"/>
            </a:solidFill>
            <a:prstDash val="sysDash"/>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2095" b="0" i="0" u="none" strike="noStrike" kern="1200" cap="none" spc="0" normalizeH="0" baseline="0" noProof="0" dirty="0">
              <a:ln>
                <a:solidFill>
                  <a:srgbClr val="00BFD6"/>
                </a:solidFill>
                <a:prstDash val="sysDot"/>
              </a:ln>
              <a:solidFill>
                <a:srgbClr val="000000"/>
              </a:solidFill>
              <a:effectLst/>
              <a:uLnTx/>
              <a:uFillTx/>
              <a:latin typeface="Arial"/>
              <a:ea typeface="+mn-ea"/>
              <a:cs typeface="+mn-cs"/>
            </a:endParaRPr>
          </a:p>
        </p:txBody>
      </p:sp>
      <p:sp>
        <p:nvSpPr>
          <p:cNvPr id="9" name="Rectangle 8">
            <a:extLst>
              <a:ext uri="{FF2B5EF4-FFF2-40B4-BE49-F238E27FC236}">
                <a16:creationId xmlns:a16="http://schemas.microsoft.com/office/drawing/2014/main" id="{ECA27A01-F574-4B41-9690-CCEA94E64C6A}"/>
              </a:ext>
            </a:extLst>
          </p:cNvPr>
          <p:cNvSpPr/>
          <p:nvPr/>
        </p:nvSpPr>
        <p:spPr>
          <a:xfrm>
            <a:off x="7553835" y="1685511"/>
            <a:ext cx="1504278" cy="343730"/>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763" tIns="78763" rIns="78763" bIns="78763" numCol="1" spcCol="38100" rtlCol="0" anchor="ctr">
            <a:spAutoFit/>
          </a:bodyPr>
          <a:lstStyle/>
          <a:p>
            <a:pPr marL="0" marR="0" lvl="0" indent="0" algn="ctr" defTabSz="905738" rtl="0" eaLnBrk="1" fontAlgn="auto" latinLnBrk="0" hangingPunct="0">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Arial"/>
                <a:cs typeface="Arial"/>
                <a:sym typeface="Arial"/>
              </a:rPr>
              <a:t>LUMEN NORMS</a:t>
            </a:r>
            <a:endParaRPr kumimoji="0" lang="en-US" sz="1200" b="0" i="0" u="none" strike="noStrike" kern="1200" cap="none" spc="0" normalizeH="0" baseline="0" noProof="0" dirty="0">
              <a:ln>
                <a:noFill/>
              </a:ln>
              <a:solidFill>
                <a:srgbClr val="FFFFFF"/>
              </a:solidFill>
              <a:effectLst/>
              <a:uLnTx/>
              <a:uFillTx/>
              <a:latin typeface="Arial"/>
              <a:ea typeface="Arial"/>
              <a:cs typeface="Arial"/>
              <a:sym typeface="Arial"/>
            </a:endParaRPr>
          </a:p>
        </p:txBody>
      </p:sp>
      <p:pic>
        <p:nvPicPr>
          <p:cNvPr id="11" name="Picture 10" descr="Chart, waterfall chart&#10;&#10;Description automatically generated">
            <a:extLst>
              <a:ext uri="{FF2B5EF4-FFF2-40B4-BE49-F238E27FC236}">
                <a16:creationId xmlns:a16="http://schemas.microsoft.com/office/drawing/2014/main" id="{979B1D14-5854-421D-AA23-1589824B644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92987" y="7202011"/>
            <a:ext cx="1279525" cy="228285"/>
          </a:xfrm>
          <a:prstGeom prst="rect">
            <a:avLst/>
          </a:prstGeom>
        </p:spPr>
      </p:pic>
    </p:spTree>
    <p:extLst>
      <p:ext uri="{BB962C8B-B14F-4D97-AF65-F5344CB8AC3E}">
        <p14:creationId xmlns:p14="http://schemas.microsoft.com/office/powerpoint/2010/main" val="208253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7BAAA9-FB20-4F08-BFEE-1F55847FBD66}"/>
              </a:ext>
            </a:extLst>
          </p:cNvPr>
          <p:cNvSpPr>
            <a:spLocks noGrp="1"/>
          </p:cNvSpPr>
          <p:nvPr>
            <p:ph type="title"/>
          </p:nvPr>
        </p:nvSpPr>
        <p:spPr/>
        <p:txBody>
          <a:bodyPr/>
          <a:lstStyle/>
          <a:p>
            <a:r>
              <a:rPr lang="en-US" sz="3087" dirty="0"/>
              <a:t>AN INTRODUCTION TO CINEMA</a:t>
            </a:r>
            <a:endParaRPr lang="en-GB" sz="3087" dirty="0"/>
          </a:p>
        </p:txBody>
      </p:sp>
      <p:sp>
        <p:nvSpPr>
          <p:cNvPr id="2" name="Oval 1">
            <a:extLst>
              <a:ext uri="{FF2B5EF4-FFF2-40B4-BE49-F238E27FC236}">
                <a16:creationId xmlns:a16="http://schemas.microsoft.com/office/drawing/2014/main" id="{EE8A86E8-D5AA-4CC8-8CAC-8649D47B39F9}"/>
              </a:ext>
            </a:extLst>
          </p:cNvPr>
          <p:cNvSpPr/>
          <p:nvPr/>
        </p:nvSpPr>
        <p:spPr>
          <a:xfrm>
            <a:off x="522514" y="1812471"/>
            <a:ext cx="3608615" cy="3641271"/>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b="1" dirty="0">
                <a:solidFill>
                  <a:srgbClr val="FFFFFF"/>
                </a:solidFill>
              </a:rPr>
              <a:t>THE </a:t>
            </a:r>
          </a:p>
          <a:p>
            <a:pPr algn="ctr"/>
            <a:r>
              <a:rPr lang="en-GB" sz="2400" b="1" dirty="0">
                <a:solidFill>
                  <a:srgbClr val="FFFFFF"/>
                </a:solidFill>
              </a:rPr>
              <a:t>CINEMA MARKETPLACE</a:t>
            </a:r>
          </a:p>
        </p:txBody>
      </p:sp>
      <p:sp>
        <p:nvSpPr>
          <p:cNvPr id="6" name="Oval 5">
            <a:extLst>
              <a:ext uri="{FF2B5EF4-FFF2-40B4-BE49-F238E27FC236}">
                <a16:creationId xmlns:a16="http://schemas.microsoft.com/office/drawing/2014/main" id="{E537BED3-D824-47BE-B8F1-04019654E3FF}"/>
              </a:ext>
            </a:extLst>
          </p:cNvPr>
          <p:cNvSpPr/>
          <p:nvPr/>
        </p:nvSpPr>
        <p:spPr>
          <a:xfrm>
            <a:off x="8822212" y="1812470"/>
            <a:ext cx="3608615" cy="3641271"/>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b="1" dirty="0">
                <a:solidFill>
                  <a:srgbClr val="FFFFFF"/>
                </a:solidFill>
              </a:rPr>
              <a:t>HOW TO BUY CINEMA ADVERTISING</a:t>
            </a:r>
          </a:p>
        </p:txBody>
      </p:sp>
      <p:sp>
        <p:nvSpPr>
          <p:cNvPr id="7" name="Oval 6">
            <a:extLst>
              <a:ext uri="{FF2B5EF4-FFF2-40B4-BE49-F238E27FC236}">
                <a16:creationId xmlns:a16="http://schemas.microsoft.com/office/drawing/2014/main" id="{4B50DC78-C45D-449F-B9A1-C0E01E9C4433}"/>
              </a:ext>
            </a:extLst>
          </p:cNvPr>
          <p:cNvSpPr/>
          <p:nvPr/>
        </p:nvSpPr>
        <p:spPr>
          <a:xfrm>
            <a:off x="4672363" y="1812470"/>
            <a:ext cx="3608615" cy="3641271"/>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b="1" dirty="0">
                <a:solidFill>
                  <a:srgbClr val="FFFFFF"/>
                </a:solidFill>
              </a:rPr>
              <a:t>WHY </a:t>
            </a:r>
          </a:p>
          <a:p>
            <a:pPr algn="ctr"/>
            <a:r>
              <a:rPr lang="en-GB" sz="2400" b="1" dirty="0">
                <a:solidFill>
                  <a:srgbClr val="FFFFFF"/>
                </a:solidFill>
              </a:rPr>
              <a:t>CINEMA?</a:t>
            </a:r>
          </a:p>
        </p:txBody>
      </p:sp>
    </p:spTree>
    <p:extLst>
      <p:ext uri="{BB962C8B-B14F-4D97-AF65-F5344CB8AC3E}">
        <p14:creationId xmlns:p14="http://schemas.microsoft.com/office/powerpoint/2010/main" val="172788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05815-F366-4D8C-A732-E5E2AA3E0F52}"/>
              </a:ext>
            </a:extLst>
          </p:cNvPr>
          <p:cNvSpPr>
            <a:spLocks noGrp="1"/>
          </p:cNvSpPr>
          <p:nvPr>
            <p:ph type="title"/>
          </p:nvPr>
        </p:nvSpPr>
        <p:spPr/>
        <p:txBody>
          <a:bodyPr/>
          <a:lstStyle/>
          <a:p>
            <a:r>
              <a:rPr lang="en-GB" dirty="0"/>
              <a:t>Cinema ads are the advertising format 16-34s are most RECEPTIVE towards</a:t>
            </a:r>
          </a:p>
        </p:txBody>
      </p:sp>
      <p:sp>
        <p:nvSpPr>
          <p:cNvPr id="9" name="Text Placeholder 8">
            <a:extLst>
              <a:ext uri="{FF2B5EF4-FFF2-40B4-BE49-F238E27FC236}">
                <a16:creationId xmlns:a16="http://schemas.microsoft.com/office/drawing/2014/main" id="{6D2F4633-0027-4E58-8974-EB801B8095B4}"/>
              </a:ext>
            </a:extLst>
          </p:cNvPr>
          <p:cNvSpPr>
            <a:spLocks noGrp="1"/>
          </p:cNvSpPr>
          <p:nvPr>
            <p:ph type="body" sz="quarter" idx="14"/>
          </p:nvPr>
        </p:nvSpPr>
        <p:spPr>
          <a:xfrm>
            <a:off x="270000" y="620514"/>
            <a:ext cx="12423740" cy="436608"/>
          </a:xfrm>
        </p:spPr>
        <p:txBody>
          <a:bodyPr/>
          <a:lstStyle/>
          <a:p>
            <a:r>
              <a:rPr lang="en-GB" dirty="0"/>
              <a:t>Independent research from Kantar found that traditional AV ad formats are preferred by all generations but specifically cinema rates well amongst young audiences. </a:t>
            </a:r>
          </a:p>
        </p:txBody>
      </p:sp>
      <p:sp>
        <p:nvSpPr>
          <p:cNvPr id="12" name="Text Placeholder 6">
            <a:extLst>
              <a:ext uri="{FF2B5EF4-FFF2-40B4-BE49-F238E27FC236}">
                <a16:creationId xmlns:a16="http://schemas.microsoft.com/office/drawing/2014/main" id="{34357D58-7CDE-4677-B1FB-B89DC7B9A6B5}"/>
              </a:ext>
            </a:extLst>
          </p:cNvPr>
          <p:cNvSpPr txBox="1">
            <a:spLocks/>
          </p:cNvSpPr>
          <p:nvPr/>
        </p:nvSpPr>
        <p:spPr>
          <a:xfrm>
            <a:off x="2063719" y="1157660"/>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99A8"/>
                </a:solidFill>
                <a:effectLst/>
                <a:uLnTx/>
                <a:uFillTx/>
                <a:latin typeface="Arial"/>
                <a:ea typeface="+mn-ea"/>
                <a:cs typeface="+mn-cs"/>
              </a:rPr>
              <a:t>Gen Z</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16-19 year olds</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400" b="1" i="0" u="none" strike="noStrike" kern="1200" cap="none" spc="0" normalizeH="0" baseline="0" noProof="0" dirty="0">
              <a:ln>
                <a:noFill/>
              </a:ln>
              <a:solidFill>
                <a:srgbClr val="0099A8"/>
              </a:solidFill>
              <a:effectLst/>
              <a:uLnTx/>
              <a:uFillTx/>
              <a:latin typeface="Arial"/>
              <a:ea typeface="+mn-ea"/>
              <a:cs typeface="+mn-cs"/>
            </a:endParaRPr>
          </a:p>
        </p:txBody>
      </p:sp>
      <p:sp>
        <p:nvSpPr>
          <p:cNvPr id="13" name="Text Placeholder 10">
            <a:extLst>
              <a:ext uri="{FF2B5EF4-FFF2-40B4-BE49-F238E27FC236}">
                <a16:creationId xmlns:a16="http://schemas.microsoft.com/office/drawing/2014/main" id="{BF6837F1-5D0D-4F7F-873A-79141BA46F95}"/>
              </a:ext>
            </a:extLst>
          </p:cNvPr>
          <p:cNvSpPr txBox="1">
            <a:spLocks/>
          </p:cNvSpPr>
          <p:nvPr/>
        </p:nvSpPr>
        <p:spPr>
          <a:xfrm>
            <a:off x="5306842" y="1157660"/>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33006F"/>
                </a:solidFill>
                <a:effectLst/>
                <a:uLnTx/>
                <a:uFillTx/>
                <a:latin typeface="Arial"/>
                <a:ea typeface="+mn-ea"/>
                <a:cs typeface="+mn-cs"/>
              </a:rPr>
              <a:t>Gen Y</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20-34 year olds</a:t>
            </a:r>
          </a:p>
        </p:txBody>
      </p:sp>
      <p:sp>
        <p:nvSpPr>
          <p:cNvPr id="14" name="Text Placeholder 12">
            <a:extLst>
              <a:ext uri="{FF2B5EF4-FFF2-40B4-BE49-F238E27FC236}">
                <a16:creationId xmlns:a16="http://schemas.microsoft.com/office/drawing/2014/main" id="{76A2BDB1-200E-4774-86B7-BEC3E32E08C2}"/>
              </a:ext>
            </a:extLst>
          </p:cNvPr>
          <p:cNvSpPr txBox="1">
            <a:spLocks/>
          </p:cNvSpPr>
          <p:nvPr/>
        </p:nvSpPr>
        <p:spPr>
          <a:xfrm>
            <a:off x="8518605" y="1157660"/>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547AD"/>
                </a:solidFill>
                <a:effectLst/>
                <a:uLnTx/>
                <a:uFillTx/>
                <a:latin typeface="Arial"/>
                <a:ea typeface="+mn-ea"/>
                <a:cs typeface="+mn-cs"/>
              </a:rPr>
              <a:t>Gen X</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35-49 year olds</a:t>
            </a:r>
          </a:p>
        </p:txBody>
      </p:sp>
      <p:graphicFrame>
        <p:nvGraphicFramePr>
          <p:cNvPr id="15" name="Table 14">
            <a:extLst>
              <a:ext uri="{FF2B5EF4-FFF2-40B4-BE49-F238E27FC236}">
                <a16:creationId xmlns:a16="http://schemas.microsoft.com/office/drawing/2014/main" id="{3C7E132B-7EB9-4133-82DC-8CC07684CDBB}"/>
              </a:ext>
            </a:extLst>
          </p:cNvPr>
          <p:cNvGraphicFramePr>
            <a:graphicFrameLocks noGrp="1"/>
          </p:cNvGraphicFramePr>
          <p:nvPr/>
        </p:nvGraphicFramePr>
        <p:xfrm>
          <a:off x="2130413" y="5251329"/>
          <a:ext cx="9409401" cy="1407044"/>
        </p:xfrm>
        <a:graphic>
          <a:graphicData uri="http://schemas.openxmlformats.org/drawingml/2006/table">
            <a:tbl>
              <a:tblPr firstRow="1" bandRow="1">
                <a:tableStyleId>{5C22544A-7EE6-4342-B048-85BDC9FD1C3A}</a:tableStyleId>
              </a:tblPr>
              <a:tblGrid>
                <a:gridCol w="1456238">
                  <a:extLst>
                    <a:ext uri="{9D8B030D-6E8A-4147-A177-3AD203B41FA5}">
                      <a16:colId xmlns:a16="http://schemas.microsoft.com/office/drawing/2014/main" val="20000"/>
                    </a:ext>
                  </a:extLst>
                </a:gridCol>
                <a:gridCol w="1623317">
                  <a:extLst>
                    <a:ext uri="{9D8B030D-6E8A-4147-A177-3AD203B41FA5}">
                      <a16:colId xmlns:a16="http://schemas.microsoft.com/office/drawing/2014/main" val="20001"/>
                    </a:ext>
                  </a:extLst>
                </a:gridCol>
                <a:gridCol w="3287730">
                  <a:extLst>
                    <a:ext uri="{9D8B030D-6E8A-4147-A177-3AD203B41FA5}">
                      <a16:colId xmlns:a16="http://schemas.microsoft.com/office/drawing/2014/main" val="20002"/>
                    </a:ext>
                  </a:extLst>
                </a:gridCol>
                <a:gridCol w="3042116">
                  <a:extLst>
                    <a:ext uri="{9D8B030D-6E8A-4147-A177-3AD203B41FA5}">
                      <a16:colId xmlns:a16="http://schemas.microsoft.com/office/drawing/2014/main" val="20003"/>
                    </a:ext>
                  </a:extLst>
                </a:gridCol>
              </a:tblGrid>
              <a:tr h="351761">
                <a:tc>
                  <a:txBody>
                    <a:bodyPr/>
                    <a:lstStyle/>
                    <a:p>
                      <a:pPr>
                        <a:lnSpc>
                          <a:spcPts val="1500"/>
                        </a:lnSpc>
                      </a:pPr>
                      <a:r>
                        <a:rPr lang="en-GB" sz="1000" b="1" dirty="0">
                          <a:ln>
                            <a:noFill/>
                          </a:ln>
                          <a:solidFill>
                            <a:schemeClr val="bg1"/>
                          </a:solidFill>
                        </a:rPr>
                        <a:t>Cinema ads</a:t>
                      </a:r>
                      <a:endParaRPr lang="en-GB" sz="1000" dirty="0">
                        <a:ln>
                          <a:noFill/>
                        </a:ln>
                        <a:solidFill>
                          <a:schemeClr val="accent6"/>
                        </a:solidFill>
                      </a:endParaRPr>
                    </a:p>
                  </a:txBody>
                  <a:tcPr marL="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chemeClr val="bg1"/>
                          </a:solidFill>
                        </a:rPr>
                        <a:t>44%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chemeClr val="bg1"/>
                          </a:solidFill>
                        </a:rPr>
                        <a:t>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0" dirty="0">
                          <a:solidFill>
                            <a:schemeClr val="bg1"/>
                          </a:solidFill>
                        </a:rPr>
                        <a:t>31%</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1761">
                <a:tc>
                  <a:txBody>
                    <a:bodyPr/>
                    <a:lstStyle/>
                    <a:p>
                      <a:pPr>
                        <a:lnSpc>
                          <a:spcPts val="1500"/>
                        </a:lnSpc>
                      </a:pPr>
                      <a:r>
                        <a:rPr lang="en-GB" sz="1000" b="1" kern="1200" dirty="0">
                          <a:ln>
                            <a:noFill/>
                          </a:ln>
                          <a:solidFill>
                            <a:schemeClr val="bg1"/>
                          </a:solidFill>
                          <a:latin typeface="+mn-lt"/>
                          <a:ea typeface="+mn-ea"/>
                          <a:cs typeface="+mn-cs"/>
                        </a:rPr>
                        <a:t>TV ads</a:t>
                      </a:r>
                    </a:p>
                  </a:txBody>
                  <a:tcPr marL="0">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bg1"/>
                          </a:solidFill>
                        </a:rPr>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bg1"/>
                          </a:solidFill>
                        </a:rPr>
                        <a:t>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0" dirty="0">
                          <a:solidFill>
                            <a:schemeClr val="bg1"/>
                          </a:solidFill>
                        </a:rPr>
                        <a:t>33%</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1761">
                <a:tc>
                  <a:txBody>
                    <a:bodyPr/>
                    <a:lstStyle/>
                    <a:p>
                      <a:pPr>
                        <a:lnSpc>
                          <a:spcPts val="1500"/>
                        </a:lnSpc>
                      </a:pPr>
                      <a:r>
                        <a:rPr lang="en-GB" sz="1000" b="1" kern="1200" dirty="0">
                          <a:ln>
                            <a:noFill/>
                          </a:ln>
                          <a:solidFill>
                            <a:schemeClr val="bg1"/>
                          </a:solidFill>
                          <a:latin typeface="+mn-lt"/>
                          <a:ea typeface="+mn-ea"/>
                          <a:cs typeface="+mn-cs"/>
                        </a:rPr>
                        <a:t>Video ads (laptop/PC)</a:t>
                      </a:r>
                    </a:p>
                  </a:txBody>
                  <a:tcPr marL="0">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accent2"/>
                          </a:solidFill>
                        </a:rPr>
                        <a:t>-24%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accent2"/>
                          </a:solidFill>
                        </a:rPr>
                        <a:t>-20%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accent2"/>
                          </a:solidFill>
                        </a:rPr>
                        <a:t>-33%</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1761">
                <a:tc>
                  <a:txBody>
                    <a:bodyPr/>
                    <a:lstStyle/>
                    <a:p>
                      <a:pPr>
                        <a:lnSpc>
                          <a:spcPts val="1500"/>
                        </a:lnSpc>
                      </a:pPr>
                      <a:r>
                        <a:rPr lang="en-GB" sz="1000" b="1" kern="1200" dirty="0">
                          <a:ln>
                            <a:noFill/>
                          </a:ln>
                          <a:solidFill>
                            <a:schemeClr val="bg1"/>
                          </a:solidFill>
                          <a:latin typeface="+mn-lt"/>
                          <a:ea typeface="+mn-ea"/>
                          <a:cs typeface="+mn-cs"/>
                        </a:rPr>
                        <a:t>Video ads (mobile)</a:t>
                      </a:r>
                    </a:p>
                  </a:txBody>
                  <a:tcPr marL="0">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500" dirty="0">
                          <a:solidFill>
                            <a:schemeClr val="accent2"/>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500" dirty="0">
                          <a:solidFill>
                            <a:schemeClr val="accent2"/>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500" dirty="0">
                          <a:solidFill>
                            <a:schemeClr val="accent2"/>
                          </a:solidFill>
                        </a:rPr>
                        <a:t>-33%</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9" name="Text Placeholder 13">
            <a:extLst>
              <a:ext uri="{FF2B5EF4-FFF2-40B4-BE49-F238E27FC236}">
                <a16:creationId xmlns:a16="http://schemas.microsoft.com/office/drawing/2014/main" id="{BF1C9611-68F7-4906-A472-AE4C01FA99F7}"/>
              </a:ext>
            </a:extLst>
          </p:cNvPr>
          <p:cNvSpPr txBox="1">
            <a:spLocks/>
          </p:cNvSpPr>
          <p:nvPr/>
        </p:nvSpPr>
        <p:spPr bwMode="gray">
          <a:xfrm>
            <a:off x="7461135" y="7116113"/>
            <a:ext cx="5835843" cy="308472"/>
          </a:xfrm>
          <a:prstGeom prst="rect">
            <a:avLst/>
          </a:prstGeom>
        </p:spPr>
        <p:txBody>
          <a:bodyPr vert="horz" lIns="0" tIns="0" rIns="0" bIns="0" rtlCol="0" anchor="b" anchorCtr="0">
            <a:noAutofit/>
          </a:bodyPr>
          <a:lstStyle>
            <a:lvl1pPr marL="0" indent="0" algn="r" defTabSz="961844" rtl="0" eaLnBrk="1" latinLnBrk="0" hangingPunct="1">
              <a:lnSpc>
                <a:spcPts val="842"/>
              </a:lnSpc>
              <a:spcBef>
                <a:spcPts val="0"/>
              </a:spcBef>
              <a:buClr>
                <a:srgbClr val="FFFFFF"/>
              </a:buClr>
              <a:buSzPct val="100000"/>
              <a:buFont typeface="Arial"/>
              <a:buNone/>
              <a:defRPr sz="800" b="0" kern="1200" baseline="0">
                <a:solidFill>
                  <a:srgbClr val="000000"/>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Kantar – </a:t>
            </a:r>
            <a:r>
              <a:rPr kumimoji="0" lang="en-GB" sz="800" b="0" i="0" u="none" strike="noStrike" kern="1200" cap="none" spc="0" normalizeH="0" baseline="0" noProof="0" dirty="0" err="1">
                <a:ln>
                  <a:noFill/>
                </a:ln>
                <a:solidFill>
                  <a:srgbClr val="000000"/>
                </a:solidFill>
                <a:effectLst/>
                <a:uLnTx/>
                <a:uFillTx/>
                <a:latin typeface="Arial"/>
                <a:ea typeface="+mn-ea"/>
                <a:cs typeface="+mn-cs"/>
              </a:rPr>
              <a:t>AdReaction</a:t>
            </a:r>
            <a:r>
              <a:rPr kumimoji="0" lang="en-GB" sz="800" b="0" i="0" u="none" strike="noStrike" kern="1200" cap="none" spc="0" normalizeH="0" baseline="0" noProof="0" dirty="0">
                <a:ln>
                  <a:noFill/>
                </a:ln>
                <a:solidFill>
                  <a:srgbClr val="000000"/>
                </a:solidFill>
                <a:effectLst/>
                <a:uLnTx/>
                <a:uFillTx/>
                <a:latin typeface="Arial"/>
                <a:ea typeface="+mn-ea"/>
                <a:cs typeface="+mn-cs"/>
              </a:rPr>
              <a:t> Study</a:t>
            </a:r>
          </a:p>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‘How would you describe your attitude towards each of the following formats of advertising? - % net positive ’</a:t>
            </a:r>
          </a:p>
        </p:txBody>
      </p:sp>
      <p:cxnSp>
        <p:nvCxnSpPr>
          <p:cNvPr id="20" name="Straight Connector 19">
            <a:extLst>
              <a:ext uri="{FF2B5EF4-FFF2-40B4-BE49-F238E27FC236}">
                <a16:creationId xmlns:a16="http://schemas.microsoft.com/office/drawing/2014/main" id="{E3C56CF6-A99C-4D85-999C-1CB9188511FF}"/>
              </a:ext>
            </a:extLst>
          </p:cNvPr>
          <p:cNvCxnSpPr/>
          <p:nvPr/>
        </p:nvCxnSpPr>
        <p:spPr>
          <a:xfrm flipV="1">
            <a:off x="1210385" y="7153780"/>
            <a:ext cx="0" cy="360000"/>
          </a:xfrm>
          <a:prstGeom prst="line">
            <a:avLst/>
          </a:prstGeom>
          <a:ln w="0">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2" name="Picture 2" descr="C:\Users\RafalimananaL\Desktop\OUTILS\New MB logo - SEPT 16\PNG\PNG\Kantar_Millwardbrown_Small_Logo_BLACK_RGB.png">
            <a:extLst>
              <a:ext uri="{FF2B5EF4-FFF2-40B4-BE49-F238E27FC236}">
                <a16:creationId xmlns:a16="http://schemas.microsoft.com/office/drawing/2014/main" id="{EC2AB365-B279-4F26-B750-54B2EE0EAA1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5207"/>
          <a:stretch/>
        </p:blipFill>
        <p:spPr bwMode="auto">
          <a:xfrm>
            <a:off x="1356274" y="7191880"/>
            <a:ext cx="900544" cy="2497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286E19-1D9E-4D59-B364-7FC22FE0581F}"/>
              </a:ext>
            </a:extLst>
          </p:cNvPr>
          <p:cNvPicPr>
            <a:picLocks noChangeAspect="1"/>
          </p:cNvPicPr>
          <p:nvPr/>
        </p:nvPicPr>
        <p:blipFill>
          <a:blip r:embed="rId3" cstate="print">
            <a:grayscl/>
            <a:extLst>
              <a:ext uri="{28A0092B-C50C-407E-A947-70E740481C1C}">
                <a14:useLocalDpi xmlns:a14="http://schemas.microsoft.com/office/drawing/2010/main" val="0"/>
              </a:ext>
            </a:extLst>
          </a:blip>
          <a:srcRect l="23764" r="23764"/>
          <a:stretch/>
        </p:blipFill>
        <p:spPr>
          <a:xfrm>
            <a:off x="8591198" y="1756957"/>
            <a:ext cx="3108094" cy="3331684"/>
          </a:xfrm>
          <a:prstGeom prst="rect">
            <a:avLst/>
          </a:prstGeom>
        </p:spPr>
      </p:pic>
      <p:pic>
        <p:nvPicPr>
          <p:cNvPr id="5" name="Picture 4">
            <a:extLst>
              <a:ext uri="{FF2B5EF4-FFF2-40B4-BE49-F238E27FC236}">
                <a16:creationId xmlns:a16="http://schemas.microsoft.com/office/drawing/2014/main" id="{B1FCB2C3-CB77-4054-BF88-3D3973EB173C}"/>
              </a:ext>
            </a:extLst>
          </p:cNvPr>
          <p:cNvPicPr>
            <a:picLocks noChangeAspect="1"/>
          </p:cNvPicPr>
          <p:nvPr/>
        </p:nvPicPr>
        <p:blipFill rotWithShape="1">
          <a:blip r:embed="rId4" cstate="print">
            <a:grayscl/>
            <a:extLst>
              <a:ext uri="{28A0092B-C50C-407E-A947-70E740481C1C}">
                <a14:useLocalDpi xmlns:a14="http://schemas.microsoft.com/office/drawing/2010/main" val="0"/>
              </a:ext>
            </a:extLst>
          </a:blip>
          <a:srcRect l="34174" r="13352"/>
          <a:stretch/>
        </p:blipFill>
        <p:spPr>
          <a:xfrm>
            <a:off x="5410511" y="1756957"/>
            <a:ext cx="3108094" cy="3331684"/>
          </a:xfrm>
          <a:prstGeom prst="rect">
            <a:avLst/>
          </a:prstGeom>
        </p:spPr>
      </p:pic>
      <p:pic>
        <p:nvPicPr>
          <p:cNvPr id="11" name="Picture 10">
            <a:extLst>
              <a:ext uri="{FF2B5EF4-FFF2-40B4-BE49-F238E27FC236}">
                <a16:creationId xmlns:a16="http://schemas.microsoft.com/office/drawing/2014/main" id="{9064886E-A741-41A6-AC64-1F5160F2D827}"/>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l="22437" t="3261" r="33597" b="12953"/>
          <a:stretch/>
        </p:blipFill>
        <p:spPr>
          <a:xfrm>
            <a:off x="2181593" y="1756957"/>
            <a:ext cx="3108094" cy="3331684"/>
          </a:xfrm>
          <a:prstGeom prst="rect">
            <a:avLst/>
          </a:prstGeom>
        </p:spPr>
      </p:pic>
    </p:spTree>
    <p:extLst>
      <p:ext uri="{BB962C8B-B14F-4D97-AF65-F5344CB8AC3E}">
        <p14:creationId xmlns:p14="http://schemas.microsoft.com/office/powerpoint/2010/main" val="370676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10182225" y="7251120"/>
            <a:ext cx="3116263" cy="123111"/>
          </a:xfrm>
        </p:spPr>
        <p:txBody>
          <a:bodyPr/>
          <a:lstStyle/>
          <a:p>
            <a:r>
              <a:rPr lang="en-US" spc="-5" dirty="0">
                <a:solidFill>
                  <a:srgbClr val="000000"/>
                </a:solidFill>
                <a:cs typeface="Variable Black Regular"/>
              </a:rPr>
              <a:t>Source:  Magnetic/Kantar</a:t>
            </a:r>
            <a:endParaRPr lang="en-US" dirty="0">
              <a:solidFill>
                <a:srgbClr val="000000"/>
              </a:solidFill>
              <a:cs typeface="Variable Black Regular"/>
            </a:endParaRPr>
          </a:p>
        </p:txBody>
      </p:sp>
      <p:sp>
        <p:nvSpPr>
          <p:cNvPr id="12" name="Title 6">
            <a:extLst>
              <a:ext uri="{FF2B5EF4-FFF2-40B4-BE49-F238E27FC236}">
                <a16:creationId xmlns:a16="http://schemas.microsoft.com/office/drawing/2014/main" id="{2228ED73-78FE-4372-AAE5-7DF4F55D370A}"/>
              </a:ext>
            </a:extLst>
          </p:cNvPr>
          <p:cNvSpPr txBox="1">
            <a:spLocks/>
          </p:cNvSpPr>
          <p:nvPr/>
        </p:nvSpPr>
        <p:spPr bwMode="gray">
          <a:xfrm>
            <a:off x="257300" y="198582"/>
            <a:ext cx="8442767" cy="371475"/>
          </a:xfrm>
          <a:prstGeom prst="rect">
            <a:avLst/>
          </a:prstGeom>
        </p:spPr>
        <p:txBody>
          <a:bodyPr lIns="0" tIns="0" rIns="0" bIns="0"/>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872393"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000000"/>
                </a:solidFill>
                <a:effectLst/>
                <a:uLnTx/>
                <a:uFillTx/>
                <a:latin typeface="Impact"/>
                <a:ea typeface="+mj-ea"/>
                <a:cs typeface="Impact"/>
              </a:rPr>
              <a:t>BIG VISUAL IMPACT MEDIA ACHIEVE AFFINITY</a:t>
            </a:r>
            <a:endParaRPr kumimoji="0" lang="en-GB" sz="2800" b="0" i="0" u="none" strike="noStrike" kern="1200" cap="all" spc="0" normalizeH="0" baseline="0" noProof="0" dirty="0">
              <a:ln w="22225">
                <a:noFill/>
                <a:prstDash val="solid"/>
              </a:ln>
              <a:solidFill>
                <a:srgbClr val="000000"/>
              </a:solidFill>
              <a:effectLst/>
              <a:uLnTx/>
              <a:uFillTx/>
              <a:latin typeface="Impact"/>
              <a:ea typeface="+mj-ea"/>
              <a:cs typeface="Impact"/>
            </a:endParaRPr>
          </a:p>
        </p:txBody>
      </p:sp>
      <p:sp>
        <p:nvSpPr>
          <p:cNvPr id="13" name="Text Placeholder 3">
            <a:extLst>
              <a:ext uri="{FF2B5EF4-FFF2-40B4-BE49-F238E27FC236}">
                <a16:creationId xmlns:a16="http://schemas.microsoft.com/office/drawing/2014/main" id="{5A6F7482-A874-4A75-B6CA-0006183735B8}"/>
              </a:ext>
            </a:extLst>
          </p:cNvPr>
          <p:cNvSpPr txBox="1">
            <a:spLocks/>
          </p:cNvSpPr>
          <p:nvPr/>
        </p:nvSpPr>
        <p:spPr bwMode="gray">
          <a:xfrm>
            <a:off x="257300" y="616707"/>
            <a:ext cx="11092644" cy="396000"/>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872393" rtl="0" eaLnBrk="1" fontAlgn="auto" latinLnBrk="0" hangingPunct="1">
              <a:lnSpc>
                <a:spcPts val="1527"/>
              </a:lnSpc>
              <a:spcBef>
                <a:spcPts val="0"/>
              </a:spcBef>
              <a:spcAft>
                <a:spcPts val="0"/>
              </a:spcAft>
              <a:buClr>
                <a:srgbClr val="FFFFFF"/>
              </a:buClr>
              <a:buSzPct val="100000"/>
              <a:buFont typeface="Arial"/>
              <a:buNone/>
              <a:tabLst/>
              <a:defRPr/>
            </a:pPr>
            <a:r>
              <a:rPr kumimoji="0" lang="en-US" sz="1400" b="1" i="0" u="none" strike="noStrike" kern="1200" cap="none" spc="0" normalizeH="0" baseline="0" noProof="0" dirty="0">
                <a:ln>
                  <a:noFill/>
                </a:ln>
                <a:solidFill>
                  <a:srgbClr val="8A8A8D"/>
                </a:solidFill>
                <a:effectLst/>
                <a:uLnTx/>
                <a:uFillTx/>
                <a:latin typeface="Arial"/>
                <a:ea typeface="+mn-ea"/>
                <a:cs typeface="+mn-cs"/>
              </a:rPr>
              <a:t>Magnetic’s own work with Kantar demonstrates cinema’s strength at contributing to brand love</a:t>
            </a:r>
          </a:p>
        </p:txBody>
      </p:sp>
      <p:grpSp>
        <p:nvGrpSpPr>
          <p:cNvPr id="2" name="Group 1"/>
          <p:cNvGrpSpPr/>
          <p:nvPr/>
        </p:nvGrpSpPr>
        <p:grpSpPr>
          <a:xfrm>
            <a:off x="893065" y="1945670"/>
            <a:ext cx="11656821" cy="4214498"/>
            <a:chOff x="592430" y="1839792"/>
            <a:chExt cx="11369622" cy="4110662"/>
          </a:xfrm>
        </p:grpSpPr>
        <p:pic>
          <p:nvPicPr>
            <p:cNvPr id="14" name="Picture 13" descr="LOGO MINI.png">
              <a:extLst>
                <a:ext uri="{FF2B5EF4-FFF2-40B4-BE49-F238E27FC236}">
                  <a16:creationId xmlns:a16="http://schemas.microsoft.com/office/drawing/2014/main" id="{2813F98E-F994-479E-B96B-BF2DA3B797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430" y="3223007"/>
              <a:ext cx="642819" cy="781402"/>
            </a:xfrm>
            <a:prstGeom prst="rect">
              <a:avLst/>
            </a:prstGeom>
          </p:spPr>
        </p:pic>
        <p:sp>
          <p:nvSpPr>
            <p:cNvPr id="15" name="object 3">
              <a:extLst>
                <a:ext uri="{FF2B5EF4-FFF2-40B4-BE49-F238E27FC236}">
                  <a16:creationId xmlns:a16="http://schemas.microsoft.com/office/drawing/2014/main" id="{9BBEDA63-400D-46CB-A2EF-C8792BBF23D6}"/>
                </a:ext>
              </a:extLst>
            </p:cNvPr>
            <p:cNvSpPr>
              <a:spLocks noChangeAspect="1"/>
            </p:cNvSpPr>
            <p:nvPr/>
          </p:nvSpPr>
          <p:spPr>
            <a:xfrm>
              <a:off x="2346475" y="2188240"/>
              <a:ext cx="3504398" cy="349622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72393"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4">
              <a:extLst>
                <a:ext uri="{FF2B5EF4-FFF2-40B4-BE49-F238E27FC236}">
                  <a16:creationId xmlns:a16="http://schemas.microsoft.com/office/drawing/2014/main" id="{CB954011-A6AD-4A60-885B-CBF1024CE6ED}"/>
                </a:ext>
              </a:extLst>
            </p:cNvPr>
            <p:cNvSpPr>
              <a:spLocks noChangeAspect="1"/>
            </p:cNvSpPr>
            <p:nvPr/>
          </p:nvSpPr>
          <p:spPr>
            <a:xfrm>
              <a:off x="10347841" y="2896544"/>
              <a:ext cx="1614211" cy="15874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72393"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7">
              <a:extLst>
                <a:ext uri="{FF2B5EF4-FFF2-40B4-BE49-F238E27FC236}">
                  <a16:creationId xmlns:a16="http://schemas.microsoft.com/office/drawing/2014/main" id="{4E5FE7AD-C350-4523-82B5-32917F9CC6F1}"/>
                </a:ext>
              </a:extLst>
            </p:cNvPr>
            <p:cNvSpPr txBox="1">
              <a:spLocks noChangeAspect="1"/>
            </p:cNvSpPr>
            <p:nvPr/>
          </p:nvSpPr>
          <p:spPr>
            <a:xfrm>
              <a:off x="3859353" y="1839792"/>
              <a:ext cx="1125850" cy="169277"/>
            </a:xfrm>
            <a:prstGeom prst="rect">
              <a:avLst/>
            </a:prstGeom>
          </p:spPr>
          <p:txBody>
            <a:bodyPr vert="horz" wrap="square" lIns="0" tIns="0" rIns="0" bIns="0" rtlCol="0">
              <a:spAutoFit/>
            </a:bodyPr>
            <a:lstStyle/>
            <a:p>
              <a:pPr marL="12698" marR="0" lvl="0" indent="0" algn="l" defTabSz="872393" rtl="0" eaLnBrk="1" fontAlgn="auto" latinLnBrk="0" hangingPunct="1">
                <a:lnSpc>
                  <a:spcPct val="100000"/>
                </a:lnSpc>
                <a:spcBef>
                  <a:spcPts val="0"/>
                </a:spcBef>
                <a:spcAft>
                  <a:spcPts val="0"/>
                </a:spcAft>
                <a:buClrTx/>
                <a:buSzTx/>
                <a:buFontTx/>
                <a:buNone/>
                <a:tabLst/>
                <a:defRPr/>
              </a:pPr>
              <a:r>
                <a:rPr kumimoji="0" sz="1100" b="1" i="0" u="none" strike="noStrike" kern="1200" cap="none" spc="-5" normalizeH="0" baseline="0" noProof="0" dirty="0">
                  <a:ln>
                    <a:noFill/>
                  </a:ln>
                  <a:solidFill>
                    <a:srgbClr val="000000"/>
                  </a:solidFill>
                  <a:effectLst/>
                  <a:uLnTx/>
                  <a:uFillTx/>
                  <a:latin typeface="Arial"/>
                  <a:ea typeface="+mn-ea"/>
                  <a:cs typeface="Calibri"/>
                </a:rPr>
                <a:t>Cinema</a:t>
              </a:r>
              <a:endParaRPr kumimoji="0" sz="11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8" name="object 9">
              <a:extLst>
                <a:ext uri="{FF2B5EF4-FFF2-40B4-BE49-F238E27FC236}">
                  <a16:creationId xmlns:a16="http://schemas.microsoft.com/office/drawing/2014/main" id="{FA011445-C11B-49BD-9571-5A295269FA55}"/>
                </a:ext>
              </a:extLst>
            </p:cNvPr>
            <p:cNvSpPr txBox="1">
              <a:spLocks noChangeAspect="1"/>
            </p:cNvSpPr>
            <p:nvPr/>
          </p:nvSpPr>
          <p:spPr>
            <a:xfrm>
              <a:off x="10347841" y="2614153"/>
              <a:ext cx="1501710" cy="169277"/>
            </a:xfrm>
            <a:prstGeom prst="rect">
              <a:avLst/>
            </a:prstGeom>
          </p:spPr>
          <p:txBody>
            <a:bodyPr vert="horz" wrap="square" lIns="0" tIns="0" rIns="0" bIns="0" rtlCol="0">
              <a:spAutoFit/>
            </a:bodyPr>
            <a:lstStyle/>
            <a:p>
              <a:pPr marL="12698" marR="0" lvl="0" indent="0" algn="ctr" defTabSz="872393"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srgbClr val="000000"/>
                  </a:solidFill>
                  <a:effectLst/>
                  <a:uLnTx/>
                  <a:uFillTx/>
                  <a:latin typeface="Arial"/>
                  <a:ea typeface="+mn-ea"/>
                  <a:cs typeface="Calibri"/>
                </a:rPr>
                <a:t>Magaz</a:t>
              </a:r>
              <a:r>
                <a:rPr kumimoji="0" sz="1100" b="1" i="0" u="none" strike="noStrike" kern="1200" cap="none" spc="-10" normalizeH="0" baseline="0" noProof="0" dirty="0">
                  <a:ln>
                    <a:noFill/>
                  </a:ln>
                  <a:solidFill>
                    <a:srgbClr val="000000"/>
                  </a:solidFill>
                  <a:effectLst/>
                  <a:uLnTx/>
                  <a:uFillTx/>
                  <a:latin typeface="Arial"/>
                  <a:ea typeface="+mn-ea"/>
                  <a:cs typeface="Calibri"/>
                </a:rPr>
                <a:t>i</a:t>
              </a:r>
              <a:r>
                <a:rPr kumimoji="0" sz="1100" b="1" i="0" u="none" strike="noStrike" kern="1200" cap="none" spc="0" normalizeH="0" baseline="0" noProof="0" dirty="0">
                  <a:ln>
                    <a:noFill/>
                  </a:ln>
                  <a:solidFill>
                    <a:srgbClr val="000000"/>
                  </a:solidFill>
                  <a:effectLst/>
                  <a:uLnTx/>
                  <a:uFillTx/>
                  <a:latin typeface="Arial"/>
                  <a:ea typeface="+mn-ea"/>
                  <a:cs typeface="Calibri"/>
                </a:rPr>
                <a:t>nes</a:t>
              </a:r>
              <a:endParaRPr kumimoji="0" sz="11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9" name="object 11">
              <a:extLst>
                <a:ext uri="{FF2B5EF4-FFF2-40B4-BE49-F238E27FC236}">
                  <a16:creationId xmlns:a16="http://schemas.microsoft.com/office/drawing/2014/main" id="{D7208D2F-5F39-49FD-B5CF-4005E9183AF7}"/>
                </a:ext>
              </a:extLst>
            </p:cNvPr>
            <p:cNvSpPr txBox="1">
              <a:spLocks noChangeAspect="1"/>
            </p:cNvSpPr>
            <p:nvPr/>
          </p:nvSpPr>
          <p:spPr>
            <a:xfrm>
              <a:off x="3003941" y="3478023"/>
              <a:ext cx="2189465" cy="738664"/>
            </a:xfrm>
            <a:prstGeom prst="rect">
              <a:avLst/>
            </a:prstGeom>
          </p:spPr>
          <p:txBody>
            <a:bodyPr vert="horz" wrap="square" lIns="0" tIns="0" rIns="0" bIns="0" rtlCol="0">
              <a:spAutoFit/>
            </a:bodyPr>
            <a:lstStyle/>
            <a:p>
              <a:pPr marL="12698" marR="0" lvl="0" indent="0" algn="l" defTabSz="872393" rtl="0" eaLnBrk="1" fontAlgn="auto" latinLnBrk="0" hangingPunct="1">
                <a:lnSpc>
                  <a:spcPct val="100000"/>
                </a:lnSpc>
                <a:spcBef>
                  <a:spcPts val="0"/>
                </a:spcBef>
                <a:spcAft>
                  <a:spcPts val="0"/>
                </a:spcAft>
                <a:buClrTx/>
                <a:buSzTx/>
                <a:buFontTx/>
                <a:buNone/>
                <a:tabLst/>
                <a:defRPr/>
              </a:pPr>
              <a:r>
                <a:rPr kumimoji="0" sz="4400" b="1" i="1" u="none" strike="noStrike" kern="1200" cap="none" spc="-5" normalizeH="0" baseline="0" noProof="0" dirty="0">
                  <a:ln>
                    <a:noFill/>
                  </a:ln>
                  <a:solidFill>
                    <a:srgbClr val="DA3A52"/>
                  </a:solidFill>
                  <a:effectLst/>
                  <a:uLnTx/>
                  <a:uFillTx/>
                  <a:latin typeface="Arial"/>
                  <a:ea typeface="+mn-ea"/>
                  <a:cs typeface="Calibri"/>
                </a:rPr>
                <a:t>+</a:t>
              </a:r>
              <a:r>
                <a:rPr kumimoji="0" sz="4800" b="1" i="1" u="none" strike="noStrike" kern="1200" cap="none" spc="-5" normalizeH="0" baseline="0" noProof="0" dirty="0">
                  <a:ln>
                    <a:noFill/>
                  </a:ln>
                  <a:solidFill>
                    <a:srgbClr val="DA3A52"/>
                  </a:solidFill>
                  <a:effectLst/>
                  <a:uLnTx/>
                  <a:uFillTx/>
                  <a:latin typeface="Arial"/>
                  <a:ea typeface="+mn-ea"/>
                  <a:cs typeface="Calibri"/>
                </a:rPr>
                <a:t>3</a:t>
              </a:r>
              <a:r>
                <a:rPr kumimoji="0" sz="4800" b="1" i="1" u="none" strike="noStrike" kern="1200" cap="none" spc="-10" normalizeH="0" baseline="0" noProof="0" dirty="0">
                  <a:ln>
                    <a:noFill/>
                  </a:ln>
                  <a:solidFill>
                    <a:srgbClr val="DA3A52"/>
                  </a:solidFill>
                  <a:effectLst/>
                  <a:uLnTx/>
                  <a:uFillTx/>
                  <a:latin typeface="Arial"/>
                  <a:ea typeface="+mn-ea"/>
                  <a:cs typeface="Calibri"/>
                </a:rPr>
                <a:t>.</a:t>
              </a:r>
              <a:r>
                <a:rPr kumimoji="0" sz="4800" b="1" i="1" u="none" strike="noStrike" kern="1200" cap="none" spc="0" normalizeH="0" baseline="0" noProof="0" dirty="0">
                  <a:ln>
                    <a:noFill/>
                  </a:ln>
                  <a:solidFill>
                    <a:srgbClr val="DA3A52"/>
                  </a:solidFill>
                  <a:effectLst/>
                  <a:uLnTx/>
                  <a:uFillTx/>
                  <a:latin typeface="Arial"/>
                  <a:ea typeface="+mn-ea"/>
                  <a:cs typeface="Calibri"/>
                </a:rPr>
                <a:t>6</a:t>
              </a:r>
              <a:r>
                <a:rPr kumimoji="0" sz="4800" b="1" i="1" u="none" strike="noStrike" kern="1200" cap="none" spc="-15" normalizeH="0" baseline="0" noProof="0" dirty="0">
                  <a:ln>
                    <a:noFill/>
                  </a:ln>
                  <a:solidFill>
                    <a:srgbClr val="DA3A52"/>
                  </a:solidFill>
                  <a:effectLst/>
                  <a:uLnTx/>
                  <a:uFillTx/>
                  <a:latin typeface="Arial"/>
                  <a:ea typeface="+mn-ea"/>
                  <a:cs typeface="Calibri"/>
                </a:rPr>
                <a:t>2</a:t>
              </a:r>
              <a:r>
                <a:rPr kumimoji="0" sz="4400" b="1" i="1" u="none" strike="noStrike" kern="1200" cap="none" spc="0" normalizeH="0" baseline="0" noProof="0" dirty="0">
                  <a:ln>
                    <a:noFill/>
                  </a:ln>
                  <a:solidFill>
                    <a:srgbClr val="DA3A52"/>
                  </a:solidFill>
                  <a:effectLst/>
                  <a:uLnTx/>
                  <a:uFillTx/>
                  <a:latin typeface="Arial"/>
                  <a:ea typeface="+mn-ea"/>
                  <a:cs typeface="Calibri"/>
                </a:rPr>
                <a:t>%</a:t>
              </a:r>
              <a:endParaRPr kumimoji="0" sz="4400" b="0" i="0" u="none" strike="noStrike" kern="1200" cap="none" spc="0" normalizeH="0" baseline="0" noProof="0" dirty="0">
                <a:ln>
                  <a:noFill/>
                </a:ln>
                <a:solidFill>
                  <a:srgbClr val="DA3A52"/>
                </a:solidFill>
                <a:effectLst/>
                <a:uLnTx/>
                <a:uFillTx/>
                <a:latin typeface="Arial"/>
                <a:ea typeface="+mn-ea"/>
                <a:cs typeface="Calibri"/>
              </a:endParaRPr>
            </a:p>
          </p:txBody>
        </p:sp>
        <p:sp>
          <p:nvSpPr>
            <p:cNvPr id="20" name="object 12">
              <a:extLst>
                <a:ext uri="{FF2B5EF4-FFF2-40B4-BE49-F238E27FC236}">
                  <a16:creationId xmlns:a16="http://schemas.microsoft.com/office/drawing/2014/main" id="{E26685B8-9182-4009-9B49-049F58CB138F}"/>
                </a:ext>
              </a:extLst>
            </p:cNvPr>
            <p:cNvSpPr txBox="1">
              <a:spLocks noChangeAspect="1"/>
            </p:cNvSpPr>
            <p:nvPr/>
          </p:nvSpPr>
          <p:spPr>
            <a:xfrm>
              <a:off x="10606773" y="3478023"/>
              <a:ext cx="1054785" cy="369332"/>
            </a:xfrm>
            <a:prstGeom prst="rect">
              <a:avLst/>
            </a:prstGeom>
          </p:spPr>
          <p:txBody>
            <a:bodyPr vert="horz" wrap="square" lIns="0" tIns="0" rIns="0" bIns="0" rtlCol="0">
              <a:spAutoFit/>
            </a:bodyPr>
            <a:lstStyle/>
            <a:p>
              <a:pPr marL="12698" marR="0" lvl="0" indent="0" algn="ctr" defTabSz="872393" rtl="0" eaLnBrk="1" fontAlgn="auto" latinLnBrk="0" hangingPunct="1">
                <a:lnSpc>
                  <a:spcPct val="100000"/>
                </a:lnSpc>
                <a:spcBef>
                  <a:spcPts val="0"/>
                </a:spcBef>
                <a:spcAft>
                  <a:spcPts val="0"/>
                </a:spcAft>
                <a:buClrTx/>
                <a:buSzTx/>
                <a:buFontTx/>
                <a:buNone/>
                <a:tabLst/>
                <a:defRPr/>
              </a:pPr>
              <a:r>
                <a:rPr kumimoji="0" sz="2400" b="1" i="1" u="none" strike="noStrike" kern="1200" cap="none" spc="0" normalizeH="0" baseline="0" noProof="0" dirty="0">
                  <a:ln>
                    <a:noFill/>
                  </a:ln>
                  <a:solidFill>
                    <a:srgbClr val="DA3A52"/>
                  </a:solidFill>
                  <a:effectLst/>
                  <a:uLnTx/>
                  <a:uFillTx/>
                  <a:latin typeface="Arial"/>
                  <a:ea typeface="+mn-ea"/>
                  <a:cs typeface="Calibri"/>
                </a:rPr>
                <a:t>+</a:t>
              </a:r>
              <a:r>
                <a:rPr kumimoji="0" sz="2000" b="1" i="1" u="none" strike="noStrike" kern="1200" cap="none" spc="0" normalizeH="0" baseline="0" noProof="0" dirty="0">
                  <a:ln>
                    <a:noFill/>
                  </a:ln>
                  <a:solidFill>
                    <a:srgbClr val="DA3A52"/>
                  </a:solidFill>
                  <a:effectLst/>
                  <a:uLnTx/>
                  <a:uFillTx/>
                  <a:latin typeface="Arial"/>
                  <a:ea typeface="+mn-ea"/>
                  <a:cs typeface="Calibri"/>
                </a:rPr>
                <a:t>1.5</a:t>
              </a:r>
              <a:r>
                <a:rPr kumimoji="0" sz="2000" b="1" i="1" u="none" strike="noStrike" kern="1200" cap="none" spc="5" normalizeH="0" baseline="0" noProof="0" dirty="0">
                  <a:ln>
                    <a:noFill/>
                  </a:ln>
                  <a:solidFill>
                    <a:srgbClr val="DA3A52"/>
                  </a:solidFill>
                  <a:effectLst/>
                  <a:uLnTx/>
                  <a:uFillTx/>
                  <a:latin typeface="Arial"/>
                  <a:ea typeface="+mn-ea"/>
                  <a:cs typeface="Calibri"/>
                </a:rPr>
                <a:t>3</a:t>
              </a:r>
              <a:r>
                <a:rPr kumimoji="0" sz="2400" b="1" i="1" u="none" strike="noStrike" kern="1200" cap="none" spc="0" normalizeH="0" baseline="0" noProof="0" dirty="0">
                  <a:ln>
                    <a:noFill/>
                  </a:ln>
                  <a:solidFill>
                    <a:srgbClr val="DA3A52"/>
                  </a:solidFill>
                  <a:effectLst/>
                  <a:uLnTx/>
                  <a:uFillTx/>
                  <a:latin typeface="Arial"/>
                  <a:ea typeface="+mn-ea"/>
                  <a:cs typeface="Calibri"/>
                </a:rPr>
                <a:t>%</a:t>
              </a:r>
              <a:endParaRPr kumimoji="0" sz="2400" b="0" i="0" u="none" strike="noStrike" kern="1200" cap="none" spc="0" normalizeH="0" baseline="0" noProof="0" dirty="0">
                <a:ln>
                  <a:noFill/>
                </a:ln>
                <a:solidFill>
                  <a:srgbClr val="DA3A52"/>
                </a:solidFill>
                <a:effectLst/>
                <a:uLnTx/>
                <a:uFillTx/>
                <a:latin typeface="Arial"/>
                <a:ea typeface="+mn-ea"/>
                <a:cs typeface="Calibri"/>
              </a:endParaRPr>
            </a:p>
          </p:txBody>
        </p:sp>
        <p:sp>
          <p:nvSpPr>
            <p:cNvPr id="22" name="object 19">
              <a:extLst>
                <a:ext uri="{FF2B5EF4-FFF2-40B4-BE49-F238E27FC236}">
                  <a16:creationId xmlns:a16="http://schemas.microsoft.com/office/drawing/2014/main" id="{4DC2C2D6-246B-4EDD-9601-5160582CD7E4}"/>
                </a:ext>
              </a:extLst>
            </p:cNvPr>
            <p:cNvSpPr txBox="1">
              <a:spLocks noChangeAspect="1"/>
            </p:cNvSpPr>
            <p:nvPr/>
          </p:nvSpPr>
          <p:spPr>
            <a:xfrm>
              <a:off x="1631343" y="1871900"/>
              <a:ext cx="128240" cy="4078554"/>
            </a:xfrm>
            <a:prstGeom prst="rect">
              <a:avLst/>
            </a:prstGeom>
          </p:spPr>
          <p:txBody>
            <a:bodyPr vert="vert270" wrap="square" lIns="0" tIns="0" rIns="0" bIns="0" rtlCol="0">
              <a:spAutoFit/>
            </a:bodyPr>
            <a:lstStyle/>
            <a:p>
              <a:pPr marL="12698" marR="0" lvl="0" indent="0" algn="ctr" defTabSz="872393" rtl="0" eaLnBrk="1" fontAlgn="auto" latinLnBrk="0" hangingPunct="1">
                <a:lnSpc>
                  <a:spcPts val="955"/>
                </a:lnSpc>
                <a:spcBef>
                  <a:spcPts val="0"/>
                </a:spcBef>
                <a:spcAft>
                  <a:spcPts val="0"/>
                </a:spcAft>
                <a:buClrTx/>
                <a:buSzTx/>
                <a:buFontTx/>
                <a:buNone/>
                <a:tabLst/>
                <a:defRPr/>
              </a:pPr>
              <a:r>
                <a:rPr kumimoji="0" sz="1050" b="1" i="0" u="none" strike="noStrike" kern="1200" cap="none" spc="0" normalizeH="0" baseline="0" noProof="0" dirty="0">
                  <a:ln>
                    <a:noFill/>
                  </a:ln>
                  <a:solidFill>
                    <a:srgbClr val="000000"/>
                  </a:solidFill>
                  <a:effectLst/>
                  <a:uLnTx/>
                  <a:uFillTx/>
                  <a:latin typeface="Arial"/>
                  <a:ea typeface="+mn-ea"/>
                  <a:cs typeface="Calibri"/>
                </a:rPr>
                <a:t>%</a:t>
              </a:r>
              <a:r>
                <a:rPr kumimoji="0" sz="1050" b="1" i="0" u="none" strike="noStrike" kern="1200" cap="none" spc="-20" normalizeH="0" baseline="0" noProof="0" dirty="0">
                  <a:ln>
                    <a:noFill/>
                  </a:ln>
                  <a:solidFill>
                    <a:srgbClr val="000000"/>
                  </a:solidFill>
                  <a:effectLst/>
                  <a:uLnTx/>
                  <a:uFillTx/>
                  <a:latin typeface="Arial"/>
                  <a:ea typeface="+mn-ea"/>
                  <a:cs typeface="Calibri"/>
                </a:rPr>
                <a:t> </a:t>
              </a:r>
              <a:r>
                <a:rPr kumimoji="0" sz="1050" b="1" i="0" u="none" strike="noStrike" kern="1200" cap="none" spc="0" normalizeH="0" baseline="0" noProof="0" dirty="0">
                  <a:ln>
                    <a:noFill/>
                  </a:ln>
                  <a:solidFill>
                    <a:srgbClr val="000000"/>
                  </a:solidFill>
                  <a:effectLst/>
                  <a:uLnTx/>
                  <a:uFillTx/>
                  <a:latin typeface="Arial"/>
                  <a:ea typeface="+mn-ea"/>
                  <a:cs typeface="Calibri"/>
                </a:rPr>
                <a:t>U</a:t>
              </a:r>
              <a:r>
                <a:rPr kumimoji="0" sz="1050" b="1" i="0" u="none" strike="noStrike" kern="1200" cap="none" spc="-10" normalizeH="0" baseline="0" noProof="0" dirty="0">
                  <a:ln>
                    <a:noFill/>
                  </a:ln>
                  <a:solidFill>
                    <a:srgbClr val="000000"/>
                  </a:solidFill>
                  <a:effectLst/>
                  <a:uLnTx/>
                  <a:uFillTx/>
                  <a:latin typeface="Arial"/>
                  <a:ea typeface="+mn-ea"/>
                  <a:cs typeface="Calibri"/>
                </a:rPr>
                <a:t>p</a:t>
              </a:r>
              <a:r>
                <a:rPr kumimoji="0" sz="1050" b="1" i="0" u="none" strike="noStrike" kern="1200" cap="none" spc="-5" normalizeH="0" baseline="0" noProof="0" dirty="0">
                  <a:ln>
                    <a:noFill/>
                  </a:ln>
                  <a:solidFill>
                    <a:srgbClr val="000000"/>
                  </a:solidFill>
                  <a:effectLst/>
                  <a:uLnTx/>
                  <a:uFillTx/>
                  <a:latin typeface="Arial"/>
                  <a:ea typeface="+mn-ea"/>
                  <a:cs typeface="Calibri"/>
                </a:rPr>
                <a:t>lif</a:t>
              </a:r>
              <a:r>
                <a:rPr kumimoji="0" sz="1050" b="1" i="0" u="none" strike="noStrike" kern="1200" cap="none" spc="0" normalizeH="0" baseline="0" noProof="0" dirty="0">
                  <a:ln>
                    <a:noFill/>
                  </a:ln>
                  <a:solidFill>
                    <a:srgbClr val="000000"/>
                  </a:solidFill>
                  <a:effectLst/>
                  <a:uLnTx/>
                  <a:uFillTx/>
                  <a:latin typeface="Arial"/>
                  <a:ea typeface="+mn-ea"/>
                  <a:cs typeface="Calibri"/>
                </a:rPr>
                <a:t>t</a:t>
              </a:r>
              <a:r>
                <a:rPr kumimoji="0" sz="1050" b="1" i="0" u="none" strike="noStrike" kern="1200" cap="none" spc="10" normalizeH="0" baseline="0" noProof="0" dirty="0">
                  <a:ln>
                    <a:noFill/>
                  </a:ln>
                  <a:solidFill>
                    <a:srgbClr val="000000"/>
                  </a:solidFill>
                  <a:effectLst/>
                  <a:uLnTx/>
                  <a:uFillTx/>
                  <a:latin typeface="Arial"/>
                  <a:ea typeface="+mn-ea"/>
                  <a:cs typeface="Calibri"/>
                </a:rPr>
                <a:t> </a:t>
              </a:r>
              <a:r>
                <a:rPr kumimoji="0" sz="1050" b="1" i="0" u="none" strike="noStrike" kern="1200" cap="none" spc="-5" normalizeH="0" baseline="0" noProof="0" dirty="0">
                  <a:ln>
                    <a:noFill/>
                  </a:ln>
                  <a:solidFill>
                    <a:srgbClr val="000000"/>
                  </a:solidFill>
                  <a:effectLst/>
                  <a:uLnTx/>
                  <a:uFillTx/>
                  <a:latin typeface="Arial"/>
                  <a:ea typeface="+mn-ea"/>
                  <a:cs typeface="Calibri"/>
                </a:rPr>
                <a:t>i</a:t>
              </a:r>
              <a:r>
                <a:rPr kumimoji="0" sz="1050" b="1" i="0" u="none" strike="noStrike" kern="1200" cap="none" spc="0" normalizeH="0" baseline="0" noProof="0" dirty="0">
                  <a:ln>
                    <a:noFill/>
                  </a:ln>
                  <a:solidFill>
                    <a:srgbClr val="000000"/>
                  </a:solidFill>
                  <a:effectLst/>
                  <a:uLnTx/>
                  <a:uFillTx/>
                  <a:latin typeface="Arial"/>
                  <a:ea typeface="+mn-ea"/>
                  <a:cs typeface="Calibri"/>
                </a:rPr>
                <a:t>n</a:t>
              </a:r>
              <a:r>
                <a:rPr kumimoji="0" sz="1050" b="1" i="0" u="none" strike="noStrike" kern="1200" cap="none" spc="5" normalizeH="0" baseline="0" noProof="0" dirty="0">
                  <a:ln>
                    <a:noFill/>
                  </a:ln>
                  <a:solidFill>
                    <a:srgbClr val="000000"/>
                  </a:solidFill>
                  <a:effectLst/>
                  <a:uLnTx/>
                  <a:uFillTx/>
                  <a:latin typeface="Arial"/>
                  <a:ea typeface="+mn-ea"/>
                  <a:cs typeface="Calibri"/>
                </a:rPr>
                <a:t> </a:t>
              </a:r>
              <a:r>
                <a:rPr kumimoji="0" sz="1050" b="1" i="0" u="none" strike="noStrike" kern="1200" cap="none" spc="0" normalizeH="0" baseline="0" noProof="0" dirty="0">
                  <a:ln>
                    <a:noFill/>
                  </a:ln>
                  <a:solidFill>
                    <a:srgbClr val="000000"/>
                  </a:solidFill>
                  <a:effectLst/>
                  <a:uLnTx/>
                  <a:uFillTx/>
                  <a:latin typeface="Arial"/>
                  <a:ea typeface="+mn-ea"/>
                  <a:cs typeface="Calibri"/>
                </a:rPr>
                <a:t>m</a:t>
              </a:r>
              <a:r>
                <a:rPr kumimoji="0" sz="1050" b="1" i="0" u="none" strike="noStrike" kern="1200" cap="none" spc="-5" normalizeH="0" baseline="0" noProof="0" dirty="0">
                  <a:ln>
                    <a:noFill/>
                  </a:ln>
                  <a:solidFill>
                    <a:srgbClr val="000000"/>
                  </a:solidFill>
                  <a:effectLst/>
                  <a:uLnTx/>
                  <a:uFillTx/>
                  <a:latin typeface="Arial"/>
                  <a:ea typeface="+mn-ea"/>
                  <a:cs typeface="Calibri"/>
                </a:rPr>
                <a:t>e</a:t>
              </a:r>
              <a:r>
                <a:rPr kumimoji="0" sz="1050" b="1" i="0" u="none" strike="noStrike" kern="1200" cap="none" spc="0" normalizeH="0" baseline="0" noProof="0" dirty="0">
                  <a:ln>
                    <a:noFill/>
                  </a:ln>
                  <a:solidFill>
                    <a:srgbClr val="000000"/>
                  </a:solidFill>
                  <a:effectLst/>
                  <a:uLnTx/>
                  <a:uFillTx/>
                  <a:latin typeface="Arial"/>
                  <a:ea typeface="+mn-ea"/>
                  <a:cs typeface="Calibri"/>
                </a:rPr>
                <a:t>t</a:t>
              </a:r>
              <a:r>
                <a:rPr kumimoji="0" sz="1050" b="1" i="0" u="none" strike="noStrike" kern="1200" cap="none" spc="-5" normalizeH="0" baseline="0" noProof="0" dirty="0">
                  <a:ln>
                    <a:noFill/>
                  </a:ln>
                  <a:solidFill>
                    <a:srgbClr val="000000"/>
                  </a:solidFill>
                  <a:effectLst/>
                  <a:uLnTx/>
                  <a:uFillTx/>
                  <a:latin typeface="Arial"/>
                  <a:ea typeface="+mn-ea"/>
                  <a:cs typeface="Calibri"/>
                </a:rPr>
                <a:t>ri</a:t>
              </a:r>
              <a:r>
                <a:rPr kumimoji="0" sz="1050" b="1" i="0" u="none" strike="noStrike" kern="1200" cap="none" spc="0" normalizeH="0" baseline="0" noProof="0" dirty="0">
                  <a:ln>
                    <a:noFill/>
                  </a:ln>
                  <a:solidFill>
                    <a:srgbClr val="000000"/>
                  </a:solidFill>
                  <a:effectLst/>
                  <a:uLnTx/>
                  <a:uFillTx/>
                  <a:latin typeface="Arial"/>
                  <a:ea typeface="+mn-ea"/>
                  <a:cs typeface="Calibri"/>
                </a:rPr>
                <a:t>c</a:t>
              </a:r>
              <a:r>
                <a:rPr kumimoji="0" sz="1050" b="1" i="0" u="none" strike="noStrike" kern="1200" cap="none" spc="10" normalizeH="0" baseline="0" noProof="0" dirty="0">
                  <a:ln>
                    <a:noFill/>
                  </a:ln>
                  <a:solidFill>
                    <a:srgbClr val="000000"/>
                  </a:solidFill>
                  <a:effectLst/>
                  <a:uLnTx/>
                  <a:uFillTx/>
                  <a:latin typeface="Arial"/>
                  <a:ea typeface="+mn-ea"/>
                  <a:cs typeface="Calibri"/>
                </a:rPr>
                <a:t> </a:t>
              </a:r>
              <a:r>
                <a:rPr kumimoji="0" sz="1050" b="1" i="0" u="none" strike="noStrike" kern="1200" cap="none" spc="-5" normalizeH="0" baseline="0" noProof="0" dirty="0">
                  <a:ln>
                    <a:noFill/>
                  </a:ln>
                  <a:solidFill>
                    <a:srgbClr val="000000"/>
                  </a:solidFill>
                  <a:effectLst/>
                  <a:uLnTx/>
                  <a:uFillTx/>
                  <a:latin typeface="Arial"/>
                  <a:ea typeface="+mn-ea"/>
                  <a:cs typeface="Calibri"/>
                </a:rPr>
                <a:t>p</a:t>
              </a:r>
              <a:r>
                <a:rPr kumimoji="0" sz="1050" b="1" i="0" u="none" strike="noStrike" kern="1200" cap="none" spc="0" normalizeH="0" baseline="0" noProof="0" dirty="0">
                  <a:ln>
                    <a:noFill/>
                  </a:ln>
                  <a:solidFill>
                    <a:srgbClr val="000000"/>
                  </a:solidFill>
                  <a:effectLst/>
                  <a:uLnTx/>
                  <a:uFillTx/>
                  <a:latin typeface="Arial"/>
                  <a:ea typeface="+mn-ea"/>
                  <a:cs typeface="Calibri"/>
                </a:rPr>
                <a:t>o</a:t>
              </a:r>
              <a:r>
                <a:rPr kumimoji="0" sz="1050" b="1" i="0" u="none" strike="noStrike" kern="1200" cap="none" spc="-5" normalizeH="0" baseline="0" noProof="0" dirty="0">
                  <a:ln>
                    <a:noFill/>
                  </a:ln>
                  <a:solidFill>
                    <a:srgbClr val="000000"/>
                  </a:solidFill>
                  <a:effectLst/>
                  <a:uLnTx/>
                  <a:uFillTx/>
                  <a:latin typeface="Arial"/>
                  <a:ea typeface="+mn-ea"/>
                  <a:cs typeface="Calibri"/>
                </a:rPr>
                <a:t>s</a:t>
              </a:r>
              <a:r>
                <a:rPr kumimoji="0" sz="1050" b="1" i="0" u="none" strike="noStrike" kern="1200" cap="none" spc="0" normalizeH="0" baseline="0" noProof="0" dirty="0">
                  <a:ln>
                    <a:noFill/>
                  </a:ln>
                  <a:solidFill>
                    <a:srgbClr val="000000"/>
                  </a:solidFill>
                  <a:effectLst/>
                  <a:uLnTx/>
                  <a:uFillTx/>
                  <a:latin typeface="Arial"/>
                  <a:ea typeface="+mn-ea"/>
                  <a:cs typeface="Calibri"/>
                </a:rPr>
                <a:t>t </a:t>
              </a:r>
              <a:r>
                <a:rPr kumimoji="0" sz="1050" b="1" i="0" u="none" strike="noStrike" kern="1200" cap="none" spc="-5" normalizeH="0" baseline="0" noProof="0" dirty="0">
                  <a:ln>
                    <a:noFill/>
                  </a:ln>
                  <a:solidFill>
                    <a:srgbClr val="000000"/>
                  </a:solidFill>
                  <a:effectLst/>
                  <a:uLnTx/>
                  <a:uFillTx/>
                  <a:latin typeface="Arial"/>
                  <a:ea typeface="+mn-ea"/>
                  <a:cs typeface="Calibri"/>
                </a:rPr>
                <a:t>e</a:t>
              </a:r>
              <a:r>
                <a:rPr kumimoji="0" sz="1050" b="1" i="0" u="none" strike="noStrike" kern="1200" cap="none" spc="-10" normalizeH="0" baseline="0" noProof="0" dirty="0">
                  <a:ln>
                    <a:noFill/>
                  </a:ln>
                  <a:solidFill>
                    <a:srgbClr val="000000"/>
                  </a:solidFill>
                  <a:effectLst/>
                  <a:uLnTx/>
                  <a:uFillTx/>
                  <a:latin typeface="Arial"/>
                  <a:ea typeface="+mn-ea"/>
                  <a:cs typeface="Calibri"/>
                </a:rPr>
                <a:t>x</a:t>
              </a:r>
              <a:r>
                <a:rPr kumimoji="0" sz="1050" b="1" i="0" u="none" strike="noStrike" kern="1200" cap="none" spc="-5" normalizeH="0" baseline="0" noProof="0" dirty="0">
                  <a:ln>
                    <a:noFill/>
                  </a:ln>
                  <a:solidFill>
                    <a:srgbClr val="000000"/>
                  </a:solidFill>
                  <a:effectLst/>
                  <a:uLnTx/>
                  <a:uFillTx/>
                  <a:latin typeface="Arial"/>
                  <a:ea typeface="+mn-ea"/>
                  <a:cs typeface="Calibri"/>
                </a:rPr>
                <a:t>p</a:t>
              </a:r>
              <a:r>
                <a:rPr kumimoji="0" sz="1050" b="1" i="0" u="none" strike="noStrike" kern="1200" cap="none" spc="0" normalizeH="0" baseline="0" noProof="0" dirty="0">
                  <a:ln>
                    <a:noFill/>
                  </a:ln>
                  <a:solidFill>
                    <a:srgbClr val="000000"/>
                  </a:solidFill>
                  <a:effectLst/>
                  <a:uLnTx/>
                  <a:uFillTx/>
                  <a:latin typeface="Arial"/>
                  <a:ea typeface="+mn-ea"/>
                  <a:cs typeface="Calibri"/>
                </a:rPr>
                <a:t>o</a:t>
              </a:r>
              <a:r>
                <a:rPr kumimoji="0" sz="1050" b="1" i="0" u="none" strike="noStrike" kern="1200" cap="none" spc="-5" normalizeH="0" baseline="0" noProof="0" dirty="0">
                  <a:ln>
                    <a:noFill/>
                  </a:ln>
                  <a:solidFill>
                    <a:srgbClr val="000000"/>
                  </a:solidFill>
                  <a:effectLst/>
                  <a:uLnTx/>
                  <a:uFillTx/>
                  <a:latin typeface="Arial"/>
                  <a:ea typeface="+mn-ea"/>
                  <a:cs typeface="Calibri"/>
                </a:rPr>
                <a:t>su</a:t>
              </a:r>
              <a:r>
                <a:rPr kumimoji="0" sz="1050" b="1" i="0" u="none" strike="noStrike" kern="1200" cap="none" spc="0" normalizeH="0" baseline="0" noProof="0" dirty="0">
                  <a:ln>
                    <a:noFill/>
                  </a:ln>
                  <a:solidFill>
                    <a:srgbClr val="000000"/>
                  </a:solidFill>
                  <a:effectLst/>
                  <a:uLnTx/>
                  <a:uFillTx/>
                  <a:latin typeface="Arial"/>
                  <a:ea typeface="+mn-ea"/>
                  <a:cs typeface="Calibri"/>
                </a:rPr>
                <a:t>re</a:t>
              </a:r>
            </a:p>
          </p:txBody>
        </p:sp>
        <p:sp>
          <p:nvSpPr>
            <p:cNvPr id="23" name="object 20">
              <a:extLst>
                <a:ext uri="{FF2B5EF4-FFF2-40B4-BE49-F238E27FC236}">
                  <a16:creationId xmlns:a16="http://schemas.microsoft.com/office/drawing/2014/main" id="{4512945B-5D5E-48A3-98B8-B88BB022056C}"/>
                </a:ext>
              </a:extLst>
            </p:cNvPr>
            <p:cNvSpPr>
              <a:spLocks noChangeAspect="1"/>
            </p:cNvSpPr>
            <p:nvPr/>
          </p:nvSpPr>
          <p:spPr>
            <a:xfrm>
              <a:off x="7040394" y="2707104"/>
              <a:ext cx="2187114" cy="218211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72393"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object 21">
              <a:extLst>
                <a:ext uri="{FF2B5EF4-FFF2-40B4-BE49-F238E27FC236}">
                  <a16:creationId xmlns:a16="http://schemas.microsoft.com/office/drawing/2014/main" id="{3F3BFD76-E9A2-4B68-AF51-6EB3CB6CBAED}"/>
                </a:ext>
              </a:extLst>
            </p:cNvPr>
            <p:cNvSpPr txBox="1">
              <a:spLocks noChangeAspect="1"/>
            </p:cNvSpPr>
            <p:nvPr/>
          </p:nvSpPr>
          <p:spPr>
            <a:xfrm>
              <a:off x="7470646" y="3500357"/>
              <a:ext cx="1649475" cy="492443"/>
            </a:xfrm>
            <a:prstGeom prst="rect">
              <a:avLst/>
            </a:prstGeom>
          </p:spPr>
          <p:txBody>
            <a:bodyPr vert="horz" wrap="square" lIns="0" tIns="0" rIns="0" bIns="0" rtlCol="0">
              <a:spAutoFit/>
            </a:bodyPr>
            <a:lstStyle/>
            <a:p>
              <a:pPr marL="12698" marR="0" lvl="0" indent="0" algn="l" defTabSz="872393" rtl="0" eaLnBrk="1" fontAlgn="auto" latinLnBrk="0" hangingPunct="1">
                <a:lnSpc>
                  <a:spcPct val="100000"/>
                </a:lnSpc>
                <a:spcBef>
                  <a:spcPts val="0"/>
                </a:spcBef>
                <a:spcAft>
                  <a:spcPts val="0"/>
                </a:spcAft>
                <a:buClrTx/>
                <a:buSzTx/>
                <a:buFontTx/>
                <a:buNone/>
                <a:tabLst/>
                <a:defRPr/>
              </a:pPr>
              <a:r>
                <a:rPr kumimoji="0" sz="3200" b="1" i="1" u="none" strike="noStrike" kern="1200" cap="none" spc="-5" normalizeH="0" baseline="0" noProof="0" dirty="0">
                  <a:ln>
                    <a:noFill/>
                  </a:ln>
                  <a:solidFill>
                    <a:srgbClr val="DA3A52"/>
                  </a:solidFill>
                  <a:effectLst/>
                  <a:uLnTx/>
                  <a:uFillTx/>
                  <a:latin typeface="Arial"/>
                  <a:ea typeface="+mn-ea"/>
                  <a:cs typeface="Calibri"/>
                </a:rPr>
                <a:t>+</a:t>
              </a:r>
              <a:r>
                <a:rPr kumimoji="0" sz="2800" b="1" i="1" u="none" strike="noStrike" kern="1200" cap="none" spc="-5" normalizeH="0" baseline="0" noProof="0" dirty="0">
                  <a:ln>
                    <a:noFill/>
                  </a:ln>
                  <a:solidFill>
                    <a:srgbClr val="DA3A52"/>
                  </a:solidFill>
                  <a:effectLst/>
                  <a:uLnTx/>
                  <a:uFillTx/>
                  <a:latin typeface="Arial"/>
                  <a:ea typeface="+mn-ea"/>
                  <a:cs typeface="Calibri"/>
                </a:rPr>
                <a:t>1.</a:t>
              </a:r>
              <a:r>
                <a:rPr kumimoji="0" sz="2800" b="1" i="1" u="none" strike="noStrike" kern="1200" cap="none" spc="-10" normalizeH="0" baseline="0" noProof="0" dirty="0">
                  <a:ln>
                    <a:noFill/>
                  </a:ln>
                  <a:solidFill>
                    <a:srgbClr val="DA3A52"/>
                  </a:solidFill>
                  <a:effectLst/>
                  <a:uLnTx/>
                  <a:uFillTx/>
                  <a:latin typeface="Arial"/>
                  <a:ea typeface="+mn-ea"/>
                  <a:cs typeface="Calibri"/>
                </a:rPr>
                <a:t>8</a:t>
              </a:r>
              <a:r>
                <a:rPr kumimoji="0" sz="2800" b="1" i="1" u="none" strike="noStrike" kern="1200" cap="none" spc="0" normalizeH="0" baseline="0" noProof="0" dirty="0">
                  <a:ln>
                    <a:noFill/>
                  </a:ln>
                  <a:solidFill>
                    <a:srgbClr val="DA3A52"/>
                  </a:solidFill>
                  <a:effectLst/>
                  <a:uLnTx/>
                  <a:uFillTx/>
                  <a:latin typeface="Arial"/>
                  <a:ea typeface="+mn-ea"/>
                  <a:cs typeface="Calibri"/>
                </a:rPr>
                <a:t>9</a:t>
              </a:r>
              <a:r>
                <a:rPr kumimoji="0" sz="3200" b="1" i="1" u="none" strike="noStrike" kern="1200" cap="none" spc="0" normalizeH="0" baseline="0" noProof="0" dirty="0">
                  <a:ln>
                    <a:noFill/>
                  </a:ln>
                  <a:solidFill>
                    <a:srgbClr val="DA3A52"/>
                  </a:solidFill>
                  <a:effectLst/>
                  <a:uLnTx/>
                  <a:uFillTx/>
                  <a:latin typeface="Arial"/>
                  <a:ea typeface="+mn-ea"/>
                  <a:cs typeface="Calibri"/>
                </a:rPr>
                <a:t>%</a:t>
              </a:r>
              <a:endParaRPr kumimoji="0" sz="3200" b="0" i="0" u="none" strike="noStrike" kern="1200" cap="none" spc="0" normalizeH="0" baseline="0" noProof="0" dirty="0">
                <a:ln>
                  <a:noFill/>
                </a:ln>
                <a:solidFill>
                  <a:srgbClr val="DA3A52"/>
                </a:solidFill>
                <a:effectLst/>
                <a:uLnTx/>
                <a:uFillTx/>
                <a:latin typeface="Arial"/>
                <a:ea typeface="+mn-ea"/>
                <a:cs typeface="Calibri"/>
              </a:endParaRPr>
            </a:p>
          </p:txBody>
        </p:sp>
        <p:sp>
          <p:nvSpPr>
            <p:cNvPr id="25" name="object 22">
              <a:extLst>
                <a:ext uri="{FF2B5EF4-FFF2-40B4-BE49-F238E27FC236}">
                  <a16:creationId xmlns:a16="http://schemas.microsoft.com/office/drawing/2014/main" id="{32502089-5F02-4812-A532-4CD2A4AFB0EA}"/>
                </a:ext>
              </a:extLst>
            </p:cNvPr>
            <p:cNvSpPr txBox="1">
              <a:spLocks noChangeAspect="1"/>
            </p:cNvSpPr>
            <p:nvPr/>
          </p:nvSpPr>
          <p:spPr>
            <a:xfrm>
              <a:off x="7947107" y="2444876"/>
              <a:ext cx="696555" cy="169277"/>
            </a:xfrm>
            <a:prstGeom prst="rect">
              <a:avLst/>
            </a:prstGeom>
          </p:spPr>
          <p:txBody>
            <a:bodyPr vert="horz" wrap="square" lIns="0" tIns="0" rIns="0" bIns="0" rtlCol="0">
              <a:spAutoFit/>
            </a:bodyPr>
            <a:lstStyle/>
            <a:p>
              <a:pPr marL="12698" marR="0" lvl="0" indent="0" algn="l" defTabSz="872393" rtl="0" eaLnBrk="1" fontAlgn="auto" latinLnBrk="0" hangingPunct="1">
                <a:lnSpc>
                  <a:spcPct val="100000"/>
                </a:lnSpc>
                <a:spcBef>
                  <a:spcPts val="0"/>
                </a:spcBef>
                <a:spcAft>
                  <a:spcPts val="0"/>
                </a:spcAft>
                <a:buClrTx/>
                <a:buSzTx/>
                <a:buFontTx/>
                <a:buNone/>
                <a:tabLst/>
                <a:defRPr/>
              </a:pPr>
              <a:r>
                <a:rPr kumimoji="0" sz="1100" b="1" i="0" u="none" strike="noStrike" kern="1200" cap="none" spc="-5" normalizeH="0" baseline="0" noProof="0" dirty="0">
                  <a:ln>
                    <a:noFill/>
                  </a:ln>
                  <a:solidFill>
                    <a:srgbClr val="000000"/>
                  </a:solidFill>
                  <a:effectLst/>
                  <a:uLnTx/>
                  <a:uFillTx/>
                  <a:latin typeface="Arial"/>
                  <a:ea typeface="+mn-ea"/>
                  <a:cs typeface="Calibri"/>
                </a:rPr>
                <a:t>OOH</a:t>
              </a:r>
              <a:endParaRPr kumimoji="0" sz="1100" b="0" i="0" u="none" strike="noStrike" kern="1200" cap="none" spc="0" normalizeH="0" baseline="0" noProof="0" dirty="0">
                <a:ln>
                  <a:noFill/>
                </a:ln>
                <a:solidFill>
                  <a:srgbClr val="000000"/>
                </a:solidFill>
                <a:effectLst/>
                <a:uLnTx/>
                <a:uFillTx/>
                <a:latin typeface="Arial"/>
                <a:ea typeface="+mn-ea"/>
                <a:cs typeface="Calibri"/>
              </a:endParaRPr>
            </a:p>
          </p:txBody>
        </p:sp>
      </p:grpSp>
      <p:cxnSp>
        <p:nvCxnSpPr>
          <p:cNvPr id="4" name="Straight Arrow Connector 3"/>
          <p:cNvCxnSpPr/>
          <p:nvPr/>
        </p:nvCxnSpPr>
        <p:spPr>
          <a:xfrm flipV="1">
            <a:off x="2270938" y="2372423"/>
            <a:ext cx="0" cy="3452265"/>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86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C604C8-DA25-4E17-AD53-C03B5779E127}"/>
              </a:ext>
            </a:extLst>
          </p:cNvPr>
          <p:cNvSpPr>
            <a:spLocks noGrp="1"/>
          </p:cNvSpPr>
          <p:nvPr>
            <p:ph type="title"/>
          </p:nvPr>
        </p:nvSpPr>
        <p:spPr/>
        <p:txBody>
          <a:bodyPr/>
          <a:lstStyle/>
          <a:p>
            <a:r>
              <a:rPr lang="en-GB" dirty="0"/>
              <a:t>CINEMAGOERS PROFILE YOUNGER VS. GENERAL POPULATION</a:t>
            </a:r>
          </a:p>
        </p:txBody>
      </p:sp>
      <p:sp>
        <p:nvSpPr>
          <p:cNvPr id="8" name="Text Placeholder 7">
            <a:extLst>
              <a:ext uri="{FF2B5EF4-FFF2-40B4-BE49-F238E27FC236}">
                <a16:creationId xmlns:a16="http://schemas.microsoft.com/office/drawing/2014/main" id="{0407E781-6E09-4506-8909-A0C417AAC360}"/>
              </a:ext>
            </a:extLst>
          </p:cNvPr>
          <p:cNvSpPr>
            <a:spLocks noGrp="1"/>
          </p:cNvSpPr>
          <p:nvPr>
            <p:ph type="body" sz="quarter" idx="14"/>
          </p:nvPr>
        </p:nvSpPr>
        <p:spPr>
          <a:xfrm>
            <a:off x="285424" y="664386"/>
            <a:ext cx="12144102" cy="436562"/>
          </a:xfrm>
        </p:spPr>
        <p:txBody>
          <a:bodyPr/>
          <a:lstStyle/>
          <a:p>
            <a:pPr>
              <a:lnSpc>
                <a:spcPct val="100000"/>
              </a:lnSpc>
            </a:pPr>
            <a:r>
              <a:rPr lang="en-GB" dirty="0">
                <a:highlight>
                  <a:srgbClr val="FFFFFF"/>
                </a:highlight>
              </a:rPr>
              <a:t>34% of those who have been to the cinema in the last 12 months are 16-34 (Index: 121 vs GB population). This youth heartland audience makes cinema a great addition to any AV schedule to drive reach amongst this key demo.</a:t>
            </a:r>
          </a:p>
          <a:p>
            <a:pPr>
              <a:lnSpc>
                <a:spcPct val="100000"/>
              </a:lnSpc>
            </a:pPr>
            <a:endParaRPr lang="en-GB" dirty="0">
              <a:highlight>
                <a:srgbClr val="FFFFFF"/>
              </a:highlight>
            </a:endParaRPr>
          </a:p>
        </p:txBody>
      </p:sp>
      <p:sp>
        <p:nvSpPr>
          <p:cNvPr id="7" name="Text Placeholder 6">
            <a:extLst>
              <a:ext uri="{FF2B5EF4-FFF2-40B4-BE49-F238E27FC236}">
                <a16:creationId xmlns:a16="http://schemas.microsoft.com/office/drawing/2014/main" id="{8A24AF01-3C66-45E1-8929-C945A42D6538}"/>
              </a:ext>
            </a:extLst>
          </p:cNvPr>
          <p:cNvSpPr>
            <a:spLocks noGrp="1"/>
          </p:cNvSpPr>
          <p:nvPr>
            <p:ph type="body" sz="quarter" idx="11"/>
          </p:nvPr>
        </p:nvSpPr>
        <p:spPr>
          <a:xfrm>
            <a:off x="6736080" y="7189155"/>
            <a:ext cx="6561719" cy="246302"/>
          </a:xfrm>
        </p:spPr>
        <p:txBody>
          <a:bodyPr/>
          <a:lstStyle/>
          <a:p>
            <a:r>
              <a:rPr lang="en-GB" dirty="0"/>
              <a:t>Source: CAA Film Monitor Q4 2023</a:t>
            </a:r>
          </a:p>
          <a:p>
            <a:r>
              <a:rPr lang="en-GB" dirty="0"/>
              <a:t>Cinemagoers – reported visiting the cinema in the last 12 months</a:t>
            </a:r>
          </a:p>
        </p:txBody>
      </p:sp>
      <p:graphicFrame>
        <p:nvGraphicFramePr>
          <p:cNvPr id="9" name="Chart 8">
            <a:extLst>
              <a:ext uri="{FF2B5EF4-FFF2-40B4-BE49-F238E27FC236}">
                <a16:creationId xmlns:a16="http://schemas.microsoft.com/office/drawing/2014/main" id="{044BFA63-840F-4503-9CC5-BD5A8ACB8BAD}"/>
              </a:ext>
            </a:extLst>
          </p:cNvPr>
          <p:cNvGraphicFramePr>
            <a:graphicFrameLocks/>
          </p:cNvGraphicFramePr>
          <p:nvPr>
            <p:extLst>
              <p:ext uri="{D42A27DB-BD31-4B8C-83A1-F6EECF244321}">
                <p14:modId xmlns:p14="http://schemas.microsoft.com/office/powerpoint/2010/main" val="1697843433"/>
              </p:ext>
            </p:extLst>
          </p:nvPr>
        </p:nvGraphicFramePr>
        <p:xfrm>
          <a:off x="83532" y="1507424"/>
          <a:ext cx="12786305" cy="547451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7">
            <a:extLst>
              <a:ext uri="{FF2B5EF4-FFF2-40B4-BE49-F238E27FC236}">
                <a16:creationId xmlns:a16="http://schemas.microsoft.com/office/drawing/2014/main" id="{F14FD9C9-9E9D-4D0E-A8DB-25FF4EBABDEB}"/>
              </a:ext>
            </a:extLst>
          </p:cNvPr>
          <p:cNvSpPr txBox="1">
            <a:spLocks/>
          </p:cNvSpPr>
          <p:nvPr/>
        </p:nvSpPr>
        <p:spPr bwMode="gray">
          <a:xfrm>
            <a:off x="4069885" y="1400425"/>
            <a:ext cx="5774344" cy="436562"/>
          </a:xfrm>
          <a:prstGeom prst="rect">
            <a:avLst/>
          </a:prstGeom>
        </p:spPr>
        <p:txBody>
          <a:bodyPr vert="horz" lIns="0" tIns="0" rIns="0" bIns="0" rtlCol="0" anchor="t" anchorCtr="0">
            <a:noAutofit/>
          </a:bodyPr>
          <a:lstStyle>
            <a:lvl1pPr marL="0" indent="0" algn="l" defTabSz="961706" rtl="0" eaLnBrk="1" latinLnBrk="0" hangingPunct="1">
              <a:lnSpc>
                <a:spcPts val="1499"/>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961569">
              <a:lnSpc>
                <a:spcPct val="100000"/>
              </a:lnSpc>
              <a:defRPr/>
            </a:pPr>
            <a:r>
              <a:rPr lang="en-GB" b="0" u="sng" dirty="0">
                <a:solidFill>
                  <a:srgbClr val="8A8A8D"/>
                </a:solidFill>
                <a:highlight>
                  <a:srgbClr val="FFFFFF"/>
                </a:highlight>
                <a:latin typeface="Arial"/>
              </a:rPr>
              <a:t>Age profile of those who have been to the cinema in last 12 months</a:t>
            </a:r>
          </a:p>
        </p:txBody>
      </p:sp>
    </p:spTree>
    <p:extLst>
      <p:ext uri="{BB962C8B-B14F-4D97-AF65-F5344CB8AC3E}">
        <p14:creationId xmlns:p14="http://schemas.microsoft.com/office/powerpoint/2010/main" val="200378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E236590-4EFA-4102-BD1F-0A89EC31526E}"/>
              </a:ext>
            </a:extLst>
          </p:cNvPr>
          <p:cNvGraphicFramePr>
            <a:graphicFrameLocks/>
          </p:cNvGraphicFramePr>
          <p:nvPr>
            <p:extLst>
              <p:ext uri="{D42A27DB-BD31-4B8C-83A1-F6EECF244321}">
                <p14:modId xmlns:p14="http://schemas.microsoft.com/office/powerpoint/2010/main" val="860714015"/>
              </p:ext>
            </p:extLst>
          </p:nvPr>
        </p:nvGraphicFramePr>
        <p:xfrm>
          <a:off x="733425" y="1342687"/>
          <a:ext cx="11525250" cy="5100181"/>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a:extLst>
              <a:ext uri="{FF2B5EF4-FFF2-40B4-BE49-F238E27FC236}">
                <a16:creationId xmlns:a16="http://schemas.microsoft.com/office/drawing/2014/main" id="{22EE9EE9-81F1-477B-A860-BE62E9E9B965}"/>
              </a:ext>
            </a:extLst>
          </p:cNvPr>
          <p:cNvCxnSpPr>
            <a:cxnSpLocks/>
          </p:cNvCxnSpPr>
          <p:nvPr/>
        </p:nvCxnSpPr>
        <p:spPr>
          <a:xfrm flipH="1">
            <a:off x="1016049" y="3675303"/>
            <a:ext cx="12103004" cy="88866"/>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7F8900-6970-4462-9B17-66981739F43B}"/>
              </a:ext>
            </a:extLst>
          </p:cNvPr>
          <p:cNvSpPr>
            <a:spLocks noGrp="1"/>
          </p:cNvSpPr>
          <p:nvPr>
            <p:ph type="title"/>
          </p:nvPr>
        </p:nvSpPr>
        <p:spPr/>
        <p:txBody>
          <a:bodyPr/>
          <a:lstStyle/>
          <a:p>
            <a:r>
              <a:rPr lang="en-GB" dirty="0"/>
              <a:t>CINEMA PROFILES YOUNGER AND MORE UPMARKET VS. TV &amp; ONLINE VIDEO</a:t>
            </a:r>
          </a:p>
        </p:txBody>
      </p:sp>
      <p:sp>
        <p:nvSpPr>
          <p:cNvPr id="6" name="Text Placeholder 5">
            <a:extLst>
              <a:ext uri="{FF2B5EF4-FFF2-40B4-BE49-F238E27FC236}">
                <a16:creationId xmlns:a16="http://schemas.microsoft.com/office/drawing/2014/main" id="{7122F843-B5ED-49E3-93CC-7759AE5ACB22}"/>
              </a:ext>
            </a:extLst>
          </p:cNvPr>
          <p:cNvSpPr>
            <a:spLocks noGrp="1"/>
          </p:cNvSpPr>
          <p:nvPr>
            <p:ph type="body" sz="quarter" idx="11"/>
          </p:nvPr>
        </p:nvSpPr>
        <p:spPr>
          <a:xfrm>
            <a:off x="7067551" y="7174177"/>
            <a:ext cx="6230938" cy="276999"/>
          </a:xfrm>
        </p:spPr>
        <p:txBody>
          <a:bodyPr/>
          <a:lstStyle/>
          <a:p>
            <a:r>
              <a:rPr lang="en-GB" sz="900" dirty="0"/>
              <a:t>Source: GB TGI Jan 2024 (Dec 2022 – Nov 2023)- ‘Been to the cinema in the last week’ / </a:t>
            </a:r>
          </a:p>
          <a:p>
            <a:r>
              <a:rPr lang="en-GB" sz="900" dirty="0"/>
              <a:t>Channels watched in the last week’ / Instagram, Facebook, TikTok &amp; YouTube = Used in last 7 days</a:t>
            </a:r>
            <a:endParaRPr lang="en-GB" sz="1000" dirty="0"/>
          </a:p>
        </p:txBody>
      </p:sp>
      <p:sp>
        <p:nvSpPr>
          <p:cNvPr id="7" name="Text Placeholder 6">
            <a:extLst>
              <a:ext uri="{FF2B5EF4-FFF2-40B4-BE49-F238E27FC236}">
                <a16:creationId xmlns:a16="http://schemas.microsoft.com/office/drawing/2014/main" id="{14E5559B-B916-4519-A9BB-2EA641FA597B}"/>
              </a:ext>
            </a:extLst>
          </p:cNvPr>
          <p:cNvSpPr>
            <a:spLocks noGrp="1"/>
          </p:cNvSpPr>
          <p:nvPr>
            <p:ph type="body" sz="quarter" idx="14"/>
          </p:nvPr>
        </p:nvSpPr>
        <p:spPr/>
        <p:txBody>
          <a:bodyPr/>
          <a:lstStyle/>
          <a:p>
            <a:r>
              <a:rPr lang="en-GB" dirty="0"/>
              <a:t>Cinema is a great complement to TV &amp; online video campaigns providing a more affluent, younger skewing audience</a:t>
            </a:r>
          </a:p>
          <a:p>
            <a:endParaRPr lang="en-US" dirty="0"/>
          </a:p>
        </p:txBody>
      </p:sp>
      <p:sp>
        <p:nvSpPr>
          <p:cNvPr id="10" name="Text Placeholder 6">
            <a:extLst>
              <a:ext uri="{FF2B5EF4-FFF2-40B4-BE49-F238E27FC236}">
                <a16:creationId xmlns:a16="http://schemas.microsoft.com/office/drawing/2014/main" id="{9AF8B88B-C470-40C9-A1EC-08777B950122}"/>
              </a:ext>
            </a:extLst>
          </p:cNvPr>
          <p:cNvSpPr txBox="1">
            <a:spLocks/>
          </p:cNvSpPr>
          <p:nvPr/>
        </p:nvSpPr>
        <p:spPr bwMode="gray">
          <a:xfrm rot="16200000">
            <a:off x="-946097" y="3583274"/>
            <a:ext cx="2785347" cy="272924"/>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0" i="0" u="none" strike="noStrike" kern="1200" cap="none" spc="0" normalizeH="0" baseline="0" noProof="0" dirty="0">
                <a:ln>
                  <a:noFill/>
                </a:ln>
                <a:solidFill>
                  <a:srgbClr val="8A8A8D"/>
                </a:solidFill>
                <a:effectLst/>
                <a:uLnTx/>
                <a:uFillTx/>
                <a:latin typeface="Arial"/>
                <a:ea typeface="+mn-ea"/>
                <a:cs typeface="+mn-cs"/>
              </a:rPr>
              <a:t>% of audience who are ABC1 </a:t>
            </a:r>
            <a:endParaRPr kumimoji="0" lang="en-US" sz="1200" b="0" i="0" u="none" strike="noStrike" kern="1200" cap="none" spc="0" normalizeH="0" baseline="0" noProof="0" dirty="0">
              <a:ln>
                <a:noFill/>
              </a:ln>
              <a:solidFill>
                <a:srgbClr val="8A8A8D"/>
              </a:solidFill>
              <a:effectLst/>
              <a:uLnTx/>
              <a:uFillTx/>
              <a:latin typeface="Arial"/>
              <a:ea typeface="+mn-ea"/>
              <a:cs typeface="+mn-cs"/>
            </a:endParaRPr>
          </a:p>
        </p:txBody>
      </p:sp>
      <p:sp>
        <p:nvSpPr>
          <p:cNvPr id="11" name="Text Placeholder 6">
            <a:extLst>
              <a:ext uri="{FF2B5EF4-FFF2-40B4-BE49-F238E27FC236}">
                <a16:creationId xmlns:a16="http://schemas.microsoft.com/office/drawing/2014/main" id="{8F913BDF-3674-4059-B376-529F3F250F24}"/>
              </a:ext>
            </a:extLst>
          </p:cNvPr>
          <p:cNvSpPr txBox="1">
            <a:spLocks/>
          </p:cNvSpPr>
          <p:nvPr/>
        </p:nvSpPr>
        <p:spPr bwMode="gray">
          <a:xfrm>
            <a:off x="5083997" y="6659232"/>
            <a:ext cx="2785347" cy="272924"/>
          </a:xfrm>
          <a:prstGeom prst="rect">
            <a:avLst/>
          </a:prstGeom>
        </p:spPr>
        <p:txBody>
          <a:bodyPr vert="horz" lIns="0" tIns="0" rIns="0" bIns="0" rtlCol="0" anchor="t" anchorCtr="0">
            <a:noAutofit/>
          </a:bodyPr>
          <a:lstStyle>
            <a:defPPr>
              <a:defRPr lang="en-US"/>
            </a:defPPr>
            <a:lvl1pPr marR="0" lvl="0" indent="0" algn="ctr" fontAlgn="auto">
              <a:lnSpc>
                <a:spcPts val="1500"/>
              </a:lnSpc>
              <a:spcBef>
                <a:spcPts val="0"/>
              </a:spcBef>
              <a:spcAft>
                <a:spcPts val="0"/>
              </a:spcAft>
              <a:buClr>
                <a:srgbClr val="FFFFFF"/>
              </a:buClr>
              <a:buSzPct val="100000"/>
              <a:buFont typeface="Arial"/>
              <a:buNone/>
              <a:tabLst/>
              <a:defRPr kumimoji="0" sz="1200" b="0" i="0" u="none" strike="noStrike" cap="none" spc="0" normalizeH="0" baseline="0">
                <a:ln>
                  <a:noFill/>
                </a:ln>
                <a:solidFill>
                  <a:srgbClr val="8A8A8D"/>
                </a:solidFill>
                <a:effectLst/>
                <a:uLnTx/>
                <a:uFillTx/>
                <a:latin typeface="Arial"/>
              </a:defRPr>
            </a:lvl1pPr>
            <a:lvl2pPr marL="0" indent="0">
              <a:lnSpc>
                <a:spcPct val="100000"/>
              </a:lnSpc>
              <a:spcBef>
                <a:spcPts val="0"/>
              </a:spcBef>
              <a:buClr>
                <a:srgbClr val="FFFFFF"/>
              </a:buClr>
              <a:buSzPct val="100000"/>
              <a:buFont typeface="Arial"/>
              <a:buNone/>
              <a:defRPr sz="1800" b="0">
                <a:solidFill>
                  <a:schemeClr val="bg1"/>
                </a:solidFill>
              </a:defRPr>
            </a:lvl2pPr>
            <a:lvl3pPr marL="0" indent="0">
              <a:lnSpc>
                <a:spcPct val="100000"/>
              </a:lnSpc>
              <a:spcBef>
                <a:spcPts val="0"/>
              </a:spcBef>
              <a:buClr>
                <a:srgbClr val="FFFFFF"/>
              </a:buClr>
              <a:buSzPct val="100000"/>
              <a:buFont typeface="Arial"/>
              <a:buNone/>
              <a:tabLst/>
              <a:defRPr sz="1400" b="1" baseline="0">
                <a:solidFill>
                  <a:schemeClr val="tx2"/>
                </a:solidFill>
              </a:defRPr>
            </a:lvl3pPr>
            <a:lvl4pPr marL="0" indent="0">
              <a:lnSpc>
                <a:spcPct val="100000"/>
              </a:lnSpc>
              <a:spcBef>
                <a:spcPts val="0"/>
              </a:spcBef>
              <a:buClr>
                <a:srgbClr val="FFFFFF"/>
              </a:buClr>
              <a:buSzPct val="100000"/>
              <a:buFont typeface="Arial"/>
              <a:buNone/>
              <a:tabLst/>
              <a:defRPr sz="1400" b="0">
                <a:solidFill>
                  <a:srgbClr val="000000"/>
                </a:solidFill>
              </a:defRPr>
            </a:lvl4pPr>
            <a:lvl5pPr marL="0" indent="0">
              <a:lnSpc>
                <a:spcPct val="1000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r>
              <a:rPr lang="en-GB" dirty="0"/>
              <a:t>% of audience who are 16-34</a:t>
            </a:r>
            <a:endParaRPr lang="en-US" dirty="0"/>
          </a:p>
        </p:txBody>
      </p:sp>
      <p:cxnSp>
        <p:nvCxnSpPr>
          <p:cNvPr id="4" name="Straight Connector 3">
            <a:extLst>
              <a:ext uri="{FF2B5EF4-FFF2-40B4-BE49-F238E27FC236}">
                <a16:creationId xmlns:a16="http://schemas.microsoft.com/office/drawing/2014/main" id="{A12093D3-D4DF-4740-AF5B-7AFE3B23DBEA}"/>
              </a:ext>
            </a:extLst>
          </p:cNvPr>
          <p:cNvCxnSpPr>
            <a:cxnSpLocks/>
          </p:cNvCxnSpPr>
          <p:nvPr/>
        </p:nvCxnSpPr>
        <p:spPr>
          <a:xfrm flipH="1" flipV="1">
            <a:off x="6496050" y="1100666"/>
            <a:ext cx="69264" cy="5047215"/>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89013F8F-2AFE-4F8C-B6F6-842E419B9958}"/>
              </a:ext>
            </a:extLst>
          </p:cNvPr>
          <p:cNvSpPr txBox="1">
            <a:spLocks/>
          </p:cNvSpPr>
          <p:nvPr/>
        </p:nvSpPr>
        <p:spPr bwMode="gray">
          <a:xfrm>
            <a:off x="12008082" y="3466802"/>
            <a:ext cx="1066433" cy="436608"/>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100" b="1" i="0" u="none" strike="noStrike" kern="1200" cap="none" spc="0" normalizeH="0" baseline="0" noProof="0" dirty="0">
                <a:ln>
                  <a:noFill/>
                </a:ln>
                <a:solidFill>
                  <a:srgbClr val="CAC8C8"/>
                </a:solidFill>
                <a:effectLst/>
                <a:uLnTx/>
                <a:uFillTx/>
                <a:latin typeface="Arial"/>
                <a:ea typeface="+mn-ea"/>
                <a:cs typeface="+mn-cs"/>
              </a:rPr>
              <a:t>GB Population</a:t>
            </a:r>
            <a:endParaRPr kumimoji="0" lang="en-US" sz="1100" b="1" i="0" u="none" strike="noStrike" kern="1200" cap="none" spc="0" normalizeH="0" baseline="0" noProof="0" dirty="0">
              <a:ln>
                <a:noFill/>
              </a:ln>
              <a:solidFill>
                <a:srgbClr val="CAC8C8"/>
              </a:solidFill>
              <a:effectLst/>
              <a:uLnTx/>
              <a:uFillTx/>
              <a:latin typeface="Arial"/>
              <a:ea typeface="+mn-ea"/>
              <a:cs typeface="+mn-cs"/>
            </a:endParaRPr>
          </a:p>
        </p:txBody>
      </p:sp>
    </p:spTree>
    <p:extLst>
      <p:ext uri="{BB962C8B-B14F-4D97-AF65-F5344CB8AC3E}">
        <p14:creationId xmlns:p14="http://schemas.microsoft.com/office/powerpoint/2010/main" val="125388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Диаграмма 15"/>
          <p:cNvGraphicFramePr/>
          <p:nvPr>
            <p:extLst>
              <p:ext uri="{D42A27DB-BD31-4B8C-83A1-F6EECF244321}">
                <p14:modId xmlns:p14="http://schemas.microsoft.com/office/powerpoint/2010/main" val="4051739983"/>
              </p:ext>
            </p:extLst>
          </p:nvPr>
        </p:nvGraphicFramePr>
        <p:xfrm>
          <a:off x="380641" y="1124379"/>
          <a:ext cx="5743145" cy="5496638"/>
        </p:xfrm>
        <a:graphic>
          <a:graphicData uri="http://schemas.openxmlformats.org/drawingml/2006/chart">
            <c:chart xmlns:c="http://schemas.openxmlformats.org/drawingml/2006/chart" xmlns:r="http://schemas.openxmlformats.org/officeDocument/2006/relationships" r:id="rId3"/>
          </a:graphicData>
        </a:graphic>
      </p:graphicFrame>
      <p:sp>
        <p:nvSpPr>
          <p:cNvPr id="20" name="Подзаголовок 2"/>
          <p:cNvSpPr txBox="1">
            <a:spLocks/>
          </p:cNvSpPr>
          <p:nvPr/>
        </p:nvSpPr>
        <p:spPr>
          <a:xfrm>
            <a:off x="10641229" y="5864772"/>
            <a:ext cx="2499475" cy="1426491"/>
          </a:xfrm>
          <a:prstGeom prst="rect">
            <a:avLst/>
          </a:prstGeom>
        </p:spPr>
        <p:txBody>
          <a:bodyPr vert="horz" lIns="100817" tIns="50408" rIns="100817" bIns="504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05"/>
              </a:lnSpc>
              <a:spcBef>
                <a:spcPts val="1323"/>
              </a:spcBef>
              <a:spcAft>
                <a:spcPts val="0"/>
              </a:spcAft>
              <a:buClrTx/>
              <a:buSzTx/>
              <a:buFont typeface="Arial" panose="020B0604020202020204" pitchFamily="34" charset="0"/>
              <a:buNone/>
              <a:tabLst/>
              <a:defRPr/>
            </a:pPr>
            <a:r>
              <a:rPr kumimoji="0" lang="en-GB" sz="2100" b="0" i="0" u="none" strike="noStrike" kern="0" cap="none" spc="0" normalizeH="0" baseline="0" noProof="0" dirty="0">
                <a:ln>
                  <a:noFill/>
                </a:ln>
                <a:solidFill>
                  <a:srgbClr val="AC162C"/>
                </a:solidFill>
                <a:effectLst/>
                <a:uLnTx/>
                <a:uFillTx/>
                <a:latin typeface="Impact"/>
                <a:ea typeface="Karla" pitchFamily="2" charset="0"/>
                <a:cs typeface="Poppins" panose="02000000000000000000" pitchFamily="2" charset="0"/>
              </a:rPr>
              <a:t>= HPCH UPLIFT: 3 PTS</a:t>
            </a:r>
          </a:p>
          <a:p>
            <a:pPr marL="0" marR="0" lvl="0" indent="0" algn="ctr" defTabSz="914400" rtl="0" eaLnBrk="1" fontAlgn="auto" latinLnBrk="0" hangingPunct="1">
              <a:lnSpc>
                <a:spcPts val="2205"/>
              </a:lnSpc>
              <a:spcBef>
                <a:spcPts val="1323"/>
              </a:spcBef>
              <a:spcAft>
                <a:spcPts val="0"/>
              </a:spcAft>
              <a:buClrTx/>
              <a:buSzTx/>
              <a:buFont typeface="Arial" panose="020B0604020202020204" pitchFamily="34" charset="0"/>
              <a:buNone/>
              <a:tabLst/>
              <a:defRPr/>
            </a:pPr>
            <a:r>
              <a:rPr kumimoji="0" lang="en-GB" sz="2100" b="0" i="0" u="none" strike="noStrike" kern="0" cap="none" spc="0" normalizeH="0" baseline="0" noProof="0" dirty="0">
                <a:ln>
                  <a:noFill/>
                </a:ln>
                <a:solidFill>
                  <a:srgbClr val="AC162C"/>
                </a:solidFill>
                <a:effectLst/>
                <a:uLnTx/>
                <a:uFillTx/>
                <a:latin typeface="Impact"/>
                <a:ea typeface="Karla" pitchFamily="2" charset="0"/>
                <a:cs typeface="Poppins" panose="02000000000000000000" pitchFamily="2" charset="0"/>
              </a:rPr>
              <a:t>= 1634 UPLIFT: 11 PTS</a:t>
            </a:r>
          </a:p>
          <a:p>
            <a:pPr marL="0" marR="0" lvl="0" indent="0" algn="l" defTabSz="914400" rtl="0" eaLnBrk="1" fontAlgn="auto" latinLnBrk="0" hangingPunct="1">
              <a:lnSpc>
                <a:spcPts val="2205"/>
              </a:lnSpc>
              <a:spcBef>
                <a:spcPts val="1323"/>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srgbClr val="AC162C"/>
              </a:solidFill>
              <a:effectLst/>
              <a:uLnTx/>
              <a:uFillTx/>
              <a:latin typeface="Impact"/>
              <a:ea typeface="+mn-ea"/>
              <a:cs typeface="Poppins" panose="02000000000000000000" pitchFamily="2" charset="0"/>
            </a:endParaRPr>
          </a:p>
        </p:txBody>
      </p:sp>
      <p:graphicFrame>
        <p:nvGraphicFramePr>
          <p:cNvPr id="2" name="Диаграмма 15">
            <a:extLst>
              <a:ext uri="{FF2B5EF4-FFF2-40B4-BE49-F238E27FC236}">
                <a16:creationId xmlns:a16="http://schemas.microsoft.com/office/drawing/2014/main" id="{187C8387-D307-5C90-1453-4950ACFE1A0F}"/>
              </a:ext>
            </a:extLst>
          </p:cNvPr>
          <p:cNvGraphicFramePr/>
          <p:nvPr>
            <p:extLst>
              <p:ext uri="{D42A27DB-BD31-4B8C-83A1-F6EECF244321}">
                <p14:modId xmlns:p14="http://schemas.microsoft.com/office/powerpoint/2010/main" val="1452634663"/>
              </p:ext>
            </p:extLst>
          </p:nvPr>
        </p:nvGraphicFramePr>
        <p:xfrm>
          <a:off x="5787332" y="1134775"/>
          <a:ext cx="5829368" cy="5399625"/>
        </p:xfrm>
        <a:graphic>
          <a:graphicData uri="http://schemas.openxmlformats.org/drawingml/2006/chart">
            <c:chart xmlns:c="http://schemas.openxmlformats.org/drawingml/2006/chart" xmlns:r="http://schemas.openxmlformats.org/officeDocument/2006/relationships" r:id="rId4"/>
          </a:graphicData>
        </a:graphic>
      </p:graphicFrame>
      <p:sp>
        <p:nvSpPr>
          <p:cNvPr id="21" name="Подзаголовок 2">
            <a:extLst>
              <a:ext uri="{FF2B5EF4-FFF2-40B4-BE49-F238E27FC236}">
                <a16:creationId xmlns:a16="http://schemas.microsoft.com/office/drawing/2014/main" id="{F633C6C9-3F8E-4426-BEB7-4483719C5DEE}"/>
              </a:ext>
            </a:extLst>
          </p:cNvPr>
          <p:cNvSpPr txBox="1">
            <a:spLocks/>
          </p:cNvSpPr>
          <p:nvPr/>
        </p:nvSpPr>
        <p:spPr>
          <a:xfrm>
            <a:off x="2036457" y="3534772"/>
            <a:ext cx="2431511" cy="1111983"/>
          </a:xfrm>
          <a:prstGeom prst="rect">
            <a:avLst/>
          </a:prstGeom>
        </p:spPr>
        <p:txBody>
          <a:bodyPr vert="horz" lIns="100817" tIns="50408" rIns="100817" bIns="504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05"/>
              </a:lnSpc>
              <a:spcBef>
                <a:spcPts val="1323"/>
              </a:spcBef>
              <a:spcAft>
                <a:spcPts val="0"/>
              </a:spcAft>
              <a:buClrTx/>
              <a:buSzTx/>
              <a:buFont typeface="Arial" panose="020B0604020202020204" pitchFamily="34" charset="0"/>
              <a:buNone/>
              <a:tabLst/>
              <a:defRPr/>
            </a:pPr>
            <a:r>
              <a:rPr kumimoji="0" lang="en-GB" sz="1600" b="0" i="0" u="none" strike="noStrike" kern="0" cap="none" spc="0" normalizeH="0" baseline="0" noProof="0" dirty="0">
                <a:ln>
                  <a:noFill/>
                </a:ln>
                <a:solidFill>
                  <a:srgbClr val="1C1C1C"/>
                </a:solidFill>
                <a:effectLst/>
                <a:uLnTx/>
                <a:uFillTx/>
                <a:latin typeface="Arial"/>
                <a:ea typeface="Karla" pitchFamily="2" charset="0"/>
                <a:cs typeface="Poppins" panose="02000000000000000000" pitchFamily="2" charset="0"/>
              </a:rPr>
              <a:t>90% </a:t>
            </a:r>
            <a:r>
              <a:rPr kumimoji="0" lang="en-GB" sz="1600" b="1" i="0" u="none" strike="noStrike" kern="0" cap="none" spc="0" normalizeH="0" baseline="0" noProof="0" dirty="0">
                <a:ln>
                  <a:noFill/>
                </a:ln>
                <a:solidFill>
                  <a:srgbClr val="1C1C1C"/>
                </a:solidFill>
                <a:effectLst/>
                <a:uLnTx/>
                <a:uFillTx/>
                <a:latin typeface="Arial"/>
                <a:ea typeface="Karla" pitchFamily="2" charset="0"/>
                <a:cs typeface="Poppins" panose="02000000000000000000" pitchFamily="2" charset="0"/>
              </a:rPr>
              <a:t>HPCH </a:t>
            </a:r>
            <a:r>
              <a:rPr kumimoji="0" lang="en-GB" sz="1600" b="0" i="0" u="none" strike="noStrike" kern="0" cap="none" spc="0" normalizeH="0" baseline="0" noProof="0" dirty="0">
                <a:ln>
                  <a:noFill/>
                </a:ln>
                <a:solidFill>
                  <a:srgbClr val="1C1C1C"/>
                </a:solidFill>
                <a:effectLst/>
                <a:uLnTx/>
                <a:uFillTx/>
                <a:latin typeface="Arial"/>
                <a:ea typeface="Karla" pitchFamily="2" charset="0"/>
                <a:cs typeface="Poppins" panose="02000000000000000000" pitchFamily="2" charset="0"/>
              </a:rPr>
              <a:t>REACH</a:t>
            </a:r>
            <a:endParaRPr kumimoji="0" lang="en-GB" sz="1600" b="0" i="0" u="none" strike="noStrike" kern="0" cap="none" spc="0" normalizeH="0" baseline="0" noProof="0" dirty="0">
              <a:ln>
                <a:noFill/>
              </a:ln>
              <a:solidFill>
                <a:srgbClr val="00BFD6">
                  <a:lumMod val="65000"/>
                  <a:lumOff val="35000"/>
                </a:srgbClr>
              </a:solidFill>
              <a:effectLst/>
              <a:uLnTx/>
              <a:uFillTx/>
              <a:latin typeface="Arial"/>
              <a:ea typeface="Karla" pitchFamily="2" charset="0"/>
              <a:cs typeface="Poppins" panose="02000000000000000000" pitchFamily="2" charset="0"/>
            </a:endParaRPr>
          </a:p>
          <a:p>
            <a:pPr marL="0" marR="0" lvl="0" indent="0" algn="ctr" defTabSz="914400" rtl="0" eaLnBrk="1" fontAlgn="auto" latinLnBrk="0" hangingPunct="1">
              <a:lnSpc>
                <a:spcPts val="2205"/>
              </a:lnSpc>
              <a:spcBef>
                <a:spcPts val="1323"/>
              </a:spcBef>
              <a:spcAft>
                <a:spcPts val="0"/>
              </a:spcAft>
              <a:buClrTx/>
              <a:buSzTx/>
              <a:buFont typeface="Arial" panose="020B0604020202020204" pitchFamily="34" charset="0"/>
              <a:buNone/>
              <a:tabLst/>
              <a:defRPr/>
            </a:pPr>
            <a:r>
              <a:rPr kumimoji="0" lang="en-GB" sz="1600" b="0" i="0" u="none" strike="noStrike" kern="0" cap="none" spc="0" normalizeH="0" baseline="0" noProof="0" dirty="0">
                <a:ln>
                  <a:noFill/>
                </a:ln>
                <a:solidFill>
                  <a:srgbClr val="1C1C1C"/>
                </a:solidFill>
                <a:effectLst/>
                <a:uLnTx/>
                <a:uFillTx/>
                <a:latin typeface="Arial"/>
                <a:ea typeface="Karla" pitchFamily="2" charset="0"/>
                <a:cs typeface="Poppins" panose="02000000000000000000" pitchFamily="2" charset="0"/>
              </a:rPr>
              <a:t>48% </a:t>
            </a:r>
            <a:r>
              <a:rPr kumimoji="0" lang="en-GB" sz="1600" b="1" i="0" u="none" strike="noStrike" kern="0" cap="none" spc="0" normalizeH="0" baseline="0" noProof="0" dirty="0">
                <a:ln>
                  <a:noFill/>
                </a:ln>
                <a:solidFill>
                  <a:srgbClr val="1C1C1C"/>
                </a:solidFill>
                <a:effectLst/>
                <a:uLnTx/>
                <a:uFillTx/>
                <a:latin typeface="Arial"/>
                <a:ea typeface="Karla" pitchFamily="2" charset="0"/>
                <a:cs typeface="Poppins" panose="02000000000000000000" pitchFamily="2" charset="0"/>
              </a:rPr>
              <a:t>1634</a:t>
            </a:r>
            <a:r>
              <a:rPr kumimoji="0" lang="en-GB" sz="1600" b="0" i="0" u="none" strike="noStrike" kern="0" cap="none" spc="0" normalizeH="0" baseline="0" noProof="0" dirty="0">
                <a:ln>
                  <a:noFill/>
                </a:ln>
                <a:solidFill>
                  <a:srgbClr val="1C1C1C"/>
                </a:solidFill>
                <a:effectLst/>
                <a:uLnTx/>
                <a:uFillTx/>
                <a:latin typeface="Arial"/>
                <a:ea typeface="Karla" pitchFamily="2" charset="0"/>
                <a:cs typeface="Poppins" panose="02000000000000000000" pitchFamily="2" charset="0"/>
              </a:rPr>
              <a:t> REACH</a:t>
            </a:r>
          </a:p>
          <a:p>
            <a:pPr marL="0" marR="0" lvl="0" indent="0" algn="l" defTabSz="914400" rtl="0" eaLnBrk="1" fontAlgn="auto" latinLnBrk="0" hangingPunct="1">
              <a:lnSpc>
                <a:spcPts val="2205"/>
              </a:lnSpc>
              <a:spcBef>
                <a:spcPts val="1323"/>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lumMod val="65000"/>
                </a:srgbClr>
              </a:solidFill>
              <a:effectLst/>
              <a:uLnTx/>
              <a:uFillTx/>
              <a:latin typeface="Arial"/>
              <a:ea typeface="+mn-ea"/>
              <a:cs typeface="Poppins" panose="02000000000000000000" pitchFamily="2" charset="0"/>
            </a:endParaRPr>
          </a:p>
        </p:txBody>
      </p:sp>
      <p:sp>
        <p:nvSpPr>
          <p:cNvPr id="3" name="Title 2">
            <a:extLst>
              <a:ext uri="{FF2B5EF4-FFF2-40B4-BE49-F238E27FC236}">
                <a16:creationId xmlns:a16="http://schemas.microsoft.com/office/drawing/2014/main" id="{D2BAC07E-3C6D-496E-9333-F47F8AC6F719}"/>
              </a:ext>
            </a:extLst>
          </p:cNvPr>
          <p:cNvSpPr>
            <a:spLocks noGrp="1"/>
          </p:cNvSpPr>
          <p:nvPr>
            <p:ph type="title"/>
          </p:nvPr>
        </p:nvSpPr>
        <p:spPr/>
        <p:txBody>
          <a:bodyPr/>
          <a:lstStyle/>
          <a:p>
            <a:r>
              <a:rPr lang="en-GB" dirty="0"/>
              <a:t>ADDING CINEMA TO YOUR PLAN CAN MAXIMISE AV REACH</a:t>
            </a:r>
          </a:p>
        </p:txBody>
      </p:sp>
      <p:sp>
        <p:nvSpPr>
          <p:cNvPr id="13" name="Text Placeholder 12">
            <a:extLst>
              <a:ext uri="{FF2B5EF4-FFF2-40B4-BE49-F238E27FC236}">
                <a16:creationId xmlns:a16="http://schemas.microsoft.com/office/drawing/2014/main" id="{338D0350-FCDC-415B-B0F3-49C32F5DCC11}"/>
              </a:ext>
            </a:extLst>
          </p:cNvPr>
          <p:cNvSpPr>
            <a:spLocks noGrp="1"/>
          </p:cNvSpPr>
          <p:nvPr>
            <p:ph type="body" sz="quarter" idx="14"/>
          </p:nvPr>
        </p:nvSpPr>
        <p:spPr/>
        <p:txBody>
          <a:bodyPr/>
          <a:lstStyle/>
          <a:p>
            <a:r>
              <a:rPr lang="en-GB" dirty="0"/>
              <a:t>Redistributing weight from linear TV into cinema can increase total campaign weight for key audiences, particularly 16-34s</a:t>
            </a:r>
          </a:p>
        </p:txBody>
      </p:sp>
      <p:sp>
        <p:nvSpPr>
          <p:cNvPr id="12" name="Text Placeholder 11">
            <a:extLst>
              <a:ext uri="{FF2B5EF4-FFF2-40B4-BE49-F238E27FC236}">
                <a16:creationId xmlns:a16="http://schemas.microsoft.com/office/drawing/2014/main" id="{DA4B9B38-0FC1-4B4F-A059-4F2003F51CEF}"/>
              </a:ext>
            </a:extLst>
          </p:cNvPr>
          <p:cNvSpPr>
            <a:spLocks noGrp="1"/>
          </p:cNvSpPr>
          <p:nvPr>
            <p:ph type="body" sz="quarter" idx="11"/>
          </p:nvPr>
        </p:nvSpPr>
        <p:spPr>
          <a:xfrm>
            <a:off x="6282663" y="7128009"/>
            <a:ext cx="7015825" cy="369332"/>
          </a:xfrm>
        </p:spPr>
        <p:txBody>
          <a:bodyPr/>
          <a:lstStyle/>
          <a:p>
            <a:r>
              <a:rPr lang="en-GB" dirty="0"/>
              <a:t>Source: IPA TouchPoints Channel Planner, </a:t>
            </a:r>
            <a:r>
              <a:rPr lang="en-US" sz="800" dirty="0"/>
              <a:t>Informed by ‘typical’ channel shares &amp; pricing. Precise reach subject to final channel mix &amp; spend. </a:t>
            </a:r>
            <a:endParaRPr lang="en-GB" dirty="0"/>
          </a:p>
        </p:txBody>
      </p:sp>
      <p:sp>
        <p:nvSpPr>
          <p:cNvPr id="24" name="Подзаголовок 2">
            <a:extLst>
              <a:ext uri="{FF2B5EF4-FFF2-40B4-BE49-F238E27FC236}">
                <a16:creationId xmlns:a16="http://schemas.microsoft.com/office/drawing/2014/main" id="{C6F1AAD4-F42B-470C-B33B-27C8150E8E23}"/>
              </a:ext>
            </a:extLst>
          </p:cNvPr>
          <p:cNvSpPr txBox="1">
            <a:spLocks/>
          </p:cNvSpPr>
          <p:nvPr/>
        </p:nvSpPr>
        <p:spPr>
          <a:xfrm>
            <a:off x="7486260" y="3534773"/>
            <a:ext cx="2431511" cy="1111983"/>
          </a:xfrm>
          <a:prstGeom prst="rect">
            <a:avLst/>
          </a:prstGeom>
        </p:spPr>
        <p:txBody>
          <a:bodyPr vert="horz" lIns="100817" tIns="50408" rIns="100817" bIns="504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05"/>
              </a:lnSpc>
              <a:spcBef>
                <a:spcPts val="1323"/>
              </a:spcBef>
              <a:spcAft>
                <a:spcPts val="0"/>
              </a:spcAft>
              <a:buClrTx/>
              <a:buSzTx/>
              <a:buFont typeface="Arial" panose="020B0604020202020204" pitchFamily="34" charset="0"/>
              <a:buNone/>
              <a:tabLst/>
              <a:defRPr/>
            </a:pPr>
            <a:r>
              <a:rPr kumimoji="0" lang="en-GB" sz="1600" b="0" i="0" u="none" strike="noStrike" kern="0" cap="none" spc="0" normalizeH="0" baseline="0" noProof="0" dirty="0">
                <a:ln>
                  <a:noFill/>
                </a:ln>
                <a:solidFill>
                  <a:srgbClr val="1C1C1C"/>
                </a:solidFill>
                <a:effectLst/>
                <a:uLnTx/>
                <a:uFillTx/>
                <a:latin typeface="Arial"/>
                <a:ea typeface="Karla" pitchFamily="2" charset="0"/>
                <a:cs typeface="Poppins" panose="02000000000000000000" pitchFamily="2" charset="0"/>
              </a:rPr>
              <a:t>93% </a:t>
            </a:r>
            <a:r>
              <a:rPr kumimoji="0" lang="en-GB" sz="1600" b="1" i="0" u="none" strike="noStrike" kern="0" cap="none" spc="0" normalizeH="0" baseline="0" noProof="0" dirty="0">
                <a:ln>
                  <a:noFill/>
                </a:ln>
                <a:solidFill>
                  <a:srgbClr val="1C1C1C"/>
                </a:solidFill>
                <a:effectLst/>
                <a:uLnTx/>
                <a:uFillTx/>
                <a:latin typeface="Arial"/>
                <a:ea typeface="Karla" pitchFamily="2" charset="0"/>
                <a:cs typeface="Poppins" panose="02000000000000000000" pitchFamily="2" charset="0"/>
              </a:rPr>
              <a:t>HPCH </a:t>
            </a:r>
            <a:r>
              <a:rPr kumimoji="0" lang="en-GB" sz="1600" b="0" i="0" u="none" strike="noStrike" kern="0" cap="none" spc="0" normalizeH="0" baseline="0" noProof="0" dirty="0">
                <a:ln>
                  <a:noFill/>
                </a:ln>
                <a:solidFill>
                  <a:srgbClr val="1C1C1C"/>
                </a:solidFill>
                <a:effectLst/>
                <a:uLnTx/>
                <a:uFillTx/>
                <a:latin typeface="Arial"/>
                <a:ea typeface="Karla" pitchFamily="2" charset="0"/>
                <a:cs typeface="Poppins" panose="02000000000000000000" pitchFamily="2" charset="0"/>
              </a:rPr>
              <a:t>REACH</a:t>
            </a:r>
            <a:endParaRPr kumimoji="0" lang="en-GB" sz="1600" b="0" i="0" u="none" strike="noStrike" kern="0" cap="none" spc="0" normalizeH="0" baseline="0" noProof="0" dirty="0">
              <a:ln>
                <a:noFill/>
              </a:ln>
              <a:solidFill>
                <a:srgbClr val="00BFD6">
                  <a:lumMod val="65000"/>
                  <a:lumOff val="35000"/>
                </a:srgbClr>
              </a:solidFill>
              <a:effectLst/>
              <a:uLnTx/>
              <a:uFillTx/>
              <a:latin typeface="Arial"/>
              <a:ea typeface="Karla" pitchFamily="2" charset="0"/>
              <a:cs typeface="Poppins" panose="02000000000000000000" pitchFamily="2" charset="0"/>
            </a:endParaRPr>
          </a:p>
          <a:p>
            <a:pPr marL="0" marR="0" lvl="0" indent="0" algn="ctr" defTabSz="914400" rtl="0" eaLnBrk="1" fontAlgn="auto" latinLnBrk="0" hangingPunct="1">
              <a:lnSpc>
                <a:spcPts val="2205"/>
              </a:lnSpc>
              <a:spcBef>
                <a:spcPts val="1323"/>
              </a:spcBef>
              <a:spcAft>
                <a:spcPts val="0"/>
              </a:spcAft>
              <a:buClrTx/>
              <a:buSzTx/>
              <a:buFont typeface="Arial" panose="020B0604020202020204" pitchFamily="34" charset="0"/>
              <a:buNone/>
              <a:tabLst/>
              <a:defRPr/>
            </a:pPr>
            <a:r>
              <a:rPr kumimoji="0" lang="en-GB" sz="1600" b="0" i="0" u="none" strike="noStrike" kern="0" cap="none" spc="0" normalizeH="0" baseline="0" noProof="0" dirty="0">
                <a:ln>
                  <a:noFill/>
                </a:ln>
                <a:solidFill>
                  <a:srgbClr val="1C1C1C"/>
                </a:solidFill>
                <a:effectLst/>
                <a:uLnTx/>
                <a:uFillTx/>
                <a:latin typeface="Arial"/>
                <a:ea typeface="Karla" pitchFamily="2" charset="0"/>
                <a:cs typeface="Poppins" panose="02000000000000000000" pitchFamily="2" charset="0"/>
              </a:rPr>
              <a:t>59% </a:t>
            </a:r>
            <a:r>
              <a:rPr kumimoji="0" lang="en-GB" sz="1600" b="1" i="0" u="none" strike="noStrike" kern="0" cap="none" spc="0" normalizeH="0" baseline="0" noProof="0" dirty="0">
                <a:ln>
                  <a:noFill/>
                </a:ln>
                <a:solidFill>
                  <a:srgbClr val="1C1C1C"/>
                </a:solidFill>
                <a:effectLst/>
                <a:uLnTx/>
                <a:uFillTx/>
                <a:latin typeface="Arial"/>
                <a:ea typeface="Karla" pitchFamily="2" charset="0"/>
                <a:cs typeface="Poppins" panose="02000000000000000000" pitchFamily="2" charset="0"/>
              </a:rPr>
              <a:t>1634</a:t>
            </a:r>
            <a:r>
              <a:rPr kumimoji="0" lang="en-GB" sz="1600" b="0" i="0" u="none" strike="noStrike" kern="0" cap="none" spc="0" normalizeH="0" baseline="0" noProof="0" dirty="0">
                <a:ln>
                  <a:noFill/>
                </a:ln>
                <a:solidFill>
                  <a:srgbClr val="1C1C1C"/>
                </a:solidFill>
                <a:effectLst/>
                <a:uLnTx/>
                <a:uFillTx/>
                <a:latin typeface="Arial"/>
                <a:ea typeface="Karla" pitchFamily="2" charset="0"/>
                <a:cs typeface="Poppins" panose="02000000000000000000" pitchFamily="2" charset="0"/>
              </a:rPr>
              <a:t> REACH</a:t>
            </a:r>
          </a:p>
          <a:p>
            <a:pPr marL="0" marR="0" lvl="0" indent="0" algn="l" defTabSz="914400" rtl="0" eaLnBrk="1" fontAlgn="auto" latinLnBrk="0" hangingPunct="1">
              <a:lnSpc>
                <a:spcPts val="2205"/>
              </a:lnSpc>
              <a:spcBef>
                <a:spcPts val="1323"/>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lumMod val="65000"/>
                </a:srgbClr>
              </a:solidFill>
              <a:effectLst/>
              <a:uLnTx/>
              <a:uFillTx/>
              <a:latin typeface="Arial"/>
              <a:ea typeface="+mn-ea"/>
              <a:cs typeface="Poppins" panose="02000000000000000000" pitchFamily="2" charset="0"/>
            </a:endParaRPr>
          </a:p>
        </p:txBody>
      </p:sp>
    </p:spTree>
    <p:extLst>
      <p:ext uri="{BB962C8B-B14F-4D97-AF65-F5344CB8AC3E}">
        <p14:creationId xmlns:p14="http://schemas.microsoft.com/office/powerpoint/2010/main" val="20285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39520" y="195226"/>
            <a:ext cx="12413343" cy="409568"/>
          </a:xfrm>
          <a:ln>
            <a:noFill/>
          </a:ln>
        </p:spPr>
        <p:txBody>
          <a:bodyPr vert="horz" wrap="none" lIns="0" tIns="0" rIns="0" bIns="0" rtlCol="0" anchor="ctr">
            <a:noAutofit/>
          </a:bodyPr>
          <a:lstStyle/>
          <a:p>
            <a:r>
              <a:rPr lang="en-GB" dirty="0"/>
              <a:t>CINEMA OCCUPIES A UNIQUE ROLE IN THE WORLD OF AV</a:t>
            </a:r>
          </a:p>
        </p:txBody>
      </p:sp>
      <p:sp>
        <p:nvSpPr>
          <p:cNvPr id="29" name="Rectangle 28">
            <a:extLst>
              <a:ext uri="{FF2B5EF4-FFF2-40B4-BE49-F238E27FC236}">
                <a16:creationId xmlns:a16="http://schemas.microsoft.com/office/drawing/2014/main" id="{4F442DEF-7E9E-2B4B-8FF6-49BFEBCA29E5}"/>
              </a:ext>
            </a:extLst>
          </p:cNvPr>
          <p:cNvSpPr/>
          <p:nvPr/>
        </p:nvSpPr>
        <p:spPr>
          <a:xfrm>
            <a:off x="5537674" y="7129534"/>
            <a:ext cx="7765892" cy="369332"/>
          </a:xfrm>
          <a:prstGeom prst="rect">
            <a:avLst/>
          </a:prstGeom>
        </p:spPr>
        <p:txBody>
          <a:bodyPr wrap="square" lIns="0" tIns="0" rIns="0" bIns="0">
            <a:spAutoFit/>
          </a:bodyPr>
          <a:lstStyle/>
          <a:p>
            <a:pPr algn="r" defTabSz="1008126"/>
            <a:r>
              <a:rPr lang="en-US" sz="800" dirty="0">
                <a:solidFill>
                  <a:schemeClr val="bg1"/>
                </a:solidFill>
                <a:latin typeface="Arial" charset="0"/>
                <a:ea typeface="Arial" charset="0"/>
                <a:cs typeface="Arial" charset="0"/>
              </a:rPr>
              <a:t>Q. Which of the following words and phrases do you associate with […]? </a:t>
            </a:r>
          </a:p>
          <a:p>
            <a:pPr algn="r" defTabSz="1008126"/>
            <a:r>
              <a:rPr lang="en-US" sz="800" dirty="0">
                <a:solidFill>
                  <a:schemeClr val="bg1"/>
                </a:solidFill>
                <a:latin typeface="Arial" charset="0"/>
                <a:ea typeface="Arial" charset="0"/>
                <a:cs typeface="Arial" charset="0"/>
              </a:rPr>
              <a:t>Bold text indicates where a phrase was most frequently associated</a:t>
            </a:r>
          </a:p>
          <a:p>
            <a:pPr algn="r" defTabSz="1008126"/>
            <a:r>
              <a:rPr lang="en-US" sz="800" dirty="0">
                <a:solidFill>
                  <a:schemeClr val="bg1"/>
                </a:solidFill>
                <a:latin typeface="Arial" charset="0"/>
                <a:ea typeface="Arial" charset="0"/>
                <a:cs typeface="Arial" charset="0"/>
              </a:rPr>
              <a:t>Base: 1000 ‘16-34s’</a:t>
            </a:r>
          </a:p>
        </p:txBody>
      </p:sp>
      <p:graphicFrame>
        <p:nvGraphicFramePr>
          <p:cNvPr id="30" name="Table 29">
            <a:extLst>
              <a:ext uri="{FF2B5EF4-FFF2-40B4-BE49-F238E27FC236}">
                <a16:creationId xmlns:a16="http://schemas.microsoft.com/office/drawing/2014/main" id="{EB3874DA-F776-CB4E-BE29-4B9FB2FD909F}"/>
              </a:ext>
            </a:extLst>
          </p:cNvPr>
          <p:cNvGraphicFramePr>
            <a:graphicFrameLocks noGrp="1"/>
          </p:cNvGraphicFramePr>
          <p:nvPr>
            <p:extLst>
              <p:ext uri="{D42A27DB-BD31-4B8C-83A1-F6EECF244321}">
                <p14:modId xmlns:p14="http://schemas.microsoft.com/office/powerpoint/2010/main" val="703102095"/>
              </p:ext>
            </p:extLst>
          </p:nvPr>
        </p:nvGraphicFramePr>
        <p:xfrm>
          <a:off x="10594892" y="2607262"/>
          <a:ext cx="2088451" cy="2519804"/>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9951">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CINEMA</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9951">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Shared experience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37%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9951">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High attention</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34%</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9951">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Quality content</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31%</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1" name="Table 30">
            <a:extLst>
              <a:ext uri="{FF2B5EF4-FFF2-40B4-BE49-F238E27FC236}">
                <a16:creationId xmlns:a16="http://schemas.microsoft.com/office/drawing/2014/main" id="{0D138BD1-6420-764B-B677-E84326A5B6DF}"/>
              </a:ext>
            </a:extLst>
          </p:cNvPr>
          <p:cNvGraphicFramePr>
            <a:graphicFrameLocks noGrp="1"/>
          </p:cNvGraphicFramePr>
          <p:nvPr>
            <p:extLst>
              <p:ext uri="{D42A27DB-BD31-4B8C-83A1-F6EECF244321}">
                <p14:modId xmlns:p14="http://schemas.microsoft.com/office/powerpoint/2010/main" val="232984016"/>
              </p:ext>
            </p:extLst>
          </p:nvPr>
        </p:nvGraphicFramePr>
        <p:xfrm>
          <a:off x="664717"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LIVE TV</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30%</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Background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26%</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Comforting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18%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2" name="Table 31">
            <a:extLst>
              <a:ext uri="{FF2B5EF4-FFF2-40B4-BE49-F238E27FC236}">
                <a16:creationId xmlns:a16="http://schemas.microsoft.com/office/drawing/2014/main" id="{48C64E72-1472-E445-B5BD-99F597CC34E5}"/>
              </a:ext>
            </a:extLst>
          </p:cNvPr>
          <p:cNvGraphicFramePr>
            <a:graphicFrameLocks noGrp="1"/>
          </p:cNvGraphicFramePr>
          <p:nvPr>
            <p:extLst>
              <p:ext uri="{D42A27DB-BD31-4B8C-83A1-F6EECF244321}">
                <p14:modId xmlns:p14="http://schemas.microsoft.com/office/powerpoint/2010/main" val="3147334031"/>
              </p:ext>
            </p:extLst>
          </p:nvPr>
        </p:nvGraphicFramePr>
        <p:xfrm>
          <a:off x="3147261"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VOD</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Binge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25%</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Quality content</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19%</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3" name="Table 32">
            <a:extLst>
              <a:ext uri="{FF2B5EF4-FFF2-40B4-BE49-F238E27FC236}">
                <a16:creationId xmlns:a16="http://schemas.microsoft.com/office/drawing/2014/main" id="{9808C359-257C-B44D-902D-37F988C9BDFA}"/>
              </a:ext>
            </a:extLst>
          </p:cNvPr>
          <p:cNvGraphicFramePr>
            <a:graphicFrameLocks noGrp="1"/>
          </p:cNvGraphicFramePr>
          <p:nvPr>
            <p:extLst>
              <p:ext uri="{D42A27DB-BD31-4B8C-83A1-F6EECF244321}">
                <p14:modId xmlns:p14="http://schemas.microsoft.com/office/powerpoint/2010/main" val="12165561"/>
              </p:ext>
            </p:extLst>
          </p:nvPr>
        </p:nvGraphicFramePr>
        <p:xfrm>
          <a:off x="5629805"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YOUTUBE</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43%</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Helps me escape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Binge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4" name="Table 33">
            <a:extLst>
              <a:ext uri="{FF2B5EF4-FFF2-40B4-BE49-F238E27FC236}">
                <a16:creationId xmlns:a16="http://schemas.microsoft.com/office/drawing/2014/main" id="{042DD344-D7C6-754A-9811-B94A1BDC9609}"/>
              </a:ext>
            </a:extLst>
          </p:cNvPr>
          <p:cNvGraphicFramePr>
            <a:graphicFrameLocks noGrp="1"/>
          </p:cNvGraphicFramePr>
          <p:nvPr>
            <p:extLst>
              <p:ext uri="{D42A27DB-BD31-4B8C-83A1-F6EECF244321}">
                <p14:modId xmlns:p14="http://schemas.microsoft.com/office/powerpoint/2010/main" val="594660962"/>
              </p:ext>
            </p:extLst>
          </p:nvPr>
        </p:nvGraphicFramePr>
        <p:xfrm>
          <a:off x="8112349"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SOCIAL VIDEO</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38%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Low Attention</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Spontaneous</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20%</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sp>
        <p:nvSpPr>
          <p:cNvPr id="9" name="TextBox 8">
            <a:extLst>
              <a:ext uri="{FF2B5EF4-FFF2-40B4-BE49-F238E27FC236}">
                <a16:creationId xmlns:a16="http://schemas.microsoft.com/office/drawing/2014/main" id="{6B7C8D0D-7FAD-4B48-B444-51224803999D}"/>
              </a:ext>
            </a:extLst>
          </p:cNvPr>
          <p:cNvSpPr txBox="1"/>
          <p:nvPr/>
        </p:nvSpPr>
        <p:spPr>
          <a:xfrm>
            <a:off x="374562" y="1982318"/>
            <a:ext cx="5545397" cy="169277"/>
          </a:xfrm>
          <a:prstGeom prst="rect">
            <a:avLst/>
          </a:prstGeom>
          <a:noFill/>
        </p:spPr>
        <p:txBody>
          <a:bodyPr wrap="square" lIns="0" tIns="0" rIns="0" bIns="0" rtlCol="0">
            <a:spAutoFit/>
          </a:bodyPr>
          <a:lstStyle/>
          <a:p>
            <a:pPr defTabSz="1008126"/>
            <a:r>
              <a:rPr lang="en-GB" sz="1100" i="1" u="sng" dirty="0">
                <a:solidFill>
                  <a:schemeClr val="accent6"/>
                </a:solidFill>
                <a:latin typeface="Arial" charset="0"/>
                <a:ea typeface="Arial" charset="0"/>
                <a:cs typeface="Arial" charset="0"/>
              </a:rPr>
              <a:t>Top 3 associations by platform</a:t>
            </a:r>
          </a:p>
        </p:txBody>
      </p:sp>
      <p:sp>
        <p:nvSpPr>
          <p:cNvPr id="10" name="Text Placeholder 8">
            <a:extLst>
              <a:ext uri="{FF2B5EF4-FFF2-40B4-BE49-F238E27FC236}">
                <a16:creationId xmlns:a16="http://schemas.microsoft.com/office/drawing/2014/main" id="{F7F2ECEC-42B0-4998-939D-35A3CE38CCAE}"/>
              </a:ext>
            </a:extLst>
          </p:cNvPr>
          <p:cNvSpPr txBox="1">
            <a:spLocks/>
          </p:cNvSpPr>
          <p:nvPr/>
        </p:nvSpPr>
        <p:spPr bwMode="gray">
          <a:xfrm>
            <a:off x="240274" y="646155"/>
            <a:ext cx="12423740" cy="436608"/>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highlight>
                  <a:srgbClr val="FFFFFF"/>
                </a:highlight>
              </a:rPr>
              <a:t>Cinema resonates with young audiences as a quality, high attention experience that is shared with others – and this makes it unique in how they perceive its role alongside other AV channels. </a:t>
            </a:r>
          </a:p>
        </p:txBody>
      </p:sp>
    </p:spTree>
    <p:extLst>
      <p:ext uri="{BB962C8B-B14F-4D97-AF65-F5344CB8AC3E}">
        <p14:creationId xmlns:p14="http://schemas.microsoft.com/office/powerpoint/2010/main" val="69750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05815-F366-4D8C-A732-E5E2AA3E0F52}"/>
              </a:ext>
            </a:extLst>
          </p:cNvPr>
          <p:cNvSpPr>
            <a:spLocks noGrp="1"/>
          </p:cNvSpPr>
          <p:nvPr>
            <p:ph type="title"/>
          </p:nvPr>
        </p:nvSpPr>
        <p:spPr/>
        <p:txBody>
          <a:bodyPr/>
          <a:lstStyle/>
          <a:p>
            <a:r>
              <a:rPr lang="en-GB" dirty="0">
                <a:solidFill>
                  <a:schemeClr val="accent4"/>
                </a:solidFill>
              </a:rPr>
              <a:t>TRUSTED ENVIRONMENT: </a:t>
            </a:r>
            <a:r>
              <a:rPr lang="en-GB" dirty="0">
                <a:solidFill>
                  <a:schemeClr val="bg1"/>
                </a:solidFill>
              </a:rPr>
              <a:t>Cinema IS KEY FOR LAUNCHING WITH TRUST </a:t>
            </a:r>
          </a:p>
        </p:txBody>
      </p:sp>
      <p:sp>
        <p:nvSpPr>
          <p:cNvPr id="9" name="Text Placeholder 8">
            <a:extLst>
              <a:ext uri="{FF2B5EF4-FFF2-40B4-BE49-F238E27FC236}">
                <a16:creationId xmlns:a16="http://schemas.microsoft.com/office/drawing/2014/main" id="{6D2F4633-0027-4E58-8974-EB801B8095B4}"/>
              </a:ext>
            </a:extLst>
          </p:cNvPr>
          <p:cNvSpPr>
            <a:spLocks noGrp="1"/>
          </p:cNvSpPr>
          <p:nvPr>
            <p:ph type="body" sz="quarter" idx="14"/>
          </p:nvPr>
        </p:nvSpPr>
        <p:spPr>
          <a:xfrm>
            <a:off x="300480" y="645518"/>
            <a:ext cx="12070196" cy="436608"/>
          </a:xfrm>
        </p:spPr>
        <p:txBody>
          <a:bodyPr/>
          <a:lstStyle/>
          <a:p>
            <a:pPr>
              <a:lnSpc>
                <a:spcPct val="100000"/>
              </a:lnSpc>
            </a:pPr>
            <a:r>
              <a:rPr lang="en-GB" dirty="0"/>
              <a:t>Cinema is the AV channel that audiences trust the most in terms of advertising – offering brands a positive environment and inferred sense of quality, where audiences are receptive to brand messaging</a:t>
            </a:r>
          </a:p>
        </p:txBody>
      </p:sp>
      <p:sp>
        <p:nvSpPr>
          <p:cNvPr id="19" name="Text Placeholder 13">
            <a:extLst>
              <a:ext uri="{FF2B5EF4-FFF2-40B4-BE49-F238E27FC236}">
                <a16:creationId xmlns:a16="http://schemas.microsoft.com/office/drawing/2014/main" id="{BF1C9611-68F7-4906-A472-AE4C01FA99F7}"/>
              </a:ext>
            </a:extLst>
          </p:cNvPr>
          <p:cNvSpPr txBox="1">
            <a:spLocks/>
          </p:cNvSpPr>
          <p:nvPr/>
        </p:nvSpPr>
        <p:spPr bwMode="gray">
          <a:xfrm>
            <a:off x="7450502" y="7130698"/>
            <a:ext cx="5835843" cy="308472"/>
          </a:xfrm>
          <a:prstGeom prst="rect">
            <a:avLst/>
          </a:prstGeom>
        </p:spPr>
        <p:txBody>
          <a:bodyPr vert="horz" lIns="0" tIns="0" rIns="0" bIns="0" rtlCol="0" anchor="b" anchorCtr="0">
            <a:noAutofit/>
          </a:bodyPr>
          <a:lstStyle>
            <a:lvl1pPr marL="0" indent="0" algn="r" defTabSz="961844" rtl="0" eaLnBrk="1" latinLnBrk="0" hangingPunct="1">
              <a:lnSpc>
                <a:spcPts val="842"/>
              </a:lnSpc>
              <a:spcBef>
                <a:spcPts val="0"/>
              </a:spcBef>
              <a:buClr>
                <a:srgbClr val="FFFFFF"/>
              </a:buClr>
              <a:buSzPct val="100000"/>
              <a:buFont typeface="Arial"/>
              <a:buNone/>
              <a:defRPr sz="800" b="0" kern="1200" baseline="0">
                <a:solidFill>
                  <a:srgbClr val="000000"/>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IPA Touchpoints 2023 Superhub. Base: All Adults 15+</a:t>
            </a:r>
          </a:p>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‘I trust the advertising in…’ - % agree</a:t>
            </a:r>
          </a:p>
        </p:txBody>
      </p:sp>
      <p:sp>
        <p:nvSpPr>
          <p:cNvPr id="2" name="Rectangle 1">
            <a:extLst>
              <a:ext uri="{FF2B5EF4-FFF2-40B4-BE49-F238E27FC236}">
                <a16:creationId xmlns:a16="http://schemas.microsoft.com/office/drawing/2014/main" id="{18CDADD7-5546-4FAF-9901-C40223845527}"/>
              </a:ext>
            </a:extLst>
          </p:cNvPr>
          <p:cNvSpPr/>
          <p:nvPr/>
        </p:nvSpPr>
        <p:spPr>
          <a:xfrm>
            <a:off x="270000" y="1351368"/>
            <a:ext cx="4561890" cy="215444"/>
          </a:xfrm>
          <a:prstGeom prst="rect">
            <a:avLst/>
          </a:prstGeom>
        </p:spPr>
        <p:txBody>
          <a:bodyPr wrap="none" lIns="0" tIns="0" rIns="0" b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8547AD"/>
                </a:solidFill>
                <a:effectLst/>
                <a:uLnTx/>
                <a:uFillTx/>
                <a:latin typeface="Arial"/>
                <a:ea typeface="+mn-ea"/>
                <a:cs typeface="+mn-cs"/>
              </a:rPr>
              <a:t>‘I trust the advertising in…’ scores indexed vs cinema</a:t>
            </a:r>
          </a:p>
        </p:txBody>
      </p:sp>
      <p:graphicFrame>
        <p:nvGraphicFramePr>
          <p:cNvPr id="31" name="Chart 30">
            <a:extLst>
              <a:ext uri="{FF2B5EF4-FFF2-40B4-BE49-F238E27FC236}">
                <a16:creationId xmlns:a16="http://schemas.microsoft.com/office/drawing/2014/main" id="{064BBEE3-0B0E-4FB2-B4DA-A18550CAEE4E}"/>
              </a:ext>
            </a:extLst>
          </p:cNvPr>
          <p:cNvGraphicFramePr/>
          <p:nvPr>
            <p:extLst>
              <p:ext uri="{D42A27DB-BD31-4B8C-83A1-F6EECF244321}">
                <p14:modId xmlns:p14="http://schemas.microsoft.com/office/powerpoint/2010/main" val="4042845951"/>
              </p:ext>
            </p:extLst>
          </p:nvPr>
        </p:nvGraphicFramePr>
        <p:xfrm>
          <a:off x="270000" y="1572126"/>
          <a:ext cx="12772231" cy="51468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011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5FB08C-B50F-4980-BCED-644A8BA47C93}"/>
              </a:ext>
            </a:extLst>
          </p:cNvPr>
          <p:cNvSpPr>
            <a:spLocks noGrp="1"/>
          </p:cNvSpPr>
          <p:nvPr>
            <p:ph type="title"/>
          </p:nvPr>
        </p:nvSpPr>
        <p:spPr/>
        <p:txBody>
          <a:bodyPr/>
          <a:lstStyle/>
          <a:p>
            <a:r>
              <a:rPr lang="en-GB" dirty="0">
                <a:solidFill>
                  <a:schemeClr val="bg1"/>
                </a:solidFill>
              </a:rPr>
              <a:t>Ultimately trust is critical for business growth</a:t>
            </a:r>
          </a:p>
        </p:txBody>
      </p:sp>
      <p:sp>
        <p:nvSpPr>
          <p:cNvPr id="10" name="Text Placeholder 9">
            <a:extLst>
              <a:ext uri="{FF2B5EF4-FFF2-40B4-BE49-F238E27FC236}">
                <a16:creationId xmlns:a16="http://schemas.microsoft.com/office/drawing/2014/main" id="{1A6AFD97-A046-42B7-9C18-24433EA1EADD}"/>
              </a:ext>
            </a:extLst>
          </p:cNvPr>
          <p:cNvSpPr>
            <a:spLocks noGrp="1"/>
          </p:cNvSpPr>
          <p:nvPr>
            <p:ph type="body" sz="quarter" idx="11"/>
          </p:nvPr>
        </p:nvSpPr>
        <p:spPr>
          <a:xfrm>
            <a:off x="10182225" y="7189564"/>
            <a:ext cx="3116263" cy="246221"/>
          </a:xfrm>
        </p:spPr>
        <p:txBody>
          <a:bodyPr/>
          <a:lstStyle/>
          <a:p>
            <a:r>
              <a:rPr lang="en-GB" dirty="0"/>
              <a:t>Source: Kantar</a:t>
            </a:r>
          </a:p>
          <a:p>
            <a:r>
              <a:rPr lang="en-GB" dirty="0" err="1"/>
              <a:t>BrandZ</a:t>
            </a:r>
            <a:r>
              <a:rPr lang="en-GB" dirty="0"/>
              <a:t> : Change in Brand Value since 2006</a:t>
            </a:r>
          </a:p>
        </p:txBody>
      </p:sp>
      <p:sp>
        <p:nvSpPr>
          <p:cNvPr id="11" name="Text Placeholder 10">
            <a:extLst>
              <a:ext uri="{FF2B5EF4-FFF2-40B4-BE49-F238E27FC236}">
                <a16:creationId xmlns:a16="http://schemas.microsoft.com/office/drawing/2014/main" id="{C82670E5-7BD6-49CF-8572-DF5BBE82D089}"/>
              </a:ext>
            </a:extLst>
          </p:cNvPr>
          <p:cNvSpPr>
            <a:spLocks noGrp="1"/>
          </p:cNvSpPr>
          <p:nvPr>
            <p:ph type="body" sz="quarter" idx="14"/>
          </p:nvPr>
        </p:nvSpPr>
        <p:spPr>
          <a:xfrm>
            <a:off x="270000" y="664058"/>
            <a:ext cx="8661561" cy="436608"/>
          </a:xfrm>
        </p:spPr>
        <p:txBody>
          <a:bodyPr/>
          <a:lstStyle/>
          <a:p>
            <a:r>
              <a:rPr lang="en-GB" dirty="0"/>
              <a:t>Since 2006 brands who have above average levels of trust have seen a 170% increase in brand value, whereas brands with below average trust have seen value decrease by 13%</a:t>
            </a:r>
          </a:p>
        </p:txBody>
      </p:sp>
      <p:sp>
        <p:nvSpPr>
          <p:cNvPr id="24" name="TextBox 23">
            <a:extLst>
              <a:ext uri="{FF2B5EF4-FFF2-40B4-BE49-F238E27FC236}">
                <a16:creationId xmlns:a16="http://schemas.microsoft.com/office/drawing/2014/main" id="{451B6E13-076C-425A-BD6D-A8A815DF4F74}"/>
              </a:ext>
            </a:extLst>
          </p:cNvPr>
          <p:cNvSpPr txBox="1"/>
          <p:nvPr/>
        </p:nvSpPr>
        <p:spPr>
          <a:xfrm>
            <a:off x="10816424" y="2786098"/>
            <a:ext cx="1599797" cy="610808"/>
          </a:xfrm>
          <a:prstGeom prst="rect">
            <a:avLst/>
          </a:prstGeom>
          <a:noFill/>
        </p:spPr>
        <p:txBody>
          <a:bodyPr wrap="non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3969" b="1" i="0" u="none" strike="noStrike" kern="1200" cap="none" spc="0" normalizeH="0" baseline="0" noProof="0" dirty="0">
                <a:ln>
                  <a:noFill/>
                </a:ln>
                <a:solidFill>
                  <a:srgbClr val="33006F"/>
                </a:solidFill>
                <a:effectLst/>
                <a:uLnTx/>
                <a:uFillTx/>
                <a:latin typeface="Arial"/>
                <a:ea typeface="+mn-ea"/>
                <a:cs typeface="+mn-cs"/>
              </a:rPr>
              <a:t>+170%</a:t>
            </a:r>
          </a:p>
        </p:txBody>
      </p:sp>
      <p:sp>
        <p:nvSpPr>
          <p:cNvPr id="26" name="TextBox 25">
            <a:extLst>
              <a:ext uri="{FF2B5EF4-FFF2-40B4-BE49-F238E27FC236}">
                <a16:creationId xmlns:a16="http://schemas.microsoft.com/office/drawing/2014/main" id="{751BEEF0-40B8-463F-A286-B0E6170FEAA2}"/>
              </a:ext>
            </a:extLst>
          </p:cNvPr>
          <p:cNvSpPr txBox="1"/>
          <p:nvPr/>
        </p:nvSpPr>
        <p:spPr>
          <a:xfrm>
            <a:off x="10816424" y="3377311"/>
            <a:ext cx="1777553" cy="407163"/>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323" b="0" i="0" u="none" strike="noStrike" kern="1200" cap="none" spc="0" normalizeH="0" baseline="0" noProof="0" dirty="0">
                <a:ln>
                  <a:noFill/>
                </a:ln>
                <a:solidFill>
                  <a:srgbClr val="33006F"/>
                </a:solidFill>
                <a:effectLst/>
                <a:uLnTx/>
                <a:uFillTx/>
                <a:latin typeface="Arial"/>
                <a:ea typeface="+mn-ea"/>
                <a:cs typeface="+mn-cs"/>
              </a:rPr>
              <a:t>Brands with </a:t>
            </a:r>
          </a:p>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323" b="1" i="0" u="none" strike="noStrike" kern="1200" cap="none" spc="0" normalizeH="0" baseline="0" noProof="0" dirty="0">
                <a:ln>
                  <a:noFill/>
                </a:ln>
                <a:solidFill>
                  <a:srgbClr val="33006F"/>
                </a:solidFill>
                <a:effectLst/>
                <a:uLnTx/>
                <a:uFillTx/>
                <a:latin typeface="Arial"/>
                <a:ea typeface="+mn-ea"/>
                <a:cs typeface="+mn-cs"/>
              </a:rPr>
              <a:t>above average trust</a:t>
            </a:r>
          </a:p>
        </p:txBody>
      </p:sp>
      <p:sp>
        <p:nvSpPr>
          <p:cNvPr id="28" name="TextBox 27">
            <a:extLst>
              <a:ext uri="{FF2B5EF4-FFF2-40B4-BE49-F238E27FC236}">
                <a16:creationId xmlns:a16="http://schemas.microsoft.com/office/drawing/2014/main" id="{7FEF4659-6D03-46CD-83D9-4B1F4DFABE4C}"/>
              </a:ext>
            </a:extLst>
          </p:cNvPr>
          <p:cNvSpPr txBox="1"/>
          <p:nvPr/>
        </p:nvSpPr>
        <p:spPr>
          <a:xfrm>
            <a:off x="4113543" y="3664942"/>
            <a:ext cx="1189428" cy="610808"/>
          </a:xfrm>
          <a:prstGeom prst="rect">
            <a:avLst/>
          </a:prstGeom>
          <a:noFill/>
        </p:spPr>
        <p:txBody>
          <a:bodyPr wrap="none" lIns="0" tIns="0" rIns="0" bIns="0" rtlCol="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GB" sz="3969" b="1" i="0" u="none" strike="noStrike" kern="1200" cap="none" spc="0" normalizeH="0" baseline="0" noProof="0" dirty="0">
                <a:ln>
                  <a:noFill/>
                </a:ln>
                <a:solidFill>
                  <a:srgbClr val="8547AD"/>
                </a:solidFill>
                <a:effectLst/>
                <a:uLnTx/>
                <a:uFillTx/>
                <a:latin typeface="Arial"/>
                <a:ea typeface="+mn-ea"/>
                <a:cs typeface="+mn-cs"/>
              </a:rPr>
              <a:t>-13%</a:t>
            </a:r>
            <a:endParaRPr kumimoji="0" lang="en-GB" sz="4851" b="1" i="0" u="none" strike="noStrike" kern="1200" cap="none" spc="0" normalizeH="0" baseline="0" noProof="0" dirty="0">
              <a:ln>
                <a:noFill/>
              </a:ln>
              <a:solidFill>
                <a:srgbClr val="8547AD"/>
              </a:solidFill>
              <a:effectLst/>
              <a:uLnTx/>
              <a:uFillTx/>
              <a:latin typeface="Arial"/>
              <a:ea typeface="+mn-ea"/>
              <a:cs typeface="+mn-cs"/>
            </a:endParaRPr>
          </a:p>
        </p:txBody>
      </p:sp>
      <p:sp>
        <p:nvSpPr>
          <p:cNvPr id="29" name="TextBox 28">
            <a:extLst>
              <a:ext uri="{FF2B5EF4-FFF2-40B4-BE49-F238E27FC236}">
                <a16:creationId xmlns:a16="http://schemas.microsoft.com/office/drawing/2014/main" id="{9AADE1FC-E81F-4E01-8506-6AC34C27A0A5}"/>
              </a:ext>
            </a:extLst>
          </p:cNvPr>
          <p:cNvSpPr txBox="1"/>
          <p:nvPr/>
        </p:nvSpPr>
        <p:spPr>
          <a:xfrm>
            <a:off x="3616357" y="4275750"/>
            <a:ext cx="1679943" cy="407163"/>
          </a:xfrm>
          <a:prstGeom prst="rect">
            <a:avLst/>
          </a:prstGeom>
          <a:noFill/>
        </p:spPr>
        <p:txBody>
          <a:bodyPr wrap="square" lIns="0" tIns="0" rIns="0" bIns="0" rtlCol="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GB" sz="1323" b="0" i="0" u="none" strike="noStrike" kern="1200" cap="none" spc="0" normalizeH="0" baseline="0" noProof="0" dirty="0">
                <a:ln>
                  <a:noFill/>
                </a:ln>
                <a:solidFill>
                  <a:srgbClr val="8547AD"/>
                </a:solidFill>
                <a:effectLst/>
                <a:uLnTx/>
                <a:uFillTx/>
                <a:latin typeface="Arial"/>
                <a:ea typeface="+mn-ea"/>
                <a:cs typeface="+mn-cs"/>
              </a:rPr>
              <a:t>Brands with </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GB" sz="1323" b="1" i="0" u="none" strike="noStrike" kern="1200" cap="none" spc="0" normalizeH="0" baseline="0" noProof="0" dirty="0">
                <a:ln>
                  <a:noFill/>
                </a:ln>
                <a:solidFill>
                  <a:srgbClr val="8547AD"/>
                </a:solidFill>
                <a:effectLst/>
                <a:uLnTx/>
                <a:uFillTx/>
                <a:latin typeface="Arial"/>
                <a:ea typeface="+mn-ea"/>
                <a:cs typeface="+mn-cs"/>
              </a:rPr>
              <a:t>below average trust</a:t>
            </a:r>
          </a:p>
        </p:txBody>
      </p:sp>
      <p:sp>
        <p:nvSpPr>
          <p:cNvPr id="30" name="Rectangle 29">
            <a:extLst>
              <a:ext uri="{FF2B5EF4-FFF2-40B4-BE49-F238E27FC236}">
                <a16:creationId xmlns:a16="http://schemas.microsoft.com/office/drawing/2014/main" id="{4ABD38FD-4233-4545-9C58-4F8DC991035D}"/>
              </a:ext>
            </a:extLst>
          </p:cNvPr>
          <p:cNvSpPr/>
          <p:nvPr/>
        </p:nvSpPr>
        <p:spPr>
          <a:xfrm rot="5400000">
            <a:off x="7801486" y="935120"/>
            <a:ext cx="877422" cy="4863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17" tIns="50408" rIns="100817" bIns="50408" numCol="1" spcCol="0" rtlCol="0" fromWordArt="0" anchor="t" anchorCtr="0" forceAA="0" compatLnSpc="1">
            <a:prstTxWarp prst="textNoShape">
              <a:avLst/>
            </a:prstTxWarp>
            <a:no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764" b="0" i="0" u="none" strike="noStrike" kern="1200" cap="none" spc="0" normalizeH="0" baseline="0" noProof="0" dirty="0">
              <a:ln>
                <a:noFill/>
              </a:ln>
              <a:solidFill>
                <a:srgbClr val="00CC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086DAC52-C88B-44DF-88F4-667900B458BE}"/>
              </a:ext>
            </a:extLst>
          </p:cNvPr>
          <p:cNvSpPr/>
          <p:nvPr/>
        </p:nvSpPr>
        <p:spPr>
          <a:xfrm>
            <a:off x="5425258" y="3805491"/>
            <a:ext cx="383279" cy="8774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17" tIns="50408" rIns="100817" bIns="50408" numCol="1" spcCol="0" rtlCol="0" fromWordArt="0" anchor="t" anchorCtr="0" forceAA="0" compatLnSpc="1">
            <a:prstTxWarp prst="textNoShape">
              <a:avLst/>
            </a:prstTxWarp>
            <a:no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764"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3CF601CF-BE7C-477C-8E04-9511405F5911}"/>
              </a:ext>
            </a:extLst>
          </p:cNvPr>
          <p:cNvCxnSpPr>
            <a:cxnSpLocks/>
          </p:cNvCxnSpPr>
          <p:nvPr/>
        </p:nvCxnSpPr>
        <p:spPr>
          <a:xfrm>
            <a:off x="5810152" y="1311905"/>
            <a:ext cx="0" cy="5317099"/>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41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C26567A-519C-FF1D-C8C1-B40FDEBE06A6}"/>
              </a:ext>
            </a:extLst>
          </p:cNvPr>
          <p:cNvSpPr txBox="1">
            <a:spLocks/>
          </p:cNvSpPr>
          <p:nvPr/>
        </p:nvSpPr>
        <p:spPr>
          <a:xfrm>
            <a:off x="446175" y="322560"/>
            <a:ext cx="12623053" cy="709383"/>
          </a:xfrm>
          <a:prstGeom prst="rect">
            <a:avLst/>
          </a:prstGeom>
        </p:spPr>
        <p:txBody>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0" normalizeH="0" baseline="0" noProof="0" dirty="0">
                <a:ln w="22225">
                  <a:noFill/>
                  <a:prstDash val="solid"/>
                </a:ln>
                <a:solidFill>
                  <a:srgbClr val="FFFFFF"/>
                </a:solidFill>
                <a:effectLst/>
                <a:uLnTx/>
                <a:uFillTx/>
                <a:latin typeface="Impact"/>
                <a:ea typeface="+mj-ea"/>
                <a:cs typeface="+mj-cs"/>
              </a:rPr>
              <a:t>The strengths of cinema drive effectiveness </a:t>
            </a:r>
          </a:p>
        </p:txBody>
      </p:sp>
      <p:pic>
        <p:nvPicPr>
          <p:cNvPr id="2" name="Picture 1">
            <a:extLst>
              <a:ext uri="{FF2B5EF4-FFF2-40B4-BE49-F238E27FC236}">
                <a16:creationId xmlns:a16="http://schemas.microsoft.com/office/drawing/2014/main" id="{5FC21C34-405B-655B-CA8B-34FAE7576B67}"/>
              </a:ext>
            </a:extLst>
          </p:cNvPr>
          <p:cNvPicPr>
            <a:picLocks noChangeAspect="1"/>
          </p:cNvPicPr>
          <p:nvPr/>
        </p:nvPicPr>
        <p:blipFill>
          <a:blip r:embed="rId2"/>
          <a:stretch>
            <a:fillRect/>
          </a:stretch>
        </p:blipFill>
        <p:spPr>
          <a:xfrm>
            <a:off x="519746" y="2078780"/>
            <a:ext cx="2215009" cy="2215009"/>
          </a:xfrm>
          <a:prstGeom prst="rect">
            <a:avLst/>
          </a:prstGeom>
        </p:spPr>
      </p:pic>
      <p:pic>
        <p:nvPicPr>
          <p:cNvPr id="3" name="Picture 2">
            <a:extLst>
              <a:ext uri="{FF2B5EF4-FFF2-40B4-BE49-F238E27FC236}">
                <a16:creationId xmlns:a16="http://schemas.microsoft.com/office/drawing/2014/main" id="{F5D51F27-7B87-FEE5-950A-2DCA36109740}"/>
              </a:ext>
            </a:extLst>
          </p:cNvPr>
          <p:cNvPicPr>
            <a:picLocks noChangeAspect="1"/>
          </p:cNvPicPr>
          <p:nvPr/>
        </p:nvPicPr>
        <p:blipFill>
          <a:blip r:embed="rId3"/>
          <a:stretch>
            <a:fillRect/>
          </a:stretch>
        </p:blipFill>
        <p:spPr>
          <a:xfrm>
            <a:off x="3704844" y="2078780"/>
            <a:ext cx="2215009" cy="2215009"/>
          </a:xfrm>
          <a:prstGeom prst="rect">
            <a:avLst/>
          </a:prstGeom>
        </p:spPr>
      </p:pic>
      <p:pic>
        <p:nvPicPr>
          <p:cNvPr id="1026" name="Picture 2" descr="Exclamation icon attention logo warning speech bubble important round mark.  27634560 PNG">
            <a:extLst>
              <a:ext uri="{FF2B5EF4-FFF2-40B4-BE49-F238E27FC236}">
                <a16:creationId xmlns:a16="http://schemas.microsoft.com/office/drawing/2014/main" id="{B118C7CA-A62E-86DC-EB40-F94DED405F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5151" y="2078780"/>
            <a:ext cx="2215009" cy="22150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fa Roundicons Circle flat icon">
            <a:extLst>
              <a:ext uri="{FF2B5EF4-FFF2-40B4-BE49-F238E27FC236}">
                <a16:creationId xmlns:a16="http://schemas.microsoft.com/office/drawing/2014/main" id="{D547A5EA-BA0E-58FC-B567-6493E89B39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696" y="2078780"/>
            <a:ext cx="2215009" cy="22150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0D5B156-45C6-6452-4B87-0CF3CEC2F296}"/>
              </a:ext>
            </a:extLst>
          </p:cNvPr>
          <p:cNvSpPr txBox="1"/>
          <p:nvPr/>
        </p:nvSpPr>
        <p:spPr>
          <a:xfrm>
            <a:off x="446175" y="878054"/>
            <a:ext cx="10682742" cy="30777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These factors are particularly influential for campaigns that focus upon New Campaigns, New Products &amp; New Messages</a:t>
            </a:r>
          </a:p>
        </p:txBody>
      </p:sp>
      <p:sp>
        <p:nvSpPr>
          <p:cNvPr id="21" name="TextBox 20">
            <a:extLst>
              <a:ext uri="{FF2B5EF4-FFF2-40B4-BE49-F238E27FC236}">
                <a16:creationId xmlns:a16="http://schemas.microsoft.com/office/drawing/2014/main" id="{AE6EB2D3-7FC6-EFA8-D67E-230565103ADD}"/>
              </a:ext>
            </a:extLst>
          </p:cNvPr>
          <p:cNvSpPr txBox="1"/>
          <p:nvPr/>
        </p:nvSpPr>
        <p:spPr>
          <a:xfrm>
            <a:off x="446175" y="4703378"/>
            <a:ext cx="2362149" cy="738664"/>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Arial"/>
                <a:ea typeface="+mn-ea"/>
                <a:cs typeface="+mn-cs"/>
              </a:rPr>
              <a:t>Cinema delivers unrivalled attention;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a:ea typeface="+mn-ea"/>
                <a:cs typeface="+mn-cs"/>
              </a:rPr>
              <a:t>a necessity for story-telling</a:t>
            </a:r>
          </a:p>
        </p:txBody>
      </p:sp>
      <p:sp>
        <p:nvSpPr>
          <p:cNvPr id="22" name="TextBox 21">
            <a:extLst>
              <a:ext uri="{FF2B5EF4-FFF2-40B4-BE49-F238E27FC236}">
                <a16:creationId xmlns:a16="http://schemas.microsoft.com/office/drawing/2014/main" id="{F4FE15D1-3673-AB8A-9F27-D9FB0F474A6B}"/>
              </a:ext>
            </a:extLst>
          </p:cNvPr>
          <p:cNvSpPr txBox="1"/>
          <p:nvPr/>
        </p:nvSpPr>
        <p:spPr>
          <a:xfrm>
            <a:off x="3704845" y="4703377"/>
            <a:ext cx="2215006" cy="954107"/>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Arial"/>
                <a:ea typeface="+mn-ea"/>
                <a:cs typeface="+mn-cs"/>
              </a:rPr>
              <a:t>Cinema delivers exclusive reach</a:t>
            </a:r>
            <a:r>
              <a:rPr kumimoji="0" lang="en-GB" sz="1400" b="0" i="0" u="none" strike="noStrike" kern="1200" cap="none" spc="0" normalizeH="0" baseline="0" noProof="0" dirty="0">
                <a:ln>
                  <a:noFill/>
                </a:ln>
                <a:solidFill>
                  <a:schemeClr val="bg1"/>
                </a:solidFill>
                <a:effectLst/>
                <a:uLnTx/>
                <a:uFillTx/>
                <a:latin typeface="Arial"/>
                <a:ea typeface="+mn-ea"/>
                <a:cs typeface="+mn-cs"/>
              </a:rPr>
              <a:t>; particularly for 1624,1634 and family audiences</a:t>
            </a:r>
          </a:p>
        </p:txBody>
      </p:sp>
      <p:sp>
        <p:nvSpPr>
          <p:cNvPr id="23" name="TextBox 22">
            <a:extLst>
              <a:ext uri="{FF2B5EF4-FFF2-40B4-BE49-F238E27FC236}">
                <a16:creationId xmlns:a16="http://schemas.microsoft.com/office/drawing/2014/main" id="{87BA3CA0-8350-F379-5053-DEBF72A3438F}"/>
              </a:ext>
            </a:extLst>
          </p:cNvPr>
          <p:cNvSpPr txBox="1"/>
          <p:nvPr/>
        </p:nvSpPr>
        <p:spPr>
          <a:xfrm>
            <a:off x="7005151" y="4703377"/>
            <a:ext cx="2215009" cy="954107"/>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Arial"/>
                <a:ea typeface="+mn-ea"/>
                <a:cs typeface="+mn-cs"/>
              </a:rPr>
              <a:t>Cinema is Impactful</a:t>
            </a:r>
            <a:r>
              <a:rPr kumimoji="0" lang="en-GB" sz="1400" b="0" i="0" u="none" strike="noStrike" kern="1200" cap="none" spc="0" normalizeH="0" baseline="0" noProof="0" dirty="0">
                <a:ln>
                  <a:noFill/>
                </a:ln>
                <a:solidFill>
                  <a:schemeClr val="bg1"/>
                </a:solidFill>
                <a:effectLst/>
                <a:uLnTx/>
                <a:uFillTx/>
                <a:latin typeface="Arial"/>
                <a:ea typeface="+mn-ea"/>
                <a:cs typeface="+mn-cs"/>
              </a:rPr>
              <a:t>; a huge screen, immersive sound, </a:t>
            </a:r>
            <a:r>
              <a:rPr lang="en-GB" sz="1400" dirty="0">
                <a:solidFill>
                  <a:schemeClr val="bg1"/>
                </a:solidFill>
                <a:latin typeface="Arial"/>
              </a:rPr>
              <a:t>trusted &amp; premium environment</a:t>
            </a:r>
            <a:endParaRPr kumimoji="0" lang="en-GB" sz="1400" b="0" i="0" u="none" strike="noStrike" kern="1200" cap="none" spc="0" normalizeH="0" baseline="0" noProof="0" dirty="0">
              <a:ln>
                <a:noFill/>
              </a:ln>
              <a:solidFill>
                <a:schemeClr val="bg1"/>
              </a:solidFill>
              <a:effectLst/>
              <a:uLnTx/>
              <a:uFillTx/>
              <a:latin typeface="Arial"/>
              <a:ea typeface="+mn-ea"/>
              <a:cs typeface="+mn-cs"/>
            </a:endParaRPr>
          </a:p>
        </p:txBody>
      </p:sp>
      <p:sp>
        <p:nvSpPr>
          <p:cNvPr id="24" name="TextBox 23">
            <a:extLst>
              <a:ext uri="{FF2B5EF4-FFF2-40B4-BE49-F238E27FC236}">
                <a16:creationId xmlns:a16="http://schemas.microsoft.com/office/drawing/2014/main" id="{DFB06966-D655-68D7-8EDF-7A76DDB6F974}"/>
              </a:ext>
            </a:extLst>
          </p:cNvPr>
          <p:cNvSpPr txBox="1"/>
          <p:nvPr/>
        </p:nvSpPr>
        <p:spPr>
          <a:xfrm>
            <a:off x="10305460" y="4703377"/>
            <a:ext cx="2215009" cy="954107"/>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Arial"/>
                <a:ea typeface="+mn-ea"/>
                <a:cs typeface="+mn-cs"/>
              </a:rPr>
              <a:t>Cinema is </a:t>
            </a:r>
            <a:r>
              <a:rPr kumimoji="0" lang="en-GB" sz="1400" b="1" i="1" u="none" strike="noStrike" kern="1200" cap="none" spc="0" normalizeH="0" baseline="0" noProof="0" dirty="0">
                <a:ln>
                  <a:noFill/>
                </a:ln>
                <a:solidFill>
                  <a:schemeClr val="bg1"/>
                </a:solidFill>
                <a:effectLst/>
                <a:uLnTx/>
                <a:uFillTx/>
                <a:latin typeface="Arial"/>
                <a:ea typeface="+mn-ea"/>
                <a:cs typeface="+mn-cs"/>
              </a:rPr>
              <a:t>the</a:t>
            </a:r>
            <a:r>
              <a:rPr kumimoji="0" lang="en-GB" sz="1400" b="1" i="0" u="none" strike="noStrike" kern="1200" cap="none" spc="0" normalizeH="0" baseline="0" noProof="0" dirty="0">
                <a:ln>
                  <a:noFill/>
                </a:ln>
                <a:solidFill>
                  <a:schemeClr val="bg1"/>
                </a:solidFill>
                <a:effectLst/>
                <a:uLnTx/>
                <a:uFillTx/>
                <a:latin typeface="Arial"/>
                <a:ea typeface="+mn-ea"/>
                <a:cs typeface="+mn-cs"/>
              </a:rPr>
              <a:t> place for co-viewing</a:t>
            </a:r>
            <a:r>
              <a:rPr kumimoji="0" lang="en-GB" sz="1400" b="0" i="0" u="none" strike="noStrike" kern="1200" cap="none" spc="0" normalizeH="0" baseline="0" noProof="0" dirty="0">
                <a:ln>
                  <a:noFill/>
                </a:ln>
                <a:solidFill>
                  <a:schemeClr val="bg1"/>
                </a:solidFill>
                <a:effectLst/>
                <a:uLnTx/>
                <a:uFillTx/>
                <a:latin typeface="Arial"/>
                <a:ea typeface="+mn-ea"/>
                <a:cs typeface="+mn-cs"/>
              </a:rPr>
              <a:t>; particularly as this declines in some Linear AV environments</a:t>
            </a:r>
          </a:p>
        </p:txBody>
      </p:sp>
      <p:sp>
        <p:nvSpPr>
          <p:cNvPr id="7" name="Title 6">
            <a:extLst>
              <a:ext uri="{FF2B5EF4-FFF2-40B4-BE49-F238E27FC236}">
                <a16:creationId xmlns:a16="http://schemas.microsoft.com/office/drawing/2014/main" id="{93393529-F683-4100-9494-E49663E7CFDC}"/>
              </a:ext>
            </a:extLst>
          </p:cNvPr>
          <p:cNvSpPr>
            <a:spLocks noGrp="1"/>
          </p:cNvSpPr>
          <p:nvPr>
            <p:ph type="title"/>
          </p:nvPr>
        </p:nvSpPr>
        <p:spPr/>
        <p:txBody>
          <a:bodyPr/>
          <a:lstStyle/>
          <a:p>
            <a:r>
              <a:rPr lang="en-US" sz="2800" dirty="0">
                <a:solidFill>
                  <a:schemeClr val="bg1"/>
                </a:solidFill>
              </a:rPr>
              <a:t>The strengths of cinema drive effectiveness </a:t>
            </a:r>
            <a:endParaRPr lang="en-GB" dirty="0">
              <a:solidFill>
                <a:schemeClr val="bg1"/>
              </a:solidFill>
            </a:endParaRPr>
          </a:p>
        </p:txBody>
      </p:sp>
      <p:sp>
        <p:nvSpPr>
          <p:cNvPr id="10" name="Text Placeholder 9">
            <a:extLst>
              <a:ext uri="{FF2B5EF4-FFF2-40B4-BE49-F238E27FC236}">
                <a16:creationId xmlns:a16="http://schemas.microsoft.com/office/drawing/2014/main" id="{69A1D658-C17F-43B4-9D27-D0D4EFF8930D}"/>
              </a:ext>
            </a:extLst>
          </p:cNvPr>
          <p:cNvSpPr>
            <a:spLocks noGrp="1"/>
          </p:cNvSpPr>
          <p:nvPr>
            <p:ph type="body" sz="quarter" idx="14"/>
          </p:nvPr>
        </p:nvSpPr>
        <p:spPr/>
        <p:txBody>
          <a:bodyPr/>
          <a:lstStyle/>
          <a:p>
            <a:r>
              <a:rPr lang="en-GB" sz="1400" b="1" dirty="0"/>
              <a:t>These factors are particularly influential for campaigns where you may be starting something new – e.g. new </a:t>
            </a:r>
            <a:r>
              <a:rPr lang="en-GB" dirty="0"/>
              <a:t>c</a:t>
            </a:r>
            <a:r>
              <a:rPr lang="en-GB" sz="1400" b="1" dirty="0"/>
              <a:t>ampaigns, new </a:t>
            </a:r>
            <a:r>
              <a:rPr lang="en-GB" dirty="0"/>
              <a:t>p</a:t>
            </a:r>
            <a:r>
              <a:rPr lang="en-GB" sz="1400" b="1" dirty="0"/>
              <a:t>roducts &amp; new </a:t>
            </a:r>
            <a:r>
              <a:rPr lang="en-GB" dirty="0"/>
              <a:t>m</a:t>
            </a:r>
            <a:r>
              <a:rPr lang="en-GB" sz="1400" b="1" dirty="0"/>
              <a:t>essages</a:t>
            </a:r>
          </a:p>
          <a:p>
            <a:endParaRPr lang="en-GB" dirty="0"/>
          </a:p>
        </p:txBody>
      </p:sp>
    </p:spTree>
    <p:extLst>
      <p:ext uri="{BB962C8B-B14F-4D97-AF65-F5344CB8AC3E}">
        <p14:creationId xmlns:p14="http://schemas.microsoft.com/office/powerpoint/2010/main" val="67884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CA9509-E844-4A27-9604-03F9988985BD}"/>
              </a:ext>
            </a:extLst>
          </p:cNvPr>
          <p:cNvSpPr>
            <a:spLocks noGrp="1"/>
          </p:cNvSpPr>
          <p:nvPr>
            <p:ph type="title"/>
          </p:nvPr>
        </p:nvSpPr>
        <p:spPr>
          <a:ln>
            <a:noFill/>
          </a:ln>
        </p:spPr>
        <p:txBody>
          <a:bodyPr vert="horz" wrap="none" lIns="0" tIns="0" rIns="0" bIns="0" rtlCol="0" anchor="ctr">
            <a:noAutofit/>
          </a:bodyPr>
          <a:lstStyle/>
          <a:p>
            <a:r>
              <a:rPr lang="en-GB" dirty="0"/>
              <a:t>CINEMA delivers for brands</a:t>
            </a:r>
          </a:p>
        </p:txBody>
      </p:sp>
      <p:sp>
        <p:nvSpPr>
          <p:cNvPr id="6" name="Text Placeholder 5">
            <a:extLst>
              <a:ext uri="{FF2B5EF4-FFF2-40B4-BE49-F238E27FC236}">
                <a16:creationId xmlns:a16="http://schemas.microsoft.com/office/drawing/2014/main" id="{D244CCAF-2980-4239-AB2C-625279E437D9}"/>
              </a:ext>
            </a:extLst>
          </p:cNvPr>
          <p:cNvSpPr>
            <a:spLocks noGrp="1"/>
          </p:cNvSpPr>
          <p:nvPr>
            <p:ph type="body" sz="quarter" idx="14"/>
          </p:nvPr>
        </p:nvSpPr>
        <p:spPr/>
        <p:txBody>
          <a:bodyPr/>
          <a:lstStyle/>
          <a:p>
            <a:r>
              <a:rPr lang="en-GB" dirty="0"/>
              <a:t>Independently run campaign effectiveness studies have shown that cinema delivers significant uplifts on key brand metrics</a:t>
            </a:r>
          </a:p>
        </p:txBody>
      </p:sp>
      <p:sp>
        <p:nvSpPr>
          <p:cNvPr id="5" name="Text Placeholder 4">
            <a:extLst>
              <a:ext uri="{FF2B5EF4-FFF2-40B4-BE49-F238E27FC236}">
                <a16:creationId xmlns:a16="http://schemas.microsoft.com/office/drawing/2014/main" id="{6486B7B2-A108-49C3-B5B0-F36406235468}"/>
              </a:ext>
            </a:extLst>
          </p:cNvPr>
          <p:cNvSpPr>
            <a:spLocks noGrp="1"/>
          </p:cNvSpPr>
          <p:nvPr>
            <p:ph type="body" sz="quarter" idx="11"/>
          </p:nvPr>
        </p:nvSpPr>
        <p:spPr>
          <a:xfrm>
            <a:off x="2481941" y="7126742"/>
            <a:ext cx="10856739" cy="492443"/>
          </a:xfrm>
        </p:spPr>
        <p:txBody>
          <a:bodyPr/>
          <a:lstStyle/>
          <a:p>
            <a:r>
              <a:rPr lang="en-GB" sz="800" kern="0" dirty="0"/>
              <a:t>Source: Differentology, databank of 60+ cinema campaign effectiveness studies </a:t>
            </a:r>
            <a:br>
              <a:rPr lang="en-GB" sz="800" kern="0" dirty="0"/>
            </a:br>
            <a:r>
              <a:rPr lang="en-GB" sz="800" kern="0" dirty="0"/>
              <a:t>Relative uplifts between those exposed to the ad in cinema vs. those not exposed to ad in cinema (Demographically matched groups)</a:t>
            </a:r>
            <a:br>
              <a:rPr lang="en-GB" sz="800" kern="0" dirty="0"/>
            </a:br>
            <a:r>
              <a:rPr lang="en-GB" sz="800" kern="0" dirty="0"/>
              <a:t>Top 3 agree scores reported for perceptions, consideration and brand impression </a:t>
            </a:r>
          </a:p>
          <a:p>
            <a:endParaRPr lang="en-GB" dirty="0"/>
          </a:p>
        </p:txBody>
      </p:sp>
      <p:sp>
        <p:nvSpPr>
          <p:cNvPr id="11" name="Oval 10">
            <a:extLst>
              <a:ext uri="{FF2B5EF4-FFF2-40B4-BE49-F238E27FC236}">
                <a16:creationId xmlns:a16="http://schemas.microsoft.com/office/drawing/2014/main" id="{0FC263D3-4584-E49B-957B-3B90FF8F9C83}"/>
              </a:ext>
            </a:extLst>
          </p:cNvPr>
          <p:cNvSpPr>
            <a:spLocks noChangeAspect="1"/>
          </p:cNvSpPr>
          <p:nvPr/>
        </p:nvSpPr>
        <p:spPr>
          <a:xfrm>
            <a:off x="1289117" y="1235728"/>
            <a:ext cx="2544848" cy="2544848"/>
          </a:xfrm>
          <a:prstGeom prst="ellipse">
            <a:avLst/>
          </a:prstGeom>
          <a:solidFill>
            <a:schemeClr val="tx1"/>
          </a:solidFill>
          <a:ln w="9525" cap="flat" cmpd="sng" algn="ctr">
            <a:noFill/>
            <a:prstDash val="solid"/>
          </a:ln>
          <a:effectLst/>
        </p:spPr>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Impact"/>
                <a:ea typeface="+mn-ea"/>
                <a:cs typeface="+mn-cs"/>
              </a:rPr>
              <a:t>AD AWARENESS </a:t>
            </a:r>
            <a:r>
              <a:rPr kumimoji="0" lang="en-GB" sz="5400" b="0" i="0" u="none" strike="noStrike" kern="0" cap="none" spc="0" normalizeH="0" baseline="0" noProof="0" dirty="0">
                <a:ln>
                  <a:noFill/>
                </a:ln>
                <a:solidFill>
                  <a:srgbClr val="FFFFFF"/>
                </a:solidFill>
                <a:effectLst/>
                <a:uLnTx/>
                <a:uFillTx/>
                <a:latin typeface="Impact"/>
                <a:ea typeface="+mn-ea"/>
                <a:cs typeface="+mn-cs"/>
              </a:rPr>
              <a:t>+22%</a:t>
            </a:r>
          </a:p>
        </p:txBody>
      </p:sp>
      <p:sp>
        <p:nvSpPr>
          <p:cNvPr id="12" name="Oval 11">
            <a:extLst>
              <a:ext uri="{FF2B5EF4-FFF2-40B4-BE49-F238E27FC236}">
                <a16:creationId xmlns:a16="http://schemas.microsoft.com/office/drawing/2014/main" id="{C73CB638-F7D8-C56F-D65F-CB3CEAB7F8B4}"/>
              </a:ext>
            </a:extLst>
          </p:cNvPr>
          <p:cNvSpPr>
            <a:spLocks noChangeAspect="1"/>
          </p:cNvSpPr>
          <p:nvPr/>
        </p:nvSpPr>
        <p:spPr>
          <a:xfrm>
            <a:off x="5461243" y="1235728"/>
            <a:ext cx="2544848" cy="2544848"/>
          </a:xfrm>
          <a:prstGeom prst="ellipse">
            <a:avLst/>
          </a:prstGeom>
          <a:solidFill>
            <a:schemeClr val="bg2"/>
          </a:solidFill>
          <a:ln w="9525" cap="flat" cmpd="sng" algn="ctr">
            <a:noFill/>
            <a:prstDash val="solid"/>
          </a:ln>
          <a:effectLst/>
        </p:spPr>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Impact"/>
                <a:ea typeface="+mn-ea"/>
                <a:cs typeface="+mn-cs"/>
              </a:rPr>
              <a:t>BRAND PERCEPTION STATEMENTS </a:t>
            </a:r>
            <a:r>
              <a:rPr kumimoji="0" lang="en-GB" sz="5400" b="0" i="0" u="none" strike="noStrike" kern="0" cap="none" spc="0" normalizeH="0" baseline="0" noProof="0" dirty="0">
                <a:ln>
                  <a:noFill/>
                </a:ln>
                <a:solidFill>
                  <a:srgbClr val="FFFFFF"/>
                </a:solidFill>
                <a:effectLst/>
                <a:uLnTx/>
                <a:uFillTx/>
                <a:latin typeface="Impact"/>
                <a:ea typeface="+mn-ea"/>
                <a:cs typeface="+mn-cs"/>
              </a:rPr>
              <a:t>+23%</a:t>
            </a:r>
          </a:p>
        </p:txBody>
      </p:sp>
      <p:sp>
        <p:nvSpPr>
          <p:cNvPr id="13" name="Oval 12">
            <a:extLst>
              <a:ext uri="{FF2B5EF4-FFF2-40B4-BE49-F238E27FC236}">
                <a16:creationId xmlns:a16="http://schemas.microsoft.com/office/drawing/2014/main" id="{78C574FE-E026-3EC4-8529-0D969D0ACE63}"/>
              </a:ext>
            </a:extLst>
          </p:cNvPr>
          <p:cNvSpPr>
            <a:spLocks noChangeAspect="1"/>
          </p:cNvSpPr>
          <p:nvPr/>
        </p:nvSpPr>
        <p:spPr>
          <a:xfrm>
            <a:off x="9273015" y="1235728"/>
            <a:ext cx="2544848" cy="2544848"/>
          </a:xfrm>
          <a:prstGeom prst="ellipse">
            <a:avLst/>
          </a:prstGeom>
          <a:solidFill>
            <a:schemeClr val="tx1"/>
          </a:solidFill>
          <a:ln w="9525" cap="flat" cmpd="sng" algn="ctr">
            <a:noFill/>
            <a:prstDash val="solid"/>
          </a:ln>
          <a:effectLst/>
        </p:spPr>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Impact"/>
                <a:ea typeface="+mn-ea"/>
                <a:cs typeface="+mn-cs"/>
              </a:rPr>
              <a:t>CONSIDERATION</a:t>
            </a:r>
            <a:r>
              <a:rPr kumimoji="0" lang="en-GB" sz="5400" b="0" i="0" u="none" strike="noStrike" kern="0" cap="none" spc="0" normalizeH="0" baseline="0" noProof="0" dirty="0">
                <a:ln>
                  <a:noFill/>
                </a:ln>
                <a:solidFill>
                  <a:srgbClr val="FFFFFF"/>
                </a:solidFill>
                <a:effectLst/>
                <a:uLnTx/>
                <a:uFillTx/>
                <a:latin typeface="Impact"/>
                <a:ea typeface="+mn-ea"/>
                <a:cs typeface="+mn-cs"/>
              </a:rPr>
              <a:t>+18%</a:t>
            </a:r>
          </a:p>
        </p:txBody>
      </p:sp>
      <p:sp>
        <p:nvSpPr>
          <p:cNvPr id="15" name="Oval 14">
            <a:extLst>
              <a:ext uri="{FF2B5EF4-FFF2-40B4-BE49-F238E27FC236}">
                <a16:creationId xmlns:a16="http://schemas.microsoft.com/office/drawing/2014/main" id="{1E0A15D2-E168-FEBC-6A32-31E02AC90C43}"/>
              </a:ext>
            </a:extLst>
          </p:cNvPr>
          <p:cNvSpPr>
            <a:spLocks noChangeAspect="1"/>
          </p:cNvSpPr>
          <p:nvPr/>
        </p:nvSpPr>
        <p:spPr>
          <a:xfrm>
            <a:off x="1291365" y="4066327"/>
            <a:ext cx="2544848" cy="2544848"/>
          </a:xfrm>
          <a:prstGeom prst="ellipse">
            <a:avLst/>
          </a:prstGeom>
          <a:solidFill>
            <a:srgbClr val="0099A8"/>
          </a:solidFill>
          <a:ln w="9525" cap="flat" cmpd="sng" algn="ctr">
            <a:noFill/>
            <a:prstDash val="solid"/>
          </a:ln>
          <a:effectLst/>
        </p:spPr>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Impact"/>
                <a:ea typeface="+mn-ea"/>
                <a:cs typeface="+mn-cs"/>
              </a:rPr>
              <a:t>RECALL</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5400" b="0" i="0" u="none" strike="noStrike" kern="0" cap="none" spc="0" normalizeH="0" baseline="0" noProof="0" dirty="0">
                <a:ln>
                  <a:noFill/>
                </a:ln>
                <a:solidFill>
                  <a:srgbClr val="FFFFFF"/>
                </a:solidFill>
                <a:effectLst/>
                <a:uLnTx/>
                <a:uFillTx/>
                <a:latin typeface="Impact"/>
                <a:ea typeface="+mn-ea"/>
                <a:cs typeface="+mn-cs"/>
              </a:rPr>
              <a:t>+46%</a:t>
            </a:r>
          </a:p>
        </p:txBody>
      </p:sp>
      <p:sp>
        <p:nvSpPr>
          <p:cNvPr id="22" name="Oval 21">
            <a:extLst>
              <a:ext uri="{FF2B5EF4-FFF2-40B4-BE49-F238E27FC236}">
                <a16:creationId xmlns:a16="http://schemas.microsoft.com/office/drawing/2014/main" id="{3B86EEAF-81F2-BB8F-846C-69CAF5D88BE6}"/>
              </a:ext>
            </a:extLst>
          </p:cNvPr>
          <p:cNvSpPr>
            <a:spLocks noChangeAspect="1"/>
          </p:cNvSpPr>
          <p:nvPr/>
        </p:nvSpPr>
        <p:spPr>
          <a:xfrm>
            <a:off x="5461243" y="3995155"/>
            <a:ext cx="2544848" cy="2544848"/>
          </a:xfrm>
          <a:prstGeom prst="ellipse">
            <a:avLst/>
          </a:prstGeom>
          <a:solidFill>
            <a:srgbClr val="00BFD6"/>
          </a:solidFill>
          <a:ln w="9525" cap="flat" cmpd="sng" algn="ctr">
            <a:noFill/>
            <a:prstDash val="solid"/>
          </a:ln>
          <a:effectLst/>
        </p:spPr>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Impact"/>
                <a:ea typeface="+mn-ea"/>
                <a:cs typeface="+mn-cs"/>
              </a:rPr>
              <a:t>BETTER BRAND IMPRESSION</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5400" b="0" i="0" u="none" strike="noStrike" kern="0" cap="none" spc="0" normalizeH="0" baseline="0" noProof="0" dirty="0">
                <a:ln>
                  <a:noFill/>
                </a:ln>
                <a:solidFill>
                  <a:srgbClr val="FFFFFF"/>
                </a:solidFill>
                <a:effectLst/>
                <a:uLnTx/>
                <a:uFillTx/>
                <a:latin typeface="Impact"/>
                <a:ea typeface="+mn-ea"/>
                <a:cs typeface="+mn-cs"/>
              </a:rPr>
              <a:t>+18%</a:t>
            </a:r>
          </a:p>
        </p:txBody>
      </p:sp>
      <p:sp>
        <p:nvSpPr>
          <p:cNvPr id="23" name="Oval 22">
            <a:extLst>
              <a:ext uri="{FF2B5EF4-FFF2-40B4-BE49-F238E27FC236}">
                <a16:creationId xmlns:a16="http://schemas.microsoft.com/office/drawing/2014/main" id="{78C1FC04-37F0-3556-2315-31A2C98347FA}"/>
              </a:ext>
            </a:extLst>
          </p:cNvPr>
          <p:cNvSpPr>
            <a:spLocks noChangeAspect="1"/>
          </p:cNvSpPr>
          <p:nvPr/>
        </p:nvSpPr>
        <p:spPr>
          <a:xfrm>
            <a:off x="9273015" y="4066327"/>
            <a:ext cx="2544848" cy="2544848"/>
          </a:xfrm>
          <a:prstGeom prst="ellipse">
            <a:avLst/>
          </a:prstGeom>
          <a:solidFill>
            <a:srgbClr val="0099A8"/>
          </a:solidFill>
          <a:ln w="9525" cap="flat" cmpd="sng" algn="ctr">
            <a:noFill/>
            <a:prstDash val="solid"/>
          </a:ln>
          <a:effectLst/>
        </p:spPr>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Impact"/>
                <a:ea typeface="+mn-ea"/>
                <a:cs typeface="+mn-cs"/>
              </a:rPr>
              <a:t>INTENTION TO ACT</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5400" b="0" i="0" u="none" strike="noStrike" kern="0" cap="none" spc="0" normalizeH="0" baseline="0" noProof="0" dirty="0">
                <a:ln>
                  <a:noFill/>
                </a:ln>
                <a:solidFill>
                  <a:srgbClr val="FFFFFF"/>
                </a:solidFill>
                <a:effectLst/>
                <a:uLnTx/>
                <a:uFillTx/>
                <a:latin typeface="Impact"/>
                <a:ea typeface="+mn-ea"/>
                <a:cs typeface="+mn-cs"/>
              </a:rPr>
              <a:t>+18%</a:t>
            </a:r>
          </a:p>
        </p:txBody>
      </p:sp>
      <p:sp>
        <p:nvSpPr>
          <p:cNvPr id="10" name="Text Placeholder 6">
            <a:extLst>
              <a:ext uri="{FF2B5EF4-FFF2-40B4-BE49-F238E27FC236}">
                <a16:creationId xmlns:a16="http://schemas.microsoft.com/office/drawing/2014/main" id="{C9499B1B-3F95-42DC-9C5C-FB9581495D3D}"/>
              </a:ext>
            </a:extLst>
          </p:cNvPr>
          <p:cNvSpPr txBox="1">
            <a:spLocks/>
          </p:cNvSpPr>
          <p:nvPr/>
        </p:nvSpPr>
        <p:spPr>
          <a:xfrm>
            <a:off x="182769" y="646752"/>
            <a:ext cx="13697749" cy="481381"/>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654"/>
              </a:lnSpc>
              <a:spcBef>
                <a:spcPts val="0"/>
              </a:spcBef>
              <a:spcAft>
                <a:spcPts val="0"/>
              </a:spcAft>
              <a:buClr>
                <a:srgbClr val="FFFFFF"/>
              </a:buClr>
              <a:buSzPct val="100000"/>
              <a:buFont typeface="Arial"/>
              <a:buNone/>
              <a:tabLst/>
              <a:defRPr/>
            </a:pPr>
            <a:endParaRPr kumimoji="0" lang="en-GB" sz="1323" b="1" i="0" u="none" strike="noStrike" kern="1200" cap="none" spc="0" normalizeH="0" baseline="0" noProof="0" dirty="0">
              <a:ln>
                <a:noFill/>
              </a:ln>
              <a:solidFill>
                <a:srgbClr val="8A8A8D"/>
              </a:solidFill>
              <a:effectLst/>
              <a:uLnTx/>
              <a:uFillTx/>
              <a:latin typeface="Arial"/>
              <a:ea typeface="+mn-ea"/>
              <a:cs typeface="+mn-cs"/>
            </a:endParaRPr>
          </a:p>
        </p:txBody>
      </p:sp>
      <p:pic>
        <p:nvPicPr>
          <p:cNvPr id="3" name="Picture 2" descr="Shape&#10;&#10;Description automatically generated with medium confidence">
            <a:extLst>
              <a:ext uri="{FF2B5EF4-FFF2-40B4-BE49-F238E27FC236}">
                <a16:creationId xmlns:a16="http://schemas.microsoft.com/office/drawing/2014/main" id="{A90E2318-D854-43F7-980E-E3C6CA0672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9117" y="7141259"/>
            <a:ext cx="2073518" cy="337687"/>
          </a:xfrm>
          <a:prstGeom prst="rect">
            <a:avLst/>
          </a:prstGeom>
        </p:spPr>
      </p:pic>
    </p:spTree>
    <p:extLst>
      <p:ext uri="{BB962C8B-B14F-4D97-AF65-F5344CB8AC3E}">
        <p14:creationId xmlns:p14="http://schemas.microsoft.com/office/powerpoint/2010/main" val="100526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52" y="-2"/>
            <a:ext cx="13442246" cy="7082445"/>
          </a:xfrm>
          <a:prstGeom prst="rect">
            <a:avLst/>
          </a:prstGeom>
        </p:spPr>
      </p:pic>
      <p:sp>
        <p:nvSpPr>
          <p:cNvPr id="7" name="Rectangle 6"/>
          <p:cNvSpPr/>
          <p:nvPr/>
        </p:nvSpPr>
        <p:spPr>
          <a:xfrm>
            <a:off x="352" y="-2"/>
            <a:ext cx="13442246" cy="7082445"/>
          </a:xfrm>
          <a:prstGeom prst="rect">
            <a:avLst/>
          </a:prstGeom>
          <a:solidFill>
            <a:schemeClr val="bg2">
              <a:alpha val="7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2095" dirty="0">
              <a:solidFill>
                <a:schemeClr val="bg1"/>
              </a:solidFill>
            </a:endParaRPr>
          </a:p>
        </p:txBody>
      </p:sp>
      <p:sp>
        <p:nvSpPr>
          <p:cNvPr id="2" name="Text Placeholder 1"/>
          <p:cNvSpPr>
            <a:spLocks noGrp="1"/>
          </p:cNvSpPr>
          <p:nvPr>
            <p:ph type="body" sz="quarter" idx="10"/>
          </p:nvPr>
        </p:nvSpPr>
        <p:spPr>
          <a:xfrm>
            <a:off x="392301" y="3174099"/>
            <a:ext cx="12658349" cy="685915"/>
          </a:xfrm>
        </p:spPr>
        <p:txBody>
          <a:bodyPr/>
          <a:lstStyle/>
          <a:p>
            <a:pPr>
              <a:lnSpc>
                <a:spcPts val="9900"/>
              </a:lnSpc>
            </a:pPr>
            <a:r>
              <a:rPr lang="en-US" sz="9923" dirty="0">
                <a:solidFill>
                  <a:srgbClr val="FFFFFF"/>
                </a:solidFill>
              </a:rPr>
              <a:t>THE CINEMA</a:t>
            </a:r>
          </a:p>
          <a:p>
            <a:pPr>
              <a:lnSpc>
                <a:spcPts val="9900"/>
              </a:lnSpc>
            </a:pPr>
            <a:r>
              <a:rPr lang="en-US" sz="9923" dirty="0">
                <a:solidFill>
                  <a:srgbClr val="FFFFFF"/>
                </a:solidFill>
              </a:rPr>
              <a:t>MARKETPLACE</a:t>
            </a:r>
          </a:p>
        </p:txBody>
      </p:sp>
    </p:spTree>
    <p:extLst>
      <p:ext uri="{BB962C8B-B14F-4D97-AF65-F5344CB8AC3E}">
        <p14:creationId xmlns:p14="http://schemas.microsoft.com/office/powerpoint/2010/main" val="137500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82225" y="7181059"/>
            <a:ext cx="3116263" cy="206082"/>
          </a:xfrm>
        </p:spPr>
        <p:txBody>
          <a:bodyPr/>
          <a:lstStyle/>
          <a:p>
            <a:r>
              <a:rPr lang="en-US" dirty="0"/>
              <a:t>Source: DCM case studies</a:t>
            </a:r>
          </a:p>
        </p:txBody>
      </p:sp>
      <p:sp>
        <p:nvSpPr>
          <p:cNvPr id="3" name="Title 2"/>
          <p:cNvSpPr>
            <a:spLocks noGrp="1"/>
          </p:cNvSpPr>
          <p:nvPr>
            <p:ph type="title"/>
          </p:nvPr>
        </p:nvSpPr>
        <p:spPr/>
        <p:txBody>
          <a:bodyPr/>
          <a:lstStyle/>
          <a:p>
            <a:r>
              <a:rPr lang="en-US" dirty="0"/>
              <a:t>CINEMA CAN DRIVE SHORT TERM SALES RESPONSE &amp; LONG-TERM ROI</a:t>
            </a:r>
          </a:p>
        </p:txBody>
      </p:sp>
      <p:sp>
        <p:nvSpPr>
          <p:cNvPr id="17" name="Content Placeholder 1"/>
          <p:cNvSpPr txBox="1">
            <a:spLocks/>
          </p:cNvSpPr>
          <p:nvPr/>
        </p:nvSpPr>
        <p:spPr>
          <a:xfrm>
            <a:off x="1958839" y="5422333"/>
            <a:ext cx="2218173"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Toni &amp; Guy</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There was a </a:t>
            </a:r>
            <a:r>
              <a:rPr kumimoji="0" lang="en-GB" sz="1100" b="1" i="0" u="none" strike="noStrike" kern="1200" cap="none" spc="0" normalizeH="0" baseline="0" noProof="0" dirty="0">
                <a:ln>
                  <a:noFill/>
                </a:ln>
                <a:solidFill>
                  <a:srgbClr val="000000"/>
                </a:solidFill>
                <a:effectLst/>
                <a:uLnTx/>
                <a:uFillTx/>
                <a:latin typeface="Arial"/>
                <a:ea typeface="+mn-ea"/>
                <a:cs typeface="+mn-cs"/>
              </a:rPr>
              <a:t>44.9% uplift in sales </a:t>
            </a:r>
            <a:r>
              <a:rPr kumimoji="0" lang="en-GB" sz="1100" b="0" i="0" u="none" strike="noStrike" kern="1200" cap="none" spc="0" normalizeH="0" baseline="0" noProof="0" dirty="0">
                <a:ln>
                  <a:noFill/>
                </a:ln>
                <a:solidFill>
                  <a:srgbClr val="000000"/>
                </a:solidFill>
                <a:effectLst/>
                <a:uLnTx/>
                <a:uFillTx/>
                <a:latin typeface="Arial"/>
                <a:ea typeface="+mn-ea"/>
                <a:cs typeface="+mn-cs"/>
              </a:rPr>
              <a:t>during the month that cinema activity was live</a:t>
            </a:r>
          </a:p>
        </p:txBody>
      </p:sp>
      <p:sp>
        <p:nvSpPr>
          <p:cNvPr id="19" name="Content Placeholder 2"/>
          <p:cNvSpPr txBox="1">
            <a:spLocks/>
          </p:cNvSpPr>
          <p:nvPr/>
        </p:nvSpPr>
        <p:spPr>
          <a:xfrm>
            <a:off x="1958839" y="1570338"/>
            <a:ext cx="2570599" cy="101593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Max Factor</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Healthy Skin Harmony saw </a:t>
            </a:r>
            <a:r>
              <a:rPr kumimoji="0" lang="en-GB" sz="1100" b="1" i="0" u="none" strike="noStrike" kern="1200" cap="none" spc="0" normalizeH="0" baseline="0" noProof="0" dirty="0">
                <a:ln>
                  <a:noFill/>
                </a:ln>
                <a:solidFill>
                  <a:srgbClr val="000000"/>
                </a:solidFill>
                <a:effectLst/>
                <a:uLnTx/>
                <a:uFillTx/>
                <a:latin typeface="Arial"/>
                <a:ea typeface="+mn-ea"/>
                <a:cs typeface="+mn-cs"/>
              </a:rPr>
              <a:t>3.5% value sales growth </a:t>
            </a:r>
            <a:r>
              <a:rPr kumimoji="0" lang="en-GB" sz="1100" b="0" i="0" u="none" strike="noStrike" kern="1200" cap="none" spc="0" normalizeH="0" baseline="0" noProof="0" dirty="0">
                <a:ln>
                  <a:noFill/>
                </a:ln>
                <a:solidFill>
                  <a:srgbClr val="000000"/>
                </a:solidFill>
                <a:effectLst/>
                <a:uLnTx/>
                <a:uFillTx/>
                <a:latin typeface="Arial"/>
                <a:ea typeface="+mn-ea"/>
                <a:cs typeface="+mn-cs"/>
              </a:rPr>
              <a:t>&amp; Max Factor was the </a:t>
            </a:r>
            <a:r>
              <a:rPr kumimoji="0" lang="en-GB" sz="1100" b="1" i="0" u="none" strike="noStrike" kern="1200" cap="none" spc="0" normalizeH="0" baseline="0" noProof="0" dirty="0">
                <a:ln>
                  <a:noFill/>
                </a:ln>
                <a:solidFill>
                  <a:srgbClr val="000000"/>
                </a:solidFill>
                <a:effectLst/>
                <a:uLnTx/>
                <a:uFillTx/>
                <a:latin typeface="Arial"/>
                <a:ea typeface="+mn-ea"/>
                <a:cs typeface="+mn-cs"/>
              </a:rPr>
              <a:t>No.1 selling </a:t>
            </a:r>
            <a:r>
              <a:rPr kumimoji="0" lang="en-GB" sz="1100" b="0" i="0" u="none" strike="noStrike" kern="1200" cap="none" spc="0" normalizeH="0" baseline="0" noProof="0" dirty="0">
                <a:ln>
                  <a:noFill/>
                </a:ln>
                <a:solidFill>
                  <a:srgbClr val="000000"/>
                </a:solidFill>
                <a:effectLst/>
                <a:uLnTx/>
                <a:uFillTx/>
                <a:latin typeface="Arial"/>
                <a:ea typeface="+mn-ea"/>
                <a:cs typeface="+mn-cs"/>
              </a:rPr>
              <a:t>self-select cosmetics brand in Boots in December </a:t>
            </a:r>
            <a:endParaRPr kumimoji="0" lang="en-GB" sz="800" b="1" i="0" u="none" strike="noStrike" kern="1200" cap="none" spc="0" normalizeH="0" baseline="0" noProof="0" dirty="0">
              <a:ln>
                <a:noFill/>
              </a:ln>
              <a:solidFill>
                <a:srgbClr val="B6008D"/>
              </a:solidFill>
              <a:effectLst/>
              <a:uLnTx/>
              <a:uFillTx/>
              <a:latin typeface="Arial"/>
              <a:ea typeface="+mn-ea"/>
              <a:cs typeface="+mn-cs"/>
            </a:endParaRPr>
          </a:p>
        </p:txBody>
      </p:sp>
      <p:sp>
        <p:nvSpPr>
          <p:cNvPr id="24" name="Content Placeholder 3"/>
          <p:cNvSpPr txBox="1">
            <a:spLocks/>
          </p:cNvSpPr>
          <p:nvPr/>
        </p:nvSpPr>
        <p:spPr>
          <a:xfrm>
            <a:off x="1958839" y="3584481"/>
            <a:ext cx="2465823"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Just For Men</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Across the ten day period where only cinema was live </a:t>
            </a:r>
            <a:r>
              <a:rPr kumimoji="0" lang="en-GB" sz="1100" b="1" i="0" u="none" strike="noStrike" kern="1200" cap="none" spc="0" normalizeH="0" baseline="0" noProof="0" dirty="0">
                <a:ln>
                  <a:noFill/>
                </a:ln>
                <a:solidFill>
                  <a:srgbClr val="000000"/>
                </a:solidFill>
                <a:effectLst/>
                <a:uLnTx/>
                <a:uFillTx/>
                <a:latin typeface="Arial"/>
                <a:ea typeface="+mn-ea"/>
                <a:cs typeface="+mn-cs"/>
              </a:rPr>
              <a:t>sales jumped by 249%</a:t>
            </a:r>
          </a:p>
        </p:txBody>
      </p:sp>
      <p:sp>
        <p:nvSpPr>
          <p:cNvPr id="26" name="Content Placeholder 7"/>
          <p:cNvSpPr txBox="1">
            <a:spLocks/>
          </p:cNvSpPr>
          <p:nvPr/>
        </p:nvSpPr>
        <p:spPr>
          <a:xfrm>
            <a:off x="6521285" y="5422333"/>
            <a:ext cx="2282215"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eBay</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Sales in the test region</a:t>
            </a:r>
            <a:r>
              <a:rPr kumimoji="0" lang="en-GB" sz="1100" b="1" i="0" u="none" strike="noStrike" kern="1200" cap="none" spc="0" normalizeH="0" baseline="0" noProof="0" dirty="0">
                <a:ln>
                  <a:noFill/>
                </a:ln>
                <a:solidFill>
                  <a:srgbClr val="000000"/>
                </a:solidFill>
                <a:effectLst/>
                <a:uLnTx/>
                <a:uFillTx/>
                <a:latin typeface="Arial"/>
                <a:ea typeface="+mn-ea"/>
                <a:cs typeface="+mn-cs"/>
              </a:rPr>
              <a:t> increased by 2.6% </a:t>
            </a:r>
            <a:r>
              <a:rPr kumimoji="0" lang="en-GB" sz="1100" b="0" i="0" u="none" strike="noStrike" kern="1200" cap="none" spc="0" normalizeH="0" baseline="0" noProof="0" dirty="0">
                <a:ln>
                  <a:noFill/>
                </a:ln>
                <a:solidFill>
                  <a:srgbClr val="000000"/>
                </a:solidFill>
                <a:effectLst/>
                <a:uLnTx/>
                <a:uFillTx/>
                <a:latin typeface="Arial"/>
                <a:ea typeface="+mn-ea"/>
                <a:cs typeface="+mn-cs"/>
              </a:rPr>
              <a:t>as a result of the cinema activity </a:t>
            </a:r>
          </a:p>
        </p:txBody>
      </p:sp>
      <p:sp>
        <p:nvSpPr>
          <p:cNvPr id="27" name="Content Placeholder 8"/>
          <p:cNvSpPr txBox="1">
            <a:spLocks/>
          </p:cNvSpPr>
          <p:nvPr/>
        </p:nvSpPr>
        <p:spPr>
          <a:xfrm>
            <a:off x="6521285" y="1570338"/>
            <a:ext cx="2205000" cy="101593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IKEA</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“Cinema is responsible for significant incremental sales and delivered ROI of </a:t>
            </a:r>
            <a:r>
              <a:rPr kumimoji="0" lang="en-GB" sz="1100" b="1" i="0" u="none" strike="noStrike" kern="1200" cap="none" spc="0" normalizeH="0" baseline="0" noProof="0" dirty="0">
                <a:ln>
                  <a:noFill/>
                </a:ln>
                <a:solidFill>
                  <a:srgbClr val="000000"/>
                </a:solidFill>
                <a:effectLst/>
                <a:uLnTx/>
                <a:uFillTx/>
                <a:latin typeface="Arial"/>
                <a:ea typeface="+mn-ea"/>
                <a:cs typeface="+mn-cs"/>
              </a:rPr>
              <a:t>£18 for every £1 spent</a:t>
            </a:r>
            <a:r>
              <a:rPr kumimoji="0" lang="en-GB" sz="1100" b="0" i="0" u="none" strike="noStrike" kern="1200" cap="none" spc="0" normalizeH="0" baseline="0" noProof="0" dirty="0">
                <a:ln>
                  <a:noFill/>
                </a:ln>
                <a:solidFill>
                  <a:srgbClr val="000000"/>
                </a:solidFill>
                <a:effectLst/>
                <a:uLnTx/>
                <a:uFillTx/>
                <a:latin typeface="Arial"/>
                <a:ea typeface="+mn-ea"/>
                <a:cs typeface="+mn-cs"/>
              </a:rPr>
              <a:t>”</a:t>
            </a:r>
          </a:p>
        </p:txBody>
      </p:sp>
      <p:sp>
        <p:nvSpPr>
          <p:cNvPr id="28" name="Content Placeholder 9"/>
          <p:cNvSpPr txBox="1">
            <a:spLocks/>
          </p:cNvSpPr>
          <p:nvPr/>
        </p:nvSpPr>
        <p:spPr>
          <a:xfrm>
            <a:off x="6521286" y="3584481"/>
            <a:ext cx="2205000"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DFS</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Cinema delivered ROI of more than </a:t>
            </a:r>
            <a:r>
              <a:rPr kumimoji="0" lang="en-GB" sz="1100" b="1" i="0" u="none" strike="noStrike" kern="1200" cap="none" spc="0" normalizeH="0" baseline="0" noProof="0" dirty="0">
                <a:ln>
                  <a:noFill/>
                </a:ln>
                <a:solidFill>
                  <a:srgbClr val="000000"/>
                </a:solidFill>
                <a:effectLst/>
                <a:uLnTx/>
                <a:uFillTx/>
                <a:latin typeface="Arial"/>
                <a:ea typeface="+mn-ea"/>
                <a:cs typeface="+mn-cs"/>
              </a:rPr>
              <a:t>£6 for every £1 spent </a:t>
            </a:r>
            <a:r>
              <a:rPr kumimoji="0" lang="en-GB" sz="1100" b="0" i="0" u="none" strike="noStrike" kern="1200" cap="none" spc="0" normalizeH="0" baseline="0" noProof="0" dirty="0">
                <a:ln>
                  <a:noFill/>
                </a:ln>
                <a:solidFill>
                  <a:srgbClr val="000000"/>
                </a:solidFill>
                <a:effectLst/>
                <a:uLnTx/>
                <a:uFillTx/>
                <a:latin typeface="Arial"/>
                <a:ea typeface="+mn-ea"/>
                <a:cs typeface="+mn-cs"/>
              </a:rPr>
              <a:t>– nearly a third higher than that seen for TV in this campaign</a:t>
            </a:r>
          </a:p>
        </p:txBody>
      </p:sp>
      <p:sp>
        <p:nvSpPr>
          <p:cNvPr id="29" name="Content Placeholder 10"/>
          <p:cNvSpPr txBox="1">
            <a:spLocks/>
          </p:cNvSpPr>
          <p:nvPr/>
        </p:nvSpPr>
        <p:spPr>
          <a:xfrm>
            <a:off x="10718132" y="5422333"/>
            <a:ext cx="2188571"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wagamama</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Across the 11 week period that cinema was live </a:t>
            </a:r>
            <a:r>
              <a:rPr kumimoji="0" lang="en-GB" sz="1100" b="1" i="0" u="none" strike="noStrike" kern="1200" cap="none" spc="0" normalizeH="0" baseline="0" noProof="0" dirty="0">
                <a:ln>
                  <a:noFill/>
                </a:ln>
                <a:solidFill>
                  <a:srgbClr val="000000"/>
                </a:solidFill>
                <a:effectLst/>
                <a:uLnTx/>
                <a:uFillTx/>
                <a:latin typeface="Arial"/>
                <a:ea typeface="+mn-ea"/>
                <a:cs typeface="+mn-cs"/>
              </a:rPr>
              <a:t>UK like-for-like sales increased by 12%</a:t>
            </a:r>
          </a:p>
        </p:txBody>
      </p:sp>
      <p:sp>
        <p:nvSpPr>
          <p:cNvPr id="30" name="Content Placeholder 11"/>
          <p:cNvSpPr txBox="1">
            <a:spLocks/>
          </p:cNvSpPr>
          <p:nvPr/>
        </p:nvSpPr>
        <p:spPr>
          <a:xfrm>
            <a:off x="10718132" y="1570338"/>
            <a:ext cx="2216982" cy="101593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Audi</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Cinema was the </a:t>
            </a:r>
            <a:r>
              <a:rPr kumimoji="0" lang="en-GB" sz="1100" b="1" i="0" u="none" strike="noStrike" kern="1200" cap="none" spc="0" normalizeH="0" baseline="0" noProof="0" dirty="0">
                <a:ln>
                  <a:noFill/>
                </a:ln>
                <a:solidFill>
                  <a:srgbClr val="000000"/>
                </a:solidFill>
                <a:effectLst/>
                <a:uLnTx/>
                <a:uFillTx/>
                <a:latin typeface="Arial"/>
                <a:ea typeface="+mn-ea"/>
                <a:cs typeface="+mn-cs"/>
              </a:rPr>
              <a:t>top performing above-the-line channel </a:t>
            </a:r>
            <a:r>
              <a:rPr kumimoji="0" lang="en-GB" sz="1100" b="0" i="0" u="none" strike="noStrike" kern="1200" cap="none" spc="0" normalizeH="0" baseline="0" noProof="0" dirty="0">
                <a:ln>
                  <a:noFill/>
                </a:ln>
                <a:solidFill>
                  <a:srgbClr val="000000"/>
                </a:solidFill>
                <a:effectLst/>
                <a:uLnTx/>
                <a:uFillTx/>
                <a:latin typeface="Arial"/>
                <a:ea typeface="+mn-ea"/>
                <a:cs typeface="+mn-cs"/>
              </a:rPr>
              <a:t>during the campaign – with a ROI of £50 for every £1 invested </a:t>
            </a:r>
          </a:p>
        </p:txBody>
      </p:sp>
      <p:sp>
        <p:nvSpPr>
          <p:cNvPr id="31" name="Content Placeholder 12"/>
          <p:cNvSpPr txBox="1">
            <a:spLocks/>
          </p:cNvSpPr>
          <p:nvPr/>
        </p:nvSpPr>
        <p:spPr>
          <a:xfrm>
            <a:off x="10718132" y="3584481"/>
            <a:ext cx="2007432"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ENO</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The cinema campaign helped Madame Butterfly </a:t>
            </a:r>
            <a:r>
              <a:rPr kumimoji="0" lang="en-GB" sz="1100" b="1" i="0" u="none" strike="noStrike" kern="1200" cap="none" spc="0" normalizeH="0" baseline="0" noProof="0" dirty="0">
                <a:ln>
                  <a:noFill/>
                </a:ln>
                <a:solidFill>
                  <a:srgbClr val="000000"/>
                </a:solidFill>
                <a:effectLst/>
                <a:uLnTx/>
                <a:uFillTx/>
                <a:latin typeface="Arial"/>
                <a:ea typeface="+mn-ea"/>
                <a:cs typeface="+mn-cs"/>
              </a:rPr>
              <a:t>exceed its “lofty sales target” by over 10%</a:t>
            </a:r>
          </a:p>
        </p:txBody>
      </p:sp>
      <p:sp>
        <p:nvSpPr>
          <p:cNvPr id="34" name="Freeform 14"/>
          <p:cNvSpPr>
            <a:spLocks/>
          </p:cNvSpPr>
          <p:nvPr/>
        </p:nvSpPr>
        <p:spPr bwMode="auto">
          <a:xfrm>
            <a:off x="6365958" y="7608888"/>
            <a:ext cx="996950" cy="993775"/>
          </a:xfrm>
          <a:custGeom>
            <a:avLst/>
            <a:gdLst/>
            <a:ahLst/>
            <a:cxnLst>
              <a:cxn ang="0">
                <a:pos x="314" y="0"/>
              </a:cxn>
              <a:cxn ang="0">
                <a:pos x="250" y="6"/>
              </a:cxn>
              <a:cxn ang="0">
                <a:pos x="192" y="24"/>
              </a:cxn>
              <a:cxn ang="0">
                <a:pos x="138" y="54"/>
              </a:cxn>
              <a:cxn ang="0">
                <a:pos x="92" y="92"/>
              </a:cxn>
              <a:cxn ang="0">
                <a:pos x="54" y="138"/>
              </a:cxn>
              <a:cxn ang="0">
                <a:pos x="26" y="192"/>
              </a:cxn>
              <a:cxn ang="0">
                <a:pos x="8" y="250"/>
              </a:cxn>
              <a:cxn ang="0">
                <a:pos x="0" y="314"/>
              </a:cxn>
              <a:cxn ang="0">
                <a:pos x="2" y="346"/>
              </a:cxn>
              <a:cxn ang="0">
                <a:pos x="14" y="406"/>
              </a:cxn>
              <a:cxn ang="0">
                <a:pos x="38" y="462"/>
              </a:cxn>
              <a:cxn ang="0">
                <a:pos x="72" y="512"/>
              </a:cxn>
              <a:cxn ang="0">
                <a:pos x="114" y="556"/>
              </a:cxn>
              <a:cxn ang="0">
                <a:pos x="164" y="588"/>
              </a:cxn>
              <a:cxn ang="0">
                <a:pos x="220" y="612"/>
              </a:cxn>
              <a:cxn ang="0">
                <a:pos x="282" y="624"/>
              </a:cxn>
              <a:cxn ang="0">
                <a:pos x="314" y="626"/>
              </a:cxn>
              <a:cxn ang="0">
                <a:pos x="378" y="620"/>
              </a:cxn>
              <a:cxn ang="0">
                <a:pos x="436" y="602"/>
              </a:cxn>
              <a:cxn ang="0">
                <a:pos x="490" y="574"/>
              </a:cxn>
              <a:cxn ang="0">
                <a:pos x="536" y="534"/>
              </a:cxn>
              <a:cxn ang="0">
                <a:pos x="574" y="488"/>
              </a:cxn>
              <a:cxn ang="0">
                <a:pos x="602" y="436"/>
              </a:cxn>
              <a:cxn ang="0">
                <a:pos x="620" y="376"/>
              </a:cxn>
              <a:cxn ang="0">
                <a:pos x="628" y="314"/>
              </a:cxn>
              <a:cxn ang="0">
                <a:pos x="626" y="282"/>
              </a:cxn>
              <a:cxn ang="0">
                <a:pos x="614" y="220"/>
              </a:cxn>
              <a:cxn ang="0">
                <a:pos x="590" y="164"/>
              </a:cxn>
              <a:cxn ang="0">
                <a:pos x="556" y="114"/>
              </a:cxn>
              <a:cxn ang="0">
                <a:pos x="514" y="72"/>
              </a:cxn>
              <a:cxn ang="0">
                <a:pos x="464" y="38"/>
              </a:cxn>
              <a:cxn ang="0">
                <a:pos x="408" y="14"/>
              </a:cxn>
              <a:cxn ang="0">
                <a:pos x="346" y="2"/>
              </a:cxn>
            </a:cxnLst>
            <a:rect l="0" t="0" r="r" b="b"/>
            <a:pathLst>
              <a:path w="628" h="626">
                <a:moveTo>
                  <a:pt x="314" y="0"/>
                </a:moveTo>
                <a:lnTo>
                  <a:pt x="314" y="0"/>
                </a:lnTo>
                <a:lnTo>
                  <a:pt x="282" y="2"/>
                </a:lnTo>
                <a:lnTo>
                  <a:pt x="250" y="6"/>
                </a:lnTo>
                <a:lnTo>
                  <a:pt x="220" y="14"/>
                </a:lnTo>
                <a:lnTo>
                  <a:pt x="192" y="24"/>
                </a:lnTo>
                <a:lnTo>
                  <a:pt x="164" y="38"/>
                </a:lnTo>
                <a:lnTo>
                  <a:pt x="138" y="54"/>
                </a:lnTo>
                <a:lnTo>
                  <a:pt x="114" y="72"/>
                </a:lnTo>
                <a:lnTo>
                  <a:pt x="92" y="92"/>
                </a:lnTo>
                <a:lnTo>
                  <a:pt x="72" y="114"/>
                </a:lnTo>
                <a:lnTo>
                  <a:pt x="54" y="138"/>
                </a:lnTo>
                <a:lnTo>
                  <a:pt x="38" y="164"/>
                </a:lnTo>
                <a:lnTo>
                  <a:pt x="26" y="192"/>
                </a:lnTo>
                <a:lnTo>
                  <a:pt x="14" y="220"/>
                </a:lnTo>
                <a:lnTo>
                  <a:pt x="8" y="250"/>
                </a:lnTo>
                <a:lnTo>
                  <a:pt x="2" y="282"/>
                </a:lnTo>
                <a:lnTo>
                  <a:pt x="0" y="314"/>
                </a:lnTo>
                <a:lnTo>
                  <a:pt x="0" y="314"/>
                </a:lnTo>
                <a:lnTo>
                  <a:pt x="2" y="346"/>
                </a:lnTo>
                <a:lnTo>
                  <a:pt x="8" y="376"/>
                </a:lnTo>
                <a:lnTo>
                  <a:pt x="14" y="406"/>
                </a:lnTo>
                <a:lnTo>
                  <a:pt x="26" y="436"/>
                </a:lnTo>
                <a:lnTo>
                  <a:pt x="38" y="462"/>
                </a:lnTo>
                <a:lnTo>
                  <a:pt x="54" y="488"/>
                </a:lnTo>
                <a:lnTo>
                  <a:pt x="72" y="512"/>
                </a:lnTo>
                <a:lnTo>
                  <a:pt x="92" y="534"/>
                </a:lnTo>
                <a:lnTo>
                  <a:pt x="114" y="556"/>
                </a:lnTo>
                <a:lnTo>
                  <a:pt x="138" y="574"/>
                </a:lnTo>
                <a:lnTo>
                  <a:pt x="164" y="588"/>
                </a:lnTo>
                <a:lnTo>
                  <a:pt x="192" y="602"/>
                </a:lnTo>
                <a:lnTo>
                  <a:pt x="220" y="612"/>
                </a:lnTo>
                <a:lnTo>
                  <a:pt x="250" y="620"/>
                </a:lnTo>
                <a:lnTo>
                  <a:pt x="282" y="624"/>
                </a:lnTo>
                <a:lnTo>
                  <a:pt x="314" y="626"/>
                </a:lnTo>
                <a:lnTo>
                  <a:pt x="314" y="626"/>
                </a:lnTo>
                <a:lnTo>
                  <a:pt x="346" y="624"/>
                </a:lnTo>
                <a:lnTo>
                  <a:pt x="378" y="620"/>
                </a:lnTo>
                <a:lnTo>
                  <a:pt x="408" y="612"/>
                </a:lnTo>
                <a:lnTo>
                  <a:pt x="436" y="602"/>
                </a:lnTo>
                <a:lnTo>
                  <a:pt x="464" y="588"/>
                </a:lnTo>
                <a:lnTo>
                  <a:pt x="490" y="574"/>
                </a:lnTo>
                <a:lnTo>
                  <a:pt x="514" y="556"/>
                </a:lnTo>
                <a:lnTo>
                  <a:pt x="536" y="534"/>
                </a:lnTo>
                <a:lnTo>
                  <a:pt x="556" y="512"/>
                </a:lnTo>
                <a:lnTo>
                  <a:pt x="574" y="488"/>
                </a:lnTo>
                <a:lnTo>
                  <a:pt x="590" y="462"/>
                </a:lnTo>
                <a:lnTo>
                  <a:pt x="602" y="436"/>
                </a:lnTo>
                <a:lnTo>
                  <a:pt x="614" y="406"/>
                </a:lnTo>
                <a:lnTo>
                  <a:pt x="620" y="376"/>
                </a:lnTo>
                <a:lnTo>
                  <a:pt x="626" y="346"/>
                </a:lnTo>
                <a:lnTo>
                  <a:pt x="628" y="314"/>
                </a:lnTo>
                <a:lnTo>
                  <a:pt x="628" y="314"/>
                </a:lnTo>
                <a:lnTo>
                  <a:pt x="626" y="282"/>
                </a:lnTo>
                <a:lnTo>
                  <a:pt x="620" y="250"/>
                </a:lnTo>
                <a:lnTo>
                  <a:pt x="614" y="220"/>
                </a:lnTo>
                <a:lnTo>
                  <a:pt x="602" y="192"/>
                </a:lnTo>
                <a:lnTo>
                  <a:pt x="590" y="164"/>
                </a:lnTo>
                <a:lnTo>
                  <a:pt x="574" y="138"/>
                </a:lnTo>
                <a:lnTo>
                  <a:pt x="556" y="114"/>
                </a:lnTo>
                <a:lnTo>
                  <a:pt x="536" y="92"/>
                </a:lnTo>
                <a:lnTo>
                  <a:pt x="514" y="72"/>
                </a:lnTo>
                <a:lnTo>
                  <a:pt x="490" y="54"/>
                </a:lnTo>
                <a:lnTo>
                  <a:pt x="464" y="38"/>
                </a:lnTo>
                <a:lnTo>
                  <a:pt x="436" y="24"/>
                </a:lnTo>
                <a:lnTo>
                  <a:pt x="408" y="14"/>
                </a:lnTo>
                <a:lnTo>
                  <a:pt x="378" y="6"/>
                </a:lnTo>
                <a:lnTo>
                  <a:pt x="346" y="2"/>
                </a:lnTo>
                <a:lnTo>
                  <a:pt x="314"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36" name="Freeform 24"/>
          <p:cNvSpPr>
            <a:spLocks/>
          </p:cNvSpPr>
          <p:nvPr/>
        </p:nvSpPr>
        <p:spPr bwMode="auto">
          <a:xfrm>
            <a:off x="9587058" y="7608888"/>
            <a:ext cx="993775" cy="993775"/>
          </a:xfrm>
          <a:custGeom>
            <a:avLst/>
            <a:gdLst/>
            <a:ahLst/>
            <a:cxnLst>
              <a:cxn ang="0">
                <a:pos x="312" y="0"/>
              </a:cxn>
              <a:cxn ang="0">
                <a:pos x="250" y="6"/>
              </a:cxn>
              <a:cxn ang="0">
                <a:pos x="190" y="24"/>
              </a:cxn>
              <a:cxn ang="0">
                <a:pos x="138" y="54"/>
              </a:cxn>
              <a:cxn ang="0">
                <a:pos x="92" y="92"/>
              </a:cxn>
              <a:cxn ang="0">
                <a:pos x="52" y="138"/>
              </a:cxn>
              <a:cxn ang="0">
                <a:pos x="24" y="192"/>
              </a:cxn>
              <a:cxn ang="0">
                <a:pos x="6" y="250"/>
              </a:cxn>
              <a:cxn ang="0">
                <a:pos x="0" y="314"/>
              </a:cxn>
              <a:cxn ang="0">
                <a:pos x="2" y="346"/>
              </a:cxn>
              <a:cxn ang="0">
                <a:pos x="14" y="406"/>
              </a:cxn>
              <a:cxn ang="0">
                <a:pos x="38" y="462"/>
              </a:cxn>
              <a:cxn ang="0">
                <a:pos x="70" y="512"/>
              </a:cxn>
              <a:cxn ang="0">
                <a:pos x="114" y="556"/>
              </a:cxn>
              <a:cxn ang="0">
                <a:pos x="164" y="588"/>
              </a:cxn>
              <a:cxn ang="0">
                <a:pos x="220" y="612"/>
              </a:cxn>
              <a:cxn ang="0">
                <a:pos x="280" y="624"/>
              </a:cxn>
              <a:cxn ang="0">
                <a:pos x="312" y="626"/>
              </a:cxn>
              <a:cxn ang="0">
                <a:pos x="376" y="620"/>
              </a:cxn>
              <a:cxn ang="0">
                <a:pos x="434" y="602"/>
              </a:cxn>
              <a:cxn ang="0">
                <a:pos x="488" y="574"/>
              </a:cxn>
              <a:cxn ang="0">
                <a:pos x="534" y="534"/>
              </a:cxn>
              <a:cxn ang="0">
                <a:pos x="572" y="488"/>
              </a:cxn>
              <a:cxn ang="0">
                <a:pos x="602" y="436"/>
              </a:cxn>
              <a:cxn ang="0">
                <a:pos x="620" y="376"/>
              </a:cxn>
              <a:cxn ang="0">
                <a:pos x="626" y="314"/>
              </a:cxn>
              <a:cxn ang="0">
                <a:pos x="624" y="282"/>
              </a:cxn>
              <a:cxn ang="0">
                <a:pos x="612" y="220"/>
              </a:cxn>
              <a:cxn ang="0">
                <a:pos x="588" y="164"/>
              </a:cxn>
              <a:cxn ang="0">
                <a:pos x="554" y="114"/>
              </a:cxn>
              <a:cxn ang="0">
                <a:pos x="512" y="72"/>
              </a:cxn>
              <a:cxn ang="0">
                <a:pos x="462" y="38"/>
              </a:cxn>
              <a:cxn ang="0">
                <a:pos x="406" y="14"/>
              </a:cxn>
              <a:cxn ang="0">
                <a:pos x="344" y="2"/>
              </a:cxn>
            </a:cxnLst>
            <a:rect l="0" t="0" r="r" b="b"/>
            <a:pathLst>
              <a:path w="626" h="626">
                <a:moveTo>
                  <a:pt x="312" y="0"/>
                </a:moveTo>
                <a:lnTo>
                  <a:pt x="312" y="0"/>
                </a:lnTo>
                <a:lnTo>
                  <a:pt x="280" y="2"/>
                </a:lnTo>
                <a:lnTo>
                  <a:pt x="250" y="6"/>
                </a:lnTo>
                <a:lnTo>
                  <a:pt x="220" y="14"/>
                </a:lnTo>
                <a:lnTo>
                  <a:pt x="190" y="24"/>
                </a:lnTo>
                <a:lnTo>
                  <a:pt x="164" y="38"/>
                </a:lnTo>
                <a:lnTo>
                  <a:pt x="138" y="54"/>
                </a:lnTo>
                <a:lnTo>
                  <a:pt x="114" y="72"/>
                </a:lnTo>
                <a:lnTo>
                  <a:pt x="92" y="92"/>
                </a:lnTo>
                <a:lnTo>
                  <a:pt x="70" y="114"/>
                </a:lnTo>
                <a:lnTo>
                  <a:pt x="52" y="138"/>
                </a:lnTo>
                <a:lnTo>
                  <a:pt x="38" y="164"/>
                </a:lnTo>
                <a:lnTo>
                  <a:pt x="24" y="192"/>
                </a:lnTo>
                <a:lnTo>
                  <a:pt x="14" y="220"/>
                </a:lnTo>
                <a:lnTo>
                  <a:pt x="6" y="250"/>
                </a:lnTo>
                <a:lnTo>
                  <a:pt x="2" y="282"/>
                </a:lnTo>
                <a:lnTo>
                  <a:pt x="0" y="314"/>
                </a:lnTo>
                <a:lnTo>
                  <a:pt x="0" y="314"/>
                </a:lnTo>
                <a:lnTo>
                  <a:pt x="2" y="346"/>
                </a:lnTo>
                <a:lnTo>
                  <a:pt x="6" y="376"/>
                </a:lnTo>
                <a:lnTo>
                  <a:pt x="14" y="406"/>
                </a:lnTo>
                <a:lnTo>
                  <a:pt x="24" y="436"/>
                </a:lnTo>
                <a:lnTo>
                  <a:pt x="38" y="462"/>
                </a:lnTo>
                <a:lnTo>
                  <a:pt x="52" y="488"/>
                </a:lnTo>
                <a:lnTo>
                  <a:pt x="70" y="512"/>
                </a:lnTo>
                <a:lnTo>
                  <a:pt x="92" y="534"/>
                </a:lnTo>
                <a:lnTo>
                  <a:pt x="114" y="556"/>
                </a:lnTo>
                <a:lnTo>
                  <a:pt x="138" y="574"/>
                </a:lnTo>
                <a:lnTo>
                  <a:pt x="164" y="588"/>
                </a:lnTo>
                <a:lnTo>
                  <a:pt x="190" y="602"/>
                </a:lnTo>
                <a:lnTo>
                  <a:pt x="220" y="612"/>
                </a:lnTo>
                <a:lnTo>
                  <a:pt x="250" y="620"/>
                </a:lnTo>
                <a:lnTo>
                  <a:pt x="280" y="624"/>
                </a:lnTo>
                <a:lnTo>
                  <a:pt x="312" y="626"/>
                </a:lnTo>
                <a:lnTo>
                  <a:pt x="312" y="626"/>
                </a:lnTo>
                <a:lnTo>
                  <a:pt x="344" y="624"/>
                </a:lnTo>
                <a:lnTo>
                  <a:pt x="376" y="620"/>
                </a:lnTo>
                <a:lnTo>
                  <a:pt x="406" y="612"/>
                </a:lnTo>
                <a:lnTo>
                  <a:pt x="434" y="602"/>
                </a:lnTo>
                <a:lnTo>
                  <a:pt x="462" y="588"/>
                </a:lnTo>
                <a:lnTo>
                  <a:pt x="488" y="574"/>
                </a:lnTo>
                <a:lnTo>
                  <a:pt x="512" y="556"/>
                </a:lnTo>
                <a:lnTo>
                  <a:pt x="534" y="534"/>
                </a:lnTo>
                <a:lnTo>
                  <a:pt x="554" y="512"/>
                </a:lnTo>
                <a:lnTo>
                  <a:pt x="572" y="488"/>
                </a:lnTo>
                <a:lnTo>
                  <a:pt x="588" y="462"/>
                </a:lnTo>
                <a:lnTo>
                  <a:pt x="602" y="436"/>
                </a:lnTo>
                <a:lnTo>
                  <a:pt x="612" y="406"/>
                </a:lnTo>
                <a:lnTo>
                  <a:pt x="620" y="376"/>
                </a:lnTo>
                <a:lnTo>
                  <a:pt x="624" y="346"/>
                </a:lnTo>
                <a:lnTo>
                  <a:pt x="626" y="314"/>
                </a:lnTo>
                <a:lnTo>
                  <a:pt x="626" y="314"/>
                </a:lnTo>
                <a:lnTo>
                  <a:pt x="624" y="282"/>
                </a:lnTo>
                <a:lnTo>
                  <a:pt x="620" y="250"/>
                </a:lnTo>
                <a:lnTo>
                  <a:pt x="612" y="220"/>
                </a:lnTo>
                <a:lnTo>
                  <a:pt x="602" y="192"/>
                </a:lnTo>
                <a:lnTo>
                  <a:pt x="588" y="164"/>
                </a:lnTo>
                <a:lnTo>
                  <a:pt x="572" y="138"/>
                </a:lnTo>
                <a:lnTo>
                  <a:pt x="554" y="114"/>
                </a:lnTo>
                <a:lnTo>
                  <a:pt x="534" y="92"/>
                </a:lnTo>
                <a:lnTo>
                  <a:pt x="512" y="72"/>
                </a:lnTo>
                <a:lnTo>
                  <a:pt x="488" y="54"/>
                </a:lnTo>
                <a:lnTo>
                  <a:pt x="462" y="38"/>
                </a:lnTo>
                <a:lnTo>
                  <a:pt x="434" y="24"/>
                </a:lnTo>
                <a:lnTo>
                  <a:pt x="406" y="14"/>
                </a:lnTo>
                <a:lnTo>
                  <a:pt x="376" y="6"/>
                </a:lnTo>
                <a:lnTo>
                  <a:pt x="344" y="2"/>
                </a:lnTo>
                <a:lnTo>
                  <a:pt x="31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33" name="Text Placeholder 15"/>
          <p:cNvSpPr>
            <a:spLocks noGrp="1"/>
          </p:cNvSpPr>
          <p:nvPr>
            <p:ph type="body" sz="quarter" idx="4294967295"/>
          </p:nvPr>
        </p:nvSpPr>
        <p:spPr>
          <a:xfrm>
            <a:off x="285705" y="600059"/>
            <a:ext cx="11454651" cy="436608"/>
          </a:xfrm>
          <a:prstGeom prst="rect">
            <a:avLst/>
          </a:prstGeom>
        </p:spPr>
        <p:txBody>
          <a:bodyPr lIns="0" tIns="0" rIns="0" bIns="0"/>
          <a:lstStyle/>
          <a:p>
            <a:r>
              <a:rPr lang="en-US" sz="1400" dirty="0">
                <a:solidFill>
                  <a:schemeClr val="accent6"/>
                </a:solidFill>
              </a:rPr>
              <a:t>Across a range of sectors brands have seen cinema deliver significant business effects in both the short &amp; long term. </a:t>
            </a:r>
          </a:p>
        </p:txBody>
      </p:sp>
      <p:pic>
        <p:nvPicPr>
          <p:cNvPr id="5" name="Picture 4">
            <a:extLst>
              <a:ext uri="{FF2B5EF4-FFF2-40B4-BE49-F238E27FC236}">
                <a16:creationId xmlns:a16="http://schemas.microsoft.com/office/drawing/2014/main" id="{4FFDFAB4-D3ED-43B1-8F31-CD76A278CD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5216" r="15261" b="36871"/>
          <a:stretch/>
        </p:blipFill>
        <p:spPr>
          <a:xfrm>
            <a:off x="401376" y="1939911"/>
            <a:ext cx="1384714" cy="358384"/>
          </a:xfrm>
          <a:prstGeom prst="rect">
            <a:avLst/>
          </a:prstGeom>
        </p:spPr>
      </p:pic>
      <p:pic>
        <p:nvPicPr>
          <p:cNvPr id="15" name="Picture 14">
            <a:extLst>
              <a:ext uri="{FF2B5EF4-FFF2-40B4-BE49-F238E27FC236}">
                <a16:creationId xmlns:a16="http://schemas.microsoft.com/office/drawing/2014/main" id="{97C48A68-0B93-4984-B274-D8A253DB6E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5544" y="1828194"/>
            <a:ext cx="1150160" cy="581819"/>
          </a:xfrm>
          <a:prstGeom prst="rect">
            <a:avLst/>
          </a:prstGeom>
        </p:spPr>
      </p:pic>
      <p:pic>
        <p:nvPicPr>
          <p:cNvPr id="18" name="Picture 17">
            <a:extLst>
              <a:ext uri="{FF2B5EF4-FFF2-40B4-BE49-F238E27FC236}">
                <a16:creationId xmlns:a16="http://schemas.microsoft.com/office/drawing/2014/main" id="{9F872827-A0A2-4741-9388-02E023320C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11700" y="1704848"/>
            <a:ext cx="1104682" cy="828510"/>
          </a:xfrm>
          <a:prstGeom prst="rect">
            <a:avLst/>
          </a:prstGeom>
        </p:spPr>
      </p:pic>
      <p:pic>
        <p:nvPicPr>
          <p:cNvPr id="21" name="Picture 20">
            <a:extLst>
              <a:ext uri="{FF2B5EF4-FFF2-40B4-BE49-F238E27FC236}">
                <a16:creationId xmlns:a16="http://schemas.microsoft.com/office/drawing/2014/main" id="{01C193FB-45E6-40D5-A0D6-69C4BAE2852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584418" y="3660854"/>
            <a:ext cx="559244" cy="925259"/>
          </a:xfrm>
          <a:prstGeom prst="rect">
            <a:avLst/>
          </a:prstGeom>
        </p:spPr>
      </p:pic>
      <p:pic>
        <p:nvPicPr>
          <p:cNvPr id="23" name="Picture 22">
            <a:extLst>
              <a:ext uri="{FF2B5EF4-FFF2-40B4-BE49-F238E27FC236}">
                <a16:creationId xmlns:a16="http://schemas.microsoft.com/office/drawing/2014/main" id="{345431CE-B7F2-48C6-956E-AE46DEB6236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35143" b="35291"/>
          <a:stretch/>
        </p:blipFill>
        <p:spPr>
          <a:xfrm>
            <a:off x="9311699" y="5650209"/>
            <a:ext cx="1104682" cy="32660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49616" y="3769657"/>
            <a:ext cx="816200" cy="527808"/>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1376" y="5650209"/>
            <a:ext cx="1529924" cy="24809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9045" y="5650209"/>
            <a:ext cx="1023158" cy="40926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1376" y="3850381"/>
            <a:ext cx="1456300" cy="447084"/>
          </a:xfrm>
          <a:prstGeom prst="rect">
            <a:avLst/>
          </a:prstGeom>
        </p:spPr>
      </p:pic>
    </p:spTree>
    <p:extLst>
      <p:ext uri="{BB962C8B-B14F-4D97-AF65-F5344CB8AC3E}">
        <p14:creationId xmlns:p14="http://schemas.microsoft.com/office/powerpoint/2010/main" val="50324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DCM CAN SUPPLY YOU WITH DETAILED SPOT REPORTS TO HELP Pinpoint cinema </a:t>
            </a:r>
            <a:r>
              <a:rPr lang="en-GB" dirty="0" err="1"/>
              <a:t>roi</a:t>
            </a:r>
            <a:endParaRPr lang="en-US" dirty="0"/>
          </a:p>
        </p:txBody>
      </p:sp>
      <p:sp>
        <p:nvSpPr>
          <p:cNvPr id="5" name="Text Placeholder 3"/>
          <p:cNvSpPr>
            <a:spLocks noGrp="1"/>
          </p:cNvSpPr>
          <p:nvPr>
            <p:ph type="body" sz="quarter" idx="27"/>
          </p:nvPr>
        </p:nvSpPr>
        <p:spPr>
          <a:xfrm>
            <a:off x="270000" y="613313"/>
            <a:ext cx="9779755" cy="436608"/>
          </a:xfrm>
        </p:spPr>
        <p:txBody>
          <a:bodyPr/>
          <a:lstStyle/>
          <a:p>
            <a:pPr lvl="0" defTabSz="961784">
              <a:lnSpc>
                <a:spcPct val="100000"/>
              </a:lnSpc>
              <a:buClrTx/>
              <a:buSzTx/>
              <a:defRPr/>
            </a:pPr>
            <a:r>
              <a:rPr lang="en-US" dirty="0">
                <a:solidFill>
                  <a:srgbClr val="8A8A8D"/>
                </a:solidFill>
              </a:rPr>
              <a:t>Econometrics</a:t>
            </a:r>
          </a:p>
        </p:txBody>
      </p:sp>
      <p:sp>
        <p:nvSpPr>
          <p:cNvPr id="6" name="Text Placeholder 4"/>
          <p:cNvSpPr txBox="1">
            <a:spLocks/>
          </p:cNvSpPr>
          <p:nvPr/>
        </p:nvSpPr>
        <p:spPr bwMode="gray">
          <a:xfrm>
            <a:off x="772758" y="4566079"/>
            <a:ext cx="3600612" cy="413253"/>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2667"/>
              </a:lnSpc>
              <a:spcBef>
                <a:spcPts val="0"/>
              </a:spcBef>
              <a:spcAft>
                <a:spcPts val="0"/>
              </a:spcAft>
              <a:buClr>
                <a:srgbClr val="FFFFFF"/>
              </a:buClr>
              <a:buSzPct val="100000"/>
              <a:buFont typeface="Arial"/>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DCM can supply detailed </a:t>
            </a:r>
            <a:r>
              <a:rPr kumimoji="0" lang="en-GB" sz="1800" b="1" i="0" u="none" strike="noStrike" kern="1200" cap="none" spc="0" normalizeH="0" baseline="0" noProof="0" dirty="0">
                <a:ln>
                  <a:noFill/>
                </a:ln>
                <a:solidFill>
                  <a:schemeClr val="accent4"/>
                </a:solidFill>
                <a:effectLst/>
                <a:uLnTx/>
                <a:uFillTx/>
                <a:latin typeface="Arial"/>
                <a:ea typeface="+mn-ea"/>
                <a:cs typeface="+mn-cs"/>
              </a:rPr>
              <a:t>spot data </a:t>
            </a:r>
            <a:r>
              <a:rPr kumimoji="0" lang="en-GB" sz="1800" b="0" i="0" u="none" strike="noStrike" kern="1200" cap="none" spc="0" normalizeH="0" baseline="0" noProof="0" dirty="0">
                <a:ln>
                  <a:noFill/>
                </a:ln>
                <a:solidFill>
                  <a:srgbClr val="000000"/>
                </a:solidFill>
                <a:effectLst/>
                <a:uLnTx/>
                <a:uFillTx/>
                <a:latin typeface="Arial"/>
                <a:ea typeface="+mn-ea"/>
                <a:cs typeface="+mn-cs"/>
              </a:rPr>
              <a:t>for every ad in a campaign by site and showing</a:t>
            </a:r>
          </a:p>
        </p:txBody>
      </p:sp>
      <p:sp>
        <p:nvSpPr>
          <p:cNvPr id="7" name="Text Placeholder 4"/>
          <p:cNvSpPr txBox="1">
            <a:spLocks/>
          </p:cNvSpPr>
          <p:nvPr/>
        </p:nvSpPr>
        <p:spPr bwMode="gray">
          <a:xfrm>
            <a:off x="4416342" y="5195594"/>
            <a:ext cx="3964179" cy="413253"/>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ct val="100000"/>
              </a:lnSpc>
              <a:spcBef>
                <a:spcPts val="800"/>
              </a:spcBef>
              <a:spcAft>
                <a:spcPts val="0"/>
              </a:spcAft>
              <a:buClrTx/>
              <a:buSzPct val="100000"/>
              <a:buFont typeface="Arial"/>
              <a:buNone/>
              <a:tabLst/>
              <a:defRPr/>
            </a:pPr>
            <a:endParaRPr kumimoji="0" lang="en-GB" sz="1867"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 Placeholder 4"/>
          <p:cNvSpPr txBox="1">
            <a:spLocks/>
          </p:cNvSpPr>
          <p:nvPr/>
        </p:nvSpPr>
        <p:spPr bwMode="gray">
          <a:xfrm>
            <a:off x="5135944" y="4566079"/>
            <a:ext cx="3171061" cy="495937"/>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2667"/>
              </a:lnSpc>
              <a:spcBef>
                <a:spcPts val="0"/>
              </a:spcBef>
              <a:spcAft>
                <a:spcPts val="0"/>
              </a:spcAft>
              <a:buClr>
                <a:srgbClr val="FFFFFF"/>
              </a:buClr>
              <a:buSzPct val="100000"/>
              <a:buFont typeface="Arial"/>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Data is overlaid with </a:t>
            </a:r>
            <a:r>
              <a:rPr kumimoji="0" lang="en-GB" sz="1800" b="1" i="0" u="none" strike="noStrike" kern="1200" cap="none" spc="0" normalizeH="0" baseline="0" noProof="0" dirty="0">
                <a:ln>
                  <a:noFill/>
                </a:ln>
                <a:solidFill>
                  <a:schemeClr val="accent4"/>
                </a:solidFill>
                <a:effectLst/>
                <a:uLnTx/>
                <a:uFillTx/>
                <a:latin typeface="Arial"/>
                <a:ea typeface="+mn-ea"/>
                <a:cs typeface="+mn-cs"/>
              </a:rPr>
              <a:t>longitude/ latitudinal or postcode </a:t>
            </a:r>
            <a:r>
              <a:rPr kumimoji="0" lang="en-GB" sz="1800" b="0" i="0" u="none" strike="noStrike" kern="1200" cap="none" spc="0" normalizeH="0" baseline="0" noProof="0" dirty="0">
                <a:ln>
                  <a:noFill/>
                </a:ln>
                <a:solidFill>
                  <a:srgbClr val="000000"/>
                </a:solidFill>
                <a:effectLst/>
                <a:uLnTx/>
                <a:uFillTx/>
                <a:latin typeface="Arial"/>
                <a:ea typeface="+mn-ea"/>
                <a:cs typeface="+mn-cs"/>
              </a:rPr>
              <a:t>information for our cinemas</a:t>
            </a:r>
          </a:p>
        </p:txBody>
      </p:sp>
      <p:sp>
        <p:nvSpPr>
          <p:cNvPr id="9" name="Text Placeholder 4"/>
          <p:cNvSpPr txBox="1">
            <a:spLocks/>
          </p:cNvSpPr>
          <p:nvPr/>
        </p:nvSpPr>
        <p:spPr bwMode="gray">
          <a:xfrm>
            <a:off x="9042093" y="4566079"/>
            <a:ext cx="3732210" cy="413253"/>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2667"/>
              </a:lnSpc>
              <a:spcBef>
                <a:spcPts val="0"/>
              </a:spcBef>
              <a:spcAft>
                <a:spcPts val="0"/>
              </a:spcAft>
              <a:buClr>
                <a:srgbClr val="FFFFFF"/>
              </a:buClr>
              <a:buSzPct val="100000"/>
              <a:buFont typeface="Arial"/>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Your econometrics team can then better</a:t>
            </a:r>
            <a:r>
              <a:rPr kumimoji="0" lang="en-GB" sz="1800" b="0" i="0" u="none" strike="noStrike" kern="1200" cap="none" spc="0" normalizeH="0" baseline="0" noProof="0" dirty="0">
                <a:ln>
                  <a:noFill/>
                </a:ln>
                <a:solidFill>
                  <a:srgbClr val="00BFD6"/>
                </a:solidFill>
                <a:effectLst/>
                <a:uLnTx/>
                <a:uFillTx/>
                <a:latin typeface="Arial"/>
                <a:ea typeface="+mn-ea"/>
                <a:cs typeface="+mn-cs"/>
              </a:rPr>
              <a:t> </a:t>
            </a:r>
            <a:r>
              <a:rPr kumimoji="0" lang="en-GB" sz="1800" b="1" i="0" u="none" strike="noStrike" kern="1200" cap="none" spc="0" normalizeH="0" baseline="0" noProof="0" dirty="0">
                <a:ln>
                  <a:noFill/>
                </a:ln>
                <a:solidFill>
                  <a:schemeClr val="accent4"/>
                </a:solidFill>
                <a:effectLst/>
                <a:uLnTx/>
                <a:uFillTx/>
                <a:latin typeface="Arial"/>
                <a:ea typeface="+mn-ea"/>
                <a:cs typeface="+mn-cs"/>
              </a:rPr>
              <a:t>pin point cinema admissions delivery vs. store uplifts in sales</a:t>
            </a:r>
            <a:r>
              <a:rPr kumimoji="0" lang="en-GB" sz="1800" b="0" i="0" u="none" strike="noStrike" kern="1200" cap="none" spc="0" normalizeH="0" baseline="0" noProof="0" dirty="0">
                <a:ln>
                  <a:noFill/>
                </a:ln>
                <a:solidFill>
                  <a:schemeClr val="accent4"/>
                </a:solidFill>
                <a:effectLst/>
                <a:uLnTx/>
                <a:uFillTx/>
                <a:latin typeface="Arial"/>
                <a:ea typeface="+mn-ea"/>
                <a:cs typeface="+mn-cs"/>
              </a:rPr>
              <a:t> </a:t>
            </a:r>
            <a:r>
              <a:rPr kumimoji="0" lang="en-GB" sz="1800" b="0" i="0" u="none" strike="noStrike" kern="1200" cap="none" spc="0" normalizeH="0" baseline="0" noProof="0" dirty="0">
                <a:ln>
                  <a:noFill/>
                </a:ln>
                <a:solidFill>
                  <a:srgbClr val="000000"/>
                </a:solidFill>
                <a:effectLst/>
                <a:uLnTx/>
                <a:uFillTx/>
                <a:latin typeface="Arial"/>
                <a:ea typeface="+mn-ea"/>
                <a:cs typeface="+mn-cs"/>
              </a:rPr>
              <a:t>to provide an accurate ROI figure</a:t>
            </a:r>
          </a:p>
        </p:txBody>
      </p:sp>
      <p:sp>
        <p:nvSpPr>
          <p:cNvPr id="10" name="Freeform 253"/>
          <p:cNvSpPr>
            <a:spLocks noChangeAspect="1" noEditPoints="1"/>
          </p:cNvSpPr>
          <p:nvPr/>
        </p:nvSpPr>
        <p:spPr bwMode="auto">
          <a:xfrm>
            <a:off x="1404890" y="1836259"/>
            <a:ext cx="2277549" cy="2277549"/>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784" rtl="0" eaLnBrk="1" fontAlgn="auto" latinLnBrk="0" hangingPunct="1">
              <a:lnSpc>
                <a:spcPct val="100000"/>
              </a:lnSpc>
              <a:spcBef>
                <a:spcPts val="0"/>
              </a:spcBef>
              <a:spcAft>
                <a:spcPts val="0"/>
              </a:spcAft>
              <a:buClrTx/>
              <a:buSzTx/>
              <a:buFontTx/>
              <a:buNone/>
              <a:tabLst/>
              <a:defRPr/>
            </a:pPr>
            <a:endParaRPr kumimoji="0" lang="en-GB" sz="2534" b="0" i="0" u="none" strike="noStrike" kern="1200" cap="none" spc="0" normalizeH="0" baseline="0" noProof="0" dirty="0">
              <a:ln>
                <a:noFill/>
              </a:ln>
              <a:solidFill>
                <a:srgbClr val="00BFD6"/>
              </a:solidFill>
              <a:effectLst/>
              <a:uLnTx/>
              <a:uFillTx/>
              <a:latin typeface="Arial"/>
              <a:ea typeface="+mn-ea"/>
              <a:cs typeface="+mn-cs"/>
            </a:endParaRPr>
          </a:p>
        </p:txBody>
      </p:sp>
      <p:sp>
        <p:nvSpPr>
          <p:cNvPr id="11" name="Freeform 101"/>
          <p:cNvSpPr>
            <a:spLocks noChangeAspect="1" noEditPoints="1"/>
          </p:cNvSpPr>
          <p:nvPr/>
        </p:nvSpPr>
        <p:spPr bwMode="auto">
          <a:xfrm>
            <a:off x="9764944" y="1836259"/>
            <a:ext cx="2278800" cy="22788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784" rtl="0" eaLnBrk="1" fontAlgn="auto" latinLnBrk="0" hangingPunct="1">
              <a:lnSpc>
                <a:spcPct val="100000"/>
              </a:lnSpc>
              <a:spcBef>
                <a:spcPts val="0"/>
              </a:spcBef>
              <a:spcAft>
                <a:spcPts val="0"/>
              </a:spcAft>
              <a:buClrTx/>
              <a:buSzTx/>
              <a:buFontTx/>
              <a:buNone/>
              <a:tabLst/>
              <a:defRPr/>
            </a:pPr>
            <a:endParaRPr kumimoji="0" lang="en-GB" sz="2534" b="0" i="0" u="none" strike="noStrike" kern="1200" cap="none" spc="0" normalizeH="0" baseline="0" noProof="0" dirty="0">
              <a:ln>
                <a:noFill/>
              </a:ln>
              <a:solidFill>
                <a:srgbClr val="00BFD6"/>
              </a:solidFill>
              <a:effectLst/>
              <a:uLnTx/>
              <a:uFillTx/>
              <a:latin typeface="Arial"/>
              <a:ea typeface="+mn-ea"/>
              <a:cs typeface="+mn-cs"/>
            </a:endParaRPr>
          </a:p>
        </p:txBody>
      </p:sp>
      <p:sp>
        <p:nvSpPr>
          <p:cNvPr id="12" name="Freeform 159"/>
          <p:cNvSpPr>
            <a:spLocks noChangeAspect="1" noEditPoints="1"/>
          </p:cNvSpPr>
          <p:nvPr/>
        </p:nvSpPr>
        <p:spPr bwMode="auto">
          <a:xfrm>
            <a:off x="5584292" y="1836259"/>
            <a:ext cx="2278800" cy="22788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784" rtl="0" eaLnBrk="1" fontAlgn="auto" latinLnBrk="0" hangingPunct="1">
              <a:lnSpc>
                <a:spcPct val="100000"/>
              </a:lnSpc>
              <a:spcBef>
                <a:spcPts val="0"/>
              </a:spcBef>
              <a:spcAft>
                <a:spcPts val="0"/>
              </a:spcAft>
              <a:buClrTx/>
              <a:buSzTx/>
              <a:buFontTx/>
              <a:buNone/>
              <a:tabLst/>
              <a:defRPr/>
            </a:pPr>
            <a:endParaRPr kumimoji="0" lang="en-GB" sz="2534" b="0" i="0" u="none" strike="noStrike" kern="1200" cap="none" spc="0" normalizeH="0" baseline="0" noProof="0" dirty="0">
              <a:ln>
                <a:noFill/>
              </a:ln>
              <a:solidFill>
                <a:srgbClr val="00BFD6"/>
              </a:solidFill>
              <a:effectLst/>
              <a:uLnTx/>
              <a:uFillTx/>
              <a:latin typeface="Arial"/>
              <a:ea typeface="+mn-ea"/>
              <a:cs typeface="+mn-cs"/>
            </a:endParaRPr>
          </a:p>
        </p:txBody>
      </p:sp>
    </p:spTree>
    <p:extLst>
      <p:ext uri="{BB962C8B-B14F-4D97-AF65-F5344CB8AC3E}">
        <p14:creationId xmlns:p14="http://schemas.microsoft.com/office/powerpoint/2010/main" val="9810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Object 86" hidden="1"/>
          <p:cNvGraphicFramePr>
            <a:graphicFrameLocks noChangeAspect="1"/>
          </p:cNvGraphicFramePr>
          <p:nvPr>
            <p:custDataLst>
              <p:tags r:id="rId2"/>
            </p:custDataLst>
          </p:nvPr>
        </p:nvGraphicFramePr>
        <p:xfrm>
          <a:off x="1682751" y="1589"/>
          <a:ext cx="1587" cy="1587"/>
        </p:xfrm>
        <a:graphic>
          <a:graphicData uri="http://schemas.openxmlformats.org/presentationml/2006/ole">
            <mc:AlternateContent xmlns:mc="http://schemas.openxmlformats.org/markup-compatibility/2006">
              <mc:Choice xmlns:v="urn:schemas-microsoft-com:vml" Requires="v">
                <p:oleObj spid="_x0000_s209925" name="think-cell Slide" r:id="rId5" imgW="6350000" imgH="6350000" progId="">
                  <p:embed/>
                </p:oleObj>
              </mc:Choice>
              <mc:Fallback>
                <p:oleObj name="think-cell Slide" r:id="rId5" imgW="6350000" imgH="6350000" progId="">
                  <p:embed/>
                  <p:pic>
                    <p:nvPicPr>
                      <p:cNvPr id="87" name="Object 8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2751" y="1589"/>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p:nvPr>
        </p:nvSpPr>
        <p:spPr bwMode="gray">
          <a:xfrm>
            <a:off x="303721" y="226529"/>
            <a:ext cx="9308541" cy="409568"/>
          </a:xfrm>
        </p:spPr>
        <p:txBody>
          <a:bodyPr/>
          <a:lstStyle/>
          <a:p>
            <a:r>
              <a:rPr lang="en-US" sz="3087" dirty="0"/>
              <a:t>CINEMA IS A PREMIUM, BRAND SAFE AND TRUSTED ENVIRONMENT</a:t>
            </a:r>
          </a:p>
        </p:txBody>
      </p:sp>
      <p:sp>
        <p:nvSpPr>
          <p:cNvPr id="4" name="Text Placeholder 3"/>
          <p:cNvSpPr>
            <a:spLocks noGrp="1"/>
          </p:cNvSpPr>
          <p:nvPr>
            <p:ph type="body" sz="quarter" idx="14"/>
          </p:nvPr>
        </p:nvSpPr>
        <p:spPr bwMode="gray">
          <a:xfrm>
            <a:off x="303720" y="693811"/>
            <a:ext cx="9316338" cy="436608"/>
          </a:xfrm>
        </p:spPr>
        <p:txBody>
          <a:bodyPr/>
          <a:lstStyle/>
          <a:p>
            <a:r>
              <a:rPr lang="en-US" sz="1544" dirty="0"/>
              <a:t>Since becoming a fully digital operation in 2012 we offer an accountable and transparent process that ensure brands can trust cinema. </a:t>
            </a:r>
          </a:p>
        </p:txBody>
      </p:sp>
      <p:sp>
        <p:nvSpPr>
          <p:cNvPr id="10" name="TextBox 9"/>
          <p:cNvSpPr txBox="1"/>
          <p:nvPr/>
        </p:nvSpPr>
        <p:spPr>
          <a:xfrm>
            <a:off x="1562016" y="2614174"/>
            <a:ext cx="3173156" cy="771237"/>
          </a:xfrm>
          <a:prstGeom prst="rect">
            <a:avLst/>
          </a:prstGeom>
          <a:noFill/>
          <a:ln>
            <a:noFill/>
          </a:ln>
        </p:spPr>
        <p:txBody>
          <a:bodyPr wrap="square" rtlCol="0">
            <a:spAutoFit/>
          </a:bodyPr>
          <a:lstStyle/>
          <a:p>
            <a:pPr algn="ctr" defTabSz="961813"/>
            <a:r>
              <a:rPr lang="en-GB" sz="1103" dirty="0">
                <a:solidFill>
                  <a:srgbClr val="000000"/>
                </a:solidFill>
                <a:latin typeface="Arial"/>
              </a:rPr>
              <a:t>We forecast admissions for each film, forming the basis of our buying routes. Over 4 years’ worth of admissions data is used to inform average footfall by site and screen predictions</a:t>
            </a:r>
          </a:p>
        </p:txBody>
      </p:sp>
      <p:sp>
        <p:nvSpPr>
          <p:cNvPr id="24" name="TextBox 23"/>
          <p:cNvSpPr txBox="1"/>
          <p:nvPr/>
        </p:nvSpPr>
        <p:spPr>
          <a:xfrm>
            <a:off x="8764387" y="2614174"/>
            <a:ext cx="3010289" cy="601511"/>
          </a:xfrm>
          <a:prstGeom prst="rect">
            <a:avLst/>
          </a:prstGeom>
          <a:noFill/>
          <a:ln>
            <a:noFill/>
          </a:ln>
        </p:spPr>
        <p:txBody>
          <a:bodyPr wrap="square" rtlCol="0">
            <a:spAutoFit/>
          </a:bodyPr>
          <a:lstStyle/>
          <a:p>
            <a:pPr algn="ctr" defTabSz="961813"/>
            <a:r>
              <a:rPr lang="en-GB" sz="1103" dirty="0">
                <a:solidFill>
                  <a:srgbClr val="000000"/>
                </a:solidFill>
                <a:latin typeface="Arial"/>
              </a:rPr>
              <a:t>Box office ticket sales are delivered directly from the cinema’s in house POS system or web portal to our Data Warehouse</a:t>
            </a:r>
          </a:p>
        </p:txBody>
      </p:sp>
      <p:sp>
        <p:nvSpPr>
          <p:cNvPr id="30" name="TextBox 29"/>
          <p:cNvSpPr txBox="1"/>
          <p:nvPr/>
        </p:nvSpPr>
        <p:spPr>
          <a:xfrm>
            <a:off x="7050367" y="5254041"/>
            <a:ext cx="4130328" cy="771237"/>
          </a:xfrm>
          <a:prstGeom prst="rect">
            <a:avLst/>
          </a:prstGeom>
          <a:noFill/>
          <a:ln>
            <a:noFill/>
          </a:ln>
        </p:spPr>
        <p:txBody>
          <a:bodyPr wrap="square" rtlCol="0">
            <a:spAutoFit/>
          </a:bodyPr>
          <a:lstStyle/>
          <a:p>
            <a:pPr algn="ctr" defTabSz="961813"/>
            <a:r>
              <a:rPr lang="en-GB" sz="1103" dirty="0">
                <a:solidFill>
                  <a:srgbClr val="000000"/>
                </a:solidFill>
                <a:latin typeface="Arial"/>
              </a:rPr>
              <a:t>Each week, ComScore who independently measure 95% of worldwide box office data, collect admissions and report these to our campaign management team. This data is used to corroborate our own admissions, ensuring transparency</a:t>
            </a:r>
          </a:p>
        </p:txBody>
      </p:sp>
      <p:sp>
        <p:nvSpPr>
          <p:cNvPr id="32" name="TextBox 31"/>
          <p:cNvSpPr txBox="1"/>
          <p:nvPr/>
        </p:nvSpPr>
        <p:spPr>
          <a:xfrm>
            <a:off x="2103414" y="5254041"/>
            <a:ext cx="4062717" cy="1110689"/>
          </a:xfrm>
          <a:prstGeom prst="rect">
            <a:avLst/>
          </a:prstGeom>
          <a:noFill/>
          <a:ln>
            <a:noFill/>
          </a:ln>
        </p:spPr>
        <p:txBody>
          <a:bodyPr wrap="square" rtlCol="0">
            <a:spAutoFit/>
          </a:bodyPr>
          <a:lstStyle/>
          <a:p>
            <a:pPr algn="ctr" defTabSz="961813"/>
            <a:r>
              <a:rPr lang="en-GB" sz="1103" dirty="0">
                <a:solidFill>
                  <a:srgbClr val="000000"/>
                </a:solidFill>
                <a:latin typeface="Arial"/>
              </a:rPr>
              <a:t>If a film starts outside of its allocated time band, is cancelled, or is shown without our prior knowledge, these admissions are automatically detected and discarded. We only report admissions for films that have a live and accountable playlist and then allocate these to campaigns. </a:t>
            </a:r>
          </a:p>
          <a:p>
            <a:pPr algn="ctr" defTabSz="961813"/>
            <a:endParaRPr lang="en-GB" sz="1103" dirty="0">
              <a:solidFill>
                <a:srgbClr val="000000"/>
              </a:solidFill>
              <a:latin typeface="Arial"/>
            </a:endParaRPr>
          </a:p>
        </p:txBody>
      </p:sp>
      <p:sp>
        <p:nvSpPr>
          <p:cNvPr id="25" name="TextBox 24"/>
          <p:cNvSpPr txBox="1"/>
          <p:nvPr/>
        </p:nvSpPr>
        <p:spPr>
          <a:xfrm>
            <a:off x="2083090" y="1682339"/>
            <a:ext cx="2131006" cy="733534"/>
          </a:xfrm>
          <a:prstGeom prst="rect">
            <a:avLst/>
          </a:prstGeom>
          <a:noFill/>
          <a:ln>
            <a:noFill/>
          </a:ln>
        </p:spPr>
        <p:txBody>
          <a:bodyPr wrap="square" rtlCol="0">
            <a:spAutoFit/>
          </a:bodyPr>
          <a:lstStyle/>
          <a:p>
            <a:pPr algn="ctr" defTabSz="961813">
              <a:lnSpc>
                <a:spcPts val="2500"/>
              </a:lnSpc>
            </a:pPr>
            <a:r>
              <a:rPr lang="en-GB" sz="2400" dirty="0">
                <a:solidFill>
                  <a:srgbClr val="00BFD6"/>
                </a:solidFill>
                <a:latin typeface="Impact" charset="0"/>
                <a:ea typeface="Impact" charset="0"/>
                <a:cs typeface="Impact" charset="0"/>
              </a:rPr>
              <a:t>1. INFORMED </a:t>
            </a:r>
          </a:p>
          <a:p>
            <a:pPr algn="ctr" defTabSz="961813">
              <a:lnSpc>
                <a:spcPts val="2500"/>
              </a:lnSpc>
            </a:pPr>
            <a:r>
              <a:rPr lang="en-GB" sz="2400" dirty="0">
                <a:solidFill>
                  <a:srgbClr val="00BFD6"/>
                </a:solidFill>
                <a:latin typeface="Impact" charset="0"/>
                <a:ea typeface="Impact" charset="0"/>
                <a:cs typeface="Impact" charset="0"/>
              </a:rPr>
              <a:t>FORECASTS</a:t>
            </a:r>
          </a:p>
        </p:txBody>
      </p:sp>
      <p:cxnSp>
        <p:nvCxnSpPr>
          <p:cNvPr id="13" name="Straight Connector 12"/>
          <p:cNvCxnSpPr/>
          <p:nvPr/>
        </p:nvCxnSpPr>
        <p:spPr>
          <a:xfrm>
            <a:off x="1759386" y="2449461"/>
            <a:ext cx="27784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234683" y="2614174"/>
            <a:ext cx="2973586" cy="771237"/>
          </a:xfrm>
          <a:prstGeom prst="rect">
            <a:avLst/>
          </a:prstGeom>
          <a:noFill/>
          <a:ln>
            <a:noFill/>
          </a:ln>
        </p:spPr>
        <p:txBody>
          <a:bodyPr wrap="square" rtlCol="0">
            <a:spAutoFit/>
          </a:bodyPr>
          <a:lstStyle/>
          <a:p>
            <a:pPr algn="ctr" defTabSz="961813"/>
            <a:r>
              <a:rPr lang="en-GB" sz="1103" dirty="0">
                <a:solidFill>
                  <a:srgbClr val="000000"/>
                </a:solidFill>
                <a:latin typeface="Arial"/>
              </a:rPr>
              <a:t>Cinemas update us daily on what movies they plan to show over the 7-14 days, by site, date and time so we can schedule adverts against them</a:t>
            </a:r>
          </a:p>
        </p:txBody>
      </p:sp>
      <p:sp>
        <p:nvSpPr>
          <p:cNvPr id="31" name="TextBox 30"/>
          <p:cNvSpPr txBox="1"/>
          <p:nvPr/>
        </p:nvSpPr>
        <p:spPr>
          <a:xfrm>
            <a:off x="5655972" y="1682339"/>
            <a:ext cx="2131006" cy="733534"/>
          </a:xfrm>
          <a:prstGeom prst="rect">
            <a:avLst/>
          </a:prstGeom>
          <a:noFill/>
          <a:ln>
            <a:noFill/>
          </a:ln>
        </p:spPr>
        <p:txBody>
          <a:bodyPr wrap="square" rtlCol="0">
            <a:spAutoFit/>
          </a:bodyPr>
          <a:lstStyle/>
          <a:p>
            <a:pPr algn="ctr" defTabSz="961813">
              <a:lnSpc>
                <a:spcPts val="2500"/>
              </a:lnSpc>
            </a:pPr>
            <a:r>
              <a:rPr lang="en-GB" sz="2400" dirty="0">
                <a:solidFill>
                  <a:srgbClr val="FB3449"/>
                </a:solidFill>
                <a:latin typeface="Impact" charset="0"/>
                <a:ea typeface="Impact" charset="0"/>
                <a:cs typeface="Impact" charset="0"/>
              </a:rPr>
              <a:t>2. DAILY </a:t>
            </a:r>
          </a:p>
          <a:p>
            <a:pPr algn="ctr" defTabSz="961813">
              <a:lnSpc>
                <a:spcPts val="2500"/>
              </a:lnSpc>
            </a:pPr>
            <a:r>
              <a:rPr lang="en-GB" sz="2400" dirty="0">
                <a:solidFill>
                  <a:srgbClr val="FB3449"/>
                </a:solidFill>
                <a:latin typeface="Impact" charset="0"/>
                <a:ea typeface="Impact" charset="0"/>
                <a:cs typeface="Impact" charset="0"/>
              </a:rPr>
              <a:t>UPDATES</a:t>
            </a:r>
          </a:p>
        </p:txBody>
      </p:sp>
      <p:cxnSp>
        <p:nvCxnSpPr>
          <p:cNvPr id="33" name="Straight Connector 32"/>
          <p:cNvCxnSpPr/>
          <p:nvPr/>
        </p:nvCxnSpPr>
        <p:spPr>
          <a:xfrm>
            <a:off x="5332267" y="2449461"/>
            <a:ext cx="2778417" cy="0"/>
          </a:xfrm>
          <a:prstGeom prst="line">
            <a:avLst/>
          </a:prstGeom>
          <a:ln w="19050">
            <a:solidFill>
              <a:srgbClr val="FB3449"/>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204029" y="1682339"/>
            <a:ext cx="2131006" cy="733534"/>
          </a:xfrm>
          <a:prstGeom prst="rect">
            <a:avLst/>
          </a:prstGeom>
          <a:noFill/>
          <a:ln>
            <a:noFill/>
          </a:ln>
        </p:spPr>
        <p:txBody>
          <a:bodyPr wrap="square" rtlCol="0">
            <a:spAutoFit/>
          </a:bodyPr>
          <a:lstStyle/>
          <a:p>
            <a:pPr algn="ctr" defTabSz="961813">
              <a:lnSpc>
                <a:spcPts val="2500"/>
              </a:lnSpc>
            </a:pPr>
            <a:r>
              <a:rPr lang="en-GB" sz="2400" dirty="0">
                <a:solidFill>
                  <a:srgbClr val="8547AD"/>
                </a:solidFill>
                <a:latin typeface="Impact" charset="0"/>
                <a:ea typeface="Impact" charset="0"/>
                <a:cs typeface="Impact" charset="0"/>
              </a:rPr>
              <a:t>3. TICKET SALES REPORTED</a:t>
            </a:r>
          </a:p>
        </p:txBody>
      </p:sp>
      <p:cxnSp>
        <p:nvCxnSpPr>
          <p:cNvPr id="35" name="Straight Connector 34"/>
          <p:cNvCxnSpPr/>
          <p:nvPr/>
        </p:nvCxnSpPr>
        <p:spPr>
          <a:xfrm>
            <a:off x="8880323" y="2449461"/>
            <a:ext cx="27784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913925" y="4321523"/>
            <a:ext cx="2441692" cy="733534"/>
          </a:xfrm>
          <a:prstGeom prst="rect">
            <a:avLst/>
          </a:prstGeom>
          <a:noFill/>
          <a:ln>
            <a:noFill/>
          </a:ln>
        </p:spPr>
        <p:txBody>
          <a:bodyPr wrap="square" rtlCol="0">
            <a:spAutoFit/>
          </a:bodyPr>
          <a:lstStyle/>
          <a:p>
            <a:pPr algn="ctr" defTabSz="961813">
              <a:lnSpc>
                <a:spcPts val="2500"/>
              </a:lnSpc>
            </a:pPr>
            <a:r>
              <a:rPr lang="en-GB" sz="2400" dirty="0">
                <a:solidFill>
                  <a:srgbClr val="B6008D"/>
                </a:solidFill>
                <a:latin typeface="Impact" charset="0"/>
                <a:ea typeface="Impact" charset="0"/>
                <a:cs typeface="Impact" charset="0"/>
              </a:rPr>
              <a:t>4. ACCOUNTABLE REPORTING</a:t>
            </a:r>
          </a:p>
        </p:txBody>
      </p:sp>
      <p:cxnSp>
        <p:nvCxnSpPr>
          <p:cNvPr id="37" name="Straight Connector 36"/>
          <p:cNvCxnSpPr/>
          <p:nvPr/>
        </p:nvCxnSpPr>
        <p:spPr>
          <a:xfrm>
            <a:off x="2745563" y="5090895"/>
            <a:ext cx="277841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961531" y="4321523"/>
            <a:ext cx="2308001" cy="733534"/>
          </a:xfrm>
          <a:prstGeom prst="rect">
            <a:avLst/>
          </a:prstGeom>
          <a:noFill/>
          <a:ln>
            <a:noFill/>
          </a:ln>
        </p:spPr>
        <p:txBody>
          <a:bodyPr wrap="square" rtlCol="0">
            <a:spAutoFit/>
          </a:bodyPr>
          <a:lstStyle/>
          <a:p>
            <a:pPr algn="ctr" defTabSz="961813">
              <a:lnSpc>
                <a:spcPts val="2500"/>
              </a:lnSpc>
            </a:pPr>
            <a:r>
              <a:rPr lang="en-GB" sz="2400" dirty="0">
                <a:solidFill>
                  <a:srgbClr val="77226C"/>
                </a:solidFill>
                <a:latin typeface="Impact" charset="0"/>
                <a:ea typeface="Impact" charset="0"/>
                <a:cs typeface="Impact" charset="0"/>
              </a:rPr>
              <a:t>5. INDEPENDENT CORROBORATION</a:t>
            </a:r>
          </a:p>
        </p:txBody>
      </p:sp>
      <p:cxnSp>
        <p:nvCxnSpPr>
          <p:cNvPr id="51" name="Straight Connector 50"/>
          <p:cNvCxnSpPr/>
          <p:nvPr/>
        </p:nvCxnSpPr>
        <p:spPr>
          <a:xfrm>
            <a:off x="7726322" y="5090895"/>
            <a:ext cx="27784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04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52" y="-2"/>
            <a:ext cx="13442246" cy="7082445"/>
          </a:xfrm>
          <a:prstGeom prst="rect">
            <a:avLst/>
          </a:prstGeom>
        </p:spPr>
      </p:pic>
      <p:sp>
        <p:nvSpPr>
          <p:cNvPr id="7" name="Rectangle 6"/>
          <p:cNvSpPr/>
          <p:nvPr/>
        </p:nvSpPr>
        <p:spPr>
          <a:xfrm>
            <a:off x="352" y="-2"/>
            <a:ext cx="13442246" cy="7082445"/>
          </a:xfrm>
          <a:prstGeom prst="rect">
            <a:avLst/>
          </a:prstGeom>
          <a:solidFill>
            <a:schemeClr val="tx1">
              <a:alpha val="7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2095" dirty="0">
              <a:solidFill>
                <a:schemeClr val="bg1"/>
              </a:solidFill>
            </a:endParaRPr>
          </a:p>
        </p:txBody>
      </p:sp>
      <p:sp>
        <p:nvSpPr>
          <p:cNvPr id="2" name="Text Placeholder 1"/>
          <p:cNvSpPr>
            <a:spLocks noGrp="1"/>
          </p:cNvSpPr>
          <p:nvPr>
            <p:ph type="body" sz="quarter" idx="10"/>
          </p:nvPr>
        </p:nvSpPr>
        <p:spPr>
          <a:xfrm>
            <a:off x="392301" y="3174099"/>
            <a:ext cx="12658349" cy="685915"/>
          </a:xfrm>
        </p:spPr>
        <p:txBody>
          <a:bodyPr/>
          <a:lstStyle/>
          <a:p>
            <a:r>
              <a:rPr lang="en-US" sz="9923" dirty="0">
                <a:solidFill>
                  <a:srgbClr val="FFFFFF"/>
                </a:solidFill>
              </a:rPr>
              <a:t>How to buy cinema</a:t>
            </a:r>
          </a:p>
        </p:txBody>
      </p:sp>
    </p:spTree>
    <p:extLst>
      <p:ext uri="{BB962C8B-B14F-4D97-AF65-F5344CB8AC3E}">
        <p14:creationId xmlns:p14="http://schemas.microsoft.com/office/powerpoint/2010/main" val="75816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2F8AFB0-6033-467C-9FB2-DA8AAE3CF4B5}"/>
              </a:ext>
            </a:extLst>
          </p:cNvPr>
          <p:cNvSpPr>
            <a:spLocks noGrp="1"/>
          </p:cNvSpPr>
          <p:nvPr>
            <p:ph type="title"/>
          </p:nvPr>
        </p:nvSpPr>
        <p:spPr/>
        <p:txBody>
          <a:bodyPr/>
          <a:lstStyle/>
          <a:p>
            <a:r>
              <a:rPr lang="en-GB" dirty="0"/>
              <a:t>The cinema advertising landscape</a:t>
            </a:r>
          </a:p>
        </p:txBody>
      </p:sp>
      <p:sp>
        <p:nvSpPr>
          <p:cNvPr id="13" name="Text Box 19" descr="Picture8">
            <a:extLst>
              <a:ext uri="{FF2B5EF4-FFF2-40B4-BE49-F238E27FC236}">
                <a16:creationId xmlns:a16="http://schemas.microsoft.com/office/drawing/2014/main" id="{DE5561DE-92B2-48E7-8B67-45FD63D8F286}"/>
              </a:ext>
            </a:extLst>
          </p:cNvPr>
          <p:cNvSpPr txBox="1">
            <a:spLocks noChangeArrowheads="1"/>
          </p:cNvSpPr>
          <p:nvPr/>
        </p:nvSpPr>
        <p:spPr bwMode="auto">
          <a:xfrm>
            <a:off x="270000" y="1207631"/>
            <a:ext cx="10474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ts val="1900"/>
              </a:lnSpc>
              <a:buClr>
                <a:srgbClr val="FFFFFF"/>
              </a:buClr>
              <a:buSzPct val="100000"/>
              <a:buFont typeface="Arial" panose="020B0604020202020204" pitchFamily="34" charset="0"/>
              <a:defRPr b="1">
                <a:solidFill>
                  <a:schemeClr val="tx2"/>
                </a:solidFill>
                <a:latin typeface="Arial" panose="020B0604020202020204" pitchFamily="34" charset="0"/>
                <a:ea typeface="MS PGothic" panose="020B0600070205080204" pitchFamily="34" charset="-128"/>
              </a:defRPr>
            </a:lvl1pPr>
            <a:lvl2pPr marL="742950" indent="-285750">
              <a:lnSpc>
                <a:spcPts val="1900"/>
              </a:lnSpc>
              <a:buClr>
                <a:srgbClr val="FFFFFF"/>
              </a:buClr>
              <a:buSzPct val="100000"/>
              <a:buFont typeface="Arial" panose="020B0604020202020204" pitchFamily="34" charset="0"/>
              <a:defRPr>
                <a:solidFill>
                  <a:schemeClr val="bg1"/>
                </a:solidFill>
                <a:latin typeface="Arial" panose="020B0604020202020204" pitchFamily="34" charset="0"/>
                <a:ea typeface="MS PGothic" panose="020B0600070205080204" pitchFamily="34" charset="-128"/>
              </a:defRPr>
            </a:lvl2pPr>
            <a:lvl3pPr marL="1143000" indent="-228600">
              <a:lnSpc>
                <a:spcPts val="1500"/>
              </a:lnSpc>
              <a:buClr>
                <a:srgbClr val="FFFFFF"/>
              </a:buClr>
              <a:buSzPct val="100000"/>
              <a:buFont typeface="Arial" panose="020B0604020202020204" pitchFamily="34" charset="0"/>
              <a:defRPr sz="1400" b="1">
                <a:solidFill>
                  <a:schemeClr val="tx2"/>
                </a:solidFill>
                <a:latin typeface="Arial" panose="020B0604020202020204" pitchFamily="34" charset="0"/>
                <a:ea typeface="MS PGothic" panose="020B0600070205080204" pitchFamily="34" charset="-128"/>
              </a:defRPr>
            </a:lvl3pPr>
            <a:lvl4pPr marL="1600200" indent="-228600">
              <a:lnSpc>
                <a:spcPts val="1600"/>
              </a:lnSpc>
              <a:buClr>
                <a:srgbClr val="FFFFFF"/>
              </a:buClr>
              <a:buSzPct val="100000"/>
              <a:buFont typeface="Arial" panose="020B0604020202020204" pitchFamily="34" charset="0"/>
              <a:defRPr sz="1400">
                <a:solidFill>
                  <a:srgbClr val="000000"/>
                </a:solidFill>
                <a:latin typeface="Arial" panose="020B0604020202020204" pitchFamily="34" charset="0"/>
                <a:ea typeface="MS PGothic" panose="020B0600070205080204" pitchFamily="34" charset="-128"/>
              </a:defRPr>
            </a:lvl4pPr>
            <a:lvl5pPr marL="2057400" indent="-228600">
              <a:lnSpc>
                <a:spcPts val="1100"/>
              </a:lnSpc>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5pPr>
            <a:lvl6pPr marL="25146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6pPr>
            <a:lvl7pPr marL="29718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7pPr>
            <a:lvl8pPr marL="34290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8pPr>
            <a:lvl9pPr marL="38862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9pPr>
          </a:lstStyle>
          <a:p>
            <a:pPr lvl="0">
              <a:lnSpc>
                <a:spcPct val="100000"/>
              </a:lnSpc>
              <a:spcBef>
                <a:spcPct val="50000"/>
              </a:spcBef>
              <a:buClrTx/>
              <a:buSzTx/>
              <a:defRPr/>
            </a:pPr>
            <a:r>
              <a:rPr kumimoji="0" lang="en-GB" altLang="en-US" sz="1800" b="0" i="0" u="sng"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Digital Cinema Media - 516 cinemas - </a:t>
            </a:r>
            <a:r>
              <a:rPr lang="en-GB" altLang="en-US" sz="1800" b="0" u="sng" dirty="0">
                <a:solidFill>
                  <a:srgbClr val="000000"/>
                </a:solidFill>
                <a:latin typeface="Arial"/>
                <a:cs typeface="Arial" panose="020B0604020202020204" pitchFamily="34" charset="0"/>
              </a:rPr>
              <a:t>80% of UK cinema admissions</a:t>
            </a:r>
            <a:endParaRPr kumimoji="0" lang="en-GB" altLang="en-US" sz="1800" b="0" i="0" u="sng"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p:txBody>
      </p:sp>
      <p:sp>
        <p:nvSpPr>
          <p:cNvPr id="14" name="TextBox 13">
            <a:extLst>
              <a:ext uri="{FF2B5EF4-FFF2-40B4-BE49-F238E27FC236}">
                <a16:creationId xmlns:a16="http://schemas.microsoft.com/office/drawing/2014/main" id="{735E4A7F-34BB-44B6-928F-886B7DDDFA53}"/>
              </a:ext>
            </a:extLst>
          </p:cNvPr>
          <p:cNvSpPr txBox="1"/>
          <p:nvPr/>
        </p:nvSpPr>
        <p:spPr>
          <a:xfrm>
            <a:off x="9409106" y="7225248"/>
            <a:ext cx="3869777" cy="215444"/>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Arial"/>
                <a:ea typeface="+mn-ea"/>
                <a:cs typeface="+mn-cs"/>
              </a:rPr>
              <a:t>Source: </a:t>
            </a:r>
            <a:r>
              <a:rPr kumimoji="0" lang="en-GB" sz="800" b="0" i="0" u="none" strike="noStrike" kern="1200" cap="none" spc="0" normalizeH="0" baseline="0" noProof="0" dirty="0">
                <a:ln>
                  <a:noFill/>
                </a:ln>
                <a:solidFill>
                  <a:srgbClr val="000000"/>
                </a:solidFill>
                <a:effectLst/>
                <a:uLnTx/>
                <a:uFillTx/>
                <a:latin typeface="Arial"/>
                <a:ea typeface="+mn-ea"/>
                <a:cs typeface="+mn-cs"/>
              </a:rPr>
              <a:t>DCM/P&amp;D share of industry admissions = Comscore</a:t>
            </a:r>
          </a:p>
        </p:txBody>
      </p:sp>
      <p:pic>
        <p:nvPicPr>
          <p:cNvPr id="23" name="Picture 22">
            <a:extLst>
              <a:ext uri="{FF2B5EF4-FFF2-40B4-BE49-F238E27FC236}">
                <a16:creationId xmlns:a16="http://schemas.microsoft.com/office/drawing/2014/main" id="{5EEDEDBD-5E81-48B4-9D94-22A4D1F698B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6855" y="5461454"/>
            <a:ext cx="1875750" cy="494260"/>
          </a:xfrm>
          <a:prstGeom prst="rect">
            <a:avLst/>
          </a:prstGeom>
        </p:spPr>
      </p:pic>
      <p:pic>
        <p:nvPicPr>
          <p:cNvPr id="24" name="Picture 23">
            <a:extLst>
              <a:ext uri="{FF2B5EF4-FFF2-40B4-BE49-F238E27FC236}">
                <a16:creationId xmlns:a16="http://schemas.microsoft.com/office/drawing/2014/main" id="{ED1DD816-0245-4D13-9C20-8A3FD7FA66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2592" y="5383693"/>
            <a:ext cx="2842107" cy="533685"/>
          </a:xfrm>
          <a:prstGeom prst="rect">
            <a:avLst/>
          </a:prstGeom>
        </p:spPr>
      </p:pic>
      <p:pic>
        <p:nvPicPr>
          <p:cNvPr id="3" name="Picture 2">
            <a:extLst>
              <a:ext uri="{FF2B5EF4-FFF2-40B4-BE49-F238E27FC236}">
                <a16:creationId xmlns:a16="http://schemas.microsoft.com/office/drawing/2014/main" id="{2F69AF6C-62EE-403A-90B2-33DB449628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04206" y="5461454"/>
            <a:ext cx="2127520" cy="369332"/>
          </a:xfrm>
          <a:prstGeom prst="rect">
            <a:avLst/>
          </a:prstGeom>
        </p:spPr>
      </p:pic>
      <p:sp>
        <p:nvSpPr>
          <p:cNvPr id="27" name="TextBox 26">
            <a:extLst>
              <a:ext uri="{FF2B5EF4-FFF2-40B4-BE49-F238E27FC236}">
                <a16:creationId xmlns:a16="http://schemas.microsoft.com/office/drawing/2014/main" id="{48264EDF-48A6-45F3-9BF1-70F32844CDB6}"/>
              </a:ext>
            </a:extLst>
          </p:cNvPr>
          <p:cNvSpPr txBox="1"/>
          <p:nvPr/>
        </p:nvSpPr>
        <p:spPr>
          <a:xfrm>
            <a:off x="6486596" y="2248466"/>
            <a:ext cx="6489737" cy="477054"/>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2500" dirty="0">
                <a:solidFill>
                  <a:srgbClr val="000000"/>
                </a:solidFill>
                <a:latin typeface="Impact"/>
              </a:rPr>
              <a:t>+ OVER </a:t>
            </a:r>
            <a:r>
              <a:rPr kumimoji="0" lang="en-GB" sz="2500" i="0" u="none" strike="noStrike" kern="1200" cap="none" spc="0" normalizeH="0" baseline="0" noProof="0" dirty="0">
                <a:ln>
                  <a:noFill/>
                </a:ln>
                <a:solidFill>
                  <a:srgbClr val="000000"/>
                </a:solidFill>
                <a:effectLst/>
                <a:uLnTx/>
                <a:uFillTx/>
                <a:latin typeface="Impact"/>
                <a:ea typeface="+mn-ea"/>
                <a:cs typeface="+mn-cs"/>
              </a:rPr>
              <a:t>150 INDEPENDENT CINEMAS</a:t>
            </a:r>
          </a:p>
        </p:txBody>
      </p:sp>
      <p:grpSp>
        <p:nvGrpSpPr>
          <p:cNvPr id="28" name="Group 27">
            <a:extLst>
              <a:ext uri="{FF2B5EF4-FFF2-40B4-BE49-F238E27FC236}">
                <a16:creationId xmlns:a16="http://schemas.microsoft.com/office/drawing/2014/main" id="{81EA4C0E-FE4A-4356-B4CE-46735036DD8A}"/>
              </a:ext>
            </a:extLst>
          </p:cNvPr>
          <p:cNvGrpSpPr>
            <a:grpSpLocks noChangeAspect="1"/>
          </p:cNvGrpSpPr>
          <p:nvPr/>
        </p:nvGrpSpPr>
        <p:grpSpPr>
          <a:xfrm>
            <a:off x="4655577" y="4999671"/>
            <a:ext cx="1227589" cy="1227589"/>
            <a:chOff x="8920555" y="3691277"/>
            <a:chExt cx="1629721" cy="1629721"/>
          </a:xfrm>
        </p:grpSpPr>
        <p:sp>
          <p:nvSpPr>
            <p:cNvPr id="38" name="Oval 37">
              <a:extLst>
                <a:ext uri="{FF2B5EF4-FFF2-40B4-BE49-F238E27FC236}">
                  <a16:creationId xmlns:a16="http://schemas.microsoft.com/office/drawing/2014/main" id="{F6127C31-95FC-4172-A4C7-C1FAB5E45A8F}"/>
                </a:ext>
              </a:extLst>
            </p:cNvPr>
            <p:cNvSpPr/>
            <p:nvPr/>
          </p:nvSpPr>
          <p:spPr bwMode="auto">
            <a:xfrm>
              <a:off x="8920555" y="3691277"/>
              <a:ext cx="1629721" cy="1629721"/>
            </a:xfrm>
            <a:prstGeom prst="ellipse">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9" name="Picture 38">
              <a:extLst>
                <a:ext uri="{FF2B5EF4-FFF2-40B4-BE49-F238E27FC236}">
                  <a16:creationId xmlns:a16="http://schemas.microsoft.com/office/drawing/2014/main" id="{7580B836-54D5-4169-815E-3DA74A4ADF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91266" y="4376065"/>
              <a:ext cx="1454431" cy="260143"/>
            </a:xfrm>
            <a:prstGeom prst="rect">
              <a:avLst/>
            </a:prstGeom>
          </p:spPr>
        </p:pic>
      </p:grpSp>
      <p:sp>
        <p:nvSpPr>
          <p:cNvPr id="40" name="TextBox 39">
            <a:extLst>
              <a:ext uri="{FF2B5EF4-FFF2-40B4-BE49-F238E27FC236}">
                <a16:creationId xmlns:a16="http://schemas.microsoft.com/office/drawing/2014/main" id="{CD25ED0A-B432-46B4-B24B-F205B1C750FF}"/>
              </a:ext>
            </a:extLst>
          </p:cNvPr>
          <p:cNvSpPr txBox="1"/>
          <p:nvPr/>
        </p:nvSpPr>
        <p:spPr>
          <a:xfrm>
            <a:off x="8396509" y="5353732"/>
            <a:ext cx="5284470" cy="477054"/>
          </a:xfrm>
          <a:prstGeom prst="rect">
            <a:avLst/>
          </a:prstGeom>
          <a:noFill/>
          <a:ln>
            <a:noFill/>
          </a:ln>
        </p:spPr>
        <p:txBody>
          <a:bodyPr wrap="square" rtlCol="0">
            <a:spAutoFit/>
          </a:bodyPr>
          <a:lstStyle>
            <a:defPPr>
              <a:defRPr lang="en-US"/>
            </a:defPPr>
            <a:lvl1pPr algn="ctr">
              <a:defRPr sz="2500">
                <a:solidFill>
                  <a:schemeClr val="bg1"/>
                </a:solidFill>
                <a:latin typeface="+mj-lt"/>
              </a:defRPr>
            </a:lvl1p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0000"/>
                </a:solidFill>
                <a:effectLst/>
                <a:uLnTx/>
                <a:uFillTx/>
                <a:latin typeface="Impact"/>
                <a:ea typeface="+mn-ea"/>
                <a:cs typeface="+mn-cs"/>
              </a:rPr>
              <a:t>+ OVER 200 INDEPENDENT CINEMAS</a:t>
            </a:r>
          </a:p>
        </p:txBody>
      </p:sp>
      <p:pic>
        <p:nvPicPr>
          <p:cNvPr id="42" name="Picture 41">
            <a:extLst>
              <a:ext uri="{FF2B5EF4-FFF2-40B4-BE49-F238E27FC236}">
                <a16:creationId xmlns:a16="http://schemas.microsoft.com/office/drawing/2014/main" id="{6D2D0031-91F0-4802-B3E6-505485D89A9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41651" y="7111980"/>
            <a:ext cx="406764" cy="409992"/>
          </a:xfrm>
          <a:prstGeom prst="rect">
            <a:avLst/>
          </a:prstGeom>
        </p:spPr>
      </p:pic>
      <p:sp>
        <p:nvSpPr>
          <p:cNvPr id="41" name="Text Box 19" descr="Picture8">
            <a:extLst>
              <a:ext uri="{FF2B5EF4-FFF2-40B4-BE49-F238E27FC236}">
                <a16:creationId xmlns:a16="http://schemas.microsoft.com/office/drawing/2014/main" id="{59274EB8-1F6E-4230-AE5B-0D12F8ED5891}"/>
              </a:ext>
            </a:extLst>
          </p:cNvPr>
          <p:cNvSpPr txBox="1">
            <a:spLocks noChangeArrowheads="1"/>
          </p:cNvSpPr>
          <p:nvPr/>
        </p:nvSpPr>
        <p:spPr bwMode="auto">
          <a:xfrm>
            <a:off x="270000" y="4437148"/>
            <a:ext cx="71136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ts val="1900"/>
              </a:lnSpc>
              <a:buClr>
                <a:srgbClr val="FFFFFF"/>
              </a:buClr>
              <a:buSzPct val="100000"/>
              <a:buFont typeface="Arial" panose="020B0604020202020204" pitchFamily="34" charset="0"/>
              <a:defRPr b="1">
                <a:solidFill>
                  <a:schemeClr val="tx2"/>
                </a:solidFill>
                <a:latin typeface="Arial" panose="020B0604020202020204" pitchFamily="34" charset="0"/>
                <a:ea typeface="MS PGothic" panose="020B0600070205080204" pitchFamily="34" charset="-128"/>
              </a:defRPr>
            </a:lvl1pPr>
            <a:lvl2pPr marL="742950" indent="-285750">
              <a:lnSpc>
                <a:spcPts val="1900"/>
              </a:lnSpc>
              <a:buClr>
                <a:srgbClr val="FFFFFF"/>
              </a:buClr>
              <a:buSzPct val="100000"/>
              <a:buFont typeface="Arial" panose="020B0604020202020204" pitchFamily="34" charset="0"/>
              <a:defRPr>
                <a:solidFill>
                  <a:schemeClr val="bg1"/>
                </a:solidFill>
                <a:latin typeface="Arial" panose="020B0604020202020204" pitchFamily="34" charset="0"/>
                <a:ea typeface="MS PGothic" panose="020B0600070205080204" pitchFamily="34" charset="-128"/>
              </a:defRPr>
            </a:lvl2pPr>
            <a:lvl3pPr marL="1143000" indent="-228600">
              <a:lnSpc>
                <a:spcPts val="1500"/>
              </a:lnSpc>
              <a:buClr>
                <a:srgbClr val="FFFFFF"/>
              </a:buClr>
              <a:buSzPct val="100000"/>
              <a:buFont typeface="Arial" panose="020B0604020202020204" pitchFamily="34" charset="0"/>
              <a:defRPr sz="1400" b="1">
                <a:solidFill>
                  <a:schemeClr val="tx2"/>
                </a:solidFill>
                <a:latin typeface="Arial" panose="020B0604020202020204" pitchFamily="34" charset="0"/>
                <a:ea typeface="MS PGothic" panose="020B0600070205080204" pitchFamily="34" charset="-128"/>
              </a:defRPr>
            </a:lvl3pPr>
            <a:lvl4pPr marL="1600200" indent="-228600">
              <a:lnSpc>
                <a:spcPts val="1600"/>
              </a:lnSpc>
              <a:buClr>
                <a:srgbClr val="FFFFFF"/>
              </a:buClr>
              <a:buSzPct val="100000"/>
              <a:buFont typeface="Arial" panose="020B0604020202020204" pitchFamily="34" charset="0"/>
              <a:defRPr sz="1400">
                <a:solidFill>
                  <a:srgbClr val="000000"/>
                </a:solidFill>
                <a:latin typeface="Arial" panose="020B0604020202020204" pitchFamily="34" charset="0"/>
                <a:ea typeface="MS PGothic" panose="020B0600070205080204" pitchFamily="34" charset="-128"/>
              </a:defRPr>
            </a:lvl4pPr>
            <a:lvl5pPr marL="2057400" indent="-228600">
              <a:lnSpc>
                <a:spcPts val="1100"/>
              </a:lnSpc>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5pPr>
            <a:lvl6pPr marL="25146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6pPr>
            <a:lvl7pPr marL="29718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7pPr>
            <a:lvl8pPr marL="34290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8pPr>
            <a:lvl9pPr marL="38862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9pPr>
          </a:lstStyle>
          <a:p>
            <a:pPr marL="0" marR="0" lvl="0" indent="0" algn="l" defTabSz="961844" rtl="0" eaLnBrk="1" fontAlgn="auto" latinLnBrk="0" hangingPunct="1">
              <a:lnSpc>
                <a:spcPct val="100000"/>
              </a:lnSpc>
              <a:spcBef>
                <a:spcPct val="50000"/>
              </a:spcBef>
              <a:spcAft>
                <a:spcPts val="0"/>
              </a:spcAft>
              <a:buClrTx/>
              <a:buSzTx/>
              <a:buFontTx/>
              <a:buNone/>
              <a:tabLst/>
              <a:defRPr/>
            </a:pPr>
            <a:r>
              <a:rPr kumimoji="0" lang="en-GB" altLang="en-US" sz="1800" b="0" i="0" u="sng"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Pearl &amp; Dean - 20% of UK cinema admissions</a:t>
            </a:r>
          </a:p>
        </p:txBody>
      </p:sp>
      <p:grpSp>
        <p:nvGrpSpPr>
          <p:cNvPr id="2" name="Group 1">
            <a:extLst>
              <a:ext uri="{FF2B5EF4-FFF2-40B4-BE49-F238E27FC236}">
                <a16:creationId xmlns:a16="http://schemas.microsoft.com/office/drawing/2014/main" id="{7F1135E0-1D14-4B09-B9C7-F37019A41692}"/>
              </a:ext>
            </a:extLst>
          </p:cNvPr>
          <p:cNvGrpSpPr/>
          <p:nvPr/>
        </p:nvGrpSpPr>
        <p:grpSpPr>
          <a:xfrm>
            <a:off x="386855" y="1931600"/>
            <a:ext cx="6840782" cy="1235970"/>
            <a:chOff x="386855" y="1931600"/>
            <a:chExt cx="6840782" cy="1235970"/>
          </a:xfrm>
        </p:grpSpPr>
        <p:grpSp>
          <p:nvGrpSpPr>
            <p:cNvPr id="29" name="Group 2">
              <a:extLst>
                <a:ext uri="{FF2B5EF4-FFF2-40B4-BE49-F238E27FC236}">
                  <a16:creationId xmlns:a16="http://schemas.microsoft.com/office/drawing/2014/main" id="{3C47F5AE-C3F5-4CA3-A3EB-CBE258659D6A}"/>
                </a:ext>
              </a:extLst>
            </p:cNvPr>
            <p:cNvGrpSpPr>
              <a:grpSpLocks noChangeAspect="1"/>
            </p:cNvGrpSpPr>
            <p:nvPr/>
          </p:nvGrpSpPr>
          <p:grpSpPr bwMode="auto">
            <a:xfrm>
              <a:off x="386855" y="1931600"/>
              <a:ext cx="5437216" cy="1227589"/>
              <a:chOff x="1864211" y="3542515"/>
              <a:chExt cx="8288361" cy="1871516"/>
            </a:xfrm>
          </p:grpSpPr>
          <p:sp>
            <p:nvSpPr>
              <p:cNvPr id="30" name="Oval 29">
                <a:extLst>
                  <a:ext uri="{FF2B5EF4-FFF2-40B4-BE49-F238E27FC236}">
                    <a16:creationId xmlns:a16="http://schemas.microsoft.com/office/drawing/2014/main" id="{DA0D51E7-39B9-4401-A81F-936090E14DD2}"/>
                  </a:ext>
                </a:extLst>
              </p:cNvPr>
              <p:cNvSpPr/>
              <p:nvPr/>
            </p:nvSpPr>
            <p:spPr>
              <a:xfrm>
                <a:off x="1864211" y="3542515"/>
                <a:ext cx="1871309" cy="1871516"/>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Oval 30">
                <a:extLst>
                  <a:ext uri="{FF2B5EF4-FFF2-40B4-BE49-F238E27FC236}">
                    <a16:creationId xmlns:a16="http://schemas.microsoft.com/office/drawing/2014/main" id="{708051EB-4B2C-4F3C-96A5-E6BAF0769AC6}"/>
                  </a:ext>
                </a:extLst>
              </p:cNvPr>
              <p:cNvSpPr/>
              <p:nvPr/>
            </p:nvSpPr>
            <p:spPr>
              <a:xfrm>
                <a:off x="4003758" y="3542515"/>
                <a:ext cx="1871309" cy="1871516"/>
              </a:xfrm>
              <a:prstGeom prst="ellipse">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Oval 31">
                <a:extLst>
                  <a:ext uri="{FF2B5EF4-FFF2-40B4-BE49-F238E27FC236}">
                    <a16:creationId xmlns:a16="http://schemas.microsoft.com/office/drawing/2014/main" id="{1EB91921-165A-43AB-9FD6-7591AA333105}"/>
                  </a:ext>
                </a:extLst>
              </p:cNvPr>
              <p:cNvSpPr/>
              <p:nvPr/>
            </p:nvSpPr>
            <p:spPr>
              <a:xfrm>
                <a:off x="6141717" y="3542515"/>
                <a:ext cx="1871308" cy="1871516"/>
              </a:xfrm>
              <a:prstGeom prst="ellipse">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Oval 32">
                <a:extLst>
                  <a:ext uri="{FF2B5EF4-FFF2-40B4-BE49-F238E27FC236}">
                    <a16:creationId xmlns:a16="http://schemas.microsoft.com/office/drawing/2014/main" id="{2B5CF592-0F48-44A5-A854-7CDBFA79B96F}"/>
                  </a:ext>
                </a:extLst>
              </p:cNvPr>
              <p:cNvSpPr/>
              <p:nvPr/>
            </p:nvSpPr>
            <p:spPr>
              <a:xfrm>
                <a:off x="8281264" y="3542515"/>
                <a:ext cx="1871308" cy="1871516"/>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4" name="Picture 1" descr="cineworld-logo_reversed white.psd">
                <a:extLst>
                  <a:ext uri="{FF2B5EF4-FFF2-40B4-BE49-F238E27FC236}">
                    <a16:creationId xmlns:a16="http://schemas.microsoft.com/office/drawing/2014/main" id="{F240C2B4-5252-45BF-A509-DC3FB1EC2BF2}"/>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029235" y="4255168"/>
                <a:ext cx="1765326" cy="446211"/>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 descr="ODEON_STRAP WHITE.eps">
                <a:extLst>
                  <a:ext uri="{FF2B5EF4-FFF2-40B4-BE49-F238E27FC236}">
                    <a16:creationId xmlns:a16="http://schemas.microsoft.com/office/drawing/2014/main" id="{06373847-2EA6-477D-B8F9-E1184CF27A6A}"/>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117238" y="4222561"/>
                <a:ext cx="1365464" cy="511423"/>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8" descr="vue logo_white.psd">
                <a:extLst>
                  <a:ext uri="{FF2B5EF4-FFF2-40B4-BE49-F238E27FC236}">
                    <a16:creationId xmlns:a16="http://schemas.microsoft.com/office/drawing/2014/main" id="{ACD01112-0C1F-4D61-964E-4746422921C0}"/>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542240" y="4197523"/>
                <a:ext cx="1071253" cy="561501"/>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9" descr="Heineken Picturehouse logos.psd">
                <a:extLst>
                  <a:ext uri="{FF2B5EF4-FFF2-40B4-BE49-F238E27FC236}">
                    <a16:creationId xmlns:a16="http://schemas.microsoft.com/office/drawing/2014/main" id="{A5A88518-6E16-4520-B651-2FC9FCB56822}"/>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531567" y="4076636"/>
                <a:ext cx="1370497" cy="803275"/>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 name="Oval 24">
              <a:extLst>
                <a:ext uri="{FF2B5EF4-FFF2-40B4-BE49-F238E27FC236}">
                  <a16:creationId xmlns:a16="http://schemas.microsoft.com/office/drawing/2014/main" id="{1C6B654B-9E2D-4F1F-A2D4-A68000D61D6A}"/>
                </a:ext>
              </a:extLst>
            </p:cNvPr>
            <p:cNvSpPr/>
            <p:nvPr/>
          </p:nvSpPr>
          <p:spPr bwMode="auto">
            <a:xfrm>
              <a:off x="6000037" y="1939970"/>
              <a:ext cx="1227600" cy="1227600"/>
            </a:xfrm>
            <a:prstGeom prst="ellipse">
              <a:avLst/>
            </a:prstGeom>
            <a:solidFill>
              <a:srgbClr val="191617"/>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6" name="Picture 25">
              <a:extLst>
                <a:ext uri="{FF2B5EF4-FFF2-40B4-BE49-F238E27FC236}">
                  <a16:creationId xmlns:a16="http://schemas.microsoft.com/office/drawing/2014/main" id="{89EE858D-AC92-4D8C-88A8-230902608881}"/>
                </a:ext>
              </a:extLst>
            </p:cNvPr>
            <p:cNvPicPr>
              <a:picLocks noChangeAspect="1"/>
            </p:cNvPicPr>
            <p:nvPr/>
          </p:nvPicPr>
          <p:blipFill rotWithShape="1">
            <a:blip r:embed="rId11"/>
            <a:srcRect l="12344" r="9210"/>
            <a:stretch/>
          </p:blipFill>
          <p:spPr>
            <a:xfrm>
              <a:off x="6175951" y="2394628"/>
              <a:ext cx="875771" cy="334920"/>
            </a:xfrm>
            <a:prstGeom prst="rect">
              <a:avLst/>
            </a:prstGeom>
          </p:spPr>
        </p:pic>
      </p:grpSp>
    </p:spTree>
    <p:extLst>
      <p:ext uri="{BB962C8B-B14F-4D97-AF65-F5344CB8AC3E}">
        <p14:creationId xmlns:p14="http://schemas.microsoft.com/office/powerpoint/2010/main" val="130157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PLANNING A CINEMA CAMPAIGN IS EASY AND FLEXIBLE</a:t>
            </a:r>
          </a:p>
        </p:txBody>
      </p:sp>
      <p:sp>
        <p:nvSpPr>
          <p:cNvPr id="4" name="Text Placeholder 3"/>
          <p:cNvSpPr>
            <a:spLocks noGrp="1"/>
          </p:cNvSpPr>
          <p:nvPr>
            <p:ph type="body" sz="quarter" idx="27"/>
          </p:nvPr>
        </p:nvSpPr>
        <p:spPr>
          <a:xfrm>
            <a:off x="270624" y="612735"/>
            <a:ext cx="10130676" cy="532979"/>
          </a:xfrm>
        </p:spPr>
        <p:txBody>
          <a:bodyPr/>
          <a:lstStyle/>
          <a:p>
            <a:r>
              <a:rPr lang="en-US" dirty="0"/>
              <a:t>Campaigns can be run broadly or incredibly targeted down to individual showings if so desired</a:t>
            </a:r>
          </a:p>
        </p:txBody>
      </p:sp>
      <p:sp>
        <p:nvSpPr>
          <p:cNvPr id="2" name="Oval 1">
            <a:extLst>
              <a:ext uri="{FF2B5EF4-FFF2-40B4-BE49-F238E27FC236}">
                <a16:creationId xmlns:a16="http://schemas.microsoft.com/office/drawing/2014/main" id="{B9F9BD5A-8A28-4821-B49C-571DC7A732D8}"/>
              </a:ext>
            </a:extLst>
          </p:cNvPr>
          <p:cNvSpPr/>
          <p:nvPr/>
        </p:nvSpPr>
        <p:spPr>
          <a:xfrm>
            <a:off x="819150" y="1352550"/>
            <a:ext cx="2362200" cy="2324100"/>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AUDIENCE</a:t>
            </a:r>
          </a:p>
        </p:txBody>
      </p:sp>
      <p:sp>
        <p:nvSpPr>
          <p:cNvPr id="26" name="Oval 25">
            <a:extLst>
              <a:ext uri="{FF2B5EF4-FFF2-40B4-BE49-F238E27FC236}">
                <a16:creationId xmlns:a16="http://schemas.microsoft.com/office/drawing/2014/main" id="{17D83316-4A3E-48BE-AC83-91861FF7D23F}"/>
              </a:ext>
            </a:extLst>
          </p:cNvPr>
          <p:cNvSpPr/>
          <p:nvPr/>
        </p:nvSpPr>
        <p:spPr>
          <a:xfrm>
            <a:off x="3829050" y="1352550"/>
            <a:ext cx="2362200" cy="2324100"/>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FILM</a:t>
            </a:r>
          </a:p>
        </p:txBody>
      </p:sp>
      <p:sp>
        <p:nvSpPr>
          <p:cNvPr id="27" name="Oval 26">
            <a:extLst>
              <a:ext uri="{FF2B5EF4-FFF2-40B4-BE49-F238E27FC236}">
                <a16:creationId xmlns:a16="http://schemas.microsoft.com/office/drawing/2014/main" id="{BA80E6BA-9857-476C-A81E-896FB184AF95}"/>
              </a:ext>
            </a:extLst>
          </p:cNvPr>
          <p:cNvSpPr/>
          <p:nvPr/>
        </p:nvSpPr>
        <p:spPr>
          <a:xfrm>
            <a:off x="6838950" y="1352550"/>
            <a:ext cx="2362200" cy="2324100"/>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GENRE</a:t>
            </a:r>
          </a:p>
        </p:txBody>
      </p:sp>
      <p:sp>
        <p:nvSpPr>
          <p:cNvPr id="28" name="Oval 27">
            <a:extLst>
              <a:ext uri="{FF2B5EF4-FFF2-40B4-BE49-F238E27FC236}">
                <a16:creationId xmlns:a16="http://schemas.microsoft.com/office/drawing/2014/main" id="{A8C623B5-3D0D-423E-A870-E3DB5001025A}"/>
              </a:ext>
            </a:extLst>
          </p:cNvPr>
          <p:cNvSpPr/>
          <p:nvPr/>
        </p:nvSpPr>
        <p:spPr>
          <a:xfrm>
            <a:off x="9848850" y="1352550"/>
            <a:ext cx="2362200" cy="2324100"/>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CINEMA</a:t>
            </a:r>
          </a:p>
        </p:txBody>
      </p:sp>
      <p:sp>
        <p:nvSpPr>
          <p:cNvPr id="30" name="Oval 29">
            <a:extLst>
              <a:ext uri="{FF2B5EF4-FFF2-40B4-BE49-F238E27FC236}">
                <a16:creationId xmlns:a16="http://schemas.microsoft.com/office/drawing/2014/main" id="{E6B24821-D905-4A0F-A2BA-070017A923CD}"/>
              </a:ext>
            </a:extLst>
          </p:cNvPr>
          <p:cNvSpPr/>
          <p:nvPr/>
        </p:nvSpPr>
        <p:spPr>
          <a:xfrm>
            <a:off x="819150" y="4131136"/>
            <a:ext cx="2362200" cy="2324100"/>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WEEK</a:t>
            </a:r>
          </a:p>
        </p:txBody>
      </p:sp>
      <p:sp>
        <p:nvSpPr>
          <p:cNvPr id="31" name="Oval 30">
            <a:extLst>
              <a:ext uri="{FF2B5EF4-FFF2-40B4-BE49-F238E27FC236}">
                <a16:creationId xmlns:a16="http://schemas.microsoft.com/office/drawing/2014/main" id="{914EB945-4B06-424F-97AE-0A9A029F852C}"/>
              </a:ext>
            </a:extLst>
          </p:cNvPr>
          <p:cNvSpPr/>
          <p:nvPr/>
        </p:nvSpPr>
        <p:spPr>
          <a:xfrm>
            <a:off x="3829050" y="4131136"/>
            <a:ext cx="2362200" cy="2324100"/>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a:t>
            </a:r>
          </a:p>
          <a:p>
            <a:pPr algn="ctr"/>
            <a:r>
              <a:rPr lang="en-GB" b="1" dirty="0">
                <a:solidFill>
                  <a:srgbClr val="FFFFFF"/>
                </a:solidFill>
              </a:rPr>
              <a:t>DAY</a:t>
            </a:r>
          </a:p>
        </p:txBody>
      </p:sp>
      <p:sp>
        <p:nvSpPr>
          <p:cNvPr id="32" name="Oval 31">
            <a:extLst>
              <a:ext uri="{FF2B5EF4-FFF2-40B4-BE49-F238E27FC236}">
                <a16:creationId xmlns:a16="http://schemas.microsoft.com/office/drawing/2014/main" id="{08F8D6DB-E110-45B7-B028-0893BB30F0C7}"/>
              </a:ext>
            </a:extLst>
          </p:cNvPr>
          <p:cNvSpPr/>
          <p:nvPr/>
        </p:nvSpPr>
        <p:spPr>
          <a:xfrm>
            <a:off x="6838950" y="4131136"/>
            <a:ext cx="2362200" cy="2324100"/>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a:t>
            </a:r>
          </a:p>
          <a:p>
            <a:pPr algn="ctr"/>
            <a:r>
              <a:rPr lang="en-GB" b="1" dirty="0">
                <a:solidFill>
                  <a:srgbClr val="FFFFFF"/>
                </a:solidFill>
              </a:rPr>
              <a:t>TIME</a:t>
            </a:r>
          </a:p>
        </p:txBody>
      </p:sp>
      <p:sp>
        <p:nvSpPr>
          <p:cNvPr id="33" name="Oval 32">
            <a:extLst>
              <a:ext uri="{FF2B5EF4-FFF2-40B4-BE49-F238E27FC236}">
                <a16:creationId xmlns:a16="http://schemas.microsoft.com/office/drawing/2014/main" id="{4CBFCCD6-9FC5-4D2C-910A-12E03338C4B9}"/>
              </a:ext>
            </a:extLst>
          </p:cNvPr>
          <p:cNvSpPr/>
          <p:nvPr/>
        </p:nvSpPr>
        <p:spPr>
          <a:xfrm>
            <a:off x="9848850" y="4131136"/>
            <a:ext cx="2362200" cy="2324100"/>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SHOWING</a:t>
            </a:r>
          </a:p>
        </p:txBody>
      </p:sp>
    </p:spTree>
    <p:extLst>
      <p:ext uri="{BB962C8B-B14F-4D97-AF65-F5344CB8AC3E}">
        <p14:creationId xmlns:p14="http://schemas.microsoft.com/office/powerpoint/2010/main" val="316089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250621" y="7160993"/>
            <a:ext cx="5047867" cy="206082"/>
          </a:xfrm>
        </p:spPr>
        <p:txBody>
          <a:bodyPr/>
          <a:lstStyle/>
          <a:p>
            <a:pPr lvl="0"/>
            <a:r>
              <a:rPr lang="en-GB" dirty="0"/>
              <a:t>Source: </a:t>
            </a:r>
            <a:r>
              <a:rPr lang="en-GB" dirty="0" err="1"/>
              <a:t>Comscore</a:t>
            </a:r>
            <a:r>
              <a:rPr lang="en-GB" dirty="0"/>
              <a:t>, 5-year average excluding closed/partial months due to Covid</a:t>
            </a:r>
          </a:p>
        </p:txBody>
      </p:sp>
      <p:sp>
        <p:nvSpPr>
          <p:cNvPr id="3" name="Title 2"/>
          <p:cNvSpPr>
            <a:spLocks noGrp="1"/>
          </p:cNvSpPr>
          <p:nvPr>
            <p:ph type="title"/>
          </p:nvPr>
        </p:nvSpPr>
        <p:spPr/>
        <p:txBody>
          <a:bodyPr/>
          <a:lstStyle/>
          <a:p>
            <a:r>
              <a:rPr lang="en-US" dirty="0"/>
              <a:t>CINEMA ADMISSIONS BY MONTH</a:t>
            </a:r>
          </a:p>
        </p:txBody>
      </p:sp>
      <p:grpSp>
        <p:nvGrpSpPr>
          <p:cNvPr id="11" name="Group 10"/>
          <p:cNvGrpSpPr/>
          <p:nvPr/>
        </p:nvGrpSpPr>
        <p:grpSpPr>
          <a:xfrm>
            <a:off x="270000" y="1436866"/>
            <a:ext cx="12954381" cy="5472441"/>
            <a:chOff x="263445" y="1024974"/>
            <a:chExt cx="9514211" cy="5375825"/>
          </a:xfrm>
        </p:grpSpPr>
        <p:graphicFrame>
          <p:nvGraphicFramePr>
            <p:cNvPr id="5" name="Chart 4"/>
            <p:cNvGraphicFramePr>
              <a:graphicFrameLocks/>
            </p:cNvGraphicFramePr>
            <p:nvPr>
              <p:extLst>
                <p:ext uri="{D42A27DB-BD31-4B8C-83A1-F6EECF244321}">
                  <p14:modId xmlns:p14="http://schemas.microsoft.com/office/powerpoint/2010/main" val="1193022189"/>
                </p:ext>
              </p:extLst>
            </p:nvPr>
          </p:nvGraphicFramePr>
          <p:xfrm>
            <a:off x="263445" y="1024974"/>
            <a:ext cx="9431325" cy="537582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28070" y="1849371"/>
              <a:ext cx="1558144" cy="523220"/>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Awards Season &amp;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Half-term</a:t>
              </a:r>
            </a:p>
          </p:txBody>
        </p:sp>
        <p:sp>
          <p:nvSpPr>
            <p:cNvPr id="7" name="TextBox 6"/>
            <p:cNvSpPr txBox="1"/>
            <p:nvPr/>
          </p:nvSpPr>
          <p:spPr>
            <a:xfrm>
              <a:off x="2696199" y="1919904"/>
              <a:ext cx="732893" cy="307777"/>
            </a:xfrm>
            <a:prstGeom prst="rect">
              <a:avLst/>
            </a:prstGeom>
            <a:noFill/>
            <a:ln>
              <a:noFill/>
            </a:ln>
          </p:spPr>
          <p:txBody>
            <a:bodyPr wrap="non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Easter</a:t>
              </a:r>
            </a:p>
          </p:txBody>
        </p:sp>
        <p:sp>
          <p:nvSpPr>
            <p:cNvPr id="8" name="TextBox 7"/>
            <p:cNvSpPr txBox="1"/>
            <p:nvPr/>
          </p:nvSpPr>
          <p:spPr>
            <a:xfrm>
              <a:off x="4713632" y="1919903"/>
              <a:ext cx="2055645" cy="307777"/>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Summer holidays</a:t>
              </a:r>
            </a:p>
          </p:txBody>
        </p:sp>
        <p:sp>
          <p:nvSpPr>
            <p:cNvPr id="9" name="TextBox 8"/>
            <p:cNvSpPr txBox="1"/>
            <p:nvPr/>
          </p:nvSpPr>
          <p:spPr>
            <a:xfrm>
              <a:off x="8716147" y="1919905"/>
              <a:ext cx="1061509" cy="307777"/>
            </a:xfrm>
            <a:prstGeom prst="rect">
              <a:avLst/>
            </a:prstGeom>
            <a:noFill/>
            <a:ln>
              <a:noFill/>
            </a:ln>
          </p:spPr>
          <p:txBody>
            <a:bodyPr wrap="non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Christmas</a:t>
              </a:r>
            </a:p>
          </p:txBody>
        </p:sp>
        <p:sp>
          <p:nvSpPr>
            <p:cNvPr id="10" name="TextBox 9"/>
            <p:cNvSpPr txBox="1"/>
            <p:nvPr/>
          </p:nvSpPr>
          <p:spPr>
            <a:xfrm>
              <a:off x="7256841" y="1919903"/>
              <a:ext cx="971741" cy="307777"/>
            </a:xfrm>
            <a:prstGeom prst="rect">
              <a:avLst/>
            </a:prstGeom>
            <a:noFill/>
            <a:ln>
              <a:noFill/>
            </a:ln>
          </p:spPr>
          <p:txBody>
            <a:bodyPr wrap="non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Half-term</a:t>
              </a:r>
            </a:p>
          </p:txBody>
        </p:sp>
      </p:grpSp>
      <p:cxnSp>
        <p:nvCxnSpPr>
          <p:cNvPr id="12" name="Straight Connector 11">
            <a:extLst>
              <a:ext uri="{FF2B5EF4-FFF2-40B4-BE49-F238E27FC236}">
                <a16:creationId xmlns:a16="http://schemas.microsoft.com/office/drawing/2014/main" id="{AA0B3A02-A81E-4C51-8B80-5AF72621B5EA}"/>
              </a:ext>
            </a:extLst>
          </p:cNvPr>
          <p:cNvCxnSpPr>
            <a:cxnSpLocks/>
          </p:cNvCxnSpPr>
          <p:nvPr/>
        </p:nvCxnSpPr>
        <p:spPr>
          <a:xfrm>
            <a:off x="454709" y="3529400"/>
            <a:ext cx="12656816" cy="0"/>
          </a:xfrm>
          <a:prstGeom prst="line">
            <a:avLst/>
          </a:prstGeom>
          <a:ln w="3175">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EB86C2-BEE0-4223-8538-FEC3A0AE8489}"/>
              </a:ext>
            </a:extLst>
          </p:cNvPr>
          <p:cNvSpPr txBox="1"/>
          <p:nvPr/>
        </p:nvSpPr>
        <p:spPr>
          <a:xfrm>
            <a:off x="0" y="3146119"/>
            <a:ext cx="791056" cy="577081"/>
          </a:xfrm>
          <a:prstGeom prst="rect">
            <a:avLst/>
          </a:prstGeom>
          <a:noFill/>
          <a:ln>
            <a:noFill/>
          </a:ln>
        </p:spPr>
        <p:txBody>
          <a:bodyPr wrap="square" rtlCol="0">
            <a:spAutoFit/>
          </a:bodyPr>
          <a:lstStyle/>
          <a:p>
            <a:pPr marL="0" marR="0" lvl="0" indent="0" defTabSz="961844"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srgbClr val="8A8A8D"/>
                </a:solidFill>
                <a:effectLst/>
                <a:uLnTx/>
                <a:uFillTx/>
                <a:latin typeface="Arial"/>
                <a:ea typeface="+mn-ea"/>
                <a:cs typeface="+mn-cs"/>
              </a:rPr>
              <a:t>Avg. monthly adms</a:t>
            </a:r>
          </a:p>
        </p:txBody>
      </p:sp>
      <p:sp>
        <p:nvSpPr>
          <p:cNvPr id="14" name="Text Placeholder 3">
            <a:extLst>
              <a:ext uri="{FF2B5EF4-FFF2-40B4-BE49-F238E27FC236}">
                <a16:creationId xmlns:a16="http://schemas.microsoft.com/office/drawing/2014/main" id="{0A2D3D4B-E0E7-418B-BD61-9FD1F0530008}"/>
              </a:ext>
            </a:extLst>
          </p:cNvPr>
          <p:cNvSpPr>
            <a:spLocks noGrp="1"/>
          </p:cNvSpPr>
          <p:nvPr>
            <p:ph type="body" sz="quarter" idx="27"/>
          </p:nvPr>
        </p:nvSpPr>
        <p:spPr>
          <a:xfrm>
            <a:off x="270623" y="651956"/>
            <a:ext cx="11371647" cy="436608"/>
          </a:xfrm>
        </p:spPr>
        <p:txBody>
          <a:bodyPr/>
          <a:lstStyle/>
          <a:p>
            <a:r>
              <a:rPr lang="en-US" dirty="0"/>
              <a:t>While admissions breakdown will vary depending on each year’s film slate, cinema typically has strong months linked to school holidays and ‘awards season’ releases driving a strong start to the year</a:t>
            </a:r>
          </a:p>
        </p:txBody>
      </p:sp>
    </p:spTree>
    <p:extLst>
      <p:ext uri="{BB962C8B-B14F-4D97-AF65-F5344CB8AC3E}">
        <p14:creationId xmlns:p14="http://schemas.microsoft.com/office/powerpoint/2010/main" val="17569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82225" y="7180449"/>
            <a:ext cx="3116263" cy="206082"/>
          </a:xfrm>
        </p:spPr>
        <p:txBody>
          <a:bodyPr/>
          <a:lstStyle/>
          <a:p>
            <a:r>
              <a:rPr lang="en-GB" dirty="0"/>
              <a:t>Source: DCM Campaign Management, Jan-August 2022</a:t>
            </a:r>
          </a:p>
        </p:txBody>
      </p:sp>
      <p:sp>
        <p:nvSpPr>
          <p:cNvPr id="3" name="Title 2"/>
          <p:cNvSpPr>
            <a:spLocks noGrp="1"/>
          </p:cNvSpPr>
          <p:nvPr>
            <p:ph type="title"/>
          </p:nvPr>
        </p:nvSpPr>
        <p:spPr/>
        <p:txBody>
          <a:bodyPr/>
          <a:lstStyle/>
          <a:p>
            <a:r>
              <a:rPr lang="en-GB" dirty="0"/>
              <a:t>CINEMA NATURALLY UPWEIGHTS CAMPAIGNS OVER THE WEEKEND</a:t>
            </a:r>
            <a:endParaRPr lang="en-US" dirty="0"/>
          </a:p>
        </p:txBody>
      </p:sp>
      <p:sp>
        <p:nvSpPr>
          <p:cNvPr id="4" name="Text Placeholder 3"/>
          <p:cNvSpPr>
            <a:spLocks noGrp="1"/>
          </p:cNvSpPr>
          <p:nvPr>
            <p:ph type="body" sz="quarter" idx="27"/>
          </p:nvPr>
        </p:nvSpPr>
        <p:spPr>
          <a:xfrm>
            <a:off x="270623" y="651956"/>
            <a:ext cx="11371647" cy="436608"/>
          </a:xfrm>
        </p:spPr>
        <p:txBody>
          <a:bodyPr/>
          <a:lstStyle/>
          <a:p>
            <a:r>
              <a:rPr lang="en-US" dirty="0"/>
              <a:t>On an average week, 57% of DCM admissions are delivered across the weekend - naturally upweighting campaigns on the key retail days for brands </a:t>
            </a:r>
          </a:p>
          <a:p>
            <a:endParaRPr lang="en-US" dirty="0"/>
          </a:p>
        </p:txBody>
      </p:sp>
      <p:graphicFrame>
        <p:nvGraphicFramePr>
          <p:cNvPr id="5" name="Chart 4">
            <a:extLst>
              <a:ext uri="{FF2B5EF4-FFF2-40B4-BE49-F238E27FC236}">
                <a16:creationId xmlns:a16="http://schemas.microsoft.com/office/drawing/2014/main" id="{CEC84ED4-7BF8-44D1-8423-82F25EAF6D83}"/>
              </a:ext>
            </a:extLst>
          </p:cNvPr>
          <p:cNvGraphicFramePr>
            <a:graphicFrameLocks/>
          </p:cNvGraphicFramePr>
          <p:nvPr>
            <p:extLst>
              <p:ext uri="{D42A27DB-BD31-4B8C-83A1-F6EECF244321}">
                <p14:modId xmlns:p14="http://schemas.microsoft.com/office/powerpoint/2010/main" val="419658544"/>
              </p:ext>
            </p:extLst>
          </p:nvPr>
        </p:nvGraphicFramePr>
        <p:xfrm>
          <a:off x="270000" y="1475196"/>
          <a:ext cx="12666758" cy="528331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21EA4AC-26F6-4D26-B68F-798AF4CFEA9C}"/>
              </a:ext>
            </a:extLst>
          </p:cNvPr>
          <p:cNvSpPr txBox="1"/>
          <p:nvPr/>
        </p:nvSpPr>
        <p:spPr>
          <a:xfrm>
            <a:off x="4968432" y="1395873"/>
            <a:ext cx="3506088" cy="307777"/>
          </a:xfrm>
          <a:prstGeom prst="rect">
            <a:avLst/>
          </a:prstGeom>
          <a:noFill/>
          <a:ln>
            <a:noFill/>
          </a:ln>
        </p:spPr>
        <p:txBody>
          <a:bodyPr wrap="non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 of DCM admissions delivered by day</a:t>
            </a:r>
          </a:p>
        </p:txBody>
      </p:sp>
    </p:spTree>
    <p:extLst>
      <p:ext uri="{BB962C8B-B14F-4D97-AF65-F5344CB8AC3E}">
        <p14:creationId xmlns:p14="http://schemas.microsoft.com/office/powerpoint/2010/main" val="97961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00" y="239194"/>
            <a:ext cx="9310008" cy="409568"/>
          </a:xfrm>
        </p:spPr>
        <p:txBody>
          <a:bodyPr/>
          <a:lstStyle/>
          <a:p>
            <a:r>
              <a:rPr lang="en-US" sz="3087" dirty="0"/>
              <a:t>The cinema playlist</a:t>
            </a:r>
            <a:endParaRPr lang="en-GB" sz="3087" dirty="0"/>
          </a:p>
        </p:txBody>
      </p:sp>
      <p:grpSp>
        <p:nvGrpSpPr>
          <p:cNvPr id="53" name="Group 52"/>
          <p:cNvGrpSpPr/>
          <p:nvPr/>
        </p:nvGrpSpPr>
        <p:grpSpPr>
          <a:xfrm>
            <a:off x="693596" y="1907004"/>
            <a:ext cx="12519694" cy="3016609"/>
            <a:chOff x="158182" y="2405264"/>
            <a:chExt cx="10122344" cy="2438969"/>
          </a:xfrm>
        </p:grpSpPr>
        <p:sp>
          <p:nvSpPr>
            <p:cNvPr id="54" name="Rectangle 53"/>
            <p:cNvSpPr/>
            <p:nvPr/>
          </p:nvSpPr>
          <p:spPr>
            <a:xfrm>
              <a:off x="169387" y="2405264"/>
              <a:ext cx="740941"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5" name="TextBox 54"/>
            <p:cNvSpPr txBox="1"/>
            <p:nvPr/>
          </p:nvSpPr>
          <p:spPr>
            <a:xfrm>
              <a:off x="158182" y="2453184"/>
              <a:ext cx="853449" cy="1250428"/>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1. </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DCM</a:t>
              </a:r>
            </a:p>
            <a:p>
              <a:pPr defTabSz="961813"/>
              <a:r>
                <a:rPr lang="en-US" sz="1050" b="1" dirty="0">
                  <a:solidFill>
                    <a:srgbClr val="8A8A8D"/>
                  </a:solidFill>
                  <a:latin typeface="Arial"/>
                  <a:ea typeface="Impact" charset="0"/>
                  <a:cs typeface="Impact" charset="0"/>
                </a:rPr>
                <a:t>OPENING IDENT</a:t>
              </a:r>
            </a:p>
          </p:txBody>
        </p:sp>
        <p:cxnSp>
          <p:nvCxnSpPr>
            <p:cNvPr id="56" name="Straight Arrow Connector 55"/>
            <p:cNvCxnSpPr/>
            <p:nvPr/>
          </p:nvCxnSpPr>
          <p:spPr>
            <a:xfrm>
              <a:off x="438951"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989802" y="2405264"/>
              <a:ext cx="2076363" cy="2438969"/>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8" name="Rectangle 57"/>
            <p:cNvSpPr/>
            <p:nvPr/>
          </p:nvSpPr>
          <p:spPr>
            <a:xfrm>
              <a:off x="3145639" y="2405264"/>
              <a:ext cx="1172671" cy="2438969"/>
            </a:xfrm>
            <a:prstGeom prst="rect">
              <a:avLst/>
            </a:prstGeom>
            <a:solidFill>
              <a:srgbClr val="EB9E62"/>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9" name="Rectangle 58"/>
            <p:cNvSpPr/>
            <p:nvPr/>
          </p:nvSpPr>
          <p:spPr>
            <a:xfrm>
              <a:off x="4397784" y="2405264"/>
              <a:ext cx="741600"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0" name="Rectangle 59"/>
            <p:cNvSpPr/>
            <p:nvPr/>
          </p:nvSpPr>
          <p:spPr>
            <a:xfrm>
              <a:off x="5218858" y="2405264"/>
              <a:ext cx="1190293" cy="2438969"/>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1" name="Rectangle 60"/>
            <p:cNvSpPr/>
            <p:nvPr/>
          </p:nvSpPr>
          <p:spPr>
            <a:xfrm>
              <a:off x="6488625" y="2405264"/>
              <a:ext cx="1612728"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2" name="Rectangle 61"/>
            <p:cNvSpPr/>
            <p:nvPr/>
          </p:nvSpPr>
          <p:spPr>
            <a:xfrm>
              <a:off x="8180827" y="2405264"/>
              <a:ext cx="1183017" cy="2438969"/>
            </a:xfrm>
            <a:prstGeom prst="rect">
              <a:avLst/>
            </a:prstGeom>
            <a:solidFill>
              <a:srgbClr val="D7BB77"/>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3" name="Rectangle 62"/>
            <p:cNvSpPr/>
            <p:nvPr/>
          </p:nvSpPr>
          <p:spPr>
            <a:xfrm>
              <a:off x="9443315" y="2405264"/>
              <a:ext cx="473318"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cxnSp>
          <p:nvCxnSpPr>
            <p:cNvPr id="64" name="Straight Arrow Connector 63"/>
            <p:cNvCxnSpPr/>
            <p:nvPr/>
          </p:nvCxnSpPr>
          <p:spPr>
            <a:xfrm>
              <a:off x="1945655"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656021"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648338"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706170"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193530"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8672706"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9601921" y="4593221"/>
              <a:ext cx="107577" cy="107577"/>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GB" dirty="0">
                <a:solidFill>
                  <a:srgbClr val="8A8A8D"/>
                </a:solidFill>
                <a:latin typeface="Arial"/>
              </a:endParaRPr>
            </a:p>
          </p:txBody>
        </p:sp>
        <p:sp>
          <p:nvSpPr>
            <p:cNvPr id="71" name="TextBox 70"/>
            <p:cNvSpPr txBox="1"/>
            <p:nvPr/>
          </p:nvSpPr>
          <p:spPr>
            <a:xfrm>
              <a:off x="1092207" y="2453184"/>
              <a:ext cx="853449" cy="1119787"/>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2.</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BRAND </a:t>
              </a:r>
            </a:p>
            <a:p>
              <a:pPr defTabSz="961813"/>
              <a:r>
                <a:rPr lang="en-US" sz="1050" b="1" dirty="0">
                  <a:solidFill>
                    <a:srgbClr val="8A8A8D"/>
                  </a:solidFill>
                  <a:latin typeface="Arial"/>
                  <a:ea typeface="Impact" charset="0"/>
                  <a:cs typeface="Impact" charset="0"/>
                </a:rPr>
                <a:t>ADS</a:t>
              </a:r>
            </a:p>
          </p:txBody>
        </p:sp>
        <p:sp>
          <p:nvSpPr>
            <p:cNvPr id="72" name="TextBox 71"/>
            <p:cNvSpPr txBox="1"/>
            <p:nvPr/>
          </p:nvSpPr>
          <p:spPr>
            <a:xfrm>
              <a:off x="3193856"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3.</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BRONZE</a:t>
              </a:r>
            </a:p>
            <a:p>
              <a:pPr defTabSz="961813"/>
              <a:r>
                <a:rPr lang="en-US" sz="1050" b="1" dirty="0">
                  <a:solidFill>
                    <a:srgbClr val="FFFEFF"/>
                  </a:solidFill>
                  <a:latin typeface="Arial"/>
                  <a:ea typeface="Impact" charset="0"/>
                  <a:cs typeface="Impact" charset="0"/>
                </a:rPr>
                <a:t>SPOT</a:t>
              </a:r>
            </a:p>
          </p:txBody>
        </p:sp>
        <p:sp>
          <p:nvSpPr>
            <p:cNvPr id="73" name="TextBox 72"/>
            <p:cNvSpPr txBox="1"/>
            <p:nvPr/>
          </p:nvSpPr>
          <p:spPr>
            <a:xfrm>
              <a:off x="4387841" y="2453184"/>
              <a:ext cx="853449" cy="1250428"/>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4.</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DCM</a:t>
              </a:r>
            </a:p>
            <a:p>
              <a:pPr defTabSz="961813"/>
              <a:r>
                <a:rPr lang="en-US" sz="1050" b="1" dirty="0">
                  <a:solidFill>
                    <a:srgbClr val="8A8A8D"/>
                  </a:solidFill>
                  <a:latin typeface="Arial"/>
                  <a:ea typeface="Impact" charset="0"/>
                  <a:cs typeface="Impact" charset="0"/>
                </a:rPr>
                <a:t>CLOSING</a:t>
              </a:r>
            </a:p>
            <a:p>
              <a:pPr defTabSz="961813"/>
              <a:r>
                <a:rPr lang="en-US" sz="1050" b="1" dirty="0">
                  <a:solidFill>
                    <a:srgbClr val="8A8A8D"/>
                  </a:solidFill>
                  <a:latin typeface="Arial"/>
                  <a:ea typeface="Impact" charset="0"/>
                  <a:cs typeface="Impact" charset="0"/>
                </a:rPr>
                <a:t>IDENT</a:t>
              </a:r>
            </a:p>
          </p:txBody>
        </p:sp>
        <p:sp>
          <p:nvSpPr>
            <p:cNvPr id="74" name="TextBox 73"/>
            <p:cNvSpPr txBox="1"/>
            <p:nvPr/>
          </p:nvSpPr>
          <p:spPr>
            <a:xfrm>
              <a:off x="5279444"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5.</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SILVER SPOT</a:t>
              </a:r>
            </a:p>
          </p:txBody>
        </p:sp>
        <p:sp>
          <p:nvSpPr>
            <p:cNvPr id="75" name="TextBox 74"/>
            <p:cNvSpPr txBox="1"/>
            <p:nvPr/>
          </p:nvSpPr>
          <p:spPr>
            <a:xfrm>
              <a:off x="6519060" y="2453184"/>
              <a:ext cx="1028787" cy="1119787"/>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6.</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FILM </a:t>
              </a:r>
            </a:p>
            <a:p>
              <a:pPr defTabSz="961813"/>
              <a:r>
                <a:rPr lang="en-US" sz="1050" b="1" dirty="0">
                  <a:solidFill>
                    <a:srgbClr val="8A8A8D"/>
                  </a:solidFill>
                  <a:latin typeface="Arial"/>
                  <a:ea typeface="Impact" charset="0"/>
                  <a:cs typeface="Impact" charset="0"/>
                </a:rPr>
                <a:t>TRAILERS</a:t>
              </a:r>
            </a:p>
          </p:txBody>
        </p:sp>
        <p:sp>
          <p:nvSpPr>
            <p:cNvPr id="76" name="TextBox 75"/>
            <p:cNvSpPr txBox="1"/>
            <p:nvPr/>
          </p:nvSpPr>
          <p:spPr>
            <a:xfrm>
              <a:off x="8245981"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7.</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GOLD </a:t>
              </a:r>
            </a:p>
            <a:p>
              <a:pPr defTabSz="961813"/>
              <a:r>
                <a:rPr lang="en-US" sz="1050" b="1" dirty="0">
                  <a:solidFill>
                    <a:srgbClr val="FFFEFF"/>
                  </a:solidFill>
                  <a:latin typeface="Arial"/>
                  <a:ea typeface="Impact" charset="0"/>
                  <a:cs typeface="Impact" charset="0"/>
                </a:rPr>
                <a:t>SPOT</a:t>
              </a:r>
            </a:p>
          </p:txBody>
        </p:sp>
        <p:sp>
          <p:nvSpPr>
            <p:cNvPr id="77" name="TextBox 76"/>
            <p:cNvSpPr txBox="1"/>
            <p:nvPr/>
          </p:nvSpPr>
          <p:spPr>
            <a:xfrm>
              <a:off x="9427077" y="2453184"/>
              <a:ext cx="853449" cy="989145"/>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8.</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FILM</a:t>
              </a:r>
            </a:p>
          </p:txBody>
        </p:sp>
      </p:grpSp>
      <p:sp>
        <p:nvSpPr>
          <p:cNvPr id="31" name="TextBox 30"/>
          <p:cNvSpPr txBox="1"/>
          <p:nvPr/>
        </p:nvSpPr>
        <p:spPr>
          <a:xfrm>
            <a:off x="1769659" y="5621000"/>
            <a:ext cx="9903634" cy="480516"/>
          </a:xfrm>
          <a:prstGeom prst="rect">
            <a:avLst/>
          </a:prstGeom>
          <a:noFill/>
          <a:ln>
            <a:noFill/>
          </a:ln>
        </p:spPr>
        <p:txBody>
          <a:bodyPr wrap="square" rtlCol="0">
            <a:spAutoFit/>
          </a:bodyPr>
          <a:lstStyle/>
          <a:p>
            <a:pPr algn="ctr" defTabSz="961813">
              <a:lnSpc>
                <a:spcPts val="3300"/>
              </a:lnSpc>
            </a:pPr>
            <a:r>
              <a:rPr lang="en-US" sz="2426" b="1" dirty="0">
                <a:solidFill>
                  <a:srgbClr val="8A8A8D"/>
                </a:solidFill>
                <a:latin typeface="Arial"/>
              </a:rPr>
              <a:t>Average amount of brand advertising in reel: 11 minutes</a:t>
            </a:r>
          </a:p>
        </p:txBody>
      </p:sp>
    </p:spTree>
    <p:extLst>
      <p:ext uri="{BB962C8B-B14F-4D97-AF65-F5344CB8AC3E}">
        <p14:creationId xmlns:p14="http://schemas.microsoft.com/office/powerpoint/2010/main" val="34974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00" y="239194"/>
            <a:ext cx="9310008" cy="409568"/>
          </a:xfrm>
        </p:spPr>
        <p:txBody>
          <a:bodyPr/>
          <a:lstStyle/>
          <a:p>
            <a:r>
              <a:rPr lang="en-GB" sz="3087" dirty="0"/>
              <a:t>The Gold, Silver &amp; Bronze spots</a:t>
            </a:r>
          </a:p>
        </p:txBody>
      </p:sp>
      <p:grpSp>
        <p:nvGrpSpPr>
          <p:cNvPr id="53" name="Group 52"/>
          <p:cNvGrpSpPr/>
          <p:nvPr/>
        </p:nvGrpSpPr>
        <p:grpSpPr>
          <a:xfrm>
            <a:off x="693596" y="1907004"/>
            <a:ext cx="12519694" cy="3016609"/>
            <a:chOff x="158182" y="2405264"/>
            <a:chExt cx="10122344" cy="2438969"/>
          </a:xfrm>
        </p:grpSpPr>
        <p:sp>
          <p:nvSpPr>
            <p:cNvPr id="54" name="Rectangle 53"/>
            <p:cNvSpPr/>
            <p:nvPr/>
          </p:nvSpPr>
          <p:spPr>
            <a:xfrm>
              <a:off x="169387" y="2405264"/>
              <a:ext cx="740941"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5" name="TextBox 54"/>
            <p:cNvSpPr txBox="1"/>
            <p:nvPr/>
          </p:nvSpPr>
          <p:spPr>
            <a:xfrm>
              <a:off x="158182" y="2453184"/>
              <a:ext cx="853449" cy="1250428"/>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1. </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DCM</a:t>
              </a:r>
            </a:p>
            <a:p>
              <a:pPr defTabSz="961813"/>
              <a:r>
                <a:rPr lang="en-US" sz="1050" b="1" dirty="0">
                  <a:solidFill>
                    <a:srgbClr val="8A8A8D"/>
                  </a:solidFill>
                  <a:latin typeface="Arial"/>
                  <a:ea typeface="Impact" charset="0"/>
                  <a:cs typeface="Impact" charset="0"/>
                </a:rPr>
                <a:t>OPENING IDENT</a:t>
              </a:r>
            </a:p>
          </p:txBody>
        </p:sp>
        <p:cxnSp>
          <p:nvCxnSpPr>
            <p:cNvPr id="56" name="Straight Arrow Connector 55"/>
            <p:cNvCxnSpPr/>
            <p:nvPr/>
          </p:nvCxnSpPr>
          <p:spPr>
            <a:xfrm>
              <a:off x="438951"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989802" y="2405264"/>
              <a:ext cx="2076363" cy="2438969"/>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8" name="Rectangle 57"/>
            <p:cNvSpPr/>
            <p:nvPr/>
          </p:nvSpPr>
          <p:spPr>
            <a:xfrm>
              <a:off x="3145639" y="2405264"/>
              <a:ext cx="1172671" cy="2438969"/>
            </a:xfrm>
            <a:prstGeom prst="rect">
              <a:avLst/>
            </a:prstGeom>
            <a:solidFill>
              <a:srgbClr val="EB9E62"/>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9" name="Rectangle 58"/>
            <p:cNvSpPr/>
            <p:nvPr/>
          </p:nvSpPr>
          <p:spPr>
            <a:xfrm>
              <a:off x="4397784" y="2405264"/>
              <a:ext cx="741600"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0" name="Rectangle 59"/>
            <p:cNvSpPr/>
            <p:nvPr/>
          </p:nvSpPr>
          <p:spPr>
            <a:xfrm>
              <a:off x="5218858" y="2405264"/>
              <a:ext cx="1190293" cy="2438969"/>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1" name="Rectangle 60"/>
            <p:cNvSpPr/>
            <p:nvPr/>
          </p:nvSpPr>
          <p:spPr>
            <a:xfrm>
              <a:off x="6488625" y="2405264"/>
              <a:ext cx="1612728"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2" name="Rectangle 61"/>
            <p:cNvSpPr/>
            <p:nvPr/>
          </p:nvSpPr>
          <p:spPr>
            <a:xfrm>
              <a:off x="8180827" y="2405264"/>
              <a:ext cx="1183017" cy="2438969"/>
            </a:xfrm>
            <a:prstGeom prst="rect">
              <a:avLst/>
            </a:prstGeom>
            <a:solidFill>
              <a:srgbClr val="D7BB77"/>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3" name="Rectangle 62"/>
            <p:cNvSpPr/>
            <p:nvPr/>
          </p:nvSpPr>
          <p:spPr>
            <a:xfrm>
              <a:off x="9443315" y="2405264"/>
              <a:ext cx="473318"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cxnSp>
          <p:nvCxnSpPr>
            <p:cNvPr id="64" name="Straight Arrow Connector 63"/>
            <p:cNvCxnSpPr/>
            <p:nvPr/>
          </p:nvCxnSpPr>
          <p:spPr>
            <a:xfrm>
              <a:off x="1945655"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656021"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648338"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706170"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193530"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8672706"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9601921" y="4593221"/>
              <a:ext cx="107577" cy="107577"/>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GB" dirty="0">
                <a:solidFill>
                  <a:srgbClr val="8A8A8D"/>
                </a:solidFill>
                <a:latin typeface="Arial"/>
              </a:endParaRPr>
            </a:p>
          </p:txBody>
        </p:sp>
        <p:sp>
          <p:nvSpPr>
            <p:cNvPr id="71" name="TextBox 70"/>
            <p:cNvSpPr txBox="1"/>
            <p:nvPr/>
          </p:nvSpPr>
          <p:spPr>
            <a:xfrm>
              <a:off x="1092207" y="2453184"/>
              <a:ext cx="853449" cy="1119787"/>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2.</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BRAND </a:t>
              </a:r>
            </a:p>
            <a:p>
              <a:pPr defTabSz="961813"/>
              <a:r>
                <a:rPr lang="en-US" sz="1050" b="1" dirty="0">
                  <a:solidFill>
                    <a:srgbClr val="8A8A8D"/>
                  </a:solidFill>
                  <a:latin typeface="Arial"/>
                  <a:ea typeface="Impact" charset="0"/>
                  <a:cs typeface="Impact" charset="0"/>
                </a:rPr>
                <a:t>ADS</a:t>
              </a:r>
            </a:p>
          </p:txBody>
        </p:sp>
        <p:sp>
          <p:nvSpPr>
            <p:cNvPr id="72" name="TextBox 71"/>
            <p:cNvSpPr txBox="1"/>
            <p:nvPr/>
          </p:nvSpPr>
          <p:spPr>
            <a:xfrm>
              <a:off x="3193856"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3.</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BRONZE</a:t>
              </a:r>
            </a:p>
            <a:p>
              <a:pPr defTabSz="961813"/>
              <a:r>
                <a:rPr lang="en-US" sz="1050" b="1" dirty="0">
                  <a:solidFill>
                    <a:srgbClr val="FFFEFF"/>
                  </a:solidFill>
                  <a:latin typeface="Arial"/>
                  <a:ea typeface="Impact" charset="0"/>
                  <a:cs typeface="Impact" charset="0"/>
                </a:rPr>
                <a:t>SPOT</a:t>
              </a:r>
            </a:p>
          </p:txBody>
        </p:sp>
        <p:sp>
          <p:nvSpPr>
            <p:cNvPr id="73" name="TextBox 72"/>
            <p:cNvSpPr txBox="1"/>
            <p:nvPr/>
          </p:nvSpPr>
          <p:spPr>
            <a:xfrm>
              <a:off x="4387841" y="2453184"/>
              <a:ext cx="853449" cy="1250428"/>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4.</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DCM</a:t>
              </a:r>
            </a:p>
            <a:p>
              <a:pPr defTabSz="961813"/>
              <a:r>
                <a:rPr lang="en-US" sz="1050" b="1" dirty="0">
                  <a:solidFill>
                    <a:srgbClr val="8A8A8D"/>
                  </a:solidFill>
                  <a:latin typeface="Arial"/>
                  <a:ea typeface="Impact" charset="0"/>
                  <a:cs typeface="Impact" charset="0"/>
                </a:rPr>
                <a:t>CLOSING</a:t>
              </a:r>
            </a:p>
            <a:p>
              <a:pPr defTabSz="961813"/>
              <a:r>
                <a:rPr lang="en-US" sz="1050" b="1" dirty="0">
                  <a:solidFill>
                    <a:srgbClr val="8A8A8D"/>
                  </a:solidFill>
                  <a:latin typeface="Arial"/>
                  <a:ea typeface="Impact" charset="0"/>
                  <a:cs typeface="Impact" charset="0"/>
                </a:rPr>
                <a:t>IDENT</a:t>
              </a:r>
            </a:p>
          </p:txBody>
        </p:sp>
        <p:sp>
          <p:nvSpPr>
            <p:cNvPr id="74" name="TextBox 73"/>
            <p:cNvSpPr txBox="1"/>
            <p:nvPr/>
          </p:nvSpPr>
          <p:spPr>
            <a:xfrm>
              <a:off x="5279444"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5.</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SILVER SPOT</a:t>
              </a:r>
            </a:p>
          </p:txBody>
        </p:sp>
        <p:sp>
          <p:nvSpPr>
            <p:cNvPr id="75" name="TextBox 74"/>
            <p:cNvSpPr txBox="1"/>
            <p:nvPr/>
          </p:nvSpPr>
          <p:spPr>
            <a:xfrm>
              <a:off x="6519060" y="2453184"/>
              <a:ext cx="1028787" cy="1119787"/>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6.</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FILM </a:t>
              </a:r>
            </a:p>
            <a:p>
              <a:pPr defTabSz="961813"/>
              <a:r>
                <a:rPr lang="en-US" sz="1050" b="1" dirty="0">
                  <a:solidFill>
                    <a:srgbClr val="8A8A8D"/>
                  </a:solidFill>
                  <a:latin typeface="Arial"/>
                  <a:ea typeface="Impact" charset="0"/>
                  <a:cs typeface="Impact" charset="0"/>
                </a:rPr>
                <a:t>TRAILERS</a:t>
              </a:r>
            </a:p>
          </p:txBody>
        </p:sp>
        <p:sp>
          <p:nvSpPr>
            <p:cNvPr id="76" name="TextBox 75"/>
            <p:cNvSpPr txBox="1"/>
            <p:nvPr/>
          </p:nvSpPr>
          <p:spPr>
            <a:xfrm>
              <a:off x="8245981"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7.</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GOLD </a:t>
              </a:r>
            </a:p>
            <a:p>
              <a:pPr defTabSz="961813"/>
              <a:r>
                <a:rPr lang="en-US" sz="1050" b="1" dirty="0">
                  <a:solidFill>
                    <a:srgbClr val="FFFEFF"/>
                  </a:solidFill>
                  <a:latin typeface="Arial"/>
                  <a:ea typeface="Impact" charset="0"/>
                  <a:cs typeface="Impact" charset="0"/>
                </a:rPr>
                <a:t>SPOT</a:t>
              </a:r>
            </a:p>
          </p:txBody>
        </p:sp>
        <p:sp>
          <p:nvSpPr>
            <p:cNvPr id="77" name="TextBox 76"/>
            <p:cNvSpPr txBox="1"/>
            <p:nvPr/>
          </p:nvSpPr>
          <p:spPr>
            <a:xfrm>
              <a:off x="9427077" y="2453184"/>
              <a:ext cx="853449" cy="989145"/>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8.</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FILM</a:t>
              </a:r>
            </a:p>
          </p:txBody>
        </p:sp>
      </p:grpSp>
      <p:sp>
        <p:nvSpPr>
          <p:cNvPr id="29" name="Text Placeholder 2">
            <a:extLst>
              <a:ext uri="{FF2B5EF4-FFF2-40B4-BE49-F238E27FC236}">
                <a16:creationId xmlns:a16="http://schemas.microsoft.com/office/drawing/2014/main" id="{C9C7ADAD-F800-4E87-83CD-81EE316FD786}"/>
              </a:ext>
            </a:extLst>
          </p:cNvPr>
          <p:cNvSpPr>
            <a:spLocks noGrp="1"/>
          </p:cNvSpPr>
          <p:nvPr>
            <p:ph type="body" sz="quarter" idx="14"/>
          </p:nvPr>
        </p:nvSpPr>
        <p:spPr>
          <a:xfrm>
            <a:off x="334103" y="694681"/>
            <a:ext cx="9316338" cy="436608"/>
          </a:xfrm>
        </p:spPr>
        <p:txBody>
          <a:bodyPr/>
          <a:lstStyle/>
          <a:p>
            <a:r>
              <a:rPr lang="en-GB" sz="1544" dirty="0"/>
              <a:t>Take advantage of the most prestigious positions in advertising</a:t>
            </a:r>
          </a:p>
        </p:txBody>
      </p:sp>
      <p:sp>
        <p:nvSpPr>
          <p:cNvPr id="30" name="Text Placeholder 4">
            <a:extLst>
              <a:ext uri="{FF2B5EF4-FFF2-40B4-BE49-F238E27FC236}">
                <a16:creationId xmlns:a16="http://schemas.microsoft.com/office/drawing/2014/main" id="{B4E3A118-7E35-41DF-920F-069F82EADC5D}"/>
              </a:ext>
            </a:extLst>
          </p:cNvPr>
          <p:cNvSpPr txBox="1">
            <a:spLocks/>
          </p:cNvSpPr>
          <p:nvPr/>
        </p:nvSpPr>
        <p:spPr>
          <a:xfrm>
            <a:off x="10615618" y="5029378"/>
            <a:ext cx="1609389" cy="779782"/>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501" dirty="0">
                <a:solidFill>
                  <a:srgbClr val="D7BB77"/>
                </a:solidFill>
              </a:rPr>
              <a:t>100% </a:t>
            </a:r>
          </a:p>
          <a:p>
            <a:pPr algn="ctr"/>
            <a:r>
              <a:rPr lang="en-GB" sz="1200" dirty="0">
                <a:solidFill>
                  <a:schemeClr val="bg1"/>
                </a:solidFill>
              </a:rPr>
              <a:t>of cinemagoers seated when Gold Spot begins</a:t>
            </a:r>
          </a:p>
          <a:p>
            <a:pPr algn="ctr"/>
            <a:r>
              <a:rPr lang="en-GB" sz="1200" dirty="0">
                <a:solidFill>
                  <a:srgbClr val="D7BB77"/>
                </a:solidFill>
              </a:rPr>
              <a:t>+60% rate card</a:t>
            </a:r>
          </a:p>
        </p:txBody>
      </p:sp>
      <p:sp>
        <p:nvSpPr>
          <p:cNvPr id="32" name="Text Placeholder 4">
            <a:extLst>
              <a:ext uri="{FF2B5EF4-FFF2-40B4-BE49-F238E27FC236}">
                <a16:creationId xmlns:a16="http://schemas.microsoft.com/office/drawing/2014/main" id="{B9BFF6FD-14AB-4966-BC38-DEB6EF53BDAE}"/>
              </a:ext>
            </a:extLst>
          </p:cNvPr>
          <p:cNvSpPr txBox="1">
            <a:spLocks/>
          </p:cNvSpPr>
          <p:nvPr/>
        </p:nvSpPr>
        <p:spPr>
          <a:xfrm>
            <a:off x="6961512" y="5029376"/>
            <a:ext cx="1497754" cy="222164"/>
          </a:xfrm>
          <a:prstGeom prst="rect">
            <a:avLst/>
          </a:prstGeom>
        </p:spPr>
        <p:txBody>
          <a:bodyPr wrap="square"/>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501" dirty="0">
                <a:solidFill>
                  <a:srgbClr val="999595"/>
                </a:solidFill>
              </a:rPr>
              <a:t>94% </a:t>
            </a:r>
          </a:p>
          <a:p>
            <a:pPr algn="ctr"/>
            <a:r>
              <a:rPr lang="en-GB" sz="1200" dirty="0">
                <a:solidFill>
                  <a:schemeClr val="bg1"/>
                </a:solidFill>
              </a:rPr>
              <a:t>of cinemagoers seated when Silver Spot begins</a:t>
            </a:r>
          </a:p>
          <a:p>
            <a:pPr algn="ctr"/>
            <a:r>
              <a:rPr lang="en-GB" sz="1200" dirty="0">
                <a:solidFill>
                  <a:srgbClr val="999595"/>
                </a:solidFill>
              </a:rPr>
              <a:t>+30% rate card</a:t>
            </a:r>
          </a:p>
        </p:txBody>
      </p:sp>
      <p:sp>
        <p:nvSpPr>
          <p:cNvPr id="33" name="Text Placeholder 4">
            <a:extLst>
              <a:ext uri="{FF2B5EF4-FFF2-40B4-BE49-F238E27FC236}">
                <a16:creationId xmlns:a16="http://schemas.microsoft.com/office/drawing/2014/main" id="{01463D58-7E0B-45B8-891D-7D9D61A5A7B3}"/>
              </a:ext>
            </a:extLst>
          </p:cNvPr>
          <p:cNvSpPr txBox="1">
            <a:spLocks/>
          </p:cNvSpPr>
          <p:nvPr/>
        </p:nvSpPr>
        <p:spPr>
          <a:xfrm>
            <a:off x="4329440" y="5014627"/>
            <a:ext cx="1640064" cy="76470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501" dirty="0">
                <a:solidFill>
                  <a:srgbClr val="EB9E62"/>
                </a:solidFill>
              </a:rPr>
              <a:t>92% </a:t>
            </a:r>
          </a:p>
          <a:p>
            <a:pPr algn="ctr"/>
            <a:r>
              <a:rPr lang="en-GB" sz="1200" dirty="0">
                <a:solidFill>
                  <a:schemeClr val="bg1"/>
                </a:solidFill>
              </a:rPr>
              <a:t>of cinemagoers seated when Bronze Spot begins</a:t>
            </a:r>
          </a:p>
          <a:p>
            <a:pPr algn="ctr"/>
            <a:r>
              <a:rPr lang="en-GB" sz="1200" dirty="0">
                <a:solidFill>
                  <a:srgbClr val="EB9E62"/>
                </a:solidFill>
              </a:rPr>
              <a:t>+15% rate card</a:t>
            </a:r>
          </a:p>
        </p:txBody>
      </p:sp>
    </p:spTree>
    <p:extLst>
      <p:ext uri="{BB962C8B-B14F-4D97-AF65-F5344CB8AC3E}">
        <p14:creationId xmlns:p14="http://schemas.microsoft.com/office/powerpoint/2010/main" val="70345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1314A-3C88-43D1-ABBC-B774A7615200}"/>
              </a:ext>
            </a:extLst>
          </p:cNvPr>
          <p:cNvSpPr>
            <a:spLocks noGrp="1"/>
          </p:cNvSpPr>
          <p:nvPr>
            <p:ph type="title"/>
          </p:nvPr>
        </p:nvSpPr>
        <p:spPr/>
        <p:txBody>
          <a:bodyPr/>
          <a:lstStyle/>
          <a:p>
            <a:r>
              <a:rPr lang="en-GB" dirty="0"/>
              <a:t>In the UK CINEMAGOING REMAINS A VALUED AND POPULAR ACTIVITY</a:t>
            </a:r>
          </a:p>
        </p:txBody>
      </p:sp>
      <p:sp>
        <p:nvSpPr>
          <p:cNvPr id="6" name="Text Placeholder 5">
            <a:extLst>
              <a:ext uri="{FF2B5EF4-FFF2-40B4-BE49-F238E27FC236}">
                <a16:creationId xmlns:a16="http://schemas.microsoft.com/office/drawing/2014/main" id="{688E61DA-825B-4833-B1B4-D4771346853E}"/>
              </a:ext>
            </a:extLst>
          </p:cNvPr>
          <p:cNvSpPr>
            <a:spLocks noGrp="1"/>
          </p:cNvSpPr>
          <p:nvPr>
            <p:ph type="body" sz="quarter" idx="11"/>
          </p:nvPr>
        </p:nvSpPr>
        <p:spPr>
          <a:xfrm>
            <a:off x="10182225" y="7251119"/>
            <a:ext cx="3116263" cy="123111"/>
          </a:xfrm>
        </p:spPr>
        <p:txBody>
          <a:bodyPr/>
          <a:lstStyle/>
          <a:p>
            <a:r>
              <a:rPr lang="en-GB" dirty="0"/>
              <a:t>Source: GB TGI January 2024. Activities done in the last 12 months</a:t>
            </a:r>
          </a:p>
        </p:txBody>
      </p:sp>
      <p:graphicFrame>
        <p:nvGraphicFramePr>
          <p:cNvPr id="10" name="Object 1">
            <a:extLst>
              <a:ext uri="{FF2B5EF4-FFF2-40B4-BE49-F238E27FC236}">
                <a16:creationId xmlns:a16="http://schemas.microsoft.com/office/drawing/2014/main" id="{1B77FD2F-7135-42DF-8B37-2E7CCBD14BC7}"/>
              </a:ext>
            </a:extLst>
          </p:cNvPr>
          <p:cNvGraphicFramePr>
            <a:graphicFrameLocks noChangeAspect="1"/>
          </p:cNvGraphicFramePr>
          <p:nvPr>
            <p:extLst>
              <p:ext uri="{D42A27DB-BD31-4B8C-83A1-F6EECF244321}">
                <p14:modId xmlns:p14="http://schemas.microsoft.com/office/powerpoint/2010/main" val="2325421546"/>
              </p:ext>
            </p:extLst>
          </p:nvPr>
        </p:nvGraphicFramePr>
        <p:xfrm>
          <a:off x="72508" y="882362"/>
          <a:ext cx="13003412" cy="6026438"/>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 Placeholder 13">
            <a:extLst>
              <a:ext uri="{FF2B5EF4-FFF2-40B4-BE49-F238E27FC236}">
                <a16:creationId xmlns:a16="http://schemas.microsoft.com/office/drawing/2014/main" id="{72B8A7EB-6B16-4005-B996-2C83C07B9616}"/>
              </a:ext>
            </a:extLst>
          </p:cNvPr>
          <p:cNvSpPr txBox="1">
            <a:spLocks/>
          </p:cNvSpPr>
          <p:nvPr/>
        </p:nvSpPr>
        <p:spPr bwMode="gray">
          <a:xfrm>
            <a:off x="6771765" y="1205576"/>
            <a:ext cx="6671185" cy="218812"/>
          </a:xfrm>
          <a:prstGeom prst="rect">
            <a:avLst/>
          </a:prstGeom>
        </p:spPr>
        <p:txBody>
          <a:bodyPr vert="horz" lIns="0" tIns="0" rIns="0" bIns="0" rtlCol="0" anchor="t" anchorCtr="0">
            <a:noAutofit/>
          </a:bodyPr>
          <a:lstStyle>
            <a:lvl1pPr>
              <a:lnSpc>
                <a:spcPts val="1684"/>
              </a:lnSpc>
              <a:buNone/>
              <a:defRPr lang="en-GB" sz="1400" b="1" kern="1200" baseline="0" dirty="0">
                <a:solidFill>
                  <a:schemeClr val="bg1"/>
                </a:solidFill>
                <a:latin typeface="+mn-lt"/>
                <a:ea typeface="+mn-ea"/>
                <a:cs typeface="+mn-cs"/>
              </a:defRPr>
            </a:lvl1pPr>
          </a:lstStyle>
          <a:p>
            <a:pPr algn="ctr"/>
            <a:r>
              <a:rPr lang="en-GB" b="0" i="0" dirty="0">
                <a:solidFill>
                  <a:schemeClr val="accent6"/>
                </a:solidFill>
                <a:effectLst/>
                <a:latin typeface="Graphik"/>
              </a:rPr>
              <a:t>% of people who have done activity in the last 12 months</a:t>
            </a:r>
          </a:p>
        </p:txBody>
      </p:sp>
      <p:sp>
        <p:nvSpPr>
          <p:cNvPr id="2" name="Rectangle 1">
            <a:extLst>
              <a:ext uri="{FF2B5EF4-FFF2-40B4-BE49-F238E27FC236}">
                <a16:creationId xmlns:a16="http://schemas.microsoft.com/office/drawing/2014/main" id="{7EF710E6-C849-4F0B-BFAD-B9018AE2FFAB}"/>
              </a:ext>
            </a:extLst>
          </p:cNvPr>
          <p:cNvSpPr/>
          <p:nvPr/>
        </p:nvSpPr>
        <p:spPr>
          <a:xfrm>
            <a:off x="3498556" y="1314982"/>
            <a:ext cx="1062812" cy="5363919"/>
          </a:xfrm>
          <a:prstGeom prst="rect">
            <a:avLst/>
          </a:prstGeom>
          <a:noFill/>
          <a:ln w="19050">
            <a:solidFill>
              <a:srgbClr val="0099A8"/>
            </a:solidFill>
            <a:prstDash val="dash"/>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Tree>
    <p:extLst>
      <p:ext uri="{BB962C8B-B14F-4D97-AF65-F5344CB8AC3E}">
        <p14:creationId xmlns:p14="http://schemas.microsoft.com/office/powerpoint/2010/main" val="101295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82225" y="7153486"/>
            <a:ext cx="3116263" cy="206082"/>
          </a:xfrm>
        </p:spPr>
        <p:txBody>
          <a:bodyPr/>
          <a:lstStyle/>
          <a:p>
            <a:r>
              <a:rPr lang="en-GB" dirty="0">
                <a:solidFill>
                  <a:srgbClr val="000000"/>
                </a:solidFill>
              </a:rPr>
              <a:t>*Source: </a:t>
            </a:r>
            <a:r>
              <a:rPr lang="en-GB" dirty="0" err="1">
                <a:solidFill>
                  <a:srgbClr val="000000"/>
                </a:solidFill>
              </a:rPr>
              <a:t>Assosia</a:t>
            </a:r>
            <a:endParaRPr lang="en-GB" dirty="0">
              <a:solidFill>
                <a:srgbClr val="000000"/>
              </a:solidFill>
            </a:endParaRPr>
          </a:p>
        </p:txBody>
      </p:sp>
      <p:sp>
        <p:nvSpPr>
          <p:cNvPr id="3" name="Title 2"/>
          <p:cNvSpPr>
            <a:spLocks noGrp="1"/>
          </p:cNvSpPr>
          <p:nvPr>
            <p:ph type="title"/>
          </p:nvPr>
        </p:nvSpPr>
        <p:spPr/>
        <p:txBody>
          <a:bodyPr/>
          <a:lstStyle/>
          <a:p>
            <a:r>
              <a:rPr lang="en-GB" dirty="0"/>
              <a:t>The Gold spot </a:t>
            </a:r>
            <a:endParaRPr lang="en-US" dirty="0"/>
          </a:p>
        </p:txBody>
      </p:sp>
      <p:sp>
        <p:nvSpPr>
          <p:cNvPr id="4" name="Text Placeholder 3"/>
          <p:cNvSpPr>
            <a:spLocks noGrp="1"/>
          </p:cNvSpPr>
          <p:nvPr>
            <p:ph type="body" sz="quarter" idx="27"/>
          </p:nvPr>
        </p:nvSpPr>
        <p:spPr/>
        <p:txBody>
          <a:bodyPr/>
          <a:lstStyle/>
          <a:p>
            <a:r>
              <a:rPr lang="en-GB" dirty="0"/>
              <a:t>The most impactful position in advertising</a:t>
            </a:r>
          </a:p>
          <a:p>
            <a:endParaRPr lang="en-US" dirty="0"/>
          </a:p>
        </p:txBody>
      </p:sp>
      <p:sp>
        <p:nvSpPr>
          <p:cNvPr id="6" name="Rectangle 5"/>
          <p:cNvSpPr/>
          <p:nvPr/>
        </p:nvSpPr>
        <p:spPr>
          <a:xfrm>
            <a:off x="238792" y="4555028"/>
            <a:ext cx="4358816" cy="2308324"/>
          </a:xfrm>
          <a:prstGeom prst="rect">
            <a:avLst/>
          </a:prstGeom>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‘The most valuable few seconds in cinema advertising’ – Media Week</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The Gold Spot is the premium position, helping brands to become an integral part of the cinema experience.</a:t>
            </a:r>
          </a:p>
          <a:p>
            <a:pPr marL="0" marR="0" lvl="0" indent="0" algn="l" defTabSz="961844"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The Gold Spot is the last commercial message after the trailers and sits, on average, six minutes away from any other advertising.</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To book into any premium spots, or find out more, contact your DCM rep.</a:t>
            </a:r>
          </a:p>
        </p:txBody>
      </p:sp>
      <p:grpSp>
        <p:nvGrpSpPr>
          <p:cNvPr id="38" name="Group 37"/>
          <p:cNvGrpSpPr/>
          <p:nvPr/>
        </p:nvGrpSpPr>
        <p:grpSpPr>
          <a:xfrm>
            <a:off x="5001794" y="4555028"/>
            <a:ext cx="4669554" cy="1826141"/>
            <a:chOff x="5116284" y="4260952"/>
            <a:chExt cx="4669554" cy="1826141"/>
          </a:xfrm>
        </p:grpSpPr>
        <p:sp>
          <p:nvSpPr>
            <p:cNvPr id="7" name="Rectangle 6"/>
            <p:cNvSpPr/>
            <p:nvPr/>
          </p:nvSpPr>
          <p:spPr>
            <a:xfrm>
              <a:off x="5116284" y="4260952"/>
              <a:ext cx="4669554" cy="1826141"/>
            </a:xfrm>
            <a:prstGeom prst="rect">
              <a:avLst/>
            </a:prstGeom>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This 60” or longer spot offers standout outside the main ad reel and offers the perfect opportunity to be up close to the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main event.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766673" marR="0" lvl="1" indent="-285750" algn="l" defTabSz="961844" rtl="0" eaLnBrk="1" fontAlgn="auto" latinLnBrk="0" hangingPunct="1">
                <a:lnSpc>
                  <a:spcPct val="100000"/>
                </a:lnSpc>
                <a:spcBef>
                  <a:spcPts val="0"/>
                </a:spcBef>
                <a:spcAft>
                  <a:spcPts val="0"/>
                </a:spcAft>
                <a:buClr>
                  <a:srgbClr val="FFFFFF"/>
                </a:buClr>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100% of cinemagoers are seated when the Gold Spot begins*</a:t>
              </a:r>
            </a:p>
            <a:p>
              <a:pPr marL="766673" marR="0" lvl="1" indent="-285750" algn="l" defTabSz="961844" rtl="0" eaLnBrk="1" fontAlgn="auto" latinLnBrk="0" hangingPunct="1">
                <a:lnSpc>
                  <a:spcPts val="1960"/>
                </a:lnSpc>
                <a:spcBef>
                  <a:spcPts val="0"/>
                </a:spcBef>
                <a:spcAft>
                  <a:spcPts val="0"/>
                </a:spcAft>
                <a:buClr>
                  <a:srgbClr val="FFFFFF"/>
                </a:buClr>
                <a:buSzTx/>
                <a:buFontTx/>
                <a:buChar char="-"/>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766673" marR="0" lvl="1" indent="-285750" algn="l" defTabSz="961844" rtl="0" eaLnBrk="1" fontAlgn="auto" latinLnBrk="0" hangingPunct="1">
                <a:lnSpc>
                  <a:spcPct val="100000"/>
                </a:lnSpc>
                <a:spcBef>
                  <a:spcPts val="0"/>
                </a:spcBef>
                <a:spcAft>
                  <a:spcPts val="0"/>
                </a:spcAft>
                <a:buClr>
                  <a:srgbClr val="FFFFFF"/>
                </a:buClr>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Guaranteed admissions</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Freeform 475"/>
            <p:cNvSpPr>
              <a:spLocks noEditPoints="1"/>
            </p:cNvSpPr>
            <p:nvPr/>
          </p:nvSpPr>
          <p:spPr bwMode="auto">
            <a:xfrm>
              <a:off x="5272570" y="5002789"/>
              <a:ext cx="360000" cy="36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D4AF4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9" name="Freeform 475"/>
            <p:cNvSpPr>
              <a:spLocks noEditPoints="1"/>
            </p:cNvSpPr>
            <p:nvPr/>
          </p:nvSpPr>
          <p:spPr bwMode="auto">
            <a:xfrm>
              <a:off x="5272570" y="5544941"/>
              <a:ext cx="360000" cy="36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D4AF4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grpSp>
      <p:sp>
        <p:nvSpPr>
          <p:cNvPr id="11" name="Rectangle 10"/>
          <p:cNvSpPr/>
          <p:nvPr/>
        </p:nvSpPr>
        <p:spPr>
          <a:xfrm>
            <a:off x="334106" y="1614054"/>
            <a:ext cx="954150" cy="2610051"/>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extBox 11"/>
          <p:cNvSpPr txBox="1"/>
          <p:nvPr/>
        </p:nvSpPr>
        <p:spPr>
          <a:xfrm>
            <a:off x="300924" y="1694165"/>
            <a:ext cx="1060419" cy="1663425"/>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1. </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DCM</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OPENING IDENT</a:t>
            </a:r>
          </a:p>
        </p:txBody>
      </p:sp>
      <p:cxnSp>
        <p:nvCxnSpPr>
          <p:cNvPr id="13" name="Straight Arrow Connector 12"/>
          <p:cNvCxnSpPr/>
          <p:nvPr/>
        </p:nvCxnSpPr>
        <p:spPr>
          <a:xfrm>
            <a:off x="654360" y="3976011"/>
            <a:ext cx="21076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55484" y="1614054"/>
            <a:ext cx="2466817" cy="2610051"/>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5" name="Straight Arrow Connector 14"/>
          <p:cNvCxnSpPr/>
          <p:nvPr/>
        </p:nvCxnSpPr>
        <p:spPr>
          <a:xfrm>
            <a:off x="2561090" y="3976011"/>
            <a:ext cx="21076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62005" y="1694165"/>
            <a:ext cx="1013937" cy="1470711"/>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2.</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BRAND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ADS</a:t>
            </a:r>
          </a:p>
        </p:txBody>
      </p:sp>
      <p:sp>
        <p:nvSpPr>
          <p:cNvPr id="17" name="Rectangle 16"/>
          <p:cNvSpPr/>
          <p:nvPr/>
        </p:nvSpPr>
        <p:spPr>
          <a:xfrm>
            <a:off x="4089528" y="1614054"/>
            <a:ext cx="1393187" cy="2610051"/>
          </a:xfrm>
          <a:prstGeom prst="rect">
            <a:avLst/>
          </a:prstGeom>
          <a:solidFill>
            <a:srgbClr val="D87F4C"/>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8" name="Straight Arrow Connector 17"/>
          <p:cNvCxnSpPr/>
          <p:nvPr/>
        </p:nvCxnSpPr>
        <p:spPr>
          <a:xfrm>
            <a:off x="4628068" y="3976011"/>
            <a:ext cx="21076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13762" y="1694165"/>
            <a:ext cx="1098195" cy="1470711"/>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3.</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BRONZE</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SPOT</a:t>
            </a:r>
          </a:p>
        </p:txBody>
      </p:sp>
      <p:sp>
        <p:nvSpPr>
          <p:cNvPr id="20" name="Rectangle 19"/>
          <p:cNvSpPr/>
          <p:nvPr/>
        </p:nvSpPr>
        <p:spPr>
          <a:xfrm>
            <a:off x="5649943" y="1614054"/>
            <a:ext cx="953853" cy="2610051"/>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1" name="Straight Arrow Connector 20"/>
          <p:cNvCxnSpPr/>
          <p:nvPr/>
        </p:nvCxnSpPr>
        <p:spPr>
          <a:xfrm>
            <a:off x="5968510" y="3976011"/>
            <a:ext cx="21076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660765" y="1694165"/>
            <a:ext cx="1056473" cy="1663425"/>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4.</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DCM</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CLOSING</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IDENT</a:t>
            </a:r>
          </a:p>
        </p:txBody>
      </p:sp>
      <p:sp>
        <p:nvSpPr>
          <p:cNvPr id="23" name="Rectangle 22"/>
          <p:cNvSpPr/>
          <p:nvPr/>
        </p:nvSpPr>
        <p:spPr>
          <a:xfrm>
            <a:off x="6771024" y="1614054"/>
            <a:ext cx="1414125" cy="2610051"/>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4" name="Straight Arrow Connector 23"/>
          <p:cNvCxnSpPr/>
          <p:nvPr/>
        </p:nvCxnSpPr>
        <p:spPr>
          <a:xfrm>
            <a:off x="7298172" y="3976011"/>
            <a:ext cx="210769"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849151" y="1694165"/>
            <a:ext cx="1013939" cy="1115690"/>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5.</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SILVER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SPOT</a:t>
            </a:r>
          </a:p>
        </p:txBody>
      </p:sp>
      <p:sp>
        <p:nvSpPr>
          <p:cNvPr id="26" name="Rectangle 25"/>
          <p:cNvSpPr/>
          <p:nvPr/>
        </p:nvSpPr>
        <p:spPr>
          <a:xfrm>
            <a:off x="8352377" y="1614054"/>
            <a:ext cx="1915996" cy="2610051"/>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7" name="Straight Arrow Connector 26"/>
          <p:cNvCxnSpPr/>
          <p:nvPr/>
        </p:nvCxnSpPr>
        <p:spPr>
          <a:xfrm>
            <a:off x="9131990" y="3976011"/>
            <a:ext cx="21076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365456" y="1694165"/>
            <a:ext cx="1222247" cy="1115690"/>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6.</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FILM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TRAILERS</a:t>
            </a:r>
          </a:p>
        </p:txBody>
      </p:sp>
      <p:grpSp>
        <p:nvGrpSpPr>
          <p:cNvPr id="29" name="Group 28"/>
          <p:cNvGrpSpPr/>
          <p:nvPr/>
        </p:nvGrpSpPr>
        <p:grpSpPr>
          <a:xfrm>
            <a:off x="12514449" y="1614054"/>
            <a:ext cx="562323" cy="2610051"/>
            <a:chOff x="9464573" y="1500165"/>
            <a:chExt cx="426582" cy="1980000"/>
          </a:xfrm>
        </p:grpSpPr>
        <p:sp>
          <p:nvSpPr>
            <p:cNvPr id="35" name="Rectangle 34"/>
            <p:cNvSpPr/>
            <p:nvPr/>
          </p:nvSpPr>
          <p:spPr>
            <a:xfrm>
              <a:off x="9464573" y="1500165"/>
              <a:ext cx="426582" cy="1980000"/>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Oval 35"/>
            <p:cNvSpPr/>
            <p:nvPr/>
          </p:nvSpPr>
          <p:spPr>
            <a:xfrm>
              <a:off x="9607517" y="3243483"/>
              <a:ext cx="96955" cy="96955"/>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8A8A8D"/>
                </a:solidFill>
                <a:effectLst/>
                <a:uLnTx/>
                <a:uFillTx/>
                <a:latin typeface="Arial"/>
                <a:ea typeface="+mn-ea"/>
                <a:cs typeface="+mn-cs"/>
              </a:endParaRPr>
            </a:p>
          </p:txBody>
        </p:sp>
      </p:grpSp>
      <p:sp>
        <p:nvSpPr>
          <p:cNvPr id="30" name="TextBox 29"/>
          <p:cNvSpPr txBox="1"/>
          <p:nvPr/>
        </p:nvSpPr>
        <p:spPr>
          <a:xfrm>
            <a:off x="12495157" y="1694165"/>
            <a:ext cx="1013936" cy="127799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8.</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FILM</a:t>
            </a:r>
          </a:p>
        </p:txBody>
      </p:sp>
      <p:sp>
        <p:nvSpPr>
          <p:cNvPr id="43" name="Rectangle 42"/>
          <p:cNvSpPr/>
          <p:nvPr/>
        </p:nvSpPr>
        <p:spPr>
          <a:xfrm>
            <a:off x="270000" y="1520709"/>
            <a:ext cx="13056533" cy="2860291"/>
          </a:xfrm>
          <a:prstGeom prst="rect">
            <a:avLst/>
          </a:prstGeom>
          <a:solidFill>
            <a:srgbClr val="FFFFFF">
              <a:alpha val="41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2" name="Group 41"/>
          <p:cNvGrpSpPr/>
          <p:nvPr/>
        </p:nvGrpSpPr>
        <p:grpSpPr>
          <a:xfrm>
            <a:off x="10435600" y="1216933"/>
            <a:ext cx="1911619" cy="3363087"/>
            <a:chOff x="10435600" y="1104639"/>
            <a:chExt cx="1911619" cy="3363087"/>
          </a:xfrm>
        </p:grpSpPr>
        <p:sp>
          <p:nvSpPr>
            <p:cNvPr id="32" name="Rectangle 31"/>
            <p:cNvSpPr/>
            <p:nvPr/>
          </p:nvSpPr>
          <p:spPr>
            <a:xfrm>
              <a:off x="10435600" y="1145844"/>
              <a:ext cx="1911619" cy="3321882"/>
            </a:xfrm>
            <a:prstGeom prst="rect">
              <a:avLst/>
            </a:prstGeom>
            <a:solidFill>
              <a:srgbClr val="D4AF4B"/>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33" name="Straight Arrow Connector 32"/>
            <p:cNvCxnSpPr/>
            <p:nvPr/>
          </p:nvCxnSpPr>
          <p:spPr>
            <a:xfrm>
              <a:off x="11133825" y="4189319"/>
              <a:ext cx="459816" cy="0"/>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511959" y="1104639"/>
              <a:ext cx="1379075" cy="1754326"/>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rPr>
                <a:t>7.</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rPr>
                <a:t>GOLD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rPr>
                <a:t>SPOT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rPr>
                <a:t>+60% rate card</a:t>
              </a:r>
            </a:p>
          </p:txBody>
        </p:sp>
      </p:grpSp>
    </p:spTree>
    <p:extLst>
      <p:ext uri="{BB962C8B-B14F-4D97-AF65-F5344CB8AC3E}">
        <p14:creationId xmlns:p14="http://schemas.microsoft.com/office/powerpoint/2010/main" val="4530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C6F4009-6799-425B-A048-1124F7DC27E4}"/>
              </a:ext>
            </a:extLst>
          </p:cNvPr>
          <p:cNvSpPr txBox="1">
            <a:spLocks/>
          </p:cNvSpPr>
          <p:nvPr/>
        </p:nvSpPr>
        <p:spPr>
          <a:xfrm>
            <a:off x="149050" y="135472"/>
            <a:ext cx="10263097" cy="451568"/>
          </a:xfrm>
          <a:prstGeom prst="rect">
            <a:avLst/>
          </a:prstGeom>
        </p:spPr>
        <p:txBody>
          <a:bodyPr/>
          <a:lstStyle>
            <a:lvl1pPr algn="l" defTabSz="872296" rtl="0" eaLnBrk="1" latinLnBrk="0" hangingPunct="1">
              <a:spcBef>
                <a:spcPct val="0"/>
              </a:spcBef>
              <a:buNone/>
              <a:defRPr sz="2539" b="0" kern="1200" cap="all" spc="0">
                <a:ln w="22225">
                  <a:noFill/>
                  <a:prstDash val="solid"/>
                </a:ln>
                <a:solidFill>
                  <a:srgbClr val="000000"/>
                </a:solidFill>
                <a:effectLst/>
                <a:latin typeface="+mj-lt"/>
                <a:ea typeface="+mj-ea"/>
                <a:cs typeface="+mj-cs"/>
              </a:defRPr>
            </a:lvl1pPr>
          </a:lstStyle>
          <a:p>
            <a:pPr>
              <a:defRPr/>
            </a:pPr>
            <a:r>
              <a:rPr lang="en-US" sz="3087" spc="55" dirty="0"/>
              <a:t>CINEMA OFFERS A RANGE OF BUYING OPTIONS FOR BRANDS</a:t>
            </a:r>
          </a:p>
        </p:txBody>
      </p:sp>
      <p:grpSp>
        <p:nvGrpSpPr>
          <p:cNvPr id="2" name="Group 1"/>
          <p:cNvGrpSpPr/>
          <p:nvPr/>
        </p:nvGrpSpPr>
        <p:grpSpPr>
          <a:xfrm>
            <a:off x="3230778" y="949553"/>
            <a:ext cx="6981394" cy="5836814"/>
            <a:chOff x="2875128" y="674112"/>
            <a:chExt cx="6670342" cy="5576758"/>
          </a:xfrm>
        </p:grpSpPr>
        <p:pic>
          <p:nvPicPr>
            <p:cNvPr id="6" name="Picture 5">
              <a:extLst>
                <a:ext uri="{FF2B5EF4-FFF2-40B4-BE49-F238E27FC236}">
                  <a16:creationId xmlns:a16="http://schemas.microsoft.com/office/drawing/2014/main" id="{94AA4D63-AD90-4B51-AA7B-D624161D0A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5128" y="674112"/>
              <a:ext cx="6670342" cy="5576758"/>
            </a:xfrm>
            <a:prstGeom prst="rect">
              <a:avLst/>
            </a:prstGeom>
          </p:spPr>
        </p:pic>
        <p:sp>
          <p:nvSpPr>
            <p:cNvPr id="8" name="TextBox 7">
              <a:extLst>
                <a:ext uri="{FF2B5EF4-FFF2-40B4-BE49-F238E27FC236}">
                  <a16:creationId xmlns:a16="http://schemas.microsoft.com/office/drawing/2014/main" id="{5BAF9861-B659-47DB-8678-B843329F7F40}"/>
                </a:ext>
              </a:extLst>
            </p:cNvPr>
            <p:cNvSpPr txBox="1"/>
            <p:nvPr/>
          </p:nvSpPr>
          <p:spPr>
            <a:xfrm>
              <a:off x="4902199" y="1030040"/>
              <a:ext cx="2616200" cy="250383"/>
            </a:xfrm>
            <a:prstGeom prst="rect">
              <a:avLst/>
            </a:prstGeom>
            <a:noFill/>
            <a:ln>
              <a:noFill/>
            </a:ln>
          </p:spPr>
          <p:txBody>
            <a:bodyPr wrap="square" rtlCol="0">
              <a:spAutoFit/>
            </a:bodyPr>
            <a:lstStyle/>
            <a:p>
              <a:pPr algn="ctr"/>
              <a:r>
                <a:rPr lang="en-US" sz="1103" b="1" dirty="0">
                  <a:solidFill>
                    <a:srgbClr val="FFFFFF"/>
                  </a:solidFill>
                </a:rPr>
                <a:t>Audience Guarantee Pack</a:t>
              </a:r>
            </a:p>
          </p:txBody>
        </p:sp>
        <p:sp>
          <p:nvSpPr>
            <p:cNvPr id="9" name="TextBox 8">
              <a:extLst>
                <a:ext uri="{FF2B5EF4-FFF2-40B4-BE49-F238E27FC236}">
                  <a16:creationId xmlns:a16="http://schemas.microsoft.com/office/drawing/2014/main" id="{D3EE124C-0E4D-465A-82CB-F051CF613B10}"/>
                </a:ext>
              </a:extLst>
            </p:cNvPr>
            <p:cNvSpPr txBox="1"/>
            <p:nvPr/>
          </p:nvSpPr>
          <p:spPr>
            <a:xfrm>
              <a:off x="3978253" y="1714525"/>
              <a:ext cx="1445236" cy="736875"/>
            </a:xfrm>
            <a:prstGeom prst="rect">
              <a:avLst/>
            </a:prstGeom>
            <a:noFill/>
            <a:ln>
              <a:noFill/>
            </a:ln>
          </p:spPr>
          <p:txBody>
            <a:bodyPr wrap="square" rtlCol="0">
              <a:spAutoFit/>
            </a:bodyPr>
            <a:lstStyle/>
            <a:p>
              <a:pPr algn="ctr"/>
              <a:r>
                <a:rPr lang="en-US" sz="1103" b="1" dirty="0">
                  <a:solidFill>
                    <a:srgbClr val="FFFFFF"/>
                  </a:solidFill>
                </a:rPr>
                <a:t>Premium / 16-34 Adults / 16-34 Men / 16-34 Women / ABC1 Adults AGP</a:t>
              </a:r>
            </a:p>
          </p:txBody>
        </p:sp>
        <p:sp>
          <p:nvSpPr>
            <p:cNvPr id="10" name="TextBox 9">
              <a:extLst>
                <a:ext uri="{FF2B5EF4-FFF2-40B4-BE49-F238E27FC236}">
                  <a16:creationId xmlns:a16="http://schemas.microsoft.com/office/drawing/2014/main" id="{06CCBF58-69C2-4B33-B444-B336D32D0545}"/>
                </a:ext>
              </a:extLst>
            </p:cNvPr>
            <p:cNvSpPr txBox="1"/>
            <p:nvPr/>
          </p:nvSpPr>
          <p:spPr>
            <a:xfrm>
              <a:off x="5098834" y="4701409"/>
              <a:ext cx="2222930" cy="250383"/>
            </a:xfrm>
            <a:prstGeom prst="rect">
              <a:avLst/>
            </a:prstGeom>
            <a:noFill/>
            <a:ln>
              <a:noFill/>
            </a:ln>
          </p:spPr>
          <p:txBody>
            <a:bodyPr wrap="square" rtlCol="0">
              <a:spAutoFit/>
            </a:bodyPr>
            <a:lstStyle/>
            <a:p>
              <a:pPr algn="ctr"/>
              <a:r>
                <a:rPr lang="en-US" sz="1103" b="1" dirty="0">
                  <a:solidFill>
                    <a:srgbClr val="FFFFFF"/>
                  </a:solidFill>
                </a:rPr>
                <a:t>Film Package</a:t>
              </a:r>
            </a:p>
          </p:txBody>
        </p:sp>
        <p:sp>
          <p:nvSpPr>
            <p:cNvPr id="11" name="TextBox 10">
              <a:extLst>
                <a:ext uri="{FF2B5EF4-FFF2-40B4-BE49-F238E27FC236}">
                  <a16:creationId xmlns:a16="http://schemas.microsoft.com/office/drawing/2014/main" id="{27E0CFC6-7F55-4B2E-B6BF-26316DFAAFB4}"/>
                </a:ext>
              </a:extLst>
            </p:cNvPr>
            <p:cNvSpPr txBox="1"/>
            <p:nvPr/>
          </p:nvSpPr>
          <p:spPr>
            <a:xfrm>
              <a:off x="5444756" y="3788508"/>
              <a:ext cx="1531089" cy="250383"/>
            </a:xfrm>
            <a:prstGeom prst="rect">
              <a:avLst/>
            </a:prstGeom>
            <a:noFill/>
            <a:ln>
              <a:noFill/>
            </a:ln>
          </p:spPr>
          <p:txBody>
            <a:bodyPr wrap="square" rtlCol="0">
              <a:spAutoFit/>
            </a:bodyPr>
            <a:lstStyle/>
            <a:p>
              <a:pPr algn="ctr"/>
              <a:r>
                <a:rPr lang="en-US" sz="1103" b="1" dirty="0">
                  <a:solidFill>
                    <a:srgbClr val="FFFFFF"/>
                  </a:solidFill>
                </a:rPr>
                <a:t>Geo Targeting</a:t>
              </a:r>
            </a:p>
          </p:txBody>
        </p:sp>
        <p:sp>
          <p:nvSpPr>
            <p:cNvPr id="12" name="TextBox 11">
              <a:extLst>
                <a:ext uri="{FF2B5EF4-FFF2-40B4-BE49-F238E27FC236}">
                  <a16:creationId xmlns:a16="http://schemas.microsoft.com/office/drawing/2014/main" id="{0D62B73F-D56C-4D58-AA4A-EBCDC77788B1}"/>
                </a:ext>
              </a:extLst>
            </p:cNvPr>
            <p:cNvSpPr txBox="1"/>
            <p:nvPr/>
          </p:nvSpPr>
          <p:spPr>
            <a:xfrm>
              <a:off x="7007657" y="1943693"/>
              <a:ext cx="1637413" cy="250383"/>
            </a:xfrm>
            <a:prstGeom prst="rect">
              <a:avLst/>
            </a:prstGeom>
            <a:noFill/>
            <a:ln>
              <a:noFill/>
            </a:ln>
          </p:spPr>
          <p:txBody>
            <a:bodyPr wrap="square" rtlCol="0">
              <a:spAutoFit/>
            </a:bodyPr>
            <a:lstStyle/>
            <a:p>
              <a:pPr algn="ctr"/>
              <a:r>
                <a:rPr lang="en-US" sz="1103" b="1" dirty="0">
                  <a:solidFill>
                    <a:srgbClr val="FFFFFF"/>
                  </a:solidFill>
                </a:rPr>
                <a:t>Alcohol</a:t>
              </a:r>
            </a:p>
          </p:txBody>
        </p:sp>
        <p:sp>
          <p:nvSpPr>
            <p:cNvPr id="13" name="TextBox 12">
              <a:extLst>
                <a:ext uri="{FF2B5EF4-FFF2-40B4-BE49-F238E27FC236}">
                  <a16:creationId xmlns:a16="http://schemas.microsoft.com/office/drawing/2014/main" id="{52D989E7-A2AA-45B8-A47D-EBD401CEDF33}"/>
                </a:ext>
              </a:extLst>
            </p:cNvPr>
            <p:cNvSpPr txBox="1"/>
            <p:nvPr/>
          </p:nvSpPr>
          <p:spPr>
            <a:xfrm>
              <a:off x="5444755" y="1943693"/>
              <a:ext cx="1531088" cy="250383"/>
            </a:xfrm>
            <a:prstGeom prst="rect">
              <a:avLst/>
            </a:prstGeom>
            <a:noFill/>
            <a:ln>
              <a:noFill/>
            </a:ln>
          </p:spPr>
          <p:txBody>
            <a:bodyPr wrap="square" rtlCol="0">
              <a:spAutoFit/>
            </a:bodyPr>
            <a:lstStyle/>
            <a:p>
              <a:pPr algn="ctr"/>
              <a:r>
                <a:rPr lang="en-US" sz="1103" b="1" dirty="0">
                  <a:solidFill>
                    <a:srgbClr val="FFFFFF"/>
                  </a:solidFill>
                </a:rPr>
                <a:t>Family</a:t>
              </a:r>
            </a:p>
          </p:txBody>
        </p:sp>
        <p:sp>
          <p:nvSpPr>
            <p:cNvPr id="14" name="TextBox 13">
              <a:extLst>
                <a:ext uri="{FF2B5EF4-FFF2-40B4-BE49-F238E27FC236}">
                  <a16:creationId xmlns:a16="http://schemas.microsoft.com/office/drawing/2014/main" id="{F00EDCF6-7194-4CAC-B78A-D623ABA7D8E2}"/>
                </a:ext>
              </a:extLst>
            </p:cNvPr>
            <p:cNvSpPr txBox="1"/>
            <p:nvPr/>
          </p:nvSpPr>
          <p:spPr>
            <a:xfrm>
              <a:off x="5777069" y="5309171"/>
              <a:ext cx="965692" cy="574711"/>
            </a:xfrm>
            <a:prstGeom prst="rect">
              <a:avLst/>
            </a:prstGeom>
            <a:noFill/>
            <a:ln>
              <a:noFill/>
            </a:ln>
          </p:spPr>
          <p:txBody>
            <a:bodyPr wrap="square" rtlCol="0">
              <a:spAutoFit/>
            </a:bodyPr>
            <a:lstStyle/>
            <a:p>
              <a:pPr algn="ctr"/>
              <a:r>
                <a:rPr lang="en-US" sz="1103" b="1" dirty="0">
                  <a:solidFill>
                    <a:srgbClr val="FFFFFF"/>
                  </a:solidFill>
                </a:rPr>
                <a:t>Regional / Site by </a:t>
              </a:r>
            </a:p>
            <a:p>
              <a:pPr algn="ctr"/>
              <a:r>
                <a:rPr lang="en-US" sz="1103" b="1" dirty="0">
                  <a:solidFill>
                    <a:srgbClr val="FFFFFF"/>
                  </a:solidFill>
                </a:rPr>
                <a:t>site</a:t>
              </a:r>
            </a:p>
          </p:txBody>
        </p:sp>
        <p:sp>
          <p:nvSpPr>
            <p:cNvPr id="15" name="TextBox 14">
              <a:extLst>
                <a:ext uri="{FF2B5EF4-FFF2-40B4-BE49-F238E27FC236}">
                  <a16:creationId xmlns:a16="http://schemas.microsoft.com/office/drawing/2014/main" id="{88EB9DD0-6772-4FF3-AB4E-D6497F329397}"/>
                </a:ext>
              </a:extLst>
            </p:cNvPr>
            <p:cNvSpPr txBox="1"/>
            <p:nvPr/>
          </p:nvSpPr>
          <p:spPr>
            <a:xfrm>
              <a:off x="5444756" y="2863682"/>
              <a:ext cx="1531089" cy="250383"/>
            </a:xfrm>
            <a:prstGeom prst="rect">
              <a:avLst/>
            </a:prstGeom>
            <a:noFill/>
            <a:ln>
              <a:noFill/>
            </a:ln>
          </p:spPr>
          <p:txBody>
            <a:bodyPr wrap="square" rtlCol="0">
              <a:spAutoFit/>
            </a:bodyPr>
            <a:lstStyle/>
            <a:p>
              <a:pPr algn="ctr"/>
              <a:r>
                <a:rPr lang="en-US" sz="1103" b="1" dirty="0">
                  <a:solidFill>
                    <a:srgbClr val="FFFFFF"/>
                  </a:solidFill>
                </a:rPr>
                <a:t>Independents</a:t>
              </a:r>
            </a:p>
          </p:txBody>
        </p:sp>
      </p:grpSp>
    </p:spTree>
    <p:extLst>
      <p:ext uri="{BB962C8B-B14F-4D97-AF65-F5344CB8AC3E}">
        <p14:creationId xmlns:p14="http://schemas.microsoft.com/office/powerpoint/2010/main" val="31642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A crowd of people in a dark room&#10;&#10;Description automatically generated">
            <a:extLst>
              <a:ext uri="{FF2B5EF4-FFF2-40B4-BE49-F238E27FC236}">
                <a16:creationId xmlns:a16="http://schemas.microsoft.com/office/drawing/2014/main" id="{49D048AD-63E1-46BA-83D0-7AA938A9ADA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flipH="1">
            <a:off x="1" y="-1"/>
            <a:ext cx="13442950" cy="7069863"/>
          </a:xfrm>
          <a:prstGeom prst="rect">
            <a:avLst/>
          </a:prstGeom>
        </p:spPr>
      </p:pic>
      <p:sp>
        <p:nvSpPr>
          <p:cNvPr id="9" name="Rectangle 8">
            <a:extLst>
              <a:ext uri="{FF2B5EF4-FFF2-40B4-BE49-F238E27FC236}">
                <a16:creationId xmlns:a16="http://schemas.microsoft.com/office/drawing/2014/main" id="{1204F8A0-3228-4BDB-920F-A4B5C2769621}"/>
              </a:ext>
            </a:extLst>
          </p:cNvPr>
          <p:cNvSpPr/>
          <p:nvPr/>
        </p:nvSpPr>
        <p:spPr>
          <a:xfrm>
            <a:off x="707" y="-1"/>
            <a:ext cx="13442244" cy="7069862"/>
          </a:xfrm>
          <a:prstGeom prst="rect">
            <a:avLst/>
          </a:prstGeom>
          <a:solidFill>
            <a:schemeClr val="bg1">
              <a:alpha val="32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7" name="Title 2">
            <a:extLst>
              <a:ext uri="{FF2B5EF4-FFF2-40B4-BE49-F238E27FC236}">
                <a16:creationId xmlns:a16="http://schemas.microsoft.com/office/drawing/2014/main" id="{BD8492DE-C2BE-4DF8-9643-C10788F38404}"/>
              </a:ext>
            </a:extLst>
          </p:cNvPr>
          <p:cNvSpPr>
            <a:spLocks noGrp="1"/>
          </p:cNvSpPr>
          <p:nvPr>
            <p:ph type="title"/>
          </p:nvPr>
        </p:nvSpPr>
        <p:spPr bwMode="gray">
          <a:xfrm>
            <a:off x="268753" y="251066"/>
            <a:ext cx="9308541" cy="409568"/>
          </a:xfrm>
        </p:spPr>
        <p:txBody>
          <a:bodyPr/>
          <a:lstStyle/>
          <a:p>
            <a:r>
              <a:rPr lang="en-US" sz="3087" spc="50" dirty="0">
                <a:solidFill>
                  <a:srgbClr val="FFFFFF"/>
                </a:solidFill>
              </a:rPr>
              <a:t>Audience guarantee pack (</a:t>
            </a:r>
            <a:r>
              <a:rPr lang="en-US" sz="3087" spc="50" dirty="0" err="1">
                <a:solidFill>
                  <a:srgbClr val="FFFFFF"/>
                </a:solidFill>
              </a:rPr>
              <a:t>agp</a:t>
            </a:r>
            <a:r>
              <a:rPr lang="en-US" sz="3087" spc="50" dirty="0">
                <a:solidFill>
                  <a:srgbClr val="FFFFFF"/>
                </a:solidFill>
              </a:rPr>
              <a:t>)</a:t>
            </a:r>
            <a:endParaRPr lang="en-GB" sz="3087" spc="50" dirty="0">
              <a:solidFill>
                <a:srgbClr val="FFFFFF"/>
              </a:solidFill>
            </a:endParaRPr>
          </a:p>
        </p:txBody>
      </p:sp>
      <p:sp>
        <p:nvSpPr>
          <p:cNvPr id="8" name="Rectangle 7">
            <a:extLst>
              <a:ext uri="{FF2B5EF4-FFF2-40B4-BE49-F238E27FC236}">
                <a16:creationId xmlns:a16="http://schemas.microsoft.com/office/drawing/2014/main" id="{161CD9F9-D273-4DBD-898F-98B68C9D1F4D}"/>
              </a:ext>
            </a:extLst>
          </p:cNvPr>
          <p:cNvSpPr/>
          <p:nvPr/>
        </p:nvSpPr>
        <p:spPr>
          <a:xfrm>
            <a:off x="268754" y="908406"/>
            <a:ext cx="5764912" cy="5016758"/>
          </a:xfrm>
          <a:prstGeom prst="rect">
            <a:avLst/>
          </a:prstGeom>
        </p:spPr>
        <p:txBody>
          <a:bodyPr wrap="square" lIns="0">
            <a:spAutoFit/>
          </a:bodyPr>
          <a:lstStyle/>
          <a:p>
            <a:pPr defTabSz="961813"/>
            <a:r>
              <a:rPr lang="en-GB" sz="1600" dirty="0">
                <a:solidFill>
                  <a:srgbClr val="FFFFFF"/>
                </a:solidFill>
                <a:latin typeface="Arial" charset="0"/>
                <a:ea typeface="Arial" charset="0"/>
                <a:cs typeface="Arial" charset="0"/>
              </a:rPr>
              <a:t>Cinema’s most popular buying route. </a:t>
            </a:r>
          </a:p>
          <a:p>
            <a:pPr defTabSz="961813"/>
            <a:endParaRPr lang="en-GB" sz="1600" dirty="0">
              <a:solidFill>
                <a:srgbClr val="FFFFFF"/>
              </a:solidFill>
              <a:latin typeface="Arial" charset="0"/>
              <a:ea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ea typeface="Arial" charset="0"/>
                <a:cs typeface="Arial" charset="0"/>
              </a:rPr>
              <a:t>Guaranteed industry admissions</a:t>
            </a:r>
          </a:p>
          <a:p>
            <a:pPr marL="285750" indent="-285750" defTabSz="961813">
              <a:buFont typeface="Arial" panose="020B0604020202020204" pitchFamily="34" charset="0"/>
              <a:buChar char="−"/>
            </a:pPr>
            <a:endParaRPr lang="en-GB" sz="1600" dirty="0">
              <a:solidFill>
                <a:srgbClr val="FFFFFF"/>
              </a:solidFill>
              <a:latin typeface="Arial" charset="0"/>
              <a:ea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cs typeface="Arial" charset="0"/>
              </a:rPr>
              <a:t>The broadest and most cost-effective way of reaching the whole cinema audience in any given campaign period - offering the best opportunity to achieve mass reach</a:t>
            </a:r>
          </a:p>
          <a:p>
            <a:pPr marL="285750" indent="-285750" defTabSz="961813">
              <a:buFont typeface="Arial" panose="020B0604020202020204" pitchFamily="34" charset="0"/>
              <a:buChar char="−"/>
            </a:pPr>
            <a:endParaRPr lang="en-GB" sz="1600" dirty="0">
              <a:solidFill>
                <a:srgbClr val="FFFFFF"/>
              </a:solidFill>
              <a:latin typeface="Arial" charset="0"/>
              <a:ea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cs typeface="Arial" charset="0"/>
              </a:rPr>
              <a:t>Runs across the variety of films showing over your selected dates</a:t>
            </a:r>
          </a:p>
          <a:p>
            <a:pPr marL="285750" indent="-285750" defTabSz="961813">
              <a:buFont typeface="Arial" panose="020B0604020202020204" pitchFamily="34" charset="0"/>
              <a:buChar char="−"/>
            </a:pPr>
            <a:endParaRPr lang="en-GB" sz="1600" dirty="0">
              <a:solidFill>
                <a:srgbClr val="FFFFFF"/>
              </a:solidFill>
              <a:latin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cs typeface="Arial" charset="0"/>
              </a:rPr>
              <a:t>Can be bought on a national or regional basis</a:t>
            </a:r>
          </a:p>
          <a:p>
            <a:pPr marL="285750" indent="-285750" defTabSz="961813">
              <a:buFont typeface="Arial" panose="020B0604020202020204" pitchFamily="34" charset="0"/>
              <a:buChar char="−"/>
            </a:pPr>
            <a:endParaRPr lang="en-GB" sz="1600" dirty="0">
              <a:solidFill>
                <a:srgbClr val="FFFFFF"/>
              </a:solidFill>
              <a:latin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cs typeface="Arial" charset="0"/>
              </a:rPr>
              <a:t>There are Adult, 1634, Male/Female and Premium AGP options available if campaign requires a more targeted audience approach. </a:t>
            </a:r>
          </a:p>
          <a:p>
            <a:pPr defTabSz="961813"/>
            <a:endParaRPr lang="en-GB" sz="1600" dirty="0">
              <a:solidFill>
                <a:srgbClr val="FFFFFF"/>
              </a:solidFill>
              <a:latin typeface="Arial" charset="0"/>
              <a:ea typeface="Arial" charset="0"/>
              <a:cs typeface="Arial" charset="0"/>
            </a:endParaRPr>
          </a:p>
          <a:p>
            <a:pPr marL="285750" indent="-285750" defTabSz="961813">
              <a:buFont typeface="Arial" panose="020B0604020202020204" pitchFamily="34" charset="0"/>
              <a:buChar char="−"/>
            </a:pPr>
            <a:r>
              <a:rPr lang="en-GB" sz="1600" b="1" dirty="0">
                <a:solidFill>
                  <a:srgbClr val="FFFFFF"/>
                </a:solidFill>
                <a:latin typeface="Arial" charset="0"/>
                <a:ea typeface="Arial" charset="0"/>
                <a:cs typeface="Arial" charset="0"/>
              </a:rPr>
              <a:t>30” Ratecard CPT: £60 </a:t>
            </a:r>
          </a:p>
          <a:p>
            <a:pPr defTabSz="961813"/>
            <a:r>
              <a:rPr lang="en-GB" sz="1050" dirty="0">
                <a:solidFill>
                  <a:srgbClr val="FFFFFF"/>
                </a:solidFill>
                <a:latin typeface="Arial" charset="0"/>
                <a:ea typeface="Arial" charset="0"/>
                <a:cs typeface="Arial" charset="0"/>
              </a:rPr>
              <a:t>        (+10% in Q4)</a:t>
            </a:r>
          </a:p>
          <a:p>
            <a:pPr defTabSz="961813"/>
            <a:endParaRPr lang="en-GB" sz="16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410696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in a movie theater&#10;&#10;Description automatically generated">
            <a:extLst>
              <a:ext uri="{FF2B5EF4-FFF2-40B4-BE49-F238E27FC236}">
                <a16:creationId xmlns:a16="http://schemas.microsoft.com/office/drawing/2014/main" id="{024BFF65-7766-47C3-AAFB-F84779AB5247}"/>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0576" b="10576"/>
          <a:stretch>
            <a:fillRect/>
          </a:stretch>
        </p:blipFill>
        <p:spPr/>
      </p:pic>
      <p:sp>
        <p:nvSpPr>
          <p:cNvPr id="10" name="Rectangle 9">
            <a:extLst>
              <a:ext uri="{FF2B5EF4-FFF2-40B4-BE49-F238E27FC236}">
                <a16:creationId xmlns:a16="http://schemas.microsoft.com/office/drawing/2014/main" id="{845D74D2-0E49-4F0A-AD63-E3EBBB87B388}"/>
              </a:ext>
            </a:extLst>
          </p:cNvPr>
          <p:cNvSpPr/>
          <p:nvPr/>
        </p:nvSpPr>
        <p:spPr>
          <a:xfrm>
            <a:off x="706" y="-12232"/>
            <a:ext cx="13442244" cy="7082957"/>
          </a:xfrm>
          <a:prstGeom prst="rect">
            <a:avLst/>
          </a:prstGeom>
          <a:solidFill>
            <a:srgbClr val="000000">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 name="Title 2"/>
          <p:cNvSpPr>
            <a:spLocks noGrp="1"/>
          </p:cNvSpPr>
          <p:nvPr>
            <p:ph type="title"/>
          </p:nvPr>
        </p:nvSpPr>
        <p:spPr bwMode="gray"/>
        <p:txBody>
          <a:bodyPr/>
          <a:lstStyle/>
          <a:p>
            <a:r>
              <a:rPr lang="en-US" spc="50" dirty="0">
                <a:solidFill>
                  <a:srgbClr val="FFFFFF"/>
                </a:solidFill>
              </a:rPr>
              <a:t>16-34 / 16-34 MEN / 16-34 WOMEN / Premium AGP</a:t>
            </a:r>
            <a:endParaRPr lang="en-GB" spc="50" dirty="0">
              <a:solidFill>
                <a:srgbClr val="FFFFFF"/>
              </a:solidFill>
            </a:endParaRPr>
          </a:p>
        </p:txBody>
      </p:sp>
      <p:sp>
        <p:nvSpPr>
          <p:cNvPr id="2" name="Text Placeholder 1">
            <a:extLst>
              <a:ext uri="{FF2B5EF4-FFF2-40B4-BE49-F238E27FC236}">
                <a16:creationId xmlns:a16="http://schemas.microsoft.com/office/drawing/2014/main" id="{33D80D0D-AB13-4DF7-A03F-F93BD8B39C8D}"/>
              </a:ext>
            </a:extLst>
          </p:cNvPr>
          <p:cNvSpPr>
            <a:spLocks noGrp="1"/>
          </p:cNvSpPr>
          <p:nvPr>
            <p:ph type="body" sz="quarter" idx="11"/>
          </p:nvPr>
        </p:nvSpPr>
        <p:spPr/>
        <p:txBody>
          <a:bodyPr/>
          <a:lstStyle/>
          <a:p>
            <a:endParaRPr lang="en-GB"/>
          </a:p>
        </p:txBody>
      </p:sp>
      <p:sp>
        <p:nvSpPr>
          <p:cNvPr id="7" name="Rectangle 6"/>
          <p:cNvSpPr/>
          <p:nvPr/>
        </p:nvSpPr>
        <p:spPr>
          <a:xfrm>
            <a:off x="285751" y="822100"/>
            <a:ext cx="5349505" cy="5917004"/>
          </a:xfrm>
          <a:prstGeom prst="rect">
            <a:avLst/>
          </a:prstGeom>
        </p:spPr>
        <p:txBody>
          <a:bodyPr wrap="square" l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These four audience guarantee packages are more targeted than our AGP</a:t>
            </a:r>
            <a:r>
              <a:rPr lang="en-GB" sz="1600" dirty="0">
                <a:solidFill>
                  <a:srgbClr val="FFFFFF"/>
                </a:solidFill>
                <a:latin typeface="ArialMT"/>
              </a:rPr>
              <a:t> – selecting films that are forecast to skew towards a specific audience.</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For example, our Premium AGP is more targeted towards an upmarket audience, predominantly incorporating films profiling 68%+ ABC1. </a:t>
            </a:r>
          </a:p>
          <a:p>
            <a:pPr marL="0" marR="0" lvl="0" indent="0" algn="l" defTabSz="961844" rtl="0" eaLnBrk="1" fontAlgn="auto" latinLnBrk="0" hangingPunct="1">
              <a:lnSpc>
                <a:spcPct val="100000"/>
              </a:lnSpc>
              <a:spcBef>
                <a:spcPts val="0"/>
              </a:spcBef>
              <a:spcAft>
                <a:spcPts val="0"/>
              </a:spcAft>
              <a:buClrTx/>
              <a:buSzTx/>
              <a:buFontTx/>
              <a:buNone/>
              <a:tabLst/>
              <a:defRPr/>
            </a:pPr>
            <a:endParaRPr lang="en-GB" sz="1600" dirty="0">
              <a:solidFill>
                <a:srgbClr val="FFFFFF"/>
              </a:solidFill>
              <a:latin typeface="ArialMT"/>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Similarly, a 16-34 Women / 16-34 Men AGP predominantly incorporate films that respectively profile 58%+ female/male.</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361950" marR="0" lvl="0" indent="-285750" algn="l" defTabSz="961844"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Minimises unwanted wastage and allows for closer audience targeting</a:t>
            </a:r>
          </a:p>
          <a:p>
            <a:pPr marL="361950" marR="0" lvl="0" indent="-285750" algn="l" defTabSz="961844"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361950" marR="0" lvl="0" indent="-285750" algn="l" defTabSz="961844"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Guaranteed industry admissions p/w</a:t>
            </a:r>
          </a:p>
          <a:p>
            <a:pPr marL="361950" marR="0" lvl="0" indent="-285750" algn="l" defTabSz="961844"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GB" sz="1600" b="1" i="0" u="none" strike="noStrike" kern="1200" cap="none" spc="0" normalizeH="0" baseline="0" noProof="0" dirty="0">
              <a:ln>
                <a:noFill/>
              </a:ln>
              <a:solidFill>
                <a:srgbClr val="FFFFFF"/>
              </a:solidFill>
              <a:effectLst/>
              <a:uLnTx/>
              <a:uFillTx/>
              <a:latin typeface="ArialMT"/>
              <a:ea typeface="+mn-ea"/>
              <a:cs typeface="+mn-cs"/>
            </a:endParaRPr>
          </a:p>
          <a:p>
            <a:pPr marL="361950" marR="0" lvl="0" indent="-285750" algn="l" defTabSz="961844"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16-34 Adult, 16-34 Men &amp; 16-34 Women AGP - £70 ratecard CPT</a:t>
            </a:r>
          </a:p>
          <a:p>
            <a:pPr marL="361950" marR="0" lvl="0" indent="-285750" algn="l" defTabSz="961844"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361950" marR="0" lvl="0" indent="-285750" algn="l" defTabSz="961844"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Premium AGP - £75 ratecard CPT</a:t>
            </a:r>
          </a:p>
          <a:p>
            <a:pPr marL="361950" marR="0" lvl="0" indent="-285750" algn="l" defTabSz="961844"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en-GB" sz="1600" dirty="0">
              <a:solidFill>
                <a:srgbClr val="FFFFFF"/>
              </a:solidFill>
              <a:latin typeface="ArialMT"/>
            </a:endParaRPr>
          </a:p>
          <a:p>
            <a:pPr marL="76200" marR="0" lvl="0" algn="l" defTabSz="961844" rtl="0" eaLnBrk="1" fontAlgn="auto" latinLnBrk="0" hangingPunct="1">
              <a:lnSpc>
                <a:spcPct val="100000"/>
              </a:lnSpc>
              <a:spcBef>
                <a:spcPts val="0"/>
              </a:spcBef>
              <a:spcAft>
                <a:spcPts val="0"/>
              </a:spcAft>
              <a:buClrTx/>
              <a:buSzTx/>
              <a:tabLst/>
              <a:defRPr/>
            </a:pPr>
            <a:r>
              <a:rPr lang="en-GB" sz="1050" dirty="0">
                <a:solidFill>
                  <a:srgbClr val="FFFFFF"/>
                </a:solidFill>
                <a:latin typeface="Arial" charset="0"/>
                <a:ea typeface="Arial" charset="0"/>
                <a:cs typeface="Arial" charset="0"/>
              </a:rPr>
              <a:t>       </a:t>
            </a:r>
            <a:r>
              <a:rPr kumimoji="0" lang="en-GB" sz="1050" b="0" i="0" u="none" strike="noStrike" kern="1200" cap="none" spc="0" normalizeH="0" baseline="0" noProof="0" dirty="0">
                <a:ln>
                  <a:noFill/>
                </a:ln>
                <a:solidFill>
                  <a:srgbClr val="FFFFFF"/>
                </a:solidFill>
                <a:effectLst/>
                <a:uLnTx/>
                <a:uFillTx/>
                <a:latin typeface="Arial" charset="0"/>
                <a:ea typeface="Arial" charset="0"/>
                <a:cs typeface="Arial" charset="0"/>
              </a:rPr>
              <a:t> (Ratecard costs are +10% in Q4)</a:t>
            </a: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p:txBody>
      </p:sp>
    </p:spTree>
    <p:extLst>
      <p:ext uri="{BB962C8B-B14F-4D97-AF65-F5344CB8AC3E}">
        <p14:creationId xmlns:p14="http://schemas.microsoft.com/office/powerpoint/2010/main" val="132033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C6439A46-8340-443F-AC9F-5C0B2D3DBA66}"/>
              </a:ext>
            </a:extLst>
          </p:cNvPr>
          <p:cNvPicPr>
            <a:picLocks noGrp="1" noChangeAspect="1" noChangeArrowheads="1"/>
          </p:cNvPicPr>
          <p:nvPr>
            <p:ph type="pic" sz="quarter" idx="16"/>
          </p:nvPr>
        </p:nvPicPr>
        <p:blipFill rotWithShape="1">
          <a:blip r:embed="rId5" cstate="print">
            <a:extLst>
              <a:ext uri="{28A0092B-C50C-407E-A947-70E740481C1C}">
                <a14:useLocalDpi xmlns:a14="http://schemas.microsoft.com/office/drawing/2010/main"/>
              </a:ext>
            </a:extLst>
          </a:blip>
          <a:srcRect l="613" r="613"/>
          <a:stretch/>
        </p:blipFill>
        <p:spPr bwMode="auto">
          <a:xfrm>
            <a:off x="-1" y="0"/>
            <a:ext cx="13442951" cy="7070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706" y="-12232"/>
            <a:ext cx="13442244" cy="7082957"/>
          </a:xfrm>
          <a:prstGeom prst="rect">
            <a:avLst/>
          </a:prstGeom>
          <a:solidFill>
            <a:schemeClr val="bg1">
              <a:alpha val="32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graphicFrame>
        <p:nvGraphicFramePr>
          <p:cNvPr id="9" name="Object 8" hidden="1"/>
          <p:cNvGraphicFramePr>
            <a:graphicFrameLocks noChangeAspect="1"/>
          </p:cNvGraphicFramePr>
          <p:nvPr>
            <p:custDataLst>
              <p:tags r:id="rId2"/>
            </p:custDataLst>
          </p:nvPr>
        </p:nvGraphicFramePr>
        <p:xfrm>
          <a:off x="1682753" y="1591"/>
          <a:ext cx="1587" cy="1587"/>
        </p:xfrm>
        <a:graphic>
          <a:graphicData uri="http://schemas.openxmlformats.org/presentationml/2006/ole">
            <mc:AlternateContent xmlns:mc="http://schemas.openxmlformats.org/markup-compatibility/2006">
              <mc:Choice xmlns:v="urn:schemas-microsoft-com:vml" Requires="v">
                <p:oleObj spid="_x0000_s210949" name="think-cell Slide" r:id="rId6" imgW="6350000" imgH="6350000" progId="">
                  <p:embed/>
                </p:oleObj>
              </mc:Choice>
              <mc:Fallback>
                <p:oleObj name="think-cell Slide" r:id="rId6" imgW="6350000" imgH="6350000" progId="">
                  <p:embed/>
                  <p:pic>
                    <p:nvPicPr>
                      <p:cNvPr id="9" name="Object 8"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3" y="15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itle 2"/>
          <p:cNvSpPr>
            <a:spLocks noGrp="1"/>
          </p:cNvSpPr>
          <p:nvPr>
            <p:ph type="title"/>
          </p:nvPr>
        </p:nvSpPr>
        <p:spPr bwMode="gray"/>
        <p:txBody>
          <a:bodyPr/>
          <a:lstStyle/>
          <a:p>
            <a:r>
              <a:rPr lang="en-US" sz="3087" spc="50" dirty="0">
                <a:solidFill>
                  <a:srgbClr val="FFFFFF"/>
                </a:solidFill>
              </a:rPr>
              <a:t>Alcohol/gambling </a:t>
            </a:r>
            <a:r>
              <a:rPr lang="en-US" sz="3087" spc="50" dirty="0" err="1">
                <a:solidFill>
                  <a:srgbClr val="FFFFFF"/>
                </a:solidFill>
              </a:rPr>
              <a:t>agp</a:t>
            </a:r>
            <a:endParaRPr lang="en-GB" sz="3087" spc="50" dirty="0">
              <a:solidFill>
                <a:srgbClr val="FFFFFF"/>
              </a:solidFill>
            </a:endParaRPr>
          </a:p>
        </p:txBody>
      </p:sp>
      <p:sp>
        <p:nvSpPr>
          <p:cNvPr id="13" name="Rectangle 12"/>
          <p:cNvSpPr/>
          <p:nvPr/>
        </p:nvSpPr>
        <p:spPr>
          <a:xfrm>
            <a:off x="268751" y="797248"/>
            <a:ext cx="4792347" cy="4932119"/>
          </a:xfrm>
          <a:prstGeom prst="rect">
            <a:avLst/>
          </a:prstGeom>
        </p:spPr>
        <p:txBody>
          <a:bodyPr wrap="square" lIns="0">
            <a:spAutoFit/>
          </a:bodyPr>
          <a:lstStyle/>
          <a:p>
            <a:r>
              <a:rPr lang="en-GB" sz="1600" dirty="0">
                <a:solidFill>
                  <a:srgbClr val="FFFFFF"/>
                </a:solidFill>
                <a:latin typeface="Arial" charset="0"/>
                <a:cs typeface="Arial" charset="0"/>
              </a:rPr>
              <a:t>The Alcohol/Gambling AGP allows you to be confident you are only advertising in films that profile over 75% 18+, with all films approved by the Cinema Advertising Association (CAA). </a:t>
            </a:r>
          </a:p>
          <a:p>
            <a:endParaRPr lang="en-GB" sz="1600" dirty="0">
              <a:solidFill>
                <a:srgbClr val="FFFFFF"/>
              </a:solidFill>
              <a:latin typeface="Arial" charset="0"/>
              <a:cs typeface="Arial" charset="0"/>
            </a:endParaRPr>
          </a:p>
          <a:p>
            <a:pPr marL="342889" indent="-342889" defTabSz="961813">
              <a:buFontTx/>
              <a:buChar char="−"/>
            </a:pPr>
            <a:r>
              <a:rPr lang="en-GB" sz="1600" dirty="0">
                <a:solidFill>
                  <a:srgbClr val="FFFFFF"/>
                </a:solidFill>
                <a:latin typeface="ArialMT"/>
              </a:rPr>
              <a:t>Comic book/superhero releases are not typically included in this AGP </a:t>
            </a:r>
          </a:p>
          <a:p>
            <a:pPr marL="342889" indent="-342889" defTabSz="961813">
              <a:buFontTx/>
              <a:buChar char="−"/>
            </a:pPr>
            <a:endParaRPr lang="en-GB" sz="1600" dirty="0">
              <a:solidFill>
                <a:srgbClr val="FFFFFF"/>
              </a:solidFill>
              <a:latin typeface="ArialMT"/>
            </a:endParaRPr>
          </a:p>
          <a:p>
            <a:pPr marL="342889" indent="-342889" defTabSz="961813">
              <a:buFontTx/>
              <a:buChar char="−"/>
            </a:pPr>
            <a:r>
              <a:rPr lang="en-GB" sz="1600" dirty="0">
                <a:solidFill>
                  <a:srgbClr val="FFFFFF"/>
                </a:solidFill>
                <a:latin typeface="ArialMT"/>
              </a:rPr>
              <a:t>CAA panel reviews and votes on any ‘borderline’ films based on the forecast audience profile of each title (based on recent comparative title)</a:t>
            </a:r>
          </a:p>
          <a:p>
            <a:pPr marL="342889" indent="-342889" defTabSz="961813">
              <a:buFontTx/>
              <a:buChar char="−"/>
            </a:pPr>
            <a:endParaRPr lang="en-GB" sz="1600" dirty="0">
              <a:solidFill>
                <a:srgbClr val="FFFFFF"/>
              </a:solidFill>
              <a:latin typeface="ArialMT"/>
            </a:endParaRPr>
          </a:p>
          <a:p>
            <a:pPr marL="342889" indent="-342889" defTabSz="961813">
              <a:buFontTx/>
              <a:buChar char="−"/>
            </a:pPr>
            <a:r>
              <a:rPr lang="en-GB" sz="1600" dirty="0">
                <a:solidFill>
                  <a:srgbClr val="FFFFFF"/>
                </a:solidFill>
                <a:latin typeface="ArialMT"/>
              </a:rPr>
              <a:t>Can be bought on a national or regional basis</a:t>
            </a:r>
          </a:p>
          <a:p>
            <a:pPr marL="342889" indent="-342889" defTabSz="961813">
              <a:buFontTx/>
              <a:buChar char="−"/>
            </a:pPr>
            <a:endParaRPr lang="en-GB" sz="1600" dirty="0">
              <a:solidFill>
                <a:srgbClr val="FFFFFF"/>
              </a:solidFill>
              <a:latin typeface="ArialMT"/>
            </a:endParaRPr>
          </a:p>
          <a:p>
            <a:pPr marL="342889" indent="-342889" defTabSz="961813">
              <a:buFontTx/>
              <a:buChar char="−"/>
            </a:pPr>
            <a:r>
              <a:rPr lang="en-GB" sz="1600" dirty="0">
                <a:solidFill>
                  <a:srgbClr val="FFFFFF"/>
                </a:solidFill>
                <a:latin typeface="ArialMT"/>
              </a:rPr>
              <a:t>Bar sponsorships and sampling are available, with 30% of our sites featuring a bar on the premises</a:t>
            </a:r>
          </a:p>
          <a:p>
            <a:pPr marL="342889" indent="-342889" defTabSz="961813">
              <a:buFontTx/>
              <a:buChar char="−"/>
            </a:pPr>
            <a:endParaRPr lang="en-GB" sz="1600" dirty="0">
              <a:solidFill>
                <a:srgbClr val="FFFFFF"/>
              </a:solidFill>
              <a:latin typeface="ArialMT"/>
            </a:endParaRPr>
          </a:p>
          <a:p>
            <a:pPr marL="342889" indent="-342889" defTabSz="961813">
              <a:buFontTx/>
              <a:buChar char="−"/>
            </a:pPr>
            <a:r>
              <a:rPr lang="en-GB" sz="1600" b="1" dirty="0">
                <a:solidFill>
                  <a:srgbClr val="FFFFFF"/>
                </a:solidFill>
                <a:latin typeface="ArialMT"/>
              </a:rPr>
              <a:t>30” Ratecard CPT: £70</a:t>
            </a:r>
          </a:p>
          <a:p>
            <a:pPr defTabSz="961813"/>
            <a:r>
              <a:rPr kumimoji="0" lang="en-GB" sz="1050" b="0" i="0" u="none" strike="noStrike" kern="1200" cap="none" spc="0" normalizeH="0" baseline="0" noProof="0" dirty="0">
                <a:ln>
                  <a:noFill/>
                </a:ln>
                <a:solidFill>
                  <a:srgbClr val="FFFFFF"/>
                </a:solidFill>
                <a:effectLst/>
                <a:uLnTx/>
                <a:uFillTx/>
                <a:latin typeface="Arial" charset="0"/>
                <a:ea typeface="Arial" charset="0"/>
                <a:cs typeface="Arial" charset="0"/>
              </a:rPr>
              <a:t>          (+10% in Q4)</a:t>
            </a:r>
            <a:endParaRPr lang="en-GB" sz="1600" dirty="0">
              <a:solidFill>
                <a:srgbClr val="FFFFFF"/>
              </a:solidFill>
              <a:latin typeface="ArialMT"/>
            </a:endParaRPr>
          </a:p>
        </p:txBody>
      </p:sp>
    </p:spTree>
    <p:extLst>
      <p:ext uri="{BB962C8B-B14F-4D97-AF65-F5344CB8AC3E}">
        <p14:creationId xmlns:p14="http://schemas.microsoft.com/office/powerpoint/2010/main" val="420941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video game character jumping over a bridge&#10;&#10;Description automatically generated">
            <a:extLst>
              <a:ext uri="{FF2B5EF4-FFF2-40B4-BE49-F238E27FC236}">
                <a16:creationId xmlns:a16="http://schemas.microsoft.com/office/drawing/2014/main" id="{C044DD17-DB94-4397-994B-C70EB6F10C72}"/>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3257" b="3257"/>
          <a:stretch>
            <a:fillRect/>
          </a:stretch>
        </p:blipFill>
        <p:spPr>
          <a:xfrm>
            <a:off x="0" y="0"/>
            <a:ext cx="13442950" cy="7069138"/>
          </a:xfrm>
        </p:spPr>
      </p:pic>
      <p:graphicFrame>
        <p:nvGraphicFramePr>
          <p:cNvPr id="9" name="Object 8" hidden="1"/>
          <p:cNvGraphicFramePr>
            <a:graphicFrameLocks noChangeAspect="1"/>
          </p:cNvGraphicFramePr>
          <p:nvPr>
            <p:custDataLst>
              <p:tags r:id="rId2"/>
            </p:custDataLst>
          </p:nvPr>
        </p:nvGraphicFramePr>
        <p:xfrm>
          <a:off x="1682753" y="1591"/>
          <a:ext cx="1587" cy="1587"/>
        </p:xfrm>
        <a:graphic>
          <a:graphicData uri="http://schemas.openxmlformats.org/presentationml/2006/ole">
            <mc:AlternateContent xmlns:mc="http://schemas.openxmlformats.org/markup-compatibility/2006">
              <mc:Choice xmlns:v="urn:schemas-microsoft-com:vml" Requires="v">
                <p:oleObj spid="_x0000_s211973" name="think-cell Slide" r:id="rId6" imgW="6350000" imgH="6350000" progId="">
                  <p:embed/>
                </p:oleObj>
              </mc:Choice>
              <mc:Fallback>
                <p:oleObj name="think-cell Slide" r:id="rId6" imgW="6350000" imgH="6350000" progId="">
                  <p:embed/>
                  <p:pic>
                    <p:nvPicPr>
                      <p:cNvPr id="9" name="Object 8"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3" y="15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8FEBE21-785F-41F5-8A95-E178618035BB}"/>
              </a:ext>
            </a:extLst>
          </p:cNvPr>
          <p:cNvSpPr/>
          <p:nvPr/>
        </p:nvSpPr>
        <p:spPr>
          <a:xfrm>
            <a:off x="0" y="-1"/>
            <a:ext cx="13442244" cy="7069137"/>
          </a:xfrm>
          <a:prstGeom prst="rect">
            <a:avLst/>
          </a:prstGeom>
          <a:solidFill>
            <a:srgbClr val="000000">
              <a:alpha val="20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3" name="Title 2"/>
          <p:cNvSpPr>
            <a:spLocks noGrp="1"/>
          </p:cNvSpPr>
          <p:nvPr>
            <p:ph type="title"/>
          </p:nvPr>
        </p:nvSpPr>
        <p:spPr bwMode="gray"/>
        <p:txBody>
          <a:bodyPr/>
          <a:lstStyle/>
          <a:p>
            <a:r>
              <a:rPr lang="en-US" sz="3087" spc="50" dirty="0">
                <a:solidFill>
                  <a:srgbClr val="FFFFFF"/>
                </a:solidFill>
              </a:rPr>
              <a:t>Family pack</a:t>
            </a:r>
            <a:endParaRPr lang="en-GB" sz="3087" spc="50" dirty="0">
              <a:solidFill>
                <a:srgbClr val="FFFFFF"/>
              </a:solidFill>
            </a:endParaRPr>
          </a:p>
        </p:txBody>
      </p:sp>
      <p:sp>
        <p:nvSpPr>
          <p:cNvPr id="13" name="Rectangle 12"/>
          <p:cNvSpPr/>
          <p:nvPr/>
        </p:nvSpPr>
        <p:spPr>
          <a:xfrm>
            <a:off x="288472" y="900044"/>
            <a:ext cx="4806042" cy="4524315"/>
          </a:xfrm>
          <a:prstGeom prst="rect">
            <a:avLst/>
          </a:prstGeom>
        </p:spPr>
        <p:txBody>
          <a:bodyPr wrap="square" lIns="0">
            <a:spAutoFit/>
          </a:bodyPr>
          <a:lstStyle/>
          <a:p>
            <a:r>
              <a:rPr lang="en-GB" sz="1600" dirty="0">
                <a:solidFill>
                  <a:srgbClr val="FFFFFF"/>
                </a:solidFill>
                <a:latin typeface="Arial"/>
              </a:rPr>
              <a:t>The Family Pack allows an advertiser to have presence with all family releases over a given period and utilise the rare opportunity to hit a captive family when they’re all together. </a:t>
            </a:r>
          </a:p>
          <a:p>
            <a:endParaRPr lang="en-GB" sz="1600" dirty="0">
              <a:solidFill>
                <a:srgbClr val="FFFFFF"/>
              </a:solidFill>
              <a:latin typeface="Arial"/>
            </a:endParaRPr>
          </a:p>
          <a:p>
            <a:pPr marL="285750" indent="-285750">
              <a:buFontTx/>
              <a:buChar char="−"/>
            </a:pPr>
            <a:r>
              <a:rPr lang="en-GB" sz="1600" dirty="0">
                <a:solidFill>
                  <a:srgbClr val="FFFFFF"/>
                </a:solidFill>
                <a:latin typeface="Arial"/>
              </a:rPr>
              <a:t>As family films are predominantly released across school holiday periods, admissions will be much more buoyant across these periods.</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Family admissions are available on a national or regional basis</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Creative must be ‘U’ certification</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HFSS regulations apply</a:t>
            </a:r>
          </a:p>
          <a:p>
            <a:pPr marL="285750" indent="-285750" defTabSz="961813">
              <a:buFontTx/>
              <a:buChar char="−"/>
            </a:pPr>
            <a:endParaRPr lang="en-GB" sz="1600" dirty="0">
              <a:solidFill>
                <a:srgbClr val="FFFFFF"/>
              </a:solidFill>
              <a:latin typeface="Arial"/>
            </a:endParaRPr>
          </a:p>
          <a:p>
            <a:pPr marL="285750" indent="-285750" defTabSz="961813">
              <a:buFontTx/>
              <a:buChar char="−"/>
            </a:pPr>
            <a:r>
              <a:rPr lang="en-GB" sz="1600" b="1" dirty="0">
                <a:solidFill>
                  <a:srgbClr val="FFFFFF"/>
                </a:solidFill>
                <a:latin typeface="ArialMT"/>
              </a:rPr>
              <a:t>30” </a:t>
            </a:r>
            <a:r>
              <a:rPr lang="en-GB" sz="1600" b="1" dirty="0" err="1">
                <a:solidFill>
                  <a:srgbClr val="FFFFFF"/>
                </a:solidFill>
                <a:latin typeface="ArialMT"/>
              </a:rPr>
              <a:t>Ratecard</a:t>
            </a:r>
            <a:r>
              <a:rPr lang="en-GB" sz="1600" b="1" dirty="0">
                <a:solidFill>
                  <a:srgbClr val="FFFFFF"/>
                </a:solidFill>
                <a:latin typeface="ArialMT"/>
              </a:rPr>
              <a:t> CPT: £34</a:t>
            </a:r>
          </a:p>
          <a:p>
            <a:pPr defTabSz="961813"/>
            <a:endParaRPr lang="en-GB" sz="1600" dirty="0">
              <a:solidFill>
                <a:srgbClr val="FFFFFF"/>
              </a:solidFill>
              <a:latin typeface="ArialMT"/>
            </a:endParaRPr>
          </a:p>
        </p:txBody>
      </p:sp>
    </p:spTree>
    <p:extLst>
      <p:ext uri="{BB962C8B-B14F-4D97-AF65-F5344CB8AC3E}">
        <p14:creationId xmlns:p14="http://schemas.microsoft.com/office/powerpoint/2010/main" val="26992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in a suit holding a jar of food&#10;&#10;Description automatically generated">
            <a:extLst>
              <a:ext uri="{FF2B5EF4-FFF2-40B4-BE49-F238E27FC236}">
                <a16:creationId xmlns:a16="http://schemas.microsoft.com/office/drawing/2014/main" id="{E0432FA5-51F9-48BB-9CFB-60335F904AD3}"/>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3257" b="3257"/>
          <a:stretch>
            <a:fillRect/>
          </a:stretch>
        </p:blipFill>
        <p:spPr/>
      </p:pic>
      <p:sp>
        <p:nvSpPr>
          <p:cNvPr id="11" name="Rectangle 10">
            <a:extLst>
              <a:ext uri="{FF2B5EF4-FFF2-40B4-BE49-F238E27FC236}">
                <a16:creationId xmlns:a16="http://schemas.microsoft.com/office/drawing/2014/main" id="{C41EA428-DE6D-4ABC-8E29-6F0FCD6C05F3}"/>
              </a:ext>
            </a:extLst>
          </p:cNvPr>
          <p:cNvSpPr/>
          <p:nvPr/>
        </p:nvSpPr>
        <p:spPr>
          <a:xfrm>
            <a:off x="706" y="-12232"/>
            <a:ext cx="13442244" cy="7082957"/>
          </a:xfrm>
          <a:prstGeom prst="rect">
            <a:avLst/>
          </a:prstGeom>
          <a:solidFill>
            <a:schemeClr val="bg1">
              <a:alpha val="32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 name="Title 2"/>
          <p:cNvSpPr txBox="1">
            <a:spLocks/>
          </p:cNvSpPr>
          <p:nvPr/>
        </p:nvSpPr>
        <p:spPr bwMode="gray">
          <a:xfrm>
            <a:off x="266920" y="195123"/>
            <a:ext cx="9308541" cy="409568"/>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50" normalizeH="0" baseline="0" noProof="0">
                <a:ln w="22225">
                  <a:noFill/>
                  <a:prstDash val="solid"/>
                </a:ln>
                <a:solidFill>
                  <a:srgbClr val="FFFFFF"/>
                </a:solidFill>
                <a:effectLst/>
                <a:uLnTx/>
                <a:uFillTx/>
                <a:latin typeface="Impact"/>
                <a:ea typeface="+mj-ea"/>
                <a:cs typeface="+mj-cs"/>
              </a:rPr>
              <a:t>HFSS </a:t>
            </a:r>
            <a:r>
              <a:rPr kumimoji="0" lang="en-US" sz="2800" b="0" i="0" u="none" strike="noStrike" kern="1200" cap="all" spc="50" normalizeH="0" baseline="0" noProof="0" dirty="0" err="1">
                <a:ln w="22225">
                  <a:noFill/>
                  <a:prstDash val="solid"/>
                </a:ln>
                <a:solidFill>
                  <a:srgbClr val="FFFFFF"/>
                </a:solidFill>
                <a:effectLst/>
                <a:uLnTx/>
                <a:uFillTx/>
                <a:latin typeface="Impact"/>
                <a:ea typeface="+mj-ea"/>
                <a:cs typeface="+mj-cs"/>
              </a:rPr>
              <a:t>agp</a:t>
            </a:r>
            <a:endParaRPr kumimoji="0" lang="en-GB" sz="2800" b="0" i="0" u="none" strike="noStrike" kern="1200" cap="all" spc="50" normalizeH="0" baseline="0" noProof="0" dirty="0">
              <a:ln w="22225">
                <a:noFill/>
                <a:prstDash val="solid"/>
              </a:ln>
              <a:solidFill>
                <a:srgbClr val="FFFFFF"/>
              </a:solidFill>
              <a:effectLst/>
              <a:uLnTx/>
              <a:uFillTx/>
              <a:latin typeface="Impact"/>
              <a:ea typeface="+mj-ea"/>
              <a:cs typeface="+mj-cs"/>
            </a:endParaRPr>
          </a:p>
        </p:txBody>
      </p:sp>
      <p:sp>
        <p:nvSpPr>
          <p:cNvPr id="7" name="Rectangle 6"/>
          <p:cNvSpPr/>
          <p:nvPr/>
        </p:nvSpPr>
        <p:spPr>
          <a:xfrm>
            <a:off x="299004" y="746649"/>
            <a:ext cx="5570168" cy="5424562"/>
          </a:xfrm>
          <a:prstGeom prst="rect">
            <a:avLst/>
          </a:prstGeom>
        </p:spPr>
        <p:txBody>
          <a:bodyPr wrap="square" l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sz="1600" b="1" dirty="0">
                <a:solidFill>
                  <a:srgbClr val="FFFFFF"/>
                </a:solidFill>
                <a:latin typeface="Arial"/>
              </a:rPr>
              <a:t>Responsibly advertise your food or drink products on the big screen. </a:t>
            </a:r>
          </a:p>
          <a:p>
            <a:pPr marL="0" marR="0" lvl="0" indent="0" algn="l" defTabSz="961844" rtl="0" eaLnBrk="1" fontAlgn="auto" latinLnBrk="0" hangingPunct="1">
              <a:lnSpc>
                <a:spcPct val="100000"/>
              </a:lnSpc>
              <a:spcBef>
                <a:spcPts val="0"/>
              </a:spcBef>
              <a:spcAft>
                <a:spcPts val="0"/>
              </a:spcAft>
              <a:buClrTx/>
              <a:buSzTx/>
              <a:buFontTx/>
              <a:buNone/>
              <a:tabLst/>
              <a:defRPr/>
            </a:pPr>
            <a:endParaRPr lang="en-GB" sz="1600" dirty="0">
              <a:solidFill>
                <a:srgbClr val="FFFFFF"/>
              </a:solidFill>
              <a:latin typeface="Arial"/>
            </a:endParaRPr>
          </a:p>
          <a:p>
            <a:pPr algn="l"/>
            <a:r>
              <a:rPr lang="en-GB" sz="1600" dirty="0">
                <a:solidFill>
                  <a:srgbClr val="FFFFFF"/>
                </a:solidFill>
                <a:latin typeface="Arial"/>
              </a:rPr>
              <a:t>In the UK, an HFSS product may only be advertised with feature films achieving a national audience profile of &lt;25% under-16s</a:t>
            </a:r>
          </a:p>
          <a:p>
            <a:pPr algn="l"/>
            <a:endParaRPr lang="en-GB" sz="1600" dirty="0">
              <a:solidFill>
                <a:srgbClr val="FFFFFF"/>
              </a:solidFill>
              <a:latin typeface="Arial"/>
            </a:endParaRPr>
          </a:p>
          <a:p>
            <a:pPr algn="l"/>
            <a:r>
              <a:rPr lang="en-GB" sz="1600" dirty="0">
                <a:solidFill>
                  <a:srgbClr val="FFFFFF"/>
                </a:solidFill>
                <a:latin typeface="Arial"/>
              </a:rPr>
              <a:t>The category of a film does not necessarily determine the profile of the audience it may attract. The CAA uses comparative film profiles to review and then vote on the suitability of titles for carrying HFSS advertising. </a:t>
            </a:r>
          </a:p>
          <a:p>
            <a:pPr algn="l"/>
            <a:endParaRPr lang="en-GB" sz="1600" dirty="0">
              <a:solidFill>
                <a:srgbClr val="FFFFFF"/>
              </a:solidFill>
              <a:latin typeface="Arial"/>
            </a:endParaRPr>
          </a:p>
          <a:p>
            <a:pPr marL="0" marR="0" lvl="0" indent="0" algn="l" defTabSz="961844" rtl="0" eaLnBrk="1" fontAlgn="auto" latinLnBrk="0" hangingPunct="1">
              <a:lnSpc>
                <a:spcPct val="100000"/>
              </a:lnSpc>
              <a:spcBef>
                <a:spcPts val="0"/>
              </a:spcBef>
              <a:spcAft>
                <a:spcPts val="0"/>
              </a:spcAft>
              <a:buClrTx/>
              <a:buSzTx/>
              <a:buFontTx/>
              <a:buNone/>
              <a:tabLst/>
              <a:defRPr/>
            </a:pPr>
            <a:r>
              <a:rPr lang="en-GB" sz="1600" dirty="0">
                <a:solidFill>
                  <a:srgbClr val="FFFFFF"/>
                </a:solidFill>
                <a:latin typeface="Arial"/>
              </a:rPr>
              <a:t>This package will only include films that are forecast to profile 75%+ 16+.</a:t>
            </a:r>
          </a:p>
          <a:p>
            <a:pPr marL="0" marR="0" lvl="0" indent="0" algn="l" defTabSz="961844" rtl="0" eaLnBrk="1" fontAlgn="auto" latinLnBrk="0" hangingPunct="1">
              <a:lnSpc>
                <a:spcPct val="100000"/>
              </a:lnSpc>
              <a:spcBef>
                <a:spcPts val="0"/>
              </a:spcBef>
              <a:spcAft>
                <a:spcPts val="0"/>
              </a:spcAft>
              <a:buClrTx/>
              <a:buSzTx/>
              <a:buFontTx/>
              <a:buNone/>
              <a:tabLst/>
              <a:defRPr/>
            </a:pPr>
            <a:endParaRPr lang="en-GB" sz="1600" dirty="0">
              <a:solidFill>
                <a:srgbClr val="FFFFFF"/>
              </a:solidFill>
              <a:latin typeface="Arial"/>
            </a:endParaRPr>
          </a:p>
          <a:p>
            <a:pPr algn="l"/>
            <a:r>
              <a:rPr lang="en-GB" sz="1600" dirty="0">
                <a:solidFill>
                  <a:srgbClr val="FFFFFF"/>
                </a:solidFill>
                <a:latin typeface="Arial"/>
              </a:rPr>
              <a:t>It is an advertiser's responsibility to inform the Cinema Advertising Association (CAA) if the product or brand they wish to advertise is HFSS.</a:t>
            </a:r>
          </a:p>
          <a:p>
            <a:pPr marL="285750" indent="-285750" algn="l">
              <a:buFont typeface="Symbol" panose="05050102010706020507" pitchFamily="18" charset="2"/>
              <a:buChar char="-"/>
            </a:pPr>
            <a:endParaRPr lang="en-GB" sz="1600" dirty="0">
              <a:solidFill>
                <a:srgbClr val="FFFFFF"/>
              </a:solidFill>
              <a:latin typeface="Arial"/>
            </a:endParaRPr>
          </a:p>
          <a:p>
            <a:pPr marR="0" lvl="0" algn="l" defTabSz="961844" rtl="0" eaLnBrk="1" fontAlgn="auto" latinLnBrk="0" hangingPunct="1">
              <a:lnSpc>
                <a:spcPct val="100000"/>
              </a:lnSpc>
              <a:spcBef>
                <a:spcPts val="0"/>
              </a:spcBef>
              <a:spcAft>
                <a:spcPts val="0"/>
              </a:spcAft>
              <a:buClrTx/>
              <a:buSzTx/>
              <a:tabLst/>
              <a:defRPr/>
            </a:pPr>
            <a:r>
              <a:rPr kumimoji="0" lang="en-GB" sz="1600" b="1" i="0" u="none" strike="noStrike" kern="1200" cap="none" spc="0" normalizeH="0" baseline="0" noProof="0" dirty="0">
                <a:ln>
                  <a:noFill/>
                </a:ln>
                <a:solidFill>
                  <a:srgbClr val="FFFFFF"/>
                </a:solidFill>
                <a:effectLst/>
                <a:uLnTx/>
                <a:uFillTx/>
                <a:latin typeface="ArialMT"/>
                <a:ea typeface="+mn-ea"/>
                <a:cs typeface="+mn-cs"/>
              </a:rPr>
              <a:t>£65 ratecard CPT</a:t>
            </a:r>
          </a:p>
          <a:p>
            <a:pPr marR="0" lvl="0" algn="l" defTabSz="961844" rtl="0" eaLnBrk="1" fontAlgn="auto" latinLnBrk="0" hangingPunct="1">
              <a:lnSpc>
                <a:spcPct val="100000"/>
              </a:lnSpc>
              <a:spcBef>
                <a:spcPts val="0"/>
              </a:spcBef>
              <a:spcAft>
                <a:spcPts val="0"/>
              </a:spcAft>
              <a:buClrTx/>
              <a:buSzTx/>
              <a:tabLst/>
              <a:defRPr/>
            </a:pPr>
            <a:r>
              <a:rPr kumimoji="0" lang="en-GB" sz="1050" b="0" i="0" u="none" strike="noStrike" kern="1200" cap="none" spc="0" normalizeH="0" baseline="0" noProof="0" dirty="0">
                <a:ln>
                  <a:noFill/>
                </a:ln>
                <a:solidFill>
                  <a:srgbClr val="FFFFFF"/>
                </a:solidFill>
                <a:effectLst/>
                <a:uLnTx/>
                <a:uFillTx/>
                <a:latin typeface="Arial" charset="0"/>
                <a:ea typeface="Arial" charset="0"/>
                <a:cs typeface="Arial" charset="0"/>
              </a:rPr>
              <a:t>(Ratecard costs are +10% in Q4)</a:t>
            </a:r>
            <a:endParaRPr kumimoji="0" lang="en-GB" sz="1600" b="1" i="0" u="none" strike="noStrike" kern="1200" cap="none" spc="0" normalizeH="0" baseline="0" noProof="0" dirty="0">
              <a:ln>
                <a:noFill/>
              </a:ln>
              <a:solidFill>
                <a:srgbClr val="FFFFFF"/>
              </a:solidFill>
              <a:effectLst/>
              <a:uLnTx/>
              <a:uFillTx/>
              <a:latin typeface="ArialMT"/>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p:txBody>
      </p:sp>
    </p:spTree>
    <p:extLst>
      <p:ext uri="{BB962C8B-B14F-4D97-AF65-F5344CB8AC3E}">
        <p14:creationId xmlns:p14="http://schemas.microsoft.com/office/powerpoint/2010/main" val="105601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in a theater&#10;&#10;Description automatically generated">
            <a:extLst>
              <a:ext uri="{FF2B5EF4-FFF2-40B4-BE49-F238E27FC236}">
                <a16:creationId xmlns:a16="http://schemas.microsoft.com/office/drawing/2014/main" id="{986567EF-DB3B-4A9E-8B9D-4727F1C5632E}"/>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3257" b="3257"/>
          <a:stretch>
            <a:fillRect/>
          </a:stretch>
        </p:blipFill>
        <p:spPr/>
      </p:pic>
      <p:sp>
        <p:nvSpPr>
          <p:cNvPr id="2" name="Rectangle 1"/>
          <p:cNvSpPr/>
          <p:nvPr/>
        </p:nvSpPr>
        <p:spPr>
          <a:xfrm>
            <a:off x="352" y="0"/>
            <a:ext cx="13442246" cy="6948772"/>
          </a:xfrm>
          <a:prstGeom prst="rect">
            <a:avLst/>
          </a:prstGeom>
          <a:solidFill>
            <a:schemeClr val="bg1">
              <a:alpha val="18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graphicFrame>
        <p:nvGraphicFramePr>
          <p:cNvPr id="9" name="Object 8" hidden="1"/>
          <p:cNvGraphicFramePr>
            <a:graphicFrameLocks noChangeAspect="1"/>
          </p:cNvGraphicFramePr>
          <p:nvPr>
            <p:custDataLst>
              <p:tags r:id="rId2"/>
            </p:custDataLst>
          </p:nvPr>
        </p:nvGraphicFramePr>
        <p:xfrm>
          <a:off x="1682753" y="1591"/>
          <a:ext cx="1587" cy="1587"/>
        </p:xfrm>
        <a:graphic>
          <a:graphicData uri="http://schemas.openxmlformats.org/presentationml/2006/ole">
            <mc:AlternateContent xmlns:mc="http://schemas.openxmlformats.org/markup-compatibility/2006">
              <mc:Choice xmlns:v="urn:schemas-microsoft-com:vml" Requires="v">
                <p:oleObj spid="_x0000_s212997" name="think-cell Slide" r:id="rId6" imgW="6350000" imgH="6350000" progId="">
                  <p:embed/>
                </p:oleObj>
              </mc:Choice>
              <mc:Fallback>
                <p:oleObj name="think-cell Slide" r:id="rId6" imgW="6350000" imgH="6350000" progId="">
                  <p:embed/>
                  <p:pic>
                    <p:nvPicPr>
                      <p:cNvPr id="9" name="Object 8"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3" y="15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 name="Title 2">
            <a:extLst>
              <a:ext uri="{FF2B5EF4-FFF2-40B4-BE49-F238E27FC236}">
                <a16:creationId xmlns:a16="http://schemas.microsoft.com/office/drawing/2014/main" id="{2FC00D21-6F69-6E49-890C-19F4E4C4BD4D}"/>
              </a:ext>
            </a:extLst>
          </p:cNvPr>
          <p:cNvSpPr txBox="1">
            <a:spLocks/>
          </p:cNvSpPr>
          <p:nvPr/>
        </p:nvSpPr>
        <p:spPr bwMode="gray">
          <a:xfrm>
            <a:off x="292065" y="243942"/>
            <a:ext cx="9308541" cy="409568"/>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defTabSz="961813"/>
            <a:r>
              <a:rPr lang="en-US" sz="3087" spc="50" dirty="0">
                <a:solidFill>
                  <a:srgbClr val="FFFFFF"/>
                </a:solidFill>
                <a:latin typeface="Impact"/>
              </a:rPr>
              <a:t>Film pack</a:t>
            </a:r>
            <a:endParaRPr lang="en-GB" sz="3087" spc="50" dirty="0">
              <a:solidFill>
                <a:srgbClr val="FFFFFF"/>
              </a:solidFill>
              <a:latin typeface="Impact"/>
            </a:endParaRPr>
          </a:p>
        </p:txBody>
      </p:sp>
      <p:sp>
        <p:nvSpPr>
          <p:cNvPr id="16" name="Rectangle 15">
            <a:extLst>
              <a:ext uri="{FF2B5EF4-FFF2-40B4-BE49-F238E27FC236}">
                <a16:creationId xmlns:a16="http://schemas.microsoft.com/office/drawing/2014/main" id="{ECE6D6CD-D8FF-DC4E-AC31-540D73E9D25D}"/>
              </a:ext>
            </a:extLst>
          </p:cNvPr>
          <p:cNvSpPr/>
          <p:nvPr/>
        </p:nvSpPr>
        <p:spPr>
          <a:xfrm>
            <a:off x="292066" y="830638"/>
            <a:ext cx="3960958" cy="5078313"/>
          </a:xfrm>
          <a:prstGeom prst="rect">
            <a:avLst/>
          </a:prstGeom>
        </p:spPr>
        <p:txBody>
          <a:bodyPr wrap="square" lIns="0">
            <a:spAutoFit/>
          </a:bodyPr>
          <a:lstStyle/>
          <a:p>
            <a:pPr defTabSz="961813"/>
            <a:r>
              <a:rPr lang="en-GB" sz="1600" b="1" dirty="0">
                <a:solidFill>
                  <a:srgbClr val="FFFFFF"/>
                </a:solidFill>
                <a:latin typeface="Arial" panose="020B0604020202020204" pitchFamily="34" charset="0"/>
              </a:rPr>
              <a:t>Choose which specific films you’d like to buy to reach cinemagoers</a:t>
            </a:r>
          </a:p>
          <a:p>
            <a:pPr defTabSz="961813"/>
            <a:endParaRPr lang="en-GB" sz="1600" dirty="0">
              <a:solidFill>
                <a:srgbClr val="FFFFFF"/>
              </a:solidFill>
              <a:latin typeface="Arial" panose="020B0604020202020204" pitchFamily="34" charset="0"/>
            </a:endParaRPr>
          </a:p>
          <a:p>
            <a:pPr marL="285750" indent="-285750">
              <a:buFontTx/>
              <a:buChar char="−"/>
            </a:pPr>
            <a:r>
              <a:rPr lang="en-GB" sz="1600" dirty="0">
                <a:solidFill>
                  <a:srgbClr val="FFFFFF"/>
                </a:solidFill>
                <a:latin typeface="Arial"/>
              </a:rPr>
              <a:t>Film packages allow you to select individual films that profile well against your target audience.</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Booking a film pack is the only way to ensure exhibition with a specific film</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You can choose national or regional targeting</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Film packages offer estimated admissions</a:t>
            </a:r>
          </a:p>
          <a:p>
            <a:pPr marL="285750" indent="-285750" defTabSz="961813">
              <a:buFontTx/>
              <a:buChar char="−"/>
            </a:pPr>
            <a:endParaRPr lang="en-GB" sz="1600" dirty="0">
              <a:solidFill>
                <a:srgbClr val="FFFFFF"/>
              </a:solidFill>
              <a:latin typeface="Arial" panose="020B0604020202020204" pitchFamily="34" charset="0"/>
            </a:endParaRPr>
          </a:p>
          <a:p>
            <a:pPr marL="285750" indent="-285750" defTabSz="961813">
              <a:buFontTx/>
              <a:buChar char="−"/>
            </a:pPr>
            <a:r>
              <a:rPr lang="en-GB" sz="1600" b="1" dirty="0">
                <a:solidFill>
                  <a:srgbClr val="FFFFFF"/>
                </a:solidFill>
                <a:latin typeface="Arial" panose="020B0604020202020204" pitchFamily="34" charset="0"/>
              </a:rPr>
              <a:t>30" Ratecard CPT: £80/£100/£120 </a:t>
            </a:r>
          </a:p>
          <a:p>
            <a:pPr defTabSz="961813"/>
            <a:r>
              <a:rPr lang="en-GB" sz="1200" b="1" dirty="0">
                <a:solidFill>
                  <a:srgbClr val="FFFFFF"/>
                </a:solidFill>
                <a:latin typeface="Arial" panose="020B0604020202020204" pitchFamily="34" charset="0"/>
              </a:rPr>
              <a:t>      (major release / blockbuster / super-blockbuster)</a:t>
            </a:r>
          </a:p>
          <a:p>
            <a:pPr defTabSz="961813"/>
            <a:r>
              <a:rPr kumimoji="0" lang="en-GB" sz="1200" b="0" i="0" u="none" strike="noStrike" kern="1200" cap="none" spc="0" normalizeH="0" baseline="0" noProof="0" dirty="0">
                <a:ln>
                  <a:noFill/>
                </a:ln>
                <a:solidFill>
                  <a:srgbClr val="FFFFFF"/>
                </a:solidFill>
                <a:effectLst/>
                <a:uLnTx/>
                <a:uFillTx/>
                <a:latin typeface="Arial" charset="0"/>
                <a:ea typeface="Arial" charset="0"/>
                <a:cs typeface="Arial" charset="0"/>
              </a:rPr>
              <a:t>      (Ratecard costs are +10% in Q4)</a:t>
            </a:r>
            <a:endParaRPr kumimoji="0" lang="en-GB" sz="2000" b="1" i="0" u="none" strike="noStrike" kern="1200" cap="none" spc="0" normalizeH="0" baseline="0" noProof="0" dirty="0">
              <a:ln>
                <a:noFill/>
              </a:ln>
              <a:solidFill>
                <a:srgbClr val="FFFFFF"/>
              </a:solidFill>
              <a:effectLst/>
              <a:uLnTx/>
              <a:uFillTx/>
              <a:latin typeface="ArialMT"/>
              <a:ea typeface="+mn-ea"/>
              <a:cs typeface="+mn-cs"/>
            </a:endParaRPr>
          </a:p>
          <a:p>
            <a:pPr defTabSz="961813"/>
            <a:endParaRPr lang="en-GB" sz="1200" dirty="0">
              <a:solidFill>
                <a:srgbClr val="FFFFFF"/>
              </a:solidFill>
              <a:latin typeface="Arial" panose="020B0604020202020204" pitchFamily="34" charset="0"/>
            </a:endParaRPr>
          </a:p>
          <a:p>
            <a:pPr defTabSz="961813"/>
            <a:endParaRPr lang="en-GB" sz="1600" dirty="0">
              <a:solidFill>
                <a:srgbClr val="FFFFFF"/>
              </a:solidFill>
              <a:latin typeface="ArialMT"/>
            </a:endParaRPr>
          </a:p>
        </p:txBody>
      </p:sp>
    </p:spTree>
    <p:extLst>
      <p:ext uri="{BB962C8B-B14F-4D97-AF65-F5344CB8AC3E}">
        <p14:creationId xmlns:p14="http://schemas.microsoft.com/office/powerpoint/2010/main" val="359221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2D0712-C9D9-43FF-B908-C73C8D54B191}"/>
              </a:ext>
            </a:extLst>
          </p:cNvPr>
          <p:cNvSpPr>
            <a:spLocks noGrp="1"/>
          </p:cNvSpPr>
          <p:nvPr>
            <p:ph type="title"/>
          </p:nvPr>
        </p:nvSpPr>
        <p:spPr/>
        <p:txBody>
          <a:bodyPr/>
          <a:lstStyle/>
          <a:p>
            <a:r>
              <a:rPr lang="en-GB" dirty="0"/>
              <a:t>how WE identify the right films for your campaign</a:t>
            </a:r>
          </a:p>
        </p:txBody>
      </p:sp>
      <p:sp>
        <p:nvSpPr>
          <p:cNvPr id="9" name="Text Placeholder 8">
            <a:extLst>
              <a:ext uri="{FF2B5EF4-FFF2-40B4-BE49-F238E27FC236}">
                <a16:creationId xmlns:a16="http://schemas.microsoft.com/office/drawing/2014/main" id="{47D17793-72F6-48F8-8615-F45AC0B9550A}"/>
              </a:ext>
            </a:extLst>
          </p:cNvPr>
          <p:cNvSpPr>
            <a:spLocks noGrp="1"/>
          </p:cNvSpPr>
          <p:nvPr>
            <p:ph type="body" sz="quarter" idx="14"/>
          </p:nvPr>
        </p:nvSpPr>
        <p:spPr>
          <a:xfrm>
            <a:off x="270000" y="664058"/>
            <a:ext cx="10950773" cy="436608"/>
          </a:xfrm>
        </p:spPr>
        <p:txBody>
          <a:bodyPr/>
          <a:lstStyle/>
          <a:p>
            <a:r>
              <a:rPr lang="en-GB" dirty="0"/>
              <a:t>Using audience profile data from the CAA Film Monitor survey, DCM can help you identify which films are the best fit for the campaign’s target audience</a:t>
            </a:r>
          </a:p>
        </p:txBody>
      </p:sp>
      <p:sp>
        <p:nvSpPr>
          <p:cNvPr id="12" name="Rectangle 11">
            <a:extLst>
              <a:ext uri="{FF2B5EF4-FFF2-40B4-BE49-F238E27FC236}">
                <a16:creationId xmlns:a16="http://schemas.microsoft.com/office/drawing/2014/main" id="{F38F81CC-026E-41EF-992D-B31873F6F1C3}"/>
              </a:ext>
            </a:extLst>
          </p:cNvPr>
          <p:cNvSpPr/>
          <p:nvPr/>
        </p:nvSpPr>
        <p:spPr>
          <a:xfrm>
            <a:off x="376327" y="1754687"/>
            <a:ext cx="3581332" cy="5122362"/>
          </a:xfrm>
          <a:prstGeom prst="rect">
            <a:avLst/>
          </a:prstGeom>
          <a:noFill/>
          <a:ln>
            <a:solidFill>
              <a:schemeClr val="accent5"/>
            </a:solidFill>
            <a:prstDash val="dash"/>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Film Monitor is an online face-to-face survey independently run by Kantar on behalf of the Cinema Advertising Association</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Bi-weekly survey will amass a </a:t>
            </a:r>
            <a:r>
              <a:rPr kumimoji="0" lang="en-GB" sz="1600" b="0" i="0" u="none" strike="noStrike" kern="1200" cap="none" spc="0" normalizeH="0" baseline="0" noProof="0" dirty="0" err="1">
                <a:ln>
                  <a:noFill/>
                </a:ln>
                <a:solidFill>
                  <a:srgbClr val="000000"/>
                </a:solidFill>
                <a:effectLst/>
                <a:uLnTx/>
                <a:uFillTx/>
                <a:latin typeface="Arial"/>
                <a:ea typeface="+mn-ea"/>
                <a:cs typeface="+mn-cs"/>
              </a:rPr>
              <a:t>nat.rep</a:t>
            </a:r>
            <a:r>
              <a:rPr kumimoji="0" lang="en-GB" sz="1600" b="0" i="0" u="none" strike="noStrike" kern="1200" cap="none" spc="0" normalizeH="0" baseline="0" noProof="0" dirty="0">
                <a:ln>
                  <a:noFill/>
                </a:ln>
                <a:solidFill>
                  <a:srgbClr val="000000"/>
                </a:solidFill>
                <a:effectLst/>
                <a:uLnTx/>
                <a:uFillTx/>
                <a:latin typeface="Arial"/>
                <a:ea typeface="+mn-ea"/>
                <a:cs typeface="+mn-cs"/>
              </a:rPr>
              <a:t> sample of c.24,000 respondents (aged 7+) across a calendar year </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Presented with a list of c.20 recent cinema releases and asked which they have seen in the cinema recently. </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Film Monitor will collect audience profiles for c.100 theatrical releases that account for c.90% of all UK admissions</a:t>
            </a:r>
          </a:p>
        </p:txBody>
      </p:sp>
      <p:sp>
        <p:nvSpPr>
          <p:cNvPr id="13" name="Rectangle 12">
            <a:extLst>
              <a:ext uri="{FF2B5EF4-FFF2-40B4-BE49-F238E27FC236}">
                <a16:creationId xmlns:a16="http://schemas.microsoft.com/office/drawing/2014/main" id="{C8153F75-A3B8-4191-AA33-482AF4EC1586}"/>
              </a:ext>
            </a:extLst>
          </p:cNvPr>
          <p:cNvSpPr/>
          <p:nvPr/>
        </p:nvSpPr>
        <p:spPr>
          <a:xfrm>
            <a:off x="4122549" y="1754686"/>
            <a:ext cx="5507730" cy="5122363"/>
          </a:xfrm>
          <a:prstGeom prst="rect">
            <a:avLst/>
          </a:prstGeom>
          <a:noFill/>
          <a:ln>
            <a:solidFill>
              <a:schemeClr val="accent5"/>
            </a:solidFill>
            <a:prstDash val="dash"/>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Every new major theatrical release is given a ‘comparative title’.</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This will be a film released in the last couple of years (that has a robust Film Monitor audience profile) that is a good proxy for the upcoming release and its likely audience demographics. </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For films that are sequels/part of a franchise selecting a comparative is quite obvious (e.g. </a:t>
            </a:r>
            <a:r>
              <a:rPr kumimoji="0" lang="en-GB" sz="1600" b="0" i="1" u="none" strike="noStrike" kern="1200" cap="none" spc="0" normalizeH="0" baseline="0" noProof="0" dirty="0">
                <a:ln>
                  <a:noFill/>
                </a:ln>
                <a:solidFill>
                  <a:srgbClr val="000000"/>
                </a:solidFill>
                <a:effectLst/>
                <a:uLnTx/>
                <a:uFillTx/>
                <a:latin typeface="Arial"/>
                <a:ea typeface="+mn-ea"/>
                <a:cs typeface="+mn-cs"/>
              </a:rPr>
              <a:t>Joker </a:t>
            </a:r>
            <a:r>
              <a:rPr kumimoji="0" lang="en-GB" sz="1600" b="0" i="0" u="none" strike="noStrike" kern="1200" cap="none" spc="0" normalizeH="0" baseline="0" noProof="0" dirty="0">
                <a:ln>
                  <a:noFill/>
                </a:ln>
                <a:solidFill>
                  <a:srgbClr val="000000"/>
                </a:solidFill>
                <a:effectLst/>
                <a:uLnTx/>
                <a:uFillTx/>
                <a:latin typeface="Arial"/>
                <a:ea typeface="+mn-ea"/>
                <a:cs typeface="+mn-cs"/>
              </a:rPr>
              <a:t>is the comparative for </a:t>
            </a:r>
            <a:r>
              <a:rPr kumimoji="0" lang="en-GB" sz="1600" b="0" i="1" u="none" strike="noStrike" kern="1200" cap="none" spc="0" normalizeH="0" baseline="0" noProof="0" dirty="0">
                <a:ln>
                  <a:noFill/>
                </a:ln>
                <a:solidFill>
                  <a:srgbClr val="000000"/>
                </a:solidFill>
                <a:effectLst/>
                <a:uLnTx/>
                <a:uFillTx/>
                <a:latin typeface="Arial"/>
                <a:ea typeface="+mn-ea"/>
                <a:cs typeface="+mn-cs"/>
              </a:rPr>
              <a:t>Joker 2</a:t>
            </a:r>
            <a:r>
              <a:rPr kumimoji="0" lang="en-GB" sz="1600" b="0" i="0" u="none" strike="noStrike" kern="1200" cap="none" spc="0" normalizeH="0" baseline="0" noProof="0" dirty="0">
                <a:ln>
                  <a:noFill/>
                </a:ln>
                <a:solidFill>
                  <a:srgbClr val="000000"/>
                </a:solidFill>
                <a:effectLst/>
                <a:uLnTx/>
                <a:uFillTx/>
                <a:latin typeface="Arial"/>
                <a:ea typeface="+mn-ea"/>
                <a:cs typeface="+mn-cs"/>
              </a:rPr>
              <a:t>). For others, the selection of a comparative will be based on the BBFC certificate and influenced by genre and factors including director, lead actor/actress and audience trends. </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Using comparatives helps inform which buying routes a film will be part of and allows DCM advise brands on which upcoming films best suit their needs -e.g. for brands targeting 16-34 women </a:t>
            </a:r>
            <a:r>
              <a:rPr kumimoji="0" lang="en-GB" sz="1600" b="0" i="1" u="none" strike="noStrike" kern="1200" cap="none" spc="0" normalizeH="0" baseline="0" noProof="0" dirty="0">
                <a:ln>
                  <a:noFill/>
                </a:ln>
                <a:solidFill>
                  <a:srgbClr val="000000"/>
                </a:solidFill>
                <a:effectLst/>
                <a:uLnTx/>
                <a:uFillTx/>
                <a:latin typeface="Arial"/>
                <a:ea typeface="+mn-ea"/>
                <a:cs typeface="+mn-cs"/>
              </a:rPr>
              <a:t>The Fall Guy </a:t>
            </a:r>
            <a:r>
              <a:rPr kumimoji="0" lang="en-GB" sz="1600" b="0" i="0" u="none" strike="noStrike" kern="1200" cap="none" spc="0" normalizeH="0" baseline="0" noProof="0" dirty="0">
                <a:ln>
                  <a:noFill/>
                </a:ln>
                <a:solidFill>
                  <a:srgbClr val="000000"/>
                </a:solidFill>
                <a:effectLst/>
                <a:uLnTx/>
                <a:uFillTx/>
                <a:latin typeface="Arial"/>
                <a:ea typeface="+mn-ea"/>
                <a:cs typeface="+mn-cs"/>
              </a:rPr>
              <a:t>and </a:t>
            </a:r>
            <a:r>
              <a:rPr kumimoji="0" lang="en-GB" sz="1600" b="0" i="1" u="none" strike="noStrike" kern="1200" cap="none" spc="0" normalizeH="0" baseline="0" noProof="0" dirty="0">
                <a:ln>
                  <a:noFill/>
                </a:ln>
                <a:solidFill>
                  <a:srgbClr val="000000"/>
                </a:solidFill>
                <a:effectLst/>
                <a:uLnTx/>
                <a:uFillTx/>
                <a:latin typeface="Arial"/>
                <a:ea typeface="+mn-ea"/>
                <a:cs typeface="+mn-cs"/>
              </a:rPr>
              <a:t>Smile 2 </a:t>
            </a:r>
            <a:r>
              <a:rPr kumimoji="0" lang="en-GB" sz="1600" b="0" i="0" u="none" strike="noStrike" kern="1200" cap="none" spc="0" normalizeH="0" baseline="0" noProof="0" dirty="0">
                <a:ln>
                  <a:noFill/>
                </a:ln>
                <a:solidFill>
                  <a:srgbClr val="000000"/>
                </a:solidFill>
                <a:effectLst/>
                <a:uLnTx/>
                <a:uFillTx/>
                <a:latin typeface="Arial"/>
                <a:ea typeface="+mn-ea"/>
                <a:cs typeface="+mn-cs"/>
              </a:rPr>
              <a:t>are perfect picks. </a:t>
            </a:r>
          </a:p>
        </p:txBody>
      </p:sp>
      <p:sp>
        <p:nvSpPr>
          <p:cNvPr id="19" name="Text Placeholder 15">
            <a:extLst>
              <a:ext uri="{FF2B5EF4-FFF2-40B4-BE49-F238E27FC236}">
                <a16:creationId xmlns:a16="http://schemas.microsoft.com/office/drawing/2014/main" id="{62BC0A74-21BE-4BB5-B9F5-A548F096AD57}"/>
              </a:ext>
            </a:extLst>
          </p:cNvPr>
          <p:cNvSpPr txBox="1">
            <a:spLocks/>
          </p:cNvSpPr>
          <p:nvPr/>
        </p:nvSpPr>
        <p:spPr>
          <a:xfrm>
            <a:off x="10101591" y="3161001"/>
            <a:ext cx="2900953" cy="861774"/>
          </a:xfrm>
          <a:prstGeom prst="rect">
            <a:avLst/>
          </a:prstGeom>
        </p:spPr>
        <p:txBody>
          <a:bodyPr wrap="square" lIns="0" tIns="0" rIns="0" bIns="0" anchor="t" anchorCtr="0">
            <a:spAutoFit/>
          </a:bodyPr>
          <a:lstStyle>
            <a:lvl1pPr marL="0" indent="0" algn="ctr" defTabSz="961844" rtl="0" eaLnBrk="1" latinLnBrk="0" hangingPunct="1">
              <a:lnSpc>
                <a:spcPct val="100000"/>
              </a:lnSpc>
              <a:spcBef>
                <a:spcPts val="0"/>
              </a:spcBef>
              <a:spcAft>
                <a:spcPts val="0"/>
              </a:spcAft>
              <a:buClr>
                <a:srgbClr val="FFFFFF"/>
              </a:buClr>
              <a:buSzPct val="100000"/>
              <a:buFont typeface="Arial"/>
              <a:buNone/>
              <a:defRPr sz="1000" b="1" kern="1200" cap="none" baseline="0">
                <a:solidFill>
                  <a:schemeClr val="accent6"/>
                </a:solidFill>
                <a:latin typeface="+mn-lt"/>
                <a:ea typeface="Impact" charset="0"/>
                <a:cs typeface="Impact" charset="0"/>
              </a:defRPr>
            </a:lvl1pPr>
            <a:lvl2pPr marL="457200" indent="0" algn="l" defTabSz="961844" rtl="0" eaLnBrk="1" latinLnBrk="0" hangingPunct="1">
              <a:lnSpc>
                <a:spcPct val="100000"/>
              </a:lnSpc>
              <a:spcBef>
                <a:spcPts val="0"/>
              </a:spcBef>
              <a:buClr>
                <a:srgbClr val="FFFFFF"/>
              </a:buClr>
              <a:buSzPct val="100000"/>
              <a:buFont typeface="Arial"/>
              <a:buNone/>
              <a:defRPr sz="2000" b="1" kern="1200">
                <a:solidFill>
                  <a:schemeClr val="bg1"/>
                </a:solidFill>
                <a:latin typeface="+mn-lt"/>
                <a:ea typeface="+mn-ea"/>
                <a:cs typeface="+mn-cs"/>
              </a:defRPr>
            </a:lvl2pPr>
            <a:lvl3pPr marL="914400" indent="0" algn="l" defTabSz="961844" rtl="0" eaLnBrk="1" latinLnBrk="0" hangingPunct="1">
              <a:lnSpc>
                <a:spcPct val="100000"/>
              </a:lnSpc>
              <a:spcBef>
                <a:spcPts val="0"/>
              </a:spcBef>
              <a:buClr>
                <a:srgbClr val="FFFFFF"/>
              </a:buClr>
              <a:buSzPct val="100000"/>
              <a:buFont typeface="Arial"/>
              <a:buNone/>
              <a:tabLst/>
              <a:defRPr sz="1800" b="1" kern="1200" baseline="0">
                <a:solidFill>
                  <a:schemeClr val="tx2"/>
                </a:solidFill>
                <a:latin typeface="+mn-lt"/>
                <a:ea typeface="+mn-ea"/>
                <a:cs typeface="+mn-cs"/>
              </a:defRPr>
            </a:lvl3pPr>
            <a:lvl4pPr marL="1371600" indent="0" algn="l" defTabSz="961844" rtl="0" eaLnBrk="1" latinLnBrk="0" hangingPunct="1">
              <a:lnSpc>
                <a:spcPct val="100000"/>
              </a:lnSpc>
              <a:spcBef>
                <a:spcPts val="0"/>
              </a:spcBef>
              <a:buClr>
                <a:srgbClr val="FFFFFF"/>
              </a:buClr>
              <a:buSzPct val="100000"/>
              <a:buFont typeface="Arial"/>
              <a:buNone/>
              <a:tabLst/>
              <a:defRPr sz="1600" b="1" kern="1200">
                <a:solidFill>
                  <a:srgbClr val="000000"/>
                </a:solidFill>
                <a:latin typeface="+mn-lt"/>
                <a:ea typeface="+mn-ea"/>
                <a:cs typeface="+mn-cs"/>
              </a:defRPr>
            </a:lvl4pPr>
            <a:lvl5pPr marL="1828800" indent="0" algn="l" defTabSz="961844" rtl="0" eaLnBrk="1" latinLnBrk="0" hangingPunct="1">
              <a:lnSpc>
                <a:spcPct val="100000"/>
              </a:lnSpc>
              <a:spcBef>
                <a:spcPts val="0"/>
              </a:spcBef>
              <a:buClr>
                <a:srgbClr val="FFFFFF"/>
              </a:buClr>
              <a:buSzPct val="100000"/>
              <a:buFont typeface="Arial"/>
              <a:buNone/>
              <a:tabLst/>
              <a:defRPr sz="1600" b="1" kern="1200">
                <a:solidFill>
                  <a:schemeClr val="accent6"/>
                </a:solidFill>
                <a:latin typeface="+mn-lt"/>
                <a:ea typeface="+mn-ea"/>
                <a:cs typeface="+mn-cs"/>
              </a:defRPr>
            </a:lvl5pPr>
            <a:lvl6pPr marL="22860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6pPr>
            <a:lvl7pPr marL="27432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7pPr>
            <a:lvl8pPr marL="32004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8pPr>
            <a:lvl9pPr marL="36576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9pPr>
          </a:lstStyle>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rPr>
              <a:t>The Fall Guy</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0" i="1" u="none" strike="noStrike" kern="1200" cap="none" spc="0" normalizeH="0" baseline="0" noProof="0" dirty="0">
                <a:ln>
                  <a:noFill/>
                </a:ln>
                <a:solidFill>
                  <a:srgbClr val="8A8A8D"/>
                </a:solidFill>
                <a:effectLst/>
                <a:uLnTx/>
                <a:uFillTx/>
                <a:latin typeface="Arial"/>
              </a:rPr>
              <a:t>Comparative: The Lost City</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0" i="0" u="none" strike="noStrike" kern="1200" cap="none" spc="0" normalizeH="0" baseline="0" noProof="0" dirty="0">
                <a:ln>
                  <a:noFill/>
                </a:ln>
                <a:solidFill>
                  <a:srgbClr val="8A8A8D"/>
                </a:solidFill>
                <a:effectLst/>
                <a:uLnTx/>
                <a:uFillTx/>
                <a:latin typeface="Arial"/>
              </a:rPr>
              <a:t>22% 16-34 Female</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0" i="0" u="none" strike="noStrike" kern="1200" cap="none" spc="0" normalizeH="0" baseline="0" noProof="0" dirty="0">
                <a:ln>
                  <a:noFill/>
                </a:ln>
                <a:solidFill>
                  <a:srgbClr val="8A8A8D"/>
                </a:solidFill>
                <a:effectLst/>
                <a:uLnTx/>
                <a:uFillTx/>
                <a:latin typeface="Arial"/>
              </a:rPr>
              <a:t>16-34 Female Index: 168</a:t>
            </a:r>
            <a:endParaRPr kumimoji="0" lang="en-US" sz="1100" b="0" i="0" u="none" strike="noStrike" kern="1200" cap="none" spc="0" normalizeH="0" baseline="0" noProof="0" dirty="0">
              <a:ln>
                <a:noFill/>
              </a:ln>
              <a:solidFill>
                <a:srgbClr val="8A8A8D"/>
              </a:solidFill>
              <a:effectLst/>
              <a:uLnTx/>
              <a:uFillTx/>
              <a:latin typeface="Arial"/>
            </a:endParaRPr>
          </a:p>
        </p:txBody>
      </p:sp>
      <p:sp>
        <p:nvSpPr>
          <p:cNvPr id="20" name="Text Placeholder 30">
            <a:extLst>
              <a:ext uri="{FF2B5EF4-FFF2-40B4-BE49-F238E27FC236}">
                <a16:creationId xmlns:a16="http://schemas.microsoft.com/office/drawing/2014/main" id="{AEB85FA5-BBDB-4475-A576-412B3E230457}"/>
              </a:ext>
            </a:extLst>
          </p:cNvPr>
          <p:cNvSpPr txBox="1">
            <a:spLocks/>
          </p:cNvSpPr>
          <p:nvPr/>
        </p:nvSpPr>
        <p:spPr>
          <a:xfrm>
            <a:off x="10199579" y="5524278"/>
            <a:ext cx="2704974" cy="861774"/>
          </a:xfrm>
          <a:prstGeom prst="rect">
            <a:avLst/>
          </a:prstGeom>
          <a:noFill/>
        </p:spPr>
        <p:txBody>
          <a:bodyPr wrap="square" lIns="0" tIns="0" rIns="0" bIns="0" anchor="t" anchorCtr="0">
            <a:spAutoFit/>
          </a:bodyPr>
          <a:lstStyle>
            <a:lvl1pPr marL="0" indent="0" algn="ctr" defTabSz="961844" rtl="0" eaLnBrk="1" latinLnBrk="0" hangingPunct="1">
              <a:lnSpc>
                <a:spcPct val="100000"/>
              </a:lnSpc>
              <a:spcBef>
                <a:spcPts val="0"/>
              </a:spcBef>
              <a:spcAft>
                <a:spcPts val="0"/>
              </a:spcAft>
              <a:buClr>
                <a:srgbClr val="FFFFFF"/>
              </a:buClr>
              <a:buSzPct val="100000"/>
              <a:buFont typeface="Arial"/>
              <a:buNone/>
              <a:defRPr sz="1000" b="1" kern="1200" cap="none" baseline="0">
                <a:solidFill>
                  <a:srgbClr val="8A8A8D"/>
                </a:solidFill>
                <a:latin typeface="+mn-lt"/>
                <a:ea typeface="Impact" charset="0"/>
                <a:cs typeface="Impact" charset="0"/>
              </a:defRPr>
            </a:lvl1pPr>
            <a:lvl2pPr marL="457200" indent="0" algn="l" defTabSz="961844" rtl="0" eaLnBrk="1" latinLnBrk="0" hangingPunct="1">
              <a:lnSpc>
                <a:spcPct val="100000"/>
              </a:lnSpc>
              <a:spcBef>
                <a:spcPts val="0"/>
              </a:spcBef>
              <a:buClr>
                <a:srgbClr val="FFFFFF"/>
              </a:buClr>
              <a:buSzPct val="100000"/>
              <a:buFont typeface="Arial"/>
              <a:buNone/>
              <a:defRPr sz="2000" b="1" kern="1200">
                <a:solidFill>
                  <a:schemeClr val="bg1"/>
                </a:solidFill>
                <a:latin typeface="+mn-lt"/>
                <a:ea typeface="+mn-ea"/>
                <a:cs typeface="+mn-cs"/>
              </a:defRPr>
            </a:lvl2pPr>
            <a:lvl3pPr marL="914400" indent="0" algn="l" defTabSz="961844" rtl="0" eaLnBrk="1" latinLnBrk="0" hangingPunct="1">
              <a:lnSpc>
                <a:spcPct val="100000"/>
              </a:lnSpc>
              <a:spcBef>
                <a:spcPts val="0"/>
              </a:spcBef>
              <a:buClr>
                <a:srgbClr val="FFFFFF"/>
              </a:buClr>
              <a:buSzPct val="100000"/>
              <a:buFont typeface="Arial"/>
              <a:buNone/>
              <a:tabLst/>
              <a:defRPr sz="1800" b="1" kern="1200" baseline="0">
                <a:solidFill>
                  <a:schemeClr val="tx2"/>
                </a:solidFill>
                <a:latin typeface="+mn-lt"/>
                <a:ea typeface="+mn-ea"/>
                <a:cs typeface="+mn-cs"/>
              </a:defRPr>
            </a:lvl3pPr>
            <a:lvl4pPr marL="1371600" indent="0" algn="l" defTabSz="961844" rtl="0" eaLnBrk="1" latinLnBrk="0" hangingPunct="1">
              <a:lnSpc>
                <a:spcPct val="100000"/>
              </a:lnSpc>
              <a:spcBef>
                <a:spcPts val="0"/>
              </a:spcBef>
              <a:buClr>
                <a:srgbClr val="FFFFFF"/>
              </a:buClr>
              <a:buSzPct val="100000"/>
              <a:buFont typeface="Arial"/>
              <a:buNone/>
              <a:tabLst/>
              <a:defRPr sz="1600" b="1" kern="1200">
                <a:solidFill>
                  <a:srgbClr val="000000"/>
                </a:solidFill>
                <a:latin typeface="+mn-lt"/>
                <a:ea typeface="+mn-ea"/>
                <a:cs typeface="+mn-cs"/>
              </a:defRPr>
            </a:lvl4pPr>
            <a:lvl5pPr marL="1828800" indent="0" algn="l" defTabSz="961844" rtl="0" eaLnBrk="1" latinLnBrk="0" hangingPunct="1">
              <a:lnSpc>
                <a:spcPct val="100000"/>
              </a:lnSpc>
              <a:spcBef>
                <a:spcPts val="0"/>
              </a:spcBef>
              <a:buClr>
                <a:srgbClr val="FFFFFF"/>
              </a:buClr>
              <a:buSzPct val="100000"/>
              <a:buFont typeface="Arial"/>
              <a:buNone/>
              <a:tabLst/>
              <a:defRPr sz="1600" b="1" kern="1200">
                <a:solidFill>
                  <a:schemeClr val="accent6"/>
                </a:solidFill>
                <a:latin typeface="+mn-lt"/>
                <a:ea typeface="+mn-ea"/>
                <a:cs typeface="+mn-cs"/>
              </a:defRPr>
            </a:lvl5pPr>
            <a:lvl6pPr marL="22860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6pPr>
            <a:lvl7pPr marL="27432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7pPr>
            <a:lvl8pPr marL="32004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8pPr>
            <a:lvl9pPr marL="36576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9pPr>
          </a:lstStyle>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rPr>
              <a:t>Untitled Smile Sequel</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0" i="1" u="none" strike="noStrike" kern="1200" cap="none" spc="0" normalizeH="0" baseline="0" noProof="0" dirty="0">
                <a:ln>
                  <a:noFill/>
                </a:ln>
                <a:solidFill>
                  <a:srgbClr val="8A8A8D"/>
                </a:solidFill>
                <a:effectLst/>
                <a:uLnTx/>
                <a:uFillTx/>
                <a:latin typeface="Arial"/>
              </a:rPr>
              <a:t>Comparative: Smile</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0" i="0" u="none" strike="noStrike" kern="1200" cap="none" spc="0" normalizeH="0" baseline="0" noProof="0" dirty="0">
                <a:ln>
                  <a:noFill/>
                </a:ln>
                <a:solidFill>
                  <a:srgbClr val="8A8A8D"/>
                </a:solidFill>
                <a:effectLst/>
                <a:uLnTx/>
                <a:uFillTx/>
                <a:latin typeface="Arial"/>
              </a:rPr>
              <a:t>29% 16-34 Female</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0" i="0" u="none" strike="noStrike" kern="1200" cap="none" spc="0" normalizeH="0" baseline="0" noProof="0" dirty="0">
                <a:ln>
                  <a:noFill/>
                </a:ln>
                <a:solidFill>
                  <a:srgbClr val="8A8A8D"/>
                </a:solidFill>
                <a:effectLst/>
                <a:uLnTx/>
                <a:uFillTx/>
                <a:latin typeface="Arial"/>
                <a:ea typeface="+mn-ea"/>
                <a:cs typeface="+mn-cs"/>
              </a:rPr>
              <a:t>16-34 Female Index: 222</a:t>
            </a:r>
            <a:endParaRPr kumimoji="0" lang="en-US" sz="500" b="0" i="0" u="none" strike="noStrike" kern="1200" cap="none" spc="0" normalizeH="0" baseline="0" noProof="0" dirty="0">
              <a:ln>
                <a:noFill/>
              </a:ln>
              <a:solidFill>
                <a:srgbClr val="8A8A8D"/>
              </a:solidFill>
              <a:effectLst/>
              <a:uLnTx/>
              <a:uFillTx/>
              <a:latin typeface="Arial"/>
            </a:endParaRPr>
          </a:p>
        </p:txBody>
      </p:sp>
      <p:sp>
        <p:nvSpPr>
          <p:cNvPr id="22" name="Rectangle: Rounded Corners 21">
            <a:extLst>
              <a:ext uri="{FF2B5EF4-FFF2-40B4-BE49-F238E27FC236}">
                <a16:creationId xmlns:a16="http://schemas.microsoft.com/office/drawing/2014/main" id="{700FCDEB-083F-4235-BABE-3297F7DB3D21}"/>
              </a:ext>
            </a:extLst>
          </p:cNvPr>
          <p:cNvSpPr/>
          <p:nvPr/>
        </p:nvSpPr>
        <p:spPr>
          <a:xfrm>
            <a:off x="10504557" y="1902052"/>
            <a:ext cx="2095023" cy="1170878"/>
          </a:xfrm>
          <a:prstGeom prst="roundRect">
            <a:avLst/>
          </a:prstGeom>
          <a:blipFill>
            <a:blip r:embed="rId3" cstate="print">
              <a:extLst>
                <a:ext uri="{28A0092B-C50C-407E-A947-70E740481C1C}">
                  <a14:useLocalDpi xmlns:a14="http://schemas.microsoft.com/office/drawing/2010/main" val="0"/>
                </a:ext>
              </a:extLst>
            </a:blip>
            <a:srcRect/>
            <a:stretch>
              <a:fillRect t="117" b="-19471"/>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Rectangle: Rounded Corners 22">
            <a:extLst>
              <a:ext uri="{FF2B5EF4-FFF2-40B4-BE49-F238E27FC236}">
                <a16:creationId xmlns:a16="http://schemas.microsoft.com/office/drawing/2014/main" id="{AB42B46A-CA57-4174-B2C5-943A14F5D7AF}"/>
              </a:ext>
            </a:extLst>
          </p:cNvPr>
          <p:cNvSpPr/>
          <p:nvPr/>
        </p:nvSpPr>
        <p:spPr>
          <a:xfrm>
            <a:off x="10504555" y="4263264"/>
            <a:ext cx="2095023" cy="1170878"/>
          </a:xfrm>
          <a:prstGeom prst="roundRect">
            <a:avLst/>
          </a:prstGeom>
          <a:blipFill>
            <a:blip r:embed="rId4" cstate="print">
              <a:extLst>
                <a:ext uri="{28A0092B-C50C-407E-A947-70E740481C1C}">
                  <a14:useLocalDpi xmlns:a14="http://schemas.microsoft.com/office/drawing/2010/main" val="0"/>
                </a:ext>
              </a:extLst>
            </a:blip>
            <a:srcRect/>
            <a:stretch>
              <a:fillRect l="-9908" t="-2843" r="-19234" b="-27137"/>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9648BA5E-7D94-4562-A600-DF655E2CD9CC}"/>
              </a:ext>
            </a:extLst>
          </p:cNvPr>
          <p:cNvSpPr/>
          <p:nvPr/>
        </p:nvSpPr>
        <p:spPr>
          <a:xfrm>
            <a:off x="376326" y="1221180"/>
            <a:ext cx="3581333" cy="4949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99A8"/>
                </a:solidFill>
                <a:effectLst/>
                <a:uLnTx/>
                <a:uFillTx/>
                <a:latin typeface="Impact"/>
                <a:ea typeface="+mn-ea"/>
                <a:cs typeface="+mn-cs"/>
              </a:rPr>
              <a:t>FILM MONITOR</a:t>
            </a:r>
          </a:p>
        </p:txBody>
      </p:sp>
      <p:sp>
        <p:nvSpPr>
          <p:cNvPr id="15" name="Rectangle 14">
            <a:extLst>
              <a:ext uri="{FF2B5EF4-FFF2-40B4-BE49-F238E27FC236}">
                <a16:creationId xmlns:a16="http://schemas.microsoft.com/office/drawing/2014/main" id="{A1262356-E459-4087-B6BC-1FB5A8099F8E}"/>
              </a:ext>
            </a:extLst>
          </p:cNvPr>
          <p:cNvSpPr/>
          <p:nvPr/>
        </p:nvSpPr>
        <p:spPr>
          <a:xfrm>
            <a:off x="4122549" y="1221180"/>
            <a:ext cx="5507730" cy="4949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99A8"/>
                </a:solidFill>
                <a:effectLst/>
                <a:uLnTx/>
                <a:uFillTx/>
                <a:latin typeface="Impact"/>
                <a:ea typeface="+mn-ea"/>
                <a:cs typeface="+mn-cs"/>
              </a:rPr>
              <a:t>COMPARATIVES FOR UPCOMING RELEASE</a:t>
            </a:r>
          </a:p>
        </p:txBody>
      </p:sp>
      <p:sp>
        <p:nvSpPr>
          <p:cNvPr id="16" name="Rectangle 15">
            <a:extLst>
              <a:ext uri="{FF2B5EF4-FFF2-40B4-BE49-F238E27FC236}">
                <a16:creationId xmlns:a16="http://schemas.microsoft.com/office/drawing/2014/main" id="{B6DF1402-1A13-46EB-96A5-24A1389F6DDE}"/>
              </a:ext>
            </a:extLst>
          </p:cNvPr>
          <p:cNvSpPr/>
          <p:nvPr/>
        </p:nvSpPr>
        <p:spPr>
          <a:xfrm>
            <a:off x="9719817" y="1221180"/>
            <a:ext cx="3664497" cy="4949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99A8"/>
                </a:solidFill>
                <a:effectLst/>
                <a:uLnTx/>
                <a:uFillTx/>
                <a:latin typeface="Impact"/>
                <a:ea typeface="+mn-ea"/>
                <a:cs typeface="+mn-cs"/>
              </a:rPr>
              <a:t>EXAMPLE: 16-34 WOMEN</a:t>
            </a:r>
          </a:p>
        </p:txBody>
      </p:sp>
    </p:spTree>
    <p:extLst>
      <p:ext uri="{BB962C8B-B14F-4D97-AF65-F5344CB8AC3E}">
        <p14:creationId xmlns:p14="http://schemas.microsoft.com/office/powerpoint/2010/main" val="3380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E5E5685-02CA-4CAD-BB0E-87D438AF7FF5}"/>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t="99" b="99"/>
          <a:stretch/>
        </p:blipFill>
        <p:spPr>
          <a:xfrm>
            <a:off x="0" y="0"/>
            <a:ext cx="13442950" cy="7070725"/>
          </a:xfrm>
          <a:prstGeom prst="rect">
            <a:avLst/>
          </a:prstGeom>
        </p:spPr>
      </p:pic>
      <p:sp>
        <p:nvSpPr>
          <p:cNvPr id="6" name="Rectangle 5"/>
          <p:cNvSpPr/>
          <p:nvPr/>
        </p:nvSpPr>
        <p:spPr>
          <a:xfrm>
            <a:off x="1" y="-15877"/>
            <a:ext cx="13442950" cy="7086602"/>
          </a:xfrm>
          <a:prstGeom prst="rect">
            <a:avLst/>
          </a:prstGeom>
          <a:solidFill>
            <a:schemeClr val="bg1">
              <a:alpha val="4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itle 2"/>
          <p:cNvSpPr>
            <a:spLocks noGrp="1"/>
          </p:cNvSpPr>
          <p:nvPr>
            <p:ph type="title"/>
          </p:nvPr>
        </p:nvSpPr>
        <p:spPr bwMode="gray"/>
        <p:txBody>
          <a:bodyPr/>
          <a:lstStyle/>
          <a:p>
            <a:r>
              <a:rPr lang="en-US" spc="50" dirty="0">
                <a:solidFill>
                  <a:srgbClr val="FFFFFF"/>
                </a:solidFill>
              </a:rPr>
              <a:t>Dcm independents</a:t>
            </a:r>
            <a:endParaRPr lang="en-GB" spc="50" dirty="0">
              <a:solidFill>
                <a:srgbClr val="FFFFFF"/>
              </a:solidFill>
            </a:endParaRPr>
          </a:p>
        </p:txBody>
      </p:sp>
      <p:sp>
        <p:nvSpPr>
          <p:cNvPr id="2" name="Rectangle 1">
            <a:extLst>
              <a:ext uri="{FF2B5EF4-FFF2-40B4-BE49-F238E27FC236}">
                <a16:creationId xmlns:a16="http://schemas.microsoft.com/office/drawing/2014/main" id="{AACA5DE9-EEA7-4F76-A37B-253D46683A88}"/>
              </a:ext>
            </a:extLst>
          </p:cNvPr>
          <p:cNvSpPr/>
          <p:nvPr/>
        </p:nvSpPr>
        <p:spPr>
          <a:xfrm>
            <a:off x="270001" y="899968"/>
            <a:ext cx="4759200" cy="4955203"/>
          </a:xfrm>
          <a:prstGeom prst="rect">
            <a:avLst/>
          </a:prstGeom>
        </p:spPr>
        <p:txBody>
          <a:bodyPr wrap="square" l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This package only includes DCM’s Independent cinema portfolio, representing c.12m admissions annually.</a:t>
            </a:r>
          </a:p>
          <a:p>
            <a:pPr marL="0" marR="0" lvl="0" indent="0" algn="l" defTabSz="961844"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0" dirty="0">
                <a:ln>
                  <a:noFill/>
                </a:ln>
                <a:solidFill>
                  <a:srgbClr val="FFFFFF"/>
                </a:solidFill>
                <a:effectLst/>
                <a:uLnTx/>
                <a:uFillTx/>
                <a:latin typeface="Arial"/>
                <a:ea typeface="+mn-ea"/>
                <a:cs typeface="+mn-cs"/>
              </a:rPr>
            </a:br>
            <a:r>
              <a:rPr kumimoji="0" lang="en-GB" sz="1600" b="0" i="0" u="none" strike="noStrike" kern="1200" cap="none" spc="0" normalizeH="0" baseline="0" noProof="0" dirty="0">
                <a:ln>
                  <a:noFill/>
                </a:ln>
                <a:solidFill>
                  <a:srgbClr val="FFFFFF"/>
                </a:solidFill>
                <a:effectLst/>
                <a:uLnTx/>
                <a:uFillTx/>
                <a:latin typeface="Arial"/>
                <a:ea typeface="+mn-ea"/>
                <a:cs typeface="+mn-cs"/>
              </a:rPr>
              <a:t>The venues are spectacular community hubs, often with private members clubs and bars, underpinned by diverse and immersive programming.</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r>
              <a:rPr kumimoji="0" lang="en-GB" sz="1600" b="0" i="0" u="none" strike="noStrike" kern="0" cap="none" spc="0" normalizeH="0" baseline="0" noProof="0" dirty="0">
                <a:ln>
                  <a:noFill/>
                </a:ln>
                <a:solidFill>
                  <a:srgbClr val="FFFFFF"/>
                </a:solidFill>
                <a:effectLst/>
                <a:uLnTx/>
                <a:uFillTx/>
                <a:latin typeface="Arial"/>
                <a:ea typeface="+mn-ea"/>
                <a:cs typeface="+mn-cs"/>
              </a:rPr>
              <a:t>The core independent audience is older and more affluent than the average cinemagoer: 61% ABC1 and 53% over 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FFFFFF"/>
              </a:solidFill>
              <a:effectLst/>
              <a:uLnTx/>
              <a:uFillTx/>
              <a:latin typeface="Arial"/>
              <a:ea typeface="+mn-ea"/>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rPr>
              <a:t>22% of the core independent audience are heavy cinemagoers</a:t>
            </a: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endParaRPr kumimoji="0" lang="en-US" sz="1600" b="0" i="0" u="none" strike="noStrike" kern="0" cap="none" spc="0" normalizeH="0" baseline="0" noProof="0" dirty="0">
              <a:ln>
                <a:noFill/>
              </a:ln>
              <a:solidFill>
                <a:srgbClr val="FFFFFF"/>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rPr>
              <a:t>27% of the core independent audience is based in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rPr>
              <a:t>£100 ratecard CPT</a:t>
            </a:r>
          </a:p>
          <a:p>
            <a:pPr marR="0" lvl="0" algn="l" defTabSz="914400" rtl="0" eaLnBrk="1" fontAlgn="auto" latinLnBrk="0" hangingPunct="1">
              <a:lnSpc>
                <a:spcPct val="100000"/>
              </a:lnSpc>
              <a:spcBef>
                <a:spcPts val="0"/>
              </a:spcBef>
              <a:spcAft>
                <a:spcPts val="0"/>
              </a:spcAft>
              <a:buClrTx/>
              <a:buSzTx/>
              <a:tabLst/>
              <a:defRPr/>
            </a:pPr>
            <a:r>
              <a:rPr kumimoji="0" lang="en-GB" sz="1200" b="0" i="0" u="none" strike="noStrike" kern="1200" cap="none" spc="0" normalizeH="0" baseline="0" noProof="0" dirty="0">
                <a:ln>
                  <a:noFill/>
                </a:ln>
                <a:solidFill>
                  <a:srgbClr val="FFFFFF"/>
                </a:solidFill>
                <a:effectLst/>
                <a:uLnTx/>
                <a:uFillTx/>
                <a:latin typeface="Arial" charset="0"/>
                <a:ea typeface="Arial" charset="0"/>
                <a:cs typeface="Arial" charset="0"/>
              </a:rPr>
              <a:t>      (Ratecard costs are +10% in Q4)</a:t>
            </a:r>
            <a:endParaRPr kumimoji="0" lang="en-GB" sz="16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00916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DDDA8857-7A27-41A2-BE3A-86BF9BC5622D}"/>
              </a:ext>
            </a:extLst>
          </p:cNvPr>
          <p:cNvGraphicFramePr>
            <a:graphicFrameLocks/>
          </p:cNvGraphicFramePr>
          <p:nvPr>
            <p:extLst>
              <p:ext uri="{D42A27DB-BD31-4B8C-83A1-F6EECF244321}">
                <p14:modId xmlns:p14="http://schemas.microsoft.com/office/powerpoint/2010/main" val="2339731630"/>
              </p:ext>
            </p:extLst>
          </p:nvPr>
        </p:nvGraphicFramePr>
        <p:xfrm>
          <a:off x="270000" y="1281776"/>
          <a:ext cx="12795071" cy="5475485"/>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4751314A-3C88-43D1-ABBC-B774A7615200}"/>
              </a:ext>
            </a:extLst>
          </p:cNvPr>
          <p:cNvSpPr>
            <a:spLocks noGrp="1"/>
          </p:cNvSpPr>
          <p:nvPr>
            <p:ph type="title"/>
          </p:nvPr>
        </p:nvSpPr>
        <p:spPr/>
        <p:txBody>
          <a:bodyPr/>
          <a:lstStyle/>
          <a:p>
            <a:r>
              <a:rPr lang="en-GB" dirty="0"/>
              <a:t>The uk cinema landscape: 20% INCREASE IN NUMBER OF SCREENS OVER THE LAST DECADE</a:t>
            </a:r>
          </a:p>
        </p:txBody>
      </p:sp>
      <p:sp>
        <p:nvSpPr>
          <p:cNvPr id="6" name="Text Placeholder 5">
            <a:extLst>
              <a:ext uri="{FF2B5EF4-FFF2-40B4-BE49-F238E27FC236}">
                <a16:creationId xmlns:a16="http://schemas.microsoft.com/office/drawing/2014/main" id="{688E61DA-825B-4833-B1B4-D4771346853E}"/>
              </a:ext>
            </a:extLst>
          </p:cNvPr>
          <p:cNvSpPr>
            <a:spLocks noGrp="1"/>
          </p:cNvSpPr>
          <p:nvPr>
            <p:ph type="body" sz="quarter" idx="11"/>
          </p:nvPr>
        </p:nvSpPr>
        <p:spPr>
          <a:xfrm>
            <a:off x="10182225" y="7251119"/>
            <a:ext cx="3116263" cy="123111"/>
          </a:xfrm>
        </p:spPr>
        <p:txBody>
          <a:bodyPr/>
          <a:lstStyle/>
          <a:p>
            <a:r>
              <a:rPr lang="en-GB" dirty="0"/>
              <a:t>Source: Cinema UK</a:t>
            </a:r>
          </a:p>
        </p:txBody>
      </p:sp>
      <p:sp>
        <p:nvSpPr>
          <p:cNvPr id="15" name="Text Placeholder 13">
            <a:extLst>
              <a:ext uri="{FF2B5EF4-FFF2-40B4-BE49-F238E27FC236}">
                <a16:creationId xmlns:a16="http://schemas.microsoft.com/office/drawing/2014/main" id="{72B8A7EB-6B16-4005-B996-2C83C07B9616}"/>
              </a:ext>
            </a:extLst>
          </p:cNvPr>
          <p:cNvSpPr txBox="1">
            <a:spLocks/>
          </p:cNvSpPr>
          <p:nvPr/>
        </p:nvSpPr>
        <p:spPr bwMode="gray">
          <a:xfrm>
            <a:off x="0" y="1069380"/>
            <a:ext cx="13442950" cy="336379"/>
          </a:xfrm>
          <a:prstGeom prst="rect">
            <a:avLst/>
          </a:prstGeom>
        </p:spPr>
        <p:txBody>
          <a:bodyPr vert="horz" lIns="0" tIns="0" rIns="0" bIns="0" rtlCol="0" anchor="t" anchorCtr="0">
            <a:noAutofit/>
          </a:bodyPr>
          <a:lstStyle>
            <a:lvl1pPr>
              <a:lnSpc>
                <a:spcPts val="1684"/>
              </a:lnSpc>
              <a:buNone/>
              <a:defRPr lang="en-GB" sz="1400" b="1" kern="1200" baseline="0" dirty="0">
                <a:solidFill>
                  <a:schemeClr val="bg1"/>
                </a:solidFill>
                <a:latin typeface="+mn-lt"/>
                <a:ea typeface="+mn-ea"/>
                <a:cs typeface="+mn-cs"/>
              </a:defRPr>
            </a:lvl1pPr>
          </a:lstStyle>
          <a:p>
            <a:pPr marL="96871" indent="-96871" algn="ctr">
              <a:lnSpc>
                <a:spcPts val="1500"/>
              </a:lnSpc>
              <a:buClr>
                <a:srgbClr val="FFFFFF"/>
              </a:buClr>
              <a:buSzPct val="100000"/>
              <a:defRPr/>
            </a:pPr>
            <a:r>
              <a:rPr lang="en-GB" b="0" u="sng" dirty="0">
                <a:solidFill>
                  <a:schemeClr val="accent6"/>
                </a:solidFill>
              </a:rPr>
              <a:t>Cinema and sites in the UK, 2012-2022</a:t>
            </a:r>
          </a:p>
        </p:txBody>
      </p:sp>
    </p:spTree>
    <p:extLst>
      <p:ext uri="{BB962C8B-B14F-4D97-AF65-F5344CB8AC3E}">
        <p14:creationId xmlns:p14="http://schemas.microsoft.com/office/powerpoint/2010/main" val="162492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i.imgbox.com/oFPXPm06.jpg">
            <a:extLst>
              <a:ext uri="{FF2B5EF4-FFF2-40B4-BE49-F238E27FC236}">
                <a16:creationId xmlns:a16="http://schemas.microsoft.com/office/drawing/2014/main" id="{55087751-4B34-4308-8B25-2B1EBF457BC7}"/>
              </a:ext>
            </a:extLst>
          </p:cNvPr>
          <p:cNvPicPr>
            <a:picLocks noGrp="1" noChangeAspect="1" noChangeArrowheads="1"/>
          </p:cNvPicPr>
          <p:nvPr>
            <p:ph type="pic" sz="quarter" idx="16"/>
          </p:nvPr>
        </p:nvPicPr>
        <p:blipFill rotWithShape="1">
          <a:blip r:embed="rId5" cstate="print">
            <a:extLst>
              <a:ext uri="{BEBA8EAE-BF5A-486C-A8C5-ECC9F3942E4B}">
                <a14:imgProps xmlns:a14="http://schemas.microsoft.com/office/drawing/2010/main">
                  <a14:imgLayer r:embed="rId6">
                    <a14:imgEffect>
                      <a14:brightnessContrast bright="-8000" contrast="15000"/>
                    </a14:imgEffect>
                  </a14:imgLayer>
                </a14:imgProps>
              </a:ext>
              <a:ext uri="{28A0092B-C50C-407E-A947-70E740481C1C}">
                <a14:useLocalDpi xmlns:a14="http://schemas.microsoft.com/office/drawing/2010/main"/>
              </a:ext>
            </a:extLst>
          </a:blip>
          <a:srcRect l="949" r="949"/>
          <a:stretch/>
        </p:blipFill>
        <p:spPr bwMode="auto">
          <a:xfrm>
            <a:off x="0" y="0"/>
            <a:ext cx="13442950" cy="7070725"/>
          </a:xfrm>
          <a:prstGeom prst="rect">
            <a:avLst/>
          </a:prstGeom>
          <a:noFill/>
          <a:effectLst/>
          <a:extLst>
            <a:ext uri="{909E8E84-426E-40DD-AFC4-6F175D3DCCD1}">
              <a14:hiddenFill xmlns:a14="http://schemas.microsoft.com/office/drawing/2010/main">
                <a:solidFill>
                  <a:srgbClr val="FFFFFF"/>
                </a:solidFill>
              </a14:hiddenFill>
            </a:ext>
          </a:extLst>
        </p:spPr>
      </p:pic>
      <p:graphicFrame>
        <p:nvGraphicFramePr>
          <p:cNvPr id="9" name="Object 8" hidden="1"/>
          <p:cNvGraphicFramePr>
            <a:graphicFrameLocks noChangeAspect="1"/>
          </p:cNvGraphicFramePr>
          <p:nvPr>
            <p:custDataLst>
              <p:tags r:id="rId2"/>
            </p:custDataLst>
          </p:nvPr>
        </p:nvGraphicFramePr>
        <p:xfrm>
          <a:off x="1682751" y="1589"/>
          <a:ext cx="1587" cy="1587"/>
        </p:xfrm>
        <a:graphic>
          <a:graphicData uri="http://schemas.openxmlformats.org/presentationml/2006/ole">
            <mc:AlternateContent xmlns:mc="http://schemas.openxmlformats.org/markup-compatibility/2006">
              <mc:Choice xmlns:v="urn:schemas-microsoft-com:vml" Requires="v">
                <p:oleObj spid="_x0000_s214021" name="think-cell Slide" r:id="rId7" imgW="6350000" imgH="6350000" progId="">
                  <p:embed/>
                </p:oleObj>
              </mc:Choice>
              <mc:Fallback>
                <p:oleObj name="think-cell Slide" r:id="rId7" imgW="6350000" imgH="6350000" progId="">
                  <p:embed/>
                  <p:pic>
                    <p:nvPicPr>
                      <p:cNvPr id="9" name="Object 8"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2751" y="1589"/>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p:nvPr>
        </p:nvSpPr>
        <p:spPr bwMode="gray"/>
        <p:txBody>
          <a:bodyPr/>
          <a:lstStyle/>
          <a:p>
            <a:r>
              <a:rPr lang="en-US" sz="3087" spc="50" dirty="0">
                <a:solidFill>
                  <a:srgbClr val="FFFFFF"/>
                </a:solidFill>
              </a:rPr>
              <a:t>Regional and site by site targeting</a:t>
            </a:r>
            <a:endParaRPr lang="en-GB" sz="3087" spc="50" dirty="0">
              <a:solidFill>
                <a:srgbClr val="FFFFFF"/>
              </a:solidFill>
            </a:endParaRPr>
          </a:p>
        </p:txBody>
      </p:sp>
      <p:sp>
        <p:nvSpPr>
          <p:cNvPr id="13" name="Rectangle 12"/>
          <p:cNvSpPr/>
          <p:nvPr/>
        </p:nvSpPr>
        <p:spPr>
          <a:xfrm>
            <a:off x="292064" y="888522"/>
            <a:ext cx="4958796" cy="2062103"/>
          </a:xfrm>
          <a:prstGeom prst="rect">
            <a:avLst/>
          </a:prstGeom>
        </p:spPr>
        <p:txBody>
          <a:bodyPr wrap="square" lIns="0">
            <a:spAutoFit/>
          </a:bodyPr>
          <a:lstStyle/>
          <a:p>
            <a:pPr marL="285740" indent="-285740" defTabSz="961813">
              <a:buFont typeface="LucidaGrande" charset="0"/>
              <a:buChar char="-"/>
              <a:defRPr/>
            </a:pPr>
            <a:r>
              <a:rPr lang="en-GB" sz="1600" dirty="0">
                <a:solidFill>
                  <a:srgbClr val="FFFFFF"/>
                </a:solidFill>
                <a:latin typeface="Arial"/>
                <a:cs typeface="Arial" charset="0"/>
              </a:rPr>
              <a:t>Opportunity to buy cinema nationally or regionally</a:t>
            </a:r>
          </a:p>
          <a:p>
            <a:pPr marL="285740" indent="-285740" defTabSz="961813">
              <a:buFont typeface="LucidaGrande" charset="0"/>
              <a:buChar char="-"/>
              <a:defRPr/>
            </a:pPr>
            <a:endParaRPr lang="en-GB" sz="1600" dirty="0">
              <a:solidFill>
                <a:srgbClr val="FFFFFF"/>
              </a:solidFill>
              <a:latin typeface="Arial"/>
              <a:cs typeface="Arial" charset="0"/>
            </a:endParaRPr>
          </a:p>
          <a:p>
            <a:pPr marL="285740" indent="-285740" defTabSz="961813">
              <a:buFont typeface="LucidaGrande" charset="0"/>
              <a:buChar char="-"/>
              <a:defRPr/>
            </a:pPr>
            <a:r>
              <a:rPr lang="en-US" sz="1600" dirty="0">
                <a:solidFill>
                  <a:srgbClr val="FFFFFF"/>
                </a:solidFill>
                <a:latin typeface="Arial"/>
                <a:cs typeface="Arial"/>
              </a:rPr>
              <a:t>Also offer cinema on a site by site basis</a:t>
            </a:r>
          </a:p>
          <a:p>
            <a:pPr marL="285740" indent="-285740" defTabSz="961813">
              <a:buFont typeface="LucidaGrande" charset="0"/>
              <a:buChar char="-"/>
              <a:defRPr/>
            </a:pPr>
            <a:endParaRPr lang="en-US" sz="1600" dirty="0">
              <a:solidFill>
                <a:srgbClr val="FFFFFF"/>
              </a:solidFill>
              <a:latin typeface="Arial"/>
              <a:cs typeface="Arial"/>
            </a:endParaRPr>
          </a:p>
          <a:p>
            <a:pPr marL="285740" indent="-285740" defTabSz="961813">
              <a:buFont typeface="LucidaGrande" charset="0"/>
              <a:buChar char="-"/>
              <a:defRPr/>
            </a:pPr>
            <a:r>
              <a:rPr lang="en-US" sz="1600" dirty="0">
                <a:solidFill>
                  <a:srgbClr val="FFFFFF"/>
                </a:solidFill>
                <a:latin typeface="Arial"/>
                <a:cs typeface="Arial"/>
              </a:rPr>
              <a:t>Regions split same as ISBA TV regions</a:t>
            </a:r>
          </a:p>
          <a:p>
            <a:pPr marL="285740" indent="-285740" defTabSz="961813">
              <a:buFont typeface="LucidaGrande" charset="0"/>
              <a:buChar char="-"/>
              <a:defRPr/>
            </a:pPr>
            <a:endParaRPr lang="en-US" sz="1600" dirty="0">
              <a:solidFill>
                <a:srgbClr val="FFFFFF"/>
              </a:solidFill>
              <a:latin typeface="Arial"/>
              <a:cs typeface="Arial"/>
            </a:endParaRPr>
          </a:p>
          <a:p>
            <a:pPr marL="285740" indent="-285740" defTabSz="961813">
              <a:buFont typeface="LucidaGrande" charset="0"/>
              <a:buChar char="-"/>
              <a:defRPr/>
            </a:pPr>
            <a:r>
              <a:rPr lang="en-GB" sz="1600" b="1" dirty="0">
                <a:solidFill>
                  <a:srgbClr val="FFFFFF"/>
                </a:solidFill>
                <a:latin typeface="Arial"/>
              </a:rPr>
              <a:t>Ratecard price on application</a:t>
            </a:r>
            <a:r>
              <a:rPr lang="en-GB" sz="1600" dirty="0">
                <a:solidFill>
                  <a:srgbClr val="FFFFFF"/>
                </a:solidFill>
                <a:latin typeface="Arial"/>
                <a:cs typeface="Arial"/>
              </a:rPr>
              <a:t> </a:t>
            </a:r>
          </a:p>
          <a:p>
            <a:pPr defTabSz="961813"/>
            <a:endParaRPr lang="en-GB" sz="1600" dirty="0">
              <a:solidFill>
                <a:srgbClr val="FFFFFF"/>
              </a:solidFill>
              <a:latin typeface="ArialMT"/>
            </a:endParaRPr>
          </a:p>
        </p:txBody>
      </p:sp>
    </p:spTree>
    <p:extLst>
      <p:ext uri="{BB962C8B-B14F-4D97-AF65-F5344CB8AC3E}">
        <p14:creationId xmlns:p14="http://schemas.microsoft.com/office/powerpoint/2010/main" val="145550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C0A6BE99-A496-4EC4-86BB-2CFD0715FF1B}"/>
              </a:ext>
            </a:extLst>
          </p:cNvPr>
          <p:cNvPicPr>
            <a:picLocks noGrp="1" noChangeAspect="1" noChangeArrowheads="1"/>
          </p:cNvPicPr>
          <p:nvPr>
            <p:ph type="pic" sz="quarter" idx="16"/>
          </p:nvPr>
        </p:nvPicPr>
        <p:blipFill rotWithShape="1">
          <a:blip r:embed="rId5" cstate="print">
            <a:extLst>
              <a:ext uri="{28A0092B-C50C-407E-A947-70E740481C1C}">
                <a14:useLocalDpi xmlns:a14="http://schemas.microsoft.com/office/drawing/2010/main"/>
              </a:ext>
            </a:extLst>
          </a:blip>
          <a:srcRect l="547" r="547"/>
          <a:stretch/>
        </p:blipFill>
        <p:spPr bwMode="auto">
          <a:xfrm flipH="1">
            <a:off x="0" y="0"/>
            <a:ext cx="13442950" cy="706913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0" y="-1"/>
            <a:ext cx="13442950" cy="7069137"/>
          </a:xfrm>
          <a:prstGeom prst="rect">
            <a:avLst/>
          </a:prstGeom>
          <a:solidFill>
            <a:schemeClr val="bg1">
              <a:alpha val="2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graphicFrame>
        <p:nvGraphicFramePr>
          <p:cNvPr id="9" name="Object 8" hidden="1"/>
          <p:cNvGraphicFramePr>
            <a:graphicFrameLocks noChangeAspect="1"/>
          </p:cNvGraphicFramePr>
          <p:nvPr>
            <p:custDataLst>
              <p:tags r:id="rId2"/>
            </p:custDataLst>
          </p:nvPr>
        </p:nvGraphicFramePr>
        <p:xfrm>
          <a:off x="1682753" y="1591"/>
          <a:ext cx="1587" cy="1587"/>
        </p:xfrm>
        <a:graphic>
          <a:graphicData uri="http://schemas.openxmlformats.org/presentationml/2006/ole">
            <mc:AlternateContent xmlns:mc="http://schemas.openxmlformats.org/markup-compatibility/2006">
              <mc:Choice xmlns:v="urn:schemas-microsoft-com:vml" Requires="v">
                <p:oleObj spid="_x0000_s215045" name="think-cell Slide" r:id="rId6" imgW="6350000" imgH="6350000" progId="">
                  <p:embed/>
                </p:oleObj>
              </mc:Choice>
              <mc:Fallback>
                <p:oleObj name="think-cell Slide" r:id="rId6" imgW="6350000" imgH="6350000" progId="">
                  <p:embed/>
                  <p:pic>
                    <p:nvPicPr>
                      <p:cNvPr id="9" name="Object 8"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3" y="15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itle 2"/>
          <p:cNvSpPr>
            <a:spLocks noGrp="1"/>
          </p:cNvSpPr>
          <p:nvPr>
            <p:ph type="title"/>
          </p:nvPr>
        </p:nvSpPr>
        <p:spPr bwMode="gray"/>
        <p:txBody>
          <a:bodyPr/>
          <a:lstStyle/>
          <a:p>
            <a:r>
              <a:rPr lang="en-US" sz="3087" spc="50" dirty="0">
                <a:solidFill>
                  <a:srgbClr val="FFFFFF"/>
                </a:solidFill>
              </a:rPr>
              <a:t>GEO-TARGETING PACK</a:t>
            </a:r>
            <a:endParaRPr lang="en-GB" sz="3087" spc="50" dirty="0">
              <a:solidFill>
                <a:srgbClr val="FFFFFF"/>
              </a:solidFill>
            </a:endParaRPr>
          </a:p>
        </p:txBody>
      </p:sp>
      <p:sp>
        <p:nvSpPr>
          <p:cNvPr id="13" name="Rectangle 12"/>
          <p:cNvSpPr/>
          <p:nvPr/>
        </p:nvSpPr>
        <p:spPr>
          <a:xfrm>
            <a:off x="297892" y="872759"/>
            <a:ext cx="4600679" cy="4278094"/>
          </a:xfrm>
          <a:prstGeom prst="rect">
            <a:avLst/>
          </a:prstGeom>
        </p:spPr>
        <p:txBody>
          <a:bodyPr wrap="square" lIns="0">
            <a:spAutoFit/>
          </a:bodyPr>
          <a:lstStyle/>
          <a:p>
            <a:r>
              <a:rPr lang="en-GB" sz="1600" dirty="0">
                <a:solidFill>
                  <a:srgbClr val="FFFFFF"/>
                </a:solidFill>
                <a:latin typeface="Arial" charset="0"/>
                <a:cs typeface="Arial" charset="0"/>
              </a:rPr>
              <a:t>Using Cinemapper, DCM’s cinema proximity planning tool, you can run national campaigns with a local spin for every region, city, town or cinema across the UK. </a:t>
            </a:r>
          </a:p>
          <a:p>
            <a:endParaRPr lang="en-GB" sz="1600" dirty="0">
              <a:solidFill>
                <a:srgbClr val="FFFFFF"/>
              </a:solidFill>
              <a:latin typeface="Arial" charset="0"/>
              <a:cs typeface="Arial" charset="0"/>
            </a:endParaRPr>
          </a:p>
          <a:p>
            <a:pPr marL="285750" indent="-285750">
              <a:buFontTx/>
              <a:buChar char="−"/>
            </a:pPr>
            <a:r>
              <a:rPr lang="en-GB" sz="1600" dirty="0">
                <a:solidFill>
                  <a:srgbClr val="FFFFFF"/>
                </a:solidFill>
                <a:latin typeface="Arial" charset="0"/>
                <a:cs typeface="Arial" charset="0"/>
              </a:rPr>
              <a:t>All DCM sites can be bought on an individual basis if required</a:t>
            </a:r>
          </a:p>
          <a:p>
            <a:pPr marL="285750" indent="-285750">
              <a:buFontTx/>
              <a:buChar char="−"/>
            </a:pPr>
            <a:endParaRPr lang="en-GB" sz="1600" dirty="0">
              <a:solidFill>
                <a:srgbClr val="FFFFFF"/>
              </a:solidFill>
              <a:latin typeface="Arial" charset="0"/>
              <a:cs typeface="Arial" charset="0"/>
            </a:endParaRPr>
          </a:p>
          <a:p>
            <a:pPr marL="285750" indent="-285750">
              <a:buFontTx/>
              <a:buChar char="−"/>
            </a:pPr>
            <a:r>
              <a:rPr lang="en-GB" sz="1600" dirty="0">
                <a:solidFill>
                  <a:srgbClr val="FFFFFF"/>
                </a:solidFill>
                <a:latin typeface="Arial" charset="0"/>
                <a:cs typeface="Arial" charset="0"/>
              </a:rPr>
              <a:t>Pricing will be subject to location and size of venue</a:t>
            </a:r>
          </a:p>
          <a:p>
            <a:pPr marL="285750" indent="-285750">
              <a:buFontTx/>
              <a:buChar char="−"/>
            </a:pPr>
            <a:endParaRPr lang="en-GB" sz="1600" dirty="0">
              <a:solidFill>
                <a:srgbClr val="FFFFFF"/>
              </a:solidFill>
              <a:latin typeface="Arial" charset="0"/>
              <a:cs typeface="Arial" charset="0"/>
            </a:endParaRPr>
          </a:p>
          <a:p>
            <a:pPr marL="285750" indent="-285750">
              <a:buFontTx/>
              <a:buChar char="−"/>
            </a:pPr>
            <a:r>
              <a:rPr lang="en-GB" sz="1600" dirty="0">
                <a:solidFill>
                  <a:srgbClr val="FFFFFF"/>
                </a:solidFill>
                <a:latin typeface="Arial" charset="0"/>
                <a:cs typeface="Arial" charset="0"/>
              </a:rPr>
              <a:t>Talk to DCM about mapping your locations to our sites</a:t>
            </a:r>
          </a:p>
          <a:p>
            <a:pPr marL="285750" indent="-285750">
              <a:buFontTx/>
              <a:buChar char="−"/>
            </a:pPr>
            <a:endParaRPr lang="en-GB" sz="1600" dirty="0">
              <a:solidFill>
                <a:srgbClr val="FFFFFF"/>
              </a:solidFill>
              <a:latin typeface="Arial" charset="0"/>
              <a:cs typeface="Arial" charset="0"/>
            </a:endParaRPr>
          </a:p>
          <a:p>
            <a:pPr marL="285750" indent="-285750">
              <a:buFontTx/>
              <a:buChar char="−"/>
            </a:pPr>
            <a:r>
              <a:rPr lang="en-GB" sz="1600" dirty="0">
                <a:solidFill>
                  <a:srgbClr val="FFFFFF"/>
                </a:solidFill>
                <a:latin typeface="Arial" charset="0"/>
                <a:cs typeface="Arial" charset="0"/>
              </a:rPr>
              <a:t>Multiple end frame messaging directs consumers to their local store, dealership, location or franchise</a:t>
            </a:r>
            <a:r>
              <a:rPr lang="en-GB" sz="1600" dirty="0">
                <a:solidFill>
                  <a:srgbClr val="8547AD"/>
                </a:solidFill>
                <a:latin typeface="Arial" panose="020B0604020202020204" pitchFamily="34" charset="0"/>
              </a:rPr>
              <a:t>.</a:t>
            </a:r>
            <a:endParaRPr lang="en-GB" sz="1600" b="0" i="0" dirty="0">
              <a:solidFill>
                <a:srgbClr val="8547AD"/>
              </a:solidFill>
              <a:effectLst/>
              <a:latin typeface="Arial" panose="020B0604020202020204" pitchFamily="34" charset="0"/>
            </a:endParaRPr>
          </a:p>
        </p:txBody>
      </p:sp>
    </p:spTree>
    <p:extLst>
      <p:ext uri="{BB962C8B-B14F-4D97-AF65-F5344CB8AC3E}">
        <p14:creationId xmlns:p14="http://schemas.microsoft.com/office/powerpoint/2010/main" val="176581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7B977C-7018-45AC-9B26-3259719B5CB8}"/>
              </a:ext>
            </a:extLst>
          </p:cNvPr>
          <p:cNvSpPr>
            <a:spLocks noGrp="1"/>
          </p:cNvSpPr>
          <p:nvPr>
            <p:ph type="title"/>
          </p:nvPr>
        </p:nvSpPr>
        <p:spPr/>
        <p:txBody>
          <a:bodyPr/>
          <a:lstStyle/>
          <a:p>
            <a:r>
              <a:rPr lang="en-US" dirty="0" err="1"/>
              <a:t>Cinemapper</a:t>
            </a:r>
            <a:r>
              <a:rPr lang="en-US" dirty="0"/>
              <a:t> can help your brand target more efficiently using cinema</a:t>
            </a:r>
            <a:endParaRPr lang="en-GB" dirty="0"/>
          </a:p>
        </p:txBody>
      </p:sp>
      <p:sp>
        <p:nvSpPr>
          <p:cNvPr id="6" name="Text Placeholder 5">
            <a:extLst>
              <a:ext uri="{FF2B5EF4-FFF2-40B4-BE49-F238E27FC236}">
                <a16:creationId xmlns:a16="http://schemas.microsoft.com/office/drawing/2014/main" id="{7876F449-32CF-4981-B69F-978AD4CBFB0F}"/>
              </a:ext>
            </a:extLst>
          </p:cNvPr>
          <p:cNvSpPr>
            <a:spLocks noGrp="1"/>
          </p:cNvSpPr>
          <p:nvPr>
            <p:ph type="body" sz="quarter" idx="14"/>
          </p:nvPr>
        </p:nvSpPr>
        <p:spPr/>
        <p:txBody>
          <a:bodyPr/>
          <a:lstStyle/>
          <a:p>
            <a:r>
              <a:rPr lang="en-GB" dirty="0"/>
              <a:t>Local targeting &amp; End frame technology</a:t>
            </a:r>
            <a:endParaRPr lang="en-US" dirty="0"/>
          </a:p>
        </p:txBody>
      </p:sp>
      <p:sp>
        <p:nvSpPr>
          <p:cNvPr id="10" name="Text Placeholder 4">
            <a:extLst>
              <a:ext uri="{FF2B5EF4-FFF2-40B4-BE49-F238E27FC236}">
                <a16:creationId xmlns:a16="http://schemas.microsoft.com/office/drawing/2014/main" id="{1B9FA5FD-E86E-4F31-8019-63933F76C14C}"/>
              </a:ext>
            </a:extLst>
          </p:cNvPr>
          <p:cNvSpPr txBox="1">
            <a:spLocks/>
          </p:cNvSpPr>
          <p:nvPr/>
        </p:nvSpPr>
        <p:spPr bwMode="gray">
          <a:xfrm>
            <a:off x="447654" y="1260729"/>
            <a:ext cx="5584178" cy="413253"/>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600" dirty="0"/>
              <a:t>We map a client’s </a:t>
            </a:r>
            <a:r>
              <a:rPr lang="en-GB" sz="1600" dirty="0">
                <a:solidFill>
                  <a:schemeClr val="tx2"/>
                </a:solidFill>
              </a:rPr>
              <a:t>catchment area, branches, stores, local stockist and audiences…</a:t>
            </a:r>
          </a:p>
        </p:txBody>
      </p:sp>
      <p:sp>
        <p:nvSpPr>
          <p:cNvPr id="15" name="Text Placeholder 4">
            <a:extLst>
              <a:ext uri="{FF2B5EF4-FFF2-40B4-BE49-F238E27FC236}">
                <a16:creationId xmlns:a16="http://schemas.microsoft.com/office/drawing/2014/main" id="{00D5A83A-9B56-4167-B21B-963DF00F088C}"/>
              </a:ext>
            </a:extLst>
          </p:cNvPr>
          <p:cNvSpPr txBox="1">
            <a:spLocks/>
          </p:cNvSpPr>
          <p:nvPr/>
        </p:nvSpPr>
        <p:spPr bwMode="gray">
          <a:xfrm>
            <a:off x="591807" y="5300903"/>
            <a:ext cx="5488151" cy="413253"/>
          </a:xfrm>
          <a:prstGeom prst="rect">
            <a:avLst/>
          </a:prstGeom>
          <a:effectLst>
            <a:glow rad="127000">
              <a:schemeClr val="accent1">
                <a:alpha val="0"/>
              </a:schemeClr>
            </a:glow>
          </a:effectLst>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600" dirty="0"/>
              <a:t>To their nearest cinema sites based on their postcode(s) and distance in miles, drive time or walk time</a:t>
            </a:r>
          </a:p>
        </p:txBody>
      </p:sp>
      <p:sp>
        <p:nvSpPr>
          <p:cNvPr id="16" name="Freeform 205">
            <a:extLst>
              <a:ext uri="{FF2B5EF4-FFF2-40B4-BE49-F238E27FC236}">
                <a16:creationId xmlns:a16="http://schemas.microsoft.com/office/drawing/2014/main" id="{401D9F43-CE5A-4C04-B4E0-FC5165D9FCC9}"/>
              </a:ext>
            </a:extLst>
          </p:cNvPr>
          <p:cNvSpPr>
            <a:spLocks noChangeAspect="1" noEditPoints="1"/>
          </p:cNvSpPr>
          <p:nvPr/>
        </p:nvSpPr>
        <p:spPr bwMode="auto">
          <a:xfrm>
            <a:off x="3544952" y="1980377"/>
            <a:ext cx="2739549" cy="2739549"/>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chemeClr val="accent1"/>
          </a:solidFill>
          <a:ln>
            <a:noFill/>
          </a:ln>
          <a:effectLst>
            <a:glow rad="127000">
              <a:schemeClr val="accent1">
                <a:alpha val="0"/>
              </a:schemeClr>
            </a:glow>
          </a:effectLst>
        </p:spPr>
        <p:txBody>
          <a:bodyPr/>
          <a:lstStyle/>
          <a:p>
            <a:endParaRPr lang="en-GB" sz="2534" dirty="0">
              <a:solidFill>
                <a:schemeClr val="accent1"/>
              </a:solidFill>
            </a:endParaRPr>
          </a:p>
        </p:txBody>
      </p:sp>
      <p:sp>
        <p:nvSpPr>
          <p:cNvPr id="17" name="Text Placeholder 4">
            <a:extLst>
              <a:ext uri="{FF2B5EF4-FFF2-40B4-BE49-F238E27FC236}">
                <a16:creationId xmlns:a16="http://schemas.microsoft.com/office/drawing/2014/main" id="{E9EF2032-4063-4C2D-AC41-3B63ED664B4D}"/>
              </a:ext>
            </a:extLst>
          </p:cNvPr>
          <p:cNvSpPr txBox="1">
            <a:spLocks/>
          </p:cNvSpPr>
          <p:nvPr/>
        </p:nvSpPr>
        <p:spPr bwMode="gray">
          <a:xfrm>
            <a:off x="6642250" y="1260728"/>
            <a:ext cx="6303729" cy="413253"/>
          </a:xfrm>
          <a:prstGeom prst="rect">
            <a:avLst/>
          </a:prstGeom>
          <a:effectLst>
            <a:glow rad="127000">
              <a:schemeClr val="accent1">
                <a:alpha val="0"/>
              </a:schemeClr>
            </a:glow>
          </a:effectLst>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0" algn="ctr">
              <a:defRPr/>
            </a:pPr>
            <a:r>
              <a:rPr lang="en-GB" sz="1600" dirty="0">
                <a:solidFill>
                  <a:srgbClr val="000000"/>
                </a:solidFill>
              </a:rPr>
              <a:t>Brands can also add a </a:t>
            </a:r>
            <a:r>
              <a:rPr lang="en-GB" sz="1600" dirty="0">
                <a:solidFill>
                  <a:srgbClr val="B6008D"/>
                </a:solidFill>
              </a:rPr>
              <a:t>tailored 5” end frame </a:t>
            </a:r>
            <a:r>
              <a:rPr lang="en-GB" sz="1600" dirty="0"/>
              <a:t>to their main ad, delivering a national message with a local touch. For example…</a:t>
            </a:r>
          </a:p>
        </p:txBody>
      </p:sp>
      <p:sp>
        <p:nvSpPr>
          <p:cNvPr id="20" name="Freeform 120">
            <a:extLst>
              <a:ext uri="{FF2B5EF4-FFF2-40B4-BE49-F238E27FC236}">
                <a16:creationId xmlns:a16="http://schemas.microsoft.com/office/drawing/2014/main" id="{A9DE753A-E33B-49EF-8CF9-981B6195AD03}"/>
              </a:ext>
            </a:extLst>
          </p:cNvPr>
          <p:cNvSpPr>
            <a:spLocks noChangeAspect="1" noEditPoints="1"/>
          </p:cNvSpPr>
          <p:nvPr/>
        </p:nvSpPr>
        <p:spPr bwMode="auto">
          <a:xfrm>
            <a:off x="447654" y="1980377"/>
            <a:ext cx="2739549" cy="2739549"/>
          </a:xfrm>
          <a:custGeom>
            <a:avLst/>
            <a:gdLst>
              <a:gd name="T0" fmla="*/ 440367 w 726"/>
              <a:gd name="T1" fmla="*/ 593148 h 726"/>
              <a:gd name="T2" fmla="*/ 524246 w 726"/>
              <a:gd name="T3" fmla="*/ 485303 h 726"/>
              <a:gd name="T4" fmla="*/ 524246 w 726"/>
              <a:gd name="T5" fmla="*/ 778881 h 726"/>
              <a:gd name="T6" fmla="*/ 350496 w 726"/>
              <a:gd name="T7" fmla="*/ 671036 h 726"/>
              <a:gd name="T8" fmla="*/ 350496 w 726"/>
              <a:gd name="T9" fmla="*/ 671036 h 726"/>
              <a:gd name="T10" fmla="*/ 308557 w 726"/>
              <a:gd name="T11" fmla="*/ 485303 h 726"/>
              <a:gd name="T12" fmla="*/ 374462 w 726"/>
              <a:gd name="T13" fmla="*/ 778881 h 726"/>
              <a:gd name="T14" fmla="*/ 404419 w 726"/>
              <a:gd name="T15" fmla="*/ 709980 h 726"/>
              <a:gd name="T16" fmla="*/ 647070 w 726"/>
              <a:gd name="T17" fmla="*/ 778881 h 726"/>
              <a:gd name="T18" fmla="*/ 542221 w 726"/>
              <a:gd name="T19" fmla="*/ 305561 h 726"/>
              <a:gd name="T20" fmla="*/ 536229 w 726"/>
              <a:gd name="T21" fmla="*/ 449355 h 726"/>
              <a:gd name="T22" fmla="*/ 548212 w 726"/>
              <a:gd name="T23" fmla="*/ 308557 h 726"/>
              <a:gd name="T24" fmla="*/ 781876 w 726"/>
              <a:gd name="T25" fmla="*/ 485303 h 726"/>
              <a:gd name="T26" fmla="*/ 647070 w 726"/>
              <a:gd name="T27" fmla="*/ 671036 h 726"/>
              <a:gd name="T28" fmla="*/ 545216 w 726"/>
              <a:gd name="T29" fmla="*/ 0 h 726"/>
              <a:gd name="T30" fmla="*/ 383449 w 726"/>
              <a:gd name="T31" fmla="*/ 23966 h 726"/>
              <a:gd name="T32" fmla="*/ 197716 w 726"/>
              <a:gd name="T33" fmla="*/ 122824 h 726"/>
              <a:gd name="T34" fmla="*/ 65905 w 726"/>
              <a:gd name="T35" fmla="*/ 284591 h 726"/>
              <a:gd name="T36" fmla="*/ 2996 w 726"/>
              <a:gd name="T37" fmla="*/ 488299 h 726"/>
              <a:gd name="T38" fmla="*/ 11983 w 726"/>
              <a:gd name="T39" fmla="*/ 653062 h 726"/>
              <a:gd name="T40" fmla="*/ 92867 w 726"/>
              <a:gd name="T41" fmla="*/ 847782 h 726"/>
              <a:gd name="T42" fmla="*/ 239656 w 726"/>
              <a:gd name="T43" fmla="*/ 994571 h 726"/>
              <a:gd name="T44" fmla="*/ 434376 w 726"/>
              <a:gd name="T45" fmla="*/ 1075455 h 726"/>
              <a:gd name="T46" fmla="*/ 599139 w 726"/>
              <a:gd name="T47" fmla="*/ 1084442 h 726"/>
              <a:gd name="T48" fmla="*/ 802846 w 726"/>
              <a:gd name="T49" fmla="*/ 1021533 h 726"/>
              <a:gd name="T50" fmla="*/ 964614 w 726"/>
              <a:gd name="T51" fmla="*/ 889722 h 726"/>
              <a:gd name="T52" fmla="*/ 1063471 w 726"/>
              <a:gd name="T53" fmla="*/ 703989 h 726"/>
              <a:gd name="T54" fmla="*/ 1087437 w 726"/>
              <a:gd name="T55" fmla="*/ 542221 h 726"/>
              <a:gd name="T56" fmla="*/ 1045497 w 726"/>
              <a:gd name="T57" fmla="*/ 332522 h 726"/>
              <a:gd name="T58" fmla="*/ 928665 w 726"/>
              <a:gd name="T59" fmla="*/ 158772 h 726"/>
              <a:gd name="T60" fmla="*/ 754915 w 726"/>
              <a:gd name="T61" fmla="*/ 41940 h 726"/>
              <a:gd name="T62" fmla="*/ 545216 w 726"/>
              <a:gd name="T63" fmla="*/ 0 h 726"/>
              <a:gd name="T64" fmla="*/ 745928 w 726"/>
              <a:gd name="T65" fmla="*/ 796855 h 726"/>
              <a:gd name="T66" fmla="*/ 709980 w 726"/>
              <a:gd name="T67" fmla="*/ 814830 h 726"/>
              <a:gd name="T68" fmla="*/ 350496 w 726"/>
              <a:gd name="T69" fmla="*/ 805842 h 726"/>
              <a:gd name="T70" fmla="*/ 269612 w 726"/>
              <a:gd name="T71" fmla="*/ 491294 h 726"/>
              <a:gd name="T72" fmla="*/ 272608 w 726"/>
              <a:gd name="T73" fmla="*/ 470324 h 726"/>
              <a:gd name="T74" fmla="*/ 302565 w 726"/>
              <a:gd name="T75" fmla="*/ 449355 h 726"/>
              <a:gd name="T76" fmla="*/ 500281 w 726"/>
              <a:gd name="T77" fmla="*/ 284591 h 726"/>
              <a:gd name="T78" fmla="*/ 563191 w 726"/>
              <a:gd name="T79" fmla="*/ 269613 h 726"/>
              <a:gd name="T80" fmla="*/ 587156 w 726"/>
              <a:gd name="T81" fmla="*/ 284591 h 726"/>
              <a:gd name="T82" fmla="*/ 784872 w 726"/>
              <a:gd name="T83" fmla="*/ 449355 h 726"/>
              <a:gd name="T84" fmla="*/ 817825 w 726"/>
              <a:gd name="T85" fmla="*/ 470324 h 726"/>
              <a:gd name="T86" fmla="*/ 686014 w 726"/>
              <a:gd name="T87" fmla="*/ 671036 h 726"/>
              <a:gd name="T88" fmla="*/ 686014 w 726"/>
              <a:gd name="T89" fmla="*/ 671036 h 726"/>
              <a:gd name="T90" fmla="*/ 712975 w 726"/>
              <a:gd name="T91" fmla="*/ 778881 h 726"/>
              <a:gd name="T92" fmla="*/ 686014 w 726"/>
              <a:gd name="T93" fmla="*/ 709980 h 726"/>
              <a:gd name="T94" fmla="*/ 647070 w 726"/>
              <a:gd name="T95" fmla="*/ 485303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chemeClr val="accent1"/>
          </a:solidFill>
          <a:ln>
            <a:noFill/>
          </a:ln>
        </p:spPr>
        <p:txBody>
          <a:bodyPr/>
          <a:lstStyle/>
          <a:p>
            <a:endParaRPr lang="en-GB" sz="2534" dirty="0">
              <a:solidFill>
                <a:schemeClr val="accent1"/>
              </a:solidFill>
            </a:endParaRPr>
          </a:p>
        </p:txBody>
      </p:sp>
      <p:sp>
        <p:nvSpPr>
          <p:cNvPr id="14" name="TextBox 13">
            <a:extLst>
              <a:ext uri="{FF2B5EF4-FFF2-40B4-BE49-F238E27FC236}">
                <a16:creationId xmlns:a16="http://schemas.microsoft.com/office/drawing/2014/main" id="{EE1A6FC1-BBD2-4865-8F56-09CB8D767625}"/>
              </a:ext>
            </a:extLst>
          </p:cNvPr>
          <p:cNvSpPr txBox="1"/>
          <p:nvPr/>
        </p:nvSpPr>
        <p:spPr>
          <a:xfrm>
            <a:off x="8055782" y="4301996"/>
            <a:ext cx="3467164" cy="369332"/>
          </a:xfrm>
          <a:prstGeom prst="rect">
            <a:avLst/>
          </a:prstGeom>
          <a:noFill/>
          <a:ln>
            <a:noFill/>
          </a:ln>
        </p:spPr>
        <p:txBody>
          <a:bodyPr wrap="square" lIns="0" tIns="0" rIns="0" bIns="0"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a:ea typeface="+mn-ea"/>
                <a:cs typeface="+mn-cs"/>
              </a:rPr>
              <a:t>Counter Terrorism Policing: Targeting key locations with tailored messaging</a:t>
            </a:r>
          </a:p>
        </p:txBody>
      </p:sp>
      <p:pic>
        <p:nvPicPr>
          <p:cNvPr id="23" name="Picture 22">
            <a:extLst>
              <a:ext uri="{FF2B5EF4-FFF2-40B4-BE49-F238E27FC236}">
                <a16:creationId xmlns:a16="http://schemas.microsoft.com/office/drawing/2014/main" id="{FE1DE583-681F-42AE-8C0B-50E3CE0FF7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65281" y="4759018"/>
            <a:ext cx="3457665" cy="1935648"/>
          </a:xfrm>
          <a:prstGeom prst="rect">
            <a:avLst/>
          </a:prstGeom>
        </p:spPr>
      </p:pic>
      <p:pic>
        <p:nvPicPr>
          <p:cNvPr id="25" name="Picture 24">
            <a:extLst>
              <a:ext uri="{FF2B5EF4-FFF2-40B4-BE49-F238E27FC236}">
                <a16:creationId xmlns:a16="http://schemas.microsoft.com/office/drawing/2014/main" id="{392BDE9D-3353-4E23-A80F-930603FE56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5782" y="2112412"/>
            <a:ext cx="3449820" cy="1935000"/>
          </a:xfrm>
          <a:prstGeom prst="rect">
            <a:avLst/>
          </a:prstGeom>
          <a:ln w="1270">
            <a:solidFill>
              <a:schemeClr val="accent5"/>
            </a:solidFill>
          </a:ln>
        </p:spPr>
      </p:pic>
      <p:sp>
        <p:nvSpPr>
          <p:cNvPr id="26" name="TextBox 25">
            <a:extLst>
              <a:ext uri="{FF2B5EF4-FFF2-40B4-BE49-F238E27FC236}">
                <a16:creationId xmlns:a16="http://schemas.microsoft.com/office/drawing/2014/main" id="{49436E03-7715-46AC-A0FF-350F1B477BB5}"/>
              </a:ext>
            </a:extLst>
          </p:cNvPr>
          <p:cNvSpPr txBox="1"/>
          <p:nvPr/>
        </p:nvSpPr>
        <p:spPr>
          <a:xfrm>
            <a:off x="8055783" y="1898211"/>
            <a:ext cx="3449820" cy="184666"/>
          </a:xfrm>
          <a:prstGeom prst="rect">
            <a:avLst/>
          </a:prstGeom>
          <a:noFill/>
          <a:ln>
            <a:noFill/>
          </a:ln>
        </p:spPr>
        <p:txBody>
          <a:bodyPr wrap="square" lIns="0" tIns="0" rIns="0" bIns="0" rtlCol="0">
            <a:spAutoFit/>
          </a:bodyPr>
          <a:lstStyle/>
          <a:p>
            <a:pPr algn="ctr"/>
            <a:r>
              <a:rPr lang="en-US" sz="1200" b="1" dirty="0">
                <a:solidFill>
                  <a:schemeClr val="tx2"/>
                </a:solidFill>
              </a:rPr>
              <a:t>Skoda: showing the nearest dealership</a:t>
            </a:r>
          </a:p>
        </p:txBody>
      </p:sp>
    </p:spTree>
    <p:extLst>
      <p:ext uri="{BB962C8B-B14F-4D97-AF65-F5344CB8AC3E}">
        <p14:creationId xmlns:p14="http://schemas.microsoft.com/office/powerpoint/2010/main" val="103792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0000" y="270000"/>
            <a:ext cx="12413343" cy="285585"/>
          </a:xfrm>
        </p:spPr>
        <p:txBody>
          <a:bodyPr/>
          <a:lstStyle/>
          <a:p>
            <a:r>
              <a:rPr lang="en-US" dirty="0"/>
              <a:t>Bespoke end frames and geo-targeting can drive great results for advertisers</a:t>
            </a:r>
          </a:p>
        </p:txBody>
      </p:sp>
      <p:pic>
        <p:nvPicPr>
          <p:cNvPr id="15" name="Picture 14">
            <a:extLst>
              <a:ext uri="{FF2B5EF4-FFF2-40B4-BE49-F238E27FC236}">
                <a16:creationId xmlns:a16="http://schemas.microsoft.com/office/drawing/2014/main" id="{1E0AF2CE-69F9-423B-AFC8-7139B9D011D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697643" y="1082493"/>
            <a:ext cx="5253725" cy="2935256"/>
          </a:xfrm>
          <a:prstGeom prst="rect">
            <a:avLst/>
          </a:prstGeom>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D0AC69DA-569D-4444-B55B-E2A84139F2DC}"/>
              </a:ext>
            </a:extLst>
          </p:cNvPr>
          <p:cNvSpPr txBox="1"/>
          <p:nvPr/>
        </p:nvSpPr>
        <p:spPr>
          <a:xfrm>
            <a:off x="6697643" y="844165"/>
            <a:ext cx="2987484" cy="184666"/>
          </a:xfrm>
          <a:prstGeom prst="rect">
            <a:avLst/>
          </a:prstGeom>
          <a:noFill/>
          <a:ln>
            <a:noFill/>
          </a:ln>
        </p:spPr>
        <p:txBody>
          <a:bodyPr wrap="square" lIns="0" tIns="0" rIns="0" bIns="0"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C162C"/>
                </a:solidFill>
                <a:effectLst/>
                <a:uLnTx/>
                <a:uFillTx/>
                <a:latin typeface="Arial"/>
                <a:ea typeface="+mn-ea"/>
                <a:cs typeface="+mn-cs"/>
              </a:rPr>
              <a:t>wagamama</a:t>
            </a:r>
          </a:p>
        </p:txBody>
      </p:sp>
      <p:pic>
        <p:nvPicPr>
          <p:cNvPr id="25" name="Picture 24">
            <a:extLst>
              <a:ext uri="{FF2B5EF4-FFF2-40B4-BE49-F238E27FC236}">
                <a16:creationId xmlns:a16="http://schemas.microsoft.com/office/drawing/2014/main" id="{7F1CCEC8-80AD-4E63-8D34-1391EEBDDF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2130" y="1086310"/>
            <a:ext cx="5343117" cy="2931439"/>
          </a:xfrm>
          <a:prstGeom prst="rect">
            <a:avLst/>
          </a:prstGeom>
        </p:spPr>
      </p:pic>
      <p:sp>
        <p:nvSpPr>
          <p:cNvPr id="4" name="Rectangle 3">
            <a:extLst>
              <a:ext uri="{FF2B5EF4-FFF2-40B4-BE49-F238E27FC236}">
                <a16:creationId xmlns:a16="http://schemas.microsoft.com/office/drawing/2014/main" id="{53092D08-6743-4856-B040-2CF198D134BF}"/>
              </a:ext>
            </a:extLst>
          </p:cNvPr>
          <p:cNvSpPr/>
          <p:nvPr/>
        </p:nvSpPr>
        <p:spPr>
          <a:xfrm>
            <a:off x="296388" y="4170534"/>
            <a:ext cx="5459070" cy="2677656"/>
          </a:xfrm>
          <a:prstGeom prst="rect">
            <a:avLst/>
          </a:prstGeom>
        </p:spPr>
        <p:txBody>
          <a:bodyPr wrap="square">
            <a:spAutoFit/>
          </a:bodyPr>
          <a:lstStyle/>
          <a:p>
            <a:pPr algn="just">
              <a:lnSpc>
                <a:spcPct val="100000"/>
              </a:lnSpc>
              <a:buClrTx/>
            </a:pPr>
            <a:r>
              <a:rPr lang="en-GB" sz="1400" dirty="0">
                <a:solidFill>
                  <a:schemeClr val="bg1"/>
                </a:solidFill>
              </a:rPr>
              <a:t>Drawn to cinema’s engaging and immersive qualities, RNLI utilised wanted to use cinema to target young men in key locations. </a:t>
            </a:r>
            <a:r>
              <a:rPr lang="en-GB" sz="1400" b="1" dirty="0">
                <a:solidFill>
                  <a:schemeClr val="bg1"/>
                </a:solidFill>
              </a:rPr>
              <a:t>DCM’s </a:t>
            </a:r>
            <a:r>
              <a:rPr lang="en-GB" sz="1400" b="1" dirty="0" err="1">
                <a:solidFill>
                  <a:schemeClr val="bg1"/>
                </a:solidFill>
              </a:rPr>
              <a:t>Cinemapper</a:t>
            </a:r>
            <a:r>
              <a:rPr lang="en-GB" sz="1400" b="1" dirty="0">
                <a:solidFill>
                  <a:schemeClr val="bg1"/>
                </a:solidFill>
              </a:rPr>
              <a:t> tool was used to pinpoint cinemas near rivers and seas</a:t>
            </a:r>
            <a:r>
              <a:rPr lang="en-GB" sz="1400" dirty="0">
                <a:solidFill>
                  <a:schemeClr val="bg1"/>
                </a:solidFill>
              </a:rPr>
              <a:t>. Activity was upweighted in these cinemas to ensure the message was being driven home in the right place, to the right people. </a:t>
            </a:r>
          </a:p>
          <a:p>
            <a:pPr marL="171450" lvl="0" indent="-171450" algn="just">
              <a:lnSpc>
                <a:spcPct val="100000"/>
              </a:lnSpc>
              <a:buClrTx/>
              <a:buFont typeface="LucidaGrande" charset="0"/>
              <a:buChar char="-"/>
            </a:pPr>
            <a:endParaRPr lang="en-US" sz="1400" dirty="0">
              <a:solidFill>
                <a:schemeClr val="bg1"/>
              </a:solidFill>
            </a:endParaRPr>
          </a:p>
          <a:p>
            <a:pPr lvl="0" algn="just">
              <a:lnSpc>
                <a:spcPct val="100000"/>
              </a:lnSpc>
              <a:buClrTx/>
            </a:pPr>
            <a:r>
              <a:rPr lang="en-US" sz="1400" dirty="0">
                <a:solidFill>
                  <a:schemeClr val="bg1"/>
                </a:solidFill>
              </a:rPr>
              <a:t>The campaign, with cinema as an integral contributor, was hailed as a significant success, delivering an uplift in </a:t>
            </a:r>
            <a:r>
              <a:rPr lang="en-US" sz="1400" b="1" dirty="0">
                <a:solidFill>
                  <a:schemeClr val="bg1"/>
                </a:solidFill>
              </a:rPr>
              <a:t>total campaign awareness of 36% </a:t>
            </a:r>
            <a:r>
              <a:rPr lang="en-US" sz="1400" dirty="0">
                <a:solidFill>
                  <a:schemeClr val="bg1"/>
                </a:solidFill>
              </a:rPr>
              <a:t>and a 33% uplift in correct message takeout amongst 16-39 males, and </a:t>
            </a:r>
            <a:r>
              <a:rPr lang="en-US" sz="1400" b="1" dirty="0">
                <a:solidFill>
                  <a:schemeClr val="bg1"/>
                </a:solidFill>
              </a:rPr>
              <a:t>ultimately has helped save lives</a:t>
            </a:r>
            <a:r>
              <a:rPr lang="en-US" sz="1400" dirty="0">
                <a:solidFill>
                  <a:schemeClr val="bg1"/>
                </a:solidFill>
              </a:rPr>
              <a:t>. </a:t>
            </a:r>
          </a:p>
          <a:p>
            <a:pPr marL="171450" lvl="0" indent="-171450" algn="just">
              <a:lnSpc>
                <a:spcPct val="100000"/>
              </a:lnSpc>
              <a:buClrTx/>
              <a:buFont typeface="LucidaGrande" charset="0"/>
              <a:buChar char="-"/>
            </a:pPr>
            <a:endParaRPr lang="en-US" sz="1400" dirty="0">
              <a:solidFill>
                <a:schemeClr val="bg1"/>
              </a:solidFill>
            </a:endParaRPr>
          </a:p>
        </p:txBody>
      </p:sp>
      <p:sp>
        <p:nvSpPr>
          <p:cNvPr id="26" name="TextBox 25">
            <a:extLst>
              <a:ext uri="{FF2B5EF4-FFF2-40B4-BE49-F238E27FC236}">
                <a16:creationId xmlns:a16="http://schemas.microsoft.com/office/drawing/2014/main" id="{22E78610-7EB6-488B-8D0F-1B43E7D216E0}"/>
              </a:ext>
            </a:extLst>
          </p:cNvPr>
          <p:cNvSpPr txBox="1"/>
          <p:nvPr/>
        </p:nvSpPr>
        <p:spPr>
          <a:xfrm>
            <a:off x="373253" y="861153"/>
            <a:ext cx="2987484" cy="184666"/>
          </a:xfrm>
          <a:prstGeom prst="rect">
            <a:avLst/>
          </a:prstGeom>
          <a:noFill/>
          <a:ln>
            <a:noFill/>
          </a:ln>
        </p:spPr>
        <p:txBody>
          <a:bodyPr wrap="square" lIns="0" tIns="0" rIns="0" bIns="0"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C162C"/>
                </a:solidFill>
                <a:effectLst/>
                <a:uLnTx/>
                <a:uFillTx/>
                <a:latin typeface="Arial"/>
                <a:ea typeface="+mn-ea"/>
                <a:cs typeface="+mn-cs"/>
              </a:rPr>
              <a:t>RNLI</a:t>
            </a:r>
          </a:p>
        </p:txBody>
      </p:sp>
      <p:sp>
        <p:nvSpPr>
          <p:cNvPr id="27" name="Rectangle 26">
            <a:extLst>
              <a:ext uri="{FF2B5EF4-FFF2-40B4-BE49-F238E27FC236}">
                <a16:creationId xmlns:a16="http://schemas.microsoft.com/office/drawing/2014/main" id="{5DC38A24-FB50-4309-8896-8CDD8462870B}"/>
              </a:ext>
            </a:extLst>
          </p:cNvPr>
          <p:cNvSpPr/>
          <p:nvPr/>
        </p:nvSpPr>
        <p:spPr>
          <a:xfrm>
            <a:off x="6697643" y="4130043"/>
            <a:ext cx="5253725" cy="3108543"/>
          </a:xfrm>
          <a:prstGeom prst="rect">
            <a:avLst/>
          </a:prstGeom>
        </p:spPr>
        <p:txBody>
          <a:bodyPr wrap="square">
            <a:spAutoFit/>
          </a:bodyPr>
          <a:lstStyle/>
          <a:p>
            <a:pPr algn="just">
              <a:lnSpc>
                <a:spcPct val="100000"/>
              </a:lnSpc>
              <a:buClr>
                <a:schemeClr val="bg1"/>
              </a:buClr>
            </a:pPr>
            <a:r>
              <a:rPr lang="en-GB" sz="1400" dirty="0">
                <a:solidFill>
                  <a:schemeClr val="bg1"/>
                </a:solidFill>
              </a:rPr>
              <a:t>In an effort to ensure its cinema launch drove footfall alongside brand impact, wagamama used </a:t>
            </a:r>
            <a:r>
              <a:rPr lang="en-GB" sz="1400" b="1" dirty="0">
                <a:solidFill>
                  <a:schemeClr val="bg1"/>
                </a:solidFill>
              </a:rPr>
              <a:t>DCM’s </a:t>
            </a:r>
            <a:r>
              <a:rPr lang="en-GB" sz="1400" b="1" dirty="0" err="1">
                <a:solidFill>
                  <a:schemeClr val="bg1"/>
                </a:solidFill>
              </a:rPr>
              <a:t>Cinemapper</a:t>
            </a:r>
            <a:r>
              <a:rPr lang="en-GB" sz="1400" b="1" dirty="0">
                <a:solidFill>
                  <a:schemeClr val="bg1"/>
                </a:solidFill>
              </a:rPr>
              <a:t> tool to locate cinemas in close proximity to its restaurants </a:t>
            </a:r>
            <a:r>
              <a:rPr lang="en-GB" sz="1400" dirty="0">
                <a:solidFill>
                  <a:schemeClr val="bg1"/>
                </a:solidFill>
              </a:rPr>
              <a:t>– allowing wagamama to </a:t>
            </a:r>
            <a:r>
              <a:rPr lang="en-GB" sz="1400" b="1" dirty="0">
                <a:solidFill>
                  <a:schemeClr val="bg1"/>
                </a:solidFill>
              </a:rPr>
              <a:t>buy selected sites that were within 10-15 minute drive of its restaurants </a:t>
            </a:r>
            <a:r>
              <a:rPr lang="en-GB" sz="1400" dirty="0">
                <a:solidFill>
                  <a:schemeClr val="bg1"/>
                </a:solidFill>
              </a:rPr>
              <a:t>to deliver close proximity and minimise wastage. </a:t>
            </a:r>
          </a:p>
          <a:p>
            <a:pPr marL="171450" indent="-171450" algn="just">
              <a:lnSpc>
                <a:spcPct val="100000"/>
              </a:lnSpc>
              <a:buClr>
                <a:schemeClr val="bg1"/>
              </a:buClr>
              <a:buFont typeface="Lucida Grande"/>
              <a:buChar char="-"/>
            </a:pPr>
            <a:endParaRPr lang="en-GB" sz="1400" dirty="0">
              <a:solidFill>
                <a:schemeClr val="bg1"/>
              </a:solidFill>
            </a:endParaRPr>
          </a:p>
          <a:p>
            <a:pPr algn="just">
              <a:buClr>
                <a:schemeClr val="bg1"/>
              </a:buClr>
            </a:pPr>
            <a:r>
              <a:rPr lang="en-US" sz="1400" dirty="0">
                <a:solidFill>
                  <a:schemeClr val="bg1"/>
                </a:solidFill>
              </a:rPr>
              <a:t>The ‘Bowl To Soul’ brand film ran in a total of 97 DCM cinemas across eight key cities. </a:t>
            </a:r>
            <a:r>
              <a:rPr lang="en-GB" sz="1400" dirty="0">
                <a:solidFill>
                  <a:schemeClr val="bg1"/>
                </a:solidFill>
              </a:rPr>
              <a:t>Using cinema to target key restaurants allowed wagamama to test cinema’s effectiveness at driving sales and across an 11 week period </a:t>
            </a:r>
            <a:r>
              <a:rPr lang="en-GB" sz="1400" b="1" dirty="0">
                <a:solidFill>
                  <a:schemeClr val="bg1"/>
                </a:solidFill>
              </a:rPr>
              <a:t>like-for-like turnover increased by 12%.</a:t>
            </a:r>
          </a:p>
          <a:p>
            <a:pPr marL="171450" indent="-171450" algn="just">
              <a:lnSpc>
                <a:spcPct val="100000"/>
              </a:lnSpc>
              <a:buClr>
                <a:schemeClr val="bg1"/>
              </a:buClr>
              <a:buFont typeface="Lucida Grande"/>
              <a:buChar char="-"/>
            </a:pPr>
            <a:endParaRPr lang="en-GB" sz="1400" dirty="0">
              <a:solidFill>
                <a:schemeClr val="bg1"/>
              </a:solidFill>
            </a:endParaRPr>
          </a:p>
          <a:p>
            <a:pPr marL="171450" lvl="0" indent="-171450" algn="just">
              <a:lnSpc>
                <a:spcPct val="100000"/>
              </a:lnSpc>
              <a:buClrTx/>
              <a:buFont typeface="LucidaGrande" charset="0"/>
              <a:buChar char="-"/>
            </a:pPr>
            <a:endParaRPr lang="en-US" sz="1400" dirty="0">
              <a:solidFill>
                <a:schemeClr val="bg1"/>
              </a:solidFill>
            </a:endParaRPr>
          </a:p>
        </p:txBody>
      </p:sp>
    </p:spTree>
    <p:extLst>
      <p:ext uri="{BB962C8B-B14F-4D97-AF65-F5344CB8AC3E}">
        <p14:creationId xmlns:p14="http://schemas.microsoft.com/office/powerpoint/2010/main" val="410072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4FA8-3C61-4A0F-ABF8-61FDC38E83D6}"/>
              </a:ext>
            </a:extLst>
          </p:cNvPr>
          <p:cNvSpPr>
            <a:spLocks noGrp="1"/>
          </p:cNvSpPr>
          <p:nvPr>
            <p:ph type="title"/>
          </p:nvPr>
        </p:nvSpPr>
        <p:spPr/>
        <p:txBody>
          <a:bodyPr/>
          <a:lstStyle/>
          <a:p>
            <a:pPr>
              <a:defRPr/>
            </a:pPr>
            <a:r>
              <a:rPr lang="en-US" dirty="0"/>
              <a:t>RE-TARGETING AFTER THE CINEMA </a:t>
            </a:r>
          </a:p>
        </p:txBody>
      </p:sp>
      <p:sp>
        <p:nvSpPr>
          <p:cNvPr id="7" name="Text Placeholder 6">
            <a:extLst>
              <a:ext uri="{FF2B5EF4-FFF2-40B4-BE49-F238E27FC236}">
                <a16:creationId xmlns:a16="http://schemas.microsoft.com/office/drawing/2014/main" id="{E8F8EF16-31C7-4F36-90F5-89461CE1939A}"/>
              </a:ext>
            </a:extLst>
          </p:cNvPr>
          <p:cNvSpPr>
            <a:spLocks noGrp="1"/>
          </p:cNvSpPr>
          <p:nvPr>
            <p:ph type="body" sz="quarter" idx="14"/>
          </p:nvPr>
        </p:nvSpPr>
        <p:spPr/>
        <p:txBody>
          <a:bodyPr/>
          <a:lstStyle/>
          <a:p>
            <a:r>
              <a:rPr lang="en-US" dirty="0"/>
              <a:t>DCM can supply your agencies with the information required to amplify your campaign by retargeting cinemagoers on mobile. </a:t>
            </a:r>
          </a:p>
        </p:txBody>
      </p:sp>
      <p:sp>
        <p:nvSpPr>
          <p:cNvPr id="8" name="Content Placeholder 6">
            <a:extLst>
              <a:ext uri="{FF2B5EF4-FFF2-40B4-BE49-F238E27FC236}">
                <a16:creationId xmlns:a16="http://schemas.microsoft.com/office/drawing/2014/main" id="{241D8F88-4A5F-43CC-9C49-09DBCF3B03B1}"/>
              </a:ext>
            </a:extLst>
          </p:cNvPr>
          <p:cNvSpPr>
            <a:spLocks noGrp="1"/>
          </p:cNvSpPr>
          <p:nvPr>
            <p:ph idx="1"/>
          </p:nvPr>
        </p:nvSpPr>
        <p:spPr bwMode="gray">
          <a:xfrm>
            <a:off x="403485" y="1291409"/>
            <a:ext cx="4855502" cy="5112850"/>
          </a:xfrm>
        </p:spPr>
        <p:txBody>
          <a:bodyPr/>
          <a:lstStyle/>
          <a:p>
            <a:r>
              <a:rPr lang="en-GB" dirty="0">
                <a:solidFill>
                  <a:schemeClr val="tx1"/>
                </a:solidFill>
              </a:rPr>
              <a:t>How It Works</a:t>
            </a:r>
          </a:p>
          <a:p>
            <a:endParaRPr lang="en-GB" dirty="0"/>
          </a:p>
          <a:p>
            <a:pPr marL="228600" indent="-228600">
              <a:buClr>
                <a:schemeClr val="bg1"/>
              </a:buClr>
              <a:buFont typeface="+mj-lt"/>
              <a:buAutoNum type="arabicPeriod"/>
            </a:pPr>
            <a:r>
              <a:rPr lang="en-GB" sz="1200" b="0" dirty="0">
                <a:solidFill>
                  <a:schemeClr val="bg1"/>
                </a:solidFill>
              </a:rPr>
              <a:t>DCM can provide the Media Agency/Re-targeting agency with the longitude and latitudes of all DCM cinemas showing the upcoming cinema campaign with weekly screen and showing lists available. </a:t>
            </a:r>
          </a:p>
          <a:p>
            <a:pPr marL="228600" indent="-228600">
              <a:buClr>
                <a:schemeClr val="bg1"/>
              </a:buClr>
              <a:buFont typeface="+mj-lt"/>
              <a:buAutoNum type="arabicPeriod"/>
            </a:pPr>
            <a:endParaRPr lang="en-GB" sz="1200" b="0" dirty="0">
              <a:solidFill>
                <a:schemeClr val="bg1"/>
              </a:solidFill>
            </a:endParaRPr>
          </a:p>
          <a:p>
            <a:pPr marL="228600" indent="-228600">
              <a:buClr>
                <a:schemeClr val="bg1"/>
              </a:buClr>
              <a:buFont typeface="+mj-lt"/>
              <a:buAutoNum type="arabicPeriod"/>
            </a:pPr>
            <a:r>
              <a:rPr lang="en-GB" sz="1200" b="0" dirty="0">
                <a:solidFill>
                  <a:schemeClr val="bg1"/>
                </a:solidFill>
              </a:rPr>
              <a:t>This allows your mobile agency to set up a geo-fence around the cinema and then using people’s device data to identify those people who are most likely to have been exposed at those sites. </a:t>
            </a:r>
          </a:p>
          <a:p>
            <a:pPr marL="228600" indent="-228600">
              <a:buClr>
                <a:schemeClr val="bg1"/>
              </a:buClr>
              <a:buFont typeface="+mj-lt"/>
              <a:buAutoNum type="arabicPeriod"/>
            </a:pPr>
            <a:endParaRPr lang="en-GB" sz="1200" b="0" dirty="0">
              <a:solidFill>
                <a:schemeClr val="bg1"/>
              </a:solidFill>
            </a:endParaRPr>
          </a:p>
          <a:p>
            <a:pPr marL="228600" indent="-228600">
              <a:buClr>
                <a:schemeClr val="bg1"/>
              </a:buClr>
              <a:buFont typeface="+mj-lt"/>
              <a:buAutoNum type="arabicPeriod"/>
            </a:pPr>
            <a:r>
              <a:rPr lang="en-GB" sz="1200" b="0" dirty="0">
                <a:solidFill>
                  <a:schemeClr val="bg1"/>
                </a:solidFill>
              </a:rPr>
              <a:t>These people will then be re-targeted with mobile display advertising (within a specified timeframe) to create a truly cross-media campaign. </a:t>
            </a:r>
          </a:p>
        </p:txBody>
      </p:sp>
      <p:grpSp>
        <p:nvGrpSpPr>
          <p:cNvPr id="15" name="Group 14">
            <a:extLst>
              <a:ext uri="{FF2B5EF4-FFF2-40B4-BE49-F238E27FC236}">
                <a16:creationId xmlns:a16="http://schemas.microsoft.com/office/drawing/2014/main" id="{85C22F2B-6C2D-4B37-915A-9EDFB27B9B64}"/>
              </a:ext>
            </a:extLst>
          </p:cNvPr>
          <p:cNvGrpSpPr>
            <a:grpSpLocks noChangeAspect="1"/>
          </p:cNvGrpSpPr>
          <p:nvPr/>
        </p:nvGrpSpPr>
        <p:grpSpPr>
          <a:xfrm>
            <a:off x="6506875" y="1291409"/>
            <a:ext cx="6176468" cy="4548883"/>
            <a:chOff x="2458177" y="1873624"/>
            <a:chExt cx="5119067" cy="3770122"/>
          </a:xfrm>
        </p:grpSpPr>
        <p:pic>
          <p:nvPicPr>
            <p:cNvPr id="16" name="Picture 4" descr="Image result for LOCATION TARGETING GRAPHIC">
              <a:extLst>
                <a:ext uri="{FF2B5EF4-FFF2-40B4-BE49-F238E27FC236}">
                  <a16:creationId xmlns:a16="http://schemas.microsoft.com/office/drawing/2014/main" id="{039C8F0A-D5AE-4FE7-991A-C31885F058E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9678" b="-1"/>
            <a:stretch/>
          </p:blipFill>
          <p:spPr bwMode="auto">
            <a:xfrm>
              <a:off x="2458177" y="1873624"/>
              <a:ext cx="5119067" cy="3770122"/>
            </a:xfrm>
            <a:prstGeom prst="rect">
              <a:avLst/>
            </a:prstGeom>
            <a:solidFill>
              <a:srgbClr val="F9F9F9"/>
            </a:solidFill>
          </p:spPr>
        </p:pic>
        <p:pic>
          <p:nvPicPr>
            <p:cNvPr id="17" name="Picture 6" descr="Image result for CINEWORLD LOGO PNG">
              <a:extLst>
                <a:ext uri="{FF2B5EF4-FFF2-40B4-BE49-F238E27FC236}">
                  <a16:creationId xmlns:a16="http://schemas.microsoft.com/office/drawing/2014/main" id="{10C01526-B796-4462-8DD4-E5F1022AB40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03301" y="2040985"/>
              <a:ext cx="2047821" cy="5331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 result for odeon logo png">
              <a:extLst>
                <a:ext uri="{FF2B5EF4-FFF2-40B4-BE49-F238E27FC236}">
                  <a16:creationId xmlns:a16="http://schemas.microsoft.com/office/drawing/2014/main" id="{621B78E0-0383-4447-A862-F1DAA480AC3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30558" y="3538149"/>
              <a:ext cx="1020063" cy="2830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E88631A-F56F-4631-8152-3DA46DBAC6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2405"/>
            <a:stretch/>
          </p:blipFill>
          <p:spPr>
            <a:xfrm>
              <a:off x="5558803" y="4045829"/>
              <a:ext cx="964771" cy="387405"/>
            </a:xfrm>
            <a:prstGeom prst="rect">
              <a:avLst/>
            </a:prstGeom>
          </p:spPr>
        </p:pic>
      </p:grpSp>
    </p:spTree>
    <p:extLst>
      <p:ext uri="{BB962C8B-B14F-4D97-AF65-F5344CB8AC3E}">
        <p14:creationId xmlns:p14="http://schemas.microsoft.com/office/powerpoint/2010/main" val="3918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74507" y="2490341"/>
            <a:ext cx="8293937" cy="1377109"/>
          </a:xfrm>
        </p:spPr>
        <p:txBody>
          <a:bodyPr/>
          <a:lstStyle/>
          <a:p>
            <a:r>
              <a:rPr lang="en-GB" dirty="0">
                <a:solidFill>
                  <a:srgbClr val="FF354A"/>
                </a:solidFill>
              </a:rPr>
              <a:t>D</a:t>
            </a:r>
            <a:r>
              <a:rPr lang="en-GB" dirty="0"/>
              <a:t>CM </a:t>
            </a:r>
            <a:r>
              <a:rPr lang="en-GB" dirty="0">
                <a:solidFill>
                  <a:srgbClr val="FF354A"/>
                </a:solidFill>
              </a:rPr>
              <a:t>S</a:t>
            </a:r>
            <a:r>
              <a:rPr lang="en-GB" dirty="0"/>
              <a:t>TUDIOS</a:t>
            </a:r>
            <a:endParaRPr lang="en-US" dirty="0"/>
          </a:p>
        </p:txBody>
      </p:sp>
      <p:sp>
        <p:nvSpPr>
          <p:cNvPr id="4" name="Text Placeholder 3"/>
          <p:cNvSpPr>
            <a:spLocks noGrp="1"/>
          </p:cNvSpPr>
          <p:nvPr>
            <p:ph type="body" sz="quarter" idx="12"/>
          </p:nvPr>
        </p:nvSpPr>
        <p:spPr>
          <a:xfrm>
            <a:off x="4479925" y="2176572"/>
            <a:ext cx="4483100" cy="207123"/>
          </a:xfrm>
        </p:spPr>
        <p:txBody>
          <a:bodyPr/>
          <a:lstStyle/>
          <a:p>
            <a:r>
              <a:rPr lang="en-GB" dirty="0"/>
              <a:t>Welcome to</a:t>
            </a:r>
            <a:endParaRPr lang="en-US" dirty="0"/>
          </a:p>
        </p:txBody>
      </p:sp>
      <p:cxnSp>
        <p:nvCxnSpPr>
          <p:cNvPr id="5" name="Straight Connector 4"/>
          <p:cNvCxnSpPr>
            <a:cxnSpLocks/>
          </p:cNvCxnSpPr>
          <p:nvPr/>
        </p:nvCxnSpPr>
        <p:spPr>
          <a:xfrm>
            <a:off x="3225800" y="4159842"/>
            <a:ext cx="700881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64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EB52A5-448F-4B5D-822B-FB417B925D91}"/>
              </a:ext>
            </a:extLst>
          </p:cNvPr>
          <p:cNvSpPr>
            <a:spLocks noGrp="1"/>
          </p:cNvSpPr>
          <p:nvPr>
            <p:ph type="body" sz="quarter" idx="11"/>
          </p:nvPr>
        </p:nvSpPr>
        <p:spPr>
          <a:xfrm>
            <a:off x="768731" y="896112"/>
            <a:ext cx="11905488" cy="5486400"/>
          </a:xfrm>
        </p:spPr>
        <p:txBody>
          <a:bodyPr/>
          <a:lstStyle/>
          <a:p>
            <a:pPr lvl="0">
              <a:lnSpc>
                <a:spcPct val="100000"/>
              </a:lnSpc>
            </a:pPr>
            <a:r>
              <a:rPr lang="en-GB" sz="5400" b="0" dirty="0">
                <a:solidFill>
                  <a:srgbClr val="000000"/>
                </a:solidFill>
              </a:rPr>
              <a:t>WE USE OUR KNOWLEDGE OF THE </a:t>
            </a:r>
          </a:p>
          <a:p>
            <a:pPr lvl="0">
              <a:lnSpc>
                <a:spcPct val="100000"/>
              </a:lnSpc>
            </a:pPr>
            <a:r>
              <a:rPr lang="en-GB" sz="5400" b="0" dirty="0">
                <a:solidFill>
                  <a:srgbClr val="000000"/>
                </a:solidFill>
              </a:rPr>
              <a:t>CINEMA AUDIENCE, FILM SLATE AND </a:t>
            </a:r>
          </a:p>
          <a:p>
            <a:pPr lvl="0">
              <a:lnSpc>
                <a:spcPct val="100000"/>
              </a:lnSpc>
            </a:pPr>
            <a:r>
              <a:rPr lang="en-GB" sz="5400" b="0" dirty="0">
                <a:solidFill>
                  <a:srgbClr val="000000"/>
                </a:solidFill>
              </a:rPr>
              <a:t>LATEST TECHNOLOGY TO CREATE </a:t>
            </a:r>
          </a:p>
          <a:p>
            <a:pPr lvl="0">
              <a:lnSpc>
                <a:spcPct val="100000"/>
              </a:lnSpc>
            </a:pPr>
            <a:r>
              <a:rPr lang="en-GB" sz="5400" b="0" dirty="0">
                <a:solidFill>
                  <a:srgbClr val="AC162C"/>
                </a:solidFill>
              </a:rPr>
              <a:t>CONTENT</a:t>
            </a:r>
            <a:r>
              <a:rPr lang="en-GB" sz="5400" b="0" dirty="0">
                <a:solidFill>
                  <a:srgbClr val="000000"/>
                </a:solidFill>
              </a:rPr>
              <a:t>, </a:t>
            </a:r>
            <a:r>
              <a:rPr lang="en-GB" sz="5400" b="0" dirty="0">
                <a:solidFill>
                  <a:srgbClr val="AC162C"/>
                </a:solidFill>
              </a:rPr>
              <a:t>EXPERIENCES</a:t>
            </a:r>
            <a:r>
              <a:rPr lang="en-GB" sz="5400" b="0" dirty="0">
                <a:solidFill>
                  <a:srgbClr val="000000"/>
                </a:solidFill>
              </a:rPr>
              <a:t> AND </a:t>
            </a:r>
            <a:r>
              <a:rPr lang="en-GB" sz="5400" b="0" dirty="0">
                <a:solidFill>
                  <a:srgbClr val="AC162C"/>
                </a:solidFill>
              </a:rPr>
              <a:t>PARTNERSHIPS</a:t>
            </a:r>
            <a:r>
              <a:rPr lang="en-GB" sz="5400" b="0" dirty="0">
                <a:solidFill>
                  <a:srgbClr val="000000"/>
                </a:solidFill>
              </a:rPr>
              <a:t> </a:t>
            </a:r>
          </a:p>
          <a:p>
            <a:pPr lvl="0">
              <a:lnSpc>
                <a:spcPct val="100000"/>
              </a:lnSpc>
            </a:pPr>
            <a:r>
              <a:rPr lang="en-GB" sz="5400" b="0" dirty="0">
                <a:solidFill>
                  <a:srgbClr val="000000"/>
                </a:solidFill>
              </a:rPr>
              <a:t>FOR BRANDS LOOKING TO ENHANCE THE </a:t>
            </a:r>
          </a:p>
          <a:p>
            <a:pPr lvl="0">
              <a:lnSpc>
                <a:spcPct val="100000"/>
              </a:lnSpc>
            </a:pPr>
            <a:r>
              <a:rPr lang="en-GB" sz="5400" b="0">
                <a:solidFill>
                  <a:srgbClr val="000000"/>
                </a:solidFill>
              </a:rPr>
              <a:t>CINEMA EXPERIENCE. </a:t>
            </a:r>
            <a:endParaRPr lang="en-US" sz="5400" b="0" dirty="0">
              <a:solidFill>
                <a:srgbClr val="000000"/>
              </a:solidFill>
            </a:endParaRPr>
          </a:p>
          <a:p>
            <a:pPr>
              <a:lnSpc>
                <a:spcPct val="100000"/>
              </a:lnSpc>
            </a:pPr>
            <a:endParaRPr lang="en-GB" sz="4000" dirty="0"/>
          </a:p>
        </p:txBody>
      </p:sp>
    </p:spTree>
    <p:extLst>
      <p:ext uri="{BB962C8B-B14F-4D97-AF65-F5344CB8AC3E}">
        <p14:creationId xmlns:p14="http://schemas.microsoft.com/office/powerpoint/2010/main" val="162384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70000" y="1066880"/>
            <a:ext cx="5140200" cy="3133282"/>
          </a:xfrm>
        </p:spPr>
        <p:txBody>
          <a:bodyPr/>
          <a:lstStyle/>
          <a:p>
            <a:pPr>
              <a:lnSpc>
                <a:spcPts val="1800"/>
              </a:lnSpc>
            </a:pPr>
            <a:r>
              <a:rPr lang="en-GB" altLang="en-US" sz="1100" u="sng" dirty="0">
                <a:solidFill>
                  <a:srgbClr val="FFFFFF"/>
                </a:solidFill>
                <a:cs typeface="Arial" pitchFamily="34" charset="0"/>
              </a:rPr>
              <a:t>SUMMARY</a:t>
            </a:r>
          </a:p>
          <a:p>
            <a:pPr>
              <a:lnSpc>
                <a:spcPct val="107000"/>
              </a:lnSpc>
            </a:pPr>
            <a:endParaRPr lang="en-GB" sz="1100" b="0" kern="100" dirty="0">
              <a:solidFill>
                <a:srgbClr val="FFFFFF"/>
              </a:solidFill>
              <a:ea typeface="Calibri" panose="020F0502020204030204" pitchFamily="34" charset="0"/>
              <a:cs typeface="Times New Roman" panose="02020603050405020304" pitchFamily="18" charset="0"/>
            </a:endParaRPr>
          </a:p>
          <a:p>
            <a:pPr>
              <a:lnSpc>
                <a:spcPct val="107000"/>
              </a:lnSpc>
              <a:spcAft>
                <a:spcPts val="800"/>
              </a:spcAft>
            </a:pPr>
            <a:r>
              <a:rPr lang="en-GB" sz="1100" b="0" kern="100" dirty="0">
                <a:solidFill>
                  <a:srgbClr val="FFFFFF"/>
                </a:solidFill>
                <a:effectLst/>
                <a:ea typeface="Calibri" panose="020F0502020204030204" pitchFamily="34" charset="0"/>
                <a:cs typeface="Times New Roman" panose="02020603050405020304" pitchFamily="18" charset="0"/>
              </a:rPr>
              <a:t>There is a wealth of cultural stimulus and emotion for brands to riff off with bespoke and contextually relevant content. Not only </a:t>
            </a:r>
            <a:r>
              <a:rPr lang="en-GB" sz="1100" b="0" kern="100" dirty="0">
                <a:solidFill>
                  <a:srgbClr val="FFFFFF"/>
                </a:solidFill>
                <a:ea typeface="Calibri" panose="020F0502020204030204" pitchFamily="34" charset="0"/>
                <a:cs typeface="Times New Roman" panose="02020603050405020304" pitchFamily="18" charset="0"/>
              </a:rPr>
              <a:t>does</a:t>
            </a:r>
            <a:r>
              <a:rPr lang="en-GB" sz="1100" b="0" kern="100" dirty="0">
                <a:solidFill>
                  <a:srgbClr val="FFFFFF"/>
                </a:solidFill>
                <a:effectLst/>
                <a:ea typeface="Calibri" panose="020F0502020204030204" pitchFamily="34" charset="0"/>
                <a:cs typeface="Times New Roman" panose="02020603050405020304" pitchFamily="18" charset="0"/>
              </a:rPr>
              <a:t> the cinema audience have an open mindset, but cinema provides the best viewing experience </a:t>
            </a:r>
            <a:r>
              <a:rPr lang="en-GB" sz="1100" b="0" kern="100" dirty="0">
                <a:solidFill>
                  <a:srgbClr val="FFFFFF"/>
                </a:solidFill>
                <a:ea typeface="Calibri" panose="020F0502020204030204" pitchFamily="34" charset="0"/>
                <a:cs typeface="Times New Roman" panose="02020603050405020304" pitchFamily="18" charset="0"/>
              </a:rPr>
              <a:t>- i</a:t>
            </a:r>
            <a:r>
              <a:rPr lang="en-GB" sz="1100" b="0" kern="100" dirty="0">
                <a:solidFill>
                  <a:srgbClr val="FFFFFF"/>
                </a:solidFill>
                <a:effectLst/>
                <a:ea typeface="Calibri" panose="020F0502020204030204" pitchFamily="34" charset="0"/>
                <a:cs typeface="Times New Roman" panose="02020603050405020304" pitchFamily="18" charset="0"/>
              </a:rPr>
              <a:t>t has been custom designed to deliver a quality viewing experience, unrivalled by any other media format. </a:t>
            </a:r>
          </a:p>
          <a:p>
            <a:pPr>
              <a:lnSpc>
                <a:spcPct val="100000"/>
              </a:lnSpc>
              <a:spcAft>
                <a:spcPts val="800"/>
              </a:spcAft>
            </a:pPr>
            <a:r>
              <a:rPr lang="en-GB" sz="1100" b="0" kern="100" dirty="0">
                <a:solidFill>
                  <a:srgbClr val="FFFFFF"/>
                </a:solidFill>
                <a:ea typeface="Calibri" panose="020F0502020204030204" pitchFamily="34" charset="0"/>
                <a:cs typeface="Times New Roman" panose="02020603050405020304" pitchFamily="18" charset="0"/>
              </a:rPr>
              <a:t>Whether it’s utilising existing content or creating brand new content for the cinema audience – DCM Studios have the expertise and capabilities to tailor your brand story to the most engaging audience. </a:t>
            </a:r>
          </a:p>
          <a:p>
            <a:pPr>
              <a:lnSpc>
                <a:spcPct val="107000"/>
              </a:lnSpc>
            </a:pPr>
            <a:endParaRPr lang="en-GB" altLang="en-US" sz="1100" u="sng" dirty="0">
              <a:solidFill>
                <a:srgbClr val="FFFFFF"/>
              </a:solidFill>
              <a:cs typeface="Arial" pitchFamily="34" charset="0"/>
            </a:endParaRPr>
          </a:p>
          <a:p>
            <a:pPr>
              <a:lnSpc>
                <a:spcPts val="1800"/>
              </a:lnSpc>
            </a:pPr>
            <a:r>
              <a:rPr lang="en-GB" altLang="en-US" sz="1100" u="sng" dirty="0">
                <a:solidFill>
                  <a:srgbClr val="FFFFFF"/>
                </a:solidFill>
                <a:cs typeface="Arial" pitchFamily="34" charset="0"/>
              </a:rPr>
              <a:t>KEY BENEFITS:</a:t>
            </a:r>
          </a:p>
          <a:p>
            <a:pPr>
              <a:lnSpc>
                <a:spcPts val="1800"/>
              </a:lnSpc>
            </a:pPr>
            <a:endParaRPr lang="en-GB" altLang="en-US" sz="1100" u="sng" dirty="0">
              <a:solidFill>
                <a:srgbClr val="FFFFFF"/>
              </a:solidFill>
              <a:cs typeface="Arial" pitchFamily="34" charset="0"/>
            </a:endParaRPr>
          </a:p>
          <a:p>
            <a:pPr marL="342900" lvl="0" indent="-342900">
              <a:lnSpc>
                <a:spcPct val="107000"/>
              </a:lnSpc>
              <a:spcAft>
                <a:spcPts val="800"/>
              </a:spcAft>
              <a:buFont typeface="Wingdings" panose="05000000000000000000" pitchFamily="2" charset="2"/>
              <a:buChar char="ü"/>
            </a:pPr>
            <a:r>
              <a:rPr lang="en-GB" sz="1100" b="0" dirty="0">
                <a:solidFill>
                  <a:srgbClr val="FFFFFF"/>
                </a:solidFill>
              </a:rPr>
              <a:t>BRAND OBJECTIVES – AWARENESS </a:t>
            </a:r>
          </a:p>
          <a:p>
            <a:pPr marL="342900" lvl="0" indent="-342900">
              <a:lnSpc>
                <a:spcPct val="107000"/>
              </a:lnSpc>
              <a:spcAft>
                <a:spcPts val="800"/>
              </a:spcAft>
              <a:buFont typeface="Wingdings" panose="05000000000000000000" pitchFamily="2" charset="2"/>
              <a:buChar char="ü"/>
            </a:pPr>
            <a:r>
              <a:rPr lang="en-GB" sz="1100" b="0" dirty="0">
                <a:solidFill>
                  <a:srgbClr val="FFFFFF"/>
                </a:solidFill>
              </a:rPr>
              <a:t>G</a:t>
            </a:r>
            <a:r>
              <a:rPr lang="en-GB" sz="1100" b="0" i="0" dirty="0">
                <a:solidFill>
                  <a:srgbClr val="FFFFFF"/>
                </a:solidFill>
                <a:effectLst/>
              </a:rPr>
              <a:t>ives brands an equal chance to tell their story </a:t>
            </a:r>
          </a:p>
          <a:p>
            <a:pPr marL="342900" lvl="0" indent="-342900">
              <a:lnSpc>
                <a:spcPct val="107000"/>
              </a:lnSpc>
              <a:spcAft>
                <a:spcPts val="800"/>
              </a:spcAft>
              <a:buFont typeface="Wingdings" panose="05000000000000000000" pitchFamily="2" charset="2"/>
              <a:buChar char="ü"/>
            </a:pPr>
            <a:r>
              <a:rPr lang="en-GB" sz="1100" b="0" dirty="0">
                <a:solidFill>
                  <a:srgbClr val="FFFFFF"/>
                </a:solidFill>
              </a:rPr>
              <a:t>Cinema’s ability to grab and hold attention is unmatched</a:t>
            </a:r>
          </a:p>
          <a:p>
            <a:pPr marL="342900" indent="-342900">
              <a:lnSpc>
                <a:spcPct val="107000"/>
              </a:lnSpc>
              <a:spcAft>
                <a:spcPts val="800"/>
              </a:spcAft>
              <a:buFont typeface="Wingdings" panose="05000000000000000000" pitchFamily="2" charset="2"/>
              <a:buChar char="ü"/>
            </a:pPr>
            <a:r>
              <a:rPr lang="en-GB" sz="1100" b="0" dirty="0">
                <a:solidFill>
                  <a:srgbClr val="FFFFFF"/>
                </a:solidFill>
              </a:rPr>
              <a:t>Cinema ads are just as engaging as movie trailers – so entertain the audience!</a:t>
            </a:r>
          </a:p>
          <a:p>
            <a:pPr>
              <a:lnSpc>
                <a:spcPct val="107000"/>
              </a:lnSpc>
            </a:pPr>
            <a:endParaRPr lang="en-GB" altLang="en-US" sz="1100" u="sng" dirty="0">
              <a:solidFill>
                <a:srgbClr val="EA576C"/>
              </a:solidFill>
              <a:cs typeface="Arial" pitchFamily="34" charset="0"/>
              <a:hlinkClick r:id="">
                <a:extLst>
                  <a:ext uri="{A12FA001-AC4F-418D-AE19-62706E023703}">
                    <ahyp:hlinkClr xmlns:ahyp="http://schemas.microsoft.com/office/drawing/2018/hyperlinkcolor" val="tx"/>
                  </a:ext>
                </a:extLst>
              </a:hlinkClick>
            </a:endParaRPr>
          </a:p>
          <a:p>
            <a:pPr>
              <a:lnSpc>
                <a:spcPct val="107000"/>
              </a:lnSpc>
              <a:spcAft>
                <a:spcPts val="800"/>
              </a:spcAft>
            </a:pPr>
            <a:r>
              <a:rPr lang="en-GB" altLang="en-US" sz="1100" u="sng" dirty="0">
                <a:solidFill>
                  <a:srgbClr val="EA576C"/>
                </a:solidFill>
                <a:cs typeface="Arial" pitchFamily="34" charset="0"/>
                <a:hlinkClick r:id="">
                  <a:extLst>
                    <a:ext uri="{A12FA001-AC4F-418D-AE19-62706E023703}">
                      <ahyp:hlinkClr xmlns:ahyp="http://schemas.microsoft.com/office/drawing/2018/hyperlinkcolor" val="tx"/>
                    </a:ext>
                  </a:extLst>
                </a:hlinkClick>
              </a:rPr>
              <a:t>CLICK HERE FOR CASE STUDIES</a:t>
            </a:r>
            <a:endParaRPr lang="en-GB" altLang="en-US" sz="1100" u="sng" dirty="0">
              <a:solidFill>
                <a:srgbClr val="EA576C"/>
              </a:solidFill>
              <a:cs typeface="Arial" pitchFamily="34" charset="0"/>
            </a:endParaRPr>
          </a:p>
          <a:p>
            <a:pPr>
              <a:lnSpc>
                <a:spcPct val="100000"/>
              </a:lnSpc>
            </a:pPr>
            <a:endParaRPr lang="en-GB" altLang="en-US" sz="1100" u="sng" dirty="0">
              <a:solidFill>
                <a:srgbClr val="FFFFFF"/>
              </a:solidFill>
              <a:cs typeface="Arial" pitchFamily="34" charset="0"/>
            </a:endParaRPr>
          </a:p>
          <a:p>
            <a:pPr>
              <a:lnSpc>
                <a:spcPct val="107000"/>
              </a:lnSpc>
              <a:spcAft>
                <a:spcPts val="800"/>
              </a:spcAft>
            </a:pPr>
            <a:r>
              <a:rPr lang="en-GB" altLang="en-US" sz="1100" u="sng" dirty="0">
                <a:solidFill>
                  <a:srgbClr val="FFFFFF"/>
                </a:solidFill>
                <a:cs typeface="Arial" pitchFamily="34" charset="0"/>
              </a:rPr>
              <a:t>CLIENTS:</a:t>
            </a:r>
          </a:p>
          <a:p>
            <a:pPr>
              <a:lnSpc>
                <a:spcPct val="107000"/>
              </a:lnSpc>
              <a:spcAft>
                <a:spcPts val="800"/>
              </a:spcAft>
            </a:pPr>
            <a:endParaRPr lang="en-GB" altLang="en-US" sz="1100" b="0" u="sng" dirty="0">
              <a:solidFill>
                <a:srgbClr val="FF0000"/>
              </a:solidFill>
              <a:cs typeface="Arial" pitchFamily="34" charset="0"/>
            </a:endParaRPr>
          </a:p>
          <a:p>
            <a:pPr>
              <a:lnSpc>
                <a:spcPct val="107000"/>
              </a:lnSpc>
              <a:spcAft>
                <a:spcPts val="800"/>
              </a:spcAft>
            </a:pPr>
            <a:endParaRPr lang="en-GB" altLang="en-US" sz="1100" b="0" u="sng" dirty="0">
              <a:solidFill>
                <a:srgbClr val="FF0000"/>
              </a:solidFill>
              <a:cs typeface="Arial" pitchFamily="34" charset="0"/>
            </a:endParaRPr>
          </a:p>
          <a:p>
            <a:pPr>
              <a:lnSpc>
                <a:spcPct val="107000"/>
              </a:lnSpc>
              <a:spcAft>
                <a:spcPts val="800"/>
              </a:spcAft>
            </a:pPr>
            <a:endParaRPr lang="en-GB" altLang="en-US" sz="1100" u="sng" dirty="0">
              <a:solidFill>
                <a:srgbClr val="FFFFFF"/>
              </a:solidFill>
              <a:latin typeface="Arial" pitchFamily="34" charset="0"/>
              <a:cs typeface="Arial" pitchFamily="34" charset="0"/>
            </a:endParaRPr>
          </a:p>
          <a:p>
            <a:pPr>
              <a:lnSpc>
                <a:spcPts val="1800"/>
              </a:lnSpc>
            </a:pPr>
            <a:endParaRPr lang="en-GB" altLang="en-US" sz="1100" u="sng" dirty="0">
              <a:solidFill>
                <a:srgbClr val="FFFFFF"/>
              </a:solidFill>
              <a:latin typeface="Arial" pitchFamily="34" charset="0"/>
              <a:cs typeface="Arial" pitchFamily="34" charset="0"/>
            </a:endParaRP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a:xfrm>
            <a:off x="87087" y="81891"/>
            <a:ext cx="3602554" cy="626835"/>
          </a:xfrm>
        </p:spPr>
        <p:txBody>
          <a:bodyPr/>
          <a:lstStyle/>
          <a:p>
            <a:r>
              <a:rPr lang="en-US" sz="3200" dirty="0">
                <a:solidFill>
                  <a:srgbClr val="FFFFFF"/>
                </a:solidFill>
              </a:rPr>
              <a:t>Bespoke content</a:t>
            </a:r>
            <a:br>
              <a:rPr lang="en-US" sz="3200" dirty="0">
                <a:solidFill>
                  <a:srgbClr val="FFFFFF"/>
                </a:solidFill>
              </a:rPr>
            </a:br>
            <a:endParaRPr lang="en-US" sz="3200" dirty="0">
              <a:solidFill>
                <a:srgbClr val="FFFFFF"/>
              </a:solidFill>
            </a:endParaRPr>
          </a:p>
        </p:txBody>
      </p:sp>
      <p:pic>
        <p:nvPicPr>
          <p:cNvPr id="4" name="Picture 3" descr="A picture containing text&#10;&#10;Description automatically generated">
            <a:extLst>
              <a:ext uri="{FF2B5EF4-FFF2-40B4-BE49-F238E27FC236}">
                <a16:creationId xmlns:a16="http://schemas.microsoft.com/office/drawing/2014/main" id="{19204247-A2EB-B157-9783-3121D9AA4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000" y="7006356"/>
            <a:ext cx="1776792" cy="385147"/>
          </a:xfrm>
          <a:prstGeom prst="rect">
            <a:avLst/>
          </a:prstGeom>
        </p:spPr>
      </p:pic>
      <p:graphicFrame>
        <p:nvGraphicFramePr>
          <p:cNvPr id="9" name="Table 5">
            <a:extLst>
              <a:ext uri="{FF2B5EF4-FFF2-40B4-BE49-F238E27FC236}">
                <a16:creationId xmlns:a16="http://schemas.microsoft.com/office/drawing/2014/main" id="{885A2631-CDD9-4BCA-F0B3-67B37B6749F5}"/>
              </a:ext>
            </a:extLst>
          </p:cNvPr>
          <p:cNvGraphicFramePr>
            <a:graphicFrameLocks noGrp="1"/>
          </p:cNvGraphicFramePr>
          <p:nvPr/>
        </p:nvGraphicFramePr>
        <p:xfrm>
          <a:off x="8991022" y="5933019"/>
          <a:ext cx="4181928" cy="697396"/>
        </p:xfrm>
        <a:graphic>
          <a:graphicData uri="http://schemas.openxmlformats.org/drawingml/2006/table">
            <a:tbl>
              <a:tblPr firstRow="1" bandRow="1">
                <a:tableStyleId>{5C22544A-7EE6-4342-B048-85BDC9FD1C3A}</a:tableStyleId>
              </a:tblPr>
              <a:tblGrid>
                <a:gridCol w="1236168">
                  <a:extLst>
                    <a:ext uri="{9D8B030D-6E8A-4147-A177-3AD203B41FA5}">
                      <a16:colId xmlns:a16="http://schemas.microsoft.com/office/drawing/2014/main" val="1043653864"/>
                    </a:ext>
                  </a:extLst>
                </a:gridCol>
                <a:gridCol w="1472880">
                  <a:extLst>
                    <a:ext uri="{9D8B030D-6E8A-4147-A177-3AD203B41FA5}">
                      <a16:colId xmlns:a16="http://schemas.microsoft.com/office/drawing/2014/main" val="1430915649"/>
                    </a:ext>
                  </a:extLst>
                </a:gridCol>
                <a:gridCol w="1472880">
                  <a:extLst>
                    <a:ext uri="{9D8B030D-6E8A-4147-A177-3AD203B41FA5}">
                      <a16:colId xmlns:a16="http://schemas.microsoft.com/office/drawing/2014/main" val="1241490414"/>
                    </a:ext>
                  </a:extLst>
                </a:gridCol>
              </a:tblGrid>
              <a:tr h="348698">
                <a:tc>
                  <a:txBody>
                    <a:bodyPr/>
                    <a:lstStyle/>
                    <a:p>
                      <a:pPr marL="0" algn="ctr" defTabSz="961844" rtl="0" eaLnBrk="1" latinLnBrk="0" hangingPunct="1">
                        <a:lnSpc>
                          <a:spcPct val="100000"/>
                        </a:lnSpc>
                      </a:pPr>
                      <a:r>
                        <a:rPr lang="en-GB" sz="1050" b="1" kern="1200" dirty="0">
                          <a:solidFill>
                            <a:srgbClr val="FFFFFF"/>
                          </a:solidFill>
                          <a:latin typeface="+mn-lt"/>
                          <a:ea typeface="+mn-ea"/>
                          <a:cs typeface="+mn-cs"/>
                        </a:rPr>
                        <a:t>PRODUCTION</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rgbClr val="FFFFFF"/>
                          </a:solidFill>
                          <a:latin typeface="+mn-lt"/>
                          <a:ea typeface="+mn-ea"/>
                          <a:cs typeface="+mn-cs"/>
                        </a:rPr>
                        <a:t>LENGTH</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rgbClr val="FFFFFF"/>
                          </a:solidFill>
                          <a:latin typeface="+mn-lt"/>
                          <a:ea typeface="+mn-ea"/>
                          <a:cs typeface="+mn-cs"/>
                        </a:rPr>
                        <a:t>PREMIUM RATE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48698">
                <a:tc>
                  <a:txBody>
                    <a:bodyPr/>
                    <a:lstStyle/>
                    <a:p>
                      <a:pPr algn="ctr"/>
                      <a:r>
                        <a:rPr lang="en-GB" sz="1050" b="0" kern="1200" dirty="0">
                          <a:solidFill>
                            <a:srgbClr val="FFFFFF"/>
                          </a:solidFill>
                          <a:latin typeface="+mn-lt"/>
                          <a:ea typeface="+mn-ea"/>
                          <a:cs typeface="+mn-cs"/>
                        </a:rPr>
                        <a:t>8-12 weeks (</a:t>
                      </a:r>
                      <a:r>
                        <a:rPr lang="en-GB" sz="1050" b="0" kern="1200" dirty="0" err="1">
                          <a:solidFill>
                            <a:srgbClr val="FFFFFF"/>
                          </a:solidFill>
                          <a:latin typeface="+mn-lt"/>
                          <a:ea typeface="+mn-ea"/>
                          <a:cs typeface="+mn-cs"/>
                        </a:rPr>
                        <a:t>est</a:t>
                      </a:r>
                      <a:r>
                        <a:rPr lang="en-GB" sz="1050" b="0" kern="1200" dirty="0">
                          <a:solidFill>
                            <a:srgbClr val="FFFFFF"/>
                          </a:solidFill>
                          <a:latin typeface="+mn-lt"/>
                          <a:ea typeface="+mn-ea"/>
                          <a:cs typeface="+mn-cs"/>
                        </a:rPr>
                        <a:t>)</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rgbClr val="FFFFFF"/>
                          </a:solidFill>
                          <a:latin typeface="+mn-lt"/>
                          <a:ea typeface="+mn-ea"/>
                          <a:cs typeface="+mn-cs"/>
                        </a:rPr>
                        <a:t>TBC</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rgbClr val="FFFFFF"/>
                          </a:solidFill>
                          <a:latin typeface="+mn-lt"/>
                          <a:ea typeface="+mn-ea"/>
                          <a:cs typeface="+mn-cs"/>
                        </a:rPr>
                        <a:t>Position Dependent</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cxnSp>
        <p:nvCxnSpPr>
          <p:cNvPr id="14" name="Straight Connector 13">
            <a:extLst>
              <a:ext uri="{FF2B5EF4-FFF2-40B4-BE49-F238E27FC236}">
                <a16:creationId xmlns:a16="http://schemas.microsoft.com/office/drawing/2014/main" id="{53E275AF-96AA-A830-D494-1F4D277AD951}"/>
              </a:ext>
            </a:extLst>
          </p:cNvPr>
          <p:cNvCxnSpPr>
            <a:cxnSpLocks/>
          </p:cNvCxnSpPr>
          <p:nvPr/>
        </p:nvCxnSpPr>
        <p:spPr>
          <a:xfrm flipV="1">
            <a:off x="0" y="708726"/>
            <a:ext cx="3314223" cy="2761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 name="Picture 9">
            <a:hlinkClick r:id="rId4"/>
            <a:extLst>
              <a:ext uri="{FF2B5EF4-FFF2-40B4-BE49-F238E27FC236}">
                <a16:creationId xmlns:a16="http://schemas.microsoft.com/office/drawing/2014/main" id="{34D6B424-CC79-D8FB-97BF-CC4D341210A0}"/>
              </a:ext>
            </a:extLst>
          </p:cNvPr>
          <p:cNvPicPr>
            <a:picLocks noChangeAspect="1"/>
          </p:cNvPicPr>
          <p:nvPr/>
        </p:nvPicPr>
        <p:blipFill>
          <a:blip r:embed="rId5"/>
          <a:stretch>
            <a:fillRect/>
          </a:stretch>
        </p:blipFill>
        <p:spPr>
          <a:xfrm>
            <a:off x="548840" y="6067465"/>
            <a:ext cx="652479" cy="697396"/>
          </a:xfrm>
          <a:prstGeom prst="rect">
            <a:avLst/>
          </a:prstGeom>
        </p:spPr>
      </p:pic>
      <p:pic>
        <p:nvPicPr>
          <p:cNvPr id="11" name="Picture 16" descr="BT Prize Draw - Datatrack">
            <a:hlinkClick r:id="rId6"/>
            <a:extLst>
              <a:ext uri="{FF2B5EF4-FFF2-40B4-BE49-F238E27FC236}">
                <a16:creationId xmlns:a16="http://schemas.microsoft.com/office/drawing/2014/main" id="{95BE0DA3-3126-E875-8D20-E1C1768C0DD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225" t="16377" r="15824" b="13943"/>
          <a:stretch/>
        </p:blipFill>
        <p:spPr bwMode="auto">
          <a:xfrm>
            <a:off x="2940175" y="6173844"/>
            <a:ext cx="519498" cy="4859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hatgamecompany">
            <a:hlinkClick r:id="rId8"/>
            <a:extLst>
              <a:ext uri="{FF2B5EF4-FFF2-40B4-BE49-F238E27FC236}">
                <a16:creationId xmlns:a16="http://schemas.microsoft.com/office/drawing/2014/main" id="{29FAF8FC-39E8-7B35-53BC-5C370B5628B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8551"/>
          <a:stretch/>
        </p:blipFill>
        <p:spPr bwMode="auto">
          <a:xfrm>
            <a:off x="1533567" y="6209200"/>
            <a:ext cx="1022865" cy="4152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NatWest - Home">
            <a:hlinkClick r:id="rId10"/>
            <a:extLst>
              <a:ext uri="{FF2B5EF4-FFF2-40B4-BE49-F238E27FC236}">
                <a16:creationId xmlns:a16="http://schemas.microsoft.com/office/drawing/2014/main" id="{B7120DF7-F4BC-5DEC-3365-10718B8CF593}"/>
              </a:ext>
            </a:extLst>
          </p:cNvPr>
          <p:cNvPicPr>
            <a:picLocks noChangeAspect="1" noChangeArrowheads="1"/>
          </p:cNvPicPr>
          <p:nvPr/>
        </p:nvPicPr>
        <p:blipFill rotWithShape="1">
          <a:blip r:embed="rId11" cstate="print">
            <a:clrChange>
              <a:clrFrom>
                <a:srgbClr val="141414"/>
              </a:clrFrom>
              <a:clrTo>
                <a:srgbClr val="141414">
                  <a:alpha val="0"/>
                </a:srgbClr>
              </a:clrTo>
            </a:clrChange>
            <a:extLst>
              <a:ext uri="{28A0092B-C50C-407E-A947-70E740481C1C}">
                <a14:useLocalDpi xmlns:a14="http://schemas.microsoft.com/office/drawing/2010/main" val="0"/>
              </a:ext>
            </a:extLst>
          </a:blip>
          <a:srcRect l="9135" t="40524" r="7030" b="38669"/>
          <a:stretch/>
        </p:blipFill>
        <p:spPr bwMode="auto">
          <a:xfrm>
            <a:off x="3843416" y="6305009"/>
            <a:ext cx="1221033" cy="2236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erson jumping in the air&#10;&#10;Description automatically generated with low confidence">
            <a:hlinkClick r:id="rId12"/>
            <a:extLst>
              <a:ext uri="{FF2B5EF4-FFF2-40B4-BE49-F238E27FC236}">
                <a16:creationId xmlns:a16="http://schemas.microsoft.com/office/drawing/2014/main" id="{F75D8C25-0C98-AD49-9592-CFC181AB353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4015" t="11088" r="19467" b="17621"/>
          <a:stretch/>
        </p:blipFill>
        <p:spPr>
          <a:xfrm>
            <a:off x="5869739" y="1308171"/>
            <a:ext cx="3621822" cy="2018350"/>
          </a:xfrm>
          <a:prstGeom prst="rect">
            <a:avLst/>
          </a:prstGeom>
        </p:spPr>
      </p:pic>
      <p:pic>
        <p:nvPicPr>
          <p:cNvPr id="23" name="Picture 22">
            <a:hlinkClick r:id="rId14"/>
            <a:extLst>
              <a:ext uri="{FF2B5EF4-FFF2-40B4-BE49-F238E27FC236}">
                <a16:creationId xmlns:a16="http://schemas.microsoft.com/office/drawing/2014/main" id="{6B386552-0CB7-89C8-E27B-BEB18E91DAC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7311" t="25193" r="34825" b="23030"/>
          <a:stretch/>
        </p:blipFill>
        <p:spPr>
          <a:xfrm>
            <a:off x="5869739" y="3376771"/>
            <a:ext cx="3621822" cy="2018350"/>
          </a:xfrm>
          <a:prstGeom prst="rect">
            <a:avLst/>
          </a:prstGeom>
        </p:spPr>
      </p:pic>
      <p:pic>
        <p:nvPicPr>
          <p:cNvPr id="27" name="Picture 26" descr="A television on a table&#10;&#10;Description automatically generated with low confidence">
            <a:hlinkClick r:id="rId8"/>
            <a:extLst>
              <a:ext uri="{FF2B5EF4-FFF2-40B4-BE49-F238E27FC236}">
                <a16:creationId xmlns:a16="http://schemas.microsoft.com/office/drawing/2014/main" id="{3395C421-62B3-45DF-A4C9-4F7FA4055EB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51128" y="1307394"/>
            <a:ext cx="3621822" cy="2019127"/>
          </a:xfrm>
          <a:prstGeom prst="rect">
            <a:avLst/>
          </a:prstGeom>
        </p:spPr>
      </p:pic>
      <p:pic>
        <p:nvPicPr>
          <p:cNvPr id="25" name="Picture 24" descr="A picture containing outdoor&#10;&#10;Description automatically generated">
            <a:hlinkClick r:id="rId17"/>
            <a:extLst>
              <a:ext uri="{FF2B5EF4-FFF2-40B4-BE49-F238E27FC236}">
                <a16:creationId xmlns:a16="http://schemas.microsoft.com/office/drawing/2014/main" id="{E6446062-13A8-40CA-74E5-5912CA74437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4204" t="17301" r="9695" b="11623"/>
          <a:stretch/>
        </p:blipFill>
        <p:spPr>
          <a:xfrm>
            <a:off x="9551128" y="3376771"/>
            <a:ext cx="3621822" cy="2018350"/>
          </a:xfrm>
          <a:prstGeom prst="rect">
            <a:avLst/>
          </a:prstGeom>
        </p:spPr>
      </p:pic>
    </p:spTree>
    <p:extLst>
      <p:ext uri="{BB962C8B-B14F-4D97-AF65-F5344CB8AC3E}">
        <p14:creationId xmlns:p14="http://schemas.microsoft.com/office/powerpoint/2010/main" val="4798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FA59-C52D-DA6B-A9D4-83A9AE882A83}"/>
              </a:ext>
            </a:extLst>
          </p:cNvPr>
          <p:cNvSpPr>
            <a:spLocks noGrp="1"/>
          </p:cNvSpPr>
          <p:nvPr>
            <p:ph type="title"/>
          </p:nvPr>
        </p:nvSpPr>
        <p:spPr>
          <a:xfrm>
            <a:off x="151666" y="248929"/>
            <a:ext cx="12413343" cy="297159"/>
          </a:xfrm>
        </p:spPr>
        <p:txBody>
          <a:bodyPr/>
          <a:lstStyle/>
          <a:p>
            <a:r>
              <a:rPr lang="en-GB" sz="3200" dirty="0">
                <a:solidFill>
                  <a:srgbClr val="FFFFFF"/>
                </a:solidFill>
              </a:rPr>
              <a:t>Activations</a:t>
            </a:r>
            <a:endParaRPr lang="en-GB" dirty="0"/>
          </a:p>
        </p:txBody>
      </p:sp>
      <p:sp>
        <p:nvSpPr>
          <p:cNvPr id="4" name="Text Placeholder 3">
            <a:extLst>
              <a:ext uri="{FF2B5EF4-FFF2-40B4-BE49-F238E27FC236}">
                <a16:creationId xmlns:a16="http://schemas.microsoft.com/office/drawing/2014/main" id="{C96F3182-AAC0-7C32-8A0C-FF04E5C0AF45}"/>
              </a:ext>
            </a:extLst>
          </p:cNvPr>
          <p:cNvSpPr>
            <a:spLocks noGrp="1"/>
          </p:cNvSpPr>
          <p:nvPr>
            <p:ph type="body" sz="quarter" idx="17"/>
          </p:nvPr>
        </p:nvSpPr>
        <p:spPr>
          <a:xfrm>
            <a:off x="269999" y="1208301"/>
            <a:ext cx="4786094" cy="1495733"/>
          </a:xfrm>
        </p:spPr>
        <p:txBody>
          <a:bodyPr/>
          <a:lstStyle/>
          <a:p>
            <a:pPr>
              <a:lnSpc>
                <a:spcPts val="1800"/>
              </a:lnSpc>
            </a:pPr>
            <a:r>
              <a:rPr lang="en-GB" altLang="en-US" sz="1100" u="sng" dirty="0">
                <a:solidFill>
                  <a:srgbClr val="FFFFFF"/>
                </a:solidFill>
                <a:cs typeface="Arial" pitchFamily="34" charset="0"/>
              </a:rPr>
              <a:t>SUMMARY</a:t>
            </a:r>
          </a:p>
          <a:p>
            <a:pPr>
              <a:lnSpc>
                <a:spcPts val="1800"/>
              </a:lnSpc>
            </a:pPr>
            <a:endParaRPr lang="en-GB" sz="1100" b="0" kern="100" dirty="0">
              <a:solidFill>
                <a:srgbClr val="FFFFFF"/>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100" b="0" kern="100" dirty="0">
                <a:solidFill>
                  <a:srgbClr val="FFFFFF"/>
                </a:solidFill>
                <a:effectLst/>
                <a:ea typeface="Calibri" panose="020F0502020204030204" pitchFamily="34" charset="0"/>
                <a:cs typeface="Times New Roman" panose="02020603050405020304" pitchFamily="18" charset="0"/>
              </a:rPr>
              <a:t>DCM Studios partner with cinemas across the country to enhance a typical cinema trip into an immersive journey with your brand. By utilising the cinema space more effectively, we have opened up new touch points for brands to explore with their customers being at the forefront of it all.</a:t>
            </a:r>
            <a:endParaRPr lang="en-GB" altLang="en-US" sz="1100" b="0" dirty="0">
              <a:solidFill>
                <a:srgbClr val="FFFFFF"/>
              </a:solidFill>
              <a:cs typeface="Arial" pitchFamily="34" charset="0"/>
            </a:endParaRPr>
          </a:p>
          <a:p>
            <a:pPr>
              <a:lnSpc>
                <a:spcPts val="1800"/>
              </a:lnSpc>
            </a:pPr>
            <a:r>
              <a:rPr lang="en-GB" altLang="en-US" sz="1100" u="sng" dirty="0">
                <a:solidFill>
                  <a:srgbClr val="FFFFFF"/>
                </a:solidFill>
                <a:cs typeface="Arial" pitchFamily="34" charset="0"/>
              </a:rPr>
              <a:t>KEY BENEFITS:</a:t>
            </a:r>
          </a:p>
          <a:p>
            <a:pPr>
              <a:lnSpc>
                <a:spcPts val="1800"/>
              </a:lnSpc>
            </a:pPr>
            <a:endParaRPr lang="en-GB" altLang="en-US" sz="1100" u="sng" dirty="0">
              <a:solidFill>
                <a:srgbClr val="FFFFFF"/>
              </a:solidFill>
              <a:cs typeface="Arial" pitchFamily="34" charset="0"/>
            </a:endParaRPr>
          </a:p>
          <a:p>
            <a:pPr marL="342900" indent="-342900">
              <a:lnSpc>
                <a:spcPct val="107000"/>
              </a:lnSpc>
              <a:spcAft>
                <a:spcPts val="800"/>
              </a:spcAft>
              <a:buFont typeface="Wingdings" panose="05000000000000000000" pitchFamily="2" charset="2"/>
              <a:buChar char="ü"/>
              <a:tabLst>
                <a:tab pos="457200" algn="l"/>
              </a:tabLst>
            </a:pPr>
            <a:r>
              <a:rPr lang="en-GB" sz="1100" b="0" kern="100" dirty="0">
                <a:solidFill>
                  <a:srgbClr val="FFFFFF"/>
                </a:solidFill>
                <a:ea typeface="Calibri" panose="020F0502020204030204" pitchFamily="34" charset="0"/>
                <a:cs typeface="Times New Roman" panose="02020603050405020304" pitchFamily="18" charset="0"/>
              </a:rPr>
              <a:t>BRAND OBJECTIVES - ACTION</a:t>
            </a:r>
            <a:endParaRPr lang="en-GB" sz="1100" b="0" kern="100" dirty="0">
              <a:solidFill>
                <a:srgbClr val="FFFFFF"/>
              </a:solidFill>
              <a:effectLst/>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ü"/>
              <a:tabLst>
                <a:tab pos="457200" algn="l"/>
              </a:tabLst>
            </a:pPr>
            <a:r>
              <a:rPr lang="en-GB" sz="1100" b="0" kern="100" dirty="0">
                <a:solidFill>
                  <a:srgbClr val="FFFFFF"/>
                </a:solidFill>
                <a:effectLst/>
                <a:ea typeface="Calibri" panose="020F0502020204030204" pitchFamily="34" charset="0"/>
                <a:cs typeface="Times New Roman" panose="02020603050405020304" pitchFamily="18" charset="0"/>
              </a:rPr>
              <a:t>Brand activation provides a unique, memorable experience to increase brand awareness and brand loyalty. </a:t>
            </a:r>
          </a:p>
          <a:p>
            <a:pPr marL="342900" indent="-342900">
              <a:lnSpc>
                <a:spcPct val="107000"/>
              </a:lnSpc>
              <a:spcAft>
                <a:spcPts val="800"/>
              </a:spcAft>
              <a:buFont typeface="Wingdings" panose="05000000000000000000" pitchFamily="2" charset="2"/>
              <a:buChar char="ü"/>
              <a:tabLst>
                <a:tab pos="457200" algn="l"/>
              </a:tabLst>
            </a:pPr>
            <a:r>
              <a:rPr lang="en-GB" sz="1100" b="0" kern="100" dirty="0">
                <a:solidFill>
                  <a:srgbClr val="FFFFFF"/>
                </a:solidFill>
                <a:effectLst/>
                <a:ea typeface="Calibri" panose="020F0502020204030204" pitchFamily="34" charset="0"/>
                <a:cs typeface="Times New Roman" panose="02020603050405020304" pitchFamily="18" charset="0"/>
              </a:rPr>
              <a:t>Through a multi-touch brand experience with several interactive and engaging elements, cinema has proven to be a unique medium for brands to immerse their audience and bring their brand to life.</a:t>
            </a:r>
          </a:p>
          <a:p>
            <a:pPr>
              <a:lnSpc>
                <a:spcPct val="100000"/>
              </a:lnSpc>
            </a:pPr>
            <a:endParaRPr lang="en-GB" altLang="en-US" sz="1100" u="sng" dirty="0">
              <a:solidFill>
                <a:srgbClr val="FB3449"/>
              </a:solidFill>
              <a:cs typeface="Arial" pitchFamily="34" charset="0"/>
              <a:hlinkClick r:id="rId2">
                <a:extLst>
                  <a:ext uri="{A12FA001-AC4F-418D-AE19-62706E023703}">
                    <ahyp:hlinkClr xmlns:ahyp="http://schemas.microsoft.com/office/drawing/2018/hyperlinkcolor" val="tx"/>
                  </a:ext>
                </a:extLst>
              </a:hlinkClick>
            </a:endParaRPr>
          </a:p>
          <a:p>
            <a:pPr>
              <a:lnSpc>
                <a:spcPct val="100000"/>
              </a:lnSpc>
            </a:pPr>
            <a:r>
              <a:rPr lang="en-GB" altLang="en-US" sz="1100" u="sng" dirty="0">
                <a:solidFill>
                  <a:srgbClr val="EA576C"/>
                </a:solidFill>
                <a:cs typeface="Arial" pitchFamily="34" charset="0"/>
                <a:hlinkClick r:id="rId2">
                  <a:extLst>
                    <a:ext uri="{A12FA001-AC4F-418D-AE19-62706E023703}">
                      <ahyp:hlinkClr xmlns:ahyp="http://schemas.microsoft.com/office/drawing/2018/hyperlinkcolor" val="tx"/>
                    </a:ext>
                  </a:extLst>
                </a:hlinkClick>
              </a:rPr>
              <a:t>CLICK HER FOR CASE STUDIES</a:t>
            </a:r>
            <a:endParaRPr lang="en-GB" altLang="en-US" sz="1100" u="sng" dirty="0">
              <a:solidFill>
                <a:srgbClr val="EA576C"/>
              </a:solidFill>
              <a:cs typeface="Arial" pitchFamily="34" charset="0"/>
            </a:endParaRPr>
          </a:p>
          <a:p>
            <a:pPr>
              <a:lnSpc>
                <a:spcPts val="1800"/>
              </a:lnSpc>
            </a:pPr>
            <a:endParaRPr lang="en-GB" altLang="en-US" sz="1100" u="sng" dirty="0">
              <a:solidFill>
                <a:srgbClr val="FFFFFF"/>
              </a:solidFill>
              <a:cs typeface="Arial" pitchFamily="34" charset="0"/>
            </a:endParaRPr>
          </a:p>
          <a:p>
            <a:pPr>
              <a:lnSpc>
                <a:spcPts val="1800"/>
              </a:lnSpc>
            </a:pPr>
            <a:r>
              <a:rPr lang="en-GB" altLang="en-US" sz="1100" u="sng" dirty="0">
                <a:solidFill>
                  <a:srgbClr val="FFFFFF"/>
                </a:solidFill>
                <a:cs typeface="Arial" pitchFamily="34" charset="0"/>
              </a:rPr>
              <a:t>CASE STUDIES:</a:t>
            </a:r>
          </a:p>
          <a:p>
            <a:pPr>
              <a:lnSpc>
                <a:spcPts val="1800"/>
              </a:lnSpc>
            </a:pPr>
            <a:endParaRPr lang="en-GB" altLang="en-US" sz="1100" u="sng" dirty="0">
              <a:solidFill>
                <a:srgbClr val="FFFFFF"/>
              </a:solidFill>
              <a:cs typeface="Arial" pitchFamily="34" charset="0"/>
            </a:endParaRPr>
          </a:p>
          <a:p>
            <a:endParaRPr lang="en-GB" dirty="0"/>
          </a:p>
        </p:txBody>
      </p:sp>
      <p:sp>
        <p:nvSpPr>
          <p:cNvPr id="8" name="Text Placeholder 7">
            <a:extLst>
              <a:ext uri="{FF2B5EF4-FFF2-40B4-BE49-F238E27FC236}">
                <a16:creationId xmlns:a16="http://schemas.microsoft.com/office/drawing/2014/main" id="{0477B9DB-320F-BC17-E90C-9ACE5AC3B37D}"/>
              </a:ext>
            </a:extLst>
          </p:cNvPr>
          <p:cNvSpPr>
            <a:spLocks noGrp="1"/>
          </p:cNvSpPr>
          <p:nvPr>
            <p:ph type="body" sz="quarter" idx="14"/>
          </p:nvPr>
        </p:nvSpPr>
        <p:spPr>
          <a:xfrm>
            <a:off x="269999" y="879663"/>
            <a:ext cx="6765501" cy="436608"/>
          </a:xfrm>
        </p:spPr>
        <p:txBody>
          <a:bodyPr/>
          <a:lstStyle/>
          <a:p>
            <a:r>
              <a:rPr lang="en-GB" sz="1100" dirty="0">
                <a:solidFill>
                  <a:srgbClr val="FFFFFF"/>
                </a:solidFill>
              </a:rPr>
              <a:t>Immersive activations will create a truly impactful and unforgettable cinema trip. </a:t>
            </a:r>
          </a:p>
        </p:txBody>
      </p:sp>
      <p:graphicFrame>
        <p:nvGraphicFramePr>
          <p:cNvPr id="9" name="Table 5">
            <a:extLst>
              <a:ext uri="{FF2B5EF4-FFF2-40B4-BE49-F238E27FC236}">
                <a16:creationId xmlns:a16="http://schemas.microsoft.com/office/drawing/2014/main" id="{E872A673-2795-B277-F9CF-ABFE49AE157F}"/>
              </a:ext>
            </a:extLst>
          </p:cNvPr>
          <p:cNvGraphicFramePr>
            <a:graphicFrameLocks noGrp="1"/>
          </p:cNvGraphicFramePr>
          <p:nvPr/>
        </p:nvGraphicFramePr>
        <p:xfrm>
          <a:off x="9963422" y="5831779"/>
          <a:ext cx="3157201" cy="760178"/>
        </p:xfrm>
        <a:graphic>
          <a:graphicData uri="http://schemas.openxmlformats.org/drawingml/2006/table">
            <a:tbl>
              <a:tblPr firstRow="1" bandRow="1">
                <a:tableStyleId>{5C22544A-7EE6-4342-B048-85BDC9FD1C3A}</a:tableStyleId>
              </a:tblPr>
              <a:tblGrid>
                <a:gridCol w="1371944">
                  <a:extLst>
                    <a:ext uri="{9D8B030D-6E8A-4147-A177-3AD203B41FA5}">
                      <a16:colId xmlns:a16="http://schemas.microsoft.com/office/drawing/2014/main" val="1043653864"/>
                    </a:ext>
                  </a:extLst>
                </a:gridCol>
                <a:gridCol w="1785257">
                  <a:extLst>
                    <a:ext uri="{9D8B030D-6E8A-4147-A177-3AD203B41FA5}">
                      <a16:colId xmlns:a16="http://schemas.microsoft.com/office/drawing/2014/main" val="1969532920"/>
                    </a:ext>
                  </a:extLst>
                </a:gridCol>
              </a:tblGrid>
              <a:tr h="348698">
                <a:tc>
                  <a:txBody>
                    <a:bodyPr/>
                    <a:lstStyle/>
                    <a:p>
                      <a:pPr marL="0" algn="ctr" defTabSz="961844" rtl="0" eaLnBrk="1" latinLnBrk="0" hangingPunct="1">
                        <a:lnSpc>
                          <a:spcPct val="100000"/>
                        </a:lnSpc>
                      </a:pPr>
                      <a:r>
                        <a:rPr lang="en-GB" sz="1050" b="1" kern="1200" dirty="0">
                          <a:solidFill>
                            <a:srgbClr val="FFFFFF"/>
                          </a:solidFill>
                          <a:latin typeface="+mn-lt"/>
                          <a:ea typeface="+mn-ea"/>
                          <a:cs typeface="+mn-cs"/>
                        </a:rPr>
                        <a:t>Audience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rgbClr val="FFFFFF"/>
                          </a:solidFill>
                          <a:latin typeface="+mn-lt"/>
                          <a:ea typeface="+mn-ea"/>
                          <a:cs typeface="+mn-cs"/>
                        </a:rPr>
                        <a:t>Min Spend</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48698">
                <a:tc>
                  <a:txBody>
                    <a:bodyPr/>
                    <a:lstStyle/>
                    <a:p>
                      <a:pPr algn="ctr"/>
                      <a:r>
                        <a:rPr lang="en-GB" sz="1050" b="0" kern="1200" dirty="0">
                          <a:solidFill>
                            <a:srgbClr val="FFFFFF"/>
                          </a:solidFill>
                          <a:latin typeface="+mn-lt"/>
                          <a:ea typeface="+mn-ea"/>
                          <a:cs typeface="+mn-cs"/>
                        </a:rPr>
                        <a:t>Activation Dependent</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0" kern="1200" dirty="0">
                          <a:solidFill>
                            <a:srgbClr val="FFFFFF"/>
                          </a:solidFill>
                          <a:latin typeface="+mn-lt"/>
                          <a:ea typeface="+mn-ea"/>
                          <a:cs typeface="+mn-cs"/>
                        </a:rPr>
                        <a:t>£100k (£50k Media &amp; </a:t>
                      </a:r>
                      <a:br>
                        <a:rPr lang="en-GB" sz="1050" b="0" kern="1200" dirty="0">
                          <a:solidFill>
                            <a:srgbClr val="FFFFFF"/>
                          </a:solidFill>
                          <a:latin typeface="+mn-lt"/>
                          <a:ea typeface="+mn-ea"/>
                          <a:cs typeface="+mn-cs"/>
                        </a:rPr>
                      </a:br>
                      <a:r>
                        <a:rPr lang="en-GB" sz="1050" b="0" kern="1200" dirty="0">
                          <a:solidFill>
                            <a:srgbClr val="FFFFFF"/>
                          </a:solidFill>
                          <a:latin typeface="+mn-lt"/>
                          <a:ea typeface="+mn-ea"/>
                          <a:cs typeface="+mn-cs"/>
                        </a:rPr>
                        <a:t>£50k Activation)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pic>
        <p:nvPicPr>
          <p:cNvPr id="10" name="Picture 9" descr="A picture containing text&#10;&#10;Description automatically generated">
            <a:extLst>
              <a:ext uri="{FF2B5EF4-FFF2-40B4-BE49-F238E27FC236}">
                <a16:creationId xmlns:a16="http://schemas.microsoft.com/office/drawing/2014/main" id="{9B4B19F3-A9DA-09E7-9D2C-8706E55B1A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000" y="7006356"/>
            <a:ext cx="1776792" cy="385147"/>
          </a:xfrm>
          <a:prstGeom prst="rect">
            <a:avLst/>
          </a:prstGeom>
        </p:spPr>
      </p:pic>
      <p:cxnSp>
        <p:nvCxnSpPr>
          <p:cNvPr id="6" name="Straight Connector 5">
            <a:extLst>
              <a:ext uri="{FF2B5EF4-FFF2-40B4-BE49-F238E27FC236}">
                <a16:creationId xmlns:a16="http://schemas.microsoft.com/office/drawing/2014/main" id="{02ED69CD-5349-5E8D-CF54-CEFE5095F602}"/>
              </a:ext>
            </a:extLst>
          </p:cNvPr>
          <p:cNvCxnSpPr>
            <a:cxnSpLocks/>
          </p:cNvCxnSpPr>
          <p:nvPr/>
        </p:nvCxnSpPr>
        <p:spPr>
          <a:xfrm>
            <a:off x="0" y="703473"/>
            <a:ext cx="2461193"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21" name="Picture 20" descr="A picture containing text&#10;&#10;Description automatically generated">
            <a:extLst>
              <a:ext uri="{FF2B5EF4-FFF2-40B4-BE49-F238E27FC236}">
                <a16:creationId xmlns:a16="http://schemas.microsoft.com/office/drawing/2014/main" id="{2BF1F9CC-406C-3E7F-D22B-6DB2DB3EABF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9551351" y="1191112"/>
            <a:ext cx="3621600" cy="2019600"/>
          </a:xfrm>
          <a:prstGeom prst="rect">
            <a:avLst/>
          </a:prstGeom>
        </p:spPr>
      </p:pic>
      <p:pic>
        <p:nvPicPr>
          <p:cNvPr id="23" name="Picture 22" descr="A group of people looking at a fish tank&#10;&#10;Description automatically generated with medium confidence">
            <a:extLst>
              <a:ext uri="{FF2B5EF4-FFF2-40B4-BE49-F238E27FC236}">
                <a16:creationId xmlns:a16="http://schemas.microsoft.com/office/drawing/2014/main" id="{D67929F7-8493-AE36-6650-81039E43C251}"/>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9551351" y="3282712"/>
            <a:ext cx="3621600" cy="2019600"/>
          </a:xfrm>
          <a:prstGeom prst="rect">
            <a:avLst/>
          </a:prstGeom>
        </p:spPr>
      </p:pic>
      <p:pic>
        <p:nvPicPr>
          <p:cNvPr id="25" name="Picture 24" descr="A picture containing person&#10;&#10;Description automatically generated">
            <a:extLst>
              <a:ext uri="{FF2B5EF4-FFF2-40B4-BE49-F238E27FC236}">
                <a16:creationId xmlns:a16="http://schemas.microsoft.com/office/drawing/2014/main" id="{4367D169-4405-6B11-0DE0-3BA2C9940A66}"/>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857751" y="3284595"/>
            <a:ext cx="3621600" cy="2019600"/>
          </a:xfrm>
          <a:prstGeom prst="rect">
            <a:avLst/>
          </a:prstGeom>
        </p:spPr>
      </p:pic>
      <p:pic>
        <p:nvPicPr>
          <p:cNvPr id="27" name="Picture 26" descr="A picture containing text, person, indoor, standing&#10;&#10;Description automatically generated">
            <a:extLst>
              <a:ext uri="{FF2B5EF4-FFF2-40B4-BE49-F238E27FC236}">
                <a16:creationId xmlns:a16="http://schemas.microsoft.com/office/drawing/2014/main" id="{4694AE93-43ED-AE82-5F42-404780B1697F}"/>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5857751" y="1191112"/>
            <a:ext cx="3621600" cy="2019600"/>
          </a:xfrm>
          <a:prstGeom prst="rect">
            <a:avLst/>
          </a:prstGeom>
        </p:spPr>
      </p:pic>
      <p:pic>
        <p:nvPicPr>
          <p:cNvPr id="14" name="Picture 13" descr="Logo&#10;&#10;Description automatically generated">
            <a:hlinkClick r:id="rId8"/>
            <a:extLst>
              <a:ext uri="{FF2B5EF4-FFF2-40B4-BE49-F238E27FC236}">
                <a16:creationId xmlns:a16="http://schemas.microsoft.com/office/drawing/2014/main" id="{1A51B146-9D90-BAE4-3D6A-14E060FB46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9636" y="5384832"/>
            <a:ext cx="508760" cy="385147"/>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3EABF926-8D36-193C-45F6-937E7B89AE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1453" y="6101926"/>
            <a:ext cx="779130" cy="443868"/>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7623123D-3FF7-B328-6E28-4F4B907769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8382" y="6167652"/>
            <a:ext cx="945355" cy="378142"/>
          </a:xfrm>
          <a:prstGeom prst="rect">
            <a:avLst/>
          </a:prstGeom>
        </p:spPr>
      </p:pic>
      <p:pic>
        <p:nvPicPr>
          <p:cNvPr id="17" name="Picture 16" descr="A black background with white text&#10;&#10;Description automatically generated with low confidence">
            <a:extLst>
              <a:ext uri="{FF2B5EF4-FFF2-40B4-BE49-F238E27FC236}">
                <a16:creationId xmlns:a16="http://schemas.microsoft.com/office/drawing/2014/main" id="{9E7EEF27-99DF-C255-90C7-9497D34213E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22" t="4548" r="1822" b="8381"/>
          <a:stretch/>
        </p:blipFill>
        <p:spPr>
          <a:xfrm>
            <a:off x="1282679" y="5413392"/>
            <a:ext cx="1576762" cy="452052"/>
          </a:xfrm>
          <a:prstGeom prst="rect">
            <a:avLst/>
          </a:prstGeom>
        </p:spPr>
      </p:pic>
      <p:pic>
        <p:nvPicPr>
          <p:cNvPr id="18" name="Picture 17" descr="Logo&#10;&#10;Description automatically generated">
            <a:extLst>
              <a:ext uri="{FF2B5EF4-FFF2-40B4-BE49-F238E27FC236}">
                <a16:creationId xmlns:a16="http://schemas.microsoft.com/office/drawing/2014/main" id="{263641B8-9A76-EAB2-AED1-45B7F723F77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19074" y="6131440"/>
            <a:ext cx="460517" cy="460517"/>
          </a:xfrm>
          <a:prstGeom prst="rect">
            <a:avLst/>
          </a:prstGeom>
        </p:spPr>
      </p:pic>
      <p:pic>
        <p:nvPicPr>
          <p:cNvPr id="20" name="Picture 19" descr="A picture containing text, clipart, vector graphics&#10;&#10;Description automatically generated">
            <a:extLst>
              <a:ext uri="{FF2B5EF4-FFF2-40B4-BE49-F238E27FC236}">
                <a16:creationId xmlns:a16="http://schemas.microsoft.com/office/drawing/2014/main" id="{A1E8BA4F-022E-1672-A41A-69F25DC034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68048" y="5404661"/>
            <a:ext cx="562570" cy="435992"/>
          </a:xfrm>
          <a:prstGeom prst="rect">
            <a:avLst/>
          </a:prstGeom>
        </p:spPr>
      </p:pic>
      <p:pic>
        <p:nvPicPr>
          <p:cNvPr id="24" name="Picture 23" descr="Icon&#10;&#10;Description automatically generated">
            <a:extLst>
              <a:ext uri="{FF2B5EF4-FFF2-40B4-BE49-F238E27FC236}">
                <a16:creationId xmlns:a16="http://schemas.microsoft.com/office/drawing/2014/main" id="{58FB3163-9DA2-9803-E98B-CCED0D92495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95190" y="6249684"/>
            <a:ext cx="952502" cy="224028"/>
          </a:xfrm>
          <a:prstGeom prst="rect">
            <a:avLst/>
          </a:prstGeom>
        </p:spPr>
      </p:pic>
      <p:pic>
        <p:nvPicPr>
          <p:cNvPr id="26" name="Picture 6">
            <a:hlinkClick r:id="rId16"/>
            <a:extLst>
              <a:ext uri="{FF2B5EF4-FFF2-40B4-BE49-F238E27FC236}">
                <a16:creationId xmlns:a16="http://schemas.microsoft.com/office/drawing/2014/main" id="{3D3892F6-DA85-75DC-8DA1-74198CA3E076}"/>
              </a:ext>
            </a:extLst>
          </p:cNvPr>
          <p:cNvPicPr>
            <a:picLocks noChangeAspect="1" noChangeArrowheads="1"/>
          </p:cNvPicPr>
          <p:nvPr/>
        </p:nvPicPr>
        <p:blipFill rotWithShape="1">
          <a:blip r:embed="rId17" cstate="print">
            <a:clrChange>
              <a:clrFrom>
                <a:srgbClr val="030000"/>
              </a:clrFrom>
              <a:clrTo>
                <a:srgbClr val="030000">
                  <a:alpha val="0"/>
                </a:srgbClr>
              </a:clrTo>
            </a:clrChange>
            <a:extLst>
              <a:ext uri="{28A0092B-C50C-407E-A947-70E740481C1C}">
                <a14:useLocalDpi xmlns:a14="http://schemas.microsoft.com/office/drawing/2010/main" val="0"/>
              </a:ext>
            </a:extLst>
          </a:blip>
          <a:srcRect l="9119" t="17639" r="9826" b="31913"/>
          <a:stretch/>
        </p:blipFill>
        <p:spPr bwMode="auto">
          <a:xfrm>
            <a:off x="3924066" y="5538305"/>
            <a:ext cx="1494750" cy="30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46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FA59-C52D-DA6B-A9D4-83A9AE882A83}"/>
              </a:ext>
            </a:extLst>
          </p:cNvPr>
          <p:cNvSpPr>
            <a:spLocks noGrp="1"/>
          </p:cNvSpPr>
          <p:nvPr>
            <p:ph type="title"/>
          </p:nvPr>
        </p:nvSpPr>
        <p:spPr>
          <a:xfrm>
            <a:off x="223066" y="240145"/>
            <a:ext cx="12413343" cy="297159"/>
          </a:xfrm>
        </p:spPr>
        <p:txBody>
          <a:bodyPr/>
          <a:lstStyle/>
          <a:p>
            <a:r>
              <a:rPr lang="en-GB" sz="3200" dirty="0">
                <a:solidFill>
                  <a:srgbClr val="FFFFFF"/>
                </a:solidFill>
              </a:rPr>
              <a:t>events</a:t>
            </a:r>
            <a:endParaRPr lang="en-GB" sz="3200" dirty="0"/>
          </a:p>
        </p:txBody>
      </p:sp>
      <p:sp>
        <p:nvSpPr>
          <p:cNvPr id="4" name="Text Placeholder 3">
            <a:extLst>
              <a:ext uri="{FF2B5EF4-FFF2-40B4-BE49-F238E27FC236}">
                <a16:creationId xmlns:a16="http://schemas.microsoft.com/office/drawing/2014/main" id="{C96F3182-AAC0-7C32-8A0C-FF04E5C0AF45}"/>
              </a:ext>
            </a:extLst>
          </p:cNvPr>
          <p:cNvSpPr>
            <a:spLocks noGrp="1"/>
          </p:cNvSpPr>
          <p:nvPr>
            <p:ph type="body" sz="quarter" idx="17"/>
          </p:nvPr>
        </p:nvSpPr>
        <p:spPr>
          <a:xfrm>
            <a:off x="270000" y="1112978"/>
            <a:ext cx="5628901" cy="2074853"/>
          </a:xfrm>
        </p:spPr>
        <p:txBody>
          <a:bodyPr/>
          <a:lstStyle/>
          <a:p>
            <a:pPr>
              <a:lnSpc>
                <a:spcPts val="1800"/>
              </a:lnSpc>
            </a:pPr>
            <a:r>
              <a:rPr lang="en-GB" altLang="en-US" sz="1100" u="sng" dirty="0">
                <a:solidFill>
                  <a:srgbClr val="FFFFFF"/>
                </a:solidFill>
                <a:cs typeface="Arial" pitchFamily="34" charset="0"/>
              </a:rPr>
              <a:t>SUMMARY</a:t>
            </a:r>
          </a:p>
          <a:p>
            <a:pPr>
              <a:lnSpc>
                <a:spcPct val="100000"/>
              </a:lnSpc>
            </a:pPr>
            <a:endParaRPr lang="en-GB" sz="1100" b="0" kern="100" dirty="0">
              <a:solidFill>
                <a:srgbClr val="FFFFFF"/>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100" b="0" kern="100" dirty="0">
                <a:solidFill>
                  <a:srgbClr val="FFFFFF"/>
                </a:solidFill>
                <a:effectLst/>
                <a:ea typeface="Calibri" panose="020F0502020204030204" pitchFamily="34" charset="0"/>
                <a:cs typeface="Times New Roman" panose="02020603050405020304" pitchFamily="18" charset="0"/>
              </a:rPr>
              <a:t>Make your brand much more accessible to your customers with an immersive event in one of our boutique sites. We can transport guests into a first-</a:t>
            </a:r>
            <a:r>
              <a:rPr lang="en-GB" sz="1100" b="0" kern="100" dirty="0">
                <a:solidFill>
                  <a:srgbClr val="FFFFFF"/>
                </a:solidFill>
                <a:ea typeface="Calibri" panose="020F0502020204030204" pitchFamily="34" charset="0"/>
                <a:cs typeface="Times New Roman" panose="02020603050405020304" pitchFamily="18" charset="0"/>
              </a:rPr>
              <a:t>class </a:t>
            </a:r>
            <a:r>
              <a:rPr lang="en-GB" sz="1100" b="0" kern="100" dirty="0">
                <a:solidFill>
                  <a:srgbClr val="FFFFFF"/>
                </a:solidFill>
                <a:effectLst/>
                <a:ea typeface="Calibri" panose="020F0502020204030204" pitchFamily="34" charset="0"/>
                <a:cs typeface="Times New Roman" panose="02020603050405020304" pitchFamily="18" charset="0"/>
              </a:rPr>
              <a:t>flight lounge or give cinemagoers a makeover worthy of the red carpet. </a:t>
            </a:r>
          </a:p>
          <a:p>
            <a:pPr>
              <a:lnSpc>
                <a:spcPct val="107000"/>
              </a:lnSpc>
              <a:spcAft>
                <a:spcPts val="800"/>
              </a:spcAft>
            </a:pPr>
            <a:r>
              <a:rPr lang="en-GB" sz="1100" b="0" kern="100" dirty="0">
                <a:solidFill>
                  <a:srgbClr val="FFFFFF"/>
                </a:solidFill>
                <a:effectLst/>
                <a:ea typeface="Calibri" panose="020F0502020204030204" pitchFamily="34" charset="0"/>
                <a:cs typeface="Times New Roman" panose="02020603050405020304" pitchFamily="18" charset="0"/>
              </a:rPr>
              <a:t>DCM’s flagship boutique cinemas not only give brands the space to bring their story to life, they also offer an unrivalled premium experience for guests for a night (or day!) like no other.</a:t>
            </a:r>
          </a:p>
          <a:p>
            <a:pPr>
              <a:lnSpc>
                <a:spcPct val="107000"/>
              </a:lnSpc>
              <a:spcAft>
                <a:spcPts val="800"/>
              </a:spcAft>
            </a:pPr>
            <a:r>
              <a:rPr lang="en-GB" sz="1100" b="0" kern="100" dirty="0">
                <a:solidFill>
                  <a:srgbClr val="FFFFFF"/>
                </a:solidFill>
                <a:effectLst/>
                <a:ea typeface="Calibri" panose="020F0502020204030204" pitchFamily="34" charset="0"/>
                <a:cs typeface="Times New Roman" panose="02020603050405020304" pitchFamily="18" charset="0"/>
              </a:rPr>
              <a:t>When capturing the hearts and attention of consumers becomes ever increasingly more difficult, this unique experience offers brands the chance build credibility and spark lasting connections.</a:t>
            </a:r>
          </a:p>
          <a:p>
            <a:pPr>
              <a:lnSpc>
                <a:spcPts val="1800"/>
              </a:lnSpc>
            </a:pPr>
            <a:r>
              <a:rPr lang="en-GB" altLang="en-US" sz="1100" u="sng" dirty="0">
                <a:solidFill>
                  <a:srgbClr val="FFFFFF"/>
                </a:solidFill>
                <a:cs typeface="Arial" pitchFamily="34" charset="0"/>
              </a:rPr>
              <a:t>KEY BENEFITS:</a:t>
            </a:r>
          </a:p>
          <a:p>
            <a:pPr>
              <a:lnSpc>
                <a:spcPts val="1800"/>
              </a:lnSpc>
            </a:pPr>
            <a:endParaRPr lang="en-GB" altLang="en-US" sz="1100" u="sng" dirty="0">
              <a:solidFill>
                <a:srgbClr val="FFFFFF"/>
              </a:solidFill>
              <a:cs typeface="Arial" pitchFamily="34" charset="0"/>
            </a:endParaRPr>
          </a:p>
          <a:p>
            <a:pPr marL="342900" lvl="0" indent="-342900">
              <a:lnSpc>
                <a:spcPct val="107000"/>
              </a:lnSpc>
              <a:spcAft>
                <a:spcPts val="800"/>
              </a:spcAft>
              <a:buFont typeface="Wingdings" panose="05000000000000000000" pitchFamily="2" charset="2"/>
              <a:buChar char="ü"/>
              <a:tabLst>
                <a:tab pos="457200" algn="l"/>
              </a:tabLst>
            </a:pPr>
            <a:r>
              <a:rPr lang="en-GB" sz="1100" b="0" kern="100" dirty="0">
                <a:solidFill>
                  <a:srgbClr val="FFFFFF"/>
                </a:solidFill>
                <a:ea typeface="Calibri" panose="020F0502020204030204" pitchFamily="34" charset="0"/>
                <a:cs typeface="Times New Roman" panose="02020603050405020304" pitchFamily="18" charset="0"/>
              </a:rPr>
              <a:t>BRAND OBJECTIVES – AFFINITY &amp; ACTION</a:t>
            </a:r>
          </a:p>
          <a:p>
            <a:pPr marL="342900" lvl="0" indent="-342900">
              <a:lnSpc>
                <a:spcPct val="107000"/>
              </a:lnSpc>
              <a:spcAft>
                <a:spcPts val="800"/>
              </a:spcAft>
              <a:buFont typeface="Wingdings" panose="05000000000000000000" pitchFamily="2" charset="2"/>
              <a:buChar char="ü"/>
              <a:tabLst>
                <a:tab pos="457200" algn="l"/>
              </a:tabLst>
            </a:pPr>
            <a:r>
              <a:rPr lang="en-GB" sz="1100" b="0" kern="100" dirty="0">
                <a:solidFill>
                  <a:srgbClr val="FFFFFF"/>
                </a:solidFill>
                <a:ea typeface="Calibri" panose="020F0502020204030204" pitchFamily="34" charset="0"/>
                <a:cs typeface="Times New Roman" panose="02020603050405020304" pitchFamily="18" charset="0"/>
              </a:rPr>
              <a:t>Build a deeper connection with your brands audience </a:t>
            </a:r>
            <a:endParaRPr lang="en-GB" sz="1100" b="0" kern="100" dirty="0">
              <a:solidFill>
                <a:srgbClr val="FFFFFF"/>
              </a:solidFill>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ü"/>
              <a:tabLst>
                <a:tab pos="457200" algn="l"/>
              </a:tabLst>
            </a:pPr>
            <a:r>
              <a:rPr lang="en-GB" altLang="en-US" sz="1100" b="0" kern="100" dirty="0">
                <a:solidFill>
                  <a:srgbClr val="FFFFFF"/>
                </a:solidFill>
                <a:cs typeface="Times New Roman" panose="02020603050405020304" pitchFamily="18" charset="0"/>
              </a:rPr>
              <a:t>Uplift your brands consideration in customers</a:t>
            </a:r>
          </a:p>
          <a:p>
            <a:pPr marL="342900" indent="-342900">
              <a:lnSpc>
                <a:spcPct val="107000"/>
              </a:lnSpc>
              <a:spcAft>
                <a:spcPts val="800"/>
              </a:spcAft>
              <a:buFont typeface="Wingdings" panose="05000000000000000000" pitchFamily="2" charset="2"/>
              <a:buChar char="ü"/>
              <a:tabLst>
                <a:tab pos="457200" algn="l"/>
              </a:tabLst>
            </a:pPr>
            <a:r>
              <a:rPr lang="en-GB" sz="1100" b="0" kern="100" dirty="0">
                <a:solidFill>
                  <a:srgbClr val="FFFFFF"/>
                </a:solidFill>
                <a:effectLst/>
                <a:ea typeface="Calibri" panose="020F0502020204030204" pitchFamily="34" charset="0"/>
                <a:cs typeface="Times New Roman" panose="02020603050405020304" pitchFamily="18" charset="0"/>
              </a:rPr>
              <a:t>A</a:t>
            </a:r>
            <a:r>
              <a:rPr lang="en-GB" sz="1100" b="0" kern="100" dirty="0">
                <a:solidFill>
                  <a:srgbClr val="FFFFFF"/>
                </a:solidFill>
                <a:ea typeface="Calibri" panose="020F0502020204030204" pitchFamily="34" charset="0"/>
                <a:cs typeface="Times New Roman" panose="02020603050405020304" pitchFamily="18" charset="0"/>
              </a:rPr>
              <a:t>n opportunity to bring your brand to life with a PR-able event, which will further your brands reach and awareness.</a:t>
            </a:r>
            <a:endParaRPr lang="en-GB" altLang="en-US" sz="1100" u="sng" dirty="0">
              <a:solidFill>
                <a:srgbClr val="FFFFFF"/>
              </a:solidFill>
              <a:cs typeface="Arial" pitchFamily="34" charset="0"/>
            </a:endParaRPr>
          </a:p>
          <a:p>
            <a:pPr>
              <a:lnSpc>
                <a:spcPts val="1800"/>
              </a:lnSpc>
            </a:pPr>
            <a:r>
              <a:rPr lang="en-GB" altLang="en-US" sz="1100" u="sng" dirty="0">
                <a:solidFill>
                  <a:srgbClr val="EA576C"/>
                </a:solidFill>
                <a:cs typeface="Arial" pitchFamily="34" charset="0"/>
                <a:hlinkClick r:id="rId2">
                  <a:extLst>
                    <a:ext uri="{A12FA001-AC4F-418D-AE19-62706E023703}">
                      <ahyp:hlinkClr xmlns:ahyp="http://schemas.microsoft.com/office/drawing/2018/hyperlinkcolor" val="tx"/>
                    </a:ext>
                  </a:extLst>
                </a:hlinkClick>
              </a:rPr>
              <a:t>CLICK HERE FOR CASE STUDIES</a:t>
            </a:r>
            <a:endParaRPr lang="en-GB" altLang="en-US" sz="1100" u="sng" dirty="0">
              <a:solidFill>
                <a:srgbClr val="EA576C"/>
              </a:solidFill>
              <a:cs typeface="Arial" pitchFamily="34" charset="0"/>
            </a:endParaRPr>
          </a:p>
          <a:p>
            <a:pPr>
              <a:lnSpc>
                <a:spcPct val="100000"/>
              </a:lnSpc>
            </a:pPr>
            <a:endParaRPr lang="en-GB" altLang="en-US" sz="1100" u="sng" dirty="0">
              <a:solidFill>
                <a:srgbClr val="FFFFFF"/>
              </a:solidFill>
              <a:cs typeface="Arial" pitchFamily="34" charset="0"/>
            </a:endParaRPr>
          </a:p>
          <a:p>
            <a:pPr>
              <a:lnSpc>
                <a:spcPts val="1800"/>
              </a:lnSpc>
            </a:pPr>
            <a:r>
              <a:rPr lang="en-GB" altLang="en-US" sz="1100" u="sng" dirty="0">
                <a:solidFill>
                  <a:srgbClr val="FFFFFF"/>
                </a:solidFill>
                <a:cs typeface="Arial" pitchFamily="34" charset="0"/>
              </a:rPr>
              <a:t>CASE STUDIES:</a:t>
            </a:r>
          </a:p>
          <a:p>
            <a:pPr>
              <a:lnSpc>
                <a:spcPts val="1800"/>
              </a:lnSpc>
            </a:pPr>
            <a:endParaRPr lang="en-GB" altLang="en-US" sz="1100" u="sng" dirty="0">
              <a:solidFill>
                <a:srgbClr val="FFFFFF"/>
              </a:solidFill>
              <a:cs typeface="Arial" pitchFamily="34" charset="0"/>
            </a:endParaRPr>
          </a:p>
          <a:p>
            <a:pPr marL="342900" lvl="0" indent="-342900">
              <a:lnSpc>
                <a:spcPct val="107000"/>
              </a:lnSpc>
              <a:buFont typeface="Arial" panose="020B0604020202020204" pitchFamily="34" charset="0"/>
              <a:buChar char="•"/>
            </a:pPr>
            <a:endParaRPr lang="en-GB" sz="1100" kern="100" dirty="0">
              <a:solidFill>
                <a:srgbClr val="FFFFFF"/>
              </a:solidFill>
              <a:effectLst/>
              <a:ea typeface="Calibri" panose="020F0502020204030204" pitchFamily="34" charset="0"/>
              <a:cs typeface="Times New Roman" panose="02020603050405020304" pitchFamily="18" charset="0"/>
            </a:endParaRPr>
          </a:p>
          <a:p>
            <a:endParaRPr lang="en-GB" dirty="0"/>
          </a:p>
        </p:txBody>
      </p:sp>
      <p:sp>
        <p:nvSpPr>
          <p:cNvPr id="8" name="Text Placeholder 7">
            <a:extLst>
              <a:ext uri="{FF2B5EF4-FFF2-40B4-BE49-F238E27FC236}">
                <a16:creationId xmlns:a16="http://schemas.microsoft.com/office/drawing/2014/main" id="{0477B9DB-320F-BC17-E90C-9ACE5AC3B37D}"/>
              </a:ext>
            </a:extLst>
          </p:cNvPr>
          <p:cNvSpPr>
            <a:spLocks noGrp="1"/>
          </p:cNvSpPr>
          <p:nvPr>
            <p:ph type="body" sz="quarter" idx="14"/>
          </p:nvPr>
        </p:nvSpPr>
        <p:spPr>
          <a:xfrm>
            <a:off x="259603" y="810858"/>
            <a:ext cx="12423740" cy="436608"/>
          </a:xfrm>
        </p:spPr>
        <p:txBody>
          <a:bodyPr/>
          <a:lstStyle/>
          <a:p>
            <a:r>
              <a:rPr lang="en-GB" sz="1200" dirty="0">
                <a:solidFill>
                  <a:srgbClr val="FFFFFF"/>
                </a:solidFill>
              </a:rPr>
              <a:t>Reward your customers with a night to remember.</a:t>
            </a:r>
          </a:p>
          <a:p>
            <a:endParaRPr lang="en-GB" sz="1200" dirty="0">
              <a:solidFill>
                <a:srgbClr val="FFFFFF"/>
              </a:solidFill>
            </a:endParaRPr>
          </a:p>
        </p:txBody>
      </p:sp>
      <p:pic>
        <p:nvPicPr>
          <p:cNvPr id="10" name="Picture 9" descr="A picture containing text&#10;&#10;Description automatically generated">
            <a:extLst>
              <a:ext uri="{FF2B5EF4-FFF2-40B4-BE49-F238E27FC236}">
                <a16:creationId xmlns:a16="http://schemas.microsoft.com/office/drawing/2014/main" id="{9B4B19F3-A9DA-09E7-9D2C-8706E55B1A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000" y="7006356"/>
            <a:ext cx="1776792" cy="385147"/>
          </a:xfrm>
          <a:prstGeom prst="rect">
            <a:avLst/>
          </a:prstGeom>
        </p:spPr>
      </p:pic>
      <p:cxnSp>
        <p:nvCxnSpPr>
          <p:cNvPr id="11" name="Straight Connector 10">
            <a:extLst>
              <a:ext uri="{FF2B5EF4-FFF2-40B4-BE49-F238E27FC236}">
                <a16:creationId xmlns:a16="http://schemas.microsoft.com/office/drawing/2014/main" id="{9F9E66B9-F62C-4764-134A-317B7D997FFA}"/>
              </a:ext>
            </a:extLst>
          </p:cNvPr>
          <p:cNvCxnSpPr>
            <a:cxnSpLocks/>
          </p:cNvCxnSpPr>
          <p:nvPr/>
        </p:nvCxnSpPr>
        <p:spPr>
          <a:xfrm>
            <a:off x="0" y="689008"/>
            <a:ext cx="161178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Picture 6">
            <a:hlinkClick r:id="rId4"/>
            <a:extLst>
              <a:ext uri="{FF2B5EF4-FFF2-40B4-BE49-F238E27FC236}">
                <a16:creationId xmlns:a16="http://schemas.microsoft.com/office/drawing/2014/main" id="{779215CB-24DF-0047-1724-31422739F84F}"/>
              </a:ext>
            </a:extLst>
          </p:cNvPr>
          <p:cNvPicPr>
            <a:picLocks noChangeAspect="1" noChangeArrowheads="1"/>
          </p:cNvPicPr>
          <p:nvPr/>
        </p:nvPicPr>
        <p:blipFill rotWithShape="1">
          <a:blip r:embed="rId5" cstate="print">
            <a:clrChange>
              <a:clrFrom>
                <a:srgbClr val="030000"/>
              </a:clrFrom>
              <a:clrTo>
                <a:srgbClr val="030000">
                  <a:alpha val="0"/>
                </a:srgbClr>
              </a:clrTo>
            </a:clrChange>
            <a:extLst>
              <a:ext uri="{28A0092B-C50C-407E-A947-70E740481C1C}">
                <a14:useLocalDpi xmlns:a14="http://schemas.microsoft.com/office/drawing/2010/main" val="0"/>
              </a:ext>
            </a:extLst>
          </a:blip>
          <a:srcRect l="9119" t="17639" r="9826" b="31913"/>
          <a:stretch/>
        </p:blipFill>
        <p:spPr bwMode="auto">
          <a:xfrm>
            <a:off x="610403" y="5884943"/>
            <a:ext cx="1275631" cy="2580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 logo&#10;&#10;Description automatically generated">
            <a:hlinkClick r:id="rId6"/>
            <a:extLst>
              <a:ext uri="{FF2B5EF4-FFF2-40B4-BE49-F238E27FC236}">
                <a16:creationId xmlns:a16="http://schemas.microsoft.com/office/drawing/2014/main" id="{40C0706D-9C64-6CD8-4123-B95435906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800" y="6255918"/>
            <a:ext cx="1023262" cy="575585"/>
          </a:xfrm>
          <a:prstGeom prst="rect">
            <a:avLst/>
          </a:prstGeom>
        </p:spPr>
      </p:pic>
      <p:pic>
        <p:nvPicPr>
          <p:cNvPr id="7" name="Picture 6" descr="A picture containing text, clipart&#10;&#10;Description automatically generated">
            <a:hlinkClick r:id="rId8"/>
            <a:extLst>
              <a:ext uri="{FF2B5EF4-FFF2-40B4-BE49-F238E27FC236}">
                <a16:creationId xmlns:a16="http://schemas.microsoft.com/office/drawing/2014/main" id="{58680EBB-11BE-29D3-BDD3-5EB1F63D40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69107" y="5863420"/>
            <a:ext cx="1200748" cy="279549"/>
          </a:xfrm>
          <a:prstGeom prst="rect">
            <a:avLst/>
          </a:prstGeom>
        </p:spPr>
      </p:pic>
      <p:pic>
        <p:nvPicPr>
          <p:cNvPr id="13" name="Picture 12" descr="Logo&#10;&#10;Description automatically generated">
            <a:hlinkClick r:id="rId10"/>
            <a:extLst>
              <a:ext uri="{FF2B5EF4-FFF2-40B4-BE49-F238E27FC236}">
                <a16:creationId xmlns:a16="http://schemas.microsoft.com/office/drawing/2014/main" id="{5BBB3CEC-D2A4-535C-9B5E-0FB6BF18C4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96861" y="5744158"/>
            <a:ext cx="738832" cy="539596"/>
          </a:xfrm>
          <a:prstGeom prst="rect">
            <a:avLst/>
          </a:prstGeom>
        </p:spPr>
      </p:pic>
      <p:pic>
        <p:nvPicPr>
          <p:cNvPr id="15" name="Picture 14" descr="Icon&#10;&#10;Description automatically generated">
            <a:hlinkClick r:id="rId12"/>
            <a:extLst>
              <a:ext uri="{FF2B5EF4-FFF2-40B4-BE49-F238E27FC236}">
                <a16:creationId xmlns:a16="http://schemas.microsoft.com/office/drawing/2014/main" id="{D94590D1-58EE-5881-403B-B1834A6DCC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97592" y="6482424"/>
            <a:ext cx="952502" cy="224028"/>
          </a:xfrm>
          <a:prstGeom prst="rect">
            <a:avLst/>
          </a:prstGeom>
        </p:spPr>
      </p:pic>
      <p:pic>
        <p:nvPicPr>
          <p:cNvPr id="14" name="Picture 13" descr="Text, whiteboard&#10;&#10;Description automatically generated">
            <a:extLst>
              <a:ext uri="{FF2B5EF4-FFF2-40B4-BE49-F238E27FC236}">
                <a16:creationId xmlns:a16="http://schemas.microsoft.com/office/drawing/2014/main" id="{DA15C75A-BEFA-5EE2-3E4D-730CEC0D0012}"/>
              </a:ext>
            </a:extLst>
          </p:cNvPr>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5970901" y="3612620"/>
            <a:ext cx="3621600" cy="2019600"/>
          </a:xfrm>
          <a:prstGeom prst="rect">
            <a:avLst/>
          </a:prstGeom>
        </p:spPr>
      </p:pic>
      <p:pic>
        <p:nvPicPr>
          <p:cNvPr id="19" name="Picture 18" descr="A picture containing person, indoor, beverage, alcohol&#10;&#10;Description automatically generated">
            <a:extLst>
              <a:ext uri="{FF2B5EF4-FFF2-40B4-BE49-F238E27FC236}">
                <a16:creationId xmlns:a16="http://schemas.microsoft.com/office/drawing/2014/main" id="{8408B2FA-2C97-C03F-7358-11B0A658CC2A}"/>
              </a:ext>
            </a:extLst>
          </p:cNvPr>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9664501" y="1521020"/>
            <a:ext cx="3621600" cy="2019600"/>
          </a:xfrm>
          <a:prstGeom prst="rect">
            <a:avLst/>
          </a:prstGeom>
        </p:spPr>
      </p:pic>
      <p:pic>
        <p:nvPicPr>
          <p:cNvPr id="21" name="Picture 20" descr="A picture containing outdoor, night, outdoor object, night sky&#10;&#10;Description automatically generated">
            <a:extLst>
              <a:ext uri="{FF2B5EF4-FFF2-40B4-BE49-F238E27FC236}">
                <a16:creationId xmlns:a16="http://schemas.microsoft.com/office/drawing/2014/main" id="{52B8C95F-25FE-C52C-FC9C-425D868C86BD}"/>
              </a:ext>
            </a:extLst>
          </p:cNvPr>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9664501" y="3612620"/>
            <a:ext cx="3621600" cy="2019600"/>
          </a:xfrm>
          <a:prstGeom prst="rect">
            <a:avLst/>
          </a:prstGeom>
        </p:spPr>
      </p:pic>
      <p:pic>
        <p:nvPicPr>
          <p:cNvPr id="23" name="Picture 22" descr="A picture containing text, tree, grass, outdoor&#10;&#10;Description automatically generated">
            <a:extLst>
              <a:ext uri="{FF2B5EF4-FFF2-40B4-BE49-F238E27FC236}">
                <a16:creationId xmlns:a16="http://schemas.microsoft.com/office/drawing/2014/main" id="{46688C63-4046-A91A-A8C1-A65775347797}"/>
              </a:ext>
            </a:extLst>
          </p:cNvPr>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5970901" y="1521020"/>
            <a:ext cx="3621600" cy="2019600"/>
          </a:xfrm>
          <a:prstGeom prst="rect">
            <a:avLst/>
          </a:prstGeom>
        </p:spPr>
      </p:pic>
      <p:graphicFrame>
        <p:nvGraphicFramePr>
          <p:cNvPr id="3" name="Table 5">
            <a:extLst>
              <a:ext uri="{FF2B5EF4-FFF2-40B4-BE49-F238E27FC236}">
                <a16:creationId xmlns:a16="http://schemas.microsoft.com/office/drawing/2014/main" id="{B75A81C0-AC13-B9ED-8924-75C2990E48E2}"/>
              </a:ext>
            </a:extLst>
          </p:cNvPr>
          <p:cNvGraphicFramePr>
            <a:graphicFrameLocks noGrp="1"/>
          </p:cNvGraphicFramePr>
          <p:nvPr/>
        </p:nvGraphicFramePr>
        <p:xfrm>
          <a:off x="10128900" y="5903665"/>
          <a:ext cx="3157201" cy="697396"/>
        </p:xfrm>
        <a:graphic>
          <a:graphicData uri="http://schemas.openxmlformats.org/drawingml/2006/table">
            <a:tbl>
              <a:tblPr firstRow="1" bandRow="1">
                <a:tableStyleId>{5C22544A-7EE6-4342-B048-85BDC9FD1C3A}</a:tableStyleId>
              </a:tblPr>
              <a:tblGrid>
                <a:gridCol w="1371944">
                  <a:extLst>
                    <a:ext uri="{9D8B030D-6E8A-4147-A177-3AD203B41FA5}">
                      <a16:colId xmlns:a16="http://schemas.microsoft.com/office/drawing/2014/main" val="1043653864"/>
                    </a:ext>
                  </a:extLst>
                </a:gridCol>
                <a:gridCol w="1785257">
                  <a:extLst>
                    <a:ext uri="{9D8B030D-6E8A-4147-A177-3AD203B41FA5}">
                      <a16:colId xmlns:a16="http://schemas.microsoft.com/office/drawing/2014/main" val="1969532920"/>
                    </a:ext>
                  </a:extLst>
                </a:gridCol>
              </a:tblGrid>
              <a:tr h="348698">
                <a:tc>
                  <a:txBody>
                    <a:bodyPr/>
                    <a:lstStyle/>
                    <a:p>
                      <a:pPr marL="0" algn="ctr" defTabSz="961844" rtl="0" eaLnBrk="1" latinLnBrk="0" hangingPunct="1">
                        <a:lnSpc>
                          <a:spcPct val="100000"/>
                        </a:lnSpc>
                      </a:pPr>
                      <a:r>
                        <a:rPr lang="en-GB" sz="1050" b="1" kern="1200" dirty="0">
                          <a:solidFill>
                            <a:srgbClr val="FFFFFF"/>
                          </a:solidFill>
                          <a:latin typeface="+mn-lt"/>
                          <a:ea typeface="+mn-ea"/>
                          <a:cs typeface="+mn-cs"/>
                        </a:rPr>
                        <a:t>Audience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rgbClr val="FFFFFF"/>
                          </a:solidFill>
                          <a:latin typeface="+mn-lt"/>
                          <a:ea typeface="+mn-ea"/>
                          <a:cs typeface="+mn-cs"/>
                        </a:rPr>
                        <a:t>Min Spend</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48698">
                <a:tc>
                  <a:txBody>
                    <a:bodyPr/>
                    <a:lstStyle/>
                    <a:p>
                      <a:pPr algn="ctr"/>
                      <a:r>
                        <a:rPr lang="en-GB" sz="1050" b="0" kern="1200" dirty="0">
                          <a:solidFill>
                            <a:srgbClr val="FFFFFF"/>
                          </a:solidFill>
                          <a:latin typeface="+mn-lt"/>
                          <a:ea typeface="+mn-ea"/>
                          <a:cs typeface="+mn-cs"/>
                        </a:rPr>
                        <a:t>Event Dependent</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0" kern="1200" dirty="0">
                          <a:solidFill>
                            <a:srgbClr val="FFFFFF"/>
                          </a:solidFill>
                          <a:latin typeface="+mn-lt"/>
                          <a:ea typeface="+mn-ea"/>
                          <a:cs typeface="+mn-cs"/>
                        </a:rPr>
                        <a:t>£50k</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Tree>
    <p:extLst>
      <p:ext uri="{BB962C8B-B14F-4D97-AF65-F5344CB8AC3E}">
        <p14:creationId xmlns:p14="http://schemas.microsoft.com/office/powerpoint/2010/main" val="399947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CinemaS</a:t>
            </a:r>
            <a:r>
              <a:rPr lang="en-GB" dirty="0"/>
              <a:t> ENSURE THE GREAT experience EXTENDS BEYOND just the film </a:t>
            </a:r>
            <a:endParaRPr lang="en-US" dirty="0"/>
          </a:p>
        </p:txBody>
      </p:sp>
      <p:pic>
        <p:nvPicPr>
          <p:cNvPr id="5" name="Picture Placeholder 8"/>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603687" y="1364400"/>
            <a:ext cx="2934408" cy="225973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439"/>
          <a:stretch/>
        </p:blipFill>
        <p:spPr>
          <a:xfrm>
            <a:off x="5633865" y="3771503"/>
            <a:ext cx="2453355" cy="2492905"/>
          </a:xfrm>
          <a:prstGeom prst="rect">
            <a:avLst/>
          </a:prstGeom>
        </p:spPr>
      </p:pic>
      <p:pic>
        <p:nvPicPr>
          <p:cNvPr id="8" name="Picture 27" descr="Image result for ambar odeon"/>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93934" y="1376127"/>
            <a:ext cx="3175112" cy="22242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cineworld 4dx"/>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05031" y="3771503"/>
            <a:ext cx="1831977" cy="24426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70001" y="3771503"/>
            <a:ext cx="2463936" cy="2442636"/>
          </a:xfrm>
          <a:prstGeom prst="rect">
            <a:avLst/>
          </a:prstGeom>
        </p:spPr>
      </p:pic>
      <p:pic>
        <p:nvPicPr>
          <p:cNvPr id="4" name="Picture 3">
            <a:extLst>
              <a:ext uri="{FF2B5EF4-FFF2-40B4-BE49-F238E27FC236}">
                <a16:creationId xmlns:a16="http://schemas.microsoft.com/office/drawing/2014/main" id="{20FAD6A4-D2E8-4418-B48E-52BAD8896A7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114"/>
          <a:stretch/>
        </p:blipFill>
        <p:spPr>
          <a:xfrm>
            <a:off x="6672736" y="1376587"/>
            <a:ext cx="3081744" cy="2247551"/>
          </a:xfrm>
          <a:prstGeom prst="rect">
            <a:avLst/>
          </a:prstGeom>
        </p:spPr>
      </p:pic>
      <p:pic>
        <p:nvPicPr>
          <p:cNvPr id="15" name="Picture 14">
            <a:extLst>
              <a:ext uri="{FF2B5EF4-FFF2-40B4-BE49-F238E27FC236}">
                <a16:creationId xmlns:a16="http://schemas.microsoft.com/office/drawing/2014/main" id="{77F56698-F225-43F3-9D23-F1A0E1658B6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154820" y="3771503"/>
            <a:ext cx="2939489" cy="2442636"/>
          </a:xfrm>
          <a:prstGeom prst="rect">
            <a:avLst/>
          </a:prstGeom>
        </p:spPr>
      </p:pic>
      <p:pic>
        <p:nvPicPr>
          <p:cNvPr id="17" name="Picture 16">
            <a:extLst>
              <a:ext uri="{FF2B5EF4-FFF2-40B4-BE49-F238E27FC236}">
                <a16:creationId xmlns:a16="http://schemas.microsoft.com/office/drawing/2014/main" id="{D67C0F22-4DDC-4F36-AA33-93829D11173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892195" y="3771503"/>
            <a:ext cx="2605091" cy="2442636"/>
          </a:xfrm>
          <a:prstGeom prst="rect">
            <a:avLst/>
          </a:prstGeom>
        </p:spPr>
      </p:pic>
      <p:sp>
        <p:nvSpPr>
          <p:cNvPr id="12" name="Text Placeholder 6">
            <a:extLst>
              <a:ext uri="{FF2B5EF4-FFF2-40B4-BE49-F238E27FC236}">
                <a16:creationId xmlns:a16="http://schemas.microsoft.com/office/drawing/2014/main" id="{598365BD-B6BA-4058-840F-42462918016C}"/>
              </a:ext>
            </a:extLst>
          </p:cNvPr>
          <p:cNvSpPr txBox="1">
            <a:spLocks/>
          </p:cNvSpPr>
          <p:nvPr/>
        </p:nvSpPr>
        <p:spPr>
          <a:xfrm>
            <a:off x="194287" y="607611"/>
            <a:ext cx="12423740"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ts val="1500"/>
              </a:lnSpc>
            </a:pPr>
            <a:r>
              <a:rPr lang="en-GB" sz="1400" dirty="0">
                <a:solidFill>
                  <a:schemeClr val="accent6"/>
                </a:solidFill>
              </a:rPr>
              <a:t>UK exhibitors lead the way in ensuring their cinemas provide a luxurious and innovative experience for audiences.</a:t>
            </a:r>
          </a:p>
        </p:txBody>
      </p:sp>
      <p:pic>
        <p:nvPicPr>
          <p:cNvPr id="7" name="Picture 6" descr="A large room with tables and chairs&#10;&#10;Description automatically generated">
            <a:extLst>
              <a:ext uri="{FF2B5EF4-FFF2-40B4-BE49-F238E27FC236}">
                <a16:creationId xmlns:a16="http://schemas.microsoft.com/office/drawing/2014/main" id="{19A70CD9-3E56-4DDD-8B85-F0CE0B962E7B}"/>
              </a:ext>
            </a:extLst>
          </p:cNvPr>
          <p:cNvPicPr>
            <a:picLocks noChangeAspect="1"/>
          </p:cNvPicPr>
          <p:nvPr/>
        </p:nvPicPr>
        <p:blipFill rotWithShape="1">
          <a:blip r:embed="rId10">
            <a:extLst>
              <a:ext uri="{28A0092B-C50C-407E-A947-70E740481C1C}">
                <a14:useLocalDpi xmlns:a14="http://schemas.microsoft.com/office/drawing/2010/main" val="0"/>
              </a:ext>
            </a:extLst>
          </a:blip>
          <a:srcRect l="26044" t="2928" r="5135" b="2457"/>
          <a:stretch/>
        </p:blipFill>
        <p:spPr>
          <a:xfrm>
            <a:off x="9889121" y="1376127"/>
            <a:ext cx="3205188" cy="2259739"/>
          </a:xfrm>
          <a:prstGeom prst="rect">
            <a:avLst/>
          </a:prstGeom>
        </p:spPr>
      </p:pic>
    </p:spTree>
    <p:extLst>
      <p:ext uri="{BB962C8B-B14F-4D97-AF65-F5344CB8AC3E}">
        <p14:creationId xmlns:p14="http://schemas.microsoft.com/office/powerpoint/2010/main" val="56580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F58FA9-FF0C-9949-8466-5AB73E9CA4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33635" y="855965"/>
            <a:ext cx="3332283" cy="3010903"/>
          </a:xfrm>
          <a:prstGeom prst="rect">
            <a:avLst/>
          </a:prstGeom>
        </p:spPr>
      </p:pic>
      <p:pic>
        <p:nvPicPr>
          <p:cNvPr id="5" name="Picture 4">
            <a:extLst>
              <a:ext uri="{FF2B5EF4-FFF2-40B4-BE49-F238E27FC236}">
                <a16:creationId xmlns:a16="http://schemas.microsoft.com/office/drawing/2014/main" id="{94ACB09E-6780-B445-A198-19C7380BCE9C}"/>
              </a:ext>
            </a:extLst>
          </p:cNvPr>
          <p:cNvPicPr>
            <a:picLocks noChangeAspect="1"/>
          </p:cNvPicPr>
          <p:nvPr/>
        </p:nvPicPr>
        <p:blipFill>
          <a:blip r:embed="rId3"/>
          <a:stretch>
            <a:fillRect/>
          </a:stretch>
        </p:blipFill>
        <p:spPr>
          <a:xfrm>
            <a:off x="248927" y="867998"/>
            <a:ext cx="4279815" cy="3010903"/>
          </a:xfrm>
          <a:prstGeom prst="rect">
            <a:avLst/>
          </a:prstGeom>
        </p:spPr>
      </p:pic>
      <p:pic>
        <p:nvPicPr>
          <p:cNvPr id="6" name="Picture 5">
            <a:extLst>
              <a:ext uri="{FF2B5EF4-FFF2-40B4-BE49-F238E27FC236}">
                <a16:creationId xmlns:a16="http://schemas.microsoft.com/office/drawing/2014/main" id="{E8079F1D-305B-2E49-A72A-8C19539E2C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09246" y="2282507"/>
            <a:ext cx="1235888" cy="772430"/>
          </a:xfrm>
          <a:prstGeom prst="rect">
            <a:avLst/>
          </a:prstGeom>
        </p:spPr>
      </p:pic>
      <p:pic>
        <p:nvPicPr>
          <p:cNvPr id="7" name="Picture 6">
            <a:extLst>
              <a:ext uri="{FF2B5EF4-FFF2-40B4-BE49-F238E27FC236}">
                <a16:creationId xmlns:a16="http://schemas.microsoft.com/office/drawing/2014/main" id="{8ABDAE14-0222-434F-9175-1A450FEAC7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75787" y="2361416"/>
            <a:ext cx="1559621" cy="514346"/>
          </a:xfrm>
          <a:prstGeom prst="rect">
            <a:avLst/>
          </a:prstGeom>
        </p:spPr>
      </p:pic>
      <p:sp>
        <p:nvSpPr>
          <p:cNvPr id="13" name="Title 2">
            <a:extLst>
              <a:ext uri="{FF2B5EF4-FFF2-40B4-BE49-F238E27FC236}">
                <a16:creationId xmlns:a16="http://schemas.microsoft.com/office/drawing/2014/main" id="{E428ADA2-5D64-473A-A763-AFEBCDDD3128}"/>
              </a:ext>
            </a:extLst>
          </p:cNvPr>
          <p:cNvSpPr txBox="1">
            <a:spLocks/>
          </p:cNvSpPr>
          <p:nvPr/>
        </p:nvSpPr>
        <p:spPr>
          <a:xfrm>
            <a:off x="248927" y="186243"/>
            <a:ext cx="12413343" cy="285585"/>
          </a:xfrm>
          <a:prstGeom prst="rect">
            <a:avLst/>
          </a:prstGeom>
        </p:spPr>
        <p:txBody>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CINEMAS ARE ALWAYS LOOKING To invest in new TECH to enhance the experience</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17" name="TextBox 16">
            <a:extLst>
              <a:ext uri="{FF2B5EF4-FFF2-40B4-BE49-F238E27FC236}">
                <a16:creationId xmlns:a16="http://schemas.microsoft.com/office/drawing/2014/main" id="{577ECBF6-0D18-44E7-82B0-FD002F97B6E6}"/>
              </a:ext>
            </a:extLst>
          </p:cNvPr>
          <p:cNvSpPr txBox="1"/>
          <p:nvPr/>
        </p:nvSpPr>
        <p:spPr>
          <a:xfrm>
            <a:off x="8731021" y="2520695"/>
            <a:ext cx="4110771" cy="1200329"/>
          </a:xfrm>
          <a:prstGeom prst="rect">
            <a:avLst/>
          </a:prstGeom>
          <a:noFill/>
          <a:ln>
            <a:noFill/>
          </a:ln>
        </p:spPr>
        <p:txBody>
          <a:bodyPr wrap="square" rtlCol="0">
            <a:spAutoFit/>
          </a:bodyPr>
          <a:lstStyle>
            <a:defPPr>
              <a:defRPr lang="en-US"/>
            </a:defPPr>
            <a:lvl1pPr algn="just">
              <a:defRPr sz="1200">
                <a:solidFill>
                  <a:srgbClr val="FFFFFF"/>
                </a:solidFill>
              </a:defRPr>
            </a:lvl1pPr>
          </a:lstStyle>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Dolby </a:t>
            </a:r>
            <a:r>
              <a:rPr kumimoji="0" lang="en-GB" sz="1200" b="0" i="0" u="none" strike="noStrike" kern="1200" cap="none" spc="0" normalizeH="0" baseline="0" noProof="0" dirty="0" err="1">
                <a:ln>
                  <a:noFill/>
                </a:ln>
                <a:solidFill>
                  <a:srgbClr val="000000"/>
                </a:solidFill>
                <a:effectLst/>
                <a:uLnTx/>
                <a:uFillTx/>
                <a:latin typeface="Arial"/>
                <a:ea typeface="+mn-ea"/>
                <a:cs typeface="+mn-cs"/>
              </a:rPr>
              <a:t>Atmos</a:t>
            </a:r>
            <a:r>
              <a:rPr kumimoji="0" lang="en-GB" sz="1200" b="0" i="0" u="none" strike="noStrike" kern="1200" cap="none" spc="0" normalizeH="0" baseline="0" noProof="0" dirty="0">
                <a:ln>
                  <a:noFill/>
                </a:ln>
                <a:solidFill>
                  <a:srgbClr val="000000"/>
                </a:solidFill>
                <a:effectLst/>
                <a:uLnTx/>
                <a:uFillTx/>
                <a:latin typeface="Arial"/>
                <a:ea typeface="+mn-ea"/>
                <a:cs typeface="+mn-cs"/>
              </a:rPr>
              <a:t> expands on existing surround sound systems by adding height channels, allowing sounds to be interpreted as three-dimensional objects – fully enveloping audiences in the soundscape of the film. Installed in</a:t>
            </a:r>
            <a:r>
              <a:rPr kumimoji="0" lang="en-GB" sz="1200" b="0" i="0" u="none" strike="noStrike" kern="1200" cap="none" spc="0" normalizeH="0" baseline="0" noProof="0" dirty="0">
                <a:ln>
                  <a:noFill/>
                </a:ln>
                <a:solidFill>
                  <a:srgbClr val="AC162C"/>
                </a:solidFill>
                <a:effectLst/>
                <a:uLnTx/>
                <a:uFillTx/>
                <a:latin typeface="Arial"/>
                <a:ea typeface="+mn-ea"/>
                <a:cs typeface="+mn-cs"/>
              </a:rPr>
              <a:t> </a:t>
            </a:r>
            <a:r>
              <a:rPr kumimoji="0" lang="en-GB" sz="1200" b="1" i="0" u="none" strike="noStrike" kern="1200" cap="none" spc="0" normalizeH="0" baseline="0" noProof="0" dirty="0">
                <a:ln>
                  <a:noFill/>
                </a:ln>
                <a:solidFill>
                  <a:srgbClr val="AC162C"/>
                </a:solidFill>
                <a:effectLst/>
                <a:uLnTx/>
                <a:uFillTx/>
                <a:latin typeface="Arial"/>
                <a:ea typeface="+mn-ea"/>
                <a:cs typeface="+mn-cs"/>
              </a:rPr>
              <a:t>over 40 cinemas </a:t>
            </a:r>
            <a:r>
              <a:rPr kumimoji="0" lang="en-GB" sz="1200" b="0" i="0" u="none" strike="noStrike" kern="1200" cap="none" spc="0" normalizeH="0" baseline="0" noProof="0" dirty="0">
                <a:ln>
                  <a:noFill/>
                </a:ln>
                <a:solidFill>
                  <a:srgbClr val="000000"/>
                </a:solidFill>
                <a:effectLst/>
                <a:uLnTx/>
                <a:uFillTx/>
                <a:latin typeface="Arial"/>
                <a:ea typeface="+mn-ea"/>
                <a:cs typeface="+mn-cs"/>
              </a:rPr>
              <a:t>so far, brands can upgrade their ad to take advantage of this stunning audio in cinema. </a:t>
            </a:r>
          </a:p>
        </p:txBody>
      </p:sp>
      <p:sp>
        <p:nvSpPr>
          <p:cNvPr id="3" name="TextBox 2">
            <a:extLst>
              <a:ext uri="{FF2B5EF4-FFF2-40B4-BE49-F238E27FC236}">
                <a16:creationId xmlns:a16="http://schemas.microsoft.com/office/drawing/2014/main" id="{C44DDDFA-522B-4F4E-978D-467AA7680DA8}"/>
              </a:ext>
            </a:extLst>
          </p:cNvPr>
          <p:cNvSpPr txBox="1"/>
          <p:nvPr/>
        </p:nvSpPr>
        <p:spPr>
          <a:xfrm>
            <a:off x="248926" y="4047232"/>
            <a:ext cx="4279815" cy="2492990"/>
          </a:xfrm>
          <a:prstGeom prst="rect">
            <a:avLst/>
          </a:prstGeom>
          <a:noFill/>
          <a:ln>
            <a:noFill/>
          </a:ln>
        </p:spPr>
        <p:txBody>
          <a:bodyPr wrap="square" rtlCol="0">
            <a:spAutoFit/>
          </a:bodyPr>
          <a:lstStyle/>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4DX is extreme sensory cinema. With stimulating effects like water, wind, scent and strobe lighting, that thrill you in your moving seat 4DX is the most exhilarating way to watch a film.</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4DX screens can be found in </a:t>
            </a:r>
            <a:r>
              <a:rPr lang="en-GB" sz="1200" b="1" dirty="0">
                <a:solidFill>
                  <a:srgbClr val="AC162C"/>
                </a:solidFill>
                <a:latin typeface="Arial"/>
              </a:rPr>
              <a:t>37</a:t>
            </a:r>
            <a:r>
              <a:rPr kumimoji="0" lang="en-GB" sz="1200" b="1" i="0" u="none" strike="noStrike" kern="1200" cap="none" spc="0" normalizeH="0" baseline="0" noProof="0" dirty="0">
                <a:ln>
                  <a:noFill/>
                </a:ln>
                <a:solidFill>
                  <a:srgbClr val="AC162C"/>
                </a:solidFill>
                <a:effectLst/>
                <a:uLnTx/>
                <a:uFillTx/>
                <a:latin typeface="Arial"/>
                <a:ea typeface="+mn-ea"/>
                <a:cs typeface="+mn-cs"/>
              </a:rPr>
              <a:t> Cineworld sites </a:t>
            </a:r>
            <a:r>
              <a:rPr kumimoji="0" lang="en-GB" sz="1200" b="0" i="0" u="none" strike="noStrike" kern="1200" cap="none" spc="0" normalizeH="0" baseline="0" noProof="0" dirty="0">
                <a:ln>
                  <a:noFill/>
                </a:ln>
                <a:solidFill>
                  <a:srgbClr val="000000"/>
                </a:solidFill>
                <a:effectLst/>
                <a:uLnTx/>
                <a:uFillTx/>
                <a:latin typeface="Arial"/>
                <a:ea typeface="+mn-ea"/>
                <a:cs typeface="+mn-cs"/>
              </a:rPr>
              <a:t>across the UK with plans to continue rolling out more in future.</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Brands can ‘4DX’ their own ads to fully immerse the audience in the ad and maximise the impact of creative amongst a young thrill-seeking audience. </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Case study from the British Army available on dcm.co.uk</a:t>
            </a:r>
          </a:p>
        </p:txBody>
      </p:sp>
      <p:sp>
        <p:nvSpPr>
          <p:cNvPr id="18" name="TextBox 17">
            <a:extLst>
              <a:ext uri="{FF2B5EF4-FFF2-40B4-BE49-F238E27FC236}">
                <a16:creationId xmlns:a16="http://schemas.microsoft.com/office/drawing/2014/main" id="{6A33C3BD-DA42-43BE-B4D0-1438A56E7985}"/>
              </a:ext>
            </a:extLst>
          </p:cNvPr>
          <p:cNvSpPr txBox="1"/>
          <p:nvPr/>
        </p:nvSpPr>
        <p:spPr>
          <a:xfrm>
            <a:off x="4793227" y="3990438"/>
            <a:ext cx="3516761" cy="2492990"/>
          </a:xfrm>
          <a:prstGeom prst="rect">
            <a:avLst/>
          </a:prstGeom>
          <a:noFill/>
          <a:ln>
            <a:noFill/>
          </a:ln>
        </p:spPr>
        <p:txBody>
          <a:bodyPr wrap="square" rtlCol="0">
            <a:spAutoFit/>
          </a:bodyPr>
          <a:lstStyle>
            <a:defPPr>
              <a:defRPr lang="en-US"/>
            </a:defPPr>
            <a:lvl1pPr algn="just">
              <a:defRPr sz="1200">
                <a:solidFill>
                  <a:srgbClr val="FFFFFF"/>
                </a:solidFill>
              </a:defRPr>
            </a:lvl1pPr>
          </a:lstStyle>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Screen X is a state-of-the-art atmospheric experience that uses twelve additional projectors to extend the film out onto the side walls of the screening room and surround the audience in their seats with 270° projection. Extending the film beyond the audience’s peripheral vision brings them closer to the action than ever before. </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Screen X can be found in </a:t>
            </a:r>
            <a:r>
              <a:rPr lang="en-GB" b="1" dirty="0">
                <a:solidFill>
                  <a:srgbClr val="AC162C"/>
                </a:solidFill>
                <a:latin typeface="Arial"/>
              </a:rPr>
              <a:t>23</a:t>
            </a:r>
            <a:r>
              <a:rPr kumimoji="0" lang="en-GB" sz="1200" b="1" i="0" u="none" strike="noStrike" kern="1200" cap="none" spc="0" normalizeH="0" baseline="0" noProof="0" dirty="0">
                <a:ln>
                  <a:noFill/>
                </a:ln>
                <a:solidFill>
                  <a:srgbClr val="AC162C"/>
                </a:solidFill>
                <a:effectLst/>
                <a:uLnTx/>
                <a:uFillTx/>
                <a:latin typeface="Arial"/>
                <a:ea typeface="+mn-ea"/>
                <a:cs typeface="+mn-cs"/>
              </a:rPr>
              <a:t> Cineworld sites </a:t>
            </a:r>
            <a:r>
              <a:rPr kumimoji="0" lang="en-GB" sz="1200" b="0" i="0" u="none" strike="noStrike" kern="1200" cap="none" spc="0" normalizeH="0" baseline="0" noProof="0" dirty="0">
                <a:ln>
                  <a:noFill/>
                </a:ln>
                <a:solidFill>
                  <a:srgbClr val="000000"/>
                </a:solidFill>
                <a:effectLst/>
                <a:uLnTx/>
                <a:uFillTx/>
                <a:latin typeface="Arial"/>
                <a:ea typeface="+mn-ea"/>
                <a:cs typeface="+mn-cs"/>
              </a:rPr>
              <a:t>across the UK with plans to increase this further. Brands can showcase their own ads in Screen X format – see a case study from Halifax on dcm.co.uk</a:t>
            </a:r>
          </a:p>
        </p:txBody>
      </p:sp>
      <p:pic>
        <p:nvPicPr>
          <p:cNvPr id="11" name="Picture 10">
            <a:extLst>
              <a:ext uri="{FF2B5EF4-FFF2-40B4-BE49-F238E27FC236}">
                <a16:creationId xmlns:a16="http://schemas.microsoft.com/office/drawing/2014/main" id="{BA03F42B-D6AA-4CB2-A53B-6A8F1CF4650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97244" y="3826467"/>
            <a:ext cx="3931247" cy="1830766"/>
          </a:xfrm>
          <a:prstGeom prst="rect">
            <a:avLst/>
          </a:prstGeom>
        </p:spPr>
      </p:pic>
      <p:pic>
        <p:nvPicPr>
          <p:cNvPr id="19" name="Picture 18">
            <a:extLst>
              <a:ext uri="{FF2B5EF4-FFF2-40B4-BE49-F238E27FC236}">
                <a16:creationId xmlns:a16="http://schemas.microsoft.com/office/drawing/2014/main" id="{283F8EED-5E18-4D69-91CC-4F2F8E015E4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97244" y="855964"/>
            <a:ext cx="3931247" cy="1614491"/>
          </a:xfrm>
          <a:prstGeom prst="rect">
            <a:avLst/>
          </a:prstGeom>
        </p:spPr>
      </p:pic>
      <p:pic>
        <p:nvPicPr>
          <p:cNvPr id="23" name="Picture 22">
            <a:extLst>
              <a:ext uri="{FF2B5EF4-FFF2-40B4-BE49-F238E27FC236}">
                <a16:creationId xmlns:a16="http://schemas.microsoft.com/office/drawing/2014/main" id="{0539346B-552B-4D78-8517-FD8C7BEBE604}"/>
              </a:ext>
            </a:extLst>
          </p:cNvPr>
          <p:cNvPicPr>
            <a:picLocks noChangeAspect="1"/>
          </p:cNvPicPr>
          <p:nvPr/>
        </p:nvPicPr>
        <p:blipFill>
          <a:blip r:embed="rId8" cstate="print">
            <a:lum bright="70000" contrast="-70000"/>
            <a:extLst>
              <a:ext uri="{28A0092B-C50C-407E-A947-70E740481C1C}">
                <a14:useLocalDpi xmlns:a14="http://schemas.microsoft.com/office/drawing/2010/main"/>
              </a:ext>
            </a:extLst>
          </a:blip>
          <a:stretch>
            <a:fillRect/>
          </a:stretch>
        </p:blipFill>
        <p:spPr>
          <a:xfrm>
            <a:off x="10056585" y="1565604"/>
            <a:ext cx="1006458" cy="378261"/>
          </a:xfrm>
          <a:prstGeom prst="rect">
            <a:avLst/>
          </a:prstGeom>
        </p:spPr>
      </p:pic>
      <p:sp>
        <p:nvSpPr>
          <p:cNvPr id="24" name="TextBox 23">
            <a:extLst>
              <a:ext uri="{FF2B5EF4-FFF2-40B4-BE49-F238E27FC236}">
                <a16:creationId xmlns:a16="http://schemas.microsoft.com/office/drawing/2014/main" id="{96E05D55-6102-4A84-BBE9-DE2A376793C4}"/>
              </a:ext>
            </a:extLst>
          </p:cNvPr>
          <p:cNvSpPr txBox="1"/>
          <p:nvPr/>
        </p:nvSpPr>
        <p:spPr>
          <a:xfrm>
            <a:off x="8731021" y="5769891"/>
            <a:ext cx="3997470" cy="1015663"/>
          </a:xfrm>
          <a:prstGeom prst="rect">
            <a:avLst/>
          </a:prstGeom>
          <a:noFill/>
          <a:ln>
            <a:noFill/>
          </a:ln>
        </p:spPr>
        <p:txBody>
          <a:bodyPr wrap="square" rtlCol="0">
            <a:spAutoFit/>
          </a:bodyPr>
          <a:lstStyle>
            <a:defPPr>
              <a:defRPr lang="en-US"/>
            </a:defPPr>
            <a:lvl1pPr algn="just">
              <a:defRPr sz="1200">
                <a:solidFill>
                  <a:srgbClr val="FFFFFF"/>
                </a:solidFill>
              </a:defRPr>
            </a:lvl1pPr>
          </a:lstStyle>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IMAX screens stretch from floor to ceiling and from wall to wall, creating a picture so big it feels like you’re inside the film but yet still being able to see every detail in stunning high-resolution. Available for brands to upgrade their ads to IMAX and showcase in </a:t>
            </a:r>
            <a:r>
              <a:rPr kumimoji="0" lang="en-GB" sz="1200" b="1" i="0" u="none" strike="noStrike" kern="1200" cap="none" spc="0" normalizeH="0" baseline="0" noProof="0" dirty="0">
                <a:ln>
                  <a:noFill/>
                </a:ln>
                <a:solidFill>
                  <a:srgbClr val="AC162C"/>
                </a:solidFill>
                <a:effectLst/>
                <a:uLnTx/>
                <a:uFillTx/>
                <a:latin typeface="Arial"/>
                <a:ea typeface="+mn-ea"/>
                <a:cs typeface="+mn-cs"/>
              </a:rPr>
              <a:t>over 40 cinemas</a:t>
            </a:r>
            <a:r>
              <a:rPr kumimoji="0" lang="en-GB" sz="1200" b="0" i="0" u="none" strike="noStrike" kern="1200" cap="none" spc="0" normalizeH="0" baseline="0" noProof="0" dirty="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370929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55BF915-49A9-4BF4-8D01-C962C4D9B51D}"/>
              </a:ext>
            </a:extLst>
          </p:cNvPr>
          <p:cNvSpPr>
            <a:spLocks noGrp="1"/>
          </p:cNvSpPr>
          <p:nvPr>
            <p:ph type="title"/>
          </p:nvPr>
        </p:nvSpPr>
        <p:spPr/>
        <p:txBody>
          <a:bodyPr/>
          <a:lstStyle/>
          <a:p>
            <a:endParaRPr lang="en-GB"/>
          </a:p>
        </p:txBody>
      </p:sp>
      <p:sp>
        <p:nvSpPr>
          <p:cNvPr id="4" name="Title 1">
            <a:extLst>
              <a:ext uri="{FF2B5EF4-FFF2-40B4-BE49-F238E27FC236}">
                <a16:creationId xmlns:a16="http://schemas.microsoft.com/office/drawing/2014/main" id="{2A1B6DC0-3FA8-4FC3-8C75-BF809E9EEA9F}"/>
              </a:ext>
            </a:extLst>
          </p:cNvPr>
          <p:cNvSpPr txBox="1">
            <a:spLocks/>
          </p:cNvSpPr>
          <p:nvPr/>
        </p:nvSpPr>
        <p:spPr>
          <a:xfrm>
            <a:off x="225385" y="266007"/>
            <a:ext cx="12842222" cy="251836"/>
          </a:xfrm>
          <a:prstGeom prst="rect">
            <a:avLst/>
          </a:prstGeom>
        </p:spPr>
        <p:txBody>
          <a:bodyPr/>
          <a:lst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a:lstStyle>
          <a:p>
            <a:pPr defTabSz="961706"/>
            <a:r>
              <a:rPr lang="en-US" sz="3087" dirty="0">
                <a:solidFill>
                  <a:schemeClr val="bg1"/>
                </a:solidFill>
                <a:latin typeface="Impact"/>
              </a:rPr>
              <a:t>LATEST FORECAST ADMISSIONS ARE AVAILABLE ON DCM’S WEBSITE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t="13168" b="13168"/>
          <a:stretch/>
        </p:blipFill>
        <p:spPr>
          <a:xfrm>
            <a:off x="2011745" y="1008168"/>
            <a:ext cx="9658479" cy="5928968"/>
          </a:xfrm>
          <a:prstGeom prst="rect">
            <a:avLst/>
          </a:prstGeom>
          <a:ln w="3175">
            <a:solidFill>
              <a:schemeClr val="accent5"/>
            </a:solidFill>
          </a:ln>
        </p:spPr>
      </p:pic>
    </p:spTree>
    <p:extLst>
      <p:ext uri="{BB962C8B-B14F-4D97-AF65-F5344CB8AC3E}">
        <p14:creationId xmlns:p14="http://schemas.microsoft.com/office/powerpoint/2010/main" val="358716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7BAAA9-FB20-4F08-BFEE-1F55847FBD66}"/>
              </a:ext>
            </a:extLst>
          </p:cNvPr>
          <p:cNvSpPr>
            <a:spLocks noGrp="1"/>
          </p:cNvSpPr>
          <p:nvPr>
            <p:ph type="title"/>
          </p:nvPr>
        </p:nvSpPr>
        <p:spPr/>
        <p:txBody>
          <a:bodyPr/>
          <a:lstStyle/>
          <a:p>
            <a:r>
              <a:rPr lang="en-US" sz="3087" dirty="0"/>
              <a:t>CINEMA 101: SUMMARY</a:t>
            </a:r>
            <a:endParaRPr lang="en-GB" sz="3087" dirty="0"/>
          </a:p>
        </p:txBody>
      </p:sp>
      <p:sp>
        <p:nvSpPr>
          <p:cNvPr id="2" name="Oval 1">
            <a:extLst>
              <a:ext uri="{FF2B5EF4-FFF2-40B4-BE49-F238E27FC236}">
                <a16:creationId xmlns:a16="http://schemas.microsoft.com/office/drawing/2014/main" id="{EE8A86E8-D5AA-4CC8-8CAC-8649D47B39F9}"/>
              </a:ext>
            </a:extLst>
          </p:cNvPr>
          <p:cNvSpPr/>
          <p:nvPr/>
        </p:nvSpPr>
        <p:spPr>
          <a:xfrm>
            <a:off x="522514" y="1812471"/>
            <a:ext cx="3608615" cy="3641271"/>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LOVED BY AUDIENCES</a:t>
            </a:r>
          </a:p>
        </p:txBody>
      </p:sp>
      <p:sp>
        <p:nvSpPr>
          <p:cNvPr id="6" name="Oval 5">
            <a:extLst>
              <a:ext uri="{FF2B5EF4-FFF2-40B4-BE49-F238E27FC236}">
                <a16:creationId xmlns:a16="http://schemas.microsoft.com/office/drawing/2014/main" id="{E537BED3-D824-47BE-B8F1-04019654E3FF}"/>
              </a:ext>
            </a:extLst>
          </p:cNvPr>
          <p:cNvSpPr/>
          <p:nvPr/>
        </p:nvSpPr>
        <p:spPr>
          <a:xfrm>
            <a:off x="4691742" y="1812470"/>
            <a:ext cx="3608615" cy="3641271"/>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SIMPLE &amp; FLEXIBLE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TO BUY </a:t>
            </a:r>
          </a:p>
        </p:txBody>
      </p:sp>
      <p:sp>
        <p:nvSpPr>
          <p:cNvPr id="7" name="Oval 6">
            <a:extLst>
              <a:ext uri="{FF2B5EF4-FFF2-40B4-BE49-F238E27FC236}">
                <a16:creationId xmlns:a16="http://schemas.microsoft.com/office/drawing/2014/main" id="{4B50DC78-C45D-449F-B9A1-C0E01E9C4433}"/>
              </a:ext>
            </a:extLst>
          </p:cNvPr>
          <p:cNvSpPr/>
          <p:nvPr/>
        </p:nvSpPr>
        <p:spPr>
          <a:xfrm>
            <a:off x="8860970" y="1812469"/>
            <a:ext cx="3608615" cy="3641271"/>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Arial"/>
              </a:rPr>
              <a:t>DELIVERS A POSITIVE IMPACT FOR BRANDS</a:t>
            </a:r>
            <a:endParaRPr kumimoji="0" lang="en-GB" sz="24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5976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B1F6045-877B-47D7-BCED-A9FF587A6202}"/>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1" y="-1"/>
            <a:ext cx="13442950" cy="7069863"/>
          </a:xfrm>
          <a:prstGeom prst="rect">
            <a:avLst/>
          </a:prstGeom>
        </p:spPr>
      </p:pic>
    </p:spTree>
    <p:extLst>
      <p:ext uri="{BB962C8B-B14F-4D97-AF65-F5344CB8AC3E}">
        <p14:creationId xmlns:p14="http://schemas.microsoft.com/office/powerpoint/2010/main" val="310026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59F55E-F9D5-4AD3-A0AF-B61A53DD127E}"/>
              </a:ext>
            </a:extLst>
          </p:cNvPr>
          <p:cNvSpPr>
            <a:spLocks noGrp="1"/>
          </p:cNvSpPr>
          <p:nvPr>
            <p:ph type="body" sz="quarter" idx="11"/>
          </p:nvPr>
        </p:nvSpPr>
        <p:spPr>
          <a:xfrm>
            <a:off x="10182225" y="7209634"/>
            <a:ext cx="3116263" cy="206082"/>
          </a:xfrm>
          <a:ln>
            <a:noFill/>
          </a:ln>
        </p:spPr>
        <p:txBody>
          <a:bodyPr vert="horz" lIns="0" tIns="0" rIns="0" bIns="0" rtlCol="0" anchor="ctr">
            <a:spAutoFit/>
          </a:bodyPr>
          <a:lstStyle/>
          <a:p>
            <a:pPr defTabSz="961706">
              <a:lnSpc>
                <a:spcPct val="100000"/>
              </a:lnSpc>
            </a:pPr>
            <a:r>
              <a:rPr lang="en-GB" dirty="0"/>
              <a:t>Source: Cinema UK / IHS Screen Digest from CAA/comScore</a:t>
            </a:r>
          </a:p>
        </p:txBody>
      </p:sp>
      <p:sp>
        <p:nvSpPr>
          <p:cNvPr id="3" name="Title 2">
            <a:extLst>
              <a:ext uri="{FF2B5EF4-FFF2-40B4-BE49-F238E27FC236}">
                <a16:creationId xmlns:a16="http://schemas.microsoft.com/office/drawing/2014/main" id="{757CA8F4-F313-4D05-9B95-F8A687EADC27}"/>
              </a:ext>
            </a:extLst>
          </p:cNvPr>
          <p:cNvSpPr>
            <a:spLocks noGrp="1"/>
          </p:cNvSpPr>
          <p:nvPr>
            <p:ph type="title"/>
          </p:nvPr>
        </p:nvSpPr>
        <p:spPr/>
        <p:txBody>
          <a:bodyPr/>
          <a:lstStyle/>
          <a:p>
            <a:r>
              <a:rPr lang="en-GB" dirty="0"/>
              <a:t>CINEMA REMAINS AN AFFORDABLE FORM OF ESCAPISM AND SOCIAL ACTIVITY </a:t>
            </a:r>
          </a:p>
        </p:txBody>
      </p:sp>
      <p:sp>
        <p:nvSpPr>
          <p:cNvPr id="4" name="Text Placeholder 3">
            <a:extLst>
              <a:ext uri="{FF2B5EF4-FFF2-40B4-BE49-F238E27FC236}">
                <a16:creationId xmlns:a16="http://schemas.microsoft.com/office/drawing/2014/main" id="{422EF565-81E4-48D8-92A4-B43561DA588A}"/>
              </a:ext>
            </a:extLst>
          </p:cNvPr>
          <p:cNvSpPr>
            <a:spLocks noGrp="1"/>
          </p:cNvSpPr>
          <p:nvPr>
            <p:ph type="body" sz="quarter" idx="27"/>
          </p:nvPr>
        </p:nvSpPr>
        <p:spPr>
          <a:xfrm>
            <a:off x="270623" y="651956"/>
            <a:ext cx="11797552" cy="436608"/>
          </a:xfrm>
        </p:spPr>
        <p:txBody>
          <a:bodyPr/>
          <a:lstStyle/>
          <a:p>
            <a:r>
              <a:rPr lang="en-GB" dirty="0"/>
              <a:t>Relative to other ‘out of home entertainment’ options cinema remains an affordable option with the average ticket price remaining around the same level since 2017</a:t>
            </a:r>
          </a:p>
        </p:txBody>
      </p:sp>
      <p:graphicFrame>
        <p:nvGraphicFramePr>
          <p:cNvPr id="9" name="Chart 8">
            <a:extLst>
              <a:ext uri="{FF2B5EF4-FFF2-40B4-BE49-F238E27FC236}">
                <a16:creationId xmlns:a16="http://schemas.microsoft.com/office/drawing/2014/main" id="{20552757-A9FE-48D9-A8CD-515ADB61A020}"/>
              </a:ext>
            </a:extLst>
          </p:cNvPr>
          <p:cNvGraphicFramePr/>
          <p:nvPr>
            <p:extLst>
              <p:ext uri="{D42A27DB-BD31-4B8C-83A1-F6EECF244321}">
                <p14:modId xmlns:p14="http://schemas.microsoft.com/office/powerpoint/2010/main" val="4196775995"/>
              </p:ext>
            </p:extLst>
          </p:nvPr>
        </p:nvGraphicFramePr>
        <p:xfrm>
          <a:off x="270000" y="1348353"/>
          <a:ext cx="12795070" cy="53886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899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D9F7B-5015-4230-AA11-9C0966C05005}"/>
              </a:ext>
            </a:extLst>
          </p:cNvPr>
          <p:cNvSpPr>
            <a:spLocks noGrp="1"/>
          </p:cNvSpPr>
          <p:nvPr>
            <p:ph type="body" sz="quarter" idx="11"/>
          </p:nvPr>
        </p:nvSpPr>
        <p:spPr>
          <a:xfrm>
            <a:off x="8027581" y="7087806"/>
            <a:ext cx="5270908" cy="449739"/>
          </a:xfrm>
        </p:spPr>
        <p:txBody>
          <a:bodyPr/>
          <a:lstStyle/>
          <a:p>
            <a:r>
              <a:rPr lang="en-GB" dirty="0"/>
              <a:t>Source: </a:t>
            </a:r>
            <a:r>
              <a:rPr lang="en-GB" dirty="0" err="1"/>
              <a:t>Comscore</a:t>
            </a:r>
            <a:r>
              <a:rPr lang="en-GB" dirty="0"/>
              <a:t> Movies. Treemap based on % of UK Box office 2023, ’Primary Genre’</a:t>
            </a:r>
          </a:p>
        </p:txBody>
      </p:sp>
      <p:sp>
        <p:nvSpPr>
          <p:cNvPr id="3" name="Title 2">
            <a:extLst>
              <a:ext uri="{FF2B5EF4-FFF2-40B4-BE49-F238E27FC236}">
                <a16:creationId xmlns:a16="http://schemas.microsoft.com/office/drawing/2014/main" id="{105AB730-4110-4202-AD86-5463183ED8D6}"/>
              </a:ext>
            </a:extLst>
          </p:cNvPr>
          <p:cNvSpPr>
            <a:spLocks noGrp="1"/>
          </p:cNvSpPr>
          <p:nvPr>
            <p:ph type="title"/>
          </p:nvPr>
        </p:nvSpPr>
        <p:spPr/>
        <p:txBody>
          <a:bodyPr/>
          <a:lstStyle/>
          <a:p>
            <a:r>
              <a:rPr lang="en-GB" dirty="0"/>
              <a:t>CINEMA OFFERS SOMETHING FOR EVERYONE</a:t>
            </a:r>
            <a:endParaRPr lang="en-GB" dirty="0">
              <a:solidFill>
                <a:schemeClr val="tx2"/>
              </a:solidFill>
            </a:endParaRPr>
          </a:p>
        </p:txBody>
      </p:sp>
      <p:sp>
        <p:nvSpPr>
          <p:cNvPr id="4" name="Text Placeholder 3">
            <a:extLst>
              <a:ext uri="{FF2B5EF4-FFF2-40B4-BE49-F238E27FC236}">
                <a16:creationId xmlns:a16="http://schemas.microsoft.com/office/drawing/2014/main" id="{573BA850-9DA5-42DD-98C7-AE285D910DE4}"/>
              </a:ext>
            </a:extLst>
          </p:cNvPr>
          <p:cNvSpPr>
            <a:spLocks noGrp="1"/>
          </p:cNvSpPr>
          <p:nvPr>
            <p:ph type="body" sz="quarter" idx="27"/>
          </p:nvPr>
        </p:nvSpPr>
        <p:spPr>
          <a:xfrm>
            <a:off x="270623" y="651956"/>
            <a:ext cx="12066028" cy="436608"/>
          </a:xfrm>
        </p:spPr>
        <p:txBody>
          <a:bodyPr/>
          <a:lstStyle/>
          <a:p>
            <a:r>
              <a:rPr lang="en-GB" dirty="0"/>
              <a:t>With over 1000 theatrical releases cinema offers something for everyone from the huge blockbusters to event cinema and documentaries</a:t>
            </a:r>
          </a:p>
        </p:txBody>
      </p:sp>
      <mc:AlternateContent xmlns:mc="http://schemas.openxmlformats.org/markup-compatibility/2006">
        <mc:Choice xmlns:cx1="http://schemas.microsoft.com/office/drawing/2015/9/8/chartex" Requires="cx1">
          <p:graphicFrame>
            <p:nvGraphicFramePr>
              <p:cNvPr id="7" name="Chart 6">
                <a:extLst>
                  <a:ext uri="{FF2B5EF4-FFF2-40B4-BE49-F238E27FC236}">
                    <a16:creationId xmlns:a16="http://schemas.microsoft.com/office/drawing/2014/main" id="{77288666-94AD-4D72-B4BC-F9A1B8AF06D2}"/>
                  </a:ext>
                </a:extLst>
              </p:cNvPr>
              <p:cNvGraphicFramePr/>
              <p:nvPr>
                <p:extLst>
                  <p:ext uri="{D42A27DB-BD31-4B8C-83A1-F6EECF244321}">
                    <p14:modId xmlns:p14="http://schemas.microsoft.com/office/powerpoint/2010/main" val="3884868601"/>
                  </p:ext>
                </p:extLst>
              </p:nvPr>
            </p:nvGraphicFramePr>
            <p:xfrm>
              <a:off x="270000" y="967563"/>
              <a:ext cx="12902327" cy="5800389"/>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7" name="Chart 6">
                <a:extLst>
                  <a:ext uri="{FF2B5EF4-FFF2-40B4-BE49-F238E27FC236}">
                    <a16:creationId xmlns:a16="http://schemas.microsoft.com/office/drawing/2014/main" id="{77288666-94AD-4D72-B4BC-F9A1B8AF06D2}"/>
                  </a:ext>
                </a:extLst>
              </p:cNvPr>
              <p:cNvPicPr>
                <a:picLocks noGrp="1" noRot="1" noChangeAspect="1" noMove="1" noResize="1" noEditPoints="1" noAdjustHandles="1" noChangeArrowheads="1" noChangeShapeType="1"/>
              </p:cNvPicPr>
              <p:nvPr/>
            </p:nvPicPr>
            <p:blipFill>
              <a:blip r:embed="rId3"/>
              <a:stretch>
                <a:fillRect/>
              </a:stretch>
            </p:blipFill>
            <p:spPr>
              <a:xfrm>
                <a:off x="270000" y="967563"/>
                <a:ext cx="12902327" cy="5800389"/>
              </a:xfrm>
              <a:prstGeom prst="rect">
                <a:avLst/>
              </a:prstGeom>
            </p:spPr>
          </p:pic>
        </mc:Fallback>
      </mc:AlternateContent>
    </p:spTree>
    <p:extLst>
      <p:ext uri="{BB962C8B-B14F-4D97-AF65-F5344CB8AC3E}">
        <p14:creationId xmlns:p14="http://schemas.microsoft.com/office/powerpoint/2010/main" val="2143504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1314A-3C88-43D1-ABBC-B774A7615200}"/>
              </a:ext>
            </a:extLst>
          </p:cNvPr>
          <p:cNvSpPr>
            <a:spLocks noGrp="1"/>
          </p:cNvSpPr>
          <p:nvPr>
            <p:ph type="title"/>
          </p:nvPr>
        </p:nvSpPr>
        <p:spPr/>
        <p:txBody>
          <a:bodyPr/>
          <a:lstStyle/>
          <a:p>
            <a:r>
              <a:rPr lang="en-GB" dirty="0"/>
              <a:t>THE EXPERIENCE &amp; COMPELLING STORIES ENSURE CINEMA STANDS THE TEST OF TIME</a:t>
            </a:r>
          </a:p>
        </p:txBody>
      </p:sp>
      <p:sp>
        <p:nvSpPr>
          <p:cNvPr id="6" name="Text Placeholder 5">
            <a:extLst>
              <a:ext uri="{FF2B5EF4-FFF2-40B4-BE49-F238E27FC236}">
                <a16:creationId xmlns:a16="http://schemas.microsoft.com/office/drawing/2014/main" id="{688E61DA-825B-4833-B1B4-D4771346853E}"/>
              </a:ext>
            </a:extLst>
          </p:cNvPr>
          <p:cNvSpPr>
            <a:spLocks noGrp="1"/>
          </p:cNvSpPr>
          <p:nvPr>
            <p:ph type="body" sz="quarter" idx="11"/>
          </p:nvPr>
        </p:nvSpPr>
        <p:spPr/>
        <p:txBody>
          <a:bodyPr/>
          <a:lstStyle/>
          <a:p>
            <a:r>
              <a:rPr lang="en-GB" dirty="0"/>
              <a:t>Admissions source: </a:t>
            </a:r>
            <a:r>
              <a:rPr lang="en-GB" dirty="0" err="1"/>
              <a:t>Comscore</a:t>
            </a:r>
            <a:r>
              <a:rPr lang="en-GB" dirty="0"/>
              <a:t>, except 2023 forecast by DCM</a:t>
            </a:r>
          </a:p>
        </p:txBody>
      </p:sp>
      <p:graphicFrame>
        <p:nvGraphicFramePr>
          <p:cNvPr id="10" name="Object 1">
            <a:extLst>
              <a:ext uri="{FF2B5EF4-FFF2-40B4-BE49-F238E27FC236}">
                <a16:creationId xmlns:a16="http://schemas.microsoft.com/office/drawing/2014/main" id="{1B77FD2F-7135-42DF-8B37-2E7CCBD14BC7}"/>
              </a:ext>
            </a:extLst>
          </p:cNvPr>
          <p:cNvGraphicFramePr>
            <a:graphicFrameLocks noChangeAspect="1"/>
          </p:cNvGraphicFramePr>
          <p:nvPr>
            <p:extLst>
              <p:ext uri="{D42A27DB-BD31-4B8C-83A1-F6EECF244321}">
                <p14:modId xmlns:p14="http://schemas.microsoft.com/office/powerpoint/2010/main" val="3785003933"/>
              </p:ext>
            </p:extLst>
          </p:nvPr>
        </p:nvGraphicFramePr>
        <p:xfrm>
          <a:off x="72508" y="882362"/>
          <a:ext cx="12808326" cy="6491868"/>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24" descr="Image result for facebook LOGO">
            <a:extLst>
              <a:ext uri="{FF2B5EF4-FFF2-40B4-BE49-F238E27FC236}">
                <a16:creationId xmlns:a16="http://schemas.microsoft.com/office/drawing/2014/main" id="{9F01ED7C-7D7F-4C4D-B0C6-55D6D6E0A33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06395" y="1414602"/>
            <a:ext cx="365332" cy="3653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0" descr="Image result for instagram logo transparent">
            <a:extLst>
              <a:ext uri="{FF2B5EF4-FFF2-40B4-BE49-F238E27FC236}">
                <a16:creationId xmlns:a16="http://schemas.microsoft.com/office/drawing/2014/main" id="{846628F8-FF5F-4661-82A4-119E331531D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88043" y="1442631"/>
            <a:ext cx="281614" cy="2816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Image result for TWITTER LOGO">
            <a:extLst>
              <a:ext uri="{FF2B5EF4-FFF2-40B4-BE49-F238E27FC236}">
                <a16:creationId xmlns:a16="http://schemas.microsoft.com/office/drawing/2014/main" id="{4DDF6E67-8E9D-4EAE-B8A1-181A4CD206C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73742" y="1460874"/>
            <a:ext cx="353613" cy="3536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5" descr="Image result for netflix LOGO">
            <a:extLst>
              <a:ext uri="{FF2B5EF4-FFF2-40B4-BE49-F238E27FC236}">
                <a16:creationId xmlns:a16="http://schemas.microsoft.com/office/drawing/2014/main" id="{E1513B2F-250F-4D10-BFD7-9DEDDBF952A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50381" y="1461689"/>
            <a:ext cx="355161" cy="2663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seeklogo.com/images/S/spotify-2015-logo-560E071CB7-seeklogo.com.png">
            <a:extLst>
              <a:ext uri="{FF2B5EF4-FFF2-40B4-BE49-F238E27FC236}">
                <a16:creationId xmlns:a16="http://schemas.microsoft.com/office/drawing/2014/main" id="{407B0F82-52A6-4921-8F72-E74D6BE42AA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23401" y="1482874"/>
            <a:ext cx="269957" cy="2699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01449" y="1460874"/>
            <a:ext cx="241228" cy="320933"/>
          </a:xfrm>
          <a:prstGeom prst="rect">
            <a:avLst/>
          </a:prstGeom>
        </p:spPr>
      </p:pic>
      <p:pic>
        <p:nvPicPr>
          <p:cNvPr id="19" name="Picture 18">
            <a:extLst>
              <a:ext uri="{FF2B5EF4-FFF2-40B4-BE49-F238E27FC236}">
                <a16:creationId xmlns:a16="http://schemas.microsoft.com/office/drawing/2014/main" id="{64640DA9-F8EF-440C-AD38-943966BC0F4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52573" y="1527656"/>
            <a:ext cx="586042" cy="180391"/>
          </a:xfrm>
          <a:prstGeom prst="rect">
            <a:avLst/>
          </a:prstGeom>
        </p:spPr>
      </p:pic>
      <p:pic>
        <p:nvPicPr>
          <p:cNvPr id="3" name="Picture 2">
            <a:extLst>
              <a:ext uri="{FF2B5EF4-FFF2-40B4-BE49-F238E27FC236}">
                <a16:creationId xmlns:a16="http://schemas.microsoft.com/office/drawing/2014/main" id="{75AAE480-0CC0-4682-B478-41C94B1A877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111061" y="1501535"/>
            <a:ext cx="329470" cy="278397"/>
          </a:xfrm>
          <a:prstGeom prst="rect">
            <a:avLst/>
          </a:prstGeom>
        </p:spPr>
      </p:pic>
      <p:sp>
        <p:nvSpPr>
          <p:cNvPr id="15" name="Text Placeholder 6">
            <a:extLst>
              <a:ext uri="{FF2B5EF4-FFF2-40B4-BE49-F238E27FC236}">
                <a16:creationId xmlns:a16="http://schemas.microsoft.com/office/drawing/2014/main" id="{317E4F0B-074C-4738-B83E-985D1B79939B}"/>
              </a:ext>
            </a:extLst>
          </p:cNvPr>
          <p:cNvSpPr txBox="1">
            <a:spLocks/>
          </p:cNvSpPr>
          <p:nvPr/>
        </p:nvSpPr>
        <p:spPr>
          <a:xfrm>
            <a:off x="194287" y="656598"/>
            <a:ext cx="12423740"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ts val="1500"/>
              </a:lnSpc>
            </a:pPr>
            <a:r>
              <a:rPr lang="en-GB" sz="1400" dirty="0">
                <a:solidFill>
                  <a:schemeClr val="accent6"/>
                </a:solidFill>
              </a:rPr>
              <a:t>In the UK this provides a strong foundation for recovery from the impact the Covid-19 pandemic has had on the industry</a:t>
            </a:r>
          </a:p>
        </p:txBody>
      </p:sp>
      <p:pic>
        <p:nvPicPr>
          <p:cNvPr id="5" name="Picture 4" descr="A colorful logo on a black background&#10;&#10;Description automatically generated">
            <a:extLst>
              <a:ext uri="{FF2B5EF4-FFF2-40B4-BE49-F238E27FC236}">
                <a16:creationId xmlns:a16="http://schemas.microsoft.com/office/drawing/2014/main" id="{39C72EAC-05FD-4044-A899-C212E2069A6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01969" y="1433386"/>
            <a:ext cx="262045" cy="296392"/>
          </a:xfrm>
          <a:prstGeom prst="rect">
            <a:avLst/>
          </a:prstGeom>
        </p:spPr>
      </p:pic>
      <p:pic>
        <p:nvPicPr>
          <p:cNvPr id="8" name="Picture 7" descr="A blue and black logo&#10;&#10;Description automatically generated">
            <a:extLst>
              <a:ext uri="{FF2B5EF4-FFF2-40B4-BE49-F238E27FC236}">
                <a16:creationId xmlns:a16="http://schemas.microsoft.com/office/drawing/2014/main" id="{2ADA8B9E-AF2A-48D8-942E-E0C792FDA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71666" y="1482874"/>
            <a:ext cx="490934" cy="266370"/>
          </a:xfrm>
          <a:prstGeom prst="rect">
            <a:avLst/>
          </a:prstGeom>
        </p:spPr>
      </p:pic>
    </p:spTree>
    <p:extLst>
      <p:ext uri="{BB962C8B-B14F-4D97-AF65-F5344CB8AC3E}">
        <p14:creationId xmlns:p14="http://schemas.microsoft.com/office/powerpoint/2010/main" val="92375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23595362-3983-46B8-8F13-A780C6D45631}"/>
    </a:ext>
  </a:extLst>
</a:theme>
</file>

<file path=ppt/theme/theme10.xml><?xml version="1.0" encoding="utf-8"?>
<a:theme xmlns:a="http://schemas.openxmlformats.org/drawingml/2006/main" name="1_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3991FEB-B9F3-4AAD-98BA-E3F49A43B05F}"/>
    </a:ext>
  </a:extLst>
</a:theme>
</file>

<file path=ppt/theme/theme11.xml><?xml version="1.0" encoding="utf-8"?>
<a:theme xmlns:a="http://schemas.openxmlformats.org/drawingml/2006/main" name="5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12.xml><?xml version="1.0" encoding="utf-8"?>
<a:theme xmlns:a="http://schemas.openxmlformats.org/drawingml/2006/main" name="1_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3.xml><?xml version="1.0" encoding="utf-8"?>
<a:theme xmlns:a="http://schemas.openxmlformats.org/drawingml/2006/main" name="2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14.xml><?xml version="1.0" encoding="utf-8"?>
<a:theme xmlns:a="http://schemas.openxmlformats.org/drawingml/2006/main" name="1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5.xml><?xml version="1.0" encoding="utf-8"?>
<a:theme xmlns:a="http://schemas.openxmlformats.org/drawingml/2006/main" name="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6.xml><?xml version="1.0" encoding="utf-8"?>
<a:theme xmlns:a="http://schemas.openxmlformats.org/drawingml/2006/main" name="1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17.xml><?xml version="1.0" encoding="utf-8"?>
<a:theme xmlns:a="http://schemas.openxmlformats.org/drawingml/2006/main" name="1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8.xml><?xml version="1.0" encoding="utf-8"?>
<a:theme xmlns:a="http://schemas.openxmlformats.org/drawingml/2006/main" name="4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19.xml><?xml version="1.0" encoding="utf-8"?>
<a:theme xmlns:a="http://schemas.openxmlformats.org/drawingml/2006/main" name="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8B21EB5B-6709-45CD-BE24-F80339AA602F}"/>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069CD9C-5FBB-48B5-913D-843E8FB70E04}"/>
    </a:ext>
  </a:extLst>
</a:theme>
</file>

<file path=ppt/theme/theme20.xml><?xml version="1.0" encoding="utf-8"?>
<a:theme xmlns:a="http://schemas.openxmlformats.org/drawingml/2006/main" name="6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21.xml><?xml version="1.0" encoding="utf-8"?>
<a:theme xmlns:a="http://schemas.openxmlformats.org/drawingml/2006/main" name="7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22.xml><?xml version="1.0" encoding="utf-8"?>
<a:theme xmlns:a="http://schemas.openxmlformats.org/drawingml/2006/main" name="1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F13A7EBE-5640-476D-A968-3B5A22AEFF50}"/>
    </a:ext>
  </a:extLst>
</a:theme>
</file>

<file path=ppt/theme/theme23.xml><?xml version="1.0" encoding="utf-8"?>
<a:theme xmlns:a="http://schemas.openxmlformats.org/drawingml/2006/main" name="1_THANK YOU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4D13C3F-F175-440C-9544-A8078A72D770}"/>
    </a:ext>
  </a:extLst>
</a:theme>
</file>

<file path=ppt/theme/theme24.xml><?xml version="1.0" encoding="utf-8"?>
<a:theme xmlns:a="http://schemas.openxmlformats.org/drawingml/2006/main" name="8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25.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4.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517AFC7-1F88-4F1D-80C6-0CBC4A2E8871}"/>
    </a:ext>
  </a:extLst>
</a:theme>
</file>

<file path=ppt/theme/theme5.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6BC1A207-515F-42D6-BF08-B5CF753DA50C}"/>
    </a:ext>
  </a:extLst>
</a:theme>
</file>

<file path=ppt/theme/theme6.xml><?xml version="1.0" encoding="utf-8"?>
<a:theme xmlns:a="http://schemas.openxmlformats.org/drawingml/2006/main" name="1_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7.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8.xml><?xml version="1.0" encoding="utf-8"?>
<a:theme xmlns:a="http://schemas.openxmlformats.org/drawingml/2006/main" name="2_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6BC1A207-515F-42D6-BF08-B5CF753DA50C}"/>
    </a:ext>
  </a:extLst>
</a:theme>
</file>

<file path=ppt/theme/theme9.xml><?xml version="1.0" encoding="utf-8"?>
<a:theme xmlns:a="http://schemas.openxmlformats.org/drawingml/2006/main" name="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Override1.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AAF47608315248A36B72E121849E10" ma:contentTypeVersion="13" ma:contentTypeDescription="Create a new document." ma:contentTypeScope="" ma:versionID="dbcd86ed502d32a9e0ad85e4814a6590">
  <xsd:schema xmlns:xsd="http://www.w3.org/2001/XMLSchema" xmlns:xs="http://www.w3.org/2001/XMLSchema" xmlns:p="http://schemas.microsoft.com/office/2006/metadata/properties" xmlns:ns3="50a49a54-5dbb-4b0f-aa98-dd78e74d4392" xmlns:ns4="b833d956-d4c8-4f5d-91eb-816c5930641a" targetNamespace="http://schemas.microsoft.com/office/2006/metadata/properties" ma:root="true" ma:fieldsID="d2f0c4b9c79a4ba1babc42632f25490b" ns3:_="" ns4:_="">
    <xsd:import namespace="50a49a54-5dbb-4b0f-aa98-dd78e74d4392"/>
    <xsd:import namespace="b833d956-d4c8-4f5d-91eb-816c5930641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a49a54-5dbb-4b0f-aa98-dd78e74d439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33d956-d4c8-4f5d-91eb-816c5930641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4698BF-C8C4-4ED3-9976-2E93E047197A}">
  <ds:schemaRefs>
    <ds:schemaRef ds:uri="http://schemas.microsoft.com/office/2006/documentManagement/types"/>
    <ds:schemaRef ds:uri="http://www.w3.org/XML/1998/namespace"/>
    <ds:schemaRef ds:uri="http://schemas.microsoft.com/office/infopath/2007/PartnerControls"/>
    <ds:schemaRef ds:uri="http://purl.org/dc/terms/"/>
    <ds:schemaRef ds:uri="50a49a54-5dbb-4b0f-aa98-dd78e74d4392"/>
    <ds:schemaRef ds:uri="http://schemas.microsoft.com/office/2006/metadata/properties"/>
    <ds:schemaRef ds:uri="http://purl.org/dc/dcmitype/"/>
    <ds:schemaRef ds:uri="http://purl.org/dc/elements/1.1/"/>
    <ds:schemaRef ds:uri="b833d956-d4c8-4f5d-91eb-816c5930641a"/>
    <ds:schemaRef ds:uri="http://schemas.openxmlformats.org/package/2006/metadata/core-properties"/>
  </ds:schemaRefs>
</ds:datastoreItem>
</file>

<file path=customXml/itemProps2.xml><?xml version="1.0" encoding="utf-8"?>
<ds:datastoreItem xmlns:ds="http://schemas.openxmlformats.org/officeDocument/2006/customXml" ds:itemID="{E7094FD8-3C8E-42DC-B4B1-6C5519BDA1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a49a54-5dbb-4b0f-aa98-dd78e74d4392"/>
    <ds:schemaRef ds:uri="b833d956-d4c8-4f5d-91eb-816c593064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D82D54-02F9-4B4C-B6C6-AAC4D4786D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6498</Words>
  <Application>Microsoft Office PowerPoint</Application>
  <PresentationFormat>Custom</PresentationFormat>
  <Paragraphs>919</Paragraphs>
  <Slides>63</Slides>
  <Notes>25</Notes>
  <HiddenSlides>0</HiddenSlides>
  <MMClips>0</MMClips>
  <ScaleCrop>false</ScaleCrop>
  <HeadingPairs>
    <vt:vector size="8" baseType="variant">
      <vt:variant>
        <vt:lpstr>Fonts Used</vt:lpstr>
      </vt:variant>
      <vt:variant>
        <vt:i4>11</vt:i4>
      </vt:variant>
      <vt:variant>
        <vt:lpstr>Theme</vt:lpstr>
      </vt:variant>
      <vt:variant>
        <vt:i4>24</vt:i4>
      </vt:variant>
      <vt:variant>
        <vt:lpstr>Embedded OLE Servers</vt:lpstr>
      </vt:variant>
      <vt:variant>
        <vt:i4>1</vt:i4>
      </vt:variant>
      <vt:variant>
        <vt:lpstr>Slide Titles</vt:lpstr>
      </vt:variant>
      <vt:variant>
        <vt:i4>63</vt:i4>
      </vt:variant>
    </vt:vector>
  </HeadingPairs>
  <TitlesOfParts>
    <vt:vector size="99" baseType="lpstr">
      <vt:lpstr>Arial</vt:lpstr>
      <vt:lpstr>ArialMT</vt:lpstr>
      <vt:lpstr>Calibri</vt:lpstr>
      <vt:lpstr>Century Gothic</vt:lpstr>
      <vt:lpstr>Graphik</vt:lpstr>
      <vt:lpstr>Helvetica</vt:lpstr>
      <vt:lpstr>Impact</vt:lpstr>
      <vt:lpstr>Lucida Grande</vt:lpstr>
      <vt:lpstr>LucidaGrande</vt:lpstr>
      <vt:lpstr>Symbol</vt:lpstr>
      <vt:lpstr>Wingdings</vt:lpstr>
      <vt:lpstr>Divider Slides</vt:lpstr>
      <vt:lpstr>Statement Slides</vt:lpstr>
      <vt:lpstr>Copy Slides</vt:lpstr>
      <vt:lpstr>Image Slides</vt:lpstr>
      <vt:lpstr>Blank with title</vt:lpstr>
      <vt:lpstr>1_Blank with title</vt:lpstr>
      <vt:lpstr>2_Copy Slides</vt:lpstr>
      <vt:lpstr>2_Blank with title</vt:lpstr>
      <vt:lpstr>3_Copy Slides</vt:lpstr>
      <vt:lpstr>1_Video Slides</vt:lpstr>
      <vt:lpstr>5_Copy Slides</vt:lpstr>
      <vt:lpstr>1_INTRO SLIDES</vt:lpstr>
      <vt:lpstr>2_Statement Slides</vt:lpstr>
      <vt:lpstr>11_Copy Slides</vt:lpstr>
      <vt:lpstr>INTRO SLIDES</vt:lpstr>
      <vt:lpstr>12_Copy Slides</vt:lpstr>
      <vt:lpstr>13_Copy Slides</vt:lpstr>
      <vt:lpstr>4_Copy Slides</vt:lpstr>
      <vt:lpstr>1_Copy Slides</vt:lpstr>
      <vt:lpstr>6_Copy Slides</vt:lpstr>
      <vt:lpstr>7_Copy Slides</vt:lpstr>
      <vt:lpstr>1_Statement Slides</vt:lpstr>
      <vt:lpstr>1_THANK YOU SLIDES</vt:lpstr>
      <vt:lpstr>8_Copy Slides</vt:lpstr>
      <vt:lpstr>think-cell Slide</vt:lpstr>
      <vt:lpstr>CINEMA ADVERTISING 101</vt:lpstr>
      <vt:lpstr>AN INTRODUCTION TO CINEMA</vt:lpstr>
      <vt:lpstr>PowerPoint Presentation</vt:lpstr>
      <vt:lpstr>In the UK CINEMAGOING REMAINS A VALUED AND POPULAR ACTIVITY</vt:lpstr>
      <vt:lpstr>The uk cinema landscape: 20% INCREASE IN NUMBER OF SCREENS OVER THE LAST DECADE</vt:lpstr>
      <vt:lpstr>CinemaS ENSURE THE GREAT experience EXTENDS BEYOND just the film </vt:lpstr>
      <vt:lpstr>CINEMA REMAINS AN AFFORDABLE FORM OF ESCAPISM AND SOCIAL ACTIVITY </vt:lpstr>
      <vt:lpstr>CINEMA OFFERS SOMETHING FOR EVERYONE</vt:lpstr>
      <vt:lpstr>THE EXPERIENCE &amp; COMPELLING STORIES ENSURE CINEMA STANDS THE TEST OF TIME</vt:lpstr>
      <vt:lpstr>PowerPoint Presentation</vt:lpstr>
      <vt:lpstr>CINEMA PROVIDES THE ULTIMATE AV EXPERIENCE for brands</vt:lpstr>
      <vt:lpstr>PowerPoint Presentation</vt:lpstr>
      <vt:lpstr>THE STRENGTHS OF CINEMA </vt:lpstr>
      <vt:lpstr>TV and cinema offer strongest signals for younger audience (16-34) </vt:lpstr>
      <vt:lpstr>TAP INTO THE EMOTIONAL EXPERIENCE &amp; PLAN FOR POSITIVITY USING CINEMA</vt:lpstr>
      <vt:lpstr>FOR BRANDS LOOKING TO CONNECT EMOTIONALLY, CINEMA is king</vt:lpstr>
      <vt:lpstr>PowerPoint Presentation</vt:lpstr>
      <vt:lpstr>Emotion requires ATTENTION</vt:lpstr>
      <vt:lpstr>24 SECONDS OF A 30” AND 48 SECONDS OF A 60” ARE VIEWED IN CINEMA</vt:lpstr>
      <vt:lpstr>Cinema ads are the advertising format 16-34s are most RECEPTIVE towards</vt:lpstr>
      <vt:lpstr>PowerPoint Presentation</vt:lpstr>
      <vt:lpstr>CINEMAGOERS PROFILE YOUNGER VS. GENERAL POPULATION</vt:lpstr>
      <vt:lpstr>CINEMA PROFILES YOUNGER AND MORE UPMARKET VS. TV &amp; ONLINE VIDEO</vt:lpstr>
      <vt:lpstr>ADDING CINEMA TO YOUR PLAN CAN MAXIMISE AV REACH</vt:lpstr>
      <vt:lpstr>CINEMA OCCUPIES A UNIQUE ROLE IN THE WORLD OF AV</vt:lpstr>
      <vt:lpstr>TRUSTED ENVIRONMENT: Cinema IS KEY FOR LAUNCHING WITH TRUST </vt:lpstr>
      <vt:lpstr>Ultimately trust is critical for business growth</vt:lpstr>
      <vt:lpstr>The strengths of cinema drive effectiveness </vt:lpstr>
      <vt:lpstr>CINEMA delivers for brands</vt:lpstr>
      <vt:lpstr>CINEMA CAN DRIVE SHORT TERM SALES RESPONSE &amp; LONG-TERM ROI</vt:lpstr>
      <vt:lpstr>DCM CAN SUPPLY YOU WITH DETAILED SPOT REPORTS TO HELP Pinpoint cinema roi</vt:lpstr>
      <vt:lpstr>CINEMA IS A PREMIUM, BRAND SAFE AND TRUSTED ENVIRONMENT</vt:lpstr>
      <vt:lpstr>PowerPoint Presentation</vt:lpstr>
      <vt:lpstr>The cinema advertising landscape</vt:lpstr>
      <vt:lpstr>PLANNING A CINEMA CAMPAIGN IS EASY AND FLEXIBLE</vt:lpstr>
      <vt:lpstr>CINEMA ADMISSIONS BY MONTH</vt:lpstr>
      <vt:lpstr>CINEMA NATURALLY UPWEIGHTS CAMPAIGNS OVER THE WEEKEND</vt:lpstr>
      <vt:lpstr>The cinema playlist</vt:lpstr>
      <vt:lpstr>The Gold, Silver &amp; Bronze spots</vt:lpstr>
      <vt:lpstr>The Gold spot </vt:lpstr>
      <vt:lpstr>PowerPoint Presentation</vt:lpstr>
      <vt:lpstr>Audience guarantee pack (agp)</vt:lpstr>
      <vt:lpstr>16-34 / 16-34 MEN / 16-34 WOMEN / Premium AGP</vt:lpstr>
      <vt:lpstr>Alcohol/gambling agp</vt:lpstr>
      <vt:lpstr>Family pack</vt:lpstr>
      <vt:lpstr>PowerPoint Presentation</vt:lpstr>
      <vt:lpstr>PowerPoint Presentation</vt:lpstr>
      <vt:lpstr>how WE identify the right films for your campaign</vt:lpstr>
      <vt:lpstr>Dcm independents</vt:lpstr>
      <vt:lpstr>Regional and site by site targeting</vt:lpstr>
      <vt:lpstr>GEO-TARGETING PACK</vt:lpstr>
      <vt:lpstr>Cinemapper can help your brand target more efficiently using cinema</vt:lpstr>
      <vt:lpstr>Bespoke end frames and geo-targeting can drive great results for advertisers</vt:lpstr>
      <vt:lpstr>RE-TARGETING AFTER THE CINEMA </vt:lpstr>
      <vt:lpstr>PowerPoint Presentation</vt:lpstr>
      <vt:lpstr>PowerPoint Presentation</vt:lpstr>
      <vt:lpstr>Bespoke content </vt:lpstr>
      <vt:lpstr>Activations</vt:lpstr>
      <vt:lpstr>events</vt:lpstr>
      <vt:lpstr>PowerPoint Presentation</vt:lpstr>
      <vt:lpstr>PowerPoint Presentation</vt:lpstr>
      <vt:lpstr>CINEMA 101: SUMMARY</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2019-03-27T09:18:33Z</dcterms:created>
  <dcterms:modified xsi:type="dcterms:W3CDTF">2024-01-29T16:35:50Z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y fmtid="{D5CDD505-2E9C-101B-9397-08002B2CF9AE}" pid="3" name="ContentTypeId">
    <vt:lpwstr>0x010100EFAAF47608315248A36B72E121849E10</vt:lpwstr>
  </property>
</Properties>
</file>