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35"/>
  </p:notesMasterIdLst>
  <p:handoutMasterIdLst>
    <p:handoutMasterId r:id="rId36"/>
  </p:handoutMasterIdLst>
  <p:sldIdLst>
    <p:sldId id="439" r:id="rId13"/>
    <p:sldId id="440" r:id="rId14"/>
    <p:sldId id="441" r:id="rId15"/>
    <p:sldId id="442" r:id="rId16"/>
    <p:sldId id="443" r:id="rId17"/>
    <p:sldId id="444" r:id="rId18"/>
    <p:sldId id="447" r:id="rId19"/>
    <p:sldId id="448" r:id="rId20"/>
    <p:sldId id="449" r:id="rId21"/>
    <p:sldId id="453" r:id="rId22"/>
    <p:sldId id="450" r:id="rId23"/>
    <p:sldId id="455" r:id="rId24"/>
    <p:sldId id="451" r:id="rId25"/>
    <p:sldId id="457" r:id="rId26"/>
    <p:sldId id="458" r:id="rId27"/>
    <p:sldId id="459" r:id="rId28"/>
    <p:sldId id="460" r:id="rId29"/>
    <p:sldId id="461" r:id="rId30"/>
    <p:sldId id="462" r:id="rId31"/>
    <p:sldId id="463" r:id="rId32"/>
    <p:sldId id="464" r:id="rId33"/>
    <p:sldId id="465" r:id="rId34"/>
  </p:sldIdLst>
  <p:sldSz cx="13442950" cy="7561263"/>
  <p:notesSz cx="6858000" cy="9144000"/>
  <p:custDataLst>
    <p:tags r:id="rId3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2" autoAdjust="0"/>
    <p:restoredTop sz="97186" autoAdjust="0"/>
  </p:normalViewPr>
  <p:slideViewPr>
    <p:cSldViewPr snapToGrid="0">
      <p:cViewPr varScale="1">
        <p:scale>
          <a:sx n="97" d="100"/>
          <a:sy n="97" d="100"/>
        </p:scale>
        <p:origin x="708" y="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5646201107201E-2"/>
          <c:y val="7.4887604367373198E-2"/>
          <c:w val="0.925785168845915"/>
          <c:h val="0.8517148362235069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c:ext xmlns:c16="http://schemas.microsoft.com/office/drawing/2014/chart" uri="{C3380CC4-5D6E-409C-BE32-E72D297353CC}">
                <c16:uniqueId val="{00000001-3E32-438B-83CE-BF81A199A989}"/>
              </c:ext>
            </c:extLst>
          </c:dPt>
          <c:dPt>
            <c:idx val="1"/>
            <c:invertIfNegative val="0"/>
            <c:bubble3D val="0"/>
            <c:spPr>
              <a:solidFill>
                <a:srgbClr val="00BFD6"/>
              </a:solidFill>
              <a:ln>
                <a:noFill/>
              </a:ln>
              <a:effectLst/>
            </c:spPr>
            <c:extLst>
              <c:ext xmlns:c16="http://schemas.microsoft.com/office/drawing/2014/chart" uri="{C3380CC4-5D6E-409C-BE32-E72D297353CC}">
                <c16:uniqueId val="{00000003-3E32-438B-83CE-BF81A199A989}"/>
              </c:ext>
            </c:extLst>
          </c:dPt>
          <c:dLbls>
            <c:dLbl>
              <c:idx val="1"/>
              <c:layout>
                <c:manualLayout>
                  <c:x val="-1.13992590481622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32-438B-83CE-BF81A199A989}"/>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CINEMA</c:v>
                </c:pt>
              </c:strCache>
            </c:strRef>
          </c:cat>
          <c:val>
            <c:numRef>
              <c:f>Sheet1!$B$2:$B$3</c:f>
              <c:numCache>
                <c:formatCode>0.00</c:formatCode>
                <c:ptCount val="2"/>
                <c:pt idx="0">
                  <c:v>12.63</c:v>
                </c:pt>
                <c:pt idx="1">
                  <c:v>13.51</c:v>
                </c:pt>
              </c:numCache>
            </c:numRef>
          </c:val>
          <c:extLst>
            <c:ext xmlns:c16="http://schemas.microsoft.com/office/drawing/2014/chart" uri="{C3380CC4-5D6E-409C-BE32-E72D297353CC}">
              <c16:uniqueId val="{00000012-3E32-438B-83CE-BF81A199A989}"/>
            </c:ext>
          </c:extLst>
        </c:ser>
        <c:ser>
          <c:idx val="1"/>
          <c:order val="1"/>
          <c:spPr>
            <a:solidFill>
              <a:sysClr val="window" lastClr="FFFFFF">
                <a:lumMod val="95000"/>
              </a:sysClr>
            </a:solidFill>
            <a:ln w="9525">
              <a:solidFill>
                <a:srgbClr val="004B8D">
                  <a:lumMod val="50000"/>
                </a:srgbClr>
              </a:solidFill>
              <a:prstDash val="dash"/>
            </a:ln>
            <a:effectLst/>
          </c:spPr>
          <c:invertIfNegative val="0"/>
          <c:dPt>
            <c:idx val="0"/>
            <c:invertIfNegative val="0"/>
            <c:bubble3D val="0"/>
            <c:spPr>
              <a:solidFill>
                <a:srgbClr val="FF79B6"/>
              </a:solidFill>
              <a:ln w="9525">
                <a:solidFill>
                  <a:srgbClr val="004B8D">
                    <a:lumMod val="50000"/>
                  </a:srgbClr>
                </a:solidFill>
                <a:prstDash val="dash"/>
              </a:ln>
              <a:effectLst/>
            </c:spPr>
            <c:extLst>
              <c:ext xmlns:c16="http://schemas.microsoft.com/office/drawing/2014/chart" uri="{C3380CC4-5D6E-409C-BE32-E72D297353CC}">
                <c16:uniqueId val="{00000014-3E32-438B-83CE-BF81A199A989}"/>
              </c:ext>
            </c:extLst>
          </c:dPt>
          <c:dPt>
            <c:idx val="1"/>
            <c:invertIfNegative val="0"/>
            <c:bubble3D val="0"/>
            <c:spPr>
              <a:solidFill>
                <a:srgbClr val="F6B8B0"/>
              </a:solidFill>
              <a:ln w="9525">
                <a:solidFill>
                  <a:srgbClr val="004B8D">
                    <a:lumMod val="50000"/>
                  </a:srgbClr>
                </a:solidFill>
                <a:prstDash val="dash"/>
              </a:ln>
              <a:effectLst/>
            </c:spPr>
            <c:extLst>
              <c:ext xmlns:c16="http://schemas.microsoft.com/office/drawing/2014/chart" uri="{C3380CC4-5D6E-409C-BE32-E72D297353CC}">
                <c16:uniqueId val="{00000016-3E32-438B-83CE-BF81A199A989}"/>
              </c:ext>
            </c:extLst>
          </c:dPt>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1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CINEMA</c:v>
                </c:pt>
              </c:strCache>
            </c:strRef>
          </c:cat>
          <c:val>
            <c:numRef>
              <c:f>Sheet1!$C$2:$C$3</c:f>
              <c:numCache>
                <c:formatCode>0.00</c:formatCode>
                <c:ptCount val="2"/>
              </c:numCache>
            </c:numRef>
          </c:val>
          <c:extLst>
            <c:ext xmlns:c16="http://schemas.microsoft.com/office/drawing/2014/chart" uri="{C3380CC4-5D6E-409C-BE32-E72D297353CC}">
              <c16:uniqueId val="{00000025-3E32-438B-83CE-BF81A199A989}"/>
            </c:ext>
          </c:extLst>
        </c:ser>
        <c:dLbls>
          <c:showLegendKey val="0"/>
          <c:showVal val="0"/>
          <c:showCatName val="0"/>
          <c:showSerName val="0"/>
          <c:showPercent val="0"/>
          <c:showBubbleSize val="0"/>
        </c:dLbls>
        <c:gapWidth val="50"/>
        <c:overlap val="100"/>
        <c:axId val="-407210288"/>
        <c:axId val="-407207456"/>
      </c:barChart>
      <c:catAx>
        <c:axId val="-407210288"/>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7207456"/>
        <c:crosses val="autoZero"/>
        <c:auto val="1"/>
        <c:lblAlgn val="ctr"/>
        <c:lblOffset val="100"/>
        <c:noMultiLvlLbl val="0"/>
      </c:catAx>
      <c:valAx>
        <c:axId val="-407207456"/>
        <c:scaling>
          <c:orientation val="minMax"/>
          <c:min val="0"/>
        </c:scaling>
        <c:delete val="0"/>
        <c:axPos val="l"/>
        <c:numFmt formatCode="&quot;£&quot;#,##0.0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7210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5646201107201E-2"/>
          <c:y val="7.4887604367373198E-2"/>
          <c:w val="0.925785168845915"/>
          <c:h val="0.8517148362235069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c:ext xmlns:c16="http://schemas.microsoft.com/office/drawing/2014/chart" uri="{C3380CC4-5D6E-409C-BE32-E72D297353CC}">
                <c16:uniqueId val="{00000001-647E-41DB-961C-029748F30167}"/>
              </c:ext>
            </c:extLst>
          </c:dPt>
          <c:dPt>
            <c:idx val="1"/>
            <c:invertIfNegative val="0"/>
            <c:bubble3D val="0"/>
            <c:spPr>
              <a:solidFill>
                <a:srgbClr val="77226C"/>
              </a:solidFill>
              <a:ln>
                <a:noFill/>
              </a:ln>
              <a:effectLst/>
            </c:spPr>
            <c:extLst>
              <c:ext xmlns:c16="http://schemas.microsoft.com/office/drawing/2014/chart" uri="{C3380CC4-5D6E-409C-BE32-E72D297353CC}">
                <c16:uniqueId val="{00000003-647E-41DB-961C-029748F30167}"/>
              </c:ext>
            </c:extLst>
          </c:dPt>
          <c:dPt>
            <c:idx val="2"/>
            <c:invertIfNegative val="0"/>
            <c:bubble3D val="0"/>
            <c:spPr>
              <a:solidFill>
                <a:srgbClr val="CAC8C8"/>
              </a:solidFill>
              <a:ln>
                <a:noFill/>
              </a:ln>
              <a:effectLst/>
            </c:spPr>
            <c:extLst>
              <c:ext xmlns:c16="http://schemas.microsoft.com/office/drawing/2014/chart" uri="{C3380CC4-5D6E-409C-BE32-E72D297353CC}">
                <c16:uniqueId val="{00000005-647E-41DB-961C-029748F30167}"/>
              </c:ext>
            </c:extLst>
          </c:dPt>
          <c:dPt>
            <c:idx val="3"/>
            <c:invertIfNegative val="0"/>
            <c:bubble3D val="0"/>
            <c:spPr>
              <a:solidFill>
                <a:srgbClr val="CAC8C8"/>
              </a:solidFill>
              <a:ln>
                <a:noFill/>
              </a:ln>
              <a:effectLst/>
            </c:spPr>
            <c:extLst>
              <c:ext xmlns:c16="http://schemas.microsoft.com/office/drawing/2014/chart" uri="{C3380CC4-5D6E-409C-BE32-E72D297353CC}">
                <c16:uniqueId val="{0000000F-647E-41DB-961C-029748F30167}"/>
              </c:ext>
            </c:extLst>
          </c:dPt>
          <c:dLbls>
            <c:dLbl>
              <c:idx val="1"/>
              <c:layout>
                <c:manualLayout>
                  <c:x val="-1.13992590481622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7E-41DB-961C-029748F30167}"/>
                </c:ext>
              </c:extLst>
            </c:dLbl>
            <c:dLbl>
              <c:idx val="3"/>
              <c:layout>
                <c:manualLayout>
                  <c:x val="-3.9447550978806804E-3"/>
                  <c:y val="-1.5650367349768501E-2"/>
                </c:manualLayout>
              </c:layout>
              <c:tx>
                <c:rich>
                  <a:bodyPr/>
                  <a:lstStyle/>
                  <a:p>
                    <a:fld id="{BAD8DA2B-3782-AB43-AA21-68B19626CDBC}" type="VALUE">
                      <a:rPr lang="en-US">
                        <a:solidFill>
                          <a:srgbClr val="FFFFFF"/>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47E-41DB-961C-029748F30167}"/>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TV</c:v>
                </c:pt>
                <c:pt idx="1">
                  <c:v>CINEMA</c:v>
                </c:pt>
                <c:pt idx="2">
                  <c:v>DISPLAY</c:v>
                </c:pt>
                <c:pt idx="3">
                  <c:v>ONLINE VIDEO</c:v>
                </c:pt>
              </c:strCache>
            </c:strRef>
          </c:cat>
          <c:val>
            <c:numRef>
              <c:f>Sheet1!$B$2:$B$5</c:f>
              <c:numCache>
                <c:formatCode>0.00</c:formatCode>
                <c:ptCount val="4"/>
                <c:pt idx="0">
                  <c:v>3</c:v>
                </c:pt>
                <c:pt idx="1">
                  <c:v>6.24</c:v>
                </c:pt>
                <c:pt idx="2">
                  <c:v>5.5</c:v>
                </c:pt>
                <c:pt idx="3">
                  <c:v>6.21</c:v>
                </c:pt>
              </c:numCache>
            </c:numRef>
          </c:val>
          <c:extLst>
            <c:ext xmlns:c16="http://schemas.microsoft.com/office/drawing/2014/chart" uri="{C3380CC4-5D6E-409C-BE32-E72D297353CC}">
              <c16:uniqueId val="{00000010-647E-41DB-961C-029748F30167}"/>
            </c:ext>
          </c:extLst>
        </c:ser>
        <c:ser>
          <c:idx val="1"/>
          <c:order val="1"/>
          <c:spPr>
            <a:solidFill>
              <a:sysClr val="window" lastClr="FFFFFF">
                <a:lumMod val="95000"/>
              </a:sysClr>
            </a:solidFill>
            <a:ln w="9525">
              <a:solidFill>
                <a:srgbClr val="004B8D">
                  <a:lumMod val="50000"/>
                </a:srgbClr>
              </a:solidFill>
              <a:prstDash val="dash"/>
            </a:ln>
            <a:effectLst/>
          </c:spPr>
          <c:invertIfNegative val="0"/>
          <c:dPt>
            <c:idx val="0"/>
            <c:invertIfNegative val="0"/>
            <c:bubble3D val="0"/>
            <c:spPr>
              <a:solidFill>
                <a:srgbClr val="FF79B6"/>
              </a:solidFill>
              <a:ln w="9525">
                <a:solidFill>
                  <a:srgbClr val="004B8D">
                    <a:lumMod val="50000"/>
                  </a:srgbClr>
                </a:solidFill>
                <a:prstDash val="dash"/>
              </a:ln>
              <a:effectLst/>
            </c:spPr>
            <c:extLst>
              <c:ext xmlns:c16="http://schemas.microsoft.com/office/drawing/2014/chart" uri="{C3380CC4-5D6E-409C-BE32-E72D297353CC}">
                <c16:uniqueId val="{00000012-647E-41DB-961C-029748F30167}"/>
              </c:ext>
            </c:extLst>
          </c:dPt>
          <c:dPt>
            <c:idx val="1"/>
            <c:invertIfNegative val="0"/>
            <c:bubble3D val="0"/>
            <c:spPr>
              <a:solidFill>
                <a:srgbClr val="F6B8B0"/>
              </a:solidFill>
              <a:ln w="9525">
                <a:solidFill>
                  <a:srgbClr val="004B8D">
                    <a:lumMod val="50000"/>
                  </a:srgbClr>
                </a:solidFill>
                <a:prstDash val="dash"/>
              </a:ln>
              <a:effectLst/>
            </c:spPr>
            <c:extLst>
              <c:ext xmlns:c16="http://schemas.microsoft.com/office/drawing/2014/chart" uri="{C3380CC4-5D6E-409C-BE32-E72D297353CC}">
                <c16:uniqueId val="{00000014-647E-41DB-961C-029748F30167}"/>
              </c:ext>
            </c:extLst>
          </c:dPt>
          <c:dPt>
            <c:idx val="2"/>
            <c:invertIfNegative val="0"/>
            <c:bubble3D val="0"/>
            <c:spPr>
              <a:solidFill>
                <a:srgbClr val="3AB4DA"/>
              </a:solidFill>
              <a:ln w="9525">
                <a:solidFill>
                  <a:srgbClr val="004B8D">
                    <a:lumMod val="50000"/>
                  </a:srgbClr>
                </a:solidFill>
                <a:prstDash val="dash"/>
              </a:ln>
              <a:effectLst/>
            </c:spPr>
            <c:extLst>
              <c:ext xmlns:c16="http://schemas.microsoft.com/office/drawing/2014/chart" uri="{C3380CC4-5D6E-409C-BE32-E72D297353CC}">
                <c16:uniqueId val="{00000016-647E-41DB-961C-029748F30167}"/>
              </c:ext>
            </c:extLst>
          </c:dPt>
          <c:dPt>
            <c:idx val="3"/>
            <c:invertIfNegative val="0"/>
            <c:bubble3D val="0"/>
            <c:spPr>
              <a:solidFill>
                <a:srgbClr val="9A90B6"/>
              </a:solidFill>
              <a:ln w="9525">
                <a:solidFill>
                  <a:srgbClr val="004B8D">
                    <a:lumMod val="50000"/>
                  </a:srgbClr>
                </a:solidFill>
                <a:prstDash val="dash"/>
              </a:ln>
              <a:effectLst/>
            </c:spPr>
            <c:extLst>
              <c:ext xmlns:c16="http://schemas.microsoft.com/office/drawing/2014/chart" uri="{C3380CC4-5D6E-409C-BE32-E72D297353CC}">
                <c16:uniqueId val="{00000018-647E-41DB-961C-029748F30167}"/>
              </c:ext>
            </c:extLst>
          </c:dPt>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1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TV</c:v>
                </c:pt>
                <c:pt idx="1">
                  <c:v>CINEMA</c:v>
                </c:pt>
                <c:pt idx="2">
                  <c:v>DISPLAY</c:v>
                </c:pt>
                <c:pt idx="3">
                  <c:v>ONLINE VIDEO</c:v>
                </c:pt>
              </c:strCache>
            </c:strRef>
          </c:cat>
          <c:val>
            <c:numRef>
              <c:f>Sheet1!$C$2:$C$5</c:f>
              <c:numCache>
                <c:formatCode>General</c:formatCode>
                <c:ptCount val="4"/>
              </c:numCache>
            </c:numRef>
          </c:val>
          <c:extLst>
            <c:ext xmlns:c16="http://schemas.microsoft.com/office/drawing/2014/chart" uri="{C3380CC4-5D6E-409C-BE32-E72D297353CC}">
              <c16:uniqueId val="{00000021-647E-41DB-961C-029748F30167}"/>
            </c:ext>
          </c:extLst>
        </c:ser>
        <c:dLbls>
          <c:showLegendKey val="0"/>
          <c:showVal val="0"/>
          <c:showCatName val="0"/>
          <c:showSerName val="0"/>
          <c:showPercent val="0"/>
          <c:showBubbleSize val="0"/>
        </c:dLbls>
        <c:gapWidth val="50"/>
        <c:overlap val="100"/>
        <c:axId val="-402801312"/>
        <c:axId val="-403337200"/>
      </c:barChart>
      <c:catAx>
        <c:axId val="-402801312"/>
        <c:scaling>
          <c:orientation val="minMax"/>
        </c:scaling>
        <c:delete val="0"/>
        <c:axPos val="b"/>
        <c:numFmt formatCode="General" sourceLinked="1"/>
        <c:majorTickMark val="in"/>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3337200"/>
        <c:crosses val="autoZero"/>
        <c:auto val="1"/>
        <c:lblAlgn val="ctr"/>
        <c:lblOffset val="100"/>
        <c:noMultiLvlLbl val="0"/>
      </c:catAx>
      <c:valAx>
        <c:axId val="-403337200"/>
        <c:scaling>
          <c:orientation val="minMax"/>
        </c:scaling>
        <c:delete val="0"/>
        <c:axPos val="l"/>
        <c:numFmt formatCode="&quot;£&quot;#,##0.0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2801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5646201107201E-2"/>
          <c:y val="7.4887604367373198E-2"/>
          <c:w val="0.925785168845915"/>
          <c:h val="0.8517148362235069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c:ext xmlns:c16="http://schemas.microsoft.com/office/drawing/2014/chart" uri="{C3380CC4-5D6E-409C-BE32-E72D297353CC}">
                <c16:uniqueId val="{00000001-647E-41DB-961C-029748F30167}"/>
              </c:ext>
            </c:extLst>
          </c:dPt>
          <c:dPt>
            <c:idx val="1"/>
            <c:invertIfNegative val="0"/>
            <c:bubble3D val="0"/>
            <c:spPr>
              <a:solidFill>
                <a:srgbClr val="B6008D"/>
              </a:solidFill>
              <a:ln>
                <a:noFill/>
              </a:ln>
              <a:effectLst/>
            </c:spPr>
            <c:extLst>
              <c:ext xmlns:c16="http://schemas.microsoft.com/office/drawing/2014/chart" uri="{C3380CC4-5D6E-409C-BE32-E72D297353CC}">
                <c16:uniqueId val="{00000003-647E-41DB-961C-029748F30167}"/>
              </c:ext>
            </c:extLst>
          </c:dPt>
          <c:dPt>
            <c:idx val="2"/>
            <c:invertIfNegative val="0"/>
            <c:bubble3D val="0"/>
            <c:spPr>
              <a:solidFill>
                <a:srgbClr val="CAC8C8"/>
              </a:solidFill>
              <a:ln>
                <a:noFill/>
              </a:ln>
              <a:effectLst/>
            </c:spPr>
            <c:extLst>
              <c:ext xmlns:c16="http://schemas.microsoft.com/office/drawing/2014/chart" uri="{C3380CC4-5D6E-409C-BE32-E72D297353CC}">
                <c16:uniqueId val="{00000005-647E-41DB-961C-029748F30167}"/>
              </c:ext>
            </c:extLst>
          </c:dPt>
          <c:dLbls>
            <c:dLbl>
              <c:idx val="1"/>
              <c:layout>
                <c:manualLayout>
                  <c:x val="-1.13992590481622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7E-41DB-961C-029748F30167}"/>
                </c:ext>
              </c:extLst>
            </c:dLbl>
            <c:dLbl>
              <c:idx val="2"/>
              <c:layout>
                <c:manualLayout>
                  <c:x val="3.06730852262776E-3"/>
                  <c:y val="-1.5650367349768501E-2"/>
                </c:manualLayout>
              </c:layout>
              <c:tx>
                <c:rich>
                  <a:bodyPr/>
                  <a:lstStyle/>
                  <a:p>
                    <a:fld id="{BAD8DA2B-3782-AB43-AA21-68B19626CDBC}" type="VALUE">
                      <a:rPr lang="en-US">
                        <a:solidFill>
                          <a:srgbClr val="FFFFFF"/>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7E-41DB-961C-029748F30167}"/>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TV</c:v>
                </c:pt>
                <c:pt idx="1">
                  <c:v>CINEMA</c:v>
                </c:pt>
                <c:pt idx="2">
                  <c:v>ONLINE VIDEO</c:v>
                </c:pt>
              </c:strCache>
            </c:strRef>
          </c:cat>
          <c:val>
            <c:numRef>
              <c:f>Sheet1!$B$2:$B$4</c:f>
              <c:numCache>
                <c:formatCode>0.00</c:formatCode>
                <c:ptCount val="3"/>
                <c:pt idx="0">
                  <c:v>4.78</c:v>
                </c:pt>
                <c:pt idx="1">
                  <c:v>6.02</c:v>
                </c:pt>
                <c:pt idx="2">
                  <c:v>0.93</c:v>
                </c:pt>
              </c:numCache>
            </c:numRef>
          </c:val>
          <c:extLst>
            <c:ext xmlns:c16="http://schemas.microsoft.com/office/drawing/2014/chart" uri="{C3380CC4-5D6E-409C-BE32-E72D297353CC}">
              <c16:uniqueId val="{00000010-647E-41DB-961C-029748F30167}"/>
            </c:ext>
          </c:extLst>
        </c:ser>
        <c:ser>
          <c:idx val="1"/>
          <c:order val="1"/>
          <c:spPr>
            <a:solidFill>
              <a:sysClr val="window" lastClr="FFFFFF">
                <a:lumMod val="95000"/>
              </a:sysClr>
            </a:solidFill>
            <a:ln w="9525">
              <a:solidFill>
                <a:srgbClr val="004B8D">
                  <a:lumMod val="50000"/>
                </a:srgbClr>
              </a:solidFill>
              <a:prstDash val="dash"/>
            </a:ln>
            <a:effectLst/>
          </c:spPr>
          <c:invertIfNegative val="0"/>
          <c:dPt>
            <c:idx val="0"/>
            <c:invertIfNegative val="0"/>
            <c:bubble3D val="0"/>
            <c:spPr>
              <a:solidFill>
                <a:srgbClr val="FF79B6"/>
              </a:solidFill>
              <a:ln w="9525">
                <a:solidFill>
                  <a:srgbClr val="004B8D">
                    <a:lumMod val="50000"/>
                  </a:srgbClr>
                </a:solidFill>
                <a:prstDash val="dash"/>
              </a:ln>
              <a:effectLst/>
            </c:spPr>
            <c:extLst>
              <c:ext xmlns:c16="http://schemas.microsoft.com/office/drawing/2014/chart" uri="{C3380CC4-5D6E-409C-BE32-E72D297353CC}">
                <c16:uniqueId val="{00000012-647E-41DB-961C-029748F30167}"/>
              </c:ext>
            </c:extLst>
          </c:dPt>
          <c:dPt>
            <c:idx val="1"/>
            <c:invertIfNegative val="0"/>
            <c:bubble3D val="0"/>
            <c:spPr>
              <a:solidFill>
                <a:srgbClr val="F6B8B0"/>
              </a:solidFill>
              <a:ln w="9525">
                <a:solidFill>
                  <a:srgbClr val="004B8D">
                    <a:lumMod val="50000"/>
                  </a:srgbClr>
                </a:solidFill>
                <a:prstDash val="dash"/>
              </a:ln>
              <a:effectLst/>
            </c:spPr>
            <c:extLst>
              <c:ext xmlns:c16="http://schemas.microsoft.com/office/drawing/2014/chart" uri="{C3380CC4-5D6E-409C-BE32-E72D297353CC}">
                <c16:uniqueId val="{00000014-647E-41DB-961C-029748F30167}"/>
              </c:ext>
            </c:extLst>
          </c:dPt>
          <c:dPt>
            <c:idx val="2"/>
            <c:invertIfNegative val="0"/>
            <c:bubble3D val="0"/>
            <c:spPr>
              <a:solidFill>
                <a:srgbClr val="9A90B6"/>
              </a:solidFill>
              <a:ln w="9525">
                <a:solidFill>
                  <a:srgbClr val="004B8D">
                    <a:lumMod val="50000"/>
                  </a:srgbClr>
                </a:solidFill>
                <a:prstDash val="dash"/>
              </a:ln>
              <a:effectLst/>
            </c:spPr>
            <c:extLst>
              <c:ext xmlns:c16="http://schemas.microsoft.com/office/drawing/2014/chart" uri="{C3380CC4-5D6E-409C-BE32-E72D297353CC}">
                <c16:uniqueId val="{00000016-647E-41DB-961C-029748F30167}"/>
              </c:ext>
            </c:extLst>
          </c:dPt>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1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Sheet1!$C$2:$C$4</c:f>
              <c:numCache>
                <c:formatCode>General</c:formatCode>
                <c:ptCount val="3"/>
              </c:numCache>
            </c:numRef>
          </c:val>
          <c:extLst>
            <c:ext xmlns:c16="http://schemas.microsoft.com/office/drawing/2014/chart" uri="{C3380CC4-5D6E-409C-BE32-E72D297353CC}">
              <c16:uniqueId val="{00000021-647E-41DB-961C-029748F30167}"/>
            </c:ext>
          </c:extLst>
        </c:ser>
        <c:dLbls>
          <c:showLegendKey val="0"/>
          <c:showVal val="0"/>
          <c:showCatName val="0"/>
          <c:showSerName val="0"/>
          <c:showPercent val="0"/>
          <c:showBubbleSize val="0"/>
        </c:dLbls>
        <c:gapWidth val="50"/>
        <c:overlap val="100"/>
        <c:axId val="20859328"/>
        <c:axId val="20861648"/>
      </c:barChart>
      <c:catAx>
        <c:axId val="20859328"/>
        <c:scaling>
          <c:orientation val="minMax"/>
        </c:scaling>
        <c:delete val="0"/>
        <c:axPos val="b"/>
        <c:numFmt formatCode="General" sourceLinked="1"/>
        <c:majorTickMark val="in"/>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20861648"/>
        <c:crosses val="autoZero"/>
        <c:auto val="1"/>
        <c:lblAlgn val="ctr"/>
        <c:lblOffset val="100"/>
        <c:noMultiLvlLbl val="0"/>
      </c:catAx>
      <c:valAx>
        <c:axId val="20861648"/>
        <c:scaling>
          <c:orientation val="minMax"/>
        </c:scaling>
        <c:delete val="0"/>
        <c:axPos val="l"/>
        <c:numFmt formatCode="&quot;£&quot;#,##0.0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20859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5646201107201E-2"/>
          <c:y val="7.4887604367373198E-2"/>
          <c:w val="0.925785168845915"/>
          <c:h val="0.8517148362235069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c:ext xmlns:c16="http://schemas.microsoft.com/office/drawing/2014/chart" uri="{C3380CC4-5D6E-409C-BE32-E72D297353CC}">
                <c16:uniqueId val="{00000001-060F-4C03-B1EF-3DC5ACFB63E7}"/>
              </c:ext>
            </c:extLst>
          </c:dPt>
          <c:dPt>
            <c:idx val="1"/>
            <c:invertIfNegative val="0"/>
            <c:bubble3D val="0"/>
            <c:spPr>
              <a:solidFill>
                <a:srgbClr val="AC162C"/>
              </a:solidFill>
              <a:ln>
                <a:noFill/>
              </a:ln>
              <a:effectLst/>
            </c:spPr>
            <c:extLst>
              <c:ext xmlns:c16="http://schemas.microsoft.com/office/drawing/2014/chart" uri="{C3380CC4-5D6E-409C-BE32-E72D297353CC}">
                <c16:uniqueId val="{00000003-060F-4C03-B1EF-3DC5ACFB63E7}"/>
              </c:ext>
            </c:extLst>
          </c:dPt>
          <c:dPt>
            <c:idx val="2"/>
            <c:invertIfNegative val="0"/>
            <c:bubble3D val="0"/>
            <c:spPr>
              <a:solidFill>
                <a:srgbClr val="CAC8C8"/>
              </a:solidFill>
              <a:ln>
                <a:noFill/>
              </a:ln>
              <a:effectLst/>
            </c:spPr>
            <c:extLst>
              <c:ext xmlns:c16="http://schemas.microsoft.com/office/drawing/2014/chart" uri="{C3380CC4-5D6E-409C-BE32-E72D297353CC}">
                <c16:uniqueId val="{00000005-060F-4C03-B1EF-3DC5ACFB63E7}"/>
              </c:ext>
            </c:extLst>
          </c:dPt>
          <c:dLbls>
            <c:dLbl>
              <c:idx val="1"/>
              <c:layout>
                <c:manualLayout>
                  <c:x val="-1.13992590481622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0F-4C03-B1EF-3DC5ACFB63E7}"/>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Sheet1!$B$2:$B$4</c:f>
              <c:numCache>
                <c:formatCode>0.00</c:formatCode>
                <c:ptCount val="3"/>
                <c:pt idx="0">
                  <c:v>2.4300000000000002</c:v>
                </c:pt>
                <c:pt idx="1">
                  <c:v>3.29</c:v>
                </c:pt>
                <c:pt idx="2">
                  <c:v>1.54</c:v>
                </c:pt>
              </c:numCache>
            </c:numRef>
          </c:val>
          <c:extLst>
            <c:ext xmlns:c16="http://schemas.microsoft.com/office/drawing/2014/chart" uri="{C3380CC4-5D6E-409C-BE32-E72D297353CC}">
              <c16:uniqueId val="{00000012-060F-4C03-B1EF-3DC5ACFB63E7}"/>
            </c:ext>
          </c:extLst>
        </c:ser>
        <c:ser>
          <c:idx val="1"/>
          <c:order val="1"/>
          <c:spPr>
            <a:solidFill>
              <a:sysClr val="window" lastClr="FFFFFF">
                <a:lumMod val="95000"/>
              </a:sysClr>
            </a:solidFill>
            <a:ln w="9525">
              <a:solidFill>
                <a:srgbClr val="004B8D">
                  <a:lumMod val="50000"/>
                </a:srgbClr>
              </a:solidFill>
              <a:prstDash val="dash"/>
            </a:ln>
            <a:effectLst/>
          </c:spPr>
          <c:invertIfNegative val="0"/>
          <c:dPt>
            <c:idx val="0"/>
            <c:invertIfNegative val="0"/>
            <c:bubble3D val="0"/>
            <c:spPr>
              <a:solidFill>
                <a:srgbClr val="FF79B6"/>
              </a:solidFill>
              <a:ln w="9525">
                <a:solidFill>
                  <a:srgbClr val="004B8D">
                    <a:lumMod val="50000"/>
                  </a:srgbClr>
                </a:solidFill>
                <a:prstDash val="dash"/>
              </a:ln>
              <a:effectLst/>
            </c:spPr>
            <c:extLst>
              <c:ext xmlns:c16="http://schemas.microsoft.com/office/drawing/2014/chart" uri="{C3380CC4-5D6E-409C-BE32-E72D297353CC}">
                <c16:uniqueId val="{00000014-060F-4C03-B1EF-3DC5ACFB63E7}"/>
              </c:ext>
            </c:extLst>
          </c:dPt>
          <c:dPt>
            <c:idx val="1"/>
            <c:invertIfNegative val="0"/>
            <c:bubble3D val="0"/>
            <c:spPr>
              <a:solidFill>
                <a:srgbClr val="F6B8B0"/>
              </a:solidFill>
              <a:ln w="9525">
                <a:solidFill>
                  <a:srgbClr val="004B8D">
                    <a:lumMod val="50000"/>
                  </a:srgbClr>
                </a:solidFill>
                <a:prstDash val="dash"/>
              </a:ln>
              <a:effectLst/>
            </c:spPr>
            <c:extLst>
              <c:ext xmlns:c16="http://schemas.microsoft.com/office/drawing/2014/chart" uri="{C3380CC4-5D6E-409C-BE32-E72D297353CC}">
                <c16:uniqueId val="{00000016-060F-4C03-B1EF-3DC5ACFB63E7}"/>
              </c:ext>
            </c:extLst>
          </c:dPt>
          <c:dPt>
            <c:idx val="2"/>
            <c:invertIfNegative val="0"/>
            <c:bubble3D val="0"/>
            <c:spPr>
              <a:solidFill>
                <a:srgbClr val="9A90B6"/>
              </a:solidFill>
              <a:ln w="9525">
                <a:solidFill>
                  <a:srgbClr val="004B8D">
                    <a:lumMod val="50000"/>
                  </a:srgbClr>
                </a:solidFill>
                <a:prstDash val="dash"/>
              </a:ln>
              <a:effectLst/>
            </c:spPr>
            <c:extLst>
              <c:ext xmlns:c16="http://schemas.microsoft.com/office/drawing/2014/chart" uri="{C3380CC4-5D6E-409C-BE32-E72D297353CC}">
                <c16:uniqueId val="{00000018-060F-4C03-B1EF-3DC5ACFB63E7}"/>
              </c:ext>
            </c:extLst>
          </c:dPt>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1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TV</c:v>
                </c:pt>
                <c:pt idx="1">
                  <c:v>CINEMA</c:v>
                </c:pt>
                <c:pt idx="2">
                  <c:v>ONLINE VIDEO</c:v>
                </c:pt>
              </c:strCache>
            </c:strRef>
          </c:cat>
          <c:val>
            <c:numRef>
              <c:f>Sheet1!$C$2:$C$4</c:f>
              <c:numCache>
                <c:formatCode>General</c:formatCode>
                <c:ptCount val="3"/>
              </c:numCache>
            </c:numRef>
          </c:val>
          <c:extLst>
            <c:ext xmlns:c16="http://schemas.microsoft.com/office/drawing/2014/chart" uri="{C3380CC4-5D6E-409C-BE32-E72D297353CC}">
              <c16:uniqueId val="{00000025-060F-4C03-B1EF-3DC5ACFB63E7}"/>
            </c:ext>
          </c:extLst>
        </c:ser>
        <c:dLbls>
          <c:showLegendKey val="0"/>
          <c:showVal val="0"/>
          <c:showCatName val="0"/>
          <c:showSerName val="0"/>
          <c:showPercent val="0"/>
          <c:showBubbleSize val="0"/>
        </c:dLbls>
        <c:gapWidth val="50"/>
        <c:overlap val="100"/>
        <c:axId val="-402889760"/>
        <c:axId val="-402887440"/>
      </c:barChart>
      <c:catAx>
        <c:axId val="-402889760"/>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2887440"/>
        <c:crosses val="autoZero"/>
        <c:auto val="1"/>
        <c:lblAlgn val="ctr"/>
        <c:lblOffset val="100"/>
        <c:noMultiLvlLbl val="0"/>
      </c:catAx>
      <c:valAx>
        <c:axId val="-402887440"/>
        <c:scaling>
          <c:orientation val="minMax"/>
        </c:scaling>
        <c:delete val="0"/>
        <c:axPos val="l"/>
        <c:numFmt formatCode="&quot;£&quot;#,##0.0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2889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5646201107201E-2"/>
          <c:y val="7.4887604367373198E-2"/>
          <c:w val="0.925785168845915"/>
          <c:h val="0.8517148362235069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AC8C8"/>
              </a:solidFill>
              <a:ln>
                <a:noFill/>
              </a:ln>
              <a:effectLst/>
            </c:spPr>
            <c:extLst>
              <c:ext xmlns:c16="http://schemas.microsoft.com/office/drawing/2014/chart" uri="{C3380CC4-5D6E-409C-BE32-E72D297353CC}">
                <c16:uniqueId val="{00000001-38BE-4A96-AAB6-E2A7BEB53241}"/>
              </c:ext>
            </c:extLst>
          </c:dPt>
          <c:dPt>
            <c:idx val="1"/>
            <c:invertIfNegative val="0"/>
            <c:bubble3D val="0"/>
            <c:spPr>
              <a:solidFill>
                <a:srgbClr val="8547AD"/>
              </a:solidFill>
              <a:ln>
                <a:noFill/>
              </a:ln>
              <a:effectLst/>
            </c:spPr>
            <c:extLst>
              <c:ext xmlns:c16="http://schemas.microsoft.com/office/drawing/2014/chart" uri="{C3380CC4-5D6E-409C-BE32-E72D297353CC}">
                <c16:uniqueId val="{00000003-38BE-4A96-AAB6-E2A7BEB53241}"/>
              </c:ext>
            </c:extLst>
          </c:dPt>
          <c:dLbls>
            <c:dLbl>
              <c:idx val="1"/>
              <c:layout>
                <c:manualLayout>
                  <c:x val="-1.13992590481622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BE-4A96-AAB6-E2A7BEB53241}"/>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CINEMA</c:v>
                </c:pt>
              </c:strCache>
            </c:strRef>
          </c:cat>
          <c:val>
            <c:numRef>
              <c:f>Sheet1!$B$2:$B$3</c:f>
              <c:numCache>
                <c:formatCode>0.00</c:formatCode>
                <c:ptCount val="2"/>
                <c:pt idx="0">
                  <c:v>7.09</c:v>
                </c:pt>
                <c:pt idx="1">
                  <c:v>7.73</c:v>
                </c:pt>
              </c:numCache>
            </c:numRef>
          </c:val>
          <c:extLst>
            <c:ext xmlns:c16="http://schemas.microsoft.com/office/drawing/2014/chart" uri="{C3380CC4-5D6E-409C-BE32-E72D297353CC}">
              <c16:uniqueId val="{00000012-38BE-4A96-AAB6-E2A7BEB53241}"/>
            </c:ext>
          </c:extLst>
        </c:ser>
        <c:ser>
          <c:idx val="1"/>
          <c:order val="1"/>
          <c:spPr>
            <a:solidFill>
              <a:sysClr val="window" lastClr="FFFFFF">
                <a:lumMod val="95000"/>
              </a:sysClr>
            </a:solidFill>
            <a:ln w="9525">
              <a:solidFill>
                <a:srgbClr val="004B8D">
                  <a:lumMod val="50000"/>
                </a:srgbClr>
              </a:solidFill>
              <a:prstDash val="dash"/>
            </a:ln>
            <a:effectLst/>
          </c:spPr>
          <c:invertIfNegative val="0"/>
          <c:dPt>
            <c:idx val="0"/>
            <c:invertIfNegative val="0"/>
            <c:bubble3D val="0"/>
            <c:spPr>
              <a:solidFill>
                <a:srgbClr val="FF79B6"/>
              </a:solidFill>
              <a:ln w="9525">
                <a:solidFill>
                  <a:srgbClr val="004B8D">
                    <a:lumMod val="50000"/>
                  </a:srgbClr>
                </a:solidFill>
                <a:prstDash val="dash"/>
              </a:ln>
              <a:effectLst/>
            </c:spPr>
            <c:extLst>
              <c:ext xmlns:c16="http://schemas.microsoft.com/office/drawing/2014/chart" uri="{C3380CC4-5D6E-409C-BE32-E72D297353CC}">
                <c16:uniqueId val="{00000014-38BE-4A96-AAB6-E2A7BEB53241}"/>
              </c:ext>
            </c:extLst>
          </c:dPt>
          <c:dPt>
            <c:idx val="1"/>
            <c:invertIfNegative val="0"/>
            <c:bubble3D val="0"/>
            <c:spPr>
              <a:solidFill>
                <a:srgbClr val="F6B8B0"/>
              </a:solidFill>
              <a:ln w="9525">
                <a:solidFill>
                  <a:srgbClr val="004B8D">
                    <a:lumMod val="50000"/>
                  </a:srgbClr>
                </a:solidFill>
                <a:prstDash val="dash"/>
              </a:ln>
              <a:effectLst/>
            </c:spPr>
            <c:extLst>
              <c:ext xmlns:c16="http://schemas.microsoft.com/office/drawing/2014/chart" uri="{C3380CC4-5D6E-409C-BE32-E72D297353CC}">
                <c16:uniqueId val="{00000016-38BE-4A96-AAB6-E2A7BEB53241}"/>
              </c:ext>
            </c:extLst>
          </c:dPt>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10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CINEMA</c:v>
                </c:pt>
              </c:strCache>
            </c:strRef>
          </c:cat>
          <c:val>
            <c:numRef>
              <c:f>Sheet1!$C$2:$C$3</c:f>
              <c:numCache>
                <c:formatCode>General</c:formatCode>
                <c:ptCount val="2"/>
              </c:numCache>
            </c:numRef>
          </c:val>
          <c:extLst>
            <c:ext xmlns:c16="http://schemas.microsoft.com/office/drawing/2014/chart" uri="{C3380CC4-5D6E-409C-BE32-E72D297353CC}">
              <c16:uniqueId val="{00000025-38BE-4A96-AAB6-E2A7BEB53241}"/>
            </c:ext>
          </c:extLst>
        </c:ser>
        <c:dLbls>
          <c:showLegendKey val="0"/>
          <c:showVal val="0"/>
          <c:showCatName val="0"/>
          <c:showSerName val="0"/>
          <c:showPercent val="0"/>
          <c:showBubbleSize val="0"/>
        </c:dLbls>
        <c:gapWidth val="50"/>
        <c:overlap val="100"/>
        <c:axId val="-402849808"/>
        <c:axId val="-408841200"/>
      </c:barChart>
      <c:catAx>
        <c:axId val="-402849808"/>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8841200"/>
        <c:crosses val="autoZero"/>
        <c:auto val="1"/>
        <c:lblAlgn val="ctr"/>
        <c:lblOffset val="100"/>
        <c:noMultiLvlLbl val="0"/>
      </c:catAx>
      <c:valAx>
        <c:axId val="-408841200"/>
        <c:scaling>
          <c:orientation val="minMax"/>
          <c:min val="0"/>
        </c:scaling>
        <c:delete val="0"/>
        <c:axPos val="l"/>
        <c:numFmt formatCode="&quot;£&quot;#,##0.00" sourceLinked="0"/>
        <c:majorTickMark val="out"/>
        <c:minorTickMark val="none"/>
        <c:tickLblPos val="nextTo"/>
        <c:spPr>
          <a:noFill/>
          <a:ln>
            <a:solidFill>
              <a:srgbClr val="7F7F7F"/>
            </a:solidFill>
          </a:ln>
          <a:effectLst/>
        </c:spPr>
        <c:txPr>
          <a:bodyPr rot="-60000000" spcFirstLastPara="1" vertOverflow="ellipsis" vert="horz" wrap="square" anchor="ctr" anchorCtr="1"/>
          <a:lstStyle/>
          <a:p>
            <a:pPr>
              <a:defRPr sz="1000" b="0" i="0" u="none" strike="noStrike" kern="1200" baseline="0">
                <a:solidFill>
                  <a:srgbClr val="8A8A8D"/>
                </a:solidFill>
                <a:latin typeface="Arial" charset="0"/>
                <a:ea typeface="Arial" charset="0"/>
                <a:cs typeface="Arial" charset="0"/>
              </a:defRPr>
            </a:pPr>
            <a:endParaRPr lang="en-US"/>
          </a:p>
        </c:txPr>
        <c:crossAx val="-40284980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9/3/2020</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BUILDING BOX OFFICE BRANDS is our brand new research project in conjunction with Millward Brown. The aim of the research is to help advertisers better understand cinema’s role within the media mix and the value it delivers on key brand metrics.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 understand the basics</a:t>
            </a:r>
            <a:r>
              <a:rPr lang="en-GB" sz="1200" kern="1200" baseline="0" dirty="0">
                <a:solidFill>
                  <a:schemeClr val="tx1"/>
                </a:solidFill>
                <a:effectLst/>
                <a:latin typeface="+mn-lt"/>
                <a:ea typeface="+mn-ea"/>
                <a:cs typeface="+mn-cs"/>
              </a:rPr>
              <a:t> of cinema and what it brings – the big screen, the dark room, the undistracted audience – but I think what we’ve been lacking is conclusive proof of what all of these things actually mean for advertisers, and what they deliver as part of the campaign. That’s why we commissioned Millward Brown to delve into their databank to help us better understand cinema’s role in the media mix. Hopefully, by sharing these results with you today, you’ll agree we’ve found it.</a:t>
            </a:r>
          </a:p>
          <a:p>
            <a:pPr marL="0" marR="0" indent="0" algn="l" defTabSz="961489"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Today we’ll take you through a quick bit of background on the methodology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before revealing how media (and cinema) can help build powerful brands.</a:t>
            </a:r>
            <a:r>
              <a:rPr lang="en-GB" sz="1200" kern="1200" baseline="0" dirty="0">
                <a:solidFill>
                  <a:schemeClr val="tx1"/>
                </a:solidFill>
                <a:effectLst/>
                <a:latin typeface="+mn-lt"/>
                <a:ea typeface="+mn-ea"/>
                <a:cs typeface="+mn-cs"/>
              </a:rPr>
              <a:t> </a:t>
            </a:r>
            <a:endParaRPr lang="en-GB" sz="1200" dirty="0"/>
          </a:p>
          <a:p>
            <a:endParaRPr lang="en-GB" sz="1200" b="0" i="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7239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4</a:t>
            </a:r>
            <a:r>
              <a:rPr lang="en-GB" baseline="30000" dirty="0"/>
              <a:t>th</a:t>
            </a:r>
            <a:r>
              <a:rPr lang="en-GB" baseline="0" dirty="0"/>
              <a:t> sector is Telecoms. </a:t>
            </a:r>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11</a:t>
            </a:fld>
            <a:endParaRPr lang="en-US"/>
          </a:p>
        </p:txBody>
      </p:sp>
    </p:spTree>
    <p:extLst>
      <p:ext uri="{BB962C8B-B14F-4D97-AF65-F5344CB8AC3E}">
        <p14:creationId xmlns:p14="http://schemas.microsoft.com/office/powerpoint/2010/main" val="4443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average, Telecoms</a:t>
            </a:r>
            <a:r>
              <a:rPr lang="en-GB" baseline="0" dirty="0"/>
              <a:t> brand see a return of £3.29 for every £1 spent on cinema.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the second biggest return of all channels, behind only Magazines at £5.68.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From an AV perspective, cinema delivers £1.75 more than VOD and almost a £1 more than TV per pound invested.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12</a:t>
            </a:fld>
            <a:endParaRPr lang="en-US"/>
          </a:p>
        </p:txBody>
      </p:sp>
    </p:spTree>
    <p:extLst>
      <p:ext uri="{BB962C8B-B14F-4D97-AF65-F5344CB8AC3E}">
        <p14:creationId xmlns:p14="http://schemas.microsoft.com/office/powerpoint/2010/main" val="8114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category </a:t>
            </a:r>
            <a:r>
              <a:rPr lang="en-GB" dirty="0" err="1"/>
              <a:t>Benchmarketing</a:t>
            </a:r>
            <a:r>
              <a:rPr lang="en-GB" dirty="0"/>
              <a:t> analysed as ‘All</a:t>
            </a:r>
            <a:r>
              <a:rPr lang="en-GB" baseline="0" dirty="0"/>
              <a:t> Services’ – this is a catch-all category that includes advertisers from across different sectors including Charity, Entertainment and Leisure, Finance, Gambling, Retail, Telecoms and Travel. </a:t>
            </a:r>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13</a:t>
            </a:fld>
            <a:endParaRPr lang="en-US"/>
          </a:p>
        </p:txBody>
      </p:sp>
    </p:spTree>
    <p:extLst>
      <p:ext uri="{BB962C8B-B14F-4D97-AF65-F5344CB8AC3E}">
        <p14:creationId xmlns:p14="http://schemas.microsoft.com/office/powerpoint/2010/main" val="185724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this broad-ranging category we see that on average cinema delivers £7.73 for every £1</a:t>
            </a:r>
            <a:r>
              <a:rPr lang="en-GB" baseline="0" dirty="0"/>
              <a:t> spent – very similar to the return delivered by TV.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Radio and VOD both come out strongly here thanks to the big Retail ROIs that these channels can drive, which are included in the pot here.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14</a:t>
            </a:fld>
            <a:endParaRPr lang="en-US"/>
          </a:p>
        </p:txBody>
      </p:sp>
    </p:spTree>
    <p:extLst>
      <p:ext uri="{BB962C8B-B14F-4D97-AF65-F5344CB8AC3E}">
        <p14:creationId xmlns:p14="http://schemas.microsoft.com/office/powerpoint/2010/main" val="107490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DCM understand how</a:t>
            </a:r>
            <a:r>
              <a:rPr lang="en-GB" baseline="0" dirty="0"/>
              <a:t> the importance advertisers place on econometrics and discovering how the media channels they put on their plan payback.</a:t>
            </a:r>
          </a:p>
          <a:p>
            <a:endParaRPr lang="en-GB" baseline="0" dirty="0"/>
          </a:p>
          <a:p>
            <a:r>
              <a:rPr lang="en-GB" baseline="0" dirty="0"/>
              <a:t>With this in mind we have created a new post campaign spot report that delivers all the information that econometrics agencies need to more accurately pinpoint cinema ROI.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15</a:t>
            </a:fld>
            <a:endParaRPr lang="en-US"/>
          </a:p>
        </p:txBody>
      </p:sp>
    </p:spTree>
    <p:extLst>
      <p:ext uri="{BB962C8B-B14F-4D97-AF65-F5344CB8AC3E}">
        <p14:creationId xmlns:p14="http://schemas.microsoft.com/office/powerpoint/2010/main" val="52060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REGION</a:t>
            </a:r>
          </a:p>
          <a:p>
            <a:r>
              <a:rPr lang="en-GB" dirty="0"/>
              <a:t>CINEMA SITE, SCREEN, FILM</a:t>
            </a:r>
          </a:p>
          <a:p>
            <a:r>
              <a:rPr lang="en-GB" dirty="0"/>
              <a:t>SHOWING</a:t>
            </a:r>
            <a:r>
              <a:rPr lang="en-GB" baseline="0" dirty="0"/>
              <a:t> DATE AND TIME</a:t>
            </a:r>
          </a:p>
          <a:p>
            <a:r>
              <a:rPr lang="en-GB" baseline="0" dirty="0"/>
              <a:t>ADMISSIONS</a:t>
            </a:r>
          </a:p>
          <a:p>
            <a:r>
              <a:rPr lang="en-GB" baseline="0" dirty="0"/>
              <a:t>BRAND AND NAME OF CREATIVE EXECUTION</a:t>
            </a:r>
          </a:p>
          <a:p>
            <a:r>
              <a:rPr lang="en-GB" baseline="0" dirty="0"/>
              <a:t>LONG AND LAT CO-ORDINATES AND POST CODE</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19</a:t>
            </a:fld>
            <a:endParaRPr lang="en-US"/>
          </a:p>
        </p:txBody>
      </p:sp>
    </p:spTree>
    <p:extLst>
      <p:ext uri="{BB962C8B-B14F-4D97-AF65-F5344CB8AC3E}">
        <p14:creationId xmlns:p14="http://schemas.microsoft.com/office/powerpoint/2010/main" val="973894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So to summarise, cinema can deliver return on investment, a lot of advertisers are currently underinvesting in the channel and ultimately cinema is measurable within econometrics. Please make sure you request the post-campaign spot report from us for campaigns that are going to be measured by econometrics agencies – it will make their job of pinpointing cinema’s impact on ROI so much easier. </a:t>
            </a:r>
          </a:p>
        </p:txBody>
      </p:sp>
      <p:sp>
        <p:nvSpPr>
          <p:cNvPr id="4" name="Slide Number Placeholder 3"/>
          <p:cNvSpPr>
            <a:spLocks noGrp="1"/>
          </p:cNvSpPr>
          <p:nvPr>
            <p:ph type="sldNum" sz="quarter" idx="10"/>
          </p:nvPr>
        </p:nvSpPr>
        <p:spPr/>
        <p:txBody>
          <a:bodyPr/>
          <a:lstStyle/>
          <a:p>
            <a:fld id="{9C936D52-512B-47DE-BC94-6C88A56CE986}" type="slidenum">
              <a:rPr lang="en-US" smtClean="0"/>
              <a:pPr/>
              <a:t>22</a:t>
            </a:fld>
            <a:endParaRPr lang="en-US"/>
          </a:p>
        </p:txBody>
      </p:sp>
    </p:spTree>
    <p:extLst>
      <p:ext uri="{BB962C8B-B14F-4D97-AF65-F5344CB8AC3E}">
        <p14:creationId xmlns:p14="http://schemas.microsoft.com/office/powerpoint/2010/main" val="104428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exactly</a:t>
            </a:r>
            <a:r>
              <a:rPr lang="en-GB" baseline="0" dirty="0"/>
              <a:t> is econometrics?</a:t>
            </a:r>
          </a:p>
          <a:p>
            <a:endParaRPr lang="en-GB" baseline="0" dirty="0"/>
          </a:p>
          <a:p>
            <a:r>
              <a:rPr lang="en-GB" baseline="0" dirty="0"/>
              <a:t>Econometrics is a form of quantitative research that essentially takes a mountain of data and turns it into actionable information.</a:t>
            </a:r>
          </a:p>
          <a:p>
            <a:endParaRPr lang="en-GB" baseline="0" dirty="0"/>
          </a:p>
          <a:p>
            <a:r>
              <a:rPr lang="en-GB" baseline="0" dirty="0"/>
              <a:t>Sally at </a:t>
            </a:r>
            <a:r>
              <a:rPr lang="en-GB" baseline="0" dirty="0" err="1"/>
              <a:t>Benchmarketing</a:t>
            </a:r>
            <a:r>
              <a:rPr lang="en-GB" baseline="0" dirty="0"/>
              <a:t> likes to use a cake analogy to explain econometrics to people…</a:t>
            </a:r>
          </a:p>
          <a:p>
            <a:endParaRPr lang="en-GB" baseline="0" dirty="0"/>
          </a:p>
          <a:p>
            <a:r>
              <a:rPr lang="en-GB" baseline="0" dirty="0"/>
              <a:t>Econometrics is essentially a way of determining the recipe of a cake by identifying and qualifying ALL of the key ingredients that have gone in to making it what it is. Econometric analysis assigns a weight to each ingredient – once you know what the recipe is you can then reproduce the cake knowing exactly which ingredients are adding the most to the mix. </a:t>
            </a:r>
          </a:p>
          <a:p>
            <a:endParaRPr lang="en-GB" baseline="0" dirty="0"/>
          </a:p>
          <a:p>
            <a:r>
              <a:rPr lang="en-GB" baseline="0" dirty="0"/>
              <a:t>In this context, ingredients are all the things that can impact the money that a brand makes – advertising, PR, awareness, competitor activity and seasonality etc. Econometric analysis allows advertisers to understand how each of these plays a role and from an advertising POV understand which channels are paying back the most.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36296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baseline="0" dirty="0"/>
              <a:t>So how did </a:t>
            </a:r>
            <a:r>
              <a:rPr lang="en-GB" baseline="0" dirty="0" err="1"/>
              <a:t>Benchmarketing</a:t>
            </a:r>
            <a:r>
              <a:rPr lang="en-GB" baseline="0" dirty="0"/>
              <a:t> go about this project?</a:t>
            </a: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152495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Benchmarketing</a:t>
            </a:r>
            <a:r>
              <a:rPr lang="en-GB" dirty="0"/>
              <a:t> tapped in to their campaign databank which contains over 500 econometric</a:t>
            </a:r>
            <a:r>
              <a:rPr lang="en-GB" baseline="0" dirty="0"/>
              <a:t> models measured between 2011 and 2016 in the UK. </a:t>
            </a:r>
          </a:p>
          <a:p>
            <a:endParaRPr lang="en-GB" baseline="0" dirty="0"/>
          </a:p>
          <a:p>
            <a:r>
              <a:rPr lang="en-GB" baseline="0" dirty="0"/>
              <a:t>To understand the impact of cinema they undertook a ‘meta-analysis’ of all of those campaigns. To bring back the cake analogy, this is just essentially a detailed evaluation of hundreds of different cakes and recipes to determine which ingredients work best. It gets used a lot in medical research because obviously you need to be sure of your findings – hundreds of tests are required for that, rather than just one or two. </a:t>
            </a:r>
          </a:p>
          <a:p>
            <a:endParaRPr lang="en-GB" baseline="0" dirty="0"/>
          </a:p>
          <a:p>
            <a:r>
              <a:rPr lang="en-GB" baseline="0" dirty="0"/>
              <a:t>The aim of the analysis was to a) understand the ROI delivered by cinema, and other paid media channels and b) investigate if optimising spend in cinema would mean advertisers see bigger returns from their total ad campaigns.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135664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on</a:t>
            </a:r>
            <a:r>
              <a:rPr lang="en-GB" baseline="0" dirty="0"/>
              <a:t> to the results and up first is Retail…</a:t>
            </a:r>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188258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retail brands, cinema on average delivers a Revenue</a:t>
            </a:r>
            <a:r>
              <a:rPr lang="en-GB" baseline="0" dirty="0"/>
              <a:t> ROI of £13.51 for every £1 spent. This comes in slightly ahead of TV, which returns £12.63 for every £1 invested.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strongest channels in terms of ROI are Radio and VOD. Retail is radio’s second biggest product category in terms of money spent – the reason why radio works well for retail is its ability to deliver a tactical message, at a relevant times of the day to an core audience of Main Shoppers.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VOD comes out really strongly here – the reasons for this could be a) VOD works really well for clothing retail brands who can advertise their products and offer a direct link to their website for purchase or b) it could be that the VOD campaigns measured here are for brands who sell high-ticket price items (e.g. sofas and fridges), so they don’t need to convert as many sales for the media to pay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It’s obviously important for advertisers to assess the effectiveness of any one channel – and this proves that cinema can deliver a return for retailers. But what’s really important for advertisers is having an effective media mix. We wanted to understand how does cinema, within the mix, impact on advertiser’s returns. This is where the </a:t>
            </a:r>
            <a:r>
              <a:rPr lang="en-GB" baseline="0" dirty="0" err="1"/>
              <a:t>tertile</a:t>
            </a:r>
            <a:r>
              <a:rPr lang="en-GB" baseline="0" dirty="0"/>
              <a:t> analysis comes in to play...</a:t>
            </a: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6</a:t>
            </a:fld>
            <a:endParaRPr lang="en-US"/>
          </a:p>
        </p:txBody>
      </p:sp>
    </p:spTree>
    <p:extLst>
      <p:ext uri="{BB962C8B-B14F-4D97-AF65-F5344CB8AC3E}">
        <p14:creationId xmlns:p14="http://schemas.microsoft.com/office/powerpoint/2010/main" val="115595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The third of the five</a:t>
            </a:r>
            <a:r>
              <a:rPr lang="en-GB" baseline="0" dirty="0"/>
              <a:t> sectors is Travel &amp; Transport.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7</a:t>
            </a:fld>
            <a:endParaRPr lang="en-US"/>
          </a:p>
        </p:txBody>
      </p:sp>
    </p:spTree>
    <p:extLst>
      <p:ext uri="{BB962C8B-B14F-4D97-AF65-F5344CB8AC3E}">
        <p14:creationId xmlns:p14="http://schemas.microsoft.com/office/powerpoint/2010/main" val="144386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of the five</a:t>
            </a:r>
            <a:r>
              <a:rPr lang="en-GB" baseline="0" dirty="0"/>
              <a:t> sectors is Travel &amp; Transport. </a:t>
            </a:r>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16294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average cinema delivers a return of £6.02 for every £1 spent – putting it ahead of TV at £4.78 and streets ahead of VOD which delivers on average £0.93 for advertisers.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story is very clear here - Display, Newspapers, Radio and Cinema are key channels for travel advertisers – and when it comes to AV, travel advertisers should definitely be thinking cinema.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10</a:t>
            </a:fld>
            <a:endParaRPr lang="en-US"/>
          </a:p>
        </p:txBody>
      </p:sp>
    </p:spTree>
    <p:extLst>
      <p:ext uri="{BB962C8B-B14F-4D97-AF65-F5344CB8AC3E}">
        <p14:creationId xmlns:p14="http://schemas.microsoft.com/office/powerpoint/2010/main" val="61664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12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7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6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893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prstGeom prst="rect">
            <a:avLst/>
          </a:prstGeo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02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6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3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4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2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90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80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2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81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802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9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9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800"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3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1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5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824"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9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6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2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8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4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7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3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5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20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9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1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8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10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20"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59"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82"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2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5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7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9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42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4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95"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519"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4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7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6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91"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61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3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4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5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9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5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8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50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9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70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3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5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53"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77"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60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9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oleObject" Target="../embeddings/oleObject74.bin"/><Relationship Id="rId5" Type="http://schemas.openxmlformats.org/officeDocument/2006/relationships/tags" Target="../tags/tag75.xml"/><Relationship Id="rId4" Type="http://schemas.openxmlformats.org/officeDocument/2006/relationships/vmlDrawing" Target="../drawings/vmlDrawing74.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08"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71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39"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 id="2147484055"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90"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72"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48"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55"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37"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37"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88"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77"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2.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0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42950" cy="7068273"/>
          </a:xfrm>
          <a:prstGeom prst="rect">
            <a:avLst/>
          </a:prstGeom>
          <a:solidFill>
            <a:srgbClr val="65616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99033" y="5916204"/>
            <a:ext cx="6444885" cy="584775"/>
          </a:xfrm>
          <a:prstGeom prst="rect">
            <a:avLst/>
          </a:prstGeom>
          <a:noFill/>
          <a:ln>
            <a:noFill/>
          </a:ln>
        </p:spPr>
        <p:txBody>
          <a:bodyPr wrap="square" rtlCol="0">
            <a:spAutoFit/>
          </a:bodyPr>
          <a:lstStyle/>
          <a:p>
            <a:pPr algn="ctr"/>
            <a:r>
              <a:rPr lang="en-US" sz="1600" b="1" spc="200" dirty="0">
                <a:solidFill>
                  <a:schemeClr val="accent5">
                    <a:lumMod val="20000"/>
                    <a:lumOff val="80000"/>
                  </a:schemeClr>
                </a:solidFill>
                <a:latin typeface="Impact" charset="0"/>
                <a:ea typeface="Impact" charset="0"/>
                <a:cs typeface="Impact" charset="0"/>
              </a:rPr>
              <a:t>PROVING CINEMA’S UNIQUE VALUE AS PART </a:t>
            </a:r>
            <a:br>
              <a:rPr lang="en-US" sz="1600" b="1" spc="200" dirty="0">
                <a:solidFill>
                  <a:schemeClr val="accent5">
                    <a:lumMod val="20000"/>
                    <a:lumOff val="80000"/>
                  </a:schemeClr>
                </a:solidFill>
                <a:latin typeface="Impact" charset="0"/>
                <a:ea typeface="Impact" charset="0"/>
                <a:cs typeface="Impact" charset="0"/>
              </a:rPr>
            </a:br>
            <a:r>
              <a:rPr lang="en-US" sz="1600" b="1" spc="200" dirty="0">
                <a:solidFill>
                  <a:schemeClr val="accent5">
                    <a:lumMod val="20000"/>
                    <a:lumOff val="80000"/>
                  </a:schemeClr>
                </a:solidFill>
                <a:latin typeface="Impact" charset="0"/>
                <a:ea typeface="Impact" charset="0"/>
                <a:cs typeface="Impact" charset="0"/>
              </a:rPr>
              <a:t>OF ADVERTISERS’ AV SCHEDULES</a:t>
            </a:r>
          </a:p>
        </p:txBody>
      </p:sp>
      <p:cxnSp>
        <p:nvCxnSpPr>
          <p:cNvPr id="7" name="Straight Connector 6"/>
          <p:cNvCxnSpPr/>
          <p:nvPr/>
        </p:nvCxnSpPr>
        <p:spPr>
          <a:xfrm>
            <a:off x="0" y="9227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274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181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33213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0368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7414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461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5157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85625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56092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2795" y="729936"/>
            <a:ext cx="6950221" cy="1374735"/>
          </a:xfrm>
          <a:prstGeom prst="rect">
            <a:avLst/>
          </a:prstGeom>
        </p:spPr>
        <p:txBody>
          <a:bodyPr wrap="square">
            <a:spAutoFit/>
          </a:bodyPr>
          <a:lstStyle/>
          <a:p>
            <a:pPr algn="ctr">
              <a:lnSpc>
                <a:spcPts val="10000"/>
              </a:lnSpc>
            </a:pPr>
            <a:r>
              <a:rPr lang="en-US" sz="10000" kern="1400" spc="450" dirty="0">
                <a:solidFill>
                  <a:srgbClr val="FB3449"/>
                </a:solidFill>
                <a:latin typeface="Impact"/>
                <a:cs typeface="Impact"/>
              </a:rPr>
              <a:t>B</a:t>
            </a:r>
            <a:r>
              <a:rPr lang="en-US" sz="10000" kern="1400" spc="450" dirty="0">
                <a:solidFill>
                  <a:srgbClr val="FFFFFF"/>
                </a:solidFill>
                <a:latin typeface="Impact"/>
                <a:cs typeface="Impact"/>
              </a:rPr>
              <a:t>UILDING</a:t>
            </a:r>
          </a:p>
        </p:txBody>
      </p:sp>
      <p:sp>
        <p:nvSpPr>
          <p:cNvPr id="18" name="Rectangle 17"/>
          <p:cNvSpPr/>
          <p:nvPr/>
        </p:nvSpPr>
        <p:spPr>
          <a:xfrm>
            <a:off x="2685566" y="2131023"/>
            <a:ext cx="8124679" cy="1374735"/>
          </a:xfrm>
          <a:prstGeom prst="rect">
            <a:avLst/>
          </a:prstGeom>
        </p:spPr>
        <p:txBody>
          <a:bodyPr wrap="square">
            <a:spAutoFit/>
          </a:bodyPr>
          <a:lstStyle/>
          <a:p>
            <a:pPr algn="ctr">
              <a:lnSpc>
                <a:spcPts val="10000"/>
              </a:lnSpc>
            </a:pPr>
            <a:r>
              <a:rPr lang="en-US" sz="10000" kern="1400" spc="450" dirty="0">
                <a:solidFill>
                  <a:schemeClr val="bg2"/>
                </a:solidFill>
                <a:latin typeface="Impact"/>
                <a:cs typeface="Impact"/>
              </a:rPr>
              <a:t>B</a:t>
            </a:r>
            <a:r>
              <a:rPr lang="en-US" sz="10000" kern="1400" spc="450" dirty="0">
                <a:solidFill>
                  <a:schemeClr val="accent5">
                    <a:lumMod val="20000"/>
                    <a:lumOff val="80000"/>
                  </a:schemeClr>
                </a:solidFill>
                <a:latin typeface="Impact"/>
                <a:cs typeface="Impact"/>
              </a:rPr>
              <a:t>OX OFFICE</a:t>
            </a:r>
          </a:p>
        </p:txBody>
      </p:sp>
      <p:sp>
        <p:nvSpPr>
          <p:cNvPr id="19" name="TextBox 18"/>
          <p:cNvSpPr txBox="1"/>
          <p:nvPr/>
        </p:nvSpPr>
        <p:spPr>
          <a:xfrm>
            <a:off x="2711641" y="3546619"/>
            <a:ext cx="8072529" cy="1374735"/>
          </a:xfrm>
          <a:prstGeom prst="rect">
            <a:avLst/>
          </a:prstGeom>
          <a:noFill/>
          <a:ln>
            <a:noFill/>
          </a:ln>
        </p:spPr>
        <p:txBody>
          <a:bodyPr wrap="square" rtlCol="0">
            <a:spAutoFit/>
          </a:bodyPr>
          <a:lstStyle/>
          <a:p>
            <a:pPr algn="ctr">
              <a:lnSpc>
                <a:spcPts val="10000"/>
              </a:lnSpc>
            </a:pPr>
            <a:r>
              <a:rPr lang="en-US" sz="10000" kern="1400" spc="450" dirty="0">
                <a:solidFill>
                  <a:schemeClr val="tx2"/>
                </a:solidFill>
                <a:latin typeface="Impact"/>
                <a:cs typeface="Impact"/>
              </a:rPr>
              <a:t>B</a:t>
            </a:r>
            <a:r>
              <a:rPr lang="en-US" sz="10000" kern="1400" spc="450" dirty="0">
                <a:solidFill>
                  <a:schemeClr val="accent5">
                    <a:lumMod val="20000"/>
                    <a:lumOff val="80000"/>
                  </a:schemeClr>
                </a:solidFill>
                <a:latin typeface="Impact"/>
                <a:cs typeface="Impact"/>
              </a:rPr>
              <a:t>RANDS</a:t>
            </a:r>
          </a:p>
        </p:txBody>
      </p:sp>
      <p:sp>
        <p:nvSpPr>
          <p:cNvPr id="20" name="Rounded Rectangle 19"/>
          <p:cNvSpPr/>
          <p:nvPr/>
        </p:nvSpPr>
        <p:spPr>
          <a:xfrm>
            <a:off x="5507912" y="4893700"/>
            <a:ext cx="2427127" cy="514277"/>
          </a:xfrm>
          <a:prstGeom prst="round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300" b="1" spc="100" dirty="0">
                <a:solidFill>
                  <a:srgbClr val="36383D"/>
                </a:solidFill>
                <a:latin typeface="Impact" charset="0"/>
                <a:ea typeface="Impact" charset="0"/>
                <a:cs typeface="Impact" charset="0"/>
              </a:rPr>
              <a:t>VOLUME III</a:t>
            </a:r>
          </a:p>
        </p:txBody>
      </p:sp>
      <p:pic>
        <p:nvPicPr>
          <p:cNvPr id="36" name="Picture 35" descr="C:\Users\RafalimananaL\Desktop\OUTILS\New MB logo - SEPT 16\PNG\PNG\Kantar_Millwardbrown_Small_Logo_BLACK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190" y="7208398"/>
            <a:ext cx="2222175" cy="1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1092"/>
            <a:ext cx="3116263" cy="323165"/>
          </a:xfrm>
        </p:spPr>
        <p:txBody>
          <a:bodyPr/>
          <a:lstStyle/>
          <a:p>
            <a:pPr>
              <a:lnSpc>
                <a:spcPct val="100000"/>
              </a:lnSpc>
            </a:pPr>
            <a:r>
              <a:rPr lang="en-GB" sz="700" b="1" dirty="0">
                <a:latin typeface="Arial" charset="0"/>
                <a:ea typeface="Arial" charset="0"/>
                <a:cs typeface="Arial" charset="0"/>
              </a:rPr>
              <a:t>Source: </a:t>
            </a:r>
            <a:r>
              <a:rPr lang="en-GB" sz="700" dirty="0" err="1">
                <a:latin typeface="Arial" charset="0"/>
                <a:ea typeface="Arial" charset="0"/>
                <a:cs typeface="Arial" charset="0"/>
              </a:rPr>
              <a:t>Benchmarketing</a:t>
            </a:r>
            <a:r>
              <a:rPr lang="en-GB" sz="700" dirty="0">
                <a:latin typeface="Arial" charset="0"/>
                <a:ea typeface="Arial" charset="0"/>
                <a:cs typeface="Arial" charset="0"/>
              </a:rPr>
              <a:t> Results Vault – 2011 to 2016 data.</a:t>
            </a:r>
          </a:p>
          <a:p>
            <a:pPr>
              <a:lnSpc>
                <a:spcPct val="100000"/>
              </a:lnSpc>
            </a:pPr>
            <a:r>
              <a:rPr lang="en-GB" sz="700" dirty="0">
                <a:latin typeface="Arial" charset="0"/>
                <a:ea typeface="Arial" charset="0"/>
                <a:cs typeface="Arial" charset="0"/>
              </a:rPr>
              <a:t>Across 59 UK cases. All figures are Revenue ROI, for every £1 spent.</a:t>
            </a:r>
          </a:p>
          <a:p>
            <a:pPr>
              <a:lnSpc>
                <a:spcPct val="100000"/>
              </a:lnSpc>
            </a:pPr>
            <a:r>
              <a:rPr lang="en-GB" sz="700" dirty="0">
                <a:latin typeface="Arial" charset="0"/>
                <a:ea typeface="Arial" charset="0"/>
                <a:cs typeface="Arial" charset="0"/>
              </a:rPr>
              <a:t>Online video includes VOD.</a:t>
            </a:r>
          </a:p>
        </p:txBody>
      </p:sp>
      <p:sp>
        <p:nvSpPr>
          <p:cNvPr id="3" name="Title 2"/>
          <p:cNvSpPr>
            <a:spLocks noGrp="1"/>
          </p:cNvSpPr>
          <p:nvPr>
            <p:ph type="title"/>
          </p:nvPr>
        </p:nvSpPr>
        <p:spPr/>
        <p:txBody>
          <a:bodyPr/>
          <a:lstStyle/>
          <a:p>
            <a:r>
              <a:rPr lang="en-GB" dirty="0"/>
              <a:t>TRAVEL &amp; TRANSPORT – RETURN ON INVESTMENT</a:t>
            </a:r>
            <a:endParaRPr lang="en-US" dirty="0"/>
          </a:p>
        </p:txBody>
      </p:sp>
      <p:sp>
        <p:nvSpPr>
          <p:cNvPr id="4" name="Text Placeholder 3"/>
          <p:cNvSpPr>
            <a:spLocks noGrp="1"/>
          </p:cNvSpPr>
          <p:nvPr>
            <p:ph type="body" sz="quarter" idx="27"/>
          </p:nvPr>
        </p:nvSpPr>
        <p:spPr>
          <a:xfrm>
            <a:off x="270624" y="651956"/>
            <a:ext cx="8855088" cy="207580"/>
          </a:xfrm>
        </p:spPr>
        <p:txBody>
          <a:bodyPr/>
          <a:lstStyle/>
          <a:p>
            <a:r>
              <a:rPr lang="en-US" dirty="0"/>
              <a:t>On average, Travel &amp; Transport advertisers see a bigger ROI from cinema than TV and online video</a:t>
            </a:r>
          </a:p>
        </p:txBody>
      </p:sp>
      <p:graphicFrame>
        <p:nvGraphicFramePr>
          <p:cNvPr id="5" name="Content Placeholder 9"/>
          <p:cNvGraphicFramePr>
            <a:graphicFrameLocks/>
          </p:cNvGraphicFramePr>
          <p:nvPr>
            <p:extLst>
              <p:ext uri="{D42A27DB-BD31-4B8C-83A1-F6EECF244321}">
                <p14:modId xmlns:p14="http://schemas.microsoft.com/office/powerpoint/2010/main" val="875064040"/>
              </p:ext>
            </p:extLst>
          </p:nvPr>
        </p:nvGraphicFramePr>
        <p:xfrm>
          <a:off x="486522" y="1036488"/>
          <a:ext cx="12278502" cy="562766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81245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503"/>
          <a:stretch/>
        </p:blipFill>
        <p:spPr>
          <a:xfrm>
            <a:off x="0" y="0"/>
            <a:ext cx="13442950" cy="7069862"/>
          </a:xfrm>
          <a:prstGeom prst="rect">
            <a:avLst/>
          </a:prstGeom>
        </p:spPr>
      </p:pic>
      <p:sp>
        <p:nvSpPr>
          <p:cNvPr id="5" name="Rectangle 4"/>
          <p:cNvSpPr/>
          <p:nvPr/>
        </p:nvSpPr>
        <p:spPr>
          <a:xfrm>
            <a:off x="-1167" y="-2"/>
            <a:ext cx="13444117" cy="7069864"/>
          </a:xfrm>
          <a:prstGeom prst="rect">
            <a:avLst/>
          </a:prstGeom>
          <a:solidFill>
            <a:schemeClr val="accent2">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061132" y="2719322"/>
            <a:ext cx="5320687" cy="1631216"/>
          </a:xfrm>
          <a:prstGeom prst="rect">
            <a:avLst/>
          </a:prstGeom>
        </p:spPr>
        <p:txBody>
          <a:bodyPr wrap="none">
            <a:spAutoFit/>
          </a:bodyPr>
          <a:lstStyle/>
          <a:p>
            <a:pPr lvl="0" algn="ctr"/>
            <a:r>
              <a:rPr lang="en-US" sz="10000" dirty="0">
                <a:solidFill>
                  <a:srgbClr val="FFFFFF"/>
                </a:solidFill>
                <a:latin typeface="Impact" charset="0"/>
                <a:ea typeface="Impact" charset="0"/>
                <a:cs typeface="Impact" charset="0"/>
              </a:rPr>
              <a:t>TELECOMS</a:t>
            </a:r>
            <a:endParaRPr lang="en-US" sz="10000" i="1" dirty="0">
              <a:solidFill>
                <a:srgbClr val="FFFFFF"/>
              </a:solidFill>
              <a:latin typeface="Impact" charset="0"/>
              <a:ea typeface="Impact" charset="0"/>
              <a:cs typeface="Impact"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1665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28633" y="7151092"/>
            <a:ext cx="3669856" cy="323165"/>
          </a:xfrm>
        </p:spPr>
        <p:txBody>
          <a:bodyPr/>
          <a:lstStyle/>
          <a:p>
            <a:pPr>
              <a:lnSpc>
                <a:spcPct val="100000"/>
              </a:lnSpc>
            </a:pPr>
            <a:r>
              <a:rPr lang="en-GB" sz="700" b="1" dirty="0">
                <a:latin typeface="Arial" charset="0"/>
                <a:ea typeface="Arial" charset="0"/>
                <a:cs typeface="Arial" charset="0"/>
              </a:rPr>
              <a:t>Source: </a:t>
            </a:r>
            <a:r>
              <a:rPr lang="en-GB" sz="700" dirty="0" err="1">
                <a:latin typeface="Arial" charset="0"/>
                <a:ea typeface="Arial" charset="0"/>
                <a:cs typeface="Arial" charset="0"/>
              </a:rPr>
              <a:t>Benchmarketing</a:t>
            </a:r>
            <a:r>
              <a:rPr lang="en-GB" sz="700" dirty="0">
                <a:latin typeface="Arial" charset="0"/>
                <a:ea typeface="Arial" charset="0"/>
                <a:cs typeface="Arial" charset="0"/>
              </a:rPr>
              <a:t> Results Vault – 2011 to 2016 data.</a:t>
            </a:r>
          </a:p>
          <a:p>
            <a:pPr>
              <a:lnSpc>
                <a:spcPct val="100000"/>
              </a:lnSpc>
            </a:pPr>
            <a:r>
              <a:rPr lang="en-GB" sz="700" dirty="0">
                <a:latin typeface="Arial" charset="0"/>
                <a:ea typeface="Arial" charset="0"/>
                <a:cs typeface="Arial" charset="0"/>
              </a:rPr>
              <a:t>Data from across 57 UK cases. All figures are Revenue ROI, for every £1 spent.</a:t>
            </a:r>
          </a:p>
          <a:p>
            <a:pPr>
              <a:lnSpc>
                <a:spcPct val="100000"/>
              </a:lnSpc>
            </a:pPr>
            <a:r>
              <a:rPr lang="en-GB" sz="700" dirty="0">
                <a:latin typeface="Arial" charset="0"/>
                <a:ea typeface="Arial" charset="0"/>
                <a:cs typeface="Arial" charset="0"/>
              </a:rPr>
              <a:t>Online video includes VOD. </a:t>
            </a:r>
          </a:p>
        </p:txBody>
      </p:sp>
      <p:sp>
        <p:nvSpPr>
          <p:cNvPr id="3" name="Title 2"/>
          <p:cNvSpPr>
            <a:spLocks noGrp="1"/>
          </p:cNvSpPr>
          <p:nvPr>
            <p:ph type="title"/>
          </p:nvPr>
        </p:nvSpPr>
        <p:spPr/>
        <p:txBody>
          <a:bodyPr/>
          <a:lstStyle/>
          <a:p>
            <a:r>
              <a:rPr lang="en-GB" dirty="0"/>
              <a:t>TELECOMS – RETURN ON INVESTMENT</a:t>
            </a:r>
            <a:endParaRPr lang="en-US" dirty="0"/>
          </a:p>
        </p:txBody>
      </p:sp>
      <p:sp>
        <p:nvSpPr>
          <p:cNvPr id="4" name="Text Placeholder 3"/>
          <p:cNvSpPr>
            <a:spLocks noGrp="1"/>
          </p:cNvSpPr>
          <p:nvPr>
            <p:ph type="body" sz="quarter" idx="27"/>
          </p:nvPr>
        </p:nvSpPr>
        <p:spPr>
          <a:xfrm>
            <a:off x="270624" y="651956"/>
            <a:ext cx="9358008" cy="161860"/>
          </a:xfrm>
        </p:spPr>
        <p:txBody>
          <a:bodyPr/>
          <a:lstStyle/>
          <a:p>
            <a:r>
              <a:rPr lang="en-US" dirty="0"/>
              <a:t>On average, cinema delivers a better ROI for telecoms advertisers than TV and online video</a:t>
            </a:r>
          </a:p>
        </p:txBody>
      </p:sp>
      <p:graphicFrame>
        <p:nvGraphicFramePr>
          <p:cNvPr id="5" name="Content Placeholder 9"/>
          <p:cNvGraphicFramePr>
            <a:graphicFrameLocks/>
          </p:cNvGraphicFramePr>
          <p:nvPr>
            <p:extLst>
              <p:ext uri="{D42A27DB-BD31-4B8C-83A1-F6EECF244321}">
                <p14:modId xmlns:p14="http://schemas.microsoft.com/office/powerpoint/2010/main" val="228853040"/>
              </p:ext>
            </p:extLst>
          </p:nvPr>
        </p:nvGraphicFramePr>
        <p:xfrm>
          <a:off x="491778" y="1066464"/>
          <a:ext cx="12328110" cy="559604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9630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944" b="10142"/>
          <a:stretch/>
        </p:blipFill>
        <p:spPr>
          <a:xfrm>
            <a:off x="0" y="0"/>
            <a:ext cx="13442949" cy="7069862"/>
          </a:xfrm>
          <a:prstGeom prst="rect">
            <a:avLst/>
          </a:prstGeom>
        </p:spPr>
      </p:pic>
      <p:sp>
        <p:nvSpPr>
          <p:cNvPr id="4" name="Rectangle 3"/>
          <p:cNvSpPr/>
          <p:nvPr/>
        </p:nvSpPr>
        <p:spPr>
          <a:xfrm>
            <a:off x="0" y="0"/>
            <a:ext cx="13442950" cy="7069862"/>
          </a:xfrm>
          <a:prstGeom prst="rect">
            <a:avLst/>
          </a:prstGeom>
          <a:solidFill>
            <a:schemeClr val="accent3">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6" name="Rectangle 5"/>
          <p:cNvSpPr/>
          <p:nvPr/>
        </p:nvSpPr>
        <p:spPr>
          <a:xfrm>
            <a:off x="3286881" y="2719323"/>
            <a:ext cx="6869188" cy="1631216"/>
          </a:xfrm>
          <a:prstGeom prst="rect">
            <a:avLst/>
          </a:prstGeom>
        </p:spPr>
        <p:txBody>
          <a:bodyPr wrap="none">
            <a:spAutoFit/>
          </a:bodyPr>
          <a:lstStyle/>
          <a:p>
            <a:pPr lvl="0" algn="ctr"/>
            <a:r>
              <a:rPr lang="en-US" sz="10000" dirty="0">
                <a:solidFill>
                  <a:srgbClr val="FFFFFF"/>
                </a:solidFill>
                <a:latin typeface="Impact" charset="0"/>
                <a:ea typeface="Impact" charset="0"/>
                <a:cs typeface="Impact" charset="0"/>
              </a:rPr>
              <a:t>ALL SERVICES</a:t>
            </a:r>
            <a:endParaRPr lang="en-US" sz="10000" i="1" dirty="0">
              <a:solidFill>
                <a:srgbClr val="FFFFFF"/>
              </a:solidFill>
              <a:latin typeface="Impact" charset="0"/>
              <a:ea typeface="Impact" charset="0"/>
              <a:cs typeface="Impact" charset="0"/>
            </a:endParaRP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8970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90689" y="7097231"/>
            <a:ext cx="5507800" cy="430887"/>
          </a:xfrm>
        </p:spPr>
        <p:txBody>
          <a:bodyPr/>
          <a:lstStyle/>
          <a:p>
            <a:pPr>
              <a:lnSpc>
                <a:spcPct val="100000"/>
              </a:lnSpc>
            </a:pPr>
            <a:r>
              <a:rPr lang="en-GB" sz="700" b="1" dirty="0">
                <a:latin typeface="Arial" charset="0"/>
                <a:ea typeface="Arial" charset="0"/>
                <a:cs typeface="Arial" charset="0"/>
              </a:rPr>
              <a:t>Source: </a:t>
            </a:r>
            <a:r>
              <a:rPr lang="en-GB" sz="700" dirty="0" err="1">
                <a:latin typeface="Arial" charset="0"/>
                <a:ea typeface="Arial" charset="0"/>
                <a:cs typeface="Arial" charset="0"/>
              </a:rPr>
              <a:t>Benchmarketing</a:t>
            </a:r>
            <a:r>
              <a:rPr lang="en-GB" sz="700" dirty="0">
                <a:latin typeface="Arial" charset="0"/>
                <a:ea typeface="Arial" charset="0"/>
                <a:cs typeface="Arial" charset="0"/>
              </a:rPr>
              <a:t> Results Vault – 2011 to 2016 data.</a:t>
            </a:r>
          </a:p>
          <a:p>
            <a:pPr>
              <a:lnSpc>
                <a:spcPct val="100000"/>
              </a:lnSpc>
            </a:pPr>
            <a:r>
              <a:rPr lang="en-GB" sz="700" dirty="0">
                <a:latin typeface="Arial" charset="0"/>
                <a:ea typeface="Arial" charset="0"/>
                <a:cs typeface="Arial" charset="0"/>
              </a:rPr>
              <a:t>All figures are Revenue ROI, for every £1 spent</a:t>
            </a:r>
          </a:p>
          <a:p>
            <a:pPr>
              <a:lnSpc>
                <a:spcPct val="100000"/>
              </a:lnSpc>
            </a:pPr>
            <a:r>
              <a:rPr lang="en-GB" sz="700" dirty="0">
                <a:latin typeface="Arial" charset="0"/>
                <a:ea typeface="Arial" charset="0"/>
                <a:cs typeface="Arial" charset="0"/>
              </a:rPr>
              <a:t>Across 491 UK cases from Charity, Entertainment &amp; Leisure, Finance, Gambling, Retail, Telecoms and Travel &amp; Transport sectors</a:t>
            </a:r>
          </a:p>
        </p:txBody>
      </p:sp>
      <p:sp>
        <p:nvSpPr>
          <p:cNvPr id="3" name="Title 2"/>
          <p:cNvSpPr>
            <a:spLocks noGrp="1"/>
          </p:cNvSpPr>
          <p:nvPr>
            <p:ph type="title"/>
          </p:nvPr>
        </p:nvSpPr>
        <p:spPr/>
        <p:txBody>
          <a:bodyPr/>
          <a:lstStyle/>
          <a:p>
            <a:r>
              <a:rPr lang="en-GB" dirty="0">
                <a:solidFill>
                  <a:schemeClr val="bg1"/>
                </a:solidFill>
              </a:rPr>
              <a:t>ALL SERVICES </a:t>
            </a:r>
            <a:r>
              <a:rPr lang="en-GB" dirty="0"/>
              <a:t>– RETURN ON INVESTMENT</a:t>
            </a:r>
            <a:endParaRPr lang="en-US" dirty="0"/>
          </a:p>
        </p:txBody>
      </p:sp>
      <p:sp>
        <p:nvSpPr>
          <p:cNvPr id="4" name="Text Placeholder 3"/>
          <p:cNvSpPr>
            <a:spLocks noGrp="1"/>
          </p:cNvSpPr>
          <p:nvPr>
            <p:ph type="body" sz="quarter" idx="27"/>
          </p:nvPr>
        </p:nvSpPr>
        <p:spPr>
          <a:xfrm>
            <a:off x="270624" y="651956"/>
            <a:ext cx="9083688" cy="216724"/>
          </a:xfrm>
        </p:spPr>
        <p:txBody>
          <a:bodyPr/>
          <a:lstStyle/>
          <a:p>
            <a:r>
              <a:rPr lang="en-US" dirty="0"/>
              <a:t>On average, cinema delivers a return of £7.73 for every £1 spent by Services advertisers</a:t>
            </a:r>
          </a:p>
        </p:txBody>
      </p:sp>
      <p:graphicFrame>
        <p:nvGraphicFramePr>
          <p:cNvPr id="5" name="Content Placeholder 9"/>
          <p:cNvGraphicFramePr>
            <a:graphicFrameLocks/>
          </p:cNvGraphicFramePr>
          <p:nvPr>
            <p:extLst>
              <p:ext uri="{D42A27DB-BD31-4B8C-83A1-F6EECF244321}">
                <p14:modId xmlns:p14="http://schemas.microsoft.com/office/powerpoint/2010/main" val="2026735992"/>
              </p:ext>
            </p:extLst>
          </p:nvPr>
        </p:nvGraphicFramePr>
        <p:xfrm>
          <a:off x="519115" y="1049070"/>
          <a:ext cx="12255053" cy="558033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17546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8118" y="6019977"/>
            <a:ext cx="12305338" cy="455176"/>
          </a:xfrm>
        </p:spPr>
        <p:txBody>
          <a:bodyPr/>
          <a:lstStyle/>
          <a:p>
            <a:r>
              <a:rPr lang="en-GB" dirty="0">
                <a:solidFill>
                  <a:schemeClr val="bg1"/>
                </a:solidFill>
              </a:rPr>
              <a:t>Post campaign spot report</a:t>
            </a:r>
          </a:p>
        </p:txBody>
      </p:sp>
      <p:sp>
        <p:nvSpPr>
          <p:cNvPr id="3" name="Title 2"/>
          <p:cNvSpPr>
            <a:spLocks noGrp="1"/>
          </p:cNvSpPr>
          <p:nvPr>
            <p:ph type="ctrTitle"/>
          </p:nvPr>
        </p:nvSpPr>
        <p:spPr>
          <a:xfrm>
            <a:off x="368118" y="5206126"/>
            <a:ext cx="12331696" cy="709383"/>
          </a:xfrm>
        </p:spPr>
        <p:txBody>
          <a:bodyPr/>
          <a:lstStyle/>
          <a:p>
            <a:r>
              <a:rPr lang="en-GB" dirty="0"/>
              <a:t>HOW CAN DCM HELP? </a:t>
            </a:r>
            <a:endParaRPr lang="en-US" dirty="0"/>
          </a:p>
        </p:txBody>
      </p:sp>
    </p:spTree>
    <p:extLst>
      <p:ext uri="{BB962C8B-B14F-4D97-AF65-F5344CB8AC3E}">
        <p14:creationId xmlns:p14="http://schemas.microsoft.com/office/powerpoint/2010/main" val="12500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209134"/>
            <a:ext cx="3116263" cy="142642"/>
          </a:xfrm>
        </p:spPr>
        <p:txBody>
          <a:bodyPr anchor="ctr" anchorCtr="0"/>
          <a:lstStyle/>
          <a:p>
            <a:r>
              <a:rPr lang="en-US" b="1" dirty="0">
                <a:latin typeface="Arial" pitchFamily="34" charset="0"/>
                <a:cs typeface="Arial" pitchFamily="34" charset="0"/>
              </a:rPr>
              <a:t>Source: </a:t>
            </a:r>
            <a:r>
              <a:rPr lang="en-US" dirty="0">
                <a:latin typeface="Arial" pitchFamily="34" charset="0"/>
                <a:cs typeface="Arial" pitchFamily="34" charset="0"/>
              </a:rPr>
              <a:t>Gain Theory</a:t>
            </a:r>
          </a:p>
        </p:txBody>
      </p:sp>
      <p:sp>
        <p:nvSpPr>
          <p:cNvPr id="3" name="Title 2"/>
          <p:cNvSpPr>
            <a:spLocks noGrp="1"/>
          </p:cNvSpPr>
          <p:nvPr>
            <p:ph type="title"/>
          </p:nvPr>
        </p:nvSpPr>
        <p:spPr/>
        <p:txBody>
          <a:bodyPr/>
          <a:lstStyle/>
          <a:p>
            <a:r>
              <a:rPr lang="en-US" dirty="0"/>
              <a:t>for successful MEASUREMENT you need</a:t>
            </a:r>
          </a:p>
        </p:txBody>
      </p:sp>
      <p:grpSp>
        <p:nvGrpSpPr>
          <p:cNvPr id="5" name="Group 4"/>
          <p:cNvGrpSpPr/>
          <p:nvPr/>
        </p:nvGrpSpPr>
        <p:grpSpPr>
          <a:xfrm>
            <a:off x="1745568" y="1704752"/>
            <a:ext cx="2520001" cy="3895080"/>
            <a:chOff x="563180" y="1801385"/>
            <a:chExt cx="2274591" cy="3515758"/>
          </a:xfrm>
        </p:grpSpPr>
        <p:sp>
          <p:nvSpPr>
            <p:cNvPr id="6" name="TextBox 5"/>
            <p:cNvSpPr txBox="1"/>
            <p:nvPr/>
          </p:nvSpPr>
          <p:spPr>
            <a:xfrm>
              <a:off x="623432" y="4301480"/>
              <a:ext cx="2160000" cy="1015663"/>
            </a:xfrm>
            <a:prstGeom prst="rect">
              <a:avLst/>
            </a:prstGeom>
            <a:noFill/>
          </p:spPr>
          <p:txBody>
            <a:bodyPr wrap="square" rtlCol="0">
              <a:spAutoFit/>
            </a:bodyPr>
            <a:lstStyle/>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Granular data</a:t>
              </a:r>
            </a:p>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Right metric</a:t>
              </a:r>
            </a:p>
            <a:p>
              <a:pPr algn="ctr" defTabSz="457200"/>
              <a:endParaRPr lang="en-GB" sz="1800" dirty="0">
                <a:solidFill>
                  <a:srgbClr val="000000"/>
                </a:solidFill>
                <a:latin typeface="Arial" panose="020B0604020202020204" pitchFamily="34" charset="0"/>
                <a:cs typeface="Arial" panose="020B0604020202020204" pitchFamily="34" charset="0"/>
              </a:endParaRPr>
            </a:p>
          </p:txBody>
        </p:sp>
        <p:sp>
          <p:nvSpPr>
            <p:cNvPr id="7" name="Oval 6"/>
            <p:cNvSpPr>
              <a:spLocks noChangeAspect="1"/>
            </p:cNvSpPr>
            <p:nvPr/>
          </p:nvSpPr>
          <p:spPr>
            <a:xfrm>
              <a:off x="563180" y="1801385"/>
              <a:ext cx="2274591" cy="2274590"/>
            </a:xfrm>
            <a:prstGeom prst="ellipse">
              <a:avLst/>
            </a:prstGeom>
            <a:noFill/>
            <a:ln w="28575">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61489"/>
              <a:endParaRPr lang="en-US" dirty="0">
                <a:solidFill>
                  <a:srgbClr val="000000"/>
                </a:solidFill>
              </a:endParaRPr>
            </a:p>
          </p:txBody>
        </p:sp>
        <p:sp>
          <p:nvSpPr>
            <p:cNvPr id="8" name="TextBox 7"/>
            <p:cNvSpPr txBox="1"/>
            <p:nvPr/>
          </p:nvSpPr>
          <p:spPr>
            <a:xfrm>
              <a:off x="625783" y="2653932"/>
              <a:ext cx="2149385" cy="569498"/>
            </a:xfrm>
            <a:prstGeom prst="rect">
              <a:avLst/>
            </a:prstGeom>
            <a:noFill/>
            <a:ln>
              <a:noFill/>
            </a:ln>
          </p:spPr>
          <p:txBody>
            <a:bodyPr wrap="square" rtlCol="0">
              <a:spAutoFit/>
            </a:bodyPr>
            <a:lstStyle/>
            <a:p>
              <a:pPr algn="ctr"/>
              <a:r>
                <a:rPr lang="en-GB" sz="3500" b="1" dirty="0">
                  <a:solidFill>
                    <a:schemeClr val="bg1"/>
                  </a:solidFill>
                  <a:latin typeface="Impact" charset="0"/>
                  <a:ea typeface="Impact" charset="0"/>
                  <a:cs typeface="Impact" charset="0"/>
                </a:rPr>
                <a:t>QUALITY</a:t>
              </a:r>
            </a:p>
          </p:txBody>
        </p:sp>
      </p:grpSp>
      <p:sp>
        <p:nvSpPr>
          <p:cNvPr id="10" name="TextBox 9"/>
          <p:cNvSpPr txBox="1"/>
          <p:nvPr/>
        </p:nvSpPr>
        <p:spPr>
          <a:xfrm>
            <a:off x="5399827" y="4474587"/>
            <a:ext cx="2643296" cy="1384995"/>
          </a:xfrm>
          <a:prstGeom prst="rect">
            <a:avLst/>
          </a:prstGeom>
          <a:noFill/>
        </p:spPr>
        <p:txBody>
          <a:bodyPr wrap="square" rtlCol="0">
            <a:spAutoFit/>
          </a:bodyPr>
          <a:lstStyle/>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Over time</a:t>
            </a:r>
          </a:p>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Across space / regions</a:t>
            </a:r>
          </a:p>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Over creative messaging</a:t>
            </a:r>
          </a:p>
          <a:p>
            <a:pPr algn="ctr" defTabSz="457200"/>
            <a:endParaRPr lang="en-GB" sz="1600" dirty="0">
              <a:solidFill>
                <a:srgbClr val="000000"/>
              </a:solidFill>
              <a:latin typeface="Arial" panose="020B0604020202020204" pitchFamily="34" charset="0"/>
              <a:cs typeface="Arial" panose="020B0604020202020204" pitchFamily="34" charset="0"/>
            </a:endParaRPr>
          </a:p>
        </p:txBody>
      </p:sp>
      <p:grpSp>
        <p:nvGrpSpPr>
          <p:cNvPr id="19" name="Group 18"/>
          <p:cNvGrpSpPr/>
          <p:nvPr/>
        </p:nvGrpSpPr>
        <p:grpSpPr>
          <a:xfrm>
            <a:off x="5461475" y="1698253"/>
            <a:ext cx="2520000" cy="2520000"/>
            <a:chOff x="5461475" y="1698253"/>
            <a:chExt cx="2520000" cy="2520000"/>
          </a:xfrm>
        </p:grpSpPr>
        <p:sp>
          <p:nvSpPr>
            <p:cNvPr id="11" name="Oval 10"/>
            <p:cNvSpPr>
              <a:spLocks noChangeAspect="1"/>
            </p:cNvSpPr>
            <p:nvPr/>
          </p:nvSpPr>
          <p:spPr>
            <a:xfrm>
              <a:off x="5461475" y="1698253"/>
              <a:ext cx="2520000" cy="2520000"/>
            </a:xfrm>
            <a:prstGeom prst="ellipse">
              <a:avLst/>
            </a:prstGeom>
            <a:noFill/>
            <a:ln w="28575">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61489"/>
              <a:endParaRPr lang="en-US" dirty="0">
                <a:solidFill>
                  <a:srgbClr val="B6008D"/>
                </a:solidFill>
              </a:endParaRPr>
            </a:p>
          </p:txBody>
        </p:sp>
        <p:sp>
          <p:nvSpPr>
            <p:cNvPr id="12" name="TextBox 11"/>
            <p:cNvSpPr txBox="1"/>
            <p:nvPr/>
          </p:nvSpPr>
          <p:spPr>
            <a:xfrm>
              <a:off x="5530833" y="2649282"/>
              <a:ext cx="2393046" cy="630942"/>
            </a:xfrm>
            <a:prstGeom prst="rect">
              <a:avLst/>
            </a:prstGeom>
            <a:noFill/>
            <a:ln>
              <a:noFill/>
            </a:ln>
          </p:spPr>
          <p:txBody>
            <a:bodyPr wrap="square" rtlCol="0">
              <a:spAutoFit/>
            </a:bodyPr>
            <a:lstStyle/>
            <a:p>
              <a:pPr algn="ctr"/>
              <a:r>
                <a:rPr lang="en-GB" sz="3500" b="1" dirty="0">
                  <a:solidFill>
                    <a:schemeClr val="bg1"/>
                  </a:solidFill>
                  <a:latin typeface="Impact" charset="0"/>
                  <a:ea typeface="Impact" charset="0"/>
                  <a:cs typeface="Impact" charset="0"/>
                </a:rPr>
                <a:t>VARIATION</a:t>
              </a:r>
            </a:p>
          </p:txBody>
        </p:sp>
      </p:grpSp>
      <p:grpSp>
        <p:nvGrpSpPr>
          <p:cNvPr id="13" name="Group 12"/>
          <p:cNvGrpSpPr/>
          <p:nvPr/>
        </p:nvGrpSpPr>
        <p:grpSpPr>
          <a:xfrm>
            <a:off x="8891190" y="1698253"/>
            <a:ext cx="3092380" cy="4161328"/>
            <a:chOff x="6785319" y="1795519"/>
            <a:chExt cx="2791229" cy="3756078"/>
          </a:xfrm>
        </p:grpSpPr>
        <p:sp>
          <p:nvSpPr>
            <p:cNvPr id="14" name="TextBox 13"/>
            <p:cNvSpPr txBox="1"/>
            <p:nvPr/>
          </p:nvSpPr>
          <p:spPr>
            <a:xfrm>
              <a:off x="6785319" y="4301480"/>
              <a:ext cx="2791229" cy="1250117"/>
            </a:xfrm>
            <a:prstGeom prst="rect">
              <a:avLst/>
            </a:prstGeom>
            <a:noFill/>
          </p:spPr>
          <p:txBody>
            <a:bodyPr wrap="square" rtlCol="0">
              <a:spAutoFit/>
            </a:bodyPr>
            <a:lstStyle/>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Objective of campaign</a:t>
              </a:r>
            </a:p>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Media landscape</a:t>
              </a:r>
            </a:p>
            <a:p>
              <a:pPr algn="ctr" defTabSz="457200">
                <a:spcBef>
                  <a:spcPts val="1200"/>
                </a:spcBef>
              </a:pPr>
              <a:r>
                <a:rPr lang="en-GB" sz="1600" dirty="0">
                  <a:solidFill>
                    <a:srgbClr val="000000"/>
                  </a:solidFill>
                  <a:latin typeface="Arial" panose="020B0604020202020204" pitchFamily="34" charset="0"/>
                  <a:cs typeface="Arial" panose="020B0604020202020204" pitchFamily="34" charset="0"/>
                </a:rPr>
                <a:t>Measuring against the right KPI</a:t>
              </a:r>
            </a:p>
            <a:p>
              <a:pPr algn="ctr" defTabSz="457200"/>
              <a:endParaRPr lang="en-GB" sz="1600" dirty="0">
                <a:solidFill>
                  <a:srgbClr val="000000"/>
                </a:solidFill>
                <a:latin typeface="Arial" panose="020B0604020202020204" pitchFamily="34" charset="0"/>
                <a:cs typeface="Arial" panose="020B0604020202020204" pitchFamily="34" charset="0"/>
              </a:endParaRPr>
            </a:p>
          </p:txBody>
        </p:sp>
        <p:sp>
          <p:nvSpPr>
            <p:cNvPr id="15" name="Oval 14"/>
            <p:cNvSpPr>
              <a:spLocks noChangeAspect="1"/>
            </p:cNvSpPr>
            <p:nvPr/>
          </p:nvSpPr>
          <p:spPr>
            <a:xfrm>
              <a:off x="7043639" y="1795519"/>
              <a:ext cx="2274590" cy="2274590"/>
            </a:xfrm>
            <a:prstGeom prst="ellipse">
              <a:avLst/>
            </a:prstGeom>
            <a:noFill/>
            <a:ln w="28575">
              <a:solidFill>
                <a:schemeClr val="accent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61489"/>
              <a:endParaRPr lang="en-US" dirty="0">
                <a:solidFill>
                  <a:srgbClr val="000000"/>
                </a:solidFill>
              </a:endParaRPr>
            </a:p>
          </p:txBody>
        </p:sp>
        <p:sp>
          <p:nvSpPr>
            <p:cNvPr id="16" name="TextBox 15"/>
            <p:cNvSpPr txBox="1"/>
            <p:nvPr/>
          </p:nvSpPr>
          <p:spPr>
            <a:xfrm>
              <a:off x="7106243" y="2655815"/>
              <a:ext cx="2149385" cy="569498"/>
            </a:xfrm>
            <a:prstGeom prst="rect">
              <a:avLst/>
            </a:prstGeom>
            <a:noFill/>
            <a:ln>
              <a:noFill/>
            </a:ln>
          </p:spPr>
          <p:txBody>
            <a:bodyPr wrap="square" rtlCol="0">
              <a:spAutoFit/>
            </a:bodyPr>
            <a:lstStyle/>
            <a:p>
              <a:pPr algn="ctr"/>
              <a:r>
                <a:rPr lang="en-GB" sz="3500" b="1" dirty="0">
                  <a:solidFill>
                    <a:schemeClr val="bg1"/>
                  </a:solidFill>
                  <a:latin typeface="Impact" charset="0"/>
                  <a:ea typeface="Impact" charset="0"/>
                  <a:cs typeface="Impact" charset="0"/>
                </a:rPr>
                <a:t>CONTEXT</a:t>
              </a:r>
            </a:p>
          </p:txBody>
        </p:sp>
      </p:grpSp>
    </p:spTree>
    <p:extLst>
      <p:ext uri="{BB962C8B-B14F-4D97-AF65-F5344CB8AC3E}">
        <p14:creationId xmlns:p14="http://schemas.microsoft.com/office/powerpoint/2010/main" val="19291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209633"/>
            <a:ext cx="3116263" cy="142143"/>
          </a:xfrm>
        </p:spPr>
        <p:txBody>
          <a:bodyPr/>
          <a:lstStyle/>
          <a:p>
            <a:r>
              <a:rPr lang="en-US" b="1" dirty="0">
                <a:latin typeface="Arial" pitchFamily="34" charset="0"/>
                <a:cs typeface="Arial" pitchFamily="34" charset="0"/>
              </a:rPr>
              <a:t>Source: </a:t>
            </a:r>
            <a:r>
              <a:rPr lang="en-US" dirty="0">
                <a:latin typeface="Arial" pitchFamily="34" charset="0"/>
                <a:cs typeface="Arial" pitchFamily="34" charset="0"/>
              </a:rPr>
              <a:t>DCM Insight</a:t>
            </a:r>
          </a:p>
        </p:txBody>
      </p:sp>
      <p:sp>
        <p:nvSpPr>
          <p:cNvPr id="3" name="Title 2"/>
          <p:cNvSpPr>
            <a:spLocks noGrp="1"/>
          </p:cNvSpPr>
          <p:nvPr>
            <p:ph type="title"/>
          </p:nvPr>
        </p:nvSpPr>
        <p:spPr/>
        <p:txBody>
          <a:bodyPr/>
          <a:lstStyle/>
          <a:p>
            <a:r>
              <a:rPr lang="en-US" dirty="0"/>
              <a:t>Historical data supply FROM DCM</a:t>
            </a:r>
          </a:p>
        </p:txBody>
      </p:sp>
      <p:pic>
        <p:nvPicPr>
          <p:cNvPr id="5" name="Picture 4"/>
          <p:cNvPicPr>
            <a:picLocks noChangeAspect="1"/>
          </p:cNvPicPr>
          <p:nvPr/>
        </p:nvPicPr>
        <p:blipFill>
          <a:blip r:embed="rId2"/>
          <a:stretch>
            <a:fillRect/>
          </a:stretch>
        </p:blipFill>
        <p:spPr>
          <a:xfrm>
            <a:off x="7930020" y="882869"/>
            <a:ext cx="4117084" cy="5660222"/>
          </a:xfrm>
          <a:prstGeom prst="rect">
            <a:avLst/>
          </a:prstGeom>
        </p:spPr>
      </p:pic>
      <p:sp>
        <p:nvSpPr>
          <p:cNvPr id="6" name="TextBox 5"/>
          <p:cNvSpPr txBox="1"/>
          <p:nvPr/>
        </p:nvSpPr>
        <p:spPr>
          <a:xfrm>
            <a:off x="270000" y="1550849"/>
            <a:ext cx="5637024" cy="4324261"/>
          </a:xfrm>
          <a:prstGeom prst="rect">
            <a:avLst/>
          </a:prstGeom>
          <a:noFill/>
          <a:ln>
            <a:noFill/>
          </a:ln>
        </p:spPr>
        <p:txBody>
          <a:bodyPr wrap="square" rtlCol="0">
            <a:spAutoFit/>
          </a:bodyPr>
          <a:lstStyle/>
          <a:p>
            <a:r>
              <a:rPr lang="en-GB" sz="2500" b="1" dirty="0">
                <a:solidFill>
                  <a:schemeClr val="accent2"/>
                </a:solidFill>
                <a:latin typeface="Arial" charset="0"/>
                <a:ea typeface="Arial" charset="0"/>
                <a:cs typeface="Arial" charset="0"/>
              </a:rPr>
              <a:t>Challenges</a:t>
            </a:r>
          </a:p>
          <a:p>
            <a:pPr marL="342900" indent="-342900">
              <a:spcBef>
                <a:spcPts val="1200"/>
              </a:spcBef>
              <a:buFont typeface="AppleSymbols" charset="0"/>
              <a:buChar char="⏤"/>
            </a:pPr>
            <a:r>
              <a:rPr lang="en-GB" sz="1800" dirty="0">
                <a:solidFill>
                  <a:schemeClr val="bg1"/>
                </a:solidFill>
              </a:rPr>
              <a:t>Admissions data supplied by week either regionally or Nationally</a:t>
            </a:r>
          </a:p>
          <a:p>
            <a:pPr marL="342900" indent="-342900">
              <a:spcBef>
                <a:spcPts val="1200"/>
              </a:spcBef>
              <a:buFont typeface="AppleSymbols" charset="0"/>
              <a:buChar char="⏤"/>
            </a:pPr>
            <a:endParaRPr lang="en-GB" sz="1800" dirty="0">
              <a:solidFill>
                <a:schemeClr val="bg1"/>
              </a:solidFill>
            </a:endParaRPr>
          </a:p>
          <a:p>
            <a:pPr marL="342900" indent="-342900">
              <a:spcBef>
                <a:spcPts val="1200"/>
              </a:spcBef>
              <a:buFont typeface="AppleSymbols" charset="0"/>
              <a:buChar char="⏤"/>
            </a:pPr>
            <a:r>
              <a:rPr lang="en-GB" sz="1800" dirty="0">
                <a:solidFill>
                  <a:schemeClr val="bg1"/>
                </a:solidFill>
              </a:rPr>
              <a:t>No data by day of week </a:t>
            </a:r>
          </a:p>
          <a:p>
            <a:pPr marL="342900" indent="-342900">
              <a:spcBef>
                <a:spcPts val="1200"/>
              </a:spcBef>
              <a:buFont typeface="AppleSymbols" charset="0"/>
              <a:buChar char="⏤"/>
            </a:pPr>
            <a:endParaRPr lang="en-GB" sz="1800" dirty="0">
              <a:solidFill>
                <a:schemeClr val="bg1"/>
              </a:solidFill>
            </a:endParaRPr>
          </a:p>
          <a:p>
            <a:pPr marL="342900" indent="-342900">
              <a:spcBef>
                <a:spcPts val="1200"/>
              </a:spcBef>
              <a:buFont typeface="AppleSymbols" charset="0"/>
              <a:buChar char="⏤"/>
            </a:pPr>
            <a:r>
              <a:rPr lang="en-GB" sz="1800" dirty="0">
                <a:solidFill>
                  <a:schemeClr val="bg1"/>
                </a:solidFill>
              </a:rPr>
              <a:t>No data by site</a:t>
            </a:r>
          </a:p>
          <a:p>
            <a:pPr marL="342900" indent="-342900">
              <a:spcBef>
                <a:spcPts val="1200"/>
              </a:spcBef>
              <a:buFont typeface="AppleSymbols" charset="0"/>
              <a:buChar char="⏤"/>
            </a:pPr>
            <a:endParaRPr lang="en-GB" sz="1800" dirty="0">
              <a:solidFill>
                <a:schemeClr val="bg1"/>
              </a:solidFill>
            </a:endParaRPr>
          </a:p>
          <a:p>
            <a:pPr marL="342900" indent="-342900">
              <a:spcBef>
                <a:spcPts val="1200"/>
              </a:spcBef>
              <a:buFont typeface="AppleSymbols" charset="0"/>
              <a:buChar char="⏤"/>
            </a:pPr>
            <a:r>
              <a:rPr lang="en-GB" sz="1800" dirty="0">
                <a:solidFill>
                  <a:schemeClr val="bg1"/>
                </a:solidFill>
              </a:rPr>
              <a:t>Difficult for econometric teams to pin point exactly where admissions have been delivered and the sales impact they’ve had.</a:t>
            </a:r>
          </a:p>
        </p:txBody>
      </p:sp>
    </p:spTree>
    <p:extLst>
      <p:ext uri="{BB962C8B-B14F-4D97-AF65-F5344CB8AC3E}">
        <p14:creationId xmlns:p14="http://schemas.microsoft.com/office/powerpoint/2010/main" val="8370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Pinpointing cinema </a:t>
            </a:r>
            <a:r>
              <a:rPr lang="en-GB" dirty="0" err="1"/>
              <a:t>roi</a:t>
            </a:r>
            <a:endParaRPr lang="en-US" dirty="0"/>
          </a:p>
        </p:txBody>
      </p:sp>
      <p:sp>
        <p:nvSpPr>
          <p:cNvPr id="4" name="Text Placeholder 3"/>
          <p:cNvSpPr>
            <a:spLocks noGrp="1"/>
          </p:cNvSpPr>
          <p:nvPr>
            <p:ph type="body" sz="quarter" idx="27"/>
          </p:nvPr>
        </p:nvSpPr>
        <p:spPr/>
        <p:txBody>
          <a:bodyPr/>
          <a:lstStyle/>
          <a:p>
            <a:r>
              <a:rPr lang="en-US" dirty="0">
                <a:solidFill>
                  <a:srgbClr val="8A8A8D"/>
                </a:solidFill>
              </a:rPr>
              <a:t>Econometrics</a:t>
            </a:r>
          </a:p>
        </p:txBody>
      </p:sp>
      <p:sp>
        <p:nvSpPr>
          <p:cNvPr id="5" name="Text Placeholder 4"/>
          <p:cNvSpPr txBox="1">
            <a:spLocks/>
          </p:cNvSpPr>
          <p:nvPr/>
        </p:nvSpPr>
        <p:spPr bwMode="gray">
          <a:xfrm>
            <a:off x="1398178" y="4575328"/>
            <a:ext cx="2876062" cy="309891"/>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Since 2015 we have been able to supply a </a:t>
            </a:r>
            <a:r>
              <a:rPr lang="en-GB" sz="1600" dirty="0">
                <a:solidFill>
                  <a:schemeClr val="accent2"/>
                </a:solidFill>
              </a:rPr>
              <a:t>post-campaign spot report </a:t>
            </a:r>
            <a:r>
              <a:rPr lang="en-GB" sz="1600" b="0" dirty="0">
                <a:solidFill>
                  <a:srgbClr val="000000"/>
                </a:solidFill>
              </a:rPr>
              <a:t>for every ad in a campaign by site and showing</a:t>
            </a:r>
          </a:p>
        </p:txBody>
      </p:sp>
      <p:sp>
        <p:nvSpPr>
          <p:cNvPr id="6" name="Text Placeholder 4"/>
          <p:cNvSpPr txBox="1">
            <a:spLocks/>
          </p:cNvSpPr>
          <p:nvPr/>
        </p:nvSpPr>
        <p:spPr bwMode="gray">
          <a:xfrm>
            <a:off x="3362904" y="4830441"/>
            <a:ext cx="2972666" cy="309891"/>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ct val="100000"/>
              </a:lnSpc>
              <a:spcBef>
                <a:spcPts val="600"/>
              </a:spcBef>
              <a:buClrTx/>
            </a:pPr>
            <a:endParaRPr lang="en-GB" dirty="0">
              <a:solidFill>
                <a:srgbClr val="000000"/>
              </a:solidFill>
            </a:endParaRPr>
          </a:p>
        </p:txBody>
      </p:sp>
      <p:sp>
        <p:nvSpPr>
          <p:cNvPr id="8" name="Text Placeholder 4"/>
          <p:cNvSpPr txBox="1">
            <a:spLocks/>
          </p:cNvSpPr>
          <p:nvPr/>
        </p:nvSpPr>
        <p:spPr bwMode="gray">
          <a:xfrm>
            <a:off x="9184738" y="4575328"/>
            <a:ext cx="2840223" cy="1250706"/>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The econometrics team then</a:t>
            </a:r>
            <a:r>
              <a:rPr lang="en-GB" sz="1600" b="0" dirty="0">
                <a:solidFill>
                  <a:srgbClr val="00BFD6"/>
                </a:solidFill>
              </a:rPr>
              <a:t> </a:t>
            </a:r>
            <a:r>
              <a:rPr lang="en-GB" sz="1600" dirty="0">
                <a:solidFill>
                  <a:schemeClr val="accent2"/>
                </a:solidFill>
              </a:rPr>
              <a:t>pin point cinema admissions delivery vs. store uplifts in sales</a:t>
            </a:r>
            <a:r>
              <a:rPr lang="en-GB" sz="1600" b="0" dirty="0">
                <a:solidFill>
                  <a:srgbClr val="000000"/>
                </a:solidFill>
              </a:rPr>
              <a:t> to provide an accurate ROI figure</a:t>
            </a:r>
          </a:p>
        </p:txBody>
      </p:sp>
      <p:sp>
        <p:nvSpPr>
          <p:cNvPr id="9" name="Freeform 253"/>
          <p:cNvSpPr>
            <a:spLocks noEditPoints="1"/>
          </p:cNvSpPr>
          <p:nvPr/>
        </p:nvSpPr>
        <p:spPr bwMode="auto">
          <a:xfrm>
            <a:off x="1714770" y="1910184"/>
            <a:ext cx="2242879" cy="2242879"/>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sp>
        <p:nvSpPr>
          <p:cNvPr id="10" name="Freeform 101"/>
          <p:cNvSpPr>
            <a:spLocks noEditPoints="1"/>
          </p:cNvSpPr>
          <p:nvPr/>
        </p:nvSpPr>
        <p:spPr bwMode="auto">
          <a:xfrm>
            <a:off x="9483411" y="1910184"/>
            <a:ext cx="2242879" cy="2242879"/>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grpSp>
        <p:nvGrpSpPr>
          <p:cNvPr id="13" name="Group 12"/>
          <p:cNvGrpSpPr/>
          <p:nvPr/>
        </p:nvGrpSpPr>
        <p:grpSpPr>
          <a:xfrm>
            <a:off x="5482660" y="1910184"/>
            <a:ext cx="2477629" cy="3037038"/>
            <a:chOff x="3693297" y="1910184"/>
            <a:chExt cx="2477629" cy="3037038"/>
          </a:xfrm>
        </p:grpSpPr>
        <p:sp>
          <p:nvSpPr>
            <p:cNvPr id="7" name="Text Placeholder 4"/>
            <p:cNvSpPr txBox="1">
              <a:spLocks/>
            </p:cNvSpPr>
            <p:nvPr/>
          </p:nvSpPr>
          <p:spPr bwMode="gray">
            <a:xfrm>
              <a:off x="3693297" y="4575328"/>
              <a:ext cx="2477629" cy="371894"/>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Data is overlaid with </a:t>
              </a:r>
              <a:r>
                <a:rPr lang="en-GB" sz="1600" dirty="0">
                  <a:solidFill>
                    <a:schemeClr val="accent2"/>
                  </a:solidFill>
                </a:rPr>
                <a:t>longitude/ latitudinal or postcode </a:t>
              </a:r>
              <a:r>
                <a:rPr lang="en-GB" sz="1600" b="0" dirty="0">
                  <a:solidFill>
                    <a:srgbClr val="000000"/>
                  </a:solidFill>
                </a:rPr>
                <a:t>information</a:t>
              </a:r>
            </a:p>
          </p:txBody>
        </p:sp>
        <p:sp>
          <p:nvSpPr>
            <p:cNvPr id="11" name="Freeform 159"/>
            <p:cNvSpPr>
              <a:spLocks noEditPoints="1"/>
            </p:cNvSpPr>
            <p:nvPr/>
          </p:nvSpPr>
          <p:spPr bwMode="auto">
            <a:xfrm>
              <a:off x="3810673" y="1910184"/>
              <a:ext cx="2242879" cy="2242879"/>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grpSp>
      <p:sp>
        <p:nvSpPr>
          <p:cNvPr id="12" name="Rectangle 11"/>
          <p:cNvSpPr/>
          <p:nvPr/>
        </p:nvSpPr>
        <p:spPr>
          <a:xfrm>
            <a:off x="4080425" y="-116609"/>
            <a:ext cx="2604156" cy="901515"/>
          </a:xfrm>
          <a:prstGeom prst="rect">
            <a:avLst/>
          </a:prstGeom>
          <a:solidFill>
            <a:srgbClr val="FFFFFF">
              <a:alpha val="5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110381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63937" y="7237065"/>
            <a:ext cx="3116263" cy="114711"/>
          </a:xfrm>
        </p:spPr>
        <p:txBody>
          <a:bodyPr/>
          <a:lstStyle/>
          <a:p>
            <a:r>
              <a:rPr lang="en-US" b="1" dirty="0">
                <a:latin typeface="Arial" pitchFamily="34" charset="0"/>
                <a:cs typeface="Arial" pitchFamily="34" charset="0"/>
              </a:rPr>
              <a:t>Source: </a:t>
            </a:r>
            <a:r>
              <a:rPr lang="en-US" dirty="0">
                <a:latin typeface="Arial" pitchFamily="34" charset="0"/>
                <a:cs typeface="Arial" pitchFamily="34" charset="0"/>
              </a:rPr>
              <a:t>DCM Insight</a:t>
            </a:r>
          </a:p>
        </p:txBody>
      </p:sp>
      <p:sp>
        <p:nvSpPr>
          <p:cNvPr id="3" name="Title 2"/>
          <p:cNvSpPr>
            <a:spLocks noGrp="1"/>
          </p:cNvSpPr>
          <p:nvPr>
            <p:ph type="title"/>
          </p:nvPr>
        </p:nvSpPr>
        <p:spPr/>
        <p:txBody>
          <a:bodyPr/>
          <a:lstStyle/>
          <a:p>
            <a:r>
              <a:rPr lang="en-US" dirty="0"/>
              <a:t>What is a post-campaign spot report?</a:t>
            </a:r>
          </a:p>
        </p:txBody>
      </p:sp>
      <p:pic>
        <p:nvPicPr>
          <p:cNvPr id="5" name="Picture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88" y="1602830"/>
            <a:ext cx="5940987" cy="4735694"/>
          </a:xfrm>
          <a:prstGeom prst="rect">
            <a:avLst/>
          </a:prstGeom>
          <a:noFill/>
          <a:ln w="6350">
            <a:solidFill>
              <a:schemeClr val="accent5">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5026" y="1198069"/>
            <a:ext cx="3000455" cy="292388"/>
          </a:xfrm>
          <a:prstGeom prst="rect">
            <a:avLst/>
          </a:prstGeom>
          <a:noFill/>
          <a:ln>
            <a:noFill/>
          </a:ln>
        </p:spPr>
        <p:txBody>
          <a:bodyPr wrap="square" lIns="0" tIns="0" rIns="0" bIns="0" rtlCol="0">
            <a:spAutoFit/>
          </a:bodyPr>
          <a:lstStyle/>
          <a:p>
            <a:r>
              <a:rPr lang="en-GB" b="1" dirty="0" err="1">
                <a:solidFill>
                  <a:schemeClr val="bg1"/>
                </a:solidFill>
              </a:rPr>
              <a:t>Cineworld</a:t>
            </a:r>
            <a:r>
              <a:rPr lang="en-GB" b="1" dirty="0">
                <a:solidFill>
                  <a:schemeClr val="bg1"/>
                </a:solidFill>
              </a:rPr>
              <a:t> </a:t>
            </a:r>
            <a:r>
              <a:rPr lang="en-GB" b="1" dirty="0" err="1">
                <a:solidFill>
                  <a:schemeClr val="bg1"/>
                </a:solidFill>
              </a:rPr>
              <a:t>Wandsworth</a:t>
            </a:r>
            <a:endParaRPr lang="en-GB"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66263083"/>
              </p:ext>
            </p:extLst>
          </p:nvPr>
        </p:nvGraphicFramePr>
        <p:xfrm>
          <a:off x="7111196" y="1591934"/>
          <a:ext cx="5422391" cy="4749899"/>
        </p:xfrm>
        <a:graphic>
          <a:graphicData uri="http://schemas.openxmlformats.org/drawingml/2006/table">
            <a:tbl>
              <a:tblPr>
                <a:tableStyleId>{5C22544A-7EE6-4342-B048-85BDC9FD1C3A}</a:tableStyleId>
              </a:tblPr>
              <a:tblGrid>
                <a:gridCol w="1010362">
                  <a:extLst>
                    <a:ext uri="{9D8B030D-6E8A-4147-A177-3AD203B41FA5}">
                      <a16:colId xmlns:a16="http://schemas.microsoft.com/office/drawing/2014/main" val="4120801834"/>
                    </a:ext>
                  </a:extLst>
                </a:gridCol>
                <a:gridCol w="780362">
                  <a:extLst>
                    <a:ext uri="{9D8B030D-6E8A-4147-A177-3AD203B41FA5}">
                      <a16:colId xmlns:a16="http://schemas.microsoft.com/office/drawing/2014/main" val="1871280078"/>
                    </a:ext>
                  </a:extLst>
                </a:gridCol>
                <a:gridCol w="657146">
                  <a:extLst>
                    <a:ext uri="{9D8B030D-6E8A-4147-A177-3AD203B41FA5}">
                      <a16:colId xmlns:a16="http://schemas.microsoft.com/office/drawing/2014/main" val="3178628105"/>
                    </a:ext>
                  </a:extLst>
                </a:gridCol>
                <a:gridCol w="715480">
                  <a:extLst>
                    <a:ext uri="{9D8B030D-6E8A-4147-A177-3AD203B41FA5}">
                      <a16:colId xmlns:a16="http://schemas.microsoft.com/office/drawing/2014/main" val="656645021"/>
                    </a:ext>
                  </a:extLst>
                </a:gridCol>
                <a:gridCol w="2259041">
                  <a:extLst>
                    <a:ext uri="{9D8B030D-6E8A-4147-A177-3AD203B41FA5}">
                      <a16:colId xmlns:a16="http://schemas.microsoft.com/office/drawing/2014/main" val="2859557034"/>
                    </a:ext>
                  </a:extLst>
                </a:gridCol>
              </a:tblGrid>
              <a:tr h="215211">
                <a:tc>
                  <a:txBody>
                    <a:bodyPr/>
                    <a:lstStyle/>
                    <a:p>
                      <a:pPr algn="ctr" fontAlgn="ctr"/>
                      <a:r>
                        <a:rPr lang="en-GB" sz="1100" b="1" u="none" strike="noStrike" dirty="0">
                          <a:solidFill>
                            <a:schemeClr val="bg1"/>
                          </a:solidFill>
                          <a:effectLst/>
                        </a:rPr>
                        <a:t>Screen No.</a:t>
                      </a:r>
                      <a:endParaRPr lang="en-GB" sz="1100" b="1" i="0" u="none" strike="noStrike" dirty="0">
                        <a:solidFill>
                          <a:schemeClr val="bg1"/>
                        </a:solidFill>
                        <a:effectLst/>
                        <a:latin typeface="Arial" panose="020B0604020202020204" pitchFamily="34" charset="0"/>
                      </a:endParaRPr>
                    </a:p>
                  </a:txBody>
                  <a:tcPr marL="9525" marR="9525" marT="9525" marB="0" anchor="b">
                    <a:lnL w="12700" cmpd="sng">
                      <a:noFill/>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u="none" strike="noStrike" dirty="0">
                          <a:solidFill>
                            <a:schemeClr val="bg1"/>
                          </a:solidFill>
                          <a:effectLst/>
                        </a:rPr>
                        <a:t>Date</a:t>
                      </a:r>
                      <a:endParaRPr lang="en-GB" sz="11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u="none" strike="noStrike" dirty="0">
                          <a:solidFill>
                            <a:schemeClr val="bg1"/>
                          </a:solidFill>
                          <a:effectLst/>
                        </a:rPr>
                        <a:t>Time</a:t>
                      </a:r>
                      <a:endParaRPr lang="en-GB" sz="11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u="none" strike="noStrike" dirty="0">
                          <a:solidFill>
                            <a:schemeClr val="bg1"/>
                          </a:solidFill>
                          <a:effectLst/>
                        </a:rPr>
                        <a:t>Actual</a:t>
                      </a:r>
                      <a:endParaRPr lang="en-GB" sz="11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u="none" strike="noStrike" dirty="0">
                          <a:solidFill>
                            <a:schemeClr val="bg1"/>
                          </a:solidFill>
                          <a:effectLst/>
                        </a:rPr>
                        <a:t>Movie</a:t>
                      </a:r>
                      <a:endParaRPr lang="en-GB" sz="1100" b="1"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accent6"/>
                      </a:solidFill>
                      <a:prstDash val="solid"/>
                      <a:round/>
                      <a:headEnd type="none" w="med" len="med"/>
                      <a:tailEnd type="none" w="med" len="med"/>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063535"/>
                  </a:ext>
                </a:extLst>
              </a:tr>
              <a:tr h="283418">
                <a:tc>
                  <a:txBody>
                    <a:bodyPr/>
                    <a:lstStyle/>
                    <a:p>
                      <a:pPr algn="ctr" fontAlgn="b"/>
                      <a:r>
                        <a:rPr lang="en-GB" sz="900" u="none" strike="noStrike" dirty="0">
                          <a:solidFill>
                            <a:schemeClr val="bg1"/>
                          </a:solidFill>
                          <a:effectLst/>
                        </a:rPr>
                        <a:t>1</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15/10/16</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11:40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40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467972"/>
                  </a:ext>
                </a:extLst>
              </a:tr>
              <a:tr h="283418">
                <a:tc>
                  <a:txBody>
                    <a:bodyPr/>
                    <a:lstStyle/>
                    <a:p>
                      <a:pPr algn="ctr" fontAlgn="b"/>
                      <a:r>
                        <a:rPr lang="en-GB" sz="900" u="none" strike="noStrike" dirty="0">
                          <a:solidFill>
                            <a:schemeClr val="bg1"/>
                          </a:solidFill>
                          <a:effectLst/>
                        </a:rPr>
                        <a:t>1</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15/10/16</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14:00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85</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2864"/>
                  </a:ext>
                </a:extLst>
              </a:tr>
              <a:tr h="283418">
                <a:tc>
                  <a:txBody>
                    <a:bodyPr/>
                    <a:lstStyle/>
                    <a:p>
                      <a:pPr algn="ctr" fontAlgn="b"/>
                      <a:r>
                        <a:rPr lang="en-GB" sz="900" u="none" strike="noStrike" dirty="0">
                          <a:solidFill>
                            <a:schemeClr val="bg1"/>
                          </a:solidFill>
                          <a:effectLst/>
                        </a:rPr>
                        <a:t>1</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15/10/16</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16:15</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123</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416857"/>
                  </a:ext>
                </a:extLst>
              </a:tr>
              <a:tr h="283418">
                <a:tc>
                  <a:txBody>
                    <a:bodyPr/>
                    <a:lstStyle/>
                    <a:p>
                      <a:pPr algn="ctr" fontAlgn="b"/>
                      <a:r>
                        <a:rPr lang="en-GB" sz="900" u="none" strike="noStrike" dirty="0">
                          <a:solidFill>
                            <a:schemeClr val="bg1"/>
                          </a:solidFill>
                          <a:effectLst/>
                        </a:rPr>
                        <a:t>1</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15/10/16</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18:30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104</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582229"/>
                  </a:ext>
                </a:extLst>
              </a:tr>
              <a:tr h="283418">
                <a:tc>
                  <a:txBody>
                    <a:bodyPr/>
                    <a:lstStyle/>
                    <a:p>
                      <a:pPr algn="ctr" fontAlgn="b"/>
                      <a:r>
                        <a:rPr lang="en-GB" sz="900" u="none" strike="noStrike">
                          <a:solidFill>
                            <a:schemeClr val="bg1"/>
                          </a:solidFill>
                          <a:effectLst/>
                        </a:rPr>
                        <a:t>1</a:t>
                      </a:r>
                      <a:endParaRPr lang="en-GB" sz="900" b="0" i="0" u="none" strike="noStrike">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20:50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177</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Inferno</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747686"/>
                  </a:ext>
                </a:extLst>
              </a:tr>
              <a:tr h="283418">
                <a:tc>
                  <a:txBody>
                    <a:bodyPr/>
                    <a:lstStyle/>
                    <a:p>
                      <a:pPr algn="ctr" fontAlgn="b"/>
                      <a:r>
                        <a:rPr lang="en-GB" sz="900" u="none" strike="noStrike" dirty="0">
                          <a:solidFill>
                            <a:schemeClr val="bg1"/>
                          </a:solidFill>
                          <a:effectLst/>
                        </a:rPr>
                        <a:t>2</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10:10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Kubo And The Two Strings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787611"/>
                  </a:ext>
                </a:extLst>
              </a:tr>
              <a:tr h="283418">
                <a:tc>
                  <a:txBody>
                    <a:bodyPr/>
                    <a:lstStyle/>
                    <a:p>
                      <a:pPr algn="ctr" fontAlgn="b"/>
                      <a:r>
                        <a:rPr lang="en-GB" sz="900" u="none" strike="noStrike" dirty="0">
                          <a:solidFill>
                            <a:schemeClr val="bg1"/>
                          </a:solidFill>
                          <a:effectLst/>
                        </a:rPr>
                        <a:t>2</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12:40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25</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American Honey</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995147"/>
                  </a:ext>
                </a:extLst>
              </a:tr>
              <a:tr h="283418">
                <a:tc>
                  <a:txBody>
                    <a:bodyPr/>
                    <a:lstStyle/>
                    <a:p>
                      <a:pPr algn="ctr" fontAlgn="b"/>
                      <a:r>
                        <a:rPr lang="en-GB" sz="900" u="none" strike="noStrike" dirty="0">
                          <a:solidFill>
                            <a:schemeClr val="bg1"/>
                          </a:solidFill>
                          <a:effectLst/>
                        </a:rPr>
                        <a:t>2</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16:10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32</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American Honey</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181176"/>
                  </a:ext>
                </a:extLst>
              </a:tr>
              <a:tr h="283418">
                <a:tc>
                  <a:txBody>
                    <a:bodyPr/>
                    <a:lstStyle/>
                    <a:p>
                      <a:pPr algn="ctr" fontAlgn="b"/>
                      <a:r>
                        <a:rPr lang="en-GB" sz="900" u="none" strike="noStrike" dirty="0">
                          <a:solidFill>
                            <a:schemeClr val="bg1"/>
                          </a:solidFill>
                          <a:effectLst/>
                        </a:rPr>
                        <a:t>2</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19:40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157</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Girl On The Train, The</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169334"/>
                  </a:ext>
                </a:extLst>
              </a:tr>
              <a:tr h="283418">
                <a:tc>
                  <a:txBody>
                    <a:bodyPr/>
                    <a:lstStyle/>
                    <a:p>
                      <a:pPr algn="ctr" fontAlgn="b"/>
                      <a:r>
                        <a:rPr lang="en-GB" sz="900" u="none" strike="noStrike" dirty="0">
                          <a:solidFill>
                            <a:schemeClr val="bg1"/>
                          </a:solidFill>
                          <a:effectLst/>
                        </a:rPr>
                        <a:t>2</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22:20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69</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Girl On The Train, The</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712699"/>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22:30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18</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Bridget Jones's Baby</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679939"/>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10:15</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72</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Ice Age: Collision Course</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676144"/>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12:30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3D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687714"/>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14:50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92</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2D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689819"/>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17:10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30</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Storks 3D</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7443316"/>
                  </a:ext>
                </a:extLst>
              </a:tr>
              <a:tr h="283418">
                <a:tc>
                  <a:txBody>
                    <a:bodyPr/>
                    <a:lstStyle/>
                    <a:p>
                      <a:pPr algn="ctr" fontAlgn="b"/>
                      <a:r>
                        <a:rPr lang="en-GB" sz="900" u="none" strike="noStrike" dirty="0">
                          <a:solidFill>
                            <a:schemeClr val="bg1"/>
                          </a:solidFill>
                          <a:effectLst/>
                        </a:rPr>
                        <a:t>3</a:t>
                      </a:r>
                      <a:endParaRPr lang="en-GB" sz="900" b="0" i="0" u="none" strike="noStrike" dirty="0">
                        <a:solidFill>
                          <a:schemeClr val="bg1"/>
                        </a:solidFill>
                        <a:effectLst/>
                        <a:latin typeface="Arial" panose="020B0604020202020204" pitchFamily="34" charset="0"/>
                      </a:endParaRP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15/10/16</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19:30</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a:solidFill>
                            <a:schemeClr val="bg1"/>
                          </a:solidFill>
                          <a:effectLst/>
                        </a:rPr>
                        <a:t>105</a:t>
                      </a:r>
                      <a:endParaRPr lang="en-GB" sz="900" b="0"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900" u="none" strike="noStrike" dirty="0">
                          <a:solidFill>
                            <a:schemeClr val="bg1"/>
                          </a:solidFill>
                          <a:effectLst/>
                        </a:rPr>
                        <a:t>  Bridget Jones's Baby</a:t>
                      </a:r>
                      <a:endParaRPr lang="en-GB" sz="900" b="0"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4119375"/>
                  </a:ext>
                </a:extLst>
              </a:tr>
            </a:tbl>
          </a:graphicData>
        </a:graphic>
      </p:graphicFrame>
      <p:cxnSp>
        <p:nvCxnSpPr>
          <p:cNvPr id="8" name="Straight Arrow Connector 7"/>
          <p:cNvCxnSpPr/>
          <p:nvPr/>
        </p:nvCxnSpPr>
        <p:spPr>
          <a:xfrm flipV="1">
            <a:off x="3945430" y="3258207"/>
            <a:ext cx="3075480" cy="648628"/>
          </a:xfrm>
          <a:prstGeom prst="straightConnector1">
            <a:avLst/>
          </a:prstGeom>
          <a:ln w="12700">
            <a:solidFill>
              <a:schemeClr val="bg1"/>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32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000" y="270000"/>
            <a:ext cx="12413343" cy="285585"/>
          </a:xfrm>
        </p:spPr>
        <p:txBody>
          <a:bodyPr/>
          <a:lstStyle/>
          <a:p>
            <a:r>
              <a:rPr lang="en-GB" dirty="0"/>
              <a:t>WHAT IS ECONOMETRICS?</a:t>
            </a:r>
            <a:endParaRPr lang="en-US" dirty="0"/>
          </a:p>
        </p:txBody>
      </p:sp>
      <p:sp>
        <p:nvSpPr>
          <p:cNvPr id="5" name="Content Placeholder 4"/>
          <p:cNvSpPr txBox="1">
            <a:spLocks/>
          </p:cNvSpPr>
          <p:nvPr/>
        </p:nvSpPr>
        <p:spPr>
          <a:xfrm>
            <a:off x="660270" y="2555982"/>
            <a:ext cx="5390690" cy="2449299"/>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b="0" dirty="0">
                <a:solidFill>
                  <a:schemeClr val="accent6"/>
                </a:solidFill>
                <a:latin typeface="Arial" charset="0"/>
                <a:ea typeface="Arial" charset="0"/>
                <a:cs typeface="Arial" charset="0"/>
              </a:rPr>
              <a:t>If sales are a cake, econometrics determines the recipe, identifying and quantifying ALL key drivers/ingredients.</a:t>
            </a:r>
          </a:p>
          <a:p>
            <a:pPr>
              <a:lnSpc>
                <a:spcPct val="100000"/>
              </a:lnSpc>
            </a:pPr>
            <a:endParaRPr lang="en-GB" b="0" dirty="0">
              <a:solidFill>
                <a:schemeClr val="accent6"/>
              </a:solidFill>
              <a:latin typeface="Arial" charset="0"/>
              <a:ea typeface="Arial" charset="0"/>
              <a:cs typeface="Arial" charset="0"/>
            </a:endParaRPr>
          </a:p>
          <a:p>
            <a:pPr>
              <a:lnSpc>
                <a:spcPct val="100000"/>
              </a:lnSpc>
            </a:pPr>
            <a:r>
              <a:rPr lang="en-GB" b="0" dirty="0">
                <a:solidFill>
                  <a:schemeClr val="accent6"/>
                </a:solidFill>
                <a:latin typeface="Arial" charset="0"/>
                <a:ea typeface="Arial" charset="0"/>
                <a:cs typeface="Arial" charset="0"/>
              </a:rPr>
              <a:t>The technique assigns a weight to each ingredient. Once the ‘recipe’ is known, we can reproduce the cake by combining the weighted ingredients together, with an understanding of which ones are adding the most to the mix. </a:t>
            </a:r>
          </a:p>
        </p:txBody>
      </p:sp>
      <p:grpSp>
        <p:nvGrpSpPr>
          <p:cNvPr id="18" name="Group 17"/>
          <p:cNvGrpSpPr/>
          <p:nvPr/>
        </p:nvGrpSpPr>
        <p:grpSpPr>
          <a:xfrm>
            <a:off x="6513853" y="1053965"/>
            <a:ext cx="5927536" cy="5453332"/>
            <a:chOff x="6321828" y="853256"/>
            <a:chExt cx="6050619" cy="5566568"/>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283" t="10662" r="16489" b="7605"/>
            <a:stretch/>
          </p:blipFill>
          <p:spPr>
            <a:xfrm>
              <a:off x="6321828" y="853256"/>
              <a:ext cx="6050619" cy="5566568"/>
            </a:xfrm>
            <a:prstGeom prst="rect">
              <a:avLst/>
            </a:prstGeom>
          </p:spPr>
        </p:pic>
        <p:sp>
          <p:nvSpPr>
            <p:cNvPr id="7" name="Content Placeholder 4"/>
            <p:cNvSpPr txBox="1">
              <a:spLocks/>
            </p:cNvSpPr>
            <p:nvPr/>
          </p:nvSpPr>
          <p:spPr>
            <a:xfrm>
              <a:off x="6482423" y="989738"/>
              <a:ext cx="4855486" cy="521434"/>
            </a:xfrm>
            <a:prstGeom prst="rect">
              <a:avLst/>
            </a:prstGeom>
          </p:spPr>
          <p:txBody>
            <a:bodyPr/>
            <a:lstStyle>
              <a:lvl1pPr marL="148318" indent="-148318" algn="l" defTabSz="756026" rtl="0" eaLnBrk="1" latinLnBrk="0" hangingPunct="1">
                <a:lnSpc>
                  <a:spcPct val="90000"/>
                </a:lnSpc>
                <a:spcBef>
                  <a:spcPts val="827"/>
                </a:spcBef>
                <a:buClr>
                  <a:schemeClr val="tx2"/>
                </a:buClr>
                <a:buFont typeface="Arial" panose="020B0604020202020204" pitchFamily="34" charset="0"/>
                <a:buChar char="•"/>
                <a:defRPr sz="1323" kern="1200">
                  <a:solidFill>
                    <a:schemeClr val="tx2"/>
                  </a:solidFill>
                  <a:latin typeface="Century Gothic" panose="020B0502020202020204" pitchFamily="34" charset="0"/>
                  <a:ea typeface="Tahoma" panose="020B0604030504040204" pitchFamily="34" charset="0"/>
                  <a:cs typeface="Tahoma" panose="020B0604030504040204" pitchFamily="34" charset="0"/>
                </a:defRPr>
              </a:lvl1pPr>
              <a:lvl2pPr marL="295323" indent="-147005" algn="l" defTabSz="756026" rtl="0" eaLnBrk="1" latinLnBrk="0" hangingPunct="1">
                <a:lnSpc>
                  <a:spcPct val="90000"/>
                </a:lnSpc>
                <a:spcBef>
                  <a:spcPts val="413"/>
                </a:spcBef>
                <a:buClr>
                  <a:schemeClr val="tx2"/>
                </a:buClr>
                <a:buFont typeface="Century Gothic" panose="020B0502020202020204" pitchFamily="34" charset="0"/>
                <a:buChar char="–"/>
                <a:defRPr sz="1158" kern="1200">
                  <a:solidFill>
                    <a:schemeClr val="tx2"/>
                  </a:solidFill>
                  <a:latin typeface="Century Gothic" panose="020B0502020202020204" pitchFamily="34" charset="0"/>
                  <a:ea typeface="Tahoma" panose="020B0604030504040204" pitchFamily="34" charset="0"/>
                  <a:cs typeface="Tahoma" panose="020B0604030504040204" pitchFamily="34" charset="0"/>
                </a:defRPr>
              </a:lvl2pPr>
              <a:lvl3pPr marL="443640" indent="-148318" algn="l" defTabSz="756026" rtl="0" eaLnBrk="1" latinLnBrk="0" hangingPunct="1">
                <a:lnSpc>
                  <a:spcPct val="90000"/>
                </a:lnSpc>
                <a:spcBef>
                  <a:spcPts val="413"/>
                </a:spcBef>
                <a:buClr>
                  <a:schemeClr val="tx2"/>
                </a:buClr>
                <a:buFont typeface="Arial" panose="020B0604020202020204" pitchFamily="34" charset="0"/>
                <a:buChar char="•"/>
                <a:defRPr sz="1158" kern="1200">
                  <a:solidFill>
                    <a:schemeClr val="tx2"/>
                  </a:solidFill>
                  <a:latin typeface="Century Gothic" panose="020B0502020202020204" pitchFamily="34" charset="0"/>
                  <a:ea typeface="Tahoma" panose="020B0604030504040204" pitchFamily="34" charset="0"/>
                  <a:cs typeface="Tahoma" panose="020B0604030504040204" pitchFamily="34" charset="0"/>
                </a:defRPr>
              </a:lvl3pPr>
              <a:lvl4pPr marL="590645" indent="-147005" algn="l" defTabSz="756026" rtl="0" eaLnBrk="1" latinLnBrk="0" hangingPunct="1">
                <a:lnSpc>
                  <a:spcPct val="90000"/>
                </a:lnSpc>
                <a:spcBef>
                  <a:spcPts val="413"/>
                </a:spcBef>
                <a:buClr>
                  <a:schemeClr val="tx2"/>
                </a:buClr>
                <a:buFont typeface="Century Gothic" panose="020B0502020202020204" pitchFamily="34" charset="0"/>
                <a:buChar char="–"/>
                <a:defRPr sz="1158" kern="1200">
                  <a:solidFill>
                    <a:schemeClr val="tx2"/>
                  </a:solidFill>
                  <a:latin typeface="Century Gothic" panose="020B0502020202020204" pitchFamily="34" charset="0"/>
                  <a:ea typeface="Tahoma" panose="020B0604030504040204" pitchFamily="34" charset="0"/>
                  <a:cs typeface="Tahoma" panose="020B0604030504040204" pitchFamily="34" charset="0"/>
                </a:defRPr>
              </a:lvl4pPr>
              <a:lvl5pPr marL="738963" indent="-148318" algn="l" defTabSz="756026" rtl="0" eaLnBrk="1" latinLnBrk="0" hangingPunct="1">
                <a:lnSpc>
                  <a:spcPct val="90000"/>
                </a:lnSpc>
                <a:spcBef>
                  <a:spcPts val="413"/>
                </a:spcBef>
                <a:buClr>
                  <a:schemeClr val="tx2"/>
                </a:buClr>
                <a:buFont typeface="Arial" panose="020B0604020202020204" pitchFamily="34" charset="0"/>
                <a:buChar char="•"/>
                <a:defRPr sz="1158" kern="1200">
                  <a:solidFill>
                    <a:schemeClr val="tx2"/>
                  </a:solidFill>
                  <a:latin typeface="Century Gothic" panose="020B0502020202020204" pitchFamily="34" charset="0"/>
                  <a:ea typeface="Tahoma" panose="020B0604030504040204" pitchFamily="34" charset="0"/>
                  <a:cs typeface="Tahoma" panose="020B0604030504040204" pitchFamily="34" charset="0"/>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r>
                <a:rPr lang="en-GB" sz="2800" spc="50" dirty="0">
                  <a:solidFill>
                    <a:srgbClr val="FFFFFF"/>
                  </a:solidFill>
                  <a:latin typeface="Impact" charset="0"/>
                  <a:ea typeface="Impact" charset="0"/>
                  <a:cs typeface="Impact" charset="0"/>
                </a:rPr>
                <a:t>INGREDIENTS INCLUDE:</a:t>
              </a:r>
            </a:p>
          </p:txBody>
        </p:sp>
        <p:sp>
          <p:nvSpPr>
            <p:cNvPr id="8" name="Rectangle 7"/>
            <p:cNvSpPr/>
            <p:nvPr/>
          </p:nvSpPr>
          <p:spPr>
            <a:xfrm>
              <a:off x="6799781" y="1859478"/>
              <a:ext cx="2606605" cy="1372485"/>
            </a:xfrm>
            <a:prstGeom prst="rect">
              <a:avLst/>
            </a:prstGeom>
          </p:spPr>
          <p:txBody>
            <a:bodyPr wrap="square">
              <a:spAutoFit/>
            </a:bodyPr>
            <a:lstStyle/>
            <a:p>
              <a:r>
                <a:rPr lang="en-GB" sz="2000" spc="50" dirty="0">
                  <a:solidFill>
                    <a:srgbClr val="FFFFFF"/>
                  </a:solidFill>
                  <a:latin typeface="Arial" charset="0"/>
                  <a:ea typeface="Arial" charset="0"/>
                  <a:cs typeface="Arial" charset="0"/>
                </a:rPr>
                <a:t>Advertising</a:t>
              </a:r>
            </a:p>
            <a:p>
              <a:r>
                <a:rPr lang="en-GB" sz="2000" spc="50" dirty="0">
                  <a:solidFill>
                    <a:srgbClr val="FFFFFF"/>
                  </a:solidFill>
                  <a:latin typeface="Arial" charset="0"/>
                  <a:ea typeface="Arial" charset="0"/>
                  <a:cs typeface="Arial" charset="0"/>
                </a:rPr>
                <a:t>PR</a:t>
              </a:r>
            </a:p>
            <a:p>
              <a:r>
                <a:rPr lang="en-GB" sz="2000" spc="50" dirty="0">
                  <a:solidFill>
                    <a:srgbClr val="FFFFFF"/>
                  </a:solidFill>
                  <a:latin typeface="Arial" charset="0"/>
                  <a:ea typeface="Arial" charset="0"/>
                  <a:cs typeface="Arial" charset="0"/>
                </a:rPr>
                <a:t>Pricing</a:t>
              </a:r>
            </a:p>
            <a:p>
              <a:r>
                <a:rPr lang="en-GB" sz="2000" spc="50" dirty="0">
                  <a:solidFill>
                    <a:srgbClr val="FFFFFF"/>
                  </a:solidFill>
                  <a:latin typeface="Arial" charset="0"/>
                  <a:ea typeface="Arial" charset="0"/>
                  <a:cs typeface="Arial" charset="0"/>
                </a:rPr>
                <a:t>Brand Awareness</a:t>
              </a:r>
            </a:p>
          </p:txBody>
        </p:sp>
        <p:sp>
          <p:nvSpPr>
            <p:cNvPr id="9" name="Rectangle 8"/>
            <p:cNvSpPr/>
            <p:nvPr/>
          </p:nvSpPr>
          <p:spPr>
            <a:xfrm>
              <a:off x="9476213" y="1859478"/>
              <a:ext cx="2566152" cy="1372485"/>
            </a:xfrm>
            <a:prstGeom prst="rect">
              <a:avLst/>
            </a:prstGeom>
          </p:spPr>
          <p:txBody>
            <a:bodyPr wrap="square">
              <a:spAutoFit/>
            </a:bodyPr>
            <a:lstStyle/>
            <a:p>
              <a:r>
                <a:rPr lang="en-GB" sz="2000" spc="50" dirty="0">
                  <a:solidFill>
                    <a:srgbClr val="FFFFFF"/>
                  </a:solidFill>
                  <a:latin typeface="Arial" charset="0"/>
                  <a:ea typeface="Arial" charset="0"/>
                  <a:cs typeface="Arial" charset="0"/>
                </a:rPr>
                <a:t>Competitor Marketing</a:t>
              </a:r>
            </a:p>
            <a:p>
              <a:r>
                <a:rPr lang="en-GB" sz="2000" spc="50" dirty="0">
                  <a:solidFill>
                    <a:srgbClr val="FFFFFF"/>
                  </a:solidFill>
                  <a:latin typeface="Arial" charset="0"/>
                  <a:ea typeface="Arial" charset="0"/>
                  <a:cs typeface="Arial" charset="0"/>
                </a:rPr>
                <a:t>Seasonality</a:t>
              </a:r>
            </a:p>
            <a:p>
              <a:r>
                <a:rPr lang="en-GB" sz="2000" spc="50" dirty="0">
                  <a:solidFill>
                    <a:srgbClr val="FFFFFF"/>
                  </a:solidFill>
                  <a:latin typeface="Arial" charset="0"/>
                  <a:ea typeface="Arial" charset="0"/>
                  <a:cs typeface="Arial" charset="0"/>
                </a:rPr>
                <a:t>Economic change</a:t>
              </a:r>
            </a:p>
          </p:txBody>
        </p:sp>
        <p:cxnSp>
          <p:nvCxnSpPr>
            <p:cNvPr id="10" name="Straight Connector 9"/>
            <p:cNvCxnSpPr/>
            <p:nvPr/>
          </p:nvCxnSpPr>
          <p:spPr>
            <a:xfrm>
              <a:off x="6889982" y="3353414"/>
              <a:ext cx="4914311" cy="0"/>
            </a:xfrm>
            <a:prstGeom prst="line">
              <a:avLst/>
            </a:prstGeom>
            <a:ln w="38100">
              <a:solidFill>
                <a:srgbClr val="FFFFFF"/>
              </a:solidFill>
              <a:headEnd type="none" w="lg" len="lg"/>
              <a:tailEnd type="none" w="sm" len="s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4645" y="3598436"/>
              <a:ext cx="1316999" cy="90196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061" y="4879793"/>
              <a:ext cx="931008" cy="91811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0875" y="5080050"/>
              <a:ext cx="1052524" cy="94031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8517" y="3582339"/>
              <a:ext cx="1001425" cy="9963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0348650" y="4886240"/>
              <a:ext cx="931008" cy="918113"/>
            </a:xfrm>
            <a:prstGeom prst="rect">
              <a:avLst/>
            </a:prstGeom>
          </p:spPr>
        </p:pic>
      </p:grpSp>
      <p:cxnSp>
        <p:nvCxnSpPr>
          <p:cNvPr id="16" name="Straight Connector 1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1595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Pinpointing cinema </a:t>
            </a:r>
            <a:r>
              <a:rPr lang="en-GB" dirty="0" err="1"/>
              <a:t>roi</a:t>
            </a:r>
            <a:endParaRPr lang="en-US" dirty="0"/>
          </a:p>
        </p:txBody>
      </p:sp>
      <p:sp>
        <p:nvSpPr>
          <p:cNvPr id="4" name="Text Placeholder 3"/>
          <p:cNvSpPr>
            <a:spLocks noGrp="1"/>
          </p:cNvSpPr>
          <p:nvPr>
            <p:ph type="body" sz="quarter" idx="27"/>
          </p:nvPr>
        </p:nvSpPr>
        <p:spPr/>
        <p:txBody>
          <a:bodyPr/>
          <a:lstStyle/>
          <a:p>
            <a:r>
              <a:rPr lang="en-US" dirty="0">
                <a:solidFill>
                  <a:srgbClr val="8A8A8D"/>
                </a:solidFill>
              </a:rPr>
              <a:t>Econometrics</a:t>
            </a:r>
          </a:p>
        </p:txBody>
      </p:sp>
      <p:sp>
        <p:nvSpPr>
          <p:cNvPr id="5" name="Text Placeholder 4"/>
          <p:cNvSpPr txBox="1">
            <a:spLocks/>
          </p:cNvSpPr>
          <p:nvPr/>
        </p:nvSpPr>
        <p:spPr bwMode="gray">
          <a:xfrm>
            <a:off x="1534985" y="4703395"/>
            <a:ext cx="2561898" cy="309891"/>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Since 2015 we have been able to supply </a:t>
            </a:r>
            <a:r>
              <a:rPr lang="en-GB" sz="1600" dirty="0">
                <a:solidFill>
                  <a:schemeClr val="accent2"/>
                </a:solidFill>
              </a:rPr>
              <a:t>spot data </a:t>
            </a:r>
            <a:r>
              <a:rPr lang="en-GB" sz="1600" b="0" dirty="0">
                <a:solidFill>
                  <a:srgbClr val="000000"/>
                </a:solidFill>
              </a:rPr>
              <a:t>for every ad in your campaign by site and showing</a:t>
            </a:r>
          </a:p>
        </p:txBody>
      </p:sp>
      <p:sp>
        <p:nvSpPr>
          <p:cNvPr id="6" name="Text Placeholder 4"/>
          <p:cNvSpPr txBox="1">
            <a:spLocks/>
          </p:cNvSpPr>
          <p:nvPr/>
        </p:nvSpPr>
        <p:spPr bwMode="gray">
          <a:xfrm>
            <a:off x="3362904" y="4958508"/>
            <a:ext cx="2972666" cy="309891"/>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ct val="100000"/>
              </a:lnSpc>
              <a:spcBef>
                <a:spcPts val="600"/>
              </a:spcBef>
              <a:buClrTx/>
            </a:pPr>
            <a:endParaRPr lang="en-GB" dirty="0">
              <a:solidFill>
                <a:srgbClr val="000000"/>
              </a:solidFill>
            </a:endParaRPr>
          </a:p>
        </p:txBody>
      </p:sp>
      <p:sp>
        <p:nvSpPr>
          <p:cNvPr id="7" name="Text Placeholder 4"/>
          <p:cNvSpPr txBox="1">
            <a:spLocks/>
          </p:cNvSpPr>
          <p:nvPr/>
        </p:nvSpPr>
        <p:spPr bwMode="gray">
          <a:xfrm>
            <a:off x="5487625" y="4703395"/>
            <a:ext cx="2377921" cy="371894"/>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Data is overlaid with </a:t>
            </a:r>
            <a:r>
              <a:rPr lang="en-GB" sz="1600" dirty="0">
                <a:solidFill>
                  <a:schemeClr val="accent2"/>
                </a:solidFill>
              </a:rPr>
              <a:t>longitude/ latitudinal or postcode </a:t>
            </a:r>
            <a:r>
              <a:rPr lang="en-GB" sz="1600" b="0" dirty="0">
                <a:solidFill>
                  <a:srgbClr val="000000"/>
                </a:solidFill>
              </a:rPr>
              <a:t>information</a:t>
            </a:r>
          </a:p>
        </p:txBody>
      </p:sp>
      <p:sp>
        <p:nvSpPr>
          <p:cNvPr id="8" name="Text Placeholder 4"/>
          <p:cNvSpPr txBox="1">
            <a:spLocks/>
          </p:cNvSpPr>
          <p:nvPr/>
        </p:nvSpPr>
        <p:spPr bwMode="gray">
          <a:xfrm>
            <a:off x="9121787" y="4703395"/>
            <a:ext cx="2966125" cy="309891"/>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2000"/>
              </a:lnSpc>
            </a:pPr>
            <a:r>
              <a:rPr lang="en-GB" sz="1600" b="0" dirty="0">
                <a:solidFill>
                  <a:srgbClr val="000000"/>
                </a:solidFill>
              </a:rPr>
              <a:t>The econometrics team then</a:t>
            </a:r>
            <a:r>
              <a:rPr lang="en-GB" sz="1600" b="0" dirty="0">
                <a:solidFill>
                  <a:srgbClr val="00BFD6"/>
                </a:solidFill>
              </a:rPr>
              <a:t> </a:t>
            </a:r>
            <a:r>
              <a:rPr lang="en-GB" sz="1600" dirty="0">
                <a:solidFill>
                  <a:schemeClr val="accent2"/>
                </a:solidFill>
              </a:rPr>
              <a:t>pin point cinema admissions delivery vs. store uplifts in sales</a:t>
            </a:r>
            <a:r>
              <a:rPr lang="en-GB" sz="1600" b="0" dirty="0">
                <a:solidFill>
                  <a:srgbClr val="000000"/>
                </a:solidFill>
              </a:rPr>
              <a:t> to provide an accurate ROI figure</a:t>
            </a:r>
          </a:p>
        </p:txBody>
      </p:sp>
      <p:sp>
        <p:nvSpPr>
          <p:cNvPr id="9" name="Freeform 253"/>
          <p:cNvSpPr>
            <a:spLocks noEditPoints="1"/>
          </p:cNvSpPr>
          <p:nvPr/>
        </p:nvSpPr>
        <p:spPr bwMode="auto">
          <a:xfrm>
            <a:off x="1694495" y="2038251"/>
            <a:ext cx="2242879" cy="2242879"/>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sp>
        <p:nvSpPr>
          <p:cNvPr id="10" name="Freeform 101"/>
          <p:cNvSpPr>
            <a:spLocks noEditPoints="1"/>
          </p:cNvSpPr>
          <p:nvPr/>
        </p:nvSpPr>
        <p:spPr bwMode="auto">
          <a:xfrm>
            <a:off x="9483411" y="2038251"/>
            <a:ext cx="2242879" cy="2242879"/>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sp>
        <p:nvSpPr>
          <p:cNvPr id="11" name="Freeform 159"/>
          <p:cNvSpPr>
            <a:spLocks noEditPoints="1"/>
          </p:cNvSpPr>
          <p:nvPr/>
        </p:nvSpPr>
        <p:spPr bwMode="auto">
          <a:xfrm>
            <a:off x="5600895" y="2038251"/>
            <a:ext cx="2242879" cy="2242879"/>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BFD6"/>
              </a:solidFill>
            </a:endParaRPr>
          </a:p>
        </p:txBody>
      </p:sp>
    </p:spTree>
    <p:extLst>
      <p:ext uri="{BB962C8B-B14F-4D97-AF65-F5344CB8AC3E}">
        <p14:creationId xmlns:p14="http://schemas.microsoft.com/office/powerpoint/2010/main" val="192651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42697" y="1557308"/>
            <a:ext cx="10157556" cy="4133199"/>
          </a:xfrm>
        </p:spPr>
        <p:txBody>
          <a:bodyPr/>
          <a:lstStyle/>
          <a:p>
            <a:pPr>
              <a:lnSpc>
                <a:spcPts val="8000"/>
              </a:lnSpc>
            </a:pPr>
            <a:r>
              <a:rPr lang="en-GB" sz="8000" dirty="0"/>
              <a:t>this </a:t>
            </a:r>
            <a:r>
              <a:rPr lang="en-GB" sz="8000" dirty="0">
                <a:solidFill>
                  <a:srgbClr val="FFFFFF"/>
                </a:solidFill>
              </a:rPr>
              <a:t>data is quick </a:t>
            </a:r>
          </a:p>
          <a:p>
            <a:pPr>
              <a:lnSpc>
                <a:spcPts val="8000"/>
              </a:lnSpc>
            </a:pPr>
            <a:r>
              <a:rPr lang="en-GB" sz="8000" dirty="0">
                <a:solidFill>
                  <a:srgbClr val="FFFFFF"/>
                </a:solidFill>
              </a:rPr>
              <a:t>to run and readily available </a:t>
            </a:r>
            <a:r>
              <a:rPr lang="en-GB" sz="8000" dirty="0">
                <a:solidFill>
                  <a:schemeClr val="bg1"/>
                </a:solidFill>
              </a:rPr>
              <a:t>so</a:t>
            </a:r>
            <a:r>
              <a:rPr lang="en-GB" sz="8000" dirty="0">
                <a:solidFill>
                  <a:schemeClr val="accent2"/>
                </a:solidFill>
              </a:rPr>
              <a:t> </a:t>
            </a:r>
            <a:r>
              <a:rPr lang="en-GB" sz="8000" dirty="0"/>
              <a:t>please ensure you request it post each campaign</a:t>
            </a:r>
            <a:endParaRPr lang="en-GB" sz="8000" dirty="0">
              <a:solidFill>
                <a:schemeClr val="bg1"/>
              </a:solidFill>
            </a:endParaRPr>
          </a:p>
        </p:txBody>
      </p:sp>
    </p:spTree>
    <p:extLst>
      <p:ext uri="{BB962C8B-B14F-4D97-AF65-F5344CB8AC3E}">
        <p14:creationId xmlns:p14="http://schemas.microsoft.com/office/powerpoint/2010/main" val="6009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42950" cy="7068273"/>
          </a:xfrm>
          <a:prstGeom prst="rect">
            <a:avLst/>
          </a:prstGeom>
          <a:solidFill>
            <a:srgbClr val="65616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99033" y="5916204"/>
            <a:ext cx="6444885" cy="584775"/>
          </a:xfrm>
          <a:prstGeom prst="rect">
            <a:avLst/>
          </a:prstGeom>
          <a:noFill/>
          <a:ln>
            <a:noFill/>
          </a:ln>
        </p:spPr>
        <p:txBody>
          <a:bodyPr wrap="square" rtlCol="0">
            <a:spAutoFit/>
          </a:bodyPr>
          <a:lstStyle/>
          <a:p>
            <a:pPr algn="ctr"/>
            <a:r>
              <a:rPr lang="en-US" sz="1600" b="1" spc="200" dirty="0">
                <a:solidFill>
                  <a:schemeClr val="accent5">
                    <a:lumMod val="20000"/>
                    <a:lumOff val="80000"/>
                  </a:schemeClr>
                </a:solidFill>
                <a:latin typeface="Impact" charset="0"/>
                <a:ea typeface="Impact" charset="0"/>
                <a:cs typeface="Impact" charset="0"/>
              </a:rPr>
              <a:t>PROVING CINEMA’S UNIQUE VALUE AS PART </a:t>
            </a:r>
            <a:br>
              <a:rPr lang="en-US" sz="1600" b="1" spc="200" dirty="0">
                <a:solidFill>
                  <a:schemeClr val="accent5">
                    <a:lumMod val="20000"/>
                    <a:lumOff val="80000"/>
                  </a:schemeClr>
                </a:solidFill>
                <a:latin typeface="Impact" charset="0"/>
                <a:ea typeface="Impact" charset="0"/>
                <a:cs typeface="Impact" charset="0"/>
              </a:rPr>
            </a:br>
            <a:r>
              <a:rPr lang="en-US" sz="1600" b="1" spc="200" dirty="0">
                <a:solidFill>
                  <a:schemeClr val="accent5">
                    <a:lumMod val="20000"/>
                    <a:lumOff val="80000"/>
                  </a:schemeClr>
                </a:solidFill>
                <a:latin typeface="Impact" charset="0"/>
                <a:ea typeface="Impact" charset="0"/>
                <a:cs typeface="Impact" charset="0"/>
              </a:rPr>
              <a:t>OF ADVERTISERS’ AV SCHEDULES</a:t>
            </a:r>
          </a:p>
        </p:txBody>
      </p:sp>
      <p:cxnSp>
        <p:nvCxnSpPr>
          <p:cNvPr id="7" name="Straight Connector 6"/>
          <p:cNvCxnSpPr/>
          <p:nvPr/>
        </p:nvCxnSpPr>
        <p:spPr>
          <a:xfrm>
            <a:off x="0" y="9227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274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181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33213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0368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7414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461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5157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85625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56092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2795" y="729936"/>
            <a:ext cx="6950221" cy="1374735"/>
          </a:xfrm>
          <a:prstGeom prst="rect">
            <a:avLst/>
          </a:prstGeom>
        </p:spPr>
        <p:txBody>
          <a:bodyPr wrap="square">
            <a:spAutoFit/>
          </a:bodyPr>
          <a:lstStyle/>
          <a:p>
            <a:pPr algn="ctr">
              <a:lnSpc>
                <a:spcPts val="10000"/>
              </a:lnSpc>
            </a:pPr>
            <a:r>
              <a:rPr lang="en-US" sz="10000" kern="1400" spc="450" dirty="0">
                <a:solidFill>
                  <a:srgbClr val="FB3449"/>
                </a:solidFill>
                <a:latin typeface="Impact"/>
                <a:cs typeface="Impact"/>
              </a:rPr>
              <a:t>B</a:t>
            </a:r>
            <a:r>
              <a:rPr lang="en-US" sz="10000" kern="1400" spc="450" dirty="0">
                <a:solidFill>
                  <a:srgbClr val="FFFFFF"/>
                </a:solidFill>
                <a:latin typeface="Impact"/>
                <a:cs typeface="Impact"/>
              </a:rPr>
              <a:t>UILDING</a:t>
            </a:r>
          </a:p>
        </p:txBody>
      </p:sp>
      <p:sp>
        <p:nvSpPr>
          <p:cNvPr id="18" name="Rectangle 17"/>
          <p:cNvSpPr/>
          <p:nvPr/>
        </p:nvSpPr>
        <p:spPr>
          <a:xfrm>
            <a:off x="2685566" y="2131023"/>
            <a:ext cx="8124679" cy="1374735"/>
          </a:xfrm>
          <a:prstGeom prst="rect">
            <a:avLst/>
          </a:prstGeom>
        </p:spPr>
        <p:txBody>
          <a:bodyPr wrap="square">
            <a:spAutoFit/>
          </a:bodyPr>
          <a:lstStyle/>
          <a:p>
            <a:pPr algn="ctr">
              <a:lnSpc>
                <a:spcPts val="10000"/>
              </a:lnSpc>
            </a:pPr>
            <a:r>
              <a:rPr lang="en-US" sz="10000" kern="1400" spc="450" dirty="0">
                <a:solidFill>
                  <a:schemeClr val="bg2"/>
                </a:solidFill>
                <a:latin typeface="Impact"/>
                <a:cs typeface="Impact"/>
              </a:rPr>
              <a:t>B</a:t>
            </a:r>
            <a:r>
              <a:rPr lang="en-US" sz="10000" kern="1400" spc="450" dirty="0">
                <a:solidFill>
                  <a:schemeClr val="accent5">
                    <a:lumMod val="20000"/>
                    <a:lumOff val="80000"/>
                  </a:schemeClr>
                </a:solidFill>
                <a:latin typeface="Impact"/>
                <a:cs typeface="Impact"/>
              </a:rPr>
              <a:t>OX OFFICE</a:t>
            </a:r>
          </a:p>
        </p:txBody>
      </p:sp>
      <p:sp>
        <p:nvSpPr>
          <p:cNvPr id="19" name="TextBox 18"/>
          <p:cNvSpPr txBox="1"/>
          <p:nvPr/>
        </p:nvSpPr>
        <p:spPr>
          <a:xfrm>
            <a:off x="2711641" y="3546619"/>
            <a:ext cx="8072529" cy="1374735"/>
          </a:xfrm>
          <a:prstGeom prst="rect">
            <a:avLst/>
          </a:prstGeom>
          <a:noFill/>
          <a:ln>
            <a:noFill/>
          </a:ln>
        </p:spPr>
        <p:txBody>
          <a:bodyPr wrap="square" rtlCol="0">
            <a:spAutoFit/>
          </a:bodyPr>
          <a:lstStyle/>
          <a:p>
            <a:pPr algn="ctr">
              <a:lnSpc>
                <a:spcPts val="10000"/>
              </a:lnSpc>
            </a:pPr>
            <a:r>
              <a:rPr lang="en-US" sz="10000" kern="1400" spc="450" dirty="0">
                <a:solidFill>
                  <a:schemeClr val="tx2"/>
                </a:solidFill>
                <a:latin typeface="Impact"/>
                <a:cs typeface="Impact"/>
              </a:rPr>
              <a:t>B</a:t>
            </a:r>
            <a:r>
              <a:rPr lang="en-US" sz="10000" kern="1400" spc="450" dirty="0">
                <a:solidFill>
                  <a:schemeClr val="accent5">
                    <a:lumMod val="20000"/>
                    <a:lumOff val="80000"/>
                  </a:schemeClr>
                </a:solidFill>
                <a:latin typeface="Impact"/>
                <a:cs typeface="Impact"/>
              </a:rPr>
              <a:t>RANDS</a:t>
            </a:r>
          </a:p>
        </p:txBody>
      </p:sp>
      <p:sp>
        <p:nvSpPr>
          <p:cNvPr id="20" name="Rounded Rectangle 19"/>
          <p:cNvSpPr/>
          <p:nvPr/>
        </p:nvSpPr>
        <p:spPr>
          <a:xfrm>
            <a:off x="5507912" y="4893700"/>
            <a:ext cx="2427127" cy="514277"/>
          </a:xfrm>
          <a:prstGeom prst="round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300" b="1" spc="100" dirty="0">
                <a:solidFill>
                  <a:srgbClr val="36383D"/>
                </a:solidFill>
                <a:latin typeface="Impact" charset="0"/>
                <a:ea typeface="Impact" charset="0"/>
                <a:cs typeface="Impact" charset="0"/>
              </a:rPr>
              <a:t>VOLUME III</a:t>
            </a:r>
          </a:p>
        </p:txBody>
      </p:sp>
      <p:pic>
        <p:nvPicPr>
          <p:cNvPr id="36" name="Picture 35" descr="C:\Users\RafalimananaL\Desktop\OUTILS\New MB logo - SEPT 16\PNG\PNG\Kantar_Millwardbrown_Small_Logo_BLACK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190" y="7208398"/>
            <a:ext cx="2222175" cy="1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88049"/>
            <a:ext cx="12331696" cy="709383"/>
          </a:xfrm>
        </p:spPr>
        <p:txBody>
          <a:bodyPr/>
          <a:lstStyle/>
          <a:p>
            <a:r>
              <a:rPr lang="en-US" dirty="0"/>
              <a:t>The methodology</a:t>
            </a:r>
          </a:p>
        </p:txBody>
      </p:sp>
      <p:pic>
        <p:nvPicPr>
          <p:cNvPr id="7" name="Picture 2" descr="Image result for STAR TREK beyond SPOCK quinto"/>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54" t="5003" r="2439" b="44970"/>
          <a:stretch/>
        </p:blipFill>
        <p:spPr bwMode="auto">
          <a:xfrm>
            <a:off x="0" y="0"/>
            <a:ext cx="13442950" cy="45988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
            <a:ext cx="13442950" cy="4598881"/>
          </a:xfrm>
          <a:prstGeom prst="rect">
            <a:avLst/>
          </a:prstGeom>
          <a:solidFill>
            <a:schemeClr val="bg2">
              <a:alpha val="86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C:\Users\RafalimananaL\Desktop\OUTILS\New MB logo - SEPT 16\PNG\PNG\Kantar_Millwardbrown_Small_Logo_BLACK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190" y="7208398"/>
            <a:ext cx="2222175" cy="1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8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META-ANALYSIS</a:t>
            </a:r>
            <a:endParaRPr lang="en-US" dirty="0"/>
          </a:p>
        </p:txBody>
      </p:sp>
      <p:sp>
        <p:nvSpPr>
          <p:cNvPr id="6" name="Content Placeholder 2"/>
          <p:cNvSpPr txBox="1">
            <a:spLocks/>
          </p:cNvSpPr>
          <p:nvPr/>
        </p:nvSpPr>
        <p:spPr>
          <a:xfrm>
            <a:off x="589257" y="2831991"/>
            <a:ext cx="5385488" cy="1926757"/>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b="0" dirty="0">
                <a:solidFill>
                  <a:schemeClr val="accent6"/>
                </a:solidFill>
                <a:latin typeface="Arial" charset="0"/>
                <a:ea typeface="Arial" charset="0"/>
                <a:cs typeface="Arial" charset="0"/>
              </a:rPr>
              <a:t>Meta-analysis, which is common in pharmaceutical research, is essentially the detailed evaluation of hundreds of different cakes and recipes to determine which ingredients work best. </a:t>
            </a:r>
          </a:p>
          <a:p>
            <a:endParaRPr lang="en-GB" b="0" dirty="0">
              <a:solidFill>
                <a:schemeClr val="accent6"/>
              </a:solidFill>
              <a:latin typeface="Arial" charset="0"/>
              <a:ea typeface="Arial" charset="0"/>
              <a:cs typeface="Arial" charset="0"/>
            </a:endParaRPr>
          </a:p>
          <a:p>
            <a:r>
              <a:rPr lang="en-GB" b="0" dirty="0">
                <a:solidFill>
                  <a:schemeClr val="accent6"/>
                </a:solidFill>
                <a:latin typeface="Arial" charset="0"/>
                <a:ea typeface="Arial" charset="0"/>
                <a:cs typeface="Arial" charset="0"/>
              </a:rPr>
              <a:t>In this case we want to understand how each media channel works for advertisers in different sectors and the return on investment it delivers.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640" t="14109" r="26504" b="-160"/>
          <a:stretch/>
        </p:blipFill>
        <p:spPr>
          <a:xfrm>
            <a:off x="6444911" y="1068691"/>
            <a:ext cx="5927536" cy="5453357"/>
          </a:xfrm>
          <a:prstGeom prst="rect">
            <a:avLst/>
          </a:prstGeom>
        </p:spPr>
      </p:pic>
      <p:sp>
        <p:nvSpPr>
          <p:cNvPr id="7" name="Oval 6"/>
          <p:cNvSpPr/>
          <p:nvPr/>
        </p:nvSpPr>
        <p:spPr>
          <a:xfrm>
            <a:off x="6796983" y="3636606"/>
            <a:ext cx="2638585" cy="2638585"/>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GB" sz="1800" spc="100" dirty="0">
                <a:solidFill>
                  <a:srgbClr val="FFFFFF"/>
                </a:solidFill>
                <a:latin typeface="Impact" charset="0"/>
                <a:ea typeface="Impact" charset="0"/>
                <a:cs typeface="Impact" charset="0"/>
              </a:rPr>
              <a:t>ROI FOR EACH CHANNEL</a:t>
            </a:r>
          </a:p>
        </p:txBody>
      </p:sp>
      <p:sp>
        <p:nvSpPr>
          <p:cNvPr id="8" name="Oval 7"/>
          <p:cNvSpPr/>
          <p:nvPr/>
        </p:nvSpPr>
        <p:spPr>
          <a:xfrm>
            <a:off x="8089387" y="1340272"/>
            <a:ext cx="2638585" cy="2638585"/>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GB" sz="1800" spc="100" dirty="0">
                <a:solidFill>
                  <a:srgbClr val="FFFFFF"/>
                </a:solidFill>
                <a:latin typeface="Impact" charset="0"/>
                <a:ea typeface="Impact" charset="0"/>
                <a:cs typeface="Impact" charset="0"/>
              </a:rPr>
              <a:t>OVER 500 UK ECONOMETRIC MODELS FROM 2011-2016</a:t>
            </a:r>
          </a:p>
        </p:txBody>
      </p:sp>
      <p:sp>
        <p:nvSpPr>
          <p:cNvPr id="9" name="Oval 8"/>
          <p:cNvSpPr/>
          <p:nvPr/>
        </p:nvSpPr>
        <p:spPr>
          <a:xfrm>
            <a:off x="9455683" y="3616253"/>
            <a:ext cx="2638585" cy="2638585"/>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spc="100" dirty="0">
                <a:solidFill>
                  <a:srgbClr val="FFFFFF"/>
                </a:solidFill>
                <a:latin typeface="Impact" charset="0"/>
                <a:ea typeface="Impact" charset="0"/>
                <a:cs typeface="Impact" charset="0"/>
              </a:rPr>
              <a:t>SIX KEY PRODUCT CATEGORIES</a:t>
            </a:r>
          </a:p>
        </p:txBody>
      </p:sp>
      <p:cxnSp>
        <p:nvCxnSpPr>
          <p:cNvPr id="10" name="Straight Connector 9"/>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9000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583" b="13516"/>
          <a:stretch/>
        </p:blipFill>
        <p:spPr>
          <a:xfrm>
            <a:off x="0" y="-2"/>
            <a:ext cx="13442950" cy="7069864"/>
          </a:xfrm>
          <a:prstGeom prst="rect">
            <a:avLst/>
          </a:prstGeom>
        </p:spPr>
      </p:pic>
      <p:sp>
        <p:nvSpPr>
          <p:cNvPr id="4" name="Rectangle 3"/>
          <p:cNvSpPr/>
          <p:nvPr/>
        </p:nvSpPr>
        <p:spPr>
          <a:xfrm>
            <a:off x="0" y="0"/>
            <a:ext cx="13442950" cy="7069862"/>
          </a:xfrm>
          <a:prstGeom prst="rect">
            <a:avLst/>
          </a:prstGeom>
          <a:solidFill>
            <a:schemeClr val="tx1">
              <a:alpha val="6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6" name="Text Placeholder 4"/>
          <p:cNvSpPr>
            <a:spLocks noGrp="1"/>
          </p:cNvSpPr>
          <p:nvPr>
            <p:ph type="body" sz="quarter" idx="4294967295"/>
          </p:nvPr>
        </p:nvSpPr>
        <p:spPr>
          <a:xfrm>
            <a:off x="1681164" y="2748476"/>
            <a:ext cx="10080623" cy="1572911"/>
          </a:xfrm>
        </p:spPr>
        <p:txBody>
          <a:bodyPr/>
          <a:lstStyle/>
          <a:p>
            <a:pPr algn="ctr">
              <a:lnSpc>
                <a:spcPct val="100000"/>
              </a:lnSpc>
            </a:pPr>
            <a:r>
              <a:rPr lang="en-US" sz="10000" spc="150" dirty="0">
                <a:solidFill>
                  <a:srgbClr val="FFFFFF"/>
                </a:solidFill>
                <a:latin typeface="Impact" charset="0"/>
                <a:ea typeface="Impact" charset="0"/>
                <a:cs typeface="Impact" charset="0"/>
              </a:rPr>
              <a:t>RETAIL</a:t>
            </a: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7625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06841" y="7214096"/>
            <a:ext cx="4291648" cy="215444"/>
          </a:xfrm>
        </p:spPr>
        <p:txBody>
          <a:bodyPr/>
          <a:lstStyle/>
          <a:p>
            <a:pPr>
              <a:lnSpc>
                <a:spcPct val="100000"/>
              </a:lnSpc>
            </a:pPr>
            <a:r>
              <a:rPr lang="en-GB" sz="700" b="1" dirty="0">
                <a:latin typeface="Arial" charset="0"/>
                <a:ea typeface="Arial" charset="0"/>
                <a:cs typeface="Arial" charset="0"/>
              </a:rPr>
              <a:t>Source: </a:t>
            </a:r>
            <a:r>
              <a:rPr lang="en-GB" sz="700" dirty="0" err="1">
                <a:latin typeface="Arial" charset="0"/>
                <a:ea typeface="Arial" charset="0"/>
                <a:cs typeface="Arial" charset="0"/>
              </a:rPr>
              <a:t>Benchmarketing</a:t>
            </a:r>
            <a:r>
              <a:rPr lang="en-GB" sz="700" dirty="0">
                <a:latin typeface="Arial" charset="0"/>
                <a:ea typeface="Arial" charset="0"/>
                <a:cs typeface="Arial" charset="0"/>
              </a:rPr>
              <a:t> Results Vault – 2011 to 2016 data.</a:t>
            </a:r>
          </a:p>
          <a:p>
            <a:pPr>
              <a:lnSpc>
                <a:spcPct val="100000"/>
              </a:lnSpc>
            </a:pPr>
            <a:r>
              <a:rPr lang="en-GB" sz="700" dirty="0">
                <a:latin typeface="Arial" charset="0"/>
                <a:ea typeface="Arial" charset="0"/>
                <a:cs typeface="Arial" charset="0"/>
              </a:rPr>
              <a:t>All figures are Revenue ROI, for every £1 spent.</a:t>
            </a:r>
          </a:p>
        </p:txBody>
      </p:sp>
      <p:sp>
        <p:nvSpPr>
          <p:cNvPr id="3" name="Title 2"/>
          <p:cNvSpPr>
            <a:spLocks noGrp="1"/>
          </p:cNvSpPr>
          <p:nvPr>
            <p:ph type="title"/>
          </p:nvPr>
        </p:nvSpPr>
        <p:spPr/>
        <p:txBody>
          <a:bodyPr/>
          <a:lstStyle/>
          <a:p>
            <a:r>
              <a:rPr lang="en-GB" dirty="0"/>
              <a:t>RETAIL – RETURN ON INVESTMENT</a:t>
            </a:r>
            <a:endParaRPr lang="en-US" dirty="0"/>
          </a:p>
        </p:txBody>
      </p:sp>
      <p:sp>
        <p:nvSpPr>
          <p:cNvPr id="4" name="Text Placeholder 3"/>
          <p:cNvSpPr>
            <a:spLocks noGrp="1"/>
          </p:cNvSpPr>
          <p:nvPr>
            <p:ph type="body" sz="quarter" idx="27"/>
          </p:nvPr>
        </p:nvSpPr>
        <p:spPr>
          <a:xfrm>
            <a:off x="270624" y="651956"/>
            <a:ext cx="10060150" cy="204078"/>
          </a:xfrm>
        </p:spPr>
        <p:txBody>
          <a:bodyPr/>
          <a:lstStyle/>
          <a:p>
            <a:r>
              <a:rPr lang="en-US"/>
              <a:t>For retail advertisers, cinema delivers an average Revenue ROI of £13.51 for every £1 spent </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580469539"/>
              </p:ext>
            </p:extLst>
          </p:nvPr>
        </p:nvGraphicFramePr>
        <p:xfrm>
          <a:off x="561425" y="1052491"/>
          <a:ext cx="12212744" cy="561083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20724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l="3659" r="1265"/>
          <a:stretch/>
        </p:blipFill>
        <p:spPr>
          <a:xfrm>
            <a:off x="0" y="-2"/>
            <a:ext cx="13442951" cy="7069864"/>
          </a:xfrm>
          <a:prstGeom prst="rect">
            <a:avLst/>
          </a:prstGeom>
        </p:spPr>
      </p:pic>
      <p:sp>
        <p:nvSpPr>
          <p:cNvPr id="4" name="Rectangle 3"/>
          <p:cNvSpPr/>
          <p:nvPr/>
        </p:nvSpPr>
        <p:spPr>
          <a:xfrm>
            <a:off x="2" y="0"/>
            <a:ext cx="13442949" cy="7069862"/>
          </a:xfrm>
          <a:prstGeom prst="rect">
            <a:avLst/>
          </a:prstGeom>
          <a:solidFill>
            <a:schemeClr val="accent1">
              <a:alpha val="7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6" name="Rectangle 5"/>
          <p:cNvSpPr/>
          <p:nvPr/>
        </p:nvSpPr>
        <p:spPr>
          <a:xfrm>
            <a:off x="1177330" y="2719323"/>
            <a:ext cx="11088292" cy="1400383"/>
          </a:xfrm>
          <a:prstGeom prst="rect">
            <a:avLst/>
          </a:prstGeom>
        </p:spPr>
        <p:txBody>
          <a:bodyPr wrap="none">
            <a:spAutoFit/>
          </a:bodyPr>
          <a:lstStyle/>
          <a:p>
            <a:pPr lvl="0" algn="ctr"/>
            <a:r>
              <a:rPr lang="en-US" sz="8500" dirty="0">
                <a:solidFill>
                  <a:srgbClr val="FFFFFF"/>
                </a:solidFill>
                <a:latin typeface="Impact" charset="0"/>
                <a:ea typeface="Impact" charset="0"/>
                <a:cs typeface="Impact" charset="0"/>
              </a:rPr>
              <a:t>TOYS, GAMES &amp; CONSOLES</a:t>
            </a:r>
          </a:p>
        </p:txBody>
      </p:sp>
      <p:cxnSp>
        <p:nvCxnSpPr>
          <p:cNvPr id="7" name="Straight Connector 6"/>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29061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72601" y="7151092"/>
            <a:ext cx="3925888" cy="323165"/>
          </a:xfrm>
        </p:spPr>
        <p:txBody>
          <a:bodyPr/>
          <a:lstStyle/>
          <a:p>
            <a:pPr>
              <a:lnSpc>
                <a:spcPct val="100000"/>
              </a:lnSpc>
            </a:pPr>
            <a:r>
              <a:rPr lang="en-GB" sz="700" b="1" dirty="0">
                <a:ea typeface="Arial" charset="0"/>
                <a:cs typeface="Arial" charset="0"/>
              </a:rPr>
              <a:t>Source: </a:t>
            </a:r>
            <a:r>
              <a:rPr lang="en-GB" sz="700" dirty="0" err="1">
                <a:ea typeface="Arial" charset="0"/>
                <a:cs typeface="Arial" charset="0"/>
              </a:rPr>
              <a:t>Benchmarketing</a:t>
            </a:r>
            <a:r>
              <a:rPr lang="en-GB" sz="700" dirty="0">
                <a:ea typeface="Arial" charset="0"/>
                <a:cs typeface="Arial" charset="0"/>
              </a:rPr>
              <a:t> Results Vault – 2011 to 2016 data. Based on 19 UK cases.</a:t>
            </a:r>
          </a:p>
          <a:p>
            <a:pPr>
              <a:lnSpc>
                <a:spcPct val="100000"/>
              </a:lnSpc>
            </a:pPr>
            <a:r>
              <a:rPr lang="en-GB" sz="700" dirty="0">
                <a:ea typeface="Arial" charset="0"/>
                <a:cs typeface="Arial" charset="0"/>
              </a:rPr>
              <a:t>All figures are Revenue ROI, for every £1 spent. </a:t>
            </a:r>
          </a:p>
          <a:p>
            <a:pPr>
              <a:lnSpc>
                <a:spcPct val="100000"/>
              </a:lnSpc>
            </a:pPr>
            <a:r>
              <a:rPr lang="en-GB" sz="700" dirty="0">
                <a:ea typeface="Arial" charset="0"/>
                <a:cs typeface="Arial" charset="0"/>
              </a:rPr>
              <a:t>Online video incl. VOD. </a:t>
            </a:r>
          </a:p>
        </p:txBody>
      </p:sp>
      <p:sp>
        <p:nvSpPr>
          <p:cNvPr id="3" name="Title 2"/>
          <p:cNvSpPr>
            <a:spLocks noGrp="1"/>
          </p:cNvSpPr>
          <p:nvPr>
            <p:ph type="title"/>
          </p:nvPr>
        </p:nvSpPr>
        <p:spPr/>
        <p:txBody>
          <a:bodyPr/>
          <a:lstStyle/>
          <a:p>
            <a:r>
              <a:rPr lang="en-GB" dirty="0"/>
              <a:t>TOYS, GAMES &amp; CONSOLES – RETURN ON INVESTMENT</a:t>
            </a:r>
            <a:endParaRPr lang="en-US" dirty="0"/>
          </a:p>
        </p:txBody>
      </p:sp>
      <p:sp>
        <p:nvSpPr>
          <p:cNvPr id="4" name="Text Placeholder 3"/>
          <p:cNvSpPr>
            <a:spLocks noGrp="1"/>
          </p:cNvSpPr>
          <p:nvPr>
            <p:ph type="body" sz="quarter" idx="27"/>
          </p:nvPr>
        </p:nvSpPr>
        <p:spPr>
          <a:xfrm>
            <a:off x="270624" y="651956"/>
            <a:ext cx="9101976" cy="180148"/>
          </a:xfrm>
        </p:spPr>
        <p:txBody>
          <a:bodyPr/>
          <a:lstStyle/>
          <a:p>
            <a:r>
              <a:rPr lang="en-US" dirty="0"/>
              <a:t>Toys, games and console brands see an average return of £6.24 for every £1 spent on cinema advertising </a:t>
            </a:r>
          </a:p>
          <a:p>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2018561598"/>
              </p:ext>
            </p:extLst>
          </p:nvPr>
        </p:nvGraphicFramePr>
        <p:xfrm>
          <a:off x="683888" y="1067372"/>
          <a:ext cx="12117712" cy="56134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119974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081" b="15117"/>
          <a:stretch/>
        </p:blipFill>
        <p:spPr>
          <a:xfrm>
            <a:off x="-1168" y="3573"/>
            <a:ext cx="13442952" cy="7069862"/>
          </a:xfrm>
          <a:prstGeom prst="rect">
            <a:avLst/>
          </a:prstGeom>
        </p:spPr>
      </p:pic>
      <p:sp>
        <p:nvSpPr>
          <p:cNvPr id="5" name="Rectangle 4"/>
          <p:cNvSpPr/>
          <p:nvPr/>
        </p:nvSpPr>
        <p:spPr>
          <a:xfrm>
            <a:off x="0" y="-3"/>
            <a:ext cx="13444118" cy="7069863"/>
          </a:xfrm>
          <a:prstGeom prst="rect">
            <a:avLst/>
          </a:prstGeom>
          <a:solidFill>
            <a:schemeClr val="tx2">
              <a:alpha val="4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ext Placeholder 4"/>
          <p:cNvSpPr txBox="1">
            <a:spLocks/>
          </p:cNvSpPr>
          <p:nvPr/>
        </p:nvSpPr>
        <p:spPr>
          <a:xfrm>
            <a:off x="969689" y="2713225"/>
            <a:ext cx="11503572" cy="164340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ct val="100000"/>
              </a:lnSpc>
            </a:pPr>
            <a:r>
              <a:rPr lang="en-US" sz="10000" dirty="0">
                <a:solidFill>
                  <a:srgbClr val="FFFFFF"/>
                </a:solidFill>
                <a:latin typeface="Impact" charset="0"/>
                <a:ea typeface="Impact" charset="0"/>
                <a:cs typeface="Impact" charset="0"/>
              </a:rPr>
              <a:t>TRAVEL &amp; TRANSPORT</a:t>
            </a:r>
          </a:p>
        </p:txBody>
      </p:sp>
      <p:cxnSp>
        <p:nvCxnSpPr>
          <p:cNvPr id="8" name="Straight Connector 7"/>
          <p:cNvCxnSpPr/>
          <p:nvPr/>
        </p:nvCxnSpPr>
        <p:spPr>
          <a:xfrm flipV="1">
            <a:off x="1281070" y="7149903"/>
            <a:ext cx="0" cy="334892"/>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19" y="7244079"/>
            <a:ext cx="1327148" cy="175234"/>
          </a:xfrm>
          <a:prstGeom prst="rect">
            <a:avLst/>
          </a:prstGeom>
        </p:spPr>
      </p:pic>
    </p:spTree>
    <p:extLst>
      <p:ext uri="{BB962C8B-B14F-4D97-AF65-F5344CB8AC3E}">
        <p14:creationId xmlns:p14="http://schemas.microsoft.com/office/powerpoint/2010/main" val="43213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2012</Words>
  <Application>Microsoft Office PowerPoint</Application>
  <PresentationFormat>Custom</PresentationFormat>
  <Paragraphs>261</Paragraphs>
  <Slides>22</Slides>
  <Notes>16</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22</vt:i4>
      </vt:variant>
    </vt:vector>
  </HeadingPairs>
  <TitlesOfParts>
    <vt:vector size="40" baseType="lpstr">
      <vt:lpstr>ＭＳ Ｐゴシック</vt:lpstr>
      <vt:lpstr>AppleSymbols</vt: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PowerPoint Presentation</vt:lpstr>
      <vt:lpstr>WHAT IS ECONOMETRICS?</vt:lpstr>
      <vt:lpstr>The methodology</vt:lpstr>
      <vt:lpstr>META-ANALYSIS</vt:lpstr>
      <vt:lpstr>PowerPoint Presentation</vt:lpstr>
      <vt:lpstr>RETAIL – RETURN ON INVESTMENT</vt:lpstr>
      <vt:lpstr>PowerPoint Presentation</vt:lpstr>
      <vt:lpstr>TOYS, GAMES &amp; CONSOLES – RETURN ON INVESTMENT</vt:lpstr>
      <vt:lpstr>PowerPoint Presentation</vt:lpstr>
      <vt:lpstr>TRAVEL &amp; TRANSPORT – RETURN ON INVESTMENT</vt:lpstr>
      <vt:lpstr>PowerPoint Presentation</vt:lpstr>
      <vt:lpstr>TELECOMS – RETURN ON INVESTMENT</vt:lpstr>
      <vt:lpstr>PowerPoint Presentation</vt:lpstr>
      <vt:lpstr>ALL SERVICES – RETURN ON INVESTMENT</vt:lpstr>
      <vt:lpstr>HOW CAN DCM HELP? </vt:lpstr>
      <vt:lpstr>for successful MEASUREMENT you need</vt:lpstr>
      <vt:lpstr>Historical data supply FROM DCM</vt:lpstr>
      <vt:lpstr>Pinpointing cinema roi</vt:lpstr>
      <vt:lpstr>What is a post-campaign spot report?</vt:lpstr>
      <vt:lpstr>Pinpointing cinema roi</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2020-09-03T12:18:47Z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