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32"/>
  </p:notesMasterIdLst>
  <p:handoutMasterIdLst>
    <p:handoutMasterId r:id="rId33"/>
  </p:handoutMasterIdLst>
  <p:sldIdLst>
    <p:sldId id="256" r:id="rId13"/>
    <p:sldId id="257" r:id="rId14"/>
    <p:sldId id="258" r:id="rId15"/>
    <p:sldId id="261" r:id="rId16"/>
    <p:sldId id="259" r:id="rId17"/>
    <p:sldId id="260" r:id="rId18"/>
    <p:sldId id="262" r:id="rId19"/>
    <p:sldId id="263" r:id="rId20"/>
    <p:sldId id="264" r:id="rId21"/>
    <p:sldId id="274" r:id="rId22"/>
    <p:sldId id="265" r:id="rId23"/>
    <p:sldId id="266" r:id="rId24"/>
    <p:sldId id="275" r:id="rId25"/>
    <p:sldId id="267" r:id="rId26"/>
    <p:sldId id="276" r:id="rId27"/>
    <p:sldId id="268" r:id="rId28"/>
    <p:sldId id="277" r:id="rId29"/>
    <p:sldId id="269" r:id="rId30"/>
    <p:sldId id="278" r:id="rId31"/>
  </p:sldIdLst>
  <p:sldSz cx="13442950" cy="7561263"/>
  <p:notesSz cx="6858000" cy="9144000"/>
  <p:custDataLst>
    <p:tags r:id="rId34"/>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4" autoAdjust="0"/>
    <p:restoredTop sz="93970" autoAdjust="0"/>
  </p:normalViewPr>
  <p:slideViewPr>
    <p:cSldViewPr snapToGrid="0">
      <p:cViewPr varScale="1">
        <p:scale>
          <a:sx n="98" d="100"/>
          <a:sy n="98" d="100"/>
        </p:scale>
        <p:origin x="642" y="7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9.xml"/><Relationship Id="rId34" Type="http://schemas.openxmlformats.org/officeDocument/2006/relationships/tags" Target="tags/tag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516694501553E-2"/>
          <c:y val="9.38926422856175E-2"/>
          <c:w val="0.94975074021170502"/>
          <c:h val="0.85621417832848301"/>
        </c:manualLayout>
      </c:layout>
      <c:lineChart>
        <c:grouping val="standard"/>
        <c:varyColors val="0"/>
        <c:ser>
          <c:idx val="0"/>
          <c:order val="0"/>
          <c:tx>
            <c:strRef>
              <c:f>Sheet2!$E$6</c:f>
              <c:strCache>
                <c:ptCount val="1"/>
                <c:pt idx="0">
                  <c:v>Gen Z</c:v>
                </c:pt>
              </c:strCache>
            </c:strRef>
          </c:tx>
          <c:spPr>
            <a:ln w="28575" cap="rnd">
              <a:solidFill>
                <a:schemeClr val="bg2"/>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Sheet2!$E$7:$E$13</c:f>
              <c:numCache>
                <c:formatCode>General</c:formatCode>
                <c:ptCount val="7"/>
                <c:pt idx="0">
                  <c:v>4</c:v>
                </c:pt>
                <c:pt idx="1">
                  <c:v>12</c:v>
                </c:pt>
                <c:pt idx="2">
                  <c:v>22</c:v>
                </c:pt>
                <c:pt idx="3">
                  <c:v>25</c:v>
                </c:pt>
                <c:pt idx="4">
                  <c:v>25</c:v>
                </c:pt>
                <c:pt idx="5">
                  <c:v>13</c:v>
                </c:pt>
                <c:pt idx="6">
                  <c:v>7</c:v>
                </c:pt>
              </c:numCache>
            </c:numRef>
          </c:val>
          <c:smooth val="0"/>
          <c:extLst>
            <c:ext xmlns:c16="http://schemas.microsoft.com/office/drawing/2014/chart" uri="{C3380CC4-5D6E-409C-BE32-E72D297353CC}">
              <c16:uniqueId val="{00000000-9BD1-4480-8C51-B6F7707FDD23}"/>
            </c:ext>
          </c:extLst>
        </c:ser>
        <c:ser>
          <c:idx val="1"/>
          <c:order val="1"/>
          <c:tx>
            <c:strRef>
              <c:f>Sheet2!$F$6</c:f>
              <c:strCache>
                <c:ptCount val="1"/>
                <c:pt idx="0">
                  <c:v>Gen Y</c:v>
                </c:pt>
              </c:strCache>
            </c:strRef>
          </c:tx>
          <c:spPr>
            <a:ln w="28575" cap="rnd">
              <a:solidFill>
                <a:schemeClr val="accent4"/>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Sheet2!$F$7:$F$13</c:f>
              <c:numCache>
                <c:formatCode>General</c:formatCode>
                <c:ptCount val="7"/>
                <c:pt idx="0">
                  <c:v>4</c:v>
                </c:pt>
                <c:pt idx="1">
                  <c:v>10</c:v>
                </c:pt>
                <c:pt idx="2">
                  <c:v>13</c:v>
                </c:pt>
                <c:pt idx="3">
                  <c:v>12</c:v>
                </c:pt>
                <c:pt idx="4">
                  <c:v>29</c:v>
                </c:pt>
                <c:pt idx="5">
                  <c:v>14</c:v>
                </c:pt>
                <c:pt idx="6">
                  <c:v>5</c:v>
                </c:pt>
              </c:numCache>
            </c:numRef>
          </c:val>
          <c:smooth val="0"/>
          <c:extLst>
            <c:ext xmlns:c16="http://schemas.microsoft.com/office/drawing/2014/chart" uri="{C3380CC4-5D6E-409C-BE32-E72D297353CC}">
              <c16:uniqueId val="{00000001-9BD1-4480-8C51-B6F7707FDD23}"/>
            </c:ext>
          </c:extLst>
        </c:ser>
        <c:ser>
          <c:idx val="2"/>
          <c:order val="2"/>
          <c:tx>
            <c:strRef>
              <c:f>Sheet2!$G$6</c:f>
              <c:strCache>
                <c:ptCount val="1"/>
                <c:pt idx="0">
                  <c:v>Gen X</c:v>
                </c:pt>
              </c:strCache>
            </c:strRef>
          </c:tx>
          <c:spPr>
            <a:ln w="28575" cap="rnd">
              <a:solidFill>
                <a:schemeClr val="accent3"/>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Sheet2!$G$7:$G$13</c:f>
              <c:numCache>
                <c:formatCode>General</c:formatCode>
                <c:ptCount val="7"/>
                <c:pt idx="0">
                  <c:v>5</c:v>
                </c:pt>
                <c:pt idx="1">
                  <c:v>11</c:v>
                </c:pt>
                <c:pt idx="2">
                  <c:v>9</c:v>
                </c:pt>
                <c:pt idx="3">
                  <c:v>9</c:v>
                </c:pt>
                <c:pt idx="4">
                  <c:v>25</c:v>
                </c:pt>
                <c:pt idx="5">
                  <c:v>15</c:v>
                </c:pt>
                <c:pt idx="6">
                  <c:v>5</c:v>
                </c:pt>
              </c:numCache>
            </c:numRef>
          </c:val>
          <c:smooth val="0"/>
          <c:extLst>
            <c:ext xmlns:c16="http://schemas.microsoft.com/office/drawing/2014/chart" uri="{C3380CC4-5D6E-409C-BE32-E72D297353CC}">
              <c16:uniqueId val="{00000002-9BD1-4480-8C51-B6F7707FDD23}"/>
            </c:ext>
          </c:extLst>
        </c:ser>
        <c:dLbls>
          <c:showLegendKey val="0"/>
          <c:showVal val="0"/>
          <c:showCatName val="0"/>
          <c:showSerName val="0"/>
          <c:showPercent val="0"/>
          <c:showBubbleSize val="0"/>
        </c:dLbls>
        <c:smooth val="0"/>
        <c:axId val="1171400096"/>
        <c:axId val="1166803200"/>
      </c:lineChart>
      <c:catAx>
        <c:axId val="11714000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1166803200"/>
        <c:crosses val="autoZero"/>
        <c:auto val="1"/>
        <c:lblAlgn val="ctr"/>
        <c:lblOffset val="100"/>
        <c:noMultiLvlLbl val="0"/>
      </c:catAx>
      <c:valAx>
        <c:axId val="1166803200"/>
        <c:scaling>
          <c:orientation val="minMax"/>
          <c:max val="40"/>
        </c:scaling>
        <c:delete val="0"/>
        <c:axPos val="l"/>
        <c:majorGridlines>
          <c:spPr>
            <a:ln w="9525" cap="flat" cmpd="sng" algn="ctr">
              <a:noFill/>
              <a:round/>
            </a:ln>
            <a:effectLst/>
          </c:spPr>
        </c:majorGridlines>
        <c:numFmt formatCode="General" sourceLinked="1"/>
        <c:majorTickMark val="out"/>
        <c:minorTickMark val="out"/>
        <c:tickLblPos val="nextTo"/>
        <c:spPr>
          <a:noFill/>
          <a:ln>
            <a:solidFill>
              <a:schemeClr val="accent5"/>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1171400096"/>
        <c:crosses val="autoZero"/>
        <c:crossBetween val="between"/>
        <c:minorUnit val="5"/>
      </c:valAx>
      <c:spPr>
        <a:noFill/>
        <a:ln>
          <a:noFill/>
        </a:ln>
        <a:effectLst/>
      </c:spPr>
    </c:plotArea>
    <c:legend>
      <c:legendPos val="b"/>
      <c:layout>
        <c:manualLayout>
          <c:xMode val="edge"/>
          <c:yMode val="edge"/>
          <c:x val="0.61362463579309501"/>
          <c:y val="0.129717910456112"/>
          <c:w val="0.33428797091807899"/>
          <c:h val="5.56999767416396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01217638556497E-2"/>
          <c:y val="2.53763898069236E-2"/>
          <c:w val="0.94975074021170502"/>
          <c:h val="0.85621417832848301"/>
        </c:manualLayout>
      </c:layout>
      <c:barChart>
        <c:barDir val="col"/>
        <c:grouping val="clustered"/>
        <c:varyColors val="0"/>
        <c:ser>
          <c:idx val="3"/>
          <c:order val="3"/>
          <c:tx>
            <c:strRef>
              <c:f>Sheet2!$H$6</c:f>
              <c:strCache>
                <c:ptCount val="1"/>
                <c:pt idx="0">
                  <c:v>Cinema Admissions</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6C3-4EC8-826D-DAEEBFB19BDE}"/>
                </c:ext>
              </c:extLst>
            </c:dLbl>
            <c:dLbl>
              <c:idx val="1"/>
              <c:tx>
                <c:rich>
                  <a:bodyPr/>
                  <a:lstStyle/>
                  <a:p>
                    <a:r>
                      <a:rPr lang="en-US"/>
                      <a:t>11%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C3-4EC8-826D-DAEEBFB19BDE}"/>
                </c:ext>
              </c:extLst>
            </c:dLbl>
            <c:dLbl>
              <c:idx val="2"/>
              <c:tx>
                <c:rich>
                  <a:bodyPr/>
                  <a:lstStyle/>
                  <a:p>
                    <a:fld id="{050F22D5-88DD-4AFC-89E5-26007C4C1C90}"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C3-4EC8-826D-DAEEBFB19BDE}"/>
                </c:ext>
              </c:extLst>
            </c:dLbl>
            <c:dLbl>
              <c:idx val="3"/>
              <c:tx>
                <c:rich>
                  <a:bodyPr/>
                  <a:lstStyle/>
                  <a:p>
                    <a:fld id="{4A566E50-AAB3-426D-8836-77E35360A2AD}"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C3-4EC8-826D-DAEEBFB19BDE}"/>
                </c:ext>
              </c:extLst>
            </c:dLbl>
            <c:dLbl>
              <c:idx val="4"/>
              <c:tx>
                <c:rich>
                  <a:bodyPr/>
                  <a:lstStyle/>
                  <a:p>
                    <a:fld id="{C1C96F56-0383-4313-9045-33116DC758A7}"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C3-4EC8-826D-DAEEBFB19BDE}"/>
                </c:ext>
              </c:extLst>
            </c:dLbl>
            <c:dLbl>
              <c:idx val="5"/>
              <c:tx>
                <c:rich>
                  <a:bodyPr/>
                  <a:lstStyle/>
                  <a:p>
                    <a:r>
                      <a:rPr lang="en-US"/>
                      <a:t>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C3-4EC8-826D-DAEEBFB19BDE}"/>
                </c:ext>
              </c:extLst>
            </c:dLbl>
            <c:dLbl>
              <c:idx val="6"/>
              <c:delete val="1"/>
              <c:extLst>
                <c:ext xmlns:c15="http://schemas.microsoft.com/office/drawing/2012/chart" uri="{CE6537A1-D6FC-4f65-9D91-7224C49458BB}"/>
                <c:ext xmlns:c16="http://schemas.microsoft.com/office/drawing/2014/chart" uri="{C3380CC4-5D6E-409C-BE32-E72D297353CC}">
                  <c16:uniqueId val="{00000006-F6C3-4EC8-826D-DAEEBFB19B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Sheet2!$D$7:$D$13</c:f>
              <c:strCache>
                <c:ptCount val="7"/>
                <c:pt idx="0">
                  <c:v>6-9am</c:v>
                </c:pt>
                <c:pt idx="1">
                  <c:v>9-Noon</c:v>
                </c:pt>
                <c:pt idx="2">
                  <c:v>Noon-3pm</c:v>
                </c:pt>
                <c:pt idx="3">
                  <c:v>3-6pm</c:v>
                </c:pt>
                <c:pt idx="4">
                  <c:v>6-9pm</c:v>
                </c:pt>
                <c:pt idx="5">
                  <c:v>9-Midnight</c:v>
                </c:pt>
                <c:pt idx="6">
                  <c:v>Midnight-6am</c:v>
                </c:pt>
              </c:strCache>
            </c:strRef>
          </c:cat>
          <c:val>
            <c:numRef>
              <c:f>Sheet2!$H$7:$H$13</c:f>
              <c:numCache>
                <c:formatCode>General</c:formatCode>
                <c:ptCount val="7"/>
                <c:pt idx="0">
                  <c:v>0</c:v>
                </c:pt>
                <c:pt idx="1">
                  <c:v>11</c:v>
                </c:pt>
                <c:pt idx="2">
                  <c:v>22</c:v>
                </c:pt>
                <c:pt idx="3">
                  <c:v>24</c:v>
                </c:pt>
                <c:pt idx="4">
                  <c:v>36</c:v>
                </c:pt>
                <c:pt idx="5">
                  <c:v>7</c:v>
                </c:pt>
                <c:pt idx="6">
                  <c:v>0</c:v>
                </c:pt>
              </c:numCache>
            </c:numRef>
          </c:val>
          <c:extLst>
            <c:ext xmlns:c16="http://schemas.microsoft.com/office/drawing/2014/chart" uri="{C3380CC4-5D6E-409C-BE32-E72D297353CC}">
              <c16:uniqueId val="{00000007-F6C3-4EC8-826D-DAEEBFB19BDE}"/>
            </c:ext>
          </c:extLst>
        </c:ser>
        <c:dLbls>
          <c:showLegendKey val="0"/>
          <c:showVal val="0"/>
          <c:showCatName val="0"/>
          <c:showSerName val="0"/>
          <c:showPercent val="0"/>
          <c:showBubbleSize val="0"/>
        </c:dLbls>
        <c:gapWidth val="150"/>
        <c:axId val="1166830048"/>
        <c:axId val="1166832528"/>
      </c:barChart>
      <c:lineChart>
        <c:grouping val="standard"/>
        <c:varyColors val="0"/>
        <c:ser>
          <c:idx val="0"/>
          <c:order val="0"/>
          <c:tx>
            <c:strRef>
              <c:f>Sheet2!$E$6</c:f>
              <c:strCache>
                <c:ptCount val="1"/>
                <c:pt idx="0">
                  <c:v>Gen Z</c:v>
                </c:pt>
              </c:strCache>
            </c:strRef>
          </c:tx>
          <c:spPr>
            <a:ln w="28575" cap="rnd">
              <a:solidFill>
                <a:schemeClr val="bg2"/>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Sheet2!$E$7:$E$13</c:f>
              <c:numCache>
                <c:formatCode>General</c:formatCode>
                <c:ptCount val="7"/>
                <c:pt idx="0">
                  <c:v>4</c:v>
                </c:pt>
                <c:pt idx="1">
                  <c:v>12</c:v>
                </c:pt>
                <c:pt idx="2">
                  <c:v>22</c:v>
                </c:pt>
                <c:pt idx="3">
                  <c:v>25</c:v>
                </c:pt>
                <c:pt idx="4">
                  <c:v>25</c:v>
                </c:pt>
                <c:pt idx="5">
                  <c:v>13</c:v>
                </c:pt>
                <c:pt idx="6">
                  <c:v>7</c:v>
                </c:pt>
              </c:numCache>
            </c:numRef>
          </c:val>
          <c:smooth val="0"/>
          <c:extLst>
            <c:ext xmlns:c16="http://schemas.microsoft.com/office/drawing/2014/chart" uri="{C3380CC4-5D6E-409C-BE32-E72D297353CC}">
              <c16:uniqueId val="{00000008-F6C3-4EC8-826D-DAEEBFB19BDE}"/>
            </c:ext>
          </c:extLst>
        </c:ser>
        <c:ser>
          <c:idx val="1"/>
          <c:order val="1"/>
          <c:tx>
            <c:strRef>
              <c:f>Sheet2!$F$6</c:f>
              <c:strCache>
                <c:ptCount val="1"/>
                <c:pt idx="0">
                  <c:v>Gen Y</c:v>
                </c:pt>
              </c:strCache>
            </c:strRef>
          </c:tx>
          <c:spPr>
            <a:ln w="28575" cap="rnd">
              <a:solidFill>
                <a:schemeClr val="accent4"/>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Sheet2!$F$7:$F$13</c:f>
              <c:numCache>
                <c:formatCode>General</c:formatCode>
                <c:ptCount val="7"/>
                <c:pt idx="0">
                  <c:v>4</c:v>
                </c:pt>
                <c:pt idx="1">
                  <c:v>10</c:v>
                </c:pt>
                <c:pt idx="2">
                  <c:v>13</c:v>
                </c:pt>
                <c:pt idx="3">
                  <c:v>12</c:v>
                </c:pt>
                <c:pt idx="4">
                  <c:v>29</c:v>
                </c:pt>
                <c:pt idx="5">
                  <c:v>14</c:v>
                </c:pt>
                <c:pt idx="6">
                  <c:v>5</c:v>
                </c:pt>
              </c:numCache>
            </c:numRef>
          </c:val>
          <c:smooth val="0"/>
          <c:extLst>
            <c:ext xmlns:c16="http://schemas.microsoft.com/office/drawing/2014/chart" uri="{C3380CC4-5D6E-409C-BE32-E72D297353CC}">
              <c16:uniqueId val="{00000009-F6C3-4EC8-826D-DAEEBFB19BDE}"/>
            </c:ext>
          </c:extLst>
        </c:ser>
        <c:ser>
          <c:idx val="2"/>
          <c:order val="2"/>
          <c:tx>
            <c:strRef>
              <c:f>Sheet2!$G$6</c:f>
              <c:strCache>
                <c:ptCount val="1"/>
                <c:pt idx="0">
                  <c:v>Gen X</c:v>
                </c:pt>
              </c:strCache>
            </c:strRef>
          </c:tx>
          <c:spPr>
            <a:ln w="28575" cap="rnd">
              <a:solidFill>
                <a:schemeClr val="accent3"/>
              </a:solidFill>
              <a:round/>
            </a:ln>
            <a:effectLst/>
          </c:spPr>
          <c:marker>
            <c:symbol val="none"/>
          </c:marker>
          <c:cat>
            <c:strRef>
              <c:f>Sheet2!$D$7:$D$13</c:f>
              <c:strCache>
                <c:ptCount val="7"/>
                <c:pt idx="0">
                  <c:v>6-9am</c:v>
                </c:pt>
                <c:pt idx="1">
                  <c:v>9-Noon</c:v>
                </c:pt>
                <c:pt idx="2">
                  <c:v>Noon-3pm</c:v>
                </c:pt>
                <c:pt idx="3">
                  <c:v>3-6pm</c:v>
                </c:pt>
                <c:pt idx="4">
                  <c:v>6-9pm</c:v>
                </c:pt>
                <c:pt idx="5">
                  <c:v>9-Midnight</c:v>
                </c:pt>
                <c:pt idx="6">
                  <c:v>Midnight-6am</c:v>
                </c:pt>
              </c:strCache>
            </c:strRef>
          </c:cat>
          <c:val>
            <c:numRef>
              <c:f>Sheet2!$G$7:$G$13</c:f>
              <c:numCache>
                <c:formatCode>General</c:formatCode>
                <c:ptCount val="7"/>
                <c:pt idx="0">
                  <c:v>5</c:v>
                </c:pt>
                <c:pt idx="1">
                  <c:v>11</c:v>
                </c:pt>
                <c:pt idx="2">
                  <c:v>9</c:v>
                </c:pt>
                <c:pt idx="3">
                  <c:v>9</c:v>
                </c:pt>
                <c:pt idx="4">
                  <c:v>25</c:v>
                </c:pt>
                <c:pt idx="5">
                  <c:v>15</c:v>
                </c:pt>
                <c:pt idx="6">
                  <c:v>5</c:v>
                </c:pt>
              </c:numCache>
            </c:numRef>
          </c:val>
          <c:smooth val="0"/>
          <c:extLst>
            <c:ext xmlns:c16="http://schemas.microsoft.com/office/drawing/2014/chart" uri="{C3380CC4-5D6E-409C-BE32-E72D297353CC}">
              <c16:uniqueId val="{0000000A-F6C3-4EC8-826D-DAEEBFB19BDE}"/>
            </c:ext>
          </c:extLst>
        </c:ser>
        <c:dLbls>
          <c:showLegendKey val="0"/>
          <c:showVal val="0"/>
          <c:showCatName val="0"/>
          <c:showSerName val="0"/>
          <c:showPercent val="0"/>
          <c:showBubbleSize val="0"/>
        </c:dLbls>
        <c:marker val="1"/>
        <c:smooth val="0"/>
        <c:axId val="1166830048"/>
        <c:axId val="1166832528"/>
      </c:lineChart>
      <c:catAx>
        <c:axId val="1166830048"/>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1166832528"/>
        <c:crosses val="autoZero"/>
        <c:auto val="1"/>
        <c:lblAlgn val="ctr"/>
        <c:lblOffset val="100"/>
        <c:noMultiLvlLbl val="0"/>
      </c:catAx>
      <c:valAx>
        <c:axId val="1166832528"/>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1166830048"/>
        <c:crosses val="autoZero"/>
        <c:crossBetween val="between"/>
      </c:valAx>
      <c:spPr>
        <a:noFill/>
        <a:ln>
          <a:noFill/>
        </a:ln>
        <a:effectLst/>
      </c:spPr>
    </c:plotArea>
    <c:legend>
      <c:legendPos val="b"/>
      <c:layout>
        <c:manualLayout>
          <c:xMode val="edge"/>
          <c:yMode val="edge"/>
          <c:x val="9.5127394428225598E-2"/>
          <c:y val="9.6728603707110894E-2"/>
          <c:w val="0.43043742454262202"/>
          <c:h val="6.07752547030242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66445824702602E-2"/>
          <c:y val="3.1181100815618999E-2"/>
          <c:w val="0.89367185889424705"/>
          <c:h val="0.93763779836876204"/>
        </c:manualLayout>
      </c:layout>
      <c:barChart>
        <c:barDir val="bar"/>
        <c:grouping val="clustered"/>
        <c:varyColors val="0"/>
        <c:ser>
          <c:idx val="0"/>
          <c:order val="0"/>
          <c:tx>
            <c:strRef>
              <c:f>Sheet1!$A$1</c:f>
              <c:strCache>
                <c:ptCount val="1"/>
                <c:pt idx="0">
                  <c:v>Series 1</c:v>
                </c:pt>
              </c:strCache>
            </c:strRef>
          </c:tx>
          <c:spPr>
            <a:solidFill>
              <a:schemeClr val="accent4"/>
            </a:solidFill>
            <a:ln>
              <a:noFill/>
            </a:ln>
            <a:effectLst/>
          </c:spPr>
          <c:invertIfNegative val="0"/>
          <c:dLbls>
            <c:dLbl>
              <c:idx val="3"/>
              <c:layout>
                <c:manualLayout>
                  <c:x val="-8.3683759717339795E-2"/>
                  <c:y val="-2.8335295265159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C1-4D41-BEF7-772BA3AA4ADD}"/>
                </c:ext>
              </c:extLst>
            </c:dLbl>
            <c:dLbl>
              <c:idx val="4"/>
              <c:layout>
                <c:manualLayout>
                  <c:x val="-9.5159745204839399E-2"/>
                  <c:y val="1.0393580204347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C1-4D41-BEF7-772BA3AA4AD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Sheet1!$A$2:$A$6</c:f>
              <c:numCache>
                <c:formatCode>0%</c:formatCode>
                <c:ptCount val="5"/>
                <c:pt idx="0">
                  <c:v>0.47</c:v>
                </c:pt>
                <c:pt idx="1">
                  <c:v>0.28000000000000003</c:v>
                </c:pt>
                <c:pt idx="2">
                  <c:v>0.17</c:v>
                </c:pt>
                <c:pt idx="3">
                  <c:v>0.06</c:v>
                </c:pt>
                <c:pt idx="4">
                  <c:v>0.08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2-63C1-4D41-BEF7-772BA3AA4ADD}"/>
            </c:ext>
          </c:extLst>
        </c:ser>
        <c:dLbls>
          <c:showLegendKey val="0"/>
          <c:showVal val="0"/>
          <c:showCatName val="0"/>
          <c:showSerName val="0"/>
          <c:showPercent val="0"/>
          <c:showBubbleSize val="0"/>
        </c:dLbls>
        <c:gapWidth val="182"/>
        <c:axId val="1166885728"/>
        <c:axId val="1166888480"/>
      </c:barChart>
      <c:catAx>
        <c:axId val="1166885728"/>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166888480"/>
        <c:crosses val="autoZero"/>
        <c:auto val="1"/>
        <c:lblAlgn val="ctr"/>
        <c:lblOffset val="100"/>
        <c:noMultiLvlLbl val="0"/>
      </c:catAx>
      <c:valAx>
        <c:axId val="1166888480"/>
        <c:scaling>
          <c:orientation val="minMax"/>
        </c:scaling>
        <c:delete val="1"/>
        <c:axPos val="t"/>
        <c:numFmt formatCode="0%" sourceLinked="1"/>
        <c:majorTickMark val="none"/>
        <c:minorTickMark val="none"/>
        <c:tickLblPos val="nextTo"/>
        <c:crossAx val="11668857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relaxed</c:v>
                </c:pt>
                <c:pt idx="1">
                  <c:v>I am just looking to pass the time</c:v>
                </c:pt>
                <c:pt idx="2">
                  <c:v>I am looking to be entertained</c:v>
                </c:pt>
                <c:pt idx="3">
                  <c:v>I am looking for escapism</c:v>
                </c:pt>
                <c:pt idx="4">
                  <c:v>I am looking to share an experience with other people</c:v>
                </c:pt>
              </c:strCache>
            </c:strRef>
          </c:cat>
          <c:val>
            <c:numRef>
              <c:f>Sheet1!$B$2:$B$6</c:f>
              <c:numCache>
                <c:formatCode>0%</c:formatCode>
                <c:ptCount val="5"/>
                <c:pt idx="0">
                  <c:v>0.46</c:v>
                </c:pt>
                <c:pt idx="1">
                  <c:v>0.37</c:v>
                </c:pt>
                <c:pt idx="2">
                  <c:v>0.19</c:v>
                </c:pt>
                <c:pt idx="3">
                  <c:v>0.11</c:v>
                </c:pt>
                <c:pt idx="4">
                  <c:v>0.08</c:v>
                </c:pt>
              </c:numCache>
            </c:numRef>
          </c:val>
          <c:extLst>
            <c:ext xmlns:c16="http://schemas.microsoft.com/office/drawing/2014/chart" uri="{C3380CC4-5D6E-409C-BE32-E72D297353CC}">
              <c16:uniqueId val="{00000000-0F96-4BFD-ABF1-BB74CB41A738}"/>
            </c:ext>
          </c:extLst>
        </c:ser>
        <c:dLbls>
          <c:showLegendKey val="0"/>
          <c:showVal val="0"/>
          <c:showCatName val="0"/>
          <c:showSerName val="0"/>
          <c:showPercent val="0"/>
          <c:showBubbleSize val="0"/>
        </c:dLbls>
        <c:gapWidth val="182"/>
        <c:axId val="1166910144"/>
        <c:axId val="1166912896"/>
      </c:barChart>
      <c:catAx>
        <c:axId val="1166910144"/>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crossAx val="1166912896"/>
        <c:crosses val="autoZero"/>
        <c:auto val="1"/>
        <c:lblAlgn val="ctr"/>
        <c:lblOffset val="100"/>
        <c:noMultiLvlLbl val="0"/>
      </c:catAx>
      <c:valAx>
        <c:axId val="1166912896"/>
        <c:scaling>
          <c:orientation val="minMax"/>
        </c:scaling>
        <c:delete val="1"/>
        <c:axPos val="t"/>
        <c:numFmt formatCode="0%" sourceLinked="1"/>
        <c:majorTickMark val="none"/>
        <c:minorTickMark val="none"/>
        <c:tickLblPos val="nextTo"/>
        <c:crossAx val="11669101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66476747146603E-2"/>
          <c:y val="3.1181100815618999E-2"/>
          <c:w val="0.91640544424617998"/>
          <c:h val="0.93763779836876204"/>
        </c:manualLayout>
      </c:layout>
      <c:barChart>
        <c:barDir val="bar"/>
        <c:grouping val="clustered"/>
        <c:varyColors val="0"/>
        <c:ser>
          <c:idx val="0"/>
          <c:order val="0"/>
          <c:tx>
            <c:strRef>
              <c:f>Sheet1!$A$1</c:f>
              <c:strCache>
                <c:ptCount val="1"/>
                <c:pt idx="0">
                  <c:v>Series 1</c:v>
                </c:pt>
              </c:strCache>
            </c:strRef>
          </c:tx>
          <c:spPr>
            <a:solidFill>
              <a:schemeClr val="accent3"/>
            </a:solidFill>
            <a:ln>
              <a:noFill/>
            </a:ln>
            <a:effectLst/>
          </c:spPr>
          <c:invertIfNegative val="0"/>
          <c:dLbls>
            <c:dLbl>
              <c:idx val="3"/>
              <c:layout>
                <c:manualLayout>
                  <c:x val="-7.9840232419584406E-2"/>
                  <c:y val="4.46400870660258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32-420E-BD18-8CB13BA5C19E}"/>
                </c:ext>
              </c:extLst>
            </c:dLbl>
            <c:dLbl>
              <c:idx val="4"/>
              <c:layout>
                <c:manualLayout>
                  <c:x val="-8.3683759717339795E-2"/>
                  <c:y val="2.232004355380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2-420E-BD18-8CB13BA5C19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Sheet1!$A$2:$A$6</c:f>
              <c:numCache>
                <c:formatCode>0%</c:formatCode>
                <c:ptCount val="5"/>
                <c:pt idx="0">
                  <c:v>0.43</c:v>
                </c:pt>
                <c:pt idx="1">
                  <c:v>0.18</c:v>
                </c:pt>
                <c:pt idx="2">
                  <c:v>0.15</c:v>
                </c:pt>
                <c:pt idx="3">
                  <c:v>0.05</c:v>
                </c:pt>
                <c:pt idx="4">
                  <c:v>0.06</c:v>
                </c:pt>
              </c:numCache>
            </c:numRef>
          </c:val>
          <c:extLst>
            <c:ext xmlns:c16="http://schemas.microsoft.com/office/drawing/2014/chart" uri="{C3380CC4-5D6E-409C-BE32-E72D297353CC}">
              <c16:uniqueId val="{00000002-DB32-420E-BD18-8CB13BA5C19E}"/>
            </c:ext>
          </c:extLst>
        </c:ser>
        <c:dLbls>
          <c:showLegendKey val="0"/>
          <c:showVal val="0"/>
          <c:showCatName val="0"/>
          <c:showSerName val="0"/>
          <c:showPercent val="0"/>
          <c:showBubbleSize val="0"/>
        </c:dLbls>
        <c:gapWidth val="182"/>
        <c:axId val="1166936192"/>
        <c:axId val="1166938944"/>
      </c:barChart>
      <c:catAx>
        <c:axId val="1166936192"/>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rgbClr val="FFFFFF"/>
                </a:solidFill>
                <a:latin typeface="+mn-lt"/>
                <a:ea typeface="+mn-ea"/>
                <a:cs typeface="+mn-cs"/>
              </a:defRPr>
            </a:pPr>
            <a:endParaRPr lang="en-US"/>
          </a:p>
        </c:txPr>
        <c:crossAx val="1166938944"/>
        <c:crosses val="autoZero"/>
        <c:auto val="1"/>
        <c:lblAlgn val="ctr"/>
        <c:lblOffset val="100"/>
        <c:noMultiLvlLbl val="0"/>
      </c:catAx>
      <c:valAx>
        <c:axId val="1166938944"/>
        <c:scaling>
          <c:orientation val="minMax"/>
        </c:scaling>
        <c:delete val="1"/>
        <c:axPos val="t"/>
        <c:numFmt formatCode="0%" sourceLinked="1"/>
        <c:majorTickMark val="none"/>
        <c:minorTickMark val="none"/>
        <c:tickLblPos val="nextTo"/>
        <c:crossAx val="1166936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3622124494001"/>
          <c:y val="2.15727191733062E-2"/>
          <c:w val="0.82126374746054698"/>
          <c:h val="0.87262286045763005"/>
        </c:manualLayout>
      </c:layout>
      <c:barChart>
        <c:barDir val="bar"/>
        <c:grouping val="clustered"/>
        <c:varyColors val="0"/>
        <c:ser>
          <c:idx val="0"/>
          <c:order val="0"/>
          <c:tx>
            <c:strRef>
              <c:f>Sheet1!$B$1</c:f>
              <c:strCache>
                <c:ptCount val="1"/>
                <c:pt idx="0">
                  <c:v>Gen Z</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Movies</c:v>
                </c:pt>
                <c:pt idx="1">
                  <c:v>Music</c:v>
                </c:pt>
                <c:pt idx="2">
                  <c:v>Comedy shows</c:v>
                </c:pt>
                <c:pt idx="3">
                  <c:v>Sports</c:v>
                </c:pt>
                <c:pt idx="4">
                  <c:v>Contests/competitions</c:v>
                </c:pt>
              </c:strCache>
            </c:strRef>
          </c:cat>
          <c:val>
            <c:numRef>
              <c:f>Sheet1!$B$2:$B$6</c:f>
              <c:numCache>
                <c:formatCode>0%</c:formatCode>
                <c:ptCount val="5"/>
                <c:pt idx="0">
                  <c:v>0.34</c:v>
                </c:pt>
                <c:pt idx="1">
                  <c:v>0.28999999999999998</c:v>
                </c:pt>
                <c:pt idx="2">
                  <c:v>0.27</c:v>
                </c:pt>
                <c:pt idx="3">
                  <c:v>0.19</c:v>
                </c:pt>
                <c:pt idx="4">
                  <c:v>0.16</c:v>
                </c:pt>
              </c:numCache>
            </c:numRef>
          </c:val>
          <c:extLst>
            <c:ext xmlns:c16="http://schemas.microsoft.com/office/drawing/2014/chart" uri="{C3380CC4-5D6E-409C-BE32-E72D297353CC}">
              <c16:uniqueId val="{00000000-E42C-4AFB-801E-B774D01F5767}"/>
            </c:ext>
          </c:extLst>
        </c:ser>
        <c:ser>
          <c:idx val="1"/>
          <c:order val="1"/>
          <c:tx>
            <c:strRef>
              <c:f>Sheet1!$C$1</c:f>
              <c:strCache>
                <c:ptCount val="1"/>
                <c:pt idx="0">
                  <c:v>Gen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Movies</c:v>
                </c:pt>
                <c:pt idx="1">
                  <c:v>Music</c:v>
                </c:pt>
                <c:pt idx="2">
                  <c:v>Comedy shows</c:v>
                </c:pt>
                <c:pt idx="3">
                  <c:v>Sports</c:v>
                </c:pt>
                <c:pt idx="4">
                  <c:v>Contests/competitions</c:v>
                </c:pt>
              </c:strCache>
            </c:strRef>
          </c:cat>
          <c:val>
            <c:numRef>
              <c:f>Sheet1!$C$2:$C$6</c:f>
              <c:numCache>
                <c:formatCode>0%</c:formatCode>
                <c:ptCount val="5"/>
                <c:pt idx="0">
                  <c:v>0.28999999999999998</c:v>
                </c:pt>
                <c:pt idx="1">
                  <c:v>0.24</c:v>
                </c:pt>
                <c:pt idx="2">
                  <c:v>0.23</c:v>
                </c:pt>
                <c:pt idx="3">
                  <c:v>0.13</c:v>
                </c:pt>
                <c:pt idx="4">
                  <c:v>0.17</c:v>
                </c:pt>
              </c:numCache>
            </c:numRef>
          </c:val>
          <c:extLst>
            <c:ext xmlns:c16="http://schemas.microsoft.com/office/drawing/2014/chart" uri="{C3380CC4-5D6E-409C-BE32-E72D297353CC}">
              <c16:uniqueId val="{00000001-E42C-4AFB-801E-B774D01F5767}"/>
            </c:ext>
          </c:extLst>
        </c:ser>
        <c:ser>
          <c:idx val="2"/>
          <c:order val="2"/>
          <c:tx>
            <c:strRef>
              <c:f>Sheet1!$D$1</c:f>
              <c:strCache>
                <c:ptCount val="1"/>
                <c:pt idx="0">
                  <c:v>Gen X</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Movies</c:v>
                </c:pt>
                <c:pt idx="1">
                  <c:v>Music</c:v>
                </c:pt>
                <c:pt idx="2">
                  <c:v>Comedy shows</c:v>
                </c:pt>
                <c:pt idx="3">
                  <c:v>Sports</c:v>
                </c:pt>
                <c:pt idx="4">
                  <c:v>Contests/competitions</c:v>
                </c:pt>
              </c:strCache>
            </c:strRef>
          </c:cat>
          <c:val>
            <c:numRef>
              <c:f>Sheet1!$D$2:$D$6</c:f>
              <c:numCache>
                <c:formatCode>0%</c:formatCode>
                <c:ptCount val="5"/>
                <c:pt idx="0">
                  <c:v>0.3</c:v>
                </c:pt>
                <c:pt idx="1">
                  <c:v>0.24</c:v>
                </c:pt>
                <c:pt idx="2">
                  <c:v>0.2</c:v>
                </c:pt>
                <c:pt idx="3">
                  <c:v>0.17</c:v>
                </c:pt>
                <c:pt idx="4">
                  <c:v>0.14000000000000001</c:v>
                </c:pt>
              </c:numCache>
            </c:numRef>
          </c:val>
          <c:extLst>
            <c:ext xmlns:c16="http://schemas.microsoft.com/office/drawing/2014/chart" uri="{C3380CC4-5D6E-409C-BE32-E72D297353CC}">
              <c16:uniqueId val="{00000002-E42C-4AFB-801E-B774D01F5767}"/>
            </c:ext>
          </c:extLst>
        </c:ser>
        <c:dLbls>
          <c:showLegendKey val="0"/>
          <c:showVal val="0"/>
          <c:showCatName val="0"/>
          <c:showSerName val="0"/>
          <c:showPercent val="0"/>
          <c:showBubbleSize val="0"/>
        </c:dLbls>
        <c:gapWidth val="182"/>
        <c:axId val="1168732000"/>
        <c:axId val="1168735264"/>
      </c:barChart>
      <c:catAx>
        <c:axId val="1168732000"/>
        <c:scaling>
          <c:orientation val="maxMin"/>
        </c:scaling>
        <c:delete val="0"/>
        <c:axPos val="l"/>
        <c:numFmt formatCode="General" sourceLinked="1"/>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68735264"/>
        <c:crosses val="autoZero"/>
        <c:auto val="1"/>
        <c:lblAlgn val="ctr"/>
        <c:lblOffset val="100"/>
        <c:noMultiLvlLbl val="0"/>
      </c:catAx>
      <c:valAx>
        <c:axId val="1168735264"/>
        <c:scaling>
          <c:orientation val="minMax"/>
        </c:scaling>
        <c:delete val="1"/>
        <c:axPos val="t"/>
        <c:numFmt formatCode="0%" sourceLinked="1"/>
        <c:majorTickMark val="none"/>
        <c:minorTickMark val="none"/>
        <c:tickLblPos val="nextTo"/>
        <c:crossAx val="1168732000"/>
        <c:crosses val="autoZero"/>
        <c:crossBetween val="between"/>
      </c:valAx>
      <c:spPr>
        <a:noFill/>
        <a:ln>
          <a:noFill/>
        </a:ln>
        <a:effectLst/>
      </c:spPr>
    </c:plotArea>
    <c:legend>
      <c:legendPos val="b"/>
      <c:layout>
        <c:manualLayout>
          <c:xMode val="edge"/>
          <c:yMode val="edge"/>
          <c:x val="0.68952848069389105"/>
          <c:y val="0.780245564216695"/>
          <c:w val="0.20176454060888299"/>
          <c:h val="0.1604563738006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3622124494001"/>
          <c:y val="2.15727191733062E-2"/>
          <c:w val="0.79918691519942098"/>
          <c:h val="0.90098279280270499"/>
        </c:manualLayout>
      </c:layout>
      <c:barChart>
        <c:barDir val="bar"/>
        <c:grouping val="clustered"/>
        <c:varyColors val="0"/>
        <c:ser>
          <c:idx val="0"/>
          <c:order val="0"/>
          <c:tx>
            <c:strRef>
              <c:f>Sheet1!$B$1</c:f>
              <c:strCache>
                <c:ptCount val="1"/>
                <c:pt idx="0">
                  <c:v>Gen Z</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Funny or humorous</c:v>
                </c:pt>
                <c:pt idx="1">
                  <c:v>Has good music</c:v>
                </c:pt>
                <c:pt idx="2">
                  <c:v>Tells an interesting story</c:v>
                </c:pt>
                <c:pt idx="3">
                  <c:v>Features a famous celebrity</c:v>
                </c:pt>
                <c:pt idx="4">
                  <c:v>Features an online/social media celebrity</c:v>
                </c:pt>
                <c:pt idx="5">
                  <c:v>Uses special effects</c:v>
                </c:pt>
              </c:strCache>
            </c:strRef>
          </c:cat>
          <c:val>
            <c:numRef>
              <c:f>Sheet1!$B$2:$B$7</c:f>
              <c:numCache>
                <c:formatCode>0%</c:formatCode>
                <c:ptCount val="6"/>
                <c:pt idx="0">
                  <c:v>0.61</c:v>
                </c:pt>
                <c:pt idx="1">
                  <c:v>0.51</c:v>
                </c:pt>
                <c:pt idx="2">
                  <c:v>0.42</c:v>
                </c:pt>
                <c:pt idx="3">
                  <c:v>0.28000000000000003</c:v>
                </c:pt>
                <c:pt idx="4">
                  <c:v>0.19</c:v>
                </c:pt>
                <c:pt idx="5">
                  <c:v>0.18</c:v>
                </c:pt>
              </c:numCache>
            </c:numRef>
          </c:val>
          <c:extLst>
            <c:ext xmlns:c16="http://schemas.microsoft.com/office/drawing/2014/chart" uri="{C3380CC4-5D6E-409C-BE32-E72D297353CC}">
              <c16:uniqueId val="{00000000-410C-48A2-AD81-E0B95F25B9F9}"/>
            </c:ext>
          </c:extLst>
        </c:ser>
        <c:ser>
          <c:idx val="1"/>
          <c:order val="1"/>
          <c:tx>
            <c:strRef>
              <c:f>Sheet1!$C$1</c:f>
              <c:strCache>
                <c:ptCount val="1"/>
                <c:pt idx="0">
                  <c:v>Gen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Funny or humorous</c:v>
                </c:pt>
                <c:pt idx="1">
                  <c:v>Has good music</c:v>
                </c:pt>
                <c:pt idx="2">
                  <c:v>Tells an interesting story</c:v>
                </c:pt>
                <c:pt idx="3">
                  <c:v>Features a famous celebrity</c:v>
                </c:pt>
                <c:pt idx="4">
                  <c:v>Features an online/social media celebrity</c:v>
                </c:pt>
                <c:pt idx="5">
                  <c:v>Uses special effects</c:v>
                </c:pt>
              </c:strCache>
            </c:strRef>
          </c:cat>
          <c:val>
            <c:numRef>
              <c:f>Sheet1!$C$2:$C$7</c:f>
              <c:numCache>
                <c:formatCode>0%</c:formatCode>
                <c:ptCount val="6"/>
                <c:pt idx="0">
                  <c:v>0.52</c:v>
                </c:pt>
                <c:pt idx="1">
                  <c:v>0.42</c:v>
                </c:pt>
                <c:pt idx="2">
                  <c:v>0.4</c:v>
                </c:pt>
                <c:pt idx="3">
                  <c:v>0.13</c:v>
                </c:pt>
                <c:pt idx="4">
                  <c:v>0.08</c:v>
                </c:pt>
                <c:pt idx="5">
                  <c:v>0.11</c:v>
                </c:pt>
              </c:numCache>
            </c:numRef>
          </c:val>
          <c:extLst>
            <c:ext xmlns:c16="http://schemas.microsoft.com/office/drawing/2014/chart" uri="{C3380CC4-5D6E-409C-BE32-E72D297353CC}">
              <c16:uniqueId val="{00000001-410C-48A2-AD81-E0B95F25B9F9}"/>
            </c:ext>
          </c:extLst>
        </c:ser>
        <c:ser>
          <c:idx val="2"/>
          <c:order val="2"/>
          <c:tx>
            <c:strRef>
              <c:f>Sheet1!$D$1</c:f>
              <c:strCache>
                <c:ptCount val="1"/>
                <c:pt idx="0">
                  <c:v>Gen 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Funny or humorous</c:v>
                </c:pt>
                <c:pt idx="1">
                  <c:v>Has good music</c:v>
                </c:pt>
                <c:pt idx="2">
                  <c:v>Tells an interesting story</c:v>
                </c:pt>
                <c:pt idx="3">
                  <c:v>Features a famous celebrity</c:v>
                </c:pt>
                <c:pt idx="4">
                  <c:v>Features an online/social media celebrity</c:v>
                </c:pt>
                <c:pt idx="5">
                  <c:v>Uses special effects</c:v>
                </c:pt>
              </c:strCache>
            </c:strRef>
          </c:cat>
          <c:val>
            <c:numRef>
              <c:f>Sheet1!$D$2:$D$7</c:f>
              <c:numCache>
                <c:formatCode>0%</c:formatCode>
                <c:ptCount val="6"/>
                <c:pt idx="0">
                  <c:v>0.57999999999999996</c:v>
                </c:pt>
                <c:pt idx="1">
                  <c:v>0.42</c:v>
                </c:pt>
                <c:pt idx="2">
                  <c:v>0.41</c:v>
                </c:pt>
                <c:pt idx="3">
                  <c:v>0.1</c:v>
                </c:pt>
                <c:pt idx="4">
                  <c:v>0.05</c:v>
                </c:pt>
                <c:pt idx="5">
                  <c:v>0.12</c:v>
                </c:pt>
              </c:numCache>
            </c:numRef>
          </c:val>
          <c:extLst>
            <c:ext xmlns:c16="http://schemas.microsoft.com/office/drawing/2014/chart" uri="{C3380CC4-5D6E-409C-BE32-E72D297353CC}">
              <c16:uniqueId val="{00000002-410C-48A2-AD81-E0B95F25B9F9}"/>
            </c:ext>
          </c:extLst>
        </c:ser>
        <c:dLbls>
          <c:showLegendKey val="0"/>
          <c:showVal val="0"/>
          <c:showCatName val="0"/>
          <c:showSerName val="0"/>
          <c:showPercent val="0"/>
          <c:showBubbleSize val="0"/>
        </c:dLbls>
        <c:gapWidth val="182"/>
        <c:axId val="1168788688"/>
        <c:axId val="1168791952"/>
      </c:barChart>
      <c:catAx>
        <c:axId val="1168788688"/>
        <c:scaling>
          <c:orientation val="maxMin"/>
        </c:scaling>
        <c:delete val="0"/>
        <c:axPos val="l"/>
        <c:numFmt formatCode="General" sourceLinked="1"/>
        <c:majorTickMark val="none"/>
        <c:minorTickMark val="none"/>
        <c:tickLblPos val="nextTo"/>
        <c:spPr>
          <a:noFill/>
          <a:ln w="15875" cap="flat" cmpd="sng" algn="ctr">
            <a:solidFill>
              <a:schemeClr val="accent5"/>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68791952"/>
        <c:crosses val="autoZero"/>
        <c:auto val="1"/>
        <c:lblAlgn val="ctr"/>
        <c:lblOffset val="100"/>
        <c:noMultiLvlLbl val="0"/>
      </c:catAx>
      <c:valAx>
        <c:axId val="1168791952"/>
        <c:scaling>
          <c:orientation val="minMax"/>
        </c:scaling>
        <c:delete val="1"/>
        <c:axPos val="t"/>
        <c:numFmt formatCode="0%" sourceLinked="1"/>
        <c:majorTickMark val="none"/>
        <c:minorTickMark val="none"/>
        <c:tickLblPos val="nextTo"/>
        <c:crossAx val="1168788688"/>
        <c:crosses val="autoZero"/>
        <c:crossBetween val="between"/>
      </c:valAx>
      <c:spPr>
        <a:noFill/>
        <a:ln>
          <a:noFill/>
        </a:ln>
        <a:effectLst/>
      </c:spPr>
    </c:plotArea>
    <c:legend>
      <c:legendPos val="b"/>
      <c:layout>
        <c:manualLayout>
          <c:xMode val="edge"/>
          <c:yMode val="edge"/>
          <c:x val="0.66860133388432097"/>
          <c:y val="0.84718045236853701"/>
          <c:w val="0.206141770752335"/>
          <c:h val="5.18531549536506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0865180932707101"/>
          <c:y val="9.6431904010167602E-2"/>
          <c:w val="0.58476684081355901"/>
          <c:h val="0.90356809598983201"/>
        </c:manualLayout>
      </c:layout>
      <c:barChart>
        <c:barDir val="bar"/>
        <c:grouping val="clustered"/>
        <c:varyColors val="0"/>
        <c:ser>
          <c:idx val="2"/>
          <c:order val="0"/>
          <c:tx>
            <c:strRef>
              <c:f>Sheet1!$D$1</c:f>
              <c:strCache>
                <c:ptCount val="1"/>
                <c:pt idx="0">
                  <c:v>Gen Z</c:v>
                </c:pt>
              </c:strCache>
            </c:strRef>
          </c:tx>
          <c:spPr>
            <a:solidFill>
              <a:schemeClr val="bg2"/>
            </a:solidFill>
          </c:spPr>
          <c:invertIfNegative val="0"/>
          <c:dLbls>
            <c:dLbl>
              <c:idx val="0"/>
              <c:spPr>
                <a:noFill/>
                <a:ln w="3175">
                  <a:noFill/>
                  <a:prstDash val="solid"/>
                </a:ln>
                <a:effectLst/>
              </c:spPr>
              <c:txPr>
                <a:bodyPr/>
                <a:lstStyle/>
                <a:p>
                  <a:pPr>
                    <a:defRPr sz="10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E09-41C3-8016-F744930E85FD}"/>
                </c:ext>
              </c:extLst>
            </c:dLbl>
            <c:dLbl>
              <c:idx val="1"/>
              <c:spPr>
                <a:noFill/>
                <a:ln w="3175">
                  <a:noFill/>
                  <a:prstDash val="solid"/>
                </a:ln>
                <a:effectLst/>
              </c:spPr>
              <c:txPr>
                <a:bodyPr/>
                <a:lstStyle/>
                <a:p>
                  <a:pPr>
                    <a:defRPr sz="10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E09-41C3-8016-F744930E85FD}"/>
                </c:ext>
              </c:extLst>
            </c:dLbl>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Ads interrupt me when I want to do something else</c:v>
                </c:pt>
                <c:pt idx="1">
                  <c:v>Ads annoy me</c:v>
                </c:pt>
                <c:pt idx="2">
                  <c:v>Ads slow down computer/phone too much</c:v>
                </c:pt>
                <c:pt idx="3">
                  <c:v>Ads are generally not relevant or helpful to me</c:v>
                </c:pt>
                <c:pt idx="4">
                  <c:v>Ads make it hard to find what I'm looking for</c:v>
                </c:pt>
              </c:strCache>
            </c:strRef>
          </c:cat>
          <c:val>
            <c:numRef>
              <c:f>Sheet1!$D$2:$D$6</c:f>
              <c:numCache>
                <c:formatCode>General</c:formatCode>
                <c:ptCount val="5"/>
                <c:pt idx="0">
                  <c:v>64</c:v>
                </c:pt>
                <c:pt idx="1">
                  <c:v>64</c:v>
                </c:pt>
                <c:pt idx="2">
                  <c:v>53</c:v>
                </c:pt>
                <c:pt idx="3">
                  <c:v>45</c:v>
                </c:pt>
                <c:pt idx="4">
                  <c:v>43</c:v>
                </c:pt>
              </c:numCache>
            </c:numRef>
          </c:val>
          <c:extLst>
            <c:ext xmlns:c16="http://schemas.microsoft.com/office/drawing/2014/chart" uri="{C3380CC4-5D6E-409C-BE32-E72D297353CC}">
              <c16:uniqueId val="{00000002-FE09-41C3-8016-F744930E85FD}"/>
            </c:ext>
          </c:extLst>
        </c:ser>
        <c:ser>
          <c:idx val="1"/>
          <c:order val="1"/>
          <c:tx>
            <c:strRef>
              <c:f>Sheet1!$C$1</c:f>
              <c:strCache>
                <c:ptCount val="1"/>
                <c:pt idx="0">
                  <c:v>Gen Y</c:v>
                </c:pt>
              </c:strCache>
            </c:strRef>
          </c:tx>
          <c:spPr>
            <a:solidFill>
              <a:schemeClr val="accent4"/>
            </a:solidFill>
          </c:spPr>
          <c:invertIfNegative val="0"/>
          <c:dLbls>
            <c:dLbl>
              <c:idx val="1"/>
              <c:spPr>
                <a:noFill/>
                <a:ln w="3175">
                  <a:noFill/>
                  <a:prstDash val="solid"/>
                </a:ln>
                <a:effectLst/>
              </c:spPr>
              <c:txPr>
                <a:bodyPr/>
                <a:lstStyle/>
                <a:p>
                  <a:pPr>
                    <a:defRPr sz="10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E09-41C3-8016-F744930E85FD}"/>
                </c:ext>
              </c:extLst>
            </c:dLbl>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Ads interrupt me when I want to do something else</c:v>
                </c:pt>
                <c:pt idx="1">
                  <c:v>Ads annoy me</c:v>
                </c:pt>
                <c:pt idx="2">
                  <c:v>Ads slow down computer/phone too much</c:v>
                </c:pt>
                <c:pt idx="3">
                  <c:v>Ads are generally not relevant or helpful to me</c:v>
                </c:pt>
                <c:pt idx="4">
                  <c:v>Ads make it hard to find what I'm looking for</c:v>
                </c:pt>
              </c:strCache>
            </c:strRef>
          </c:cat>
          <c:val>
            <c:numRef>
              <c:f>Sheet1!$C$2:$C$6</c:f>
              <c:numCache>
                <c:formatCode>General</c:formatCode>
                <c:ptCount val="5"/>
                <c:pt idx="0">
                  <c:v>63</c:v>
                </c:pt>
                <c:pt idx="1">
                  <c:v>77</c:v>
                </c:pt>
                <c:pt idx="2">
                  <c:v>53</c:v>
                </c:pt>
                <c:pt idx="3">
                  <c:v>48</c:v>
                </c:pt>
                <c:pt idx="4">
                  <c:v>40</c:v>
                </c:pt>
              </c:numCache>
            </c:numRef>
          </c:val>
          <c:extLst>
            <c:ext xmlns:c16="http://schemas.microsoft.com/office/drawing/2014/chart" uri="{C3380CC4-5D6E-409C-BE32-E72D297353CC}">
              <c16:uniqueId val="{00000004-FE09-41C3-8016-F744930E85FD}"/>
            </c:ext>
          </c:extLst>
        </c:ser>
        <c:ser>
          <c:idx val="0"/>
          <c:order val="2"/>
          <c:tx>
            <c:strRef>
              <c:f>Sheet1!$B$1</c:f>
              <c:strCache>
                <c:ptCount val="1"/>
                <c:pt idx="0">
                  <c:v>Gen X</c:v>
                </c:pt>
              </c:strCache>
            </c:strRef>
          </c:tx>
          <c:spPr>
            <a:solidFill>
              <a:schemeClr val="accent3"/>
            </a:solidFill>
          </c:spPr>
          <c:invertIfNegative val="0"/>
          <c:dLbls>
            <c:dLbl>
              <c:idx val="0"/>
              <c:spPr>
                <a:noFill/>
                <a:ln w="3175">
                  <a:noFill/>
                  <a:prstDash val="solid"/>
                </a:ln>
                <a:effectLst/>
              </c:spPr>
              <c:txPr>
                <a:bodyPr/>
                <a:lstStyle/>
                <a:p>
                  <a:pPr>
                    <a:defRPr sz="10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E09-41C3-8016-F744930E85FD}"/>
                </c:ext>
              </c:extLst>
            </c:dLbl>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Ads interrupt me when I want to do something else</c:v>
                </c:pt>
                <c:pt idx="1">
                  <c:v>Ads annoy me</c:v>
                </c:pt>
                <c:pt idx="2">
                  <c:v>Ads slow down computer/phone too much</c:v>
                </c:pt>
                <c:pt idx="3">
                  <c:v>Ads are generally not relevant or helpful to me</c:v>
                </c:pt>
                <c:pt idx="4">
                  <c:v>Ads make it hard to find what I'm looking for</c:v>
                </c:pt>
              </c:strCache>
            </c:strRef>
          </c:cat>
          <c:val>
            <c:numRef>
              <c:f>Sheet1!$B$2:$B$6</c:f>
              <c:numCache>
                <c:formatCode>General</c:formatCode>
                <c:ptCount val="5"/>
                <c:pt idx="0">
                  <c:v>66</c:v>
                </c:pt>
                <c:pt idx="1">
                  <c:v>63</c:v>
                </c:pt>
                <c:pt idx="2">
                  <c:v>40</c:v>
                </c:pt>
                <c:pt idx="3">
                  <c:v>51</c:v>
                </c:pt>
                <c:pt idx="4">
                  <c:v>23</c:v>
                </c:pt>
              </c:numCache>
            </c:numRef>
          </c:val>
          <c:extLst>
            <c:ext xmlns:c16="http://schemas.microsoft.com/office/drawing/2014/chart" uri="{C3380CC4-5D6E-409C-BE32-E72D297353CC}">
              <c16:uniqueId val="{00000006-FE09-41C3-8016-F744930E85FD}"/>
            </c:ext>
          </c:extLst>
        </c:ser>
        <c:dLbls>
          <c:showLegendKey val="0"/>
          <c:showVal val="0"/>
          <c:showCatName val="0"/>
          <c:showSerName val="0"/>
          <c:showPercent val="0"/>
          <c:showBubbleSize val="0"/>
        </c:dLbls>
        <c:gapWidth val="150"/>
        <c:axId val="1168004240"/>
        <c:axId val="1168006992"/>
      </c:barChart>
      <c:catAx>
        <c:axId val="1168004240"/>
        <c:scaling>
          <c:orientation val="maxMin"/>
        </c:scaling>
        <c:delete val="0"/>
        <c:axPos val="l"/>
        <c:numFmt formatCode="General" sourceLinked="0"/>
        <c:majorTickMark val="none"/>
        <c:minorTickMark val="none"/>
        <c:tickLblPos val="none"/>
        <c:spPr>
          <a:ln>
            <a:solidFill>
              <a:schemeClr val="accent6"/>
            </a:solidFill>
          </a:ln>
        </c:spPr>
        <c:crossAx val="1168006992"/>
        <c:crosses val="autoZero"/>
        <c:auto val="1"/>
        <c:lblAlgn val="ctr"/>
        <c:lblOffset val="100"/>
        <c:noMultiLvlLbl val="0"/>
      </c:catAx>
      <c:valAx>
        <c:axId val="1168006992"/>
        <c:scaling>
          <c:orientation val="minMax"/>
        </c:scaling>
        <c:delete val="1"/>
        <c:axPos val="t"/>
        <c:numFmt formatCode="General" sourceLinked="1"/>
        <c:majorTickMark val="out"/>
        <c:minorTickMark val="none"/>
        <c:tickLblPos val="nextTo"/>
        <c:crossAx val="1168004240"/>
        <c:crosses val="autoZero"/>
        <c:crossBetween val="between"/>
      </c:valAx>
    </c:plotArea>
    <c:legend>
      <c:legendPos val="t"/>
      <c:layout>
        <c:manualLayout>
          <c:xMode val="edge"/>
          <c:yMode val="edge"/>
          <c:x val="0.35861154069135298"/>
          <c:y val="2.12641600539035E-2"/>
          <c:w val="0.43985034313270899"/>
          <c:h val="5.6531169191624202E-2"/>
        </c:manualLayout>
      </c:layout>
      <c:overlay val="0"/>
      <c:txPr>
        <a:bodyPr/>
        <a:lstStyle/>
        <a:p>
          <a:pPr>
            <a:defRPr sz="1200" b="1">
              <a:solidFill>
                <a:srgbClr val="333333"/>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7/17/2019</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BUILDING BOX OFFICE BRANDS is our brand new research project in conjunction with Kantar. The aim of the research is to help advertisers better understand cinema’s role within the media mix and the value it delivers on key brand metrics.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 understand the basics</a:t>
            </a:r>
            <a:r>
              <a:rPr lang="en-GB" sz="1200" kern="1200" baseline="0" dirty="0">
                <a:solidFill>
                  <a:schemeClr val="tx1"/>
                </a:solidFill>
                <a:effectLst/>
                <a:latin typeface="+mn-lt"/>
                <a:ea typeface="+mn-ea"/>
                <a:cs typeface="+mn-cs"/>
              </a:rPr>
              <a:t> of cinema and what it brings – the big screen, the dark room, the undistracted audience – but I think what we’ve been lacking is conclusive proof of what all of these things actually mean for advertisers, and what they deliver as part of the campaign. That’s why we commissioned Kantar to delve into their databank to help us better understand cinema’s role in the media mix. Hopefully, by sharing these results with you today, you’ll agree we’ve found it.</a:t>
            </a:r>
          </a:p>
          <a:p>
            <a:pPr marL="0" marR="0" indent="0" algn="l" defTabSz="961489"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Today we’ll take you through a quick bit of background on the methodology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before revealing how media (and cinema) can help build powerful brands.</a:t>
            </a:r>
            <a:r>
              <a:rPr lang="en-GB" sz="1200" kern="1200" baseline="0" dirty="0">
                <a:solidFill>
                  <a:schemeClr val="tx1"/>
                </a:solidFill>
                <a:effectLst/>
                <a:latin typeface="+mn-lt"/>
                <a:ea typeface="+mn-ea"/>
                <a:cs typeface="+mn-cs"/>
              </a:rPr>
              <a:t> </a:t>
            </a:r>
            <a:endParaRPr lang="en-GB" sz="1200" dirty="0"/>
          </a:p>
          <a:p>
            <a:endParaRPr lang="en-GB" sz="1200" b="0" i="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117733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…particularly when we consider channel receptivity too. </a:t>
            </a:r>
          </a:p>
          <a:p>
            <a:endParaRPr lang="en-GB" baseline="0" dirty="0"/>
          </a:p>
          <a:p>
            <a:r>
              <a:rPr lang="en-GB" baseline="0" dirty="0"/>
              <a:t>This table highlights how receptive each of the three generations are to each of the formats of advertising. The full report has a broader list of formats but I’ve just trimmed it down to the key AV/online formats for purpose of today. </a:t>
            </a:r>
          </a:p>
          <a:p>
            <a:endParaRPr lang="en-GB" baseline="0" dirty="0"/>
          </a:p>
          <a:p>
            <a:r>
              <a:rPr lang="en-GB" baseline="0" dirty="0"/>
              <a:t>For Gen Z and Gen Y, cinema advertising receives the highest net % score of all formats proving how these audiences accept that advertising is part of the experience and are far more receptive to messaging within this environment. For Gen X, cinema and TV ads are the most receptive channels, while online channels score significantly lower in positivity amongst this audience – highlighting their comparative preference for more traditional advertising experiences. </a:t>
            </a:r>
          </a:p>
          <a:p>
            <a:endParaRPr lang="en-GB" baseline="0" dirty="0"/>
          </a:p>
          <a:p>
            <a:r>
              <a:rPr lang="en-GB" baseline="0" dirty="0"/>
              <a:t>So cinema allows advertisers the chance to reach all three generations in a format they’re most receptive too, and at times when they’re most open to advertising messages.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12</a:t>
            </a:fld>
            <a:endParaRPr lang="en-US"/>
          </a:p>
        </p:txBody>
      </p:sp>
    </p:spTree>
    <p:extLst>
      <p:ext uri="{BB962C8B-B14F-4D97-AF65-F5344CB8AC3E}">
        <p14:creationId xmlns:p14="http://schemas.microsoft.com/office/powerpoint/2010/main" val="15627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As part of the project, Kantar recruited</a:t>
            </a:r>
            <a:r>
              <a:rPr lang="en-GB" baseline="0" dirty="0"/>
              <a:t> 600 respondents in UK across the three generations – Z (16-19), Y (20-34s) and X (35-49) with the aim of investigating how they engage with different advertising formats – from traditional to digital.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14</a:t>
            </a:fld>
            <a:endParaRPr lang="en-US"/>
          </a:p>
        </p:txBody>
      </p:sp>
    </p:spTree>
    <p:extLst>
      <p:ext uri="{BB962C8B-B14F-4D97-AF65-F5344CB8AC3E}">
        <p14:creationId xmlns:p14="http://schemas.microsoft.com/office/powerpoint/2010/main" val="68493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…particularly when we consider channel receptivity too. </a:t>
            </a:r>
          </a:p>
          <a:p>
            <a:endParaRPr lang="en-GB" baseline="0" dirty="0"/>
          </a:p>
          <a:p>
            <a:r>
              <a:rPr lang="en-GB" baseline="0" dirty="0"/>
              <a:t>This table highlights how receptive each of the three generations are to each of the formats of advertising. The full report has a broader list of formats but I’ve just trimmed it down to the key AV/online formats for purpose of today. </a:t>
            </a:r>
          </a:p>
          <a:p>
            <a:endParaRPr lang="en-GB" baseline="0" dirty="0"/>
          </a:p>
          <a:p>
            <a:r>
              <a:rPr lang="en-GB" baseline="0" dirty="0"/>
              <a:t>For Gen Z and Gen Y, cinema advertising receives the highest net % score of all formats proving how these audiences accept that advertising is part of the experience and are far more receptive to messaging within this environment. For Gen X, cinema and TV ads are the most receptive channels, while online channels score significantly lower in positivity amongst this audience – highlighting their comparative preference for more traditional advertising experiences. </a:t>
            </a:r>
          </a:p>
          <a:p>
            <a:endParaRPr lang="en-GB" baseline="0" dirty="0"/>
          </a:p>
          <a:p>
            <a:r>
              <a:rPr lang="en-GB" baseline="0" dirty="0"/>
              <a:t>So cinema allows advertisers the chance to reach all three generations in a format they’re most receptive too, and at times when they’re most open to advertising messages. </a:t>
            </a:r>
          </a:p>
          <a:p>
            <a:endParaRPr lang="en-GB" baseline="0" dirty="0"/>
          </a:p>
          <a:p>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16</a:t>
            </a:fld>
            <a:endParaRPr lang="en-US"/>
          </a:p>
        </p:txBody>
      </p:sp>
    </p:spTree>
    <p:extLst>
      <p:ext uri="{BB962C8B-B14F-4D97-AF65-F5344CB8AC3E}">
        <p14:creationId xmlns:p14="http://schemas.microsoft.com/office/powerpoint/2010/main" val="79821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18</a:t>
            </a:fld>
            <a:endParaRPr lang="en-US"/>
          </a:p>
        </p:txBody>
      </p:sp>
    </p:spTree>
    <p:extLst>
      <p:ext uri="{BB962C8B-B14F-4D97-AF65-F5344CB8AC3E}">
        <p14:creationId xmlns:p14="http://schemas.microsoft.com/office/powerpoint/2010/main" val="50507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So we’ve seen throughout</a:t>
            </a:r>
            <a:r>
              <a:rPr lang="en-GB" baseline="0" dirty="0"/>
              <a:t> the presentation </a:t>
            </a:r>
            <a:r>
              <a:rPr lang="en-GB" dirty="0"/>
              <a:t>that</a:t>
            </a:r>
            <a:r>
              <a:rPr lang="en-GB" baseline="0" dirty="0"/>
              <a:t> all media channels can play a valuable role on the media plan to ultimately help create powerful brands and within this cinema remains unbeatable across the majority of metrics – advertisers should view the channel not as a ‘nice to have’ but as a ‘must have’ addition to their media mix.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122256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As part of the project, Kantar recruited</a:t>
            </a:r>
            <a:r>
              <a:rPr lang="en-GB" baseline="0" dirty="0"/>
              <a:t> 600 respondents in UK across the three generations – Z (16-19), Y (20-34s) and X (35-49) with the aim of investigating how they engage with different advertising formats – from traditional to digital.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192867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chart plots receptivity to advertising across the day. As you can see the turquoise line which represents the younger Gen Z are much more receptive to advertising during the day – indicative of the fact they’re far more likely to have free time and be less bothered by advertising. Unlike the two older generations who are more likely to be busy working and therefore less open to advertising messages throughout the working day. </a:t>
            </a:r>
          </a:p>
          <a:p>
            <a:endParaRPr lang="en-GB" baseline="0" dirty="0"/>
          </a:p>
          <a:p>
            <a:r>
              <a:rPr lang="en-GB" baseline="0" dirty="0"/>
              <a:t>Hit 6pm and Gen X and Gen Y are far more open and positive to advertising messages – with all 3 generations receptivity peaking during the 6-9pm period, before they start winding down for their evening (which sees their receptivity drop back down). </a:t>
            </a:r>
          </a:p>
          <a:p>
            <a:endParaRPr lang="en-GB" baseline="0" dirty="0"/>
          </a:p>
          <a:p>
            <a:r>
              <a:rPr lang="en-GB" baseline="0" dirty="0"/>
              <a:t>From a cinema perspective this is a really interesting, let’s overlay how 2016 admissions were delivered across the day…</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91032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as our admissions data shows admissions</a:t>
            </a:r>
            <a:r>
              <a:rPr lang="en-GB" baseline="0" dirty="0"/>
              <a:t> peak during the 6-9pm period when all three generations are at their most receptive to advertising. </a:t>
            </a:r>
          </a:p>
          <a:p>
            <a:endParaRPr lang="en-GB" baseline="0" dirty="0"/>
          </a:p>
          <a:p>
            <a:r>
              <a:rPr lang="en-GB" baseline="0" dirty="0"/>
              <a:t>Factor this in alongside the impact, undivided attention etc. that Tony has talked about and you can see why cinema can be an incredibly powerful channel for advertisers to take advantage of – and help ensure campaigns cut through and resonate with an audience…</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6</a:t>
            </a:fld>
            <a:endParaRPr lang="en-US"/>
          </a:p>
        </p:txBody>
      </p:sp>
    </p:spTree>
    <p:extLst>
      <p:ext uri="{BB962C8B-B14F-4D97-AF65-F5344CB8AC3E}">
        <p14:creationId xmlns:p14="http://schemas.microsoft.com/office/powerpoint/2010/main" val="128383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7</a:t>
            </a:fld>
            <a:endParaRPr lang="en-US"/>
          </a:p>
        </p:txBody>
      </p:sp>
    </p:spTree>
    <p:extLst>
      <p:ext uri="{BB962C8B-B14F-4D97-AF65-F5344CB8AC3E}">
        <p14:creationId xmlns:p14="http://schemas.microsoft.com/office/powerpoint/2010/main" val="27194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8</a:t>
            </a:fld>
            <a:endParaRPr lang="en-US"/>
          </a:p>
        </p:txBody>
      </p:sp>
    </p:spTree>
    <p:extLst>
      <p:ext uri="{BB962C8B-B14F-4D97-AF65-F5344CB8AC3E}">
        <p14:creationId xmlns:p14="http://schemas.microsoft.com/office/powerpoint/2010/main" val="85797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120467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11</a:t>
            </a:fld>
            <a:endParaRPr lang="en-US"/>
          </a:p>
        </p:txBody>
      </p:sp>
    </p:spTree>
    <p:extLst>
      <p:ext uri="{BB962C8B-B14F-4D97-AF65-F5344CB8AC3E}">
        <p14:creationId xmlns:p14="http://schemas.microsoft.com/office/powerpoint/2010/main" val="777755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10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5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4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4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1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2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0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8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8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0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9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800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7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7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80"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1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9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3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804"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7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4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0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6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2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5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1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3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8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7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9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6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8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00"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39"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62"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0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3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5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7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40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2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75"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99"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2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5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4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71"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9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1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2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3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7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3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6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8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7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8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1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3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3"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7"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5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8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7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88"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9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19"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70"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52"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28"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35"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17"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17"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68"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57"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42950" cy="7068273"/>
          </a:xfrm>
          <a:prstGeom prst="rect">
            <a:avLst/>
          </a:prstGeom>
          <a:solidFill>
            <a:srgbClr val="65616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99033" y="5916204"/>
            <a:ext cx="6444885" cy="584775"/>
          </a:xfrm>
          <a:prstGeom prst="rect">
            <a:avLst/>
          </a:prstGeom>
          <a:noFill/>
          <a:ln>
            <a:noFill/>
          </a:ln>
        </p:spPr>
        <p:txBody>
          <a:bodyPr wrap="square" rtlCol="0">
            <a:spAutoFit/>
          </a:bodyPr>
          <a:lstStyle/>
          <a:p>
            <a:pPr algn="ctr"/>
            <a:r>
              <a:rPr lang="en-US" sz="1600" b="1" spc="200" dirty="0">
                <a:solidFill>
                  <a:schemeClr val="accent5">
                    <a:lumMod val="20000"/>
                    <a:lumOff val="80000"/>
                  </a:schemeClr>
                </a:solidFill>
                <a:latin typeface="Impact" charset="0"/>
                <a:ea typeface="Impact" charset="0"/>
                <a:cs typeface="Impact" charset="0"/>
              </a:rPr>
              <a:t>PROVING CINEMA’S UNIQUE VALUE AS PART </a:t>
            </a:r>
            <a:br>
              <a:rPr lang="en-US" sz="1600" b="1" spc="200" dirty="0">
                <a:solidFill>
                  <a:schemeClr val="accent5">
                    <a:lumMod val="20000"/>
                    <a:lumOff val="80000"/>
                  </a:schemeClr>
                </a:solidFill>
                <a:latin typeface="Impact" charset="0"/>
                <a:ea typeface="Impact" charset="0"/>
                <a:cs typeface="Impact" charset="0"/>
              </a:rPr>
            </a:br>
            <a:r>
              <a:rPr lang="en-US" sz="1600" b="1" spc="200" dirty="0">
                <a:solidFill>
                  <a:schemeClr val="accent5">
                    <a:lumMod val="20000"/>
                    <a:lumOff val="80000"/>
                  </a:schemeClr>
                </a:solidFill>
                <a:latin typeface="Impact" charset="0"/>
                <a:ea typeface="Impact" charset="0"/>
                <a:cs typeface="Impact" charset="0"/>
              </a:rPr>
              <a:t>OF ADVERTISERS’ AV SCHEDULES</a:t>
            </a:r>
          </a:p>
        </p:txBody>
      </p:sp>
      <p:cxnSp>
        <p:nvCxnSpPr>
          <p:cNvPr id="7" name="Straight Connector 6"/>
          <p:cNvCxnSpPr/>
          <p:nvPr/>
        </p:nvCxnSpPr>
        <p:spPr>
          <a:xfrm>
            <a:off x="0" y="9227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274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181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33213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0368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7414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461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5157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85625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56092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2795" y="729936"/>
            <a:ext cx="6950221" cy="1374735"/>
          </a:xfrm>
          <a:prstGeom prst="rect">
            <a:avLst/>
          </a:prstGeom>
        </p:spPr>
        <p:txBody>
          <a:bodyPr wrap="square">
            <a:spAutoFit/>
          </a:bodyPr>
          <a:lstStyle/>
          <a:p>
            <a:pPr algn="ctr">
              <a:lnSpc>
                <a:spcPts val="10000"/>
              </a:lnSpc>
            </a:pPr>
            <a:r>
              <a:rPr lang="en-US" sz="10000" kern="1400" spc="450" dirty="0">
                <a:solidFill>
                  <a:srgbClr val="FB3449"/>
                </a:solidFill>
                <a:latin typeface="Impact"/>
                <a:cs typeface="Impact"/>
              </a:rPr>
              <a:t>B</a:t>
            </a:r>
            <a:r>
              <a:rPr lang="en-US" sz="10000" kern="1400" spc="450" dirty="0">
                <a:solidFill>
                  <a:srgbClr val="FFFFFF"/>
                </a:solidFill>
                <a:latin typeface="Impact"/>
                <a:cs typeface="Impact"/>
              </a:rPr>
              <a:t>UILDING</a:t>
            </a:r>
          </a:p>
        </p:txBody>
      </p:sp>
      <p:sp>
        <p:nvSpPr>
          <p:cNvPr id="18" name="Rectangle 17"/>
          <p:cNvSpPr/>
          <p:nvPr/>
        </p:nvSpPr>
        <p:spPr>
          <a:xfrm>
            <a:off x="2685566" y="2131023"/>
            <a:ext cx="8124679" cy="1374735"/>
          </a:xfrm>
          <a:prstGeom prst="rect">
            <a:avLst/>
          </a:prstGeom>
        </p:spPr>
        <p:txBody>
          <a:bodyPr wrap="square">
            <a:spAutoFit/>
          </a:bodyPr>
          <a:lstStyle/>
          <a:p>
            <a:pPr algn="ctr">
              <a:lnSpc>
                <a:spcPts val="10000"/>
              </a:lnSpc>
            </a:pPr>
            <a:r>
              <a:rPr lang="en-US" sz="10000" kern="1400" spc="450" dirty="0">
                <a:solidFill>
                  <a:schemeClr val="bg2"/>
                </a:solidFill>
                <a:latin typeface="Impact"/>
                <a:cs typeface="Impact"/>
              </a:rPr>
              <a:t>B</a:t>
            </a:r>
            <a:r>
              <a:rPr lang="en-US" sz="10000" kern="1400" spc="450" dirty="0">
                <a:solidFill>
                  <a:schemeClr val="accent5">
                    <a:lumMod val="20000"/>
                    <a:lumOff val="80000"/>
                  </a:schemeClr>
                </a:solidFill>
                <a:latin typeface="Impact"/>
                <a:cs typeface="Impact"/>
              </a:rPr>
              <a:t>OX OFFICE</a:t>
            </a:r>
          </a:p>
        </p:txBody>
      </p:sp>
      <p:sp>
        <p:nvSpPr>
          <p:cNvPr id="19" name="TextBox 18"/>
          <p:cNvSpPr txBox="1"/>
          <p:nvPr/>
        </p:nvSpPr>
        <p:spPr>
          <a:xfrm>
            <a:off x="2711641" y="3546619"/>
            <a:ext cx="8072529" cy="1374735"/>
          </a:xfrm>
          <a:prstGeom prst="rect">
            <a:avLst/>
          </a:prstGeom>
          <a:noFill/>
          <a:ln>
            <a:noFill/>
          </a:ln>
        </p:spPr>
        <p:txBody>
          <a:bodyPr wrap="square" rtlCol="0">
            <a:spAutoFit/>
          </a:bodyPr>
          <a:lstStyle/>
          <a:p>
            <a:pPr algn="ctr">
              <a:lnSpc>
                <a:spcPts val="10000"/>
              </a:lnSpc>
            </a:pPr>
            <a:r>
              <a:rPr lang="en-US" sz="10000" kern="1400" spc="450" dirty="0">
                <a:solidFill>
                  <a:schemeClr val="tx2"/>
                </a:solidFill>
                <a:latin typeface="Impact"/>
                <a:cs typeface="Impact"/>
              </a:rPr>
              <a:t>B</a:t>
            </a:r>
            <a:r>
              <a:rPr lang="en-US" sz="10000" kern="1400" spc="450" dirty="0">
                <a:solidFill>
                  <a:schemeClr val="accent5">
                    <a:lumMod val="20000"/>
                    <a:lumOff val="80000"/>
                  </a:schemeClr>
                </a:solidFill>
                <a:latin typeface="Impact"/>
                <a:cs typeface="Impact"/>
              </a:rPr>
              <a:t>RANDS</a:t>
            </a:r>
          </a:p>
        </p:txBody>
      </p:sp>
      <p:sp>
        <p:nvSpPr>
          <p:cNvPr id="20" name="Rounded Rectangle 19"/>
          <p:cNvSpPr/>
          <p:nvPr/>
        </p:nvSpPr>
        <p:spPr>
          <a:xfrm>
            <a:off x="5507912" y="4893700"/>
            <a:ext cx="2427127" cy="514277"/>
          </a:xfrm>
          <a:prstGeom prst="round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300" b="1" spc="100" dirty="0">
                <a:solidFill>
                  <a:srgbClr val="36383D"/>
                </a:solidFill>
                <a:latin typeface="Impact" charset="0"/>
                <a:ea typeface="Impact" charset="0"/>
                <a:cs typeface="Impact" charset="0"/>
              </a:rPr>
              <a:t>VOLUME III</a:t>
            </a:r>
          </a:p>
        </p:txBody>
      </p:sp>
      <p:pic>
        <p:nvPicPr>
          <p:cNvPr id="21" name="Picture 20" descr="logo-04.png">
            <a:extLst>
              <a:ext uri="{FF2B5EF4-FFF2-40B4-BE49-F238E27FC236}">
                <a16:creationId xmlns:a16="http://schemas.microsoft.com/office/drawing/2014/main" id="{884EB541-4879-4F9D-A2B2-D95B6E199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9647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68122"/>
            <a:ext cx="12331696" cy="709383"/>
          </a:xfrm>
        </p:spPr>
        <p:txBody>
          <a:bodyPr/>
          <a:lstStyle/>
          <a:p>
            <a:pPr>
              <a:lnSpc>
                <a:spcPts val="6000"/>
              </a:lnSpc>
            </a:pPr>
            <a:r>
              <a:rPr lang="en-GB" sz="5600" dirty="0"/>
              <a:t>WHAT MAKES THE GENERATIONS </a:t>
            </a:r>
            <a:br>
              <a:rPr lang="en-GB" sz="5600" dirty="0"/>
            </a:br>
            <a:r>
              <a:rPr lang="en-GB" sz="5600" dirty="0"/>
              <a:t>think of different ad formats?</a:t>
            </a:r>
            <a:endParaRPr lang="en-US" sz="5600" dirty="0"/>
          </a:p>
        </p:txBody>
      </p:sp>
      <p:cxnSp>
        <p:nvCxnSpPr>
          <p:cNvPr id="7" name="Straight Connector 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5" name="Picture 4" descr="logo-04.png">
            <a:extLst>
              <a:ext uri="{FF2B5EF4-FFF2-40B4-BE49-F238E27FC236}">
                <a16:creationId xmlns:a16="http://schemas.microsoft.com/office/drawing/2014/main" id="{4BCC69A6-00F8-4D57-B2B2-69955772D6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7240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p:cNvSpPr>
          <p:nvPr/>
        </p:nvSpPr>
        <p:spPr>
          <a:xfrm>
            <a:off x="143121" y="154069"/>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ALL GENERATIONS ARE RECEPTIVE TO CINEMA ADS</a:t>
            </a:r>
          </a:p>
        </p:txBody>
      </p:sp>
      <p:sp>
        <p:nvSpPr>
          <p:cNvPr id="15" name="Text Placeholder 15"/>
          <p:cNvSpPr>
            <a:spLocks noGrp="1"/>
          </p:cNvSpPr>
          <p:nvPr>
            <p:ph type="body" sz="quarter" idx="4294967295"/>
          </p:nvPr>
        </p:nvSpPr>
        <p:spPr>
          <a:xfrm>
            <a:off x="224533" y="635382"/>
            <a:ext cx="9316338" cy="254665"/>
          </a:xfrm>
          <a:prstGeom prst="rect">
            <a:avLst/>
          </a:prstGeom>
        </p:spPr>
        <p:txBody>
          <a:bodyPr lIns="0" tIns="0" rIns="0" bIns="0"/>
          <a:lstStyle/>
          <a:p>
            <a:r>
              <a:rPr lang="en-GB" sz="1400" dirty="0">
                <a:solidFill>
                  <a:schemeClr val="accent6"/>
                </a:solidFill>
              </a:rPr>
              <a:t>Cinema ads are the advertising format that both Gen Z &amp; Gen Y are most </a:t>
            </a:r>
            <a:r>
              <a:rPr lang="en-GB" sz="1400">
                <a:solidFill>
                  <a:schemeClr val="accent6"/>
                </a:solidFill>
              </a:rPr>
              <a:t>positive towards</a:t>
            </a:r>
            <a:endParaRPr lang="en-GB" sz="1400" dirty="0">
              <a:solidFill>
                <a:schemeClr val="accent6"/>
              </a:solidFill>
            </a:endParaRPr>
          </a:p>
        </p:txBody>
      </p:sp>
      <p:sp>
        <p:nvSpPr>
          <p:cNvPr id="16" name="Text Placeholder 6"/>
          <p:cNvSpPr txBox="1">
            <a:spLocks/>
          </p:cNvSpPr>
          <p:nvPr/>
        </p:nvSpPr>
        <p:spPr>
          <a:xfrm>
            <a:off x="2379220" y="1120980"/>
            <a:ext cx="3026990" cy="214058"/>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0099A8"/>
                </a:solidFill>
              </a:rPr>
              <a:t>Gen Z</a:t>
            </a:r>
          </a:p>
          <a:p>
            <a:r>
              <a:rPr lang="en-GB" sz="1400" dirty="0">
                <a:solidFill>
                  <a:srgbClr val="8A8A8D"/>
                </a:solidFill>
              </a:rPr>
              <a:t>16-19 year olds</a:t>
            </a:r>
          </a:p>
          <a:p>
            <a:endParaRPr lang="en-GB" sz="1400" dirty="0">
              <a:solidFill>
                <a:srgbClr val="0099A8"/>
              </a:solidFill>
            </a:endParaRPr>
          </a:p>
        </p:txBody>
      </p:sp>
      <p:sp>
        <p:nvSpPr>
          <p:cNvPr id="17" name="Text Placeholder 10"/>
          <p:cNvSpPr txBox="1">
            <a:spLocks/>
          </p:cNvSpPr>
          <p:nvPr/>
        </p:nvSpPr>
        <p:spPr>
          <a:xfrm>
            <a:off x="5915441" y="1120980"/>
            <a:ext cx="3026990" cy="214058"/>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33006F"/>
                </a:solidFill>
              </a:rPr>
              <a:t>Gen Y</a:t>
            </a:r>
          </a:p>
          <a:p>
            <a:r>
              <a:rPr lang="en-GB" sz="1400" dirty="0">
                <a:solidFill>
                  <a:srgbClr val="8A8A8D"/>
                </a:solidFill>
              </a:rPr>
              <a:t>20-34 year olds</a:t>
            </a:r>
          </a:p>
        </p:txBody>
      </p:sp>
      <p:sp>
        <p:nvSpPr>
          <p:cNvPr id="18" name="Text Placeholder 12"/>
          <p:cNvSpPr txBox="1">
            <a:spLocks/>
          </p:cNvSpPr>
          <p:nvPr/>
        </p:nvSpPr>
        <p:spPr>
          <a:xfrm>
            <a:off x="9451662" y="1120980"/>
            <a:ext cx="3026990" cy="214058"/>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8547AD"/>
                </a:solidFill>
              </a:rPr>
              <a:t>Gen X</a:t>
            </a:r>
          </a:p>
          <a:p>
            <a:r>
              <a:rPr lang="en-GB" sz="1400" dirty="0">
                <a:solidFill>
                  <a:srgbClr val="8A8A8D"/>
                </a:solidFill>
              </a:rPr>
              <a:t>35-49 year olds</a:t>
            </a:r>
          </a:p>
        </p:txBody>
      </p:sp>
      <p:sp>
        <p:nvSpPr>
          <p:cNvPr id="19" name="Text Placeholder 13"/>
          <p:cNvSpPr>
            <a:spLocks noGrp="1"/>
          </p:cNvSpPr>
          <p:nvPr>
            <p:ph type="body" sz="quarter" idx="4294967295"/>
          </p:nvPr>
        </p:nvSpPr>
        <p:spPr bwMode="gray">
          <a:xfrm>
            <a:off x="7426653" y="7136868"/>
            <a:ext cx="5835843" cy="308472"/>
          </a:xfrm>
          <a:prstGeom prst="rect">
            <a:avLst/>
          </a:prstGeom>
        </p:spPr>
        <p:txBody>
          <a:bodyPr anchor="b" anchorCtr="0"/>
          <a:lstStyle>
            <a:lvl1pPr algn="r">
              <a:lnSpc>
                <a:spcPts val="842"/>
              </a:lnSpc>
              <a:buNone/>
              <a:defRPr sz="800" b="0" baseline="0">
                <a:solidFill>
                  <a:srgbClr val="000000"/>
                </a:solidFill>
              </a:defRPr>
            </a:lvl1pPr>
          </a:lstStyle>
          <a:p>
            <a:pPr lvl="0">
              <a:lnSpc>
                <a:spcPct val="100000"/>
              </a:lnSpc>
            </a:pPr>
            <a:r>
              <a:rPr lang="en-GB" dirty="0">
                <a:solidFill>
                  <a:schemeClr val="bg1"/>
                </a:solidFill>
              </a:rPr>
              <a:t>Source: Kantar – AdReaction Study</a:t>
            </a:r>
          </a:p>
          <a:p>
            <a:pPr lvl="0">
              <a:lnSpc>
                <a:spcPct val="100000"/>
              </a:lnSpc>
            </a:pPr>
            <a:r>
              <a:rPr lang="en-GB" dirty="0">
                <a:solidFill>
                  <a:schemeClr val="bg1"/>
                </a:solidFill>
              </a:rPr>
              <a:t>‘How would you describe your attitude towards each of the following formats of advertising? - % net positive ’</a:t>
            </a:r>
          </a:p>
        </p:txBody>
      </p:sp>
      <p:graphicFrame>
        <p:nvGraphicFramePr>
          <p:cNvPr id="20" name="Table 19"/>
          <p:cNvGraphicFramePr>
            <a:graphicFrameLocks noGrp="1"/>
          </p:cNvGraphicFramePr>
          <p:nvPr>
            <p:extLst>
              <p:ext uri="{D42A27DB-BD31-4B8C-83A1-F6EECF244321}">
                <p14:modId xmlns:p14="http://schemas.microsoft.com/office/powerpoint/2010/main" val="803366586"/>
              </p:ext>
            </p:extLst>
          </p:nvPr>
        </p:nvGraphicFramePr>
        <p:xfrm>
          <a:off x="843565" y="5155015"/>
          <a:ext cx="11730396" cy="1527723"/>
        </p:xfrm>
        <a:graphic>
          <a:graphicData uri="http://schemas.openxmlformats.org/drawingml/2006/table">
            <a:tbl>
              <a:tblPr firstRow="1" bandRow="1">
                <a:tableStyleId>{5C22544A-7EE6-4342-B048-85BDC9FD1C3A}</a:tableStyleId>
              </a:tblPr>
              <a:tblGrid>
                <a:gridCol w="1369488">
                  <a:extLst>
                    <a:ext uri="{9D8B030D-6E8A-4147-A177-3AD203B41FA5}">
                      <a16:colId xmlns:a16="http://schemas.microsoft.com/office/drawing/2014/main" val="20000"/>
                    </a:ext>
                  </a:extLst>
                </a:gridCol>
                <a:gridCol w="131322">
                  <a:extLst>
                    <a:ext uri="{9D8B030D-6E8A-4147-A177-3AD203B41FA5}">
                      <a16:colId xmlns:a16="http://schemas.microsoft.com/office/drawing/2014/main" val="20004"/>
                    </a:ext>
                  </a:extLst>
                </a:gridCol>
                <a:gridCol w="3150704">
                  <a:extLst>
                    <a:ext uri="{9D8B030D-6E8A-4147-A177-3AD203B41FA5}">
                      <a16:colId xmlns:a16="http://schemas.microsoft.com/office/drawing/2014/main" val="20001"/>
                    </a:ext>
                  </a:extLst>
                </a:gridCol>
                <a:gridCol w="417443">
                  <a:extLst>
                    <a:ext uri="{9D8B030D-6E8A-4147-A177-3AD203B41FA5}">
                      <a16:colId xmlns:a16="http://schemas.microsoft.com/office/drawing/2014/main" val="20005"/>
                    </a:ext>
                  </a:extLst>
                </a:gridCol>
                <a:gridCol w="3110948">
                  <a:extLst>
                    <a:ext uri="{9D8B030D-6E8A-4147-A177-3AD203B41FA5}">
                      <a16:colId xmlns:a16="http://schemas.microsoft.com/office/drawing/2014/main" val="20002"/>
                    </a:ext>
                  </a:extLst>
                </a:gridCol>
                <a:gridCol w="467139">
                  <a:extLst>
                    <a:ext uri="{9D8B030D-6E8A-4147-A177-3AD203B41FA5}">
                      <a16:colId xmlns:a16="http://schemas.microsoft.com/office/drawing/2014/main" val="20006"/>
                    </a:ext>
                  </a:extLst>
                </a:gridCol>
                <a:gridCol w="3083352">
                  <a:extLst>
                    <a:ext uri="{9D8B030D-6E8A-4147-A177-3AD203B41FA5}">
                      <a16:colId xmlns:a16="http://schemas.microsoft.com/office/drawing/2014/main" val="20003"/>
                    </a:ext>
                  </a:extLst>
                </a:gridCol>
              </a:tblGrid>
              <a:tr h="351761">
                <a:tc>
                  <a:txBody>
                    <a:bodyPr/>
                    <a:lstStyle/>
                    <a:p>
                      <a:pPr>
                        <a:lnSpc>
                          <a:spcPts val="1500"/>
                        </a:lnSpc>
                      </a:pPr>
                      <a:r>
                        <a:rPr lang="en-GB" sz="1000" b="1" dirty="0">
                          <a:ln>
                            <a:noFill/>
                          </a:ln>
                          <a:solidFill>
                            <a:schemeClr val="bg1"/>
                          </a:solidFill>
                        </a:rPr>
                        <a:t>Cinema ads</a:t>
                      </a:r>
                      <a:endParaRPr lang="en-GB" sz="1000" dirty="0">
                        <a:ln>
                          <a:noFill/>
                        </a:ln>
                        <a:solidFill>
                          <a:schemeClr val="accent6"/>
                        </a:solidFill>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GB" sz="1000" dirty="0">
                        <a:ln>
                          <a:noFill/>
                        </a:ln>
                        <a:solidFill>
                          <a:schemeClr val="accent6"/>
                        </a:solidFill>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761">
                <a:tc>
                  <a:txBody>
                    <a:bodyPr/>
                    <a:lstStyle/>
                    <a:p>
                      <a:pPr>
                        <a:lnSpc>
                          <a:spcPts val="1500"/>
                        </a:lnSpc>
                      </a:pPr>
                      <a:r>
                        <a:rPr lang="en-GB" sz="1000" b="1" kern="1200" dirty="0">
                          <a:ln>
                            <a:noFill/>
                          </a:ln>
                          <a:solidFill>
                            <a:schemeClr val="bg1"/>
                          </a:solidFill>
                          <a:latin typeface="+mn-lt"/>
                          <a:ea typeface="+mn-ea"/>
                          <a:cs typeface="+mn-cs"/>
                        </a:rPr>
                        <a:t>TV ads</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GB" sz="1000" b="1" kern="1200" dirty="0">
                        <a:ln>
                          <a:noFill/>
                        </a:ln>
                        <a:solidFill>
                          <a:schemeClr val="bg1"/>
                        </a:solidFill>
                        <a:latin typeface="+mn-lt"/>
                        <a:ea typeface="+mn-ea"/>
                        <a:cs typeface="+mn-cs"/>
                      </a:endParaRP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761">
                <a:tc>
                  <a:txBody>
                    <a:bodyPr/>
                    <a:lstStyle/>
                    <a:p>
                      <a:pPr>
                        <a:lnSpc>
                          <a:spcPts val="1500"/>
                        </a:lnSpc>
                      </a:pPr>
                      <a:r>
                        <a:rPr lang="en-GB" sz="1000" b="1" kern="1200" dirty="0">
                          <a:ln>
                            <a:noFill/>
                          </a:ln>
                          <a:solidFill>
                            <a:schemeClr val="bg1"/>
                          </a:solidFill>
                          <a:latin typeface="+mn-lt"/>
                          <a:ea typeface="+mn-ea"/>
                          <a:cs typeface="+mn-cs"/>
                        </a:rPr>
                        <a:t>Video ads (laptop/PC)</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GB" sz="1000" b="1" kern="1200" dirty="0">
                        <a:ln>
                          <a:noFill/>
                        </a:ln>
                        <a:solidFill>
                          <a:schemeClr val="bg1"/>
                        </a:solidFill>
                        <a:latin typeface="+mn-lt"/>
                        <a:ea typeface="+mn-ea"/>
                        <a:cs typeface="+mn-cs"/>
                      </a:endParaRP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50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761">
                <a:tc>
                  <a:txBody>
                    <a:bodyPr/>
                    <a:lstStyle/>
                    <a:p>
                      <a:pPr>
                        <a:lnSpc>
                          <a:spcPts val="1500"/>
                        </a:lnSpc>
                      </a:pPr>
                      <a:r>
                        <a:rPr lang="en-GB" sz="1000" b="1" kern="1200" dirty="0">
                          <a:ln>
                            <a:noFill/>
                          </a:ln>
                          <a:solidFill>
                            <a:schemeClr val="bg1"/>
                          </a:solidFill>
                          <a:latin typeface="+mn-lt"/>
                          <a:ea typeface="+mn-ea"/>
                          <a:cs typeface="+mn-cs"/>
                        </a:rPr>
                        <a:t>Video ads (mobile)</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ts val="1500"/>
                        </a:lnSpc>
                      </a:pPr>
                      <a:endParaRPr lang="en-GB" sz="1000" b="1" kern="1200" dirty="0">
                        <a:ln>
                          <a:noFill/>
                        </a:ln>
                        <a:solidFill>
                          <a:schemeClr val="bg1"/>
                        </a:solidFill>
                        <a:latin typeface="+mn-lt"/>
                        <a:ea typeface="+mn-ea"/>
                        <a:cs typeface="+mn-cs"/>
                      </a:endParaRP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50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50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7829" t="313" r="4881" b="5919"/>
          <a:stretch/>
        </p:blipFill>
        <p:spPr>
          <a:xfrm>
            <a:off x="5915441" y="1660643"/>
            <a:ext cx="3108094" cy="3331684"/>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17904" r="23744" b="6208"/>
          <a:stretch/>
        </p:blipFill>
        <p:spPr>
          <a:xfrm>
            <a:off x="2379220" y="1670954"/>
            <a:ext cx="3108094" cy="3323340"/>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b="16047"/>
          <a:stretch/>
        </p:blipFill>
        <p:spPr>
          <a:xfrm>
            <a:off x="9451662" y="1660643"/>
            <a:ext cx="3122301" cy="3331684"/>
          </a:xfrm>
          <a:prstGeom prst="rect">
            <a:avLst/>
          </a:prstGeom>
        </p:spPr>
      </p:pic>
      <p:cxnSp>
        <p:nvCxnSpPr>
          <p:cNvPr id="26" name="Straight Connector 25"/>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logo-04.png">
            <a:extLst>
              <a:ext uri="{FF2B5EF4-FFF2-40B4-BE49-F238E27FC236}">
                <a16:creationId xmlns:a16="http://schemas.microsoft.com/office/drawing/2014/main" id="{61342A0D-AB90-4878-9C5F-C25E055D91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32740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643" y="135388"/>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CONTROL OVER ONLINE VIDEO FORMATS IS KEY</a:t>
            </a:r>
          </a:p>
        </p:txBody>
      </p:sp>
      <p:sp>
        <p:nvSpPr>
          <p:cNvPr id="3" name="Text Placeholder 2"/>
          <p:cNvSpPr>
            <a:spLocks noGrp="1"/>
          </p:cNvSpPr>
          <p:nvPr>
            <p:ph type="body" sz="quarter" idx="4294967295"/>
          </p:nvPr>
        </p:nvSpPr>
        <p:spPr>
          <a:xfrm>
            <a:off x="266589" y="619790"/>
            <a:ext cx="10325022" cy="436608"/>
          </a:xfrm>
          <a:prstGeom prst="rect">
            <a:avLst/>
          </a:prstGeom>
        </p:spPr>
        <p:txBody>
          <a:bodyPr lIns="0" tIns="0" rIns="0" bIns="0"/>
          <a:lstStyle/>
          <a:p>
            <a:r>
              <a:rPr lang="en-GB" sz="1400" dirty="0">
                <a:solidFill>
                  <a:schemeClr val="accent6"/>
                </a:solidFill>
              </a:rPr>
              <a:t>Gen Z are more positive towards these forms of advertising – but control over them is essential for receptiveness</a:t>
            </a:r>
          </a:p>
        </p:txBody>
      </p:sp>
      <p:sp>
        <p:nvSpPr>
          <p:cNvPr id="4" name="Text Placeholder 13"/>
          <p:cNvSpPr>
            <a:spLocks noGrp="1"/>
          </p:cNvSpPr>
          <p:nvPr>
            <p:ph type="body" sz="quarter" idx="4294967295"/>
          </p:nvPr>
        </p:nvSpPr>
        <p:spPr bwMode="gray">
          <a:xfrm>
            <a:off x="7944470" y="7186563"/>
            <a:ext cx="5294282" cy="239365"/>
          </a:xfrm>
          <a:prstGeom prst="rect">
            <a:avLst/>
          </a:prstGeom>
        </p:spPr>
        <p:txBody>
          <a:bodyPr anchor="ctr" anchorCtr="0"/>
          <a:lstStyle>
            <a:lvl1pPr algn="r">
              <a:lnSpc>
                <a:spcPts val="842"/>
              </a:lnSpc>
              <a:buNone/>
              <a:defRPr sz="800" b="0" baseline="0">
                <a:solidFill>
                  <a:srgbClr val="000000"/>
                </a:solidFill>
              </a:defRPr>
            </a:lvl1pPr>
          </a:lstStyle>
          <a:p>
            <a:pPr>
              <a:lnSpc>
                <a:spcPct val="100000"/>
              </a:lnSpc>
            </a:pPr>
            <a:r>
              <a:rPr lang="en-GB" dirty="0">
                <a:solidFill>
                  <a:schemeClr val="bg1"/>
                </a:solidFill>
              </a:rPr>
              <a:t>Source: Kantar – AdReaction Study</a:t>
            </a:r>
          </a:p>
          <a:p>
            <a:pPr>
              <a:lnSpc>
                <a:spcPct val="100000"/>
              </a:lnSpc>
            </a:pPr>
            <a:r>
              <a:rPr lang="en-GB" dirty="0">
                <a:solidFill>
                  <a:schemeClr val="bg1"/>
                </a:solidFill>
              </a:rPr>
              <a:t>‘How would you describe your attitude towards each of the following formats of online video advertising?’</a:t>
            </a:r>
          </a:p>
        </p:txBody>
      </p:sp>
      <p:graphicFrame>
        <p:nvGraphicFramePr>
          <p:cNvPr id="5" name="Table 4"/>
          <p:cNvGraphicFramePr>
            <a:graphicFrameLocks noGrp="1"/>
          </p:cNvGraphicFramePr>
          <p:nvPr>
            <p:extLst>
              <p:ext uri="{D42A27DB-BD31-4B8C-83A1-F6EECF244321}">
                <p14:modId xmlns:p14="http://schemas.microsoft.com/office/powerpoint/2010/main" val="1168671466"/>
              </p:ext>
            </p:extLst>
          </p:nvPr>
        </p:nvGraphicFramePr>
        <p:xfrm>
          <a:off x="577711" y="1303490"/>
          <a:ext cx="12287529" cy="5350607"/>
        </p:xfrm>
        <a:graphic>
          <a:graphicData uri="http://schemas.openxmlformats.org/drawingml/2006/table">
            <a:tbl>
              <a:tblPr firstRow="1" bandRow="1">
                <a:tableStyleId>{5C22544A-7EE6-4342-B048-85BDC9FD1C3A}</a:tableStyleId>
              </a:tblPr>
              <a:tblGrid>
                <a:gridCol w="2350035">
                  <a:extLst>
                    <a:ext uri="{9D8B030D-6E8A-4147-A177-3AD203B41FA5}">
                      <a16:colId xmlns:a16="http://schemas.microsoft.com/office/drawing/2014/main" val="20000"/>
                    </a:ext>
                  </a:extLst>
                </a:gridCol>
                <a:gridCol w="3793730">
                  <a:extLst>
                    <a:ext uri="{9D8B030D-6E8A-4147-A177-3AD203B41FA5}">
                      <a16:colId xmlns:a16="http://schemas.microsoft.com/office/drawing/2014/main" val="20001"/>
                    </a:ext>
                  </a:extLst>
                </a:gridCol>
                <a:gridCol w="3071882">
                  <a:extLst>
                    <a:ext uri="{9D8B030D-6E8A-4147-A177-3AD203B41FA5}">
                      <a16:colId xmlns:a16="http://schemas.microsoft.com/office/drawing/2014/main" val="20002"/>
                    </a:ext>
                  </a:extLst>
                </a:gridCol>
                <a:gridCol w="3071882">
                  <a:extLst>
                    <a:ext uri="{9D8B030D-6E8A-4147-A177-3AD203B41FA5}">
                      <a16:colId xmlns:a16="http://schemas.microsoft.com/office/drawing/2014/main" val="20003"/>
                    </a:ext>
                  </a:extLst>
                </a:gridCol>
              </a:tblGrid>
              <a:tr h="149728">
                <a:tc>
                  <a:txBody>
                    <a:bodyPr/>
                    <a:lstStyle/>
                    <a:p>
                      <a:pPr marL="0" indent="0" algn="l" defTabSz="961844" rtl="0" eaLnBrk="1" latinLnBrk="0" hangingPunct="1">
                        <a:lnSpc>
                          <a:spcPts val="1500"/>
                        </a:lnSpc>
                        <a:buFont typeface="Arial" charset="0"/>
                        <a:buNone/>
                      </a:pPr>
                      <a:r>
                        <a:rPr lang="en-GB" sz="1000" b="1" kern="1200" dirty="0">
                          <a:ln>
                            <a:noFill/>
                          </a:ln>
                          <a:solidFill>
                            <a:schemeClr val="bg1"/>
                          </a:solidFill>
                          <a:latin typeface="+mn-lt"/>
                          <a:ea typeface="+mn-ea"/>
                          <a:cs typeface="+mn-cs"/>
                        </a:rPr>
                        <a:t>Net positive %</a:t>
                      </a:r>
                    </a:p>
                  </a:txBody>
                  <a:tcPr>
                    <a:lnL w="12700" cmpd="sng">
                      <a:noFill/>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dirty="0">
                          <a:ln>
                            <a:noFill/>
                          </a:ln>
                          <a:solidFill>
                            <a:schemeClr val="bg1"/>
                          </a:solidFill>
                        </a:rPr>
                        <a:t>Gen Z</a:t>
                      </a:r>
                      <a:endParaRPr lang="en-GB" sz="1000" b="1" baseline="0" dirty="0">
                        <a:ln>
                          <a:noFill/>
                        </a:ln>
                        <a:solidFill>
                          <a:schemeClr val="bg1"/>
                        </a:solidFill>
                      </a:endParaRPr>
                    </a:p>
                    <a:p>
                      <a:pPr marL="0" marR="0" indent="0" algn="ctr" defTabSz="961844" rtl="0" eaLnBrk="1" fontAlgn="auto" latinLnBrk="0" hangingPunct="1">
                        <a:lnSpc>
                          <a:spcPts val="1500"/>
                        </a:lnSpc>
                        <a:spcBef>
                          <a:spcPts val="0"/>
                        </a:spcBef>
                        <a:spcAft>
                          <a:spcPts val="0"/>
                        </a:spcAft>
                        <a:buClrTx/>
                        <a:buSzTx/>
                        <a:buFontTx/>
                        <a:buNone/>
                        <a:tabLst/>
                        <a:defRPr/>
                      </a:pPr>
                      <a:r>
                        <a:rPr lang="en-GB" sz="1000" b="1" baseline="0" dirty="0">
                          <a:ln>
                            <a:noFill/>
                          </a:ln>
                          <a:solidFill>
                            <a:schemeClr val="accent6"/>
                          </a:solidFill>
                        </a:rPr>
                        <a:t>16-19 year olds</a:t>
                      </a:r>
                      <a:endParaRPr lang="en-GB" sz="1000" b="1"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baseline="0" dirty="0">
                          <a:ln>
                            <a:noFill/>
                          </a:ln>
                          <a:solidFill>
                            <a:schemeClr val="bg1"/>
                          </a:solidFill>
                        </a:rPr>
                        <a:t>Gen Y </a:t>
                      </a:r>
                    </a:p>
                    <a:p>
                      <a:pPr algn="ctr">
                        <a:lnSpc>
                          <a:spcPts val="1500"/>
                        </a:lnSpc>
                      </a:pPr>
                      <a:r>
                        <a:rPr lang="en-GB" sz="1000" baseline="0" dirty="0">
                          <a:ln>
                            <a:noFill/>
                          </a:ln>
                          <a:solidFill>
                            <a:schemeClr val="accent6"/>
                          </a:solidFill>
                        </a:rPr>
                        <a:t>20-34 year olds</a:t>
                      </a:r>
                      <a:endParaRPr lang="en-GB" sz="10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baseline="0" dirty="0">
                          <a:ln>
                            <a:noFill/>
                          </a:ln>
                          <a:solidFill>
                            <a:schemeClr val="bg1"/>
                          </a:solidFill>
                        </a:rPr>
                        <a:t>Gen X</a:t>
                      </a:r>
                    </a:p>
                    <a:p>
                      <a:pPr algn="ctr">
                        <a:lnSpc>
                          <a:spcPts val="1500"/>
                        </a:lnSpc>
                      </a:pPr>
                      <a:r>
                        <a:rPr lang="en-GB" sz="1000" baseline="0" dirty="0">
                          <a:ln>
                            <a:noFill/>
                          </a:ln>
                          <a:solidFill>
                            <a:schemeClr val="accent6"/>
                          </a:solidFill>
                        </a:rPr>
                        <a:t>35-49 year olds</a:t>
                      </a:r>
                      <a:endParaRPr lang="en-GB" sz="10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Mobile</a:t>
                      </a:r>
                      <a:r>
                        <a:rPr lang="en-GB" sz="1000" b="1" kern="1200" baseline="0" dirty="0">
                          <a:ln>
                            <a:noFill/>
                          </a:ln>
                          <a:solidFill>
                            <a:schemeClr val="bg1"/>
                          </a:solidFill>
                          <a:latin typeface="+mn-lt"/>
                          <a:ea typeface="+mn-ea"/>
                          <a:cs typeface="+mn-cs"/>
                        </a:rPr>
                        <a:t> app reward</a:t>
                      </a:r>
                      <a:endParaRPr lang="en-GB" sz="1000" b="1" kern="1200" dirty="0">
                        <a:ln>
                          <a:noFill/>
                        </a:ln>
                        <a:solidFill>
                          <a:schemeClr val="bg1"/>
                        </a:solidFill>
                        <a:latin typeface="+mn-lt"/>
                        <a:ea typeface="+mn-ea"/>
                        <a:cs typeface="+mn-cs"/>
                      </a:endParaRP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36%</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21%</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11%</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Skippable pre-roll</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24%</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11%</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-8%</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Skippable</a:t>
                      </a:r>
                      <a:r>
                        <a:rPr lang="en-GB" sz="1000" b="1" kern="1200" baseline="0" dirty="0">
                          <a:ln>
                            <a:noFill/>
                          </a:ln>
                          <a:solidFill>
                            <a:schemeClr val="bg1"/>
                          </a:solidFill>
                          <a:latin typeface="+mn-lt"/>
                          <a:ea typeface="+mn-ea"/>
                          <a:cs typeface="+mn-cs"/>
                        </a:rPr>
                        <a:t> vertical video</a:t>
                      </a:r>
                      <a:endParaRPr lang="en-GB" sz="1000" b="1" kern="1200" dirty="0">
                        <a:ln>
                          <a:noFill/>
                        </a:ln>
                        <a:solidFill>
                          <a:schemeClr val="bg1"/>
                        </a:solidFill>
                        <a:latin typeface="+mn-lt"/>
                        <a:ea typeface="+mn-ea"/>
                        <a:cs typeface="+mn-cs"/>
                      </a:endParaRP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19%</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8%</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-13%</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Social</a:t>
                      </a:r>
                      <a:r>
                        <a:rPr lang="en-GB" sz="1000" b="1" kern="1200" baseline="0" dirty="0">
                          <a:ln>
                            <a:noFill/>
                          </a:ln>
                          <a:solidFill>
                            <a:schemeClr val="bg1"/>
                          </a:solidFill>
                          <a:latin typeface="+mn-lt"/>
                          <a:ea typeface="+mn-ea"/>
                          <a:cs typeface="+mn-cs"/>
                        </a:rPr>
                        <a:t> click-to-play</a:t>
                      </a:r>
                      <a:endParaRPr lang="en-GB" sz="1000" b="1" kern="1200" dirty="0">
                        <a:ln>
                          <a:noFill/>
                        </a:ln>
                        <a:solidFill>
                          <a:schemeClr val="bg1"/>
                        </a:solidFill>
                        <a:latin typeface="+mn-lt"/>
                        <a:ea typeface="+mn-ea"/>
                        <a:cs typeface="+mn-cs"/>
                      </a:endParaRP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18%</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-10%</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In banner auto-play</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-31%</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-29%</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-43%</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Pre-roll</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-38%</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-40%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-47%</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Mobile app pop-up</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2500" b="1" dirty="0">
                          <a:solidFill>
                            <a:schemeClr val="accent2"/>
                          </a:solidFill>
                        </a:rPr>
                        <a:t>-42%</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2500" b="1" dirty="0">
                          <a:solidFill>
                            <a:schemeClr val="accent2"/>
                          </a:solidFill>
                        </a:rPr>
                        <a:t>-40%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2500" b="1" dirty="0">
                          <a:solidFill>
                            <a:schemeClr val="accent2"/>
                          </a:solidFill>
                        </a:rPr>
                        <a:t>-50%</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8BB76BCF-147F-465C-B9CF-23F2BDE22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2735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34853"/>
            <a:ext cx="12331696" cy="709383"/>
          </a:xfrm>
        </p:spPr>
        <p:txBody>
          <a:bodyPr/>
          <a:lstStyle/>
          <a:p>
            <a:r>
              <a:rPr lang="en-US" dirty="0"/>
              <a:t>Ad avoidance</a:t>
            </a: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04.png">
            <a:extLst>
              <a:ext uri="{FF2B5EF4-FFF2-40B4-BE49-F238E27FC236}">
                <a16:creationId xmlns:a16="http://schemas.microsoft.com/office/drawing/2014/main" id="{CDEC5907-961F-4A69-A52E-2B9BFDECB6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1638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70501" y="146333"/>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DIGITAL AD AVOIDANCE</a:t>
            </a:r>
          </a:p>
        </p:txBody>
      </p:sp>
      <p:sp>
        <p:nvSpPr>
          <p:cNvPr id="3" name="Text Placeholder 4"/>
          <p:cNvSpPr>
            <a:spLocks noGrp="1"/>
          </p:cNvSpPr>
          <p:nvPr>
            <p:ph type="body" sz="quarter" idx="4294967295"/>
          </p:nvPr>
        </p:nvSpPr>
        <p:spPr>
          <a:xfrm>
            <a:off x="266589" y="609419"/>
            <a:ext cx="9316338" cy="436608"/>
          </a:xfrm>
          <a:prstGeom prst="rect">
            <a:avLst/>
          </a:prstGeom>
        </p:spPr>
        <p:txBody>
          <a:bodyPr lIns="0" tIns="0" rIns="0" bIns="0"/>
          <a:lstStyle/>
          <a:p>
            <a:r>
              <a:rPr lang="en-GB" sz="1400" dirty="0">
                <a:solidFill>
                  <a:schemeClr val="accent6"/>
                </a:solidFill>
              </a:rPr>
              <a:t>Interruption and annoyance are key drivers for ad blocking across the generations</a:t>
            </a:r>
          </a:p>
        </p:txBody>
      </p:sp>
      <p:sp>
        <p:nvSpPr>
          <p:cNvPr id="4" name="Oval 3"/>
          <p:cNvSpPr>
            <a:spLocks noChangeAspect="1"/>
          </p:cNvSpPr>
          <p:nvPr/>
        </p:nvSpPr>
        <p:spPr>
          <a:xfrm>
            <a:off x="2418985" y="2101259"/>
            <a:ext cx="1980000" cy="19800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000" spc="50" dirty="0">
                <a:solidFill>
                  <a:srgbClr val="FFFFFF"/>
                </a:solidFill>
                <a:latin typeface="+mj-lt"/>
              </a:rPr>
              <a:t>41%</a:t>
            </a:r>
          </a:p>
          <a:p>
            <a:pPr algn="ctr"/>
            <a:r>
              <a:rPr lang="en-GB" sz="2400" spc="50" dirty="0">
                <a:solidFill>
                  <a:srgbClr val="FFFFFF"/>
                </a:solidFill>
                <a:latin typeface="+mj-lt"/>
              </a:rPr>
              <a:t>GEN Z</a:t>
            </a:r>
          </a:p>
        </p:txBody>
      </p:sp>
      <p:sp>
        <p:nvSpPr>
          <p:cNvPr id="5" name="Oval 4"/>
          <p:cNvSpPr>
            <a:spLocks noChangeAspect="1"/>
          </p:cNvSpPr>
          <p:nvPr/>
        </p:nvSpPr>
        <p:spPr>
          <a:xfrm>
            <a:off x="1293655" y="4081259"/>
            <a:ext cx="1980000" cy="198000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000" spc="50" dirty="0">
                <a:solidFill>
                  <a:srgbClr val="FFFFFF"/>
                </a:solidFill>
                <a:latin typeface="+mj-lt"/>
              </a:rPr>
              <a:t>25%</a:t>
            </a:r>
          </a:p>
          <a:p>
            <a:pPr algn="ctr"/>
            <a:r>
              <a:rPr lang="en-GB" sz="2400" spc="50" dirty="0">
                <a:solidFill>
                  <a:srgbClr val="FFFFFF"/>
                </a:solidFill>
                <a:latin typeface="+mj-lt"/>
              </a:rPr>
              <a:t>GEN Y</a:t>
            </a:r>
          </a:p>
        </p:txBody>
      </p:sp>
      <p:sp>
        <p:nvSpPr>
          <p:cNvPr id="6" name="Oval 5"/>
          <p:cNvSpPr>
            <a:spLocks noChangeAspect="1"/>
          </p:cNvSpPr>
          <p:nvPr/>
        </p:nvSpPr>
        <p:spPr>
          <a:xfrm>
            <a:off x="3544315" y="4081259"/>
            <a:ext cx="1980000" cy="19800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4000" spc="50" dirty="0">
                <a:solidFill>
                  <a:srgbClr val="FFFFFF"/>
                </a:solidFill>
                <a:latin typeface="+mj-lt"/>
              </a:rPr>
              <a:t>35%</a:t>
            </a:r>
          </a:p>
          <a:p>
            <a:pPr algn="ctr"/>
            <a:r>
              <a:rPr lang="en-GB" sz="2400" spc="50" dirty="0">
                <a:solidFill>
                  <a:srgbClr val="FFFFFF"/>
                </a:solidFill>
                <a:latin typeface="+mj-lt"/>
              </a:rPr>
              <a:t>GEN X</a:t>
            </a:r>
          </a:p>
        </p:txBody>
      </p:sp>
      <p:sp>
        <p:nvSpPr>
          <p:cNvPr id="7" name="TextBox 6"/>
          <p:cNvSpPr txBox="1"/>
          <p:nvPr/>
        </p:nvSpPr>
        <p:spPr>
          <a:xfrm>
            <a:off x="1783193" y="1585952"/>
            <a:ext cx="3545610" cy="307777"/>
          </a:xfrm>
          <a:prstGeom prst="rect">
            <a:avLst/>
          </a:prstGeom>
          <a:noFill/>
          <a:ln>
            <a:noFill/>
          </a:ln>
        </p:spPr>
        <p:txBody>
          <a:bodyPr wrap="square" rtlCol="0">
            <a:spAutoFit/>
          </a:bodyPr>
          <a:lstStyle/>
          <a:p>
            <a:r>
              <a:rPr lang="en-GB" sz="1400" b="1" dirty="0">
                <a:solidFill>
                  <a:schemeClr val="bg1"/>
                </a:solidFill>
              </a:rPr>
              <a:t>% Installed an ad-blocker plug-in</a:t>
            </a:r>
          </a:p>
        </p:txBody>
      </p:sp>
      <p:graphicFrame>
        <p:nvGraphicFramePr>
          <p:cNvPr id="8" name="Chart 7"/>
          <p:cNvGraphicFramePr/>
          <p:nvPr>
            <p:extLst>
              <p:ext uri="{D42A27DB-BD31-4B8C-83A1-F6EECF244321}">
                <p14:modId xmlns:p14="http://schemas.microsoft.com/office/powerpoint/2010/main" val="1240447315"/>
              </p:ext>
            </p:extLst>
          </p:nvPr>
        </p:nvGraphicFramePr>
        <p:xfrm>
          <a:off x="6865986" y="1509447"/>
          <a:ext cx="6194031" cy="4713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14782763"/>
              </p:ext>
            </p:extLst>
          </p:nvPr>
        </p:nvGraphicFramePr>
        <p:xfrm>
          <a:off x="6595325" y="2023614"/>
          <a:ext cx="2341322" cy="4199445"/>
        </p:xfrm>
        <a:graphic>
          <a:graphicData uri="http://schemas.openxmlformats.org/drawingml/2006/table">
            <a:tbl>
              <a:tblPr/>
              <a:tblGrid>
                <a:gridCol w="2341322">
                  <a:extLst>
                    <a:ext uri="{9D8B030D-6E8A-4147-A177-3AD203B41FA5}">
                      <a16:colId xmlns:a16="http://schemas.microsoft.com/office/drawing/2014/main" val="20000"/>
                    </a:ext>
                  </a:extLst>
                </a:gridCol>
              </a:tblGrid>
              <a:tr h="839889">
                <a:tc>
                  <a:txBody>
                    <a:bodyPr/>
                    <a:lstStyle>
                      <a:lvl1pPr marL="0" algn="l" defTabSz="961844" rtl="0" eaLnBrk="1" latinLnBrk="0" hangingPunct="1">
                        <a:defRPr sz="1900" kern="1200">
                          <a:solidFill>
                            <a:schemeClr val="dk1"/>
                          </a:solidFill>
                          <a:latin typeface="Arial"/>
                        </a:defRPr>
                      </a:lvl1pPr>
                      <a:lvl2pPr marL="480923" algn="l" defTabSz="961844" rtl="0" eaLnBrk="1" latinLnBrk="0" hangingPunct="1">
                        <a:defRPr sz="1900" kern="1200">
                          <a:solidFill>
                            <a:schemeClr val="dk1"/>
                          </a:solidFill>
                          <a:latin typeface="Arial"/>
                        </a:defRPr>
                      </a:lvl2pPr>
                      <a:lvl3pPr marL="961844" algn="l" defTabSz="961844" rtl="0" eaLnBrk="1" latinLnBrk="0" hangingPunct="1">
                        <a:defRPr sz="1900" kern="1200">
                          <a:solidFill>
                            <a:schemeClr val="dk1"/>
                          </a:solidFill>
                          <a:latin typeface="Arial"/>
                        </a:defRPr>
                      </a:lvl3pPr>
                      <a:lvl4pPr marL="1442769" algn="l" defTabSz="961844" rtl="0" eaLnBrk="1" latinLnBrk="0" hangingPunct="1">
                        <a:defRPr sz="1900" kern="1200">
                          <a:solidFill>
                            <a:schemeClr val="dk1"/>
                          </a:solidFill>
                          <a:latin typeface="Arial"/>
                        </a:defRPr>
                      </a:lvl4pPr>
                      <a:lvl5pPr marL="1923691" algn="l" defTabSz="961844" rtl="0" eaLnBrk="1" latinLnBrk="0" hangingPunct="1">
                        <a:defRPr sz="1900" kern="1200">
                          <a:solidFill>
                            <a:schemeClr val="dk1"/>
                          </a:solidFill>
                          <a:latin typeface="Arial"/>
                        </a:defRPr>
                      </a:lvl5pPr>
                      <a:lvl6pPr marL="2404613" algn="l" defTabSz="961844" rtl="0" eaLnBrk="1" latinLnBrk="0" hangingPunct="1">
                        <a:defRPr sz="1900" kern="1200">
                          <a:solidFill>
                            <a:schemeClr val="dk1"/>
                          </a:solidFill>
                          <a:latin typeface="Arial"/>
                        </a:defRPr>
                      </a:lvl6pPr>
                      <a:lvl7pPr marL="2885535" algn="l" defTabSz="961844" rtl="0" eaLnBrk="1" latinLnBrk="0" hangingPunct="1">
                        <a:defRPr sz="1900" kern="1200">
                          <a:solidFill>
                            <a:schemeClr val="dk1"/>
                          </a:solidFill>
                          <a:latin typeface="Arial"/>
                        </a:defRPr>
                      </a:lvl7pPr>
                      <a:lvl8pPr marL="3366458" algn="l" defTabSz="961844" rtl="0" eaLnBrk="1" latinLnBrk="0" hangingPunct="1">
                        <a:defRPr sz="1900" kern="1200">
                          <a:solidFill>
                            <a:schemeClr val="dk1"/>
                          </a:solidFill>
                          <a:latin typeface="Arial"/>
                        </a:defRPr>
                      </a:lvl8pPr>
                      <a:lvl9pPr marL="3847378" algn="l" defTabSz="961844" rtl="0" eaLnBrk="1" latinLnBrk="0" hangingPunct="1">
                        <a:defRPr sz="1900" kern="1200">
                          <a:solidFill>
                            <a:schemeClr val="dk1"/>
                          </a:solidFill>
                          <a:latin typeface="Arial"/>
                        </a:defRPr>
                      </a:lvl9pPr>
                    </a:lstStyle>
                    <a:p>
                      <a:pPr algn="r" fontAlgn="ctr"/>
                      <a:r>
                        <a:rPr lang="en-US" sz="1200" b="0" i="0" u="none" strike="noStrike" dirty="0">
                          <a:solidFill>
                            <a:srgbClr val="000000"/>
                          </a:solidFill>
                          <a:effectLst/>
                          <a:latin typeface="Arial" panose="020B0604020202020204" pitchFamily="34" charset="0"/>
                        </a:rPr>
                        <a:t>Ads interrupt me when I want to do something else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39889">
                <a:tc>
                  <a:txBody>
                    <a:bodyPr/>
                    <a:lstStyle>
                      <a:lvl1pPr marL="0" algn="l" defTabSz="961844" rtl="0" eaLnBrk="1" latinLnBrk="0" hangingPunct="1">
                        <a:defRPr sz="1900" kern="1200">
                          <a:solidFill>
                            <a:schemeClr val="dk1"/>
                          </a:solidFill>
                          <a:latin typeface="Arial"/>
                        </a:defRPr>
                      </a:lvl1pPr>
                      <a:lvl2pPr marL="480923" algn="l" defTabSz="961844" rtl="0" eaLnBrk="1" latinLnBrk="0" hangingPunct="1">
                        <a:defRPr sz="1900" kern="1200">
                          <a:solidFill>
                            <a:schemeClr val="dk1"/>
                          </a:solidFill>
                          <a:latin typeface="Arial"/>
                        </a:defRPr>
                      </a:lvl2pPr>
                      <a:lvl3pPr marL="961844" algn="l" defTabSz="961844" rtl="0" eaLnBrk="1" latinLnBrk="0" hangingPunct="1">
                        <a:defRPr sz="1900" kern="1200">
                          <a:solidFill>
                            <a:schemeClr val="dk1"/>
                          </a:solidFill>
                          <a:latin typeface="Arial"/>
                        </a:defRPr>
                      </a:lvl3pPr>
                      <a:lvl4pPr marL="1442769" algn="l" defTabSz="961844" rtl="0" eaLnBrk="1" latinLnBrk="0" hangingPunct="1">
                        <a:defRPr sz="1900" kern="1200">
                          <a:solidFill>
                            <a:schemeClr val="dk1"/>
                          </a:solidFill>
                          <a:latin typeface="Arial"/>
                        </a:defRPr>
                      </a:lvl4pPr>
                      <a:lvl5pPr marL="1923691" algn="l" defTabSz="961844" rtl="0" eaLnBrk="1" latinLnBrk="0" hangingPunct="1">
                        <a:defRPr sz="1900" kern="1200">
                          <a:solidFill>
                            <a:schemeClr val="dk1"/>
                          </a:solidFill>
                          <a:latin typeface="Arial"/>
                        </a:defRPr>
                      </a:lvl5pPr>
                      <a:lvl6pPr marL="2404613" algn="l" defTabSz="961844" rtl="0" eaLnBrk="1" latinLnBrk="0" hangingPunct="1">
                        <a:defRPr sz="1900" kern="1200">
                          <a:solidFill>
                            <a:schemeClr val="dk1"/>
                          </a:solidFill>
                          <a:latin typeface="Arial"/>
                        </a:defRPr>
                      </a:lvl6pPr>
                      <a:lvl7pPr marL="2885535" algn="l" defTabSz="961844" rtl="0" eaLnBrk="1" latinLnBrk="0" hangingPunct="1">
                        <a:defRPr sz="1900" kern="1200">
                          <a:solidFill>
                            <a:schemeClr val="dk1"/>
                          </a:solidFill>
                          <a:latin typeface="Arial"/>
                        </a:defRPr>
                      </a:lvl7pPr>
                      <a:lvl8pPr marL="3366458" algn="l" defTabSz="961844" rtl="0" eaLnBrk="1" latinLnBrk="0" hangingPunct="1">
                        <a:defRPr sz="1900" kern="1200">
                          <a:solidFill>
                            <a:schemeClr val="dk1"/>
                          </a:solidFill>
                          <a:latin typeface="Arial"/>
                        </a:defRPr>
                      </a:lvl8pPr>
                      <a:lvl9pPr marL="3847378" algn="l" defTabSz="961844" rtl="0" eaLnBrk="1" latinLnBrk="0" hangingPunct="1">
                        <a:defRPr sz="1900" kern="1200">
                          <a:solidFill>
                            <a:schemeClr val="dk1"/>
                          </a:solidFill>
                          <a:latin typeface="Arial"/>
                        </a:defRPr>
                      </a:lvl9pPr>
                    </a:lstStyle>
                    <a:p>
                      <a:pPr algn="r" fontAlgn="ctr"/>
                      <a:r>
                        <a:rPr lang="en-US" sz="1200" b="0" i="0" u="none" strike="noStrike" dirty="0">
                          <a:solidFill>
                            <a:srgbClr val="000000"/>
                          </a:solidFill>
                          <a:effectLst/>
                          <a:latin typeface="Arial" panose="020B0604020202020204" pitchFamily="34" charset="0"/>
                        </a:rPr>
                        <a:t>Ads annoy 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39889">
                <a:tc>
                  <a:txBody>
                    <a:bodyPr/>
                    <a:lstStyle>
                      <a:lvl1pPr marL="0" algn="l" defTabSz="961844" rtl="0" eaLnBrk="1" latinLnBrk="0" hangingPunct="1">
                        <a:defRPr sz="1900" kern="1200">
                          <a:solidFill>
                            <a:schemeClr val="dk1"/>
                          </a:solidFill>
                          <a:latin typeface="Arial"/>
                        </a:defRPr>
                      </a:lvl1pPr>
                      <a:lvl2pPr marL="480923" algn="l" defTabSz="961844" rtl="0" eaLnBrk="1" latinLnBrk="0" hangingPunct="1">
                        <a:defRPr sz="1900" kern="1200">
                          <a:solidFill>
                            <a:schemeClr val="dk1"/>
                          </a:solidFill>
                          <a:latin typeface="Arial"/>
                        </a:defRPr>
                      </a:lvl2pPr>
                      <a:lvl3pPr marL="961844" algn="l" defTabSz="961844" rtl="0" eaLnBrk="1" latinLnBrk="0" hangingPunct="1">
                        <a:defRPr sz="1900" kern="1200">
                          <a:solidFill>
                            <a:schemeClr val="dk1"/>
                          </a:solidFill>
                          <a:latin typeface="Arial"/>
                        </a:defRPr>
                      </a:lvl3pPr>
                      <a:lvl4pPr marL="1442769" algn="l" defTabSz="961844" rtl="0" eaLnBrk="1" latinLnBrk="0" hangingPunct="1">
                        <a:defRPr sz="1900" kern="1200">
                          <a:solidFill>
                            <a:schemeClr val="dk1"/>
                          </a:solidFill>
                          <a:latin typeface="Arial"/>
                        </a:defRPr>
                      </a:lvl4pPr>
                      <a:lvl5pPr marL="1923691" algn="l" defTabSz="961844" rtl="0" eaLnBrk="1" latinLnBrk="0" hangingPunct="1">
                        <a:defRPr sz="1900" kern="1200">
                          <a:solidFill>
                            <a:schemeClr val="dk1"/>
                          </a:solidFill>
                          <a:latin typeface="Arial"/>
                        </a:defRPr>
                      </a:lvl5pPr>
                      <a:lvl6pPr marL="2404613" algn="l" defTabSz="961844" rtl="0" eaLnBrk="1" latinLnBrk="0" hangingPunct="1">
                        <a:defRPr sz="1900" kern="1200">
                          <a:solidFill>
                            <a:schemeClr val="dk1"/>
                          </a:solidFill>
                          <a:latin typeface="Arial"/>
                        </a:defRPr>
                      </a:lvl6pPr>
                      <a:lvl7pPr marL="2885535" algn="l" defTabSz="961844" rtl="0" eaLnBrk="1" latinLnBrk="0" hangingPunct="1">
                        <a:defRPr sz="1900" kern="1200">
                          <a:solidFill>
                            <a:schemeClr val="dk1"/>
                          </a:solidFill>
                          <a:latin typeface="Arial"/>
                        </a:defRPr>
                      </a:lvl7pPr>
                      <a:lvl8pPr marL="3366458" algn="l" defTabSz="961844" rtl="0" eaLnBrk="1" latinLnBrk="0" hangingPunct="1">
                        <a:defRPr sz="1900" kern="1200">
                          <a:solidFill>
                            <a:schemeClr val="dk1"/>
                          </a:solidFill>
                          <a:latin typeface="Arial"/>
                        </a:defRPr>
                      </a:lvl8pPr>
                      <a:lvl9pPr marL="3847378" algn="l" defTabSz="961844" rtl="0" eaLnBrk="1" latinLnBrk="0" hangingPunct="1">
                        <a:defRPr sz="1900" kern="1200">
                          <a:solidFill>
                            <a:schemeClr val="dk1"/>
                          </a:solidFill>
                          <a:latin typeface="Arial"/>
                        </a:defRPr>
                      </a:lvl9pPr>
                    </a:lstStyle>
                    <a:p>
                      <a:pPr algn="r" fontAlgn="ctr"/>
                      <a:r>
                        <a:rPr lang="en-US" sz="1200" b="0" i="0" u="none" strike="noStrike" dirty="0">
                          <a:solidFill>
                            <a:srgbClr val="000000"/>
                          </a:solidFill>
                          <a:effectLst/>
                          <a:latin typeface="Arial" panose="020B0604020202020204" pitchFamily="34" charset="0"/>
                        </a:rPr>
                        <a:t>Ads slow down computer/phone too much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39889">
                <a:tc>
                  <a:txBody>
                    <a:bodyPr/>
                    <a:lstStyle>
                      <a:lvl1pPr marL="0" algn="l" defTabSz="961844" rtl="0" eaLnBrk="1" latinLnBrk="0" hangingPunct="1">
                        <a:defRPr sz="1900" kern="1200">
                          <a:solidFill>
                            <a:schemeClr val="dk1"/>
                          </a:solidFill>
                          <a:latin typeface="Arial"/>
                        </a:defRPr>
                      </a:lvl1pPr>
                      <a:lvl2pPr marL="480923" algn="l" defTabSz="961844" rtl="0" eaLnBrk="1" latinLnBrk="0" hangingPunct="1">
                        <a:defRPr sz="1900" kern="1200">
                          <a:solidFill>
                            <a:schemeClr val="dk1"/>
                          </a:solidFill>
                          <a:latin typeface="Arial"/>
                        </a:defRPr>
                      </a:lvl2pPr>
                      <a:lvl3pPr marL="961844" algn="l" defTabSz="961844" rtl="0" eaLnBrk="1" latinLnBrk="0" hangingPunct="1">
                        <a:defRPr sz="1900" kern="1200">
                          <a:solidFill>
                            <a:schemeClr val="dk1"/>
                          </a:solidFill>
                          <a:latin typeface="Arial"/>
                        </a:defRPr>
                      </a:lvl3pPr>
                      <a:lvl4pPr marL="1442769" algn="l" defTabSz="961844" rtl="0" eaLnBrk="1" latinLnBrk="0" hangingPunct="1">
                        <a:defRPr sz="1900" kern="1200">
                          <a:solidFill>
                            <a:schemeClr val="dk1"/>
                          </a:solidFill>
                          <a:latin typeface="Arial"/>
                        </a:defRPr>
                      </a:lvl4pPr>
                      <a:lvl5pPr marL="1923691" algn="l" defTabSz="961844" rtl="0" eaLnBrk="1" latinLnBrk="0" hangingPunct="1">
                        <a:defRPr sz="1900" kern="1200">
                          <a:solidFill>
                            <a:schemeClr val="dk1"/>
                          </a:solidFill>
                          <a:latin typeface="Arial"/>
                        </a:defRPr>
                      </a:lvl5pPr>
                      <a:lvl6pPr marL="2404613" algn="l" defTabSz="961844" rtl="0" eaLnBrk="1" latinLnBrk="0" hangingPunct="1">
                        <a:defRPr sz="1900" kern="1200">
                          <a:solidFill>
                            <a:schemeClr val="dk1"/>
                          </a:solidFill>
                          <a:latin typeface="Arial"/>
                        </a:defRPr>
                      </a:lvl6pPr>
                      <a:lvl7pPr marL="2885535" algn="l" defTabSz="961844" rtl="0" eaLnBrk="1" latinLnBrk="0" hangingPunct="1">
                        <a:defRPr sz="1900" kern="1200">
                          <a:solidFill>
                            <a:schemeClr val="dk1"/>
                          </a:solidFill>
                          <a:latin typeface="Arial"/>
                        </a:defRPr>
                      </a:lvl7pPr>
                      <a:lvl8pPr marL="3366458" algn="l" defTabSz="961844" rtl="0" eaLnBrk="1" latinLnBrk="0" hangingPunct="1">
                        <a:defRPr sz="1900" kern="1200">
                          <a:solidFill>
                            <a:schemeClr val="dk1"/>
                          </a:solidFill>
                          <a:latin typeface="Arial"/>
                        </a:defRPr>
                      </a:lvl8pPr>
                      <a:lvl9pPr marL="3847378" algn="l" defTabSz="961844" rtl="0" eaLnBrk="1" latinLnBrk="0" hangingPunct="1">
                        <a:defRPr sz="1900" kern="1200">
                          <a:solidFill>
                            <a:schemeClr val="dk1"/>
                          </a:solidFill>
                          <a:latin typeface="Arial"/>
                        </a:defRPr>
                      </a:lvl9pPr>
                    </a:lstStyle>
                    <a:p>
                      <a:pPr algn="r" fontAlgn="ctr"/>
                      <a:r>
                        <a:rPr lang="en-US" sz="1200" b="0" i="0" u="none" strike="noStrike" dirty="0">
                          <a:solidFill>
                            <a:srgbClr val="000000"/>
                          </a:solidFill>
                          <a:effectLst/>
                          <a:latin typeface="Arial" panose="020B0604020202020204" pitchFamily="34" charset="0"/>
                        </a:rPr>
                        <a:t>Ads are generally not relevant or helpful to 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39889">
                <a:tc>
                  <a:txBody>
                    <a:bodyPr/>
                    <a:lstStyle>
                      <a:lvl1pPr marL="0" algn="l" defTabSz="961844" rtl="0" eaLnBrk="1" latinLnBrk="0" hangingPunct="1">
                        <a:defRPr sz="1900" kern="1200">
                          <a:solidFill>
                            <a:schemeClr val="dk1"/>
                          </a:solidFill>
                          <a:latin typeface="Arial"/>
                        </a:defRPr>
                      </a:lvl1pPr>
                      <a:lvl2pPr marL="480923" algn="l" defTabSz="961844" rtl="0" eaLnBrk="1" latinLnBrk="0" hangingPunct="1">
                        <a:defRPr sz="1900" kern="1200">
                          <a:solidFill>
                            <a:schemeClr val="dk1"/>
                          </a:solidFill>
                          <a:latin typeface="Arial"/>
                        </a:defRPr>
                      </a:lvl2pPr>
                      <a:lvl3pPr marL="961844" algn="l" defTabSz="961844" rtl="0" eaLnBrk="1" latinLnBrk="0" hangingPunct="1">
                        <a:defRPr sz="1900" kern="1200">
                          <a:solidFill>
                            <a:schemeClr val="dk1"/>
                          </a:solidFill>
                          <a:latin typeface="Arial"/>
                        </a:defRPr>
                      </a:lvl3pPr>
                      <a:lvl4pPr marL="1442769" algn="l" defTabSz="961844" rtl="0" eaLnBrk="1" latinLnBrk="0" hangingPunct="1">
                        <a:defRPr sz="1900" kern="1200">
                          <a:solidFill>
                            <a:schemeClr val="dk1"/>
                          </a:solidFill>
                          <a:latin typeface="Arial"/>
                        </a:defRPr>
                      </a:lvl4pPr>
                      <a:lvl5pPr marL="1923691" algn="l" defTabSz="961844" rtl="0" eaLnBrk="1" latinLnBrk="0" hangingPunct="1">
                        <a:defRPr sz="1900" kern="1200">
                          <a:solidFill>
                            <a:schemeClr val="dk1"/>
                          </a:solidFill>
                          <a:latin typeface="Arial"/>
                        </a:defRPr>
                      </a:lvl5pPr>
                      <a:lvl6pPr marL="2404613" algn="l" defTabSz="961844" rtl="0" eaLnBrk="1" latinLnBrk="0" hangingPunct="1">
                        <a:defRPr sz="1900" kern="1200">
                          <a:solidFill>
                            <a:schemeClr val="dk1"/>
                          </a:solidFill>
                          <a:latin typeface="Arial"/>
                        </a:defRPr>
                      </a:lvl6pPr>
                      <a:lvl7pPr marL="2885535" algn="l" defTabSz="961844" rtl="0" eaLnBrk="1" latinLnBrk="0" hangingPunct="1">
                        <a:defRPr sz="1900" kern="1200">
                          <a:solidFill>
                            <a:schemeClr val="dk1"/>
                          </a:solidFill>
                          <a:latin typeface="Arial"/>
                        </a:defRPr>
                      </a:lvl7pPr>
                      <a:lvl8pPr marL="3366458" algn="l" defTabSz="961844" rtl="0" eaLnBrk="1" latinLnBrk="0" hangingPunct="1">
                        <a:defRPr sz="1900" kern="1200">
                          <a:solidFill>
                            <a:schemeClr val="dk1"/>
                          </a:solidFill>
                          <a:latin typeface="Arial"/>
                        </a:defRPr>
                      </a:lvl8pPr>
                      <a:lvl9pPr marL="3847378" algn="l" defTabSz="961844" rtl="0" eaLnBrk="1" latinLnBrk="0" hangingPunct="1">
                        <a:defRPr sz="1900" kern="1200">
                          <a:solidFill>
                            <a:schemeClr val="dk1"/>
                          </a:solidFill>
                          <a:latin typeface="Arial"/>
                        </a:defRPr>
                      </a:lvl9pPr>
                    </a:lstStyle>
                    <a:p>
                      <a:pPr algn="r" fontAlgn="ctr"/>
                      <a:r>
                        <a:rPr lang="en-US" sz="1200" b="0" i="0" u="none" strike="noStrike" dirty="0">
                          <a:solidFill>
                            <a:srgbClr val="000000"/>
                          </a:solidFill>
                          <a:effectLst/>
                          <a:latin typeface="Arial" panose="020B0604020202020204" pitchFamily="34" charset="0"/>
                        </a:rPr>
                        <a:t>Ads make it hard to find what I'm looking for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Text Placeholder 13"/>
          <p:cNvSpPr>
            <a:spLocks noGrp="1"/>
          </p:cNvSpPr>
          <p:nvPr>
            <p:ph type="body" sz="quarter" idx="4294967295"/>
          </p:nvPr>
        </p:nvSpPr>
        <p:spPr bwMode="gray">
          <a:xfrm>
            <a:off x="8010939" y="7193605"/>
            <a:ext cx="5294282" cy="237171"/>
          </a:xfrm>
          <a:prstGeom prst="rect">
            <a:avLst/>
          </a:prstGeom>
        </p:spPr>
        <p:txBody>
          <a:bodyPr anchor="ctr" anchorCtr="0"/>
          <a:lstStyle>
            <a:lvl1pPr algn="r">
              <a:lnSpc>
                <a:spcPts val="842"/>
              </a:lnSpc>
              <a:buNone/>
              <a:defRPr sz="800" b="0" baseline="0">
                <a:solidFill>
                  <a:srgbClr val="000000"/>
                </a:solidFill>
              </a:defRPr>
            </a:lvl1pPr>
          </a:lstStyle>
          <a:p>
            <a:pPr>
              <a:lnSpc>
                <a:spcPct val="100000"/>
              </a:lnSpc>
            </a:pPr>
            <a:r>
              <a:rPr lang="en-GB" dirty="0">
                <a:solidFill>
                  <a:schemeClr val="bg1"/>
                </a:solidFill>
              </a:rPr>
              <a:t>Source: Kantar – AdReaction Study</a:t>
            </a:r>
          </a:p>
          <a:p>
            <a:pPr>
              <a:lnSpc>
                <a:spcPct val="100000"/>
              </a:lnSpc>
            </a:pPr>
            <a:r>
              <a:rPr lang="en-GB" dirty="0">
                <a:solidFill>
                  <a:schemeClr val="bg1"/>
                </a:solidFill>
              </a:rPr>
              <a:t>Q: Why have you installed an ad blocker on your computer?</a:t>
            </a:r>
          </a:p>
        </p:txBody>
      </p:sp>
      <p:cxnSp>
        <p:nvCxnSpPr>
          <p:cNvPr id="13" name="Straight Connector 12"/>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ogo-04.png">
            <a:extLst>
              <a:ext uri="{FF2B5EF4-FFF2-40B4-BE49-F238E27FC236}">
                <a16:creationId xmlns:a16="http://schemas.microsoft.com/office/drawing/2014/main" id="{EFE444B8-B09A-4AFF-8545-2B10761156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0861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54731"/>
            <a:ext cx="12331696" cy="709383"/>
          </a:xfrm>
        </p:spPr>
        <p:txBody>
          <a:bodyPr/>
          <a:lstStyle/>
          <a:p>
            <a:r>
              <a:rPr lang="en-US" dirty="0"/>
              <a:t>Branded content</a:t>
            </a: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04.png">
            <a:extLst>
              <a:ext uri="{FF2B5EF4-FFF2-40B4-BE49-F238E27FC236}">
                <a16:creationId xmlns:a16="http://schemas.microsoft.com/office/drawing/2014/main" id="{5C3FF8B8-FB6B-4ADA-80E3-894451A926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0743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648" y="156542"/>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ATTITUDES TOWARD BRANDED CONTENT FORMATS</a:t>
            </a:r>
          </a:p>
        </p:txBody>
      </p:sp>
      <p:sp>
        <p:nvSpPr>
          <p:cNvPr id="3" name="Text Placeholder 2"/>
          <p:cNvSpPr>
            <a:spLocks noGrp="1"/>
          </p:cNvSpPr>
          <p:nvPr>
            <p:ph type="body" sz="quarter" idx="4294967295"/>
          </p:nvPr>
        </p:nvSpPr>
        <p:spPr>
          <a:xfrm>
            <a:off x="229747" y="609324"/>
            <a:ext cx="9687568" cy="436608"/>
          </a:xfrm>
          <a:prstGeom prst="rect">
            <a:avLst/>
          </a:prstGeom>
        </p:spPr>
        <p:txBody>
          <a:bodyPr lIns="0" tIns="0" rIns="0" bIns="0"/>
          <a:lstStyle/>
          <a:p>
            <a:r>
              <a:rPr lang="en-GB" sz="1400" dirty="0">
                <a:solidFill>
                  <a:schemeClr val="accent6"/>
                </a:solidFill>
              </a:rPr>
              <a:t>Gens are most receptive to branded content that offers something back – and celebs can help engage Gen Z too</a:t>
            </a:r>
          </a:p>
        </p:txBody>
      </p:sp>
      <p:sp>
        <p:nvSpPr>
          <p:cNvPr id="4" name="Text Placeholder 13"/>
          <p:cNvSpPr>
            <a:spLocks noGrp="1"/>
          </p:cNvSpPr>
          <p:nvPr>
            <p:ph type="body" sz="quarter" idx="4294967295"/>
          </p:nvPr>
        </p:nvSpPr>
        <p:spPr bwMode="gray">
          <a:xfrm>
            <a:off x="7979040" y="7205005"/>
            <a:ext cx="5294282" cy="229426"/>
          </a:xfrm>
          <a:prstGeom prst="rect">
            <a:avLst/>
          </a:prstGeom>
        </p:spPr>
        <p:txBody>
          <a:bodyPr anchor="ctr" anchorCtr="0"/>
          <a:lstStyle>
            <a:lvl1pPr algn="r">
              <a:lnSpc>
                <a:spcPts val="842"/>
              </a:lnSpc>
              <a:buNone/>
              <a:defRPr sz="800" b="0" baseline="0">
                <a:solidFill>
                  <a:srgbClr val="000000"/>
                </a:solidFill>
              </a:defRPr>
            </a:lvl1pPr>
          </a:lstStyle>
          <a:p>
            <a:pPr lvl="0">
              <a:lnSpc>
                <a:spcPct val="100000"/>
              </a:lnSpc>
            </a:pPr>
            <a:r>
              <a:rPr lang="en-GB" dirty="0">
                <a:solidFill>
                  <a:schemeClr val="bg1"/>
                </a:solidFill>
              </a:rPr>
              <a:t>Source: Kantar – AdReaction Study</a:t>
            </a:r>
          </a:p>
          <a:p>
            <a:pPr lvl="0">
              <a:lnSpc>
                <a:spcPct val="100000"/>
              </a:lnSpc>
            </a:pPr>
            <a:r>
              <a:rPr lang="en-GB" dirty="0">
                <a:solidFill>
                  <a:schemeClr val="bg1"/>
                </a:solidFill>
              </a:rPr>
              <a:t>‘How would you describe your attitude towards each of the following kinds of branded content?</a:t>
            </a:r>
          </a:p>
        </p:txBody>
      </p:sp>
      <p:graphicFrame>
        <p:nvGraphicFramePr>
          <p:cNvPr id="5" name="Table 4"/>
          <p:cNvGraphicFramePr>
            <a:graphicFrameLocks noGrp="1"/>
          </p:cNvGraphicFramePr>
          <p:nvPr>
            <p:extLst>
              <p:ext uri="{D42A27DB-BD31-4B8C-83A1-F6EECF244321}">
                <p14:modId xmlns:p14="http://schemas.microsoft.com/office/powerpoint/2010/main" val="159501515"/>
              </p:ext>
            </p:extLst>
          </p:nvPr>
        </p:nvGraphicFramePr>
        <p:xfrm>
          <a:off x="443636" y="1299050"/>
          <a:ext cx="12555679" cy="5350607"/>
        </p:xfrm>
        <a:graphic>
          <a:graphicData uri="http://schemas.openxmlformats.org/drawingml/2006/table">
            <a:tbl>
              <a:tblPr firstRow="1" bandRow="1">
                <a:tableStyleId>{5C22544A-7EE6-4342-B048-85BDC9FD1C3A}</a:tableStyleId>
              </a:tblPr>
              <a:tblGrid>
                <a:gridCol w="2755939">
                  <a:extLst>
                    <a:ext uri="{9D8B030D-6E8A-4147-A177-3AD203B41FA5}">
                      <a16:colId xmlns:a16="http://schemas.microsoft.com/office/drawing/2014/main" val="20000"/>
                    </a:ext>
                  </a:extLst>
                </a:gridCol>
                <a:gridCol w="3521900">
                  <a:extLst>
                    <a:ext uri="{9D8B030D-6E8A-4147-A177-3AD203B41FA5}">
                      <a16:colId xmlns:a16="http://schemas.microsoft.com/office/drawing/2014/main" val="20001"/>
                    </a:ext>
                  </a:extLst>
                </a:gridCol>
                <a:gridCol w="3138920">
                  <a:extLst>
                    <a:ext uri="{9D8B030D-6E8A-4147-A177-3AD203B41FA5}">
                      <a16:colId xmlns:a16="http://schemas.microsoft.com/office/drawing/2014/main" val="20002"/>
                    </a:ext>
                  </a:extLst>
                </a:gridCol>
                <a:gridCol w="3138920">
                  <a:extLst>
                    <a:ext uri="{9D8B030D-6E8A-4147-A177-3AD203B41FA5}">
                      <a16:colId xmlns:a16="http://schemas.microsoft.com/office/drawing/2014/main" val="20003"/>
                    </a:ext>
                  </a:extLst>
                </a:gridCol>
              </a:tblGrid>
              <a:tr h="149728">
                <a:tc>
                  <a:txBody>
                    <a:bodyPr/>
                    <a:lstStyle/>
                    <a:p>
                      <a:pPr marL="0" indent="0" algn="l" defTabSz="961844" rtl="0" eaLnBrk="1" latinLnBrk="0" hangingPunct="1">
                        <a:lnSpc>
                          <a:spcPts val="1500"/>
                        </a:lnSpc>
                        <a:buFont typeface="Arial" charset="0"/>
                        <a:buNone/>
                      </a:pPr>
                      <a:r>
                        <a:rPr lang="en-GB" sz="1000" b="1" kern="1200" dirty="0">
                          <a:ln>
                            <a:noFill/>
                          </a:ln>
                          <a:solidFill>
                            <a:schemeClr val="bg1"/>
                          </a:solidFill>
                          <a:latin typeface="+mn-lt"/>
                          <a:ea typeface="+mn-ea"/>
                          <a:cs typeface="+mn-cs"/>
                        </a:rPr>
                        <a:t>Net positive %</a:t>
                      </a:r>
                    </a:p>
                  </a:txBody>
                  <a:tcPr>
                    <a:lnL w="12700" cmpd="sng">
                      <a:noFill/>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dirty="0">
                          <a:ln>
                            <a:noFill/>
                          </a:ln>
                          <a:solidFill>
                            <a:schemeClr val="bg1"/>
                          </a:solidFill>
                        </a:rPr>
                        <a:t>Gen Z</a:t>
                      </a:r>
                      <a:endParaRPr lang="en-GB" sz="1000" b="1" baseline="0" dirty="0">
                        <a:ln>
                          <a:noFill/>
                        </a:ln>
                        <a:solidFill>
                          <a:schemeClr val="bg1"/>
                        </a:solidFill>
                      </a:endParaRPr>
                    </a:p>
                    <a:p>
                      <a:pPr marL="0" marR="0" indent="0" algn="ctr" defTabSz="961844" rtl="0" eaLnBrk="1" fontAlgn="auto" latinLnBrk="0" hangingPunct="1">
                        <a:lnSpc>
                          <a:spcPts val="1500"/>
                        </a:lnSpc>
                        <a:spcBef>
                          <a:spcPts val="0"/>
                        </a:spcBef>
                        <a:spcAft>
                          <a:spcPts val="0"/>
                        </a:spcAft>
                        <a:buClrTx/>
                        <a:buSzTx/>
                        <a:buFontTx/>
                        <a:buNone/>
                        <a:tabLst/>
                        <a:defRPr/>
                      </a:pPr>
                      <a:r>
                        <a:rPr lang="en-GB" sz="1000" b="1" baseline="0" dirty="0">
                          <a:ln>
                            <a:noFill/>
                          </a:ln>
                          <a:solidFill>
                            <a:schemeClr val="accent6"/>
                          </a:solidFill>
                        </a:rPr>
                        <a:t>16-19 year olds</a:t>
                      </a:r>
                      <a:endParaRPr lang="en-GB" sz="1000" b="1"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baseline="0" dirty="0">
                          <a:ln>
                            <a:noFill/>
                          </a:ln>
                          <a:solidFill>
                            <a:schemeClr val="bg1"/>
                          </a:solidFill>
                        </a:rPr>
                        <a:t>Gen Y </a:t>
                      </a:r>
                    </a:p>
                    <a:p>
                      <a:pPr algn="ctr">
                        <a:lnSpc>
                          <a:spcPts val="1500"/>
                        </a:lnSpc>
                      </a:pPr>
                      <a:r>
                        <a:rPr lang="en-GB" sz="1000" baseline="0" dirty="0">
                          <a:ln>
                            <a:noFill/>
                          </a:ln>
                          <a:solidFill>
                            <a:schemeClr val="accent6"/>
                          </a:solidFill>
                        </a:rPr>
                        <a:t>20-34 year olds</a:t>
                      </a:r>
                      <a:endParaRPr lang="en-GB" sz="10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000" b="1" baseline="0" dirty="0">
                          <a:ln>
                            <a:noFill/>
                          </a:ln>
                          <a:solidFill>
                            <a:schemeClr val="bg1"/>
                          </a:solidFill>
                        </a:rPr>
                        <a:t>Gen X</a:t>
                      </a:r>
                    </a:p>
                    <a:p>
                      <a:pPr algn="ctr">
                        <a:lnSpc>
                          <a:spcPts val="1500"/>
                        </a:lnSpc>
                      </a:pPr>
                      <a:r>
                        <a:rPr lang="en-GB" sz="1000" baseline="0" dirty="0">
                          <a:ln>
                            <a:noFill/>
                          </a:ln>
                          <a:solidFill>
                            <a:schemeClr val="accent6"/>
                          </a:solidFill>
                        </a:rPr>
                        <a:t>35-49 year olds</a:t>
                      </a:r>
                      <a:endParaRPr lang="en-GB" sz="10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Tutorials </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47%</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39%</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35%</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Expert reviews</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40%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29%</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30%</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Shopping</a:t>
                      </a:r>
                      <a:r>
                        <a:rPr lang="en-GB" sz="1000" b="1" kern="1200" baseline="0" dirty="0">
                          <a:ln>
                            <a:noFill/>
                          </a:ln>
                          <a:solidFill>
                            <a:schemeClr val="bg1"/>
                          </a:solidFill>
                          <a:latin typeface="+mn-lt"/>
                          <a:ea typeface="+mn-ea"/>
                          <a:cs typeface="+mn-cs"/>
                        </a:rPr>
                        <a:t> content</a:t>
                      </a:r>
                      <a:endParaRPr lang="en-GB" sz="1000" b="1" kern="1200" dirty="0">
                        <a:ln>
                          <a:noFill/>
                        </a:ln>
                        <a:solidFill>
                          <a:schemeClr val="bg1"/>
                        </a:solidFill>
                        <a:latin typeface="+mn-lt"/>
                        <a:ea typeface="+mn-ea"/>
                        <a:cs typeface="+mn-cs"/>
                      </a:endParaRP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40%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26%</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16%</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Branded events</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39%</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25%</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12%</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Sponsored</a:t>
                      </a:r>
                      <a:r>
                        <a:rPr lang="en-GB" sz="1000" b="1" kern="1200" baseline="0" dirty="0">
                          <a:ln>
                            <a:noFill/>
                          </a:ln>
                          <a:solidFill>
                            <a:schemeClr val="bg1"/>
                          </a:solidFill>
                          <a:latin typeface="+mn-lt"/>
                          <a:ea typeface="+mn-ea"/>
                          <a:cs typeface="+mn-cs"/>
                        </a:rPr>
                        <a:t> events</a:t>
                      </a:r>
                      <a:endParaRPr lang="en-GB" sz="1000" b="1" kern="1200" dirty="0">
                        <a:ln>
                          <a:noFill/>
                        </a:ln>
                        <a:solidFill>
                          <a:schemeClr val="bg1"/>
                        </a:solidFill>
                        <a:latin typeface="+mn-lt"/>
                        <a:ea typeface="+mn-ea"/>
                        <a:cs typeface="+mn-cs"/>
                      </a:endParaRP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38%</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24%</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15%</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Social media celebrity content</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35%</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-3%</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-20%</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6881">
                <a:tc>
                  <a:txBody>
                    <a:bodyPr/>
                    <a:lstStyle/>
                    <a:p>
                      <a:pPr marL="0" algn="l" defTabSz="961844" rtl="0" eaLnBrk="1" latinLnBrk="0" hangingPunct="1">
                        <a:lnSpc>
                          <a:spcPts val="1500"/>
                        </a:lnSpc>
                      </a:pPr>
                      <a:r>
                        <a:rPr lang="en-GB" sz="1000" b="1" kern="1200" dirty="0">
                          <a:ln>
                            <a:noFill/>
                          </a:ln>
                          <a:solidFill>
                            <a:schemeClr val="bg1"/>
                          </a:solidFill>
                          <a:latin typeface="+mn-lt"/>
                          <a:ea typeface="+mn-ea"/>
                          <a:cs typeface="+mn-cs"/>
                        </a:rPr>
                        <a:t>Celebrity content</a:t>
                      </a:r>
                    </a:p>
                  </a:txBody>
                  <a:tcPr marL="0">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bg1"/>
                          </a:solidFill>
                        </a:rPr>
                        <a:t>27%</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-2%</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accent2"/>
                          </a:solidFill>
                        </a:rPr>
                        <a:t>-18%</a:t>
                      </a:r>
                    </a:p>
                  </a:txBody>
                  <a:tcPr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E680AF28-4E35-4C0B-8CF1-CF61B93AE5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32957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64670"/>
            <a:ext cx="12331696" cy="709383"/>
          </a:xfrm>
        </p:spPr>
        <p:txBody>
          <a:bodyPr/>
          <a:lstStyle/>
          <a:p>
            <a:r>
              <a:rPr lang="en-US" dirty="0"/>
              <a:t>summary</a:t>
            </a:r>
          </a:p>
        </p:txBody>
      </p:sp>
      <p:cxnSp>
        <p:nvCxnSpPr>
          <p:cNvPr id="7" name="Straight Connector 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5" name="Picture 4" descr="logo-04.png">
            <a:extLst>
              <a:ext uri="{FF2B5EF4-FFF2-40B4-BE49-F238E27FC236}">
                <a16:creationId xmlns:a16="http://schemas.microsoft.com/office/drawing/2014/main" id="{2D95D443-8ABE-46B4-9C2C-1507C35E0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8995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161859" y="148245"/>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KEY INSIGHTS</a:t>
            </a:r>
          </a:p>
        </p:txBody>
      </p:sp>
      <p:sp>
        <p:nvSpPr>
          <p:cNvPr id="3" name="Rectangle 2"/>
          <p:cNvSpPr/>
          <p:nvPr/>
        </p:nvSpPr>
        <p:spPr>
          <a:xfrm>
            <a:off x="596756" y="4388809"/>
            <a:ext cx="3919488" cy="2123658"/>
          </a:xfrm>
          <a:prstGeom prst="rect">
            <a:avLst/>
          </a:prstGeom>
        </p:spPr>
        <p:txBody>
          <a:bodyPr wrap="square">
            <a:spAutoFit/>
          </a:bodyPr>
          <a:lstStyle/>
          <a:p>
            <a:pPr marL="285750" indent="-285750">
              <a:buFont typeface="LucidaGrande" charset="0"/>
              <a:buChar char="-"/>
            </a:pPr>
            <a:r>
              <a:rPr lang="en-US" sz="1200" dirty="0">
                <a:solidFill>
                  <a:schemeClr val="bg1"/>
                </a:solidFill>
              </a:rPr>
              <a:t>Much less receptive to TV advertising compared to the older generations</a:t>
            </a:r>
          </a:p>
          <a:p>
            <a:pPr marL="285750" indent="-285750">
              <a:buFont typeface="LucidaGrande" charset="0"/>
              <a:buChar char="-"/>
            </a:pPr>
            <a:endParaRPr lang="en-US" sz="1200" dirty="0">
              <a:solidFill>
                <a:schemeClr val="bg1"/>
              </a:solidFill>
            </a:endParaRPr>
          </a:p>
          <a:p>
            <a:pPr marL="285750" indent="-285750">
              <a:buFont typeface="LucidaGrande" charset="0"/>
              <a:buChar char="-"/>
            </a:pPr>
            <a:r>
              <a:rPr lang="en-US" sz="1200" dirty="0">
                <a:solidFill>
                  <a:schemeClr val="bg1"/>
                </a:solidFill>
              </a:rPr>
              <a:t>More positive towards different forms of branded content</a:t>
            </a:r>
          </a:p>
          <a:p>
            <a:pPr marL="285750" indent="-285750">
              <a:buFont typeface="LucidaGrande" charset="0"/>
              <a:buChar char="-"/>
            </a:pPr>
            <a:endParaRPr lang="en-US" sz="1200" dirty="0">
              <a:solidFill>
                <a:schemeClr val="bg1"/>
              </a:solidFill>
            </a:endParaRPr>
          </a:p>
          <a:p>
            <a:pPr marL="285750" indent="-285750">
              <a:buFont typeface="LucidaGrande" charset="0"/>
              <a:buChar char="-"/>
            </a:pPr>
            <a:r>
              <a:rPr lang="en-US" sz="1200" dirty="0">
                <a:solidFill>
                  <a:schemeClr val="bg1"/>
                </a:solidFill>
              </a:rPr>
              <a:t>41% have installed an ad blocker to regain control of their online experience – clear preference for ad formats that allow control (reward, skip, click to play) over the more intrusive formats (auto-play, pre-roll and pop-ups)</a:t>
            </a:r>
          </a:p>
        </p:txBody>
      </p:sp>
      <p:cxnSp>
        <p:nvCxnSpPr>
          <p:cNvPr id="6" name="Straight Connector 5"/>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238930" y="4388809"/>
            <a:ext cx="2965090" cy="830997"/>
          </a:xfrm>
          <a:prstGeom prst="rect">
            <a:avLst/>
          </a:prstGeom>
        </p:spPr>
        <p:txBody>
          <a:bodyPr wrap="square">
            <a:spAutoFit/>
          </a:bodyPr>
          <a:lstStyle/>
          <a:p>
            <a:pPr marL="285750" lvl="0" indent="-285750">
              <a:buFont typeface="LucidaGrande" charset="0"/>
              <a:buChar char="-"/>
            </a:pPr>
            <a:r>
              <a:rPr lang="en-US" sz="1200" dirty="0">
                <a:solidFill>
                  <a:schemeClr val="bg1"/>
                </a:solidFill>
              </a:rPr>
              <a:t>A relaxed state of mind is most important for this gen to be receptive to advertising and this drives their receptiveness peak at 6-9pm. </a:t>
            </a:r>
          </a:p>
        </p:txBody>
      </p:sp>
      <p:sp>
        <p:nvSpPr>
          <p:cNvPr id="10" name="Rectangle 9"/>
          <p:cNvSpPr/>
          <p:nvPr/>
        </p:nvSpPr>
        <p:spPr>
          <a:xfrm>
            <a:off x="9095918" y="4388809"/>
            <a:ext cx="3581063" cy="1569660"/>
          </a:xfrm>
          <a:prstGeom prst="rect">
            <a:avLst/>
          </a:prstGeom>
        </p:spPr>
        <p:txBody>
          <a:bodyPr wrap="square">
            <a:spAutoFit/>
          </a:bodyPr>
          <a:lstStyle/>
          <a:p>
            <a:pPr marL="285750" lvl="0" indent="-285750">
              <a:buFont typeface="LucidaGrande" charset="0"/>
              <a:buChar char="-"/>
            </a:pPr>
            <a:r>
              <a:rPr lang="en-US" sz="1200" dirty="0">
                <a:solidFill>
                  <a:schemeClr val="bg1"/>
                </a:solidFill>
              </a:rPr>
              <a:t>Compared to the two younger gens, far more receptive to TV advertising</a:t>
            </a:r>
          </a:p>
          <a:p>
            <a:pPr marL="285750" lvl="0" indent="-285750">
              <a:buFont typeface="LucidaGrande" charset="0"/>
              <a:buChar char="-"/>
            </a:pPr>
            <a:endParaRPr lang="en-US" sz="1200" dirty="0">
              <a:solidFill>
                <a:schemeClr val="bg1"/>
              </a:solidFill>
            </a:endParaRPr>
          </a:p>
          <a:p>
            <a:pPr marL="285750" lvl="0" indent="-285750">
              <a:buFont typeface="LucidaGrande" charset="0"/>
              <a:buChar char="-"/>
            </a:pPr>
            <a:r>
              <a:rPr lang="en-US" sz="1200" dirty="0">
                <a:solidFill>
                  <a:schemeClr val="bg1"/>
                </a:solidFill>
              </a:rPr>
              <a:t>Most negative towards online video and mobile display advertising formats </a:t>
            </a:r>
          </a:p>
          <a:p>
            <a:pPr marL="285750" lvl="0" indent="-285750">
              <a:buFont typeface="LucidaGrande" charset="0"/>
              <a:buChar char="-"/>
            </a:pPr>
            <a:endParaRPr lang="en-US" sz="1200" dirty="0">
              <a:solidFill>
                <a:schemeClr val="bg1"/>
              </a:solidFill>
            </a:endParaRPr>
          </a:p>
          <a:p>
            <a:pPr marL="285750" lvl="0" indent="-285750">
              <a:buFont typeface="LucidaGrande" charset="0"/>
              <a:buChar char="-"/>
            </a:pPr>
            <a:r>
              <a:rPr lang="en-US" sz="1200" dirty="0">
                <a:solidFill>
                  <a:schemeClr val="bg1"/>
                </a:solidFill>
              </a:rPr>
              <a:t>Far less receptive to advertising featuring celebrity endorsements than younger gens</a:t>
            </a:r>
          </a:p>
        </p:txBody>
      </p:sp>
      <p:sp>
        <p:nvSpPr>
          <p:cNvPr id="11" name="Rectangle 10"/>
          <p:cNvSpPr/>
          <p:nvPr/>
        </p:nvSpPr>
        <p:spPr>
          <a:xfrm>
            <a:off x="882077" y="1176291"/>
            <a:ext cx="11678797" cy="718145"/>
          </a:xfrm>
          <a:prstGeom prst="rect">
            <a:avLst/>
          </a:prstGeom>
        </p:spPr>
        <p:txBody>
          <a:bodyPr wrap="square">
            <a:spAutoFit/>
          </a:bodyPr>
          <a:lstStyle/>
          <a:p>
            <a:pPr algn="ctr"/>
            <a:r>
              <a:rPr lang="en-US" sz="2000" b="1" dirty="0">
                <a:solidFill>
                  <a:schemeClr val="bg1"/>
                </a:solidFill>
              </a:rPr>
              <a:t>Cinema remains key for advertisers wishing to reach audiences in their most receptive mindset </a:t>
            </a:r>
          </a:p>
          <a:p>
            <a:pPr algn="ctr">
              <a:lnSpc>
                <a:spcPts val="800"/>
              </a:lnSpc>
            </a:pPr>
            <a:endParaRPr lang="en-US" sz="2000" b="1" dirty="0">
              <a:solidFill>
                <a:schemeClr val="bg1"/>
              </a:solidFill>
            </a:endParaRPr>
          </a:p>
          <a:p>
            <a:pPr algn="ctr"/>
            <a:r>
              <a:rPr lang="en-US" sz="1400" dirty="0">
                <a:solidFill>
                  <a:schemeClr val="bg1"/>
                </a:solidFill>
              </a:rPr>
              <a:t>Cinema provides an entertaining, relaxing experience and receptivity to advertising peaks during prime cinema hours</a:t>
            </a:r>
          </a:p>
        </p:txBody>
      </p:sp>
      <p:sp>
        <p:nvSpPr>
          <p:cNvPr id="12" name="Oval 11"/>
          <p:cNvSpPr>
            <a:spLocks noChangeAspect="1"/>
          </p:cNvSpPr>
          <p:nvPr/>
        </p:nvSpPr>
        <p:spPr>
          <a:xfrm>
            <a:off x="1566500" y="2380372"/>
            <a:ext cx="1800000" cy="18000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500" spc="50" dirty="0">
                <a:solidFill>
                  <a:srgbClr val="FFFFFF"/>
                </a:solidFill>
                <a:latin typeface="+mj-lt"/>
              </a:rPr>
              <a:t>GEN Z</a:t>
            </a:r>
          </a:p>
        </p:txBody>
      </p:sp>
      <p:sp>
        <p:nvSpPr>
          <p:cNvPr id="13" name="Oval 12"/>
          <p:cNvSpPr>
            <a:spLocks noChangeAspect="1"/>
          </p:cNvSpPr>
          <p:nvPr/>
        </p:nvSpPr>
        <p:spPr>
          <a:xfrm>
            <a:off x="5731475" y="2380372"/>
            <a:ext cx="1800000" cy="180000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500" spc="50" dirty="0">
                <a:solidFill>
                  <a:srgbClr val="FFFFFF"/>
                </a:solidFill>
                <a:latin typeface="+mj-lt"/>
              </a:rPr>
              <a:t>GEN Y</a:t>
            </a:r>
          </a:p>
        </p:txBody>
      </p:sp>
      <p:sp>
        <p:nvSpPr>
          <p:cNvPr id="14" name="Oval 13"/>
          <p:cNvSpPr>
            <a:spLocks noChangeAspect="1"/>
          </p:cNvSpPr>
          <p:nvPr/>
        </p:nvSpPr>
        <p:spPr>
          <a:xfrm>
            <a:off x="9896450" y="2380372"/>
            <a:ext cx="1800000" cy="18000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500" spc="50" dirty="0">
                <a:solidFill>
                  <a:srgbClr val="FFFFFF"/>
                </a:solidFill>
                <a:latin typeface="+mj-lt"/>
              </a:rPr>
              <a:t>GEN X</a:t>
            </a:r>
          </a:p>
        </p:txBody>
      </p:sp>
      <p:pic>
        <p:nvPicPr>
          <p:cNvPr id="15" name="Picture 14" descr="logo-04.png">
            <a:extLst>
              <a:ext uri="{FF2B5EF4-FFF2-40B4-BE49-F238E27FC236}">
                <a16:creationId xmlns:a16="http://schemas.microsoft.com/office/drawing/2014/main" id="{FEAB0304-F839-4F80-BA3A-21AE0CE75D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35583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32792"/>
            <a:ext cx="12331696" cy="709383"/>
          </a:xfrm>
        </p:spPr>
        <p:txBody>
          <a:bodyPr/>
          <a:lstStyle/>
          <a:p>
            <a:r>
              <a:rPr lang="en-US" dirty="0"/>
              <a:t>Thank you</a:t>
            </a: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04.png">
            <a:extLst>
              <a:ext uri="{FF2B5EF4-FFF2-40B4-BE49-F238E27FC236}">
                <a16:creationId xmlns:a16="http://schemas.microsoft.com/office/drawing/2014/main" id="{1034962B-9C5A-4AAE-A1E0-1068E324BE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0457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2287" r="1149" b="19715"/>
          <a:stretch/>
        </p:blipFill>
        <p:spPr>
          <a:xfrm>
            <a:off x="0" y="0"/>
            <a:ext cx="13442950" cy="7081736"/>
          </a:xfrm>
          <a:prstGeom prst="rect">
            <a:avLst/>
          </a:prstGeom>
        </p:spPr>
      </p:pic>
      <p:sp>
        <p:nvSpPr>
          <p:cNvPr id="23" name="Rectangle 22"/>
          <p:cNvSpPr/>
          <p:nvPr/>
        </p:nvSpPr>
        <p:spPr>
          <a:xfrm>
            <a:off x="-1" y="0"/>
            <a:ext cx="13442951" cy="7081736"/>
          </a:xfrm>
          <a:prstGeom prst="rect">
            <a:avLst/>
          </a:prstGeom>
          <a:solidFill>
            <a:schemeClr val="tx2">
              <a:alpha val="82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4" name="Text Placeholder 11"/>
          <p:cNvSpPr>
            <a:spLocks noGrp="1"/>
          </p:cNvSpPr>
          <p:nvPr>
            <p:ph type="body" sz="quarter" idx="4294967295"/>
          </p:nvPr>
        </p:nvSpPr>
        <p:spPr bwMode="gray">
          <a:xfrm>
            <a:off x="0" y="4043367"/>
            <a:ext cx="3502025" cy="2760025"/>
          </a:xfrm>
          <a:prstGeom prst="rect">
            <a:avLst/>
          </a:prstGeom>
        </p:spPr>
        <p:txBody>
          <a:bodyPr/>
          <a:lstStyle/>
          <a:p>
            <a:r>
              <a:rPr lang="en-GB" dirty="0"/>
              <a:t> </a:t>
            </a:r>
          </a:p>
        </p:txBody>
      </p:sp>
      <p:sp>
        <p:nvSpPr>
          <p:cNvPr id="26" name="TextBox 25"/>
          <p:cNvSpPr txBox="1"/>
          <p:nvPr/>
        </p:nvSpPr>
        <p:spPr>
          <a:xfrm>
            <a:off x="1958097" y="2199351"/>
            <a:ext cx="9526757" cy="2657115"/>
          </a:xfrm>
          <a:prstGeom prst="rect">
            <a:avLst/>
          </a:prstGeom>
          <a:noFill/>
          <a:ln>
            <a:noFill/>
          </a:ln>
        </p:spPr>
        <p:txBody>
          <a:bodyPr wrap="square" lIns="91418" tIns="45709" rIns="91418" bIns="45709" rtlCol="0">
            <a:spAutoFit/>
          </a:bodyPr>
          <a:lstStyle/>
          <a:p>
            <a:pPr algn="ctr">
              <a:lnSpc>
                <a:spcPts val="10000"/>
              </a:lnSpc>
            </a:pPr>
            <a:r>
              <a:rPr lang="en-US" sz="10000" dirty="0">
                <a:solidFill>
                  <a:srgbClr val="FFFFFF"/>
                </a:solidFill>
                <a:latin typeface="Impact"/>
                <a:cs typeface="Impact"/>
              </a:rPr>
              <a:t>“</a:t>
            </a:r>
            <a:r>
              <a:rPr lang="en-GB" sz="10000" dirty="0">
                <a:solidFill>
                  <a:srgbClr val="FFFFFF"/>
                </a:solidFill>
                <a:latin typeface="Impact"/>
                <a:cs typeface="Impact"/>
              </a:rPr>
              <a:t>TRY TO KEEP AN </a:t>
            </a:r>
          </a:p>
          <a:p>
            <a:pPr algn="ctr">
              <a:lnSpc>
                <a:spcPts val="10000"/>
              </a:lnSpc>
            </a:pPr>
            <a:r>
              <a:rPr lang="en-GB" sz="10000" dirty="0">
                <a:solidFill>
                  <a:srgbClr val="FFFFFF"/>
                </a:solidFill>
                <a:latin typeface="Impact"/>
                <a:cs typeface="Impact"/>
              </a:rPr>
              <a:t>OPEN MIND</a:t>
            </a:r>
            <a:r>
              <a:rPr lang="en-US" sz="10000" dirty="0">
                <a:solidFill>
                  <a:srgbClr val="FFFFFF"/>
                </a:solidFill>
                <a:latin typeface="Impact"/>
                <a:cs typeface="Impact"/>
              </a:rPr>
              <a:t>”</a:t>
            </a:r>
          </a:p>
        </p:txBody>
      </p:sp>
      <p:sp>
        <p:nvSpPr>
          <p:cNvPr id="27" name="TextBox 26"/>
          <p:cNvSpPr txBox="1"/>
          <p:nvPr/>
        </p:nvSpPr>
        <p:spPr>
          <a:xfrm>
            <a:off x="3289512" y="4641707"/>
            <a:ext cx="6863926" cy="353931"/>
          </a:xfrm>
          <a:prstGeom prst="rect">
            <a:avLst/>
          </a:prstGeom>
          <a:noFill/>
          <a:ln>
            <a:noFill/>
          </a:ln>
        </p:spPr>
        <p:txBody>
          <a:bodyPr wrap="square" lIns="91418" tIns="45709" rIns="91418" bIns="45709" rtlCol="0">
            <a:spAutoFit/>
          </a:bodyPr>
          <a:lstStyle/>
          <a:p>
            <a:pPr algn="ctr"/>
            <a:r>
              <a:rPr lang="en-US" sz="1700" i="1" dirty="0">
                <a:solidFill>
                  <a:srgbClr val="FFFFFF"/>
                </a:solidFill>
                <a:cs typeface="Arial"/>
              </a:rPr>
              <a:t>CHRISTIAN GREY, FIFTY SHADES OF GREY</a:t>
            </a:r>
          </a:p>
        </p:txBody>
      </p:sp>
      <p:cxnSp>
        <p:nvCxnSpPr>
          <p:cNvPr id="29" name="Straight Connector 28"/>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3D103E1A-E016-4165-B3A0-2AE89F7115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3844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0773" y="164711"/>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KANTAR AD REACTION STUDY</a:t>
            </a:r>
          </a:p>
        </p:txBody>
      </p:sp>
      <p:sp>
        <p:nvSpPr>
          <p:cNvPr id="3" name="Text Placeholder 4"/>
          <p:cNvSpPr>
            <a:spLocks noGrp="1"/>
          </p:cNvSpPr>
          <p:nvPr>
            <p:ph type="body" sz="quarter" idx="4294967295"/>
          </p:nvPr>
        </p:nvSpPr>
        <p:spPr>
          <a:xfrm>
            <a:off x="266589" y="618843"/>
            <a:ext cx="9316338" cy="250173"/>
          </a:xfrm>
          <a:prstGeom prst="rect">
            <a:avLst/>
          </a:prstGeom>
        </p:spPr>
        <p:txBody>
          <a:bodyPr lIns="0" tIns="0" rIns="0" bIns="0"/>
          <a:lstStyle/>
          <a:p>
            <a:r>
              <a:rPr lang="en-GB" sz="1400" dirty="0">
                <a:solidFill>
                  <a:schemeClr val="accent6"/>
                </a:solidFill>
              </a:rPr>
              <a:t>Investigating how different generations engage with different advertising formats</a:t>
            </a:r>
          </a:p>
        </p:txBody>
      </p:sp>
      <p:sp>
        <p:nvSpPr>
          <p:cNvPr id="4" name="Text Placeholder 6"/>
          <p:cNvSpPr>
            <a:spLocks noGrp="1"/>
          </p:cNvSpPr>
          <p:nvPr>
            <p:ph type="body" sz="quarter" idx="4294967295"/>
          </p:nvPr>
        </p:nvSpPr>
        <p:spPr>
          <a:xfrm>
            <a:off x="1289777" y="1298851"/>
            <a:ext cx="3026990" cy="214058"/>
          </a:xfrm>
          <a:prstGeom prst="rect">
            <a:avLst/>
          </a:prstGeom>
        </p:spPr>
        <p:txBody>
          <a:bodyPr lIns="0" tIns="0" rIns="0" bIns="0"/>
          <a:lstStyle/>
          <a:p>
            <a:pPr>
              <a:lnSpc>
                <a:spcPts val="1900"/>
              </a:lnSpc>
            </a:pPr>
            <a:r>
              <a:rPr lang="en-GB" sz="1400" dirty="0">
                <a:solidFill>
                  <a:srgbClr val="0099A8"/>
                </a:solidFill>
              </a:rPr>
              <a:t>Gen Z</a:t>
            </a:r>
          </a:p>
          <a:p>
            <a:r>
              <a:rPr lang="en-GB" sz="1400" dirty="0">
                <a:solidFill>
                  <a:schemeClr val="accent6"/>
                </a:solidFill>
              </a:rPr>
              <a:t>16-19 year olds</a:t>
            </a:r>
            <a:endParaRPr lang="en-GB" sz="1400" dirty="0">
              <a:solidFill>
                <a:schemeClr val="bg2"/>
              </a:solidFill>
            </a:endParaRPr>
          </a:p>
        </p:txBody>
      </p:sp>
      <p:sp>
        <p:nvSpPr>
          <p:cNvPr id="5" name="Text Placeholder 10"/>
          <p:cNvSpPr>
            <a:spLocks noGrp="1"/>
          </p:cNvSpPr>
          <p:nvPr>
            <p:ph type="body" sz="quarter" idx="4294967295"/>
          </p:nvPr>
        </p:nvSpPr>
        <p:spPr>
          <a:xfrm>
            <a:off x="5002904" y="1298851"/>
            <a:ext cx="3026990" cy="214058"/>
          </a:xfrm>
          <a:prstGeom prst="rect">
            <a:avLst/>
          </a:prstGeom>
        </p:spPr>
        <p:txBody>
          <a:bodyPr lIns="0" tIns="0" rIns="0" bIns="0"/>
          <a:lstStyle/>
          <a:p>
            <a:r>
              <a:rPr lang="en-GB" sz="1400" dirty="0">
                <a:solidFill>
                  <a:schemeClr val="accent4"/>
                </a:solidFill>
                <a:latin typeface="Arial" charset="0"/>
                <a:ea typeface="Arial" charset="0"/>
                <a:cs typeface="Arial" charset="0"/>
              </a:rPr>
              <a:t>Gen Y</a:t>
            </a:r>
          </a:p>
          <a:p>
            <a:r>
              <a:rPr lang="en-GB" sz="1400" dirty="0">
                <a:solidFill>
                  <a:schemeClr val="accent6"/>
                </a:solidFill>
                <a:latin typeface="Arial" charset="0"/>
                <a:ea typeface="Arial" charset="0"/>
                <a:cs typeface="Arial" charset="0"/>
              </a:rPr>
              <a:t>20-34 year olds</a:t>
            </a:r>
          </a:p>
        </p:txBody>
      </p:sp>
      <p:sp>
        <p:nvSpPr>
          <p:cNvPr id="6" name="Text Placeholder 12"/>
          <p:cNvSpPr>
            <a:spLocks noGrp="1"/>
          </p:cNvSpPr>
          <p:nvPr>
            <p:ph type="body" sz="quarter" idx="4294967295"/>
          </p:nvPr>
        </p:nvSpPr>
        <p:spPr>
          <a:xfrm>
            <a:off x="8716031" y="1298851"/>
            <a:ext cx="3026990" cy="214058"/>
          </a:xfrm>
          <a:prstGeom prst="rect">
            <a:avLst/>
          </a:prstGeom>
        </p:spPr>
        <p:txBody>
          <a:bodyPr lIns="0" tIns="0" rIns="0" bIns="0"/>
          <a:lstStyle/>
          <a:p>
            <a:r>
              <a:rPr lang="en-GB" sz="1400" dirty="0">
                <a:solidFill>
                  <a:schemeClr val="accent3"/>
                </a:solidFill>
                <a:latin typeface="Arial" charset="0"/>
                <a:ea typeface="Arial" charset="0"/>
                <a:cs typeface="Arial" charset="0"/>
              </a:rPr>
              <a:t>Gen X</a:t>
            </a:r>
          </a:p>
          <a:p>
            <a:r>
              <a:rPr lang="en-GB" sz="1400" dirty="0">
                <a:solidFill>
                  <a:schemeClr val="accent6"/>
                </a:solidFill>
                <a:latin typeface="Arial" charset="0"/>
                <a:ea typeface="Arial" charset="0"/>
                <a:cs typeface="Arial" charset="0"/>
              </a:rPr>
              <a:t>35-49 year olds</a:t>
            </a:r>
          </a:p>
        </p:txBody>
      </p:sp>
      <p:sp>
        <p:nvSpPr>
          <p:cNvPr id="7" name="Title 2"/>
          <p:cNvSpPr txBox="1">
            <a:spLocks/>
          </p:cNvSpPr>
          <p:nvPr/>
        </p:nvSpPr>
        <p:spPr bwMode="gray">
          <a:xfrm>
            <a:off x="2368309" y="6054600"/>
            <a:ext cx="8706333" cy="409568"/>
          </a:xfrm>
          <a:prstGeom prst="rect">
            <a:avLst/>
          </a:prstGeom>
          <a:ln>
            <a:noFill/>
          </a:ln>
        </p:spPr>
        <p:txBody>
          <a:bodyPr vert="horz" wrap="none" lIns="0" tIns="0" rIns="0" bIns="0" rtlCol="0" anchor="ctr">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algn="ctr"/>
            <a:r>
              <a:rPr lang="en-GB" sz="2500" dirty="0"/>
              <a:t>RECEPTIVENESS = Acceptance of/positivity towards advertising</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829" t="313" r="4881" b="-313"/>
          <a:stretch/>
        </p:blipFill>
        <p:spPr>
          <a:xfrm>
            <a:off x="5002904" y="1870489"/>
            <a:ext cx="3389675" cy="386431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904" r="23744" b="291"/>
          <a:stretch/>
        </p:blipFill>
        <p:spPr>
          <a:xfrm>
            <a:off x="1289777" y="1870488"/>
            <a:ext cx="3389675" cy="38530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9556"/>
          <a:stretch/>
        </p:blipFill>
        <p:spPr>
          <a:xfrm>
            <a:off x="8716031" y="1859244"/>
            <a:ext cx="3405169" cy="3864310"/>
          </a:xfrm>
          <a:prstGeom prst="rect">
            <a:avLst/>
          </a:prstGeom>
        </p:spPr>
      </p:pic>
      <p:cxnSp>
        <p:nvCxnSpPr>
          <p:cNvPr id="13" name="Straight Connector 12"/>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logo-04.png">
            <a:extLst>
              <a:ext uri="{FF2B5EF4-FFF2-40B4-BE49-F238E27FC236}">
                <a16:creationId xmlns:a16="http://schemas.microsoft.com/office/drawing/2014/main" id="{C9A847D9-2FCB-470B-A137-B57867AEF8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4263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80327"/>
            <a:ext cx="12331696" cy="709383"/>
          </a:xfrm>
        </p:spPr>
        <p:txBody>
          <a:bodyPr/>
          <a:lstStyle/>
          <a:p>
            <a:pPr>
              <a:lnSpc>
                <a:spcPts val="6000"/>
              </a:lnSpc>
            </a:pPr>
            <a:r>
              <a:rPr lang="en-GB" sz="5600" dirty="0"/>
              <a:t>WHAT MAKES THE GENERATIONS </a:t>
            </a:r>
            <a:br>
              <a:rPr lang="en-GB" sz="5600" dirty="0"/>
            </a:br>
            <a:r>
              <a:rPr lang="en-GB" sz="5600" dirty="0"/>
              <a:t>MORE OPEN TO ADS?</a:t>
            </a:r>
            <a:endParaRPr lang="en-US" sz="5600" dirty="0"/>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04.png">
            <a:extLst>
              <a:ext uri="{FF2B5EF4-FFF2-40B4-BE49-F238E27FC236}">
                <a16:creationId xmlns:a16="http://schemas.microsoft.com/office/drawing/2014/main" id="{AA2D3C14-555F-40FE-8ED4-75D697095A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3279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170501" y="144414"/>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PEOPLE ARE MOST RECEPTIVE IN THE EVENING</a:t>
            </a:r>
          </a:p>
        </p:txBody>
      </p:sp>
      <p:sp>
        <p:nvSpPr>
          <p:cNvPr id="3" name="Text Placeholder 7"/>
          <p:cNvSpPr>
            <a:spLocks noGrp="1"/>
          </p:cNvSpPr>
          <p:nvPr>
            <p:ph type="body" sz="quarter" idx="4294967295"/>
          </p:nvPr>
        </p:nvSpPr>
        <p:spPr>
          <a:xfrm>
            <a:off x="265557" y="614245"/>
            <a:ext cx="6572988" cy="242211"/>
          </a:xfrm>
          <a:prstGeom prst="rect">
            <a:avLst/>
          </a:prstGeom>
          <a:ln>
            <a:solidFill>
              <a:srgbClr val="FFFFFF"/>
            </a:solidFill>
          </a:ln>
        </p:spPr>
        <p:txBody>
          <a:bodyPr vert="horz" lIns="0" tIns="0" rIns="0" bIns="0" rtlCol="0" anchor="t" anchorCtr="0">
            <a:noAutofit/>
          </a:bodyPr>
          <a:lstStyle/>
          <a:p>
            <a:r>
              <a:rPr lang="en-GB" sz="1400" dirty="0">
                <a:solidFill>
                  <a:schemeClr val="accent6"/>
                </a:solidFill>
              </a:rPr>
              <a:t>Positivity towards advertising peaks for all three generations in the evening </a:t>
            </a:r>
          </a:p>
        </p:txBody>
      </p:sp>
      <p:sp>
        <p:nvSpPr>
          <p:cNvPr id="4" name="Text Placeholder 13"/>
          <p:cNvSpPr>
            <a:spLocks noGrp="1"/>
          </p:cNvSpPr>
          <p:nvPr>
            <p:ph type="body" sz="quarter" idx="4294967295"/>
          </p:nvPr>
        </p:nvSpPr>
        <p:spPr bwMode="gray">
          <a:xfrm>
            <a:off x="8777266" y="7259726"/>
            <a:ext cx="4482208" cy="119983"/>
          </a:xfrm>
          <a:prstGeom prst="rect">
            <a:avLst/>
          </a:prstGeom>
        </p:spPr>
        <p:txBody>
          <a:bodyPr lIns="0" tIns="0" rIns="0" bIns="0" anchor="b" anchorCtr="0"/>
          <a:lstStyle>
            <a:lvl1pPr algn="r">
              <a:lnSpc>
                <a:spcPts val="842"/>
              </a:lnSpc>
              <a:buNone/>
              <a:defRPr sz="800" b="0" baseline="0">
                <a:solidFill>
                  <a:srgbClr val="000000"/>
                </a:solidFill>
              </a:defRPr>
            </a:lvl1pPr>
          </a:lstStyle>
          <a:p>
            <a:pPr lvl="0"/>
            <a:r>
              <a:rPr lang="en-GB" b="1" dirty="0"/>
              <a:t>Source: </a:t>
            </a:r>
            <a:r>
              <a:rPr lang="en-GB" dirty="0"/>
              <a:t>Kantar ‘AdReaction’ study &amp; DCM Admissions data</a:t>
            </a:r>
          </a:p>
        </p:txBody>
      </p:sp>
      <p:graphicFrame>
        <p:nvGraphicFramePr>
          <p:cNvPr id="5" name="Chart 4"/>
          <p:cNvGraphicFramePr>
            <a:graphicFrameLocks/>
          </p:cNvGraphicFramePr>
          <p:nvPr>
            <p:extLst>
              <p:ext uri="{D42A27DB-BD31-4B8C-83A1-F6EECF244321}">
                <p14:modId xmlns:p14="http://schemas.microsoft.com/office/powerpoint/2010/main" val="1164908024"/>
              </p:ext>
            </p:extLst>
          </p:nvPr>
        </p:nvGraphicFramePr>
        <p:xfrm>
          <a:off x="673922" y="1315700"/>
          <a:ext cx="12095106" cy="50046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3922" y="1325925"/>
            <a:ext cx="462455" cy="307777"/>
          </a:xfrm>
          <a:prstGeom prst="rect">
            <a:avLst/>
          </a:prstGeom>
          <a:noFill/>
          <a:ln>
            <a:noFill/>
          </a:ln>
        </p:spPr>
        <p:txBody>
          <a:bodyPr wrap="square" rtlCol="0">
            <a:spAutoFit/>
          </a:bodyPr>
          <a:lstStyle/>
          <a:p>
            <a:pPr defTabSz="961844"/>
            <a:r>
              <a:rPr lang="en-GB" sz="1400" b="1" dirty="0">
                <a:solidFill>
                  <a:srgbClr val="8A8A8D"/>
                </a:solidFill>
              </a:rPr>
              <a:t>%</a:t>
            </a:r>
          </a:p>
        </p:txBody>
      </p:sp>
      <p:cxnSp>
        <p:nvCxnSpPr>
          <p:cNvPr id="9" name="Straight Connector 8"/>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04.png">
            <a:extLst>
              <a:ext uri="{FF2B5EF4-FFF2-40B4-BE49-F238E27FC236}">
                <a16:creationId xmlns:a16="http://schemas.microsoft.com/office/drawing/2014/main" id="{FC58760F-66D8-4EF8-862E-9BF2921744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6875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141317" y="149202"/>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ADMISSIONS PEAK WHEN PEOPLE ARE MOST RECEPTIVE</a:t>
            </a:r>
          </a:p>
        </p:txBody>
      </p:sp>
      <p:sp>
        <p:nvSpPr>
          <p:cNvPr id="3" name="Text Placeholder 7"/>
          <p:cNvSpPr>
            <a:spLocks noGrp="1"/>
          </p:cNvSpPr>
          <p:nvPr>
            <p:ph type="body" sz="quarter" idx="4294967295"/>
          </p:nvPr>
        </p:nvSpPr>
        <p:spPr>
          <a:xfrm>
            <a:off x="209413" y="633005"/>
            <a:ext cx="9316338" cy="436608"/>
          </a:xfrm>
          <a:prstGeom prst="rect">
            <a:avLst/>
          </a:prstGeom>
          <a:ln>
            <a:solidFill>
              <a:srgbClr val="FFFFFF"/>
            </a:solidFill>
          </a:ln>
        </p:spPr>
        <p:txBody>
          <a:bodyPr vert="horz" lIns="0" tIns="0" rIns="0" bIns="0" rtlCol="0" anchor="t" anchorCtr="0">
            <a:noAutofit/>
          </a:bodyPr>
          <a:lstStyle/>
          <a:p>
            <a:r>
              <a:rPr lang="en-GB" sz="1400" dirty="0">
                <a:solidFill>
                  <a:schemeClr val="accent6"/>
                </a:solidFill>
              </a:rPr>
              <a:t>Cinema admissions peak when all three generations are most receptive to advertising</a:t>
            </a:r>
          </a:p>
        </p:txBody>
      </p:sp>
      <p:sp>
        <p:nvSpPr>
          <p:cNvPr id="4" name="Text Placeholder 13"/>
          <p:cNvSpPr>
            <a:spLocks noGrp="1"/>
          </p:cNvSpPr>
          <p:nvPr>
            <p:ph type="body" sz="quarter" idx="4294967295"/>
          </p:nvPr>
        </p:nvSpPr>
        <p:spPr bwMode="gray">
          <a:xfrm>
            <a:off x="8768022" y="7243055"/>
            <a:ext cx="4482208" cy="128337"/>
          </a:xfrm>
          <a:prstGeom prst="rect">
            <a:avLst/>
          </a:prstGeom>
        </p:spPr>
        <p:txBody>
          <a:bodyPr lIns="0" tIns="0" rIns="0" bIns="0" anchor="b" anchorCtr="0"/>
          <a:lstStyle>
            <a:lvl1pPr algn="r">
              <a:lnSpc>
                <a:spcPts val="842"/>
              </a:lnSpc>
              <a:buNone/>
              <a:defRPr sz="800" b="0" baseline="0">
                <a:solidFill>
                  <a:srgbClr val="000000"/>
                </a:solidFill>
              </a:defRPr>
            </a:lvl1pPr>
          </a:lstStyle>
          <a:p>
            <a:pPr lvl="0"/>
            <a:r>
              <a:rPr lang="en-GB" b="1" dirty="0"/>
              <a:t>Source: </a:t>
            </a:r>
            <a:r>
              <a:rPr lang="en-GB" dirty="0"/>
              <a:t>Kantar ‘AdReaction’ study &amp; DCM Admissions data</a:t>
            </a:r>
          </a:p>
        </p:txBody>
      </p:sp>
      <p:graphicFrame>
        <p:nvGraphicFramePr>
          <p:cNvPr id="5" name="Chart 4"/>
          <p:cNvGraphicFramePr>
            <a:graphicFrameLocks/>
          </p:cNvGraphicFramePr>
          <p:nvPr>
            <p:extLst>
              <p:ext uri="{D42A27DB-BD31-4B8C-83A1-F6EECF244321}">
                <p14:modId xmlns:p14="http://schemas.microsoft.com/office/powerpoint/2010/main" val="1053374779"/>
              </p:ext>
            </p:extLst>
          </p:nvPr>
        </p:nvGraphicFramePr>
        <p:xfrm>
          <a:off x="550189" y="1496521"/>
          <a:ext cx="12342573" cy="500465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0E7A4878-0CB4-4D89-A03F-4A42E3B300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495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166174" y="148850"/>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a:t>RECEPTIVITY BY MOOD</a:t>
            </a:r>
            <a:endParaRPr lang="en-GB" dirty="0"/>
          </a:p>
        </p:txBody>
      </p:sp>
      <p:sp>
        <p:nvSpPr>
          <p:cNvPr id="3" name="Text Placeholder 15"/>
          <p:cNvSpPr>
            <a:spLocks noGrp="1"/>
          </p:cNvSpPr>
          <p:nvPr>
            <p:ph type="body" sz="quarter" idx="4294967295"/>
          </p:nvPr>
        </p:nvSpPr>
        <p:spPr>
          <a:xfrm>
            <a:off x="256861" y="614941"/>
            <a:ext cx="8400756" cy="436608"/>
          </a:xfrm>
          <a:prstGeom prst="rect">
            <a:avLst/>
          </a:prstGeom>
        </p:spPr>
        <p:txBody>
          <a:bodyPr lIns="0" tIns="0" rIns="0" bIns="0"/>
          <a:lstStyle/>
          <a:p>
            <a:r>
              <a:rPr lang="en-GB" sz="1400" dirty="0">
                <a:solidFill>
                  <a:schemeClr val="accent6"/>
                </a:solidFill>
              </a:rPr>
              <a:t>Gen X, Y &amp; Z are most receptive when they’re in a relaxed state but are also open to messaging when they’re looking to escape or be entertained</a:t>
            </a:r>
          </a:p>
        </p:txBody>
      </p:sp>
      <p:sp>
        <p:nvSpPr>
          <p:cNvPr id="4" name="Text Placeholder 16"/>
          <p:cNvSpPr>
            <a:spLocks noGrp="1"/>
          </p:cNvSpPr>
          <p:nvPr>
            <p:ph type="body" sz="quarter" idx="4294967295"/>
          </p:nvPr>
        </p:nvSpPr>
        <p:spPr>
          <a:xfrm>
            <a:off x="8768702" y="7176624"/>
            <a:ext cx="4482208" cy="308472"/>
          </a:xfrm>
          <a:prstGeom prst="rect">
            <a:avLst/>
          </a:prstGeom>
        </p:spPr>
        <p:txBody>
          <a:bodyPr/>
          <a:lstStyle/>
          <a:p>
            <a:pPr algn="r">
              <a:lnSpc>
                <a:spcPct val="100000"/>
              </a:lnSpc>
            </a:pPr>
            <a:r>
              <a:rPr lang="en-GB" sz="800" b="0" dirty="0">
                <a:solidFill>
                  <a:schemeClr val="bg1"/>
                </a:solidFill>
              </a:rPr>
              <a:t>Source: Kantar Ad Reaction</a:t>
            </a:r>
          </a:p>
          <a:p>
            <a:pPr algn="r">
              <a:lnSpc>
                <a:spcPct val="100000"/>
              </a:lnSpc>
            </a:pPr>
            <a:r>
              <a:rPr lang="en-GB" sz="800" b="0" dirty="0">
                <a:solidFill>
                  <a:schemeClr val="bg1"/>
                </a:solidFill>
              </a:rPr>
              <a:t>Q: In which moods are you more positive towards ads?</a:t>
            </a:r>
          </a:p>
        </p:txBody>
      </p:sp>
      <p:graphicFrame>
        <p:nvGraphicFramePr>
          <p:cNvPr id="5" name="Chart 4"/>
          <p:cNvGraphicFramePr/>
          <p:nvPr>
            <p:extLst>
              <p:ext uri="{D42A27DB-BD31-4B8C-83A1-F6EECF244321}">
                <p14:modId xmlns:p14="http://schemas.microsoft.com/office/powerpoint/2010/main" val="372812904"/>
              </p:ext>
            </p:extLst>
          </p:nvPr>
        </p:nvGraphicFramePr>
        <p:xfrm>
          <a:off x="6212297" y="1936164"/>
          <a:ext cx="3351869" cy="44802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656679229"/>
              </p:ext>
            </p:extLst>
          </p:nvPr>
        </p:nvGraphicFramePr>
        <p:xfrm>
          <a:off x="452351" y="1936164"/>
          <a:ext cx="5031959" cy="448027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900137" y="1660772"/>
            <a:ext cx="2097122" cy="292388"/>
          </a:xfrm>
          <a:prstGeom prst="rect">
            <a:avLst/>
          </a:prstGeom>
          <a:noFill/>
          <a:ln>
            <a:noFill/>
          </a:ln>
        </p:spPr>
        <p:txBody>
          <a:bodyPr wrap="square" lIns="0" tIns="0" rIns="0" bIns="0" rtlCol="0">
            <a:spAutoFit/>
          </a:bodyPr>
          <a:lstStyle/>
          <a:p>
            <a:pPr defTabSz="961844"/>
            <a:r>
              <a:rPr lang="en-GB" dirty="0">
                <a:solidFill>
                  <a:schemeClr val="bg2"/>
                </a:solidFill>
                <a:latin typeface="Impact"/>
              </a:rPr>
              <a:t>GEN Z</a:t>
            </a:r>
          </a:p>
        </p:txBody>
      </p:sp>
      <p:sp>
        <p:nvSpPr>
          <p:cNvPr id="8" name="TextBox 7"/>
          <p:cNvSpPr txBox="1"/>
          <p:nvPr/>
        </p:nvSpPr>
        <p:spPr>
          <a:xfrm>
            <a:off x="6331225" y="1660772"/>
            <a:ext cx="2526928" cy="292388"/>
          </a:xfrm>
          <a:prstGeom prst="rect">
            <a:avLst/>
          </a:prstGeom>
          <a:noFill/>
          <a:ln>
            <a:noFill/>
          </a:ln>
        </p:spPr>
        <p:txBody>
          <a:bodyPr wrap="square" lIns="0" tIns="0" rIns="0" bIns="0" rtlCol="0">
            <a:spAutoFit/>
          </a:bodyPr>
          <a:lstStyle/>
          <a:p>
            <a:pPr defTabSz="961844"/>
            <a:r>
              <a:rPr lang="en-GB" dirty="0">
                <a:solidFill>
                  <a:srgbClr val="33006F"/>
                </a:solidFill>
                <a:latin typeface="Impact"/>
              </a:rPr>
              <a:t>GEN Y</a:t>
            </a:r>
          </a:p>
        </p:txBody>
      </p:sp>
      <p:sp>
        <p:nvSpPr>
          <p:cNvPr id="9" name="TextBox 8"/>
          <p:cNvSpPr txBox="1"/>
          <p:nvPr/>
        </p:nvSpPr>
        <p:spPr>
          <a:xfrm>
            <a:off x="9917165" y="1660772"/>
            <a:ext cx="2104851" cy="292388"/>
          </a:xfrm>
          <a:prstGeom prst="rect">
            <a:avLst/>
          </a:prstGeom>
          <a:noFill/>
          <a:ln>
            <a:noFill/>
          </a:ln>
        </p:spPr>
        <p:txBody>
          <a:bodyPr wrap="square" lIns="0" tIns="0" rIns="0" bIns="0" rtlCol="0">
            <a:spAutoFit/>
          </a:bodyPr>
          <a:lstStyle/>
          <a:p>
            <a:pPr defTabSz="961844"/>
            <a:r>
              <a:rPr lang="en-GB" dirty="0">
                <a:solidFill>
                  <a:schemeClr val="accent3"/>
                </a:solidFill>
                <a:latin typeface="Impact"/>
              </a:rPr>
              <a:t>GEN X</a:t>
            </a:r>
          </a:p>
        </p:txBody>
      </p:sp>
      <p:graphicFrame>
        <p:nvGraphicFramePr>
          <p:cNvPr id="10" name="Chart 9"/>
          <p:cNvGraphicFramePr/>
          <p:nvPr>
            <p:extLst>
              <p:ext uri="{D42A27DB-BD31-4B8C-83A1-F6EECF244321}">
                <p14:modId xmlns:p14="http://schemas.microsoft.com/office/powerpoint/2010/main" val="1682318448"/>
              </p:ext>
            </p:extLst>
          </p:nvPr>
        </p:nvGraphicFramePr>
        <p:xfrm>
          <a:off x="9769834" y="1936164"/>
          <a:ext cx="3351869" cy="4480278"/>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ogo-04.png">
            <a:extLst>
              <a:ext uri="{FF2B5EF4-FFF2-40B4-BE49-F238E27FC236}">
                <a16:creationId xmlns:a16="http://schemas.microsoft.com/office/drawing/2014/main" id="{43596D9B-9390-4297-B732-FD172DB805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11675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160648" y="152734"/>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a:t>RECEPTIVITY BY CONTENT TYPE</a:t>
            </a:r>
            <a:endParaRPr lang="en-GB" dirty="0"/>
          </a:p>
        </p:txBody>
      </p:sp>
      <p:sp>
        <p:nvSpPr>
          <p:cNvPr id="3" name="Text Placeholder 16"/>
          <p:cNvSpPr>
            <a:spLocks noGrp="1"/>
          </p:cNvSpPr>
          <p:nvPr>
            <p:ph type="body" sz="quarter" idx="4294967295"/>
          </p:nvPr>
        </p:nvSpPr>
        <p:spPr>
          <a:xfrm>
            <a:off x="8816318" y="7165482"/>
            <a:ext cx="4482208" cy="308472"/>
          </a:xfrm>
          <a:prstGeom prst="rect">
            <a:avLst/>
          </a:prstGeom>
        </p:spPr>
        <p:txBody>
          <a:bodyPr/>
          <a:lstStyle/>
          <a:p>
            <a:pPr algn="r">
              <a:lnSpc>
                <a:spcPct val="100000"/>
              </a:lnSpc>
            </a:pPr>
            <a:r>
              <a:rPr lang="en-GB" sz="800" b="0" dirty="0">
                <a:solidFill>
                  <a:schemeClr val="bg1"/>
                </a:solidFill>
              </a:rPr>
              <a:t>Source: Kantar Ad Reaction</a:t>
            </a:r>
          </a:p>
          <a:p>
            <a:pPr algn="r">
              <a:lnSpc>
                <a:spcPct val="100000"/>
              </a:lnSpc>
            </a:pPr>
            <a:r>
              <a:rPr lang="en-GB" sz="800" b="0" dirty="0">
                <a:solidFill>
                  <a:schemeClr val="bg1"/>
                </a:solidFill>
              </a:rPr>
              <a:t>Q: Which of these types of surrounding content make you more positive towards ads? </a:t>
            </a:r>
          </a:p>
        </p:txBody>
      </p:sp>
      <p:graphicFrame>
        <p:nvGraphicFramePr>
          <p:cNvPr id="4" name="Chart 3"/>
          <p:cNvGraphicFramePr/>
          <p:nvPr>
            <p:extLst>
              <p:ext uri="{D42A27DB-BD31-4B8C-83A1-F6EECF244321}">
                <p14:modId xmlns:p14="http://schemas.microsoft.com/office/powerpoint/2010/main" val="133874690"/>
              </p:ext>
            </p:extLst>
          </p:nvPr>
        </p:nvGraphicFramePr>
        <p:xfrm>
          <a:off x="1" y="1616087"/>
          <a:ext cx="13914782" cy="49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66589" y="640577"/>
            <a:ext cx="9519652" cy="309161"/>
          </a:xfrm>
          <a:prstGeom prst="rect">
            <a:avLst/>
          </a:prstGeom>
        </p:spPr>
        <p:txBody>
          <a:bodyPr vert="horz" lIns="0" tIns="0" rIns="0" bIns="0" rtlCol="0">
            <a:noAutofit/>
          </a:bodyPr>
          <a:lstStyle/>
          <a:p>
            <a:pPr defTabSz="961844">
              <a:lnSpc>
                <a:spcPts val="1500"/>
              </a:lnSpc>
              <a:buClr>
                <a:srgbClr val="FFFFFF"/>
              </a:buClr>
              <a:buSzPct val="100000"/>
              <a:buFont typeface="Arial"/>
              <a:buNone/>
            </a:pPr>
            <a:r>
              <a:rPr lang="en-GB" sz="1400" b="1">
                <a:solidFill>
                  <a:srgbClr val="8A8A8D"/>
                </a:solidFill>
              </a:rPr>
              <a:t>Movies</a:t>
            </a:r>
            <a:r>
              <a:rPr lang="en-GB" sz="1400" b="1" dirty="0">
                <a:solidFill>
                  <a:srgbClr val="8A8A8D"/>
                </a:solidFill>
              </a:rPr>
              <a:t>, music and comedy contexts help improve receptivity towards advertising messaging  </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8FAA2955-C383-4F99-8283-32220FFA10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89829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170501" y="144179"/>
            <a:ext cx="9308541" cy="409568"/>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a:t>RECEPTIVITY BY CONTENT TYPE</a:t>
            </a:r>
            <a:endParaRPr lang="en-GB" dirty="0"/>
          </a:p>
        </p:txBody>
      </p:sp>
      <p:sp>
        <p:nvSpPr>
          <p:cNvPr id="3" name="Text Placeholder 16"/>
          <p:cNvSpPr>
            <a:spLocks noGrp="1"/>
          </p:cNvSpPr>
          <p:nvPr>
            <p:ph type="body" sz="quarter" idx="4294967295"/>
          </p:nvPr>
        </p:nvSpPr>
        <p:spPr>
          <a:xfrm>
            <a:off x="8823800" y="7156746"/>
            <a:ext cx="4482208" cy="308472"/>
          </a:xfrm>
          <a:prstGeom prst="rect">
            <a:avLst/>
          </a:prstGeom>
        </p:spPr>
        <p:txBody>
          <a:bodyPr/>
          <a:lstStyle/>
          <a:p>
            <a:pPr algn="r">
              <a:lnSpc>
                <a:spcPct val="100000"/>
              </a:lnSpc>
            </a:pPr>
            <a:r>
              <a:rPr lang="en-GB" sz="800" b="0" dirty="0">
                <a:solidFill>
                  <a:schemeClr val="bg1"/>
                </a:solidFill>
              </a:rPr>
              <a:t>Source: Kantar Ad Reaction</a:t>
            </a:r>
          </a:p>
          <a:p>
            <a:pPr algn="r">
              <a:lnSpc>
                <a:spcPct val="100000"/>
              </a:lnSpc>
            </a:pPr>
            <a:r>
              <a:rPr lang="en-GB" sz="800" b="0" dirty="0">
                <a:solidFill>
                  <a:schemeClr val="bg1"/>
                </a:solidFill>
              </a:rPr>
              <a:t>QQ: Which characteristics make you more positive towards ads? </a:t>
            </a:r>
          </a:p>
        </p:txBody>
      </p:sp>
      <p:graphicFrame>
        <p:nvGraphicFramePr>
          <p:cNvPr id="4" name="Chart 3"/>
          <p:cNvGraphicFramePr/>
          <p:nvPr>
            <p:extLst>
              <p:ext uri="{D42A27DB-BD31-4B8C-83A1-F6EECF244321}">
                <p14:modId xmlns:p14="http://schemas.microsoft.com/office/powerpoint/2010/main" val="52608364"/>
              </p:ext>
            </p:extLst>
          </p:nvPr>
        </p:nvGraphicFramePr>
        <p:xfrm>
          <a:off x="402211" y="1389760"/>
          <a:ext cx="13711356" cy="530253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66589" y="636047"/>
            <a:ext cx="9606081" cy="237610"/>
          </a:xfrm>
          <a:prstGeom prst="rect">
            <a:avLst/>
          </a:prstGeom>
        </p:spPr>
        <p:txBody>
          <a:bodyPr vert="horz" lIns="0" tIns="0" rIns="0" bIns="0" rtlCol="0">
            <a:noAutofit/>
          </a:bodyPr>
          <a:lstStyle/>
          <a:p>
            <a:pPr defTabSz="961844"/>
            <a:r>
              <a:rPr lang="en-GB" sz="1400" b="1" dirty="0">
                <a:solidFill>
                  <a:srgbClr val="8A8A8D"/>
                </a:solidFill>
              </a:rPr>
              <a:t>Humour, music and interesting stories are the main creative enhancers that will aid ad engagement </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4B4D7755-C549-4B49-9B3A-C7911F3DC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64302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1787</Words>
  <Application>Microsoft Office PowerPoint</Application>
  <PresentationFormat>Custom</PresentationFormat>
  <Paragraphs>242</Paragraphs>
  <Slides>19</Slides>
  <Notes>13</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19</vt:i4>
      </vt:variant>
    </vt:vector>
  </HeadingPairs>
  <TitlesOfParts>
    <vt:vector size="37" baseType="lpstr">
      <vt:lpstr>ＭＳ Ｐゴシック</vt:lpstr>
      <vt:lpstr>Arial</vt:lpstr>
      <vt:lpstr>Century Gothic</vt:lpstr>
      <vt:lpstr>Impact</vt:lpstr>
      <vt:lpstr>LucidaGrande</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PowerPoint Presentation</vt:lpstr>
      <vt:lpstr>PowerPoint Presentation</vt:lpstr>
      <vt:lpstr>PowerPoint Presentation</vt:lpstr>
      <vt:lpstr>WHAT MAKES THE GENERATIONS  MORE OPEN TO ADS?</vt:lpstr>
      <vt:lpstr>PowerPoint Presentation</vt:lpstr>
      <vt:lpstr>PowerPoint Presentation</vt:lpstr>
      <vt:lpstr>PowerPoint Presentation</vt:lpstr>
      <vt:lpstr>PowerPoint Presentation</vt:lpstr>
      <vt:lpstr>PowerPoint Presentation</vt:lpstr>
      <vt:lpstr>WHAT MAKES THE GENERATIONS  think of different ad formats?</vt:lpstr>
      <vt:lpstr>PowerPoint Presentation</vt:lpstr>
      <vt:lpstr>PowerPoint Presentation</vt:lpstr>
      <vt:lpstr>Ad avoidance</vt:lpstr>
      <vt:lpstr>PowerPoint Presentation</vt:lpstr>
      <vt:lpstr>Branded content</vt:lpstr>
      <vt:lpstr>PowerPoint Presentation</vt:lpstr>
      <vt:lpstr>summary</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2019-07-17T11:00:55Z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