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tags/tag74.xml" ContentType="application/vnd.openxmlformats-officedocument.presentationml.tags+xml"/>
  <Override PartName="/ppt/slideLayouts/slideLayout101.xml" ContentType="application/vnd.openxmlformats-officedocument.presentationml.slideLayout+xml"/>
  <Override PartName="/ppt/theme/theme11.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5" r:id="rId13"/>
  </p:sldMasterIdLst>
  <p:notesMasterIdLst>
    <p:notesMasterId r:id="rId38"/>
  </p:notesMasterIdLst>
  <p:handoutMasterIdLst>
    <p:handoutMasterId r:id="rId39"/>
  </p:handoutMasterIdLst>
  <p:sldIdLst>
    <p:sldId id="439" r:id="rId14"/>
    <p:sldId id="440" r:id="rId15"/>
    <p:sldId id="441" r:id="rId16"/>
    <p:sldId id="442" r:id="rId17"/>
    <p:sldId id="443" r:id="rId18"/>
    <p:sldId id="444" r:id="rId19"/>
    <p:sldId id="446" r:id="rId20"/>
    <p:sldId id="445" r:id="rId21"/>
    <p:sldId id="447" r:id="rId22"/>
    <p:sldId id="461" r:id="rId23"/>
    <p:sldId id="448" r:id="rId24"/>
    <p:sldId id="449" r:id="rId25"/>
    <p:sldId id="462" r:id="rId26"/>
    <p:sldId id="450" r:id="rId27"/>
    <p:sldId id="451" r:id="rId28"/>
    <p:sldId id="452" r:id="rId29"/>
    <p:sldId id="453" r:id="rId30"/>
    <p:sldId id="454" r:id="rId31"/>
    <p:sldId id="455" r:id="rId32"/>
    <p:sldId id="456" r:id="rId33"/>
    <p:sldId id="457" r:id="rId34"/>
    <p:sldId id="458" r:id="rId35"/>
    <p:sldId id="459" r:id="rId36"/>
    <p:sldId id="460" r:id="rId37"/>
  </p:sldIdLst>
  <p:sldSz cx="13442950" cy="7561263"/>
  <p:notesSz cx="6858000" cy="9144000"/>
  <p:custDataLst>
    <p:tags r:id="rId40"/>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46" autoAdjust="0"/>
    <p:restoredTop sz="96370" autoAdjust="0"/>
  </p:normalViewPr>
  <p:slideViewPr>
    <p:cSldViewPr snapToGrid="0">
      <p:cViewPr varScale="1">
        <p:scale>
          <a:sx n="101" d="100"/>
          <a:sy n="101" d="100"/>
        </p:scale>
        <p:origin x="474" y="10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9.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2/18/2020</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BUILDING BOX OFFICE BRANDS is our brand new research project in conjunction with Kantar. The aim of the research is to help advertisers better understand cinema’s role within the media mix and the value it delivers on key brand metrics.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People understand the basics</a:t>
            </a:r>
            <a:r>
              <a:rPr lang="en-GB" sz="1200" kern="1200" baseline="0" dirty="0">
                <a:solidFill>
                  <a:schemeClr val="tx1"/>
                </a:solidFill>
                <a:effectLst/>
                <a:latin typeface="+mn-lt"/>
                <a:ea typeface="+mn-ea"/>
                <a:cs typeface="+mn-cs"/>
              </a:rPr>
              <a:t> of cinema and what it brings – the big screen, the dark room, the undistracted audience – but I think what we’ve been lacking is conclusive proof of what all of these things actually mean for advertisers, and what they deliver as part of the campaign. That’s why we commissioned Kantar to delve into their databank to help us better understand cinema’s role in the media mix. Hopefully, by sharing these results with you today, you’ll agree we’ve found it.</a:t>
            </a:r>
          </a:p>
          <a:p>
            <a:pPr marL="0" marR="0" indent="0" algn="l" defTabSz="961489"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Today we’ll take you through a quick bit of background on the methodology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before revealing how media (and cinema) can help build powerful brands.</a:t>
            </a:r>
            <a:r>
              <a:rPr lang="en-GB" sz="1200" kern="1200" baseline="0" dirty="0">
                <a:solidFill>
                  <a:schemeClr val="tx1"/>
                </a:solidFill>
                <a:effectLst/>
                <a:latin typeface="+mn-lt"/>
                <a:ea typeface="+mn-ea"/>
                <a:cs typeface="+mn-cs"/>
              </a:rPr>
              <a:t> </a:t>
            </a:r>
            <a:endParaRPr lang="en-GB" sz="1200" dirty="0"/>
          </a:p>
          <a:p>
            <a:endParaRPr lang="en-GB" sz="1200" b="0" i="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a:p>
        </p:txBody>
      </p:sp>
    </p:spTree>
    <p:extLst>
      <p:ext uri="{BB962C8B-B14F-4D97-AF65-F5344CB8AC3E}">
        <p14:creationId xmlns:p14="http://schemas.microsoft.com/office/powerpoint/2010/main" val="143977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So</a:t>
            </a:r>
            <a:r>
              <a:rPr lang="en-GB" sz="1400" baseline="0" dirty="0">
                <a:latin typeface="Arial" panose="020B0604020202020204" pitchFamily="34" charset="0"/>
                <a:cs typeface="Arial" panose="020B0604020202020204" pitchFamily="34" charset="0"/>
              </a:rPr>
              <a:t> which channels are best placed to shift this hugely important brand metric?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As you can see all channels can contribute but it’s AV channels and in particular Cinema and TV that are the clear leaders in helping grow brand love.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Nothing is more emotional than great AV content and both channels provide advertisers the chance to tell compelling stories that emotionally engage audiences and create this sense of ‘love’. Factor in the well-targeted audience, high quality experience and positive mind-set you’re in when you’re about to watch a new film and you can understand why cinema is so well placed to drive this particular metric. </a:t>
            </a:r>
          </a:p>
          <a:p>
            <a:endParaRPr lang="en-GB" sz="14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11</a:t>
            </a:fld>
            <a:endParaRPr lang="en-US"/>
          </a:p>
        </p:txBody>
      </p:sp>
    </p:spTree>
    <p:extLst>
      <p:ext uri="{BB962C8B-B14F-4D97-AF65-F5344CB8AC3E}">
        <p14:creationId xmlns:p14="http://schemas.microsoft.com/office/powerpoint/2010/main" val="205870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dirty="0">
                <a:latin typeface="Arial" panose="020B0604020202020204" pitchFamily="34" charset="0"/>
                <a:cs typeface="Arial" panose="020B0604020202020204" pitchFamily="34" charset="0"/>
              </a:rPr>
              <a:t>The</a:t>
            </a:r>
            <a:r>
              <a:rPr lang="en-US" sz="1400" b="0" u="none" baseline="0" dirty="0">
                <a:latin typeface="Arial" panose="020B0604020202020204" pitchFamily="34" charset="0"/>
                <a:cs typeface="Arial" panose="020B0604020202020204" pitchFamily="34" charset="0"/>
              </a:rPr>
              <a:t> next metric is BRAND DIFFERENCE. </a:t>
            </a:r>
            <a:r>
              <a:rPr lang="en-US" sz="1400" b="0" u="none" baseline="0">
                <a:latin typeface="Arial" panose="020B0604020202020204" pitchFamily="34" charset="0"/>
                <a:cs typeface="Arial" panose="020B0604020202020204" pitchFamily="34" charset="0"/>
              </a:rPr>
              <a:t>Kantar’s work </a:t>
            </a:r>
            <a:r>
              <a:rPr lang="en-US" sz="1400" b="0" u="none" baseline="0" dirty="0">
                <a:latin typeface="Arial" panose="020B0604020202020204" pitchFamily="34" charset="0"/>
                <a:cs typeface="Arial" panose="020B0604020202020204" pitchFamily="34" charset="0"/>
              </a:rPr>
              <a:t>has consistently shown that brands who are able to differentiate themselves from the competition in a meaningful way are more likely to attract new customers, command loyalty and be able to charge more.</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Brands that score highly for Difference are also those that tend to be seen as ‘creative’, ‘in control’ and ‘trustworthy’. It’s not enough to simply be ‘different’: that Difference needs to link to what the brand actually stands for.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A brand which has achieved this really well in the last year is LIDL – they launched a campaign that was creatively different from what the Big 4 was doing, talking about their award winning quality (and not just focusing on price) and this helped build trust in their offering and created stand-out for them in a competitive market, that ultimately helped drive their market share.</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936D52-512B-47DE-BC94-6C88A56CE986}" type="slidenum">
              <a:rPr lang="en-US" smtClean="0"/>
              <a:pPr/>
              <a:t>12</a:t>
            </a:fld>
            <a:endParaRPr lang="en-US"/>
          </a:p>
        </p:txBody>
      </p:sp>
    </p:spTree>
    <p:extLst>
      <p:ext uri="{BB962C8B-B14F-4D97-AF65-F5344CB8AC3E}">
        <p14:creationId xmlns:p14="http://schemas.microsoft.com/office/powerpoint/2010/main" val="133769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When it comes to brand difference no media has a greater</a:t>
            </a:r>
            <a:r>
              <a:rPr lang="en-GB" sz="1400" baseline="0" dirty="0">
                <a:latin typeface="Arial" panose="020B0604020202020204" pitchFamily="34" charset="0"/>
                <a:cs typeface="Arial" panose="020B0604020202020204" pitchFamily="34" charset="0"/>
              </a:rPr>
              <a:t> impact than Cinema – it delivers a 2.3% contribution per person reached versus the next best performing channel (Magazines at 1.5%). The engaging, comparatively clutter free environments that these channels provide are the perfect canvas, offering advertisers creative freedom and a sense of “premium” that can also help them land a sense of trust and quality alongside their own communications. </a:t>
            </a:r>
          </a:p>
          <a:p>
            <a:endParaRPr lang="en-GB"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14</a:t>
            </a:fld>
            <a:endParaRPr lang="en-US"/>
          </a:p>
        </p:txBody>
      </p:sp>
    </p:spTree>
    <p:extLst>
      <p:ext uri="{BB962C8B-B14F-4D97-AF65-F5344CB8AC3E}">
        <p14:creationId xmlns:p14="http://schemas.microsoft.com/office/powerpoint/2010/main" val="25904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dirty="0">
                <a:latin typeface="Arial" panose="020B0604020202020204" pitchFamily="34" charset="0"/>
                <a:cs typeface="Arial" panose="020B0604020202020204" pitchFamily="34" charset="0"/>
              </a:rPr>
              <a:t>The metrics</a:t>
            </a:r>
            <a:r>
              <a:rPr lang="en-US" sz="1400" b="0" u="none" baseline="0" dirty="0">
                <a:latin typeface="Arial" panose="020B0604020202020204" pitchFamily="34" charset="0"/>
                <a:cs typeface="Arial" panose="020B0604020202020204" pitchFamily="34" charset="0"/>
              </a:rPr>
              <a:t> that we’ve covered so far all help brands begin to stand out from the crowd. However the next step on from this – consideration – is arguably the most crucial of them all.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After all someone can be aware of your brand and still not buy your product. It’s therefore essential for advertisers to drive consideration to place themselves in the strongest possible position to convert into sales.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Media selection is then key to ensure that persuasive and engaging messaging is reaching the right people, in the right mindset and making an impact that’s going to drive the brand to the top of the consideration shortlist. </a:t>
            </a:r>
            <a:endParaRPr lang="en-US" sz="1400" b="0" u="none"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C936D52-512B-47DE-BC94-6C88A56CE986}" type="slidenum">
              <a:rPr lang="en-US" smtClean="0"/>
              <a:pPr/>
              <a:t>15</a:t>
            </a:fld>
            <a:endParaRPr lang="en-US"/>
          </a:p>
        </p:txBody>
      </p:sp>
    </p:spTree>
    <p:extLst>
      <p:ext uri="{BB962C8B-B14F-4D97-AF65-F5344CB8AC3E}">
        <p14:creationId xmlns:p14="http://schemas.microsoft.com/office/powerpoint/2010/main" val="85320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We’ve seen across the other metrics how all media channels are able to influence core brand-building pillars so it follows</a:t>
            </a:r>
            <a:r>
              <a:rPr lang="en-GB" sz="1400" baseline="0" dirty="0">
                <a:latin typeface="Arial" panose="020B0604020202020204" pitchFamily="34" charset="0"/>
                <a:cs typeface="Arial" panose="020B0604020202020204" pitchFamily="34" charset="0"/>
              </a:rPr>
              <a:t> that are also capable of contributing towards consideration.</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Cinema and magazines offer advertisers the opportunity to reach attentive audiences who, on the whole, have paid to engage with content they have an interest in. Factor in a strong creative and it’s no surprise that a compelling message, reaching the right people, can make such a significant contribution to brand consideration levels.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Higher reach media such as TV and OOH do deliver a contribution towards consideration but comparatively aren’t quite as strong. Advertising has to work harder in these environments to engaged and grab someone’s attention, so it’s more of challenge to contribute to consideration.</a:t>
            </a: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16</a:t>
            </a:fld>
            <a:endParaRPr lang="en-US"/>
          </a:p>
        </p:txBody>
      </p:sp>
    </p:spTree>
    <p:extLst>
      <p:ext uri="{BB962C8B-B14F-4D97-AF65-F5344CB8AC3E}">
        <p14:creationId xmlns:p14="http://schemas.microsoft.com/office/powerpoint/2010/main" val="53006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dirty="0">
                <a:latin typeface="Arial" panose="020B0604020202020204" pitchFamily="34" charset="0"/>
                <a:cs typeface="Arial" panose="020B0604020202020204" pitchFamily="34" charset="0"/>
              </a:rPr>
              <a:t>The final key metric</a:t>
            </a:r>
            <a:r>
              <a:rPr lang="en-US" sz="1400" b="0" u="none" baseline="0" dirty="0">
                <a:latin typeface="Arial" panose="020B0604020202020204" pitchFamily="34" charset="0"/>
                <a:cs typeface="Arial" panose="020B0604020202020204" pitchFamily="34" charset="0"/>
              </a:rPr>
              <a:t> is Brand Recommendation – one of the most influential touchpoints in informing the decision-making process that we go through as consumers.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In a world where people are becoming more skeptical and less trusting of brand messaging receiving a recommendation is a substantial factor in deciding which brands we should give our time and money to.</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dirty="0">
                <a:latin typeface="Arial" panose="020B0604020202020204" pitchFamily="34" charset="0"/>
                <a:cs typeface="Arial" panose="020B0604020202020204" pitchFamily="34" charset="0"/>
              </a:rPr>
              <a:t>Winning brands are</a:t>
            </a:r>
            <a:r>
              <a:rPr lang="en-US" sz="1400" b="0" u="none" baseline="0" dirty="0">
                <a:latin typeface="Arial" panose="020B0604020202020204" pitchFamily="34" charset="0"/>
                <a:cs typeface="Arial" panose="020B0604020202020204" pitchFamily="34" charset="0"/>
              </a:rPr>
              <a:t> those that are able to build a loyal </a:t>
            </a:r>
            <a:r>
              <a:rPr lang="en-US" sz="1400" b="0" u="none" baseline="0" dirty="0" err="1">
                <a:latin typeface="Arial" panose="020B0604020202020204" pitchFamily="34" charset="0"/>
                <a:cs typeface="Arial" panose="020B0604020202020204" pitchFamily="34" charset="0"/>
              </a:rPr>
              <a:t>fanbase</a:t>
            </a:r>
            <a:r>
              <a:rPr lang="en-US" sz="1400" b="0" u="none" baseline="0" dirty="0">
                <a:latin typeface="Arial" panose="020B0604020202020204" pitchFamily="34" charset="0"/>
                <a:cs typeface="Arial" panose="020B0604020202020204" pitchFamily="34" charset="0"/>
              </a:rPr>
              <a:t> who will happily spread the word – think about the power of the </a:t>
            </a:r>
            <a:r>
              <a:rPr lang="en-US" sz="1400" b="0" u="none" baseline="0" dirty="0" err="1">
                <a:latin typeface="Arial" panose="020B0604020202020204" pitchFamily="34" charset="0"/>
                <a:cs typeface="Arial" panose="020B0604020202020204" pitchFamily="34" charset="0"/>
              </a:rPr>
              <a:t>Beliebers</a:t>
            </a:r>
            <a:r>
              <a:rPr lang="en-US" sz="1400" b="0" u="none" baseline="0" dirty="0">
                <a:latin typeface="Arial" panose="020B0604020202020204" pitchFamily="34" charset="0"/>
                <a:cs typeface="Arial" panose="020B0604020202020204" pitchFamily="34" charset="0"/>
              </a:rPr>
              <a:t>, tirelessly working to support and promote the brand that is Justin Bieber. If a brand can create a </a:t>
            </a:r>
            <a:r>
              <a:rPr lang="en-US" sz="1400" b="0" u="none" baseline="0" dirty="0" err="1">
                <a:latin typeface="Arial" panose="020B0604020202020204" pitchFamily="34" charset="0"/>
                <a:cs typeface="Arial" panose="020B0604020202020204" pitchFamily="34" charset="0"/>
              </a:rPr>
              <a:t>fanbase</a:t>
            </a:r>
            <a:r>
              <a:rPr lang="en-US" sz="1400" b="0" u="none" baseline="0" dirty="0">
                <a:latin typeface="Arial" panose="020B0604020202020204" pitchFamily="34" charset="0"/>
                <a:cs typeface="Arial" panose="020B0604020202020204" pitchFamily="34" charset="0"/>
              </a:rPr>
              <a:t> it becomes a great asset to leverage as part of campaigns.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Technology brands in particular are quite good in this area – think about Apple which has cultivated a strong sense of loyalty among its customers. They will happily promote the products, talk about new launches and all at no cost to the brand.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In terms of which channels can help drive </a:t>
            </a:r>
            <a:r>
              <a:rPr lang="en-US" sz="1400" b="0" u="none" baseline="0" dirty="0" err="1">
                <a:latin typeface="Arial" panose="020B0604020202020204" pitchFamily="34" charset="0"/>
                <a:cs typeface="Arial" panose="020B0604020202020204" pitchFamily="34" charset="0"/>
              </a:rPr>
              <a:t>talkability</a:t>
            </a:r>
            <a:r>
              <a:rPr lang="en-US" sz="1400" b="0" u="none" baseline="0" dirty="0">
                <a:latin typeface="Arial" panose="020B0604020202020204" pitchFamily="34" charset="0"/>
                <a:cs typeface="Arial" panose="020B0604020202020204" pitchFamily="34" charset="0"/>
              </a:rPr>
              <a:t> and recommendation…</a:t>
            </a:r>
          </a:p>
        </p:txBody>
      </p:sp>
      <p:sp>
        <p:nvSpPr>
          <p:cNvPr id="4" name="Slide Number Placeholder 3"/>
          <p:cNvSpPr>
            <a:spLocks noGrp="1"/>
          </p:cNvSpPr>
          <p:nvPr>
            <p:ph type="sldNum" sz="quarter" idx="10"/>
          </p:nvPr>
        </p:nvSpPr>
        <p:spPr/>
        <p:txBody>
          <a:bodyPr/>
          <a:lstStyle/>
          <a:p>
            <a:fld id="{9C936D52-512B-47DE-BC94-6C88A56CE986}" type="slidenum">
              <a:rPr lang="en-US" smtClean="0"/>
              <a:pPr/>
              <a:t>17</a:t>
            </a:fld>
            <a:endParaRPr lang="en-US"/>
          </a:p>
        </p:txBody>
      </p:sp>
    </p:spTree>
    <p:extLst>
      <p:ext uri="{BB962C8B-B14F-4D97-AF65-F5344CB8AC3E}">
        <p14:creationId xmlns:p14="http://schemas.microsoft.com/office/powerpoint/2010/main" val="1409183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Magazines and cinema again prove their worth, delivering the biggest contributions per person reached towards recommendation at 1.5% and 1.3% respectively. All other channels do, on average,</a:t>
            </a:r>
            <a:r>
              <a:rPr lang="en-GB" sz="1400" baseline="0" dirty="0">
                <a:latin typeface="Arial" panose="020B0604020202020204" pitchFamily="34" charset="0"/>
                <a:cs typeface="Arial" panose="020B0604020202020204" pitchFamily="34" charset="0"/>
              </a:rPr>
              <a:t> contribute to recommendation but to a lesser degree.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Both cinema and magazines provide advertisers the opportunity to target audiences who are socially savvy and happy to talk about the brands they’ve experienced or heard about. The ad break is part of the </a:t>
            </a:r>
            <a:r>
              <a:rPr lang="en-GB" sz="1400" baseline="0" dirty="0" err="1">
                <a:latin typeface="Arial" panose="020B0604020202020204" pitchFamily="34" charset="0"/>
                <a:cs typeface="Arial" panose="020B0604020202020204" pitchFamily="34" charset="0"/>
              </a:rPr>
              <a:t>cinemagoing</a:t>
            </a:r>
            <a:r>
              <a:rPr lang="en-GB" sz="1400" baseline="0" dirty="0">
                <a:latin typeface="Arial" panose="020B0604020202020204" pitchFamily="34" charset="0"/>
                <a:cs typeface="Arial" panose="020B0604020202020204" pitchFamily="34" charset="0"/>
              </a:rPr>
              <a:t> experience for many so it’s no surprise it gets them talking – especially when a brand or campaign ignites their interest.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An example of a campaign currently running in cinemas that taps in to the idea of buzz and </a:t>
            </a:r>
            <a:r>
              <a:rPr lang="en-GB" sz="1400" baseline="0" dirty="0" err="1">
                <a:latin typeface="Arial" panose="020B0604020202020204" pitchFamily="34" charset="0"/>
                <a:cs typeface="Arial" panose="020B0604020202020204" pitchFamily="34" charset="0"/>
              </a:rPr>
              <a:t>talkability</a:t>
            </a:r>
            <a:r>
              <a:rPr lang="en-GB" sz="1400" baseline="0" dirty="0">
                <a:latin typeface="Arial" panose="020B0604020202020204" pitchFamily="34" charset="0"/>
                <a:cs typeface="Arial" panose="020B0604020202020204" pitchFamily="34" charset="0"/>
              </a:rPr>
              <a:t> is this campaign from YouTube…</a:t>
            </a:r>
          </a:p>
          <a:p>
            <a:endParaRPr lang="en-GB" sz="1400" baseline="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18</a:t>
            </a:fld>
            <a:endParaRPr lang="en-US"/>
          </a:p>
        </p:txBody>
      </p:sp>
    </p:spTree>
    <p:extLst>
      <p:ext uri="{BB962C8B-B14F-4D97-AF65-F5344CB8AC3E}">
        <p14:creationId xmlns:p14="http://schemas.microsoft.com/office/powerpoint/2010/main" val="1045543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a:t>So we’ve seen throughout</a:t>
            </a:r>
            <a:r>
              <a:rPr lang="en-GB" baseline="0" dirty="0"/>
              <a:t> the presentation </a:t>
            </a:r>
            <a:r>
              <a:rPr lang="en-GB" dirty="0"/>
              <a:t>that</a:t>
            </a:r>
            <a:r>
              <a:rPr lang="en-GB" baseline="0" dirty="0"/>
              <a:t> all media channels can play a valuable role on the media plan to ultimately help create powerful brands and within this cinema remains unbeatable across the majority of metrics – advertisers should view the channel not as a ‘nice to have’ but as a ‘must have’ addition to their media mix.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19</a:t>
            </a:fld>
            <a:endParaRPr lang="en-US"/>
          </a:p>
        </p:txBody>
      </p:sp>
    </p:spTree>
    <p:extLst>
      <p:ext uri="{BB962C8B-B14F-4D97-AF65-F5344CB8AC3E}">
        <p14:creationId xmlns:p14="http://schemas.microsoft.com/office/powerpoint/2010/main" val="475644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dirty="0"/>
              <a:t>Looking at</a:t>
            </a:r>
            <a:r>
              <a:rPr lang="en-GB" baseline="0" dirty="0"/>
              <a:t> an average across the core awareness, engagement and consideration measures we see that cinema delivers the biggest contribution, per person reached, of all media channels to the metrics that are going to help build stronger brands.</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20</a:t>
            </a:fld>
            <a:endParaRPr lang="en-US"/>
          </a:p>
        </p:txBody>
      </p:sp>
    </p:spTree>
    <p:extLst>
      <p:ext uri="{BB962C8B-B14F-4D97-AF65-F5344CB8AC3E}">
        <p14:creationId xmlns:p14="http://schemas.microsoft.com/office/powerpoint/2010/main" val="143313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average, Telecoms</a:t>
            </a:r>
            <a:r>
              <a:rPr lang="en-GB" baseline="0" dirty="0"/>
              <a:t> brand see a return of £3.29 for every £1 spent on cinema.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is the second biggest return of all channels, behind only Magazines at £5.68.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From an AV perspective, cinema delivers £1.75 more than VOD and almost a £1 more than TV per pound invested.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21</a:t>
            </a:fld>
            <a:endParaRPr lang="en-US"/>
          </a:p>
        </p:txBody>
      </p:sp>
    </p:spTree>
    <p:extLst>
      <p:ext uri="{BB962C8B-B14F-4D97-AF65-F5344CB8AC3E}">
        <p14:creationId xmlns:p14="http://schemas.microsoft.com/office/powerpoint/2010/main" val="164107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did we do this study?</a:t>
            </a:r>
          </a:p>
          <a:p>
            <a:endParaRPr lang="en-GB" dirty="0"/>
          </a:p>
          <a:p>
            <a:r>
              <a:rPr lang="en-GB" dirty="0"/>
              <a:t>We</a:t>
            </a:r>
            <a:r>
              <a:rPr lang="en-GB" baseline="0" dirty="0"/>
              <a:t> commissioned Kantar to analyse their CrossMedia database (more on that very shortly) to unearth what individual media channels deliver as part of the media mix. </a:t>
            </a:r>
          </a:p>
          <a:p>
            <a:endParaRPr lang="en-GB" baseline="0"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a:t>
            </a:fld>
            <a:endParaRPr lang="en-US"/>
          </a:p>
        </p:txBody>
      </p:sp>
    </p:spTree>
    <p:extLst>
      <p:ext uri="{BB962C8B-B14F-4D97-AF65-F5344CB8AC3E}">
        <p14:creationId xmlns:p14="http://schemas.microsoft.com/office/powerpoint/2010/main" val="56257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summarise, cinema can play a key role in the media mix and</a:t>
            </a:r>
            <a:r>
              <a:rPr lang="en-GB" baseline="0" dirty="0"/>
              <a:t> delivers strong contributions towards Brand Awareness, Love, Difference, Consideration and Recommendation – helping brands become stronger and more powerful as a result. </a:t>
            </a:r>
          </a:p>
          <a:p>
            <a:endParaRPr lang="en-GB" baseline="0" dirty="0"/>
          </a:p>
          <a:p>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22</a:t>
            </a:fld>
            <a:endParaRPr lang="en-US"/>
          </a:p>
        </p:txBody>
      </p:sp>
    </p:spTree>
    <p:extLst>
      <p:ext uri="{BB962C8B-B14F-4D97-AF65-F5344CB8AC3E}">
        <p14:creationId xmlns:p14="http://schemas.microsoft.com/office/powerpoint/2010/main" val="601292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very much for your time today. </a:t>
            </a:r>
          </a:p>
          <a:p>
            <a:endParaRPr lang="en-GB" dirty="0"/>
          </a:p>
          <a:p>
            <a:r>
              <a:rPr lang="en-GB" dirty="0"/>
              <a:t>Does anybody have any questions they’d like to ask?</a:t>
            </a:r>
          </a:p>
          <a:p>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24</a:t>
            </a:fld>
            <a:endParaRPr lang="en-US"/>
          </a:p>
        </p:txBody>
      </p:sp>
    </p:spTree>
    <p:extLst>
      <p:ext uri="{BB962C8B-B14F-4D97-AF65-F5344CB8AC3E}">
        <p14:creationId xmlns:p14="http://schemas.microsoft.com/office/powerpoint/2010/main" val="8745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So what is Kantar’s </a:t>
            </a:r>
            <a:r>
              <a:rPr lang="en-GB" sz="1200" b="0" baseline="0" dirty="0"/>
              <a:t>CrossMedia solution? </a:t>
            </a:r>
            <a:endParaRPr lang="en-GB" sz="1200" b="0" dirty="0"/>
          </a:p>
          <a:p>
            <a:endParaRPr lang="en-GB" sz="1200" b="0" dirty="0"/>
          </a:p>
          <a:p>
            <a:r>
              <a:rPr lang="en-GB" sz="1200" b="0" dirty="0" err="1"/>
              <a:t>CrossMedia</a:t>
            </a:r>
            <a:r>
              <a:rPr lang="en-GB" sz="1200" b="0" dirty="0"/>
              <a:t> was created to</a:t>
            </a:r>
            <a:r>
              <a:rPr lang="en-GB" sz="1200" b="0" baseline="0" dirty="0"/>
              <a:t> better measure the contribution that media channels were making towards key brand metrics and it’s fast becoming seen as the global industry standard in multi-media brand measurement. So far Kantar have conducted over 225 CrossMedia studies across Europe, with the UK contributing 108 case studies to their databank so far.</a:t>
            </a:r>
          </a:p>
          <a:p>
            <a:endParaRPr lang="en-GB" sz="1200" b="1" dirty="0"/>
          </a:p>
          <a:p>
            <a:r>
              <a:rPr lang="en-GB" sz="1200" b="0" dirty="0"/>
              <a:t>Throughout the</a:t>
            </a:r>
            <a:r>
              <a:rPr lang="en-GB" sz="1200" b="0" baseline="0" dirty="0"/>
              <a:t> presentation today we’ll be referring to European data as this allowed us to have robust sample sizes for all media channels across all of the key metrics. </a:t>
            </a:r>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3</a:t>
            </a:fld>
            <a:endParaRPr lang="en-US"/>
          </a:p>
        </p:txBody>
      </p:sp>
    </p:spTree>
    <p:extLst>
      <p:ext uri="{BB962C8B-B14F-4D97-AF65-F5344CB8AC3E}">
        <p14:creationId xmlns:p14="http://schemas.microsoft.com/office/powerpoint/2010/main" val="111593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does </a:t>
            </a:r>
            <a:r>
              <a:rPr lang="en-GB" sz="1200" kern="1200" dirty="0" err="1">
                <a:solidFill>
                  <a:schemeClr val="tx1"/>
                </a:solidFill>
                <a:effectLst/>
                <a:latin typeface="+mn-lt"/>
                <a:ea typeface="+mn-ea"/>
                <a:cs typeface="+mn-cs"/>
              </a:rPr>
              <a:t>CrossMedia</a:t>
            </a:r>
            <a:r>
              <a:rPr lang="en-GB" sz="1200" kern="1200" baseline="0" dirty="0">
                <a:solidFill>
                  <a:schemeClr val="tx1"/>
                </a:solidFill>
                <a:effectLst/>
                <a:latin typeface="+mn-lt"/>
                <a:ea typeface="+mn-ea"/>
                <a:cs typeface="+mn-cs"/>
              </a:rPr>
              <a:t> work? Well it’s designed to evaluate how paid media (such as TV, Cinema, Online display etc.) impact key brand metrics such as awareness, recommendation and consideration.</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CrossMedia</a:t>
            </a:r>
            <a:r>
              <a:rPr lang="en-GB" sz="1200" kern="1200" baseline="0" dirty="0">
                <a:solidFill>
                  <a:schemeClr val="tx1"/>
                </a:solidFill>
                <a:effectLst/>
                <a:latin typeface="+mn-lt"/>
                <a:ea typeface="+mn-ea"/>
                <a:cs typeface="+mn-cs"/>
              </a:rPr>
              <a:t> approach factors in that there are a lot of other variables beyond media that actually affects the way we think and feel about brands. A brand’s awareness or consideration isn’t solely the result of their advertising. It’s often the culmination of lots of factors. So when measuring the impact of a campaign Kantar control for all these non-media contributions first – aka. all the stuff that’s going on underneath the bonnet.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(CLICK TO REVEAL)</a:t>
            </a:r>
          </a:p>
          <a:p>
            <a:r>
              <a:rPr lang="en-GB" sz="1200" kern="1200" baseline="0" dirty="0">
                <a:solidFill>
                  <a:schemeClr val="tx1"/>
                </a:solidFill>
                <a:effectLst/>
                <a:latin typeface="+mn-lt"/>
                <a:ea typeface="+mn-ea"/>
                <a:cs typeface="+mn-cs"/>
              </a:rPr>
              <a:t>These things include category involvement, whether you’ve previously purchased the brand before, previous campaigns that have run, positive or negative WOM or news coverage. </a:t>
            </a:r>
          </a:p>
          <a:p>
            <a:pPr marL="0" marR="0" indent="0" algn="l" defTabSz="961489"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61489"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(CLICK TO REVEAL)</a:t>
            </a:r>
          </a:p>
          <a:p>
            <a:r>
              <a:rPr lang="en-GB" sz="1200" kern="1200" baseline="0" dirty="0">
                <a:solidFill>
                  <a:schemeClr val="tx1"/>
                </a:solidFill>
                <a:effectLst/>
                <a:latin typeface="+mn-lt"/>
                <a:ea typeface="+mn-ea"/>
                <a:cs typeface="+mn-cs"/>
              </a:rPr>
              <a:t>The aim is then to see what influence the media campaign has had on top of all of these other factors. These proportions are all hypothetical – but Kantar do tend to measure for well-established advertisers and it isn’t uncommon to see each media campaign they measure only significantly contributing a small % to the overall brand metric. This is why, as we go through the presentation, the majority of contributions will be between 0-5% – it’s all about what the individual channels are contributing beyond these underlying factors. </a:t>
            </a: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4</a:t>
            </a:fld>
            <a:endParaRPr lang="en-US"/>
          </a:p>
        </p:txBody>
      </p:sp>
    </p:spTree>
    <p:extLst>
      <p:ext uri="{BB962C8B-B14F-4D97-AF65-F5344CB8AC3E}">
        <p14:creationId xmlns:p14="http://schemas.microsoft.com/office/powerpoint/2010/main" val="132029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solidFill>
                  <a:schemeClr val="bg1"/>
                </a:solidFill>
                <a:latin typeface="Calibri" panose="020F0502020204030204" pitchFamily="34" charset="0"/>
              </a:rPr>
              <a:t>The metric that we’ll be referring to throughout the rest of the presentation is IMPACT PER PERSON.</a:t>
            </a:r>
          </a:p>
          <a:p>
            <a:endParaRPr lang="en-GB" baseline="0" dirty="0">
              <a:solidFill>
                <a:schemeClr val="bg1"/>
              </a:solidFill>
              <a:latin typeface="Calibri" panose="020F0502020204030204" pitchFamily="34" charset="0"/>
            </a:endParaRPr>
          </a:p>
          <a:p>
            <a:r>
              <a:rPr lang="en-GB" baseline="0" dirty="0">
                <a:solidFill>
                  <a:schemeClr val="bg1"/>
                </a:solidFill>
                <a:latin typeface="Calibri" panose="020F0502020204030204" pitchFamily="34" charset="0"/>
              </a:rPr>
              <a:t>Obviously each media channel has different reach and it’s therefore not fair to compare the cumulative impact of channels such as TV and OOH to cinema, where weekly reach tends to sit around 5-7%. So to level the playing field, Kantar have analysed the data at a ‘per person reached’ level - aka looking at each metric among those who have actually been exposed to the campaign on the individual channels. </a:t>
            </a:r>
          </a:p>
          <a:p>
            <a:endParaRPr lang="en-GB" baseline="0" dirty="0">
              <a:solidFill>
                <a:schemeClr val="bg1"/>
              </a:solidFill>
              <a:latin typeface="Calibri" panose="020F0502020204030204" pitchFamily="34" charset="0"/>
            </a:endParaRPr>
          </a:p>
          <a:p>
            <a:r>
              <a:rPr lang="en-GB" baseline="0" dirty="0">
                <a:solidFill>
                  <a:schemeClr val="bg1"/>
                </a:solidFill>
                <a:latin typeface="Calibri" panose="020F0502020204030204" pitchFamily="34" charset="0"/>
              </a:rPr>
              <a:t>CrossMedia is a very detailed methodology which accounts for both when the marketing activity was running and what the media habits of consumer were, so Kantar are able to assess the impact among individuals who have</a:t>
            </a:r>
            <a:r>
              <a:rPr lang="en-GB" i="1" baseline="0" dirty="0">
                <a:solidFill>
                  <a:schemeClr val="bg1"/>
                </a:solidFill>
                <a:latin typeface="Calibri" panose="020F0502020204030204" pitchFamily="34" charset="0"/>
              </a:rPr>
              <a:t> actually </a:t>
            </a:r>
            <a:r>
              <a:rPr lang="en-GB" baseline="0" dirty="0">
                <a:solidFill>
                  <a:schemeClr val="bg1"/>
                </a:solidFill>
                <a:latin typeface="Calibri" panose="020F0502020204030204" pitchFamily="34" charset="0"/>
              </a:rPr>
              <a:t>been exposed to the activity on each media channel. </a:t>
            </a:r>
          </a:p>
          <a:p>
            <a:pPr fontAlgn="base"/>
            <a:endParaRPr lang="en-GB" baseline="0" dirty="0"/>
          </a:p>
          <a:p>
            <a:pPr fontAlgn="base"/>
            <a:endParaRPr lang="en-GB" baseline="0"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5</a:t>
            </a:fld>
            <a:endParaRPr lang="en-US"/>
          </a:p>
        </p:txBody>
      </p:sp>
    </p:spTree>
    <p:extLst>
      <p:ext uri="{BB962C8B-B14F-4D97-AF65-F5344CB8AC3E}">
        <p14:creationId xmlns:p14="http://schemas.microsoft.com/office/powerpoint/2010/main" val="21189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We’ll be exploring the contributions that each media channel, including cinema, is making across the five key brand metrics – Salience, Love, Consideration, Difference and Recommendation. </a:t>
            </a:r>
          </a:p>
          <a:p>
            <a:endParaRPr lang="en-GB" dirty="0"/>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6</a:t>
            </a:fld>
            <a:endParaRPr lang="en-US"/>
          </a:p>
        </p:txBody>
      </p:sp>
    </p:spTree>
    <p:extLst>
      <p:ext uri="{BB962C8B-B14F-4D97-AF65-F5344CB8AC3E}">
        <p14:creationId xmlns:p14="http://schemas.microsoft.com/office/powerpoint/2010/main" val="2520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dirty="0">
                <a:latin typeface="Arial" panose="020B0604020202020204" pitchFamily="34" charset="0"/>
                <a:cs typeface="Arial" panose="020B0604020202020204" pitchFamily="34" charset="0"/>
              </a:rPr>
              <a:t>Metric #1 is Brand Salience aka Awareness.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Awareness, and it kind of goes without saying, is a key ingredient for brands who want to grow and be successful. After all, you can’t be a powerful brand if no-one knows who you are. It’s therefore crucial that campaigns and the brand name cut through.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In this study Kantar combined 3 awareness elements - unaided brand awareness, aided brand awareness and total brand </a:t>
            </a:r>
            <a:r>
              <a:rPr lang="en-US" sz="1400" b="0" u="none" baseline="0" dirty="0" err="1">
                <a:latin typeface="Arial" panose="020B0604020202020204" pitchFamily="34" charset="0"/>
                <a:cs typeface="Arial" panose="020B0604020202020204" pitchFamily="34" charset="0"/>
              </a:rPr>
              <a:t>comms</a:t>
            </a:r>
            <a:r>
              <a:rPr lang="en-US" sz="1400" b="0" u="none" baseline="0" dirty="0">
                <a:latin typeface="Arial" panose="020B0604020202020204" pitchFamily="34" charset="0"/>
                <a:cs typeface="Arial" panose="020B0604020202020204" pitchFamily="34" charset="0"/>
              </a:rPr>
              <a:t> awareness – to create one awareness KPI. We can then look to see what each media channel contributes to overall awareness…</a:t>
            </a:r>
            <a:endParaRPr lang="en-US" sz="1400" b="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7</a:t>
            </a:fld>
            <a:endParaRPr lang="en-US"/>
          </a:p>
        </p:txBody>
      </p:sp>
    </p:spTree>
    <p:extLst>
      <p:ext uri="{BB962C8B-B14F-4D97-AF65-F5344CB8AC3E}">
        <p14:creationId xmlns:p14="http://schemas.microsoft.com/office/powerpoint/2010/main" val="76309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Analysis of the </a:t>
            </a:r>
            <a:r>
              <a:rPr lang="en-GB" sz="1400" dirty="0" err="1">
                <a:latin typeface="Arial" panose="020B0604020202020204" pitchFamily="34" charset="0"/>
                <a:cs typeface="Arial" panose="020B0604020202020204" pitchFamily="34" charset="0"/>
              </a:rPr>
              <a:t>CrossMedia</a:t>
            </a:r>
            <a:r>
              <a:rPr lang="en-GB" sz="1400" dirty="0">
                <a:latin typeface="Arial" panose="020B0604020202020204" pitchFamily="34" charset="0"/>
                <a:cs typeface="Arial" panose="020B0604020202020204" pitchFamily="34" charset="0"/>
              </a:rPr>
              <a:t> databank reveals</a:t>
            </a:r>
            <a:r>
              <a:rPr lang="en-GB" sz="1400" baseline="0" dirty="0">
                <a:latin typeface="Arial" panose="020B0604020202020204" pitchFamily="34" charset="0"/>
                <a:cs typeface="Arial" panose="020B0604020202020204" pitchFamily="34" charset="0"/>
              </a:rPr>
              <a:t> a very positive story for advertising via paid media, with all channels making contributions to brand and campaign awareness.</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Cinema and TV have the most significant impact on awareness, delivering average impact of 2.9% and 2.6% per person reached respectively. Unsurprisingly, TV is strong here thanks to its ability to quickly build frequency.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Cinema, as a low frequency channel, obviously doesn’t work in the same way but results indicate here that there is real value in the quality of the exposure delivered by advertising on the big screen. This makes cinema a key addition alongside TV on any AV plan to maximise campaign and brand cut through. </a:t>
            </a:r>
          </a:p>
          <a:p>
            <a:endParaRPr lang="en-GB" sz="1400" baseline="0" dirty="0">
              <a:latin typeface="Arial" panose="020B0604020202020204" pitchFamily="34" charset="0"/>
              <a:cs typeface="Arial" panose="020B0604020202020204" pitchFamily="34" charset="0"/>
            </a:endParaRPr>
          </a:p>
          <a:p>
            <a:r>
              <a:rPr lang="en-GB" sz="1400" baseline="0" dirty="0">
                <a:latin typeface="Arial" panose="020B0604020202020204" pitchFamily="34" charset="0"/>
                <a:cs typeface="Arial" panose="020B0604020202020204" pitchFamily="34" charset="0"/>
              </a:rPr>
              <a:t>Factor in that cinemagoers are also notoriously lighter TV viewers too and this also enables cinema to deliver incremental reach above the mass audience reach delivered by TV. </a:t>
            </a:r>
          </a:p>
          <a:p>
            <a:endParaRPr lang="en-GB" sz="14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8</a:t>
            </a:fld>
            <a:endParaRPr lang="en-US"/>
          </a:p>
        </p:txBody>
      </p:sp>
    </p:spTree>
    <p:extLst>
      <p:ext uri="{BB962C8B-B14F-4D97-AF65-F5344CB8AC3E}">
        <p14:creationId xmlns:p14="http://schemas.microsoft.com/office/powerpoint/2010/main" val="204997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dirty="0">
                <a:latin typeface="Arial" panose="020B0604020202020204" pitchFamily="34" charset="0"/>
                <a:cs typeface="Arial" panose="020B0604020202020204" pitchFamily="34" charset="0"/>
              </a:rPr>
              <a:t>The</a:t>
            </a:r>
            <a:r>
              <a:rPr lang="en-US" sz="1400" b="0" u="none" baseline="0" dirty="0">
                <a:latin typeface="Arial" panose="020B0604020202020204" pitchFamily="34" charset="0"/>
                <a:cs typeface="Arial" panose="020B0604020202020204" pitchFamily="34" charset="0"/>
              </a:rPr>
              <a:t> second key metric is BRAND LOVE.</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GB" sz="1400" dirty="0"/>
              <a:t>Love is an important ingredient for brands which are looking to grow – when there is often little separating products in a functional sense, a brand that is more lovable is more likely to be chosen. </a:t>
            </a: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When we talk about love – we’re not simply talking about making the brand fuzzy and friendly – that’s fine but it’s actually about trying to build an emotional bond between the brand and the audience. This means that consumers are not only more likely to choose the brand but are actually more willing to pay a price premium for it too. </a:t>
            </a:r>
          </a:p>
          <a:p>
            <a:pPr marL="0" marR="0" indent="0" algn="l" defTabSz="961844" rtl="0" eaLnBrk="1" fontAlgn="auto" latinLnBrk="0" hangingPunct="1">
              <a:lnSpc>
                <a:spcPct val="100000"/>
              </a:lnSpc>
              <a:spcBef>
                <a:spcPts val="0"/>
              </a:spcBef>
              <a:spcAft>
                <a:spcPts val="0"/>
              </a:spcAft>
              <a:buClrTx/>
              <a:buSzTx/>
              <a:buFontTx/>
              <a:buNone/>
              <a:tabLst/>
              <a:defRPr/>
            </a:pPr>
            <a:endParaRPr lang="en-US" sz="1400" b="0" u="none" baseline="0" dirty="0">
              <a:latin typeface="Arial" panose="020B0604020202020204" pitchFamily="34" charset="0"/>
              <a:cs typeface="Arial" panose="020B0604020202020204" pitchFamily="34" charset="0"/>
            </a:endParaRPr>
          </a:p>
          <a:p>
            <a:pPr marL="0" marR="0" indent="0" algn="l" defTabSz="961844" rtl="0" eaLnBrk="1" fontAlgn="auto" latinLnBrk="0" hangingPunct="1">
              <a:lnSpc>
                <a:spcPct val="100000"/>
              </a:lnSpc>
              <a:spcBef>
                <a:spcPts val="0"/>
              </a:spcBef>
              <a:spcAft>
                <a:spcPts val="0"/>
              </a:spcAft>
              <a:buClrTx/>
              <a:buSzTx/>
              <a:buFontTx/>
              <a:buNone/>
              <a:tabLst/>
              <a:defRPr/>
            </a:pPr>
            <a:r>
              <a:rPr lang="en-US" sz="1400" b="0" u="none" baseline="0" dirty="0">
                <a:latin typeface="Arial" panose="020B0604020202020204" pitchFamily="34" charset="0"/>
                <a:cs typeface="Arial" panose="020B0604020202020204" pitchFamily="34" charset="0"/>
              </a:rPr>
              <a:t>Think about the way that brands like IKEA and John Lewis have cultivated a culture of ‘love’ around their brand, creating emotional connections with audiences who are now more willing to go to do their shopping there. </a:t>
            </a:r>
          </a:p>
        </p:txBody>
      </p:sp>
      <p:sp>
        <p:nvSpPr>
          <p:cNvPr id="4" name="Slide Number Placeholder 3"/>
          <p:cNvSpPr>
            <a:spLocks noGrp="1"/>
          </p:cNvSpPr>
          <p:nvPr>
            <p:ph type="sldNum" sz="quarter" idx="10"/>
          </p:nvPr>
        </p:nvSpPr>
        <p:spPr/>
        <p:txBody>
          <a:bodyPr/>
          <a:lstStyle/>
          <a:p>
            <a:fld id="{9C936D52-512B-47DE-BC94-6C88A56CE986}" type="slidenum">
              <a:rPr lang="en-US" smtClean="0"/>
              <a:pPr/>
              <a:t>9</a:t>
            </a:fld>
            <a:endParaRPr lang="en-US"/>
          </a:p>
        </p:txBody>
      </p:sp>
    </p:spTree>
    <p:extLst>
      <p:ext uri="{BB962C8B-B14F-4D97-AF65-F5344CB8AC3E}">
        <p14:creationId xmlns:p14="http://schemas.microsoft.com/office/powerpoint/2010/main" val="1802954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6.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510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85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18241"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9940"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608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096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2119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5703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824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988"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9278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301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8308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403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238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5060"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620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dirty="0"/>
              <a:t>Drag picture to placeholder or click icon to add</a:t>
            </a:r>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6084"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6002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710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2350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813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9416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915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3765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018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243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04"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9600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2228"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3368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325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2510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06810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698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594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7908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4483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1242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9836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420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492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390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287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878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980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178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799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07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7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778"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1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9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02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802"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7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4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9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6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842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9450"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01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03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18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407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8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6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87"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98"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8837"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60"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30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32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35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37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39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42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473"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497"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51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05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54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569"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590"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61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902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23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27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63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46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48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2769"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68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50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53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731"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755"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55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583"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697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dirty="0"/>
              <a:t>Click to edit Master title style</a:t>
            </a:r>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73.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1.xml"/><Relationship Id="rId16" Type="http://schemas.openxmlformats.org/officeDocument/2006/relationships/image" Target="../media/image1.emf"/><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oleObject" Target="../embeddings/oleObject73.bin"/><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74.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4.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oleObject" Target="../embeddings/oleObject76.bin"/><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tags" Target="../tags/tag77.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vmlDrawing" Target="../drawings/vmlDrawing76.v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theme" Target="../theme/theme12.xml"/><Relationship Id="rId28" Type="http://schemas.openxmlformats.org/officeDocument/2006/relationships/image" Target="../media/image2.png"/><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emf"/><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oleObject" Target="../embeddings/oleObject43.bin"/><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vmlDrawing" Target="../drawings/vmlDrawing43.v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oleObject" Target="../embeddings/oleObject57.bin"/><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tags" Target="../tags/tag58.xml"/><Relationship Id="rId5" Type="http://schemas.openxmlformats.org/officeDocument/2006/relationships/vmlDrawing" Target="../drawings/vmlDrawing57.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77.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1.emf"/><Relationship Id="rId5" Type="http://schemas.openxmlformats.org/officeDocument/2006/relationships/slideLayout" Target="../slideLayouts/slideLayout79.xml"/><Relationship Id="rId10" Type="http://schemas.openxmlformats.org/officeDocument/2006/relationships/oleObject" Target="../embeddings/oleObject60.bin"/><Relationship Id="rId4" Type="http://schemas.openxmlformats.org/officeDocument/2006/relationships/slideLayout" Target="../slideLayouts/slideLayout78.xml"/><Relationship Id="rId9" Type="http://schemas.openxmlformats.org/officeDocument/2006/relationships/tags" Target="../tags/tag61.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83.xml"/><Relationship Id="rId7" Type="http://schemas.openxmlformats.org/officeDocument/2006/relationships/vmlDrawing" Target="../drawings/vmlDrawing66.v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5.xml"/><Relationship Id="rId10" Type="http://schemas.openxmlformats.org/officeDocument/2006/relationships/image" Target="../media/image1.emf"/><Relationship Id="rId4" Type="http://schemas.openxmlformats.org/officeDocument/2006/relationships/slideLayout" Target="../slideLayouts/slideLayout84.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88.xml"/><Relationship Id="rId7" Type="http://schemas.openxmlformats.org/officeDocument/2006/relationships/tags" Target="../tags/tag7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72.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89.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58986"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94690"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7217"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318916"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713425090"/>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 id="2147484076" r:id="rId21"/>
    <p:sldLayoutId id="2147484077"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26568"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94150" name="think-cell Slide" r:id="rId26" imgW="6350000" imgH="6350000" progId="">
                  <p:embed/>
                </p:oleObj>
              </mc:Choice>
              <mc:Fallback>
                <p:oleObj name="think-cell Slide" r:id="rId26" imgW="6350000" imgH="6350000" progId="">
                  <p:embed/>
                  <p:pic>
                    <p:nvPicPr>
                      <p:cNvPr id="0"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3026" name="think-cell Slide" r:id="rId9" imgW="6350000" imgH="6350000" progId="">
                  <p:embed/>
                </p:oleObj>
              </mc:Choice>
              <mc:Fallback>
                <p:oleObj name="think-cell Slide" r:id="rId9" imgW="6350000" imgH="6350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61733" name="think-cell Slide" r:id="rId25" imgW="6350000" imgH="6350000" progId="">
                  <p:embed/>
                </p:oleObj>
              </mc:Choice>
              <mc:Fallback>
                <p:oleObj name="think-cell Slide" r:id="rId25" imgW="6350000" imgH="6350000" progId="">
                  <p:embed/>
                  <p:pic>
                    <p:nvPicPr>
                      <p:cNvPr id="0"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9315" name="think-cell Slide" r:id="rId7" imgW="6350000" imgH="6350000" progId="">
                  <p:embed/>
                </p:oleObj>
              </mc:Choice>
              <mc:Fallback>
                <p:oleObj name="think-cell Slide" r:id="rId7" imgW="6350000" imgH="6350000" progId="">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54915"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78466"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0755" name="think-cell Slide" r:id="rId8" imgW="6350000" imgH="6350000" progId="">
                  <p:embed/>
                </p:oleObj>
              </mc:Choice>
              <mc:Fallback>
                <p:oleObj name="think-cell Slide" r:id="rId8" imgW="6350000" imgH="635000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42950" cy="7068273"/>
          </a:xfrm>
          <a:prstGeom prst="rect">
            <a:avLst/>
          </a:prstGeom>
          <a:solidFill>
            <a:srgbClr val="65616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499033" y="5916204"/>
            <a:ext cx="6444885" cy="584775"/>
          </a:xfrm>
          <a:prstGeom prst="rect">
            <a:avLst/>
          </a:prstGeom>
          <a:noFill/>
          <a:ln>
            <a:noFill/>
          </a:ln>
        </p:spPr>
        <p:txBody>
          <a:bodyPr wrap="square" rtlCol="0">
            <a:spAutoFit/>
          </a:bodyPr>
          <a:lstStyle/>
          <a:p>
            <a:pPr algn="ctr"/>
            <a:r>
              <a:rPr lang="en-US" sz="1600" b="1" spc="200" dirty="0">
                <a:solidFill>
                  <a:schemeClr val="accent5">
                    <a:lumMod val="20000"/>
                    <a:lumOff val="80000"/>
                  </a:schemeClr>
                </a:solidFill>
                <a:latin typeface="Impact" charset="0"/>
                <a:ea typeface="Impact" charset="0"/>
                <a:cs typeface="Impact" charset="0"/>
              </a:rPr>
              <a:t>PROVING CINEMA’S UNIQUE VALUE AS PART </a:t>
            </a:r>
            <a:br>
              <a:rPr lang="en-US" sz="1600" b="1" spc="200" dirty="0">
                <a:solidFill>
                  <a:schemeClr val="accent5">
                    <a:lumMod val="20000"/>
                    <a:lumOff val="80000"/>
                  </a:schemeClr>
                </a:solidFill>
                <a:latin typeface="Impact" charset="0"/>
                <a:ea typeface="Impact" charset="0"/>
                <a:cs typeface="Impact" charset="0"/>
              </a:rPr>
            </a:br>
            <a:r>
              <a:rPr lang="en-US" sz="1600" b="1" spc="200" dirty="0">
                <a:solidFill>
                  <a:schemeClr val="accent5">
                    <a:lumMod val="20000"/>
                    <a:lumOff val="80000"/>
                  </a:schemeClr>
                </a:solidFill>
                <a:latin typeface="Impact" charset="0"/>
                <a:ea typeface="Impact" charset="0"/>
                <a:cs typeface="Impact" charset="0"/>
              </a:rPr>
              <a:t>OF ADVERTISERS’ AV SCHEDULES</a:t>
            </a:r>
          </a:p>
        </p:txBody>
      </p:sp>
      <p:cxnSp>
        <p:nvCxnSpPr>
          <p:cNvPr id="7" name="Straight Connector 6"/>
          <p:cNvCxnSpPr/>
          <p:nvPr/>
        </p:nvCxnSpPr>
        <p:spPr>
          <a:xfrm>
            <a:off x="0" y="9227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6274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2181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233213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03681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74148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44616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15157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856254"/>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560929"/>
            <a:ext cx="13442950" cy="0"/>
          </a:xfrm>
          <a:prstGeom prst="line">
            <a:avLst/>
          </a:prstGeom>
          <a:ln w="12700">
            <a:solidFill>
              <a:srgbClr val="B2AEAE"/>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272795" y="729936"/>
            <a:ext cx="6950221" cy="1374735"/>
          </a:xfrm>
          <a:prstGeom prst="rect">
            <a:avLst/>
          </a:prstGeom>
        </p:spPr>
        <p:txBody>
          <a:bodyPr wrap="square">
            <a:spAutoFit/>
          </a:bodyPr>
          <a:lstStyle/>
          <a:p>
            <a:pPr algn="ctr">
              <a:lnSpc>
                <a:spcPts val="10000"/>
              </a:lnSpc>
            </a:pPr>
            <a:r>
              <a:rPr lang="en-US" sz="10000" kern="1400" spc="450" dirty="0">
                <a:solidFill>
                  <a:srgbClr val="FB3449"/>
                </a:solidFill>
                <a:latin typeface="Impact"/>
                <a:cs typeface="Impact"/>
              </a:rPr>
              <a:t>B</a:t>
            </a:r>
            <a:r>
              <a:rPr lang="en-US" sz="10000" kern="1400" spc="450" dirty="0">
                <a:solidFill>
                  <a:srgbClr val="FFFFFF"/>
                </a:solidFill>
                <a:latin typeface="Impact"/>
                <a:cs typeface="Impact"/>
              </a:rPr>
              <a:t>UILDING</a:t>
            </a:r>
          </a:p>
        </p:txBody>
      </p:sp>
      <p:sp>
        <p:nvSpPr>
          <p:cNvPr id="18" name="Rectangle 17"/>
          <p:cNvSpPr/>
          <p:nvPr/>
        </p:nvSpPr>
        <p:spPr>
          <a:xfrm>
            <a:off x="2685566" y="2131023"/>
            <a:ext cx="8124679" cy="1374735"/>
          </a:xfrm>
          <a:prstGeom prst="rect">
            <a:avLst/>
          </a:prstGeom>
        </p:spPr>
        <p:txBody>
          <a:bodyPr wrap="square">
            <a:spAutoFit/>
          </a:bodyPr>
          <a:lstStyle/>
          <a:p>
            <a:pPr algn="ctr">
              <a:lnSpc>
                <a:spcPts val="10000"/>
              </a:lnSpc>
            </a:pPr>
            <a:r>
              <a:rPr lang="en-US" sz="10000" kern="1400" spc="450" dirty="0">
                <a:solidFill>
                  <a:schemeClr val="bg2"/>
                </a:solidFill>
                <a:latin typeface="Impact"/>
                <a:cs typeface="Impact"/>
              </a:rPr>
              <a:t>B</a:t>
            </a:r>
            <a:r>
              <a:rPr lang="en-US" sz="10000" kern="1400" spc="450" dirty="0">
                <a:solidFill>
                  <a:schemeClr val="accent5">
                    <a:lumMod val="20000"/>
                    <a:lumOff val="80000"/>
                  </a:schemeClr>
                </a:solidFill>
                <a:latin typeface="Impact"/>
                <a:cs typeface="Impact"/>
              </a:rPr>
              <a:t>OX OFFICE</a:t>
            </a:r>
          </a:p>
        </p:txBody>
      </p:sp>
      <p:sp>
        <p:nvSpPr>
          <p:cNvPr id="19" name="TextBox 18"/>
          <p:cNvSpPr txBox="1"/>
          <p:nvPr/>
        </p:nvSpPr>
        <p:spPr>
          <a:xfrm>
            <a:off x="2711641" y="3546619"/>
            <a:ext cx="8072529" cy="1374735"/>
          </a:xfrm>
          <a:prstGeom prst="rect">
            <a:avLst/>
          </a:prstGeom>
          <a:noFill/>
          <a:ln>
            <a:noFill/>
          </a:ln>
        </p:spPr>
        <p:txBody>
          <a:bodyPr wrap="square" rtlCol="0">
            <a:spAutoFit/>
          </a:bodyPr>
          <a:lstStyle/>
          <a:p>
            <a:pPr algn="ctr">
              <a:lnSpc>
                <a:spcPts val="10000"/>
              </a:lnSpc>
            </a:pPr>
            <a:r>
              <a:rPr lang="en-US" sz="10000" kern="1400" spc="450" dirty="0">
                <a:solidFill>
                  <a:schemeClr val="tx2"/>
                </a:solidFill>
                <a:latin typeface="Impact"/>
                <a:cs typeface="Impact"/>
              </a:rPr>
              <a:t>B</a:t>
            </a:r>
            <a:r>
              <a:rPr lang="en-US" sz="10000" kern="1400" spc="450" dirty="0">
                <a:solidFill>
                  <a:schemeClr val="accent5">
                    <a:lumMod val="20000"/>
                    <a:lumOff val="80000"/>
                  </a:schemeClr>
                </a:solidFill>
                <a:latin typeface="Impact"/>
                <a:cs typeface="Impact"/>
              </a:rPr>
              <a:t>RANDS</a:t>
            </a:r>
          </a:p>
        </p:txBody>
      </p:sp>
      <p:sp>
        <p:nvSpPr>
          <p:cNvPr id="20" name="Rounded Rectangle 19"/>
          <p:cNvSpPr/>
          <p:nvPr/>
        </p:nvSpPr>
        <p:spPr>
          <a:xfrm>
            <a:off x="5507912" y="4893700"/>
            <a:ext cx="2427127" cy="514277"/>
          </a:xfrm>
          <a:prstGeom prst="round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2300" b="1" spc="100" dirty="0">
                <a:solidFill>
                  <a:srgbClr val="36383D"/>
                </a:solidFill>
                <a:latin typeface="Impact" charset="0"/>
                <a:ea typeface="Impact" charset="0"/>
                <a:cs typeface="Impact" charset="0"/>
              </a:rPr>
              <a:t>VOLUME III</a:t>
            </a:r>
          </a:p>
        </p:txBody>
      </p:sp>
      <p:pic>
        <p:nvPicPr>
          <p:cNvPr id="21" name="Picture 20" descr="logo-04.png">
            <a:extLst>
              <a:ext uri="{FF2B5EF4-FFF2-40B4-BE49-F238E27FC236}">
                <a16:creationId xmlns:a16="http://schemas.microsoft.com/office/drawing/2014/main" id="{E71AD07D-37E4-4159-B304-921062BFAF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43957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brand love</a:t>
            </a:r>
          </a:p>
        </p:txBody>
      </p:sp>
      <p:sp>
        <p:nvSpPr>
          <p:cNvPr id="7" name="Text Placeholder 6"/>
          <p:cNvSpPr>
            <a:spLocks noGrp="1"/>
          </p:cNvSpPr>
          <p:nvPr>
            <p:ph type="body" sz="quarter" idx="11"/>
          </p:nvPr>
        </p:nvSpPr>
        <p:spPr>
          <a:xfrm>
            <a:off x="7229475" y="7218139"/>
            <a:ext cx="6069014" cy="246221"/>
          </a:xfrm>
        </p:spPr>
        <p:txBody>
          <a:bodyPr/>
          <a:lstStyle/>
          <a:p>
            <a:r>
              <a:rPr lang="en-GB" dirty="0"/>
              <a:t>Base: 95 brands valued in the BrandZ Global Top 100 in both 2006 &amp; 2016. </a:t>
            </a:r>
          </a:p>
          <a:p>
            <a:r>
              <a:rPr lang="en-US" dirty="0"/>
              <a:t>Source: Kantar BrandZ</a:t>
            </a:r>
          </a:p>
        </p:txBody>
      </p:sp>
      <p:sp>
        <p:nvSpPr>
          <p:cNvPr id="9" name="Content Placeholder 2"/>
          <p:cNvSpPr>
            <a:spLocks noGrp="1"/>
          </p:cNvSpPr>
          <p:nvPr>
            <p:ph idx="1"/>
          </p:nvPr>
        </p:nvSpPr>
        <p:spPr bwMode="gray">
          <a:xfrm>
            <a:off x="270001" y="1394245"/>
            <a:ext cx="11117138" cy="1790310"/>
          </a:xfrm>
        </p:spPr>
        <p:txBody>
          <a:bodyPr/>
          <a:lstStyle/>
          <a:p>
            <a:r>
              <a:rPr lang="en-GB" sz="1400" b="0" dirty="0">
                <a:solidFill>
                  <a:schemeClr val="bg1"/>
                </a:solidFill>
              </a:rPr>
              <a:t>Kantar’s BrandZ™ work has consistently proven across the last decade that brands that are loved grow most rapidly in value.</a:t>
            </a:r>
          </a:p>
          <a:p>
            <a:endParaRPr lang="en-GB" sz="1400" b="0" dirty="0">
              <a:solidFill>
                <a:schemeClr val="bg1"/>
              </a:solidFill>
            </a:endParaRPr>
          </a:p>
          <a:p>
            <a:r>
              <a:rPr lang="en-GB" sz="1400" b="0" dirty="0">
                <a:solidFill>
                  <a:schemeClr val="bg1"/>
                </a:solidFill>
              </a:rPr>
              <a:t>Creating an emotional connection with their audiences is huge business for brands. Those brands who have scored highest in ‘love’ over the last 10 years have increased in value 8x more than brands who scored low on ‘love’.</a:t>
            </a:r>
          </a:p>
          <a:p>
            <a:endParaRPr lang="en-GB" sz="1400" b="0" dirty="0">
              <a:solidFill>
                <a:schemeClr val="bg1"/>
              </a:solidFill>
            </a:endParaRPr>
          </a:p>
          <a:p>
            <a:r>
              <a:rPr lang="en-GB" sz="1400" b="0" dirty="0">
                <a:solidFill>
                  <a:schemeClr val="bg1"/>
                </a:solidFill>
              </a:rPr>
              <a:t>By building affinity with audiences, it means they are not only more likely to choose the brand but they’re also more willing to pay a price premium for it. So how can AV media help brands build and foster this all-important brand love?</a:t>
            </a:r>
            <a:endParaRPr lang="en-US" sz="1400" b="0" dirty="0">
              <a:solidFill>
                <a:schemeClr val="accent6"/>
              </a:solidFill>
            </a:endParaRPr>
          </a:p>
        </p:txBody>
      </p:sp>
      <p:sp>
        <p:nvSpPr>
          <p:cNvPr id="8" name="Text Placeholder 6"/>
          <p:cNvSpPr>
            <a:spLocks noGrp="1"/>
          </p:cNvSpPr>
          <p:nvPr>
            <p:ph type="body" sz="quarter" idx="14"/>
          </p:nvPr>
        </p:nvSpPr>
        <p:spPr>
          <a:xfrm>
            <a:off x="270000" y="664058"/>
            <a:ext cx="8488238" cy="436608"/>
          </a:xfrm>
        </p:spPr>
        <p:txBody>
          <a:bodyPr/>
          <a:lstStyle/>
          <a:p>
            <a:r>
              <a:rPr lang="en-GB" dirty="0"/>
              <a:t>In a world of myriad choice, loyalty is no longer guaranteed so it’s essential for brands to stand out by winning over the hearts and minds of their customers.</a:t>
            </a:r>
          </a:p>
          <a:p>
            <a:endParaRPr lang="en-US" dirty="0"/>
          </a:p>
        </p:txBody>
      </p:sp>
      <p:sp>
        <p:nvSpPr>
          <p:cNvPr id="14" name="Oval 13">
            <a:extLst>
              <a:ext uri="{FF2B5EF4-FFF2-40B4-BE49-F238E27FC236}">
                <a16:creationId xmlns:a16="http://schemas.microsoft.com/office/drawing/2014/main" id="{9391D61A-FA31-40EC-9476-66993F3348C7}"/>
              </a:ext>
            </a:extLst>
          </p:cNvPr>
          <p:cNvSpPr/>
          <p:nvPr/>
        </p:nvSpPr>
        <p:spPr>
          <a:xfrm>
            <a:off x="2728557" y="4123289"/>
            <a:ext cx="1980000" cy="1980000"/>
          </a:xfrm>
          <a:prstGeom prst="ellipse">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FFFFFF"/>
                </a:solidFill>
                <a:effectLst/>
                <a:uLnTx/>
                <a:uFillTx/>
                <a:latin typeface="Arial"/>
                <a:ea typeface="+mn-ea"/>
                <a:cs typeface="+mn-cs"/>
              </a:rPr>
              <a:t>+182%</a:t>
            </a:r>
          </a:p>
        </p:txBody>
      </p:sp>
      <p:sp>
        <p:nvSpPr>
          <p:cNvPr id="15" name="Oval 14">
            <a:extLst>
              <a:ext uri="{FF2B5EF4-FFF2-40B4-BE49-F238E27FC236}">
                <a16:creationId xmlns:a16="http://schemas.microsoft.com/office/drawing/2014/main" id="{2CCFA9E9-A95F-432A-92E4-A6260114B130}"/>
              </a:ext>
            </a:extLst>
          </p:cNvPr>
          <p:cNvSpPr>
            <a:spLocks/>
          </p:cNvSpPr>
          <p:nvPr/>
        </p:nvSpPr>
        <p:spPr>
          <a:xfrm>
            <a:off x="6541475" y="4303289"/>
            <a:ext cx="1620000" cy="1620000"/>
          </a:xfrm>
          <a:prstGeom prst="ellipse">
            <a:avLst/>
          </a:prstGeom>
          <a:solidFill>
            <a:srgbClr val="AC162C">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+52%</a:t>
            </a:r>
          </a:p>
        </p:txBody>
      </p:sp>
      <p:sp>
        <p:nvSpPr>
          <p:cNvPr id="16" name="Oval 15">
            <a:extLst>
              <a:ext uri="{FF2B5EF4-FFF2-40B4-BE49-F238E27FC236}">
                <a16:creationId xmlns:a16="http://schemas.microsoft.com/office/drawing/2014/main" id="{761F8C24-6B9C-416D-B518-06B911FD612C}"/>
              </a:ext>
            </a:extLst>
          </p:cNvPr>
          <p:cNvSpPr>
            <a:spLocks/>
          </p:cNvSpPr>
          <p:nvPr/>
        </p:nvSpPr>
        <p:spPr>
          <a:xfrm>
            <a:off x="9994393" y="4679424"/>
            <a:ext cx="900000" cy="900000"/>
          </a:xfrm>
          <a:prstGeom prst="ellipse">
            <a:avLst/>
          </a:prstGeom>
          <a:solidFill>
            <a:srgbClr val="AC162C">
              <a:alpha val="50196"/>
            </a:srgb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+22%</a:t>
            </a:r>
          </a:p>
        </p:txBody>
      </p:sp>
      <p:sp>
        <p:nvSpPr>
          <p:cNvPr id="27" name="TextBox 26">
            <a:extLst>
              <a:ext uri="{FF2B5EF4-FFF2-40B4-BE49-F238E27FC236}">
                <a16:creationId xmlns:a16="http://schemas.microsoft.com/office/drawing/2014/main" id="{0DF82EFC-EEBC-4541-B935-59F37168B923}"/>
              </a:ext>
            </a:extLst>
          </p:cNvPr>
          <p:cNvSpPr txBox="1"/>
          <p:nvPr/>
        </p:nvSpPr>
        <p:spPr>
          <a:xfrm>
            <a:off x="270000" y="3546200"/>
            <a:ext cx="5713011" cy="215444"/>
          </a:xfrm>
          <a:prstGeom prst="rect">
            <a:avLst/>
          </a:prstGeom>
          <a:noFill/>
          <a:ln>
            <a:noFill/>
          </a:ln>
        </p:spPr>
        <p:txBody>
          <a:bodyPr wrap="square" lIns="0" tIns="0" rIns="0" bIns="0"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BrandZ Global Top 100 - 10-Year Value Change</a:t>
            </a:r>
          </a:p>
        </p:txBody>
      </p:sp>
      <p:sp>
        <p:nvSpPr>
          <p:cNvPr id="30" name="TextBox 29">
            <a:extLst>
              <a:ext uri="{FF2B5EF4-FFF2-40B4-BE49-F238E27FC236}">
                <a16:creationId xmlns:a16="http://schemas.microsoft.com/office/drawing/2014/main" id="{34C23147-CC13-4F4F-9590-0DEA1A76BF5E}"/>
              </a:ext>
            </a:extLst>
          </p:cNvPr>
          <p:cNvSpPr txBox="1"/>
          <p:nvPr/>
        </p:nvSpPr>
        <p:spPr>
          <a:xfrm>
            <a:off x="2637469" y="6208239"/>
            <a:ext cx="2162175" cy="44627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Top Third ‘Love’</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A8A8D"/>
                </a:solidFill>
                <a:effectLst/>
                <a:uLnTx/>
                <a:uFillTx/>
                <a:latin typeface="Arial"/>
                <a:ea typeface="+mn-ea"/>
                <a:cs typeface="+mn-cs"/>
              </a:rPr>
              <a:t>‘Love’ Index - 121</a:t>
            </a:r>
          </a:p>
        </p:txBody>
      </p:sp>
      <p:sp>
        <p:nvSpPr>
          <p:cNvPr id="31" name="TextBox 30">
            <a:extLst>
              <a:ext uri="{FF2B5EF4-FFF2-40B4-BE49-F238E27FC236}">
                <a16:creationId xmlns:a16="http://schemas.microsoft.com/office/drawing/2014/main" id="{BAA17A2F-2A27-4569-80F3-19C61E2CD6C9}"/>
              </a:ext>
            </a:extLst>
          </p:cNvPr>
          <p:cNvSpPr txBox="1"/>
          <p:nvPr/>
        </p:nvSpPr>
        <p:spPr>
          <a:xfrm>
            <a:off x="6270387" y="6208239"/>
            <a:ext cx="2162175" cy="44627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Middle Third ‘Love’</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A8A8D"/>
                </a:solidFill>
                <a:effectLst/>
                <a:uLnTx/>
                <a:uFillTx/>
                <a:latin typeface="Arial"/>
                <a:ea typeface="+mn-ea"/>
                <a:cs typeface="+mn-cs"/>
              </a:rPr>
              <a:t>‘Love’ Index - 104</a:t>
            </a:r>
          </a:p>
        </p:txBody>
      </p:sp>
      <p:sp>
        <p:nvSpPr>
          <p:cNvPr id="32" name="TextBox 31">
            <a:extLst>
              <a:ext uri="{FF2B5EF4-FFF2-40B4-BE49-F238E27FC236}">
                <a16:creationId xmlns:a16="http://schemas.microsoft.com/office/drawing/2014/main" id="{819D52B2-14AE-4448-A01D-E29EA4C0B9D8}"/>
              </a:ext>
            </a:extLst>
          </p:cNvPr>
          <p:cNvSpPr txBox="1"/>
          <p:nvPr/>
        </p:nvSpPr>
        <p:spPr>
          <a:xfrm>
            <a:off x="9363305" y="6208239"/>
            <a:ext cx="2162175" cy="446276"/>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Bottom Third ‘Love’</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8A8A8D"/>
                </a:solidFill>
                <a:effectLst/>
                <a:uLnTx/>
                <a:uFillTx/>
                <a:latin typeface="Arial"/>
                <a:ea typeface="+mn-ea"/>
                <a:cs typeface="+mn-cs"/>
              </a:rPr>
              <a:t>‘Love’ Index - 97</a:t>
            </a:r>
          </a:p>
        </p:txBody>
      </p:sp>
      <p:cxnSp>
        <p:nvCxnSpPr>
          <p:cNvPr id="20" name="Straight Connector 19">
            <a:extLst>
              <a:ext uri="{FF2B5EF4-FFF2-40B4-BE49-F238E27FC236}">
                <a16:creationId xmlns:a16="http://schemas.microsoft.com/office/drawing/2014/main" id="{C7DC5C1E-CB58-C342-B7BD-C80AAA4FDDA5}"/>
              </a:ext>
            </a:extLst>
          </p:cNvPr>
          <p:cNvCxnSpPr>
            <a:cxnSpLocks/>
            <a:stCxn id="15" idx="6"/>
            <a:endCxn id="16" idx="2"/>
          </p:cNvCxnSpPr>
          <p:nvPr/>
        </p:nvCxnSpPr>
        <p:spPr>
          <a:xfrm>
            <a:off x="8161475" y="5113289"/>
            <a:ext cx="1832918" cy="16135"/>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106FB4-22DA-0D4E-A680-C73F642A9AF5}"/>
              </a:ext>
            </a:extLst>
          </p:cNvPr>
          <p:cNvCxnSpPr>
            <a:cxnSpLocks/>
            <a:stCxn id="14" idx="6"/>
            <a:endCxn id="15" idx="2"/>
          </p:cNvCxnSpPr>
          <p:nvPr/>
        </p:nvCxnSpPr>
        <p:spPr>
          <a:xfrm>
            <a:off x="4708557" y="5113289"/>
            <a:ext cx="1832918" cy="0"/>
          </a:xfrm>
          <a:prstGeom prst="line">
            <a:avLst/>
          </a:prstGeom>
          <a:ln>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93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468591" y="7156229"/>
            <a:ext cx="4829897" cy="430887"/>
          </a:xfrm>
        </p:spPr>
        <p:txBody>
          <a:bodyPr/>
          <a:lstStyle/>
          <a:p>
            <a:pPr>
              <a:lnSpc>
                <a:spcPct val="100000"/>
              </a:lnSpc>
            </a:pPr>
            <a:r>
              <a:rPr lang="en-US" sz="700" b="1" dirty="0"/>
              <a:t>Source: </a:t>
            </a:r>
            <a:r>
              <a:rPr lang="en-GB" sz="700" dirty="0">
                <a:cs typeface="Arial" panose="020B0604020202020204" pitchFamily="34" charset="0"/>
              </a:rPr>
              <a:t>Kantar CrossMedia Database, European data</a:t>
            </a:r>
          </a:p>
          <a:p>
            <a:pPr>
              <a:lnSpc>
                <a:spcPct val="100000"/>
              </a:lnSpc>
            </a:pPr>
            <a:r>
              <a:rPr lang="en-GB" sz="700" dirty="0"/>
              <a:t>Love metric: Love, meets needs</a:t>
            </a:r>
          </a:p>
          <a:p>
            <a:pPr>
              <a:lnSpc>
                <a:spcPct val="100000"/>
              </a:lnSpc>
            </a:pPr>
            <a:r>
              <a:rPr lang="en-GB" sz="700" dirty="0"/>
              <a:t>Cinema: 42 | TV: 122 | Online Video: 55 </a:t>
            </a:r>
            <a:endParaRPr lang="en-GB" sz="700" dirty="0">
              <a:cs typeface="Arial" panose="020B0604020202020204" pitchFamily="34" charset="0"/>
            </a:endParaRPr>
          </a:p>
          <a:p>
            <a:pPr>
              <a:lnSpc>
                <a:spcPct val="100000"/>
              </a:lnSpc>
            </a:pPr>
            <a:endParaRPr lang="en-US" sz="700" dirty="0"/>
          </a:p>
        </p:txBody>
      </p:sp>
      <p:sp>
        <p:nvSpPr>
          <p:cNvPr id="3" name="Title 2"/>
          <p:cNvSpPr>
            <a:spLocks noGrp="1"/>
          </p:cNvSpPr>
          <p:nvPr>
            <p:ph type="title"/>
          </p:nvPr>
        </p:nvSpPr>
        <p:spPr/>
        <p:txBody>
          <a:bodyPr/>
          <a:lstStyle/>
          <a:p>
            <a:r>
              <a:rPr lang="en-GB" dirty="0">
                <a:cs typeface="Impact"/>
              </a:rPr>
              <a:t>BRAND LOVE</a:t>
            </a:r>
            <a:endParaRPr lang="en-US" dirty="0"/>
          </a:p>
        </p:txBody>
      </p:sp>
      <p:sp>
        <p:nvSpPr>
          <p:cNvPr id="4" name="Text Placeholder 3"/>
          <p:cNvSpPr>
            <a:spLocks noGrp="1"/>
          </p:cNvSpPr>
          <p:nvPr>
            <p:ph type="body" sz="quarter" idx="27"/>
          </p:nvPr>
        </p:nvSpPr>
        <p:spPr>
          <a:xfrm>
            <a:off x="270624" y="651956"/>
            <a:ext cx="8720976" cy="436608"/>
          </a:xfrm>
        </p:spPr>
        <p:txBody>
          <a:bodyPr/>
          <a:lstStyle/>
          <a:p>
            <a:r>
              <a:rPr lang="en-GB" dirty="0"/>
              <a:t>Cinema delivers 3x the impact of online video on brand love and delivers almost twice the contribution of TV per person reached. </a:t>
            </a:r>
          </a:p>
          <a:p>
            <a:endParaRPr lang="en-US" dirty="0"/>
          </a:p>
        </p:txBody>
      </p:sp>
      <p:sp>
        <p:nvSpPr>
          <p:cNvPr id="5" name="Title 1"/>
          <p:cNvSpPr txBox="1">
            <a:spLocks/>
          </p:cNvSpPr>
          <p:nvPr/>
        </p:nvSpPr>
        <p:spPr>
          <a:xfrm>
            <a:off x="4159822" y="1645769"/>
            <a:ext cx="5123306" cy="253052"/>
          </a:xfrm>
          <a:prstGeom prst="rect">
            <a:avLst/>
          </a:prstGeom>
        </p:spPr>
        <p:txBody>
          <a:bodyPr wrap="square" lIns="0" tIns="0" rIns="0" bIns="0" anchor="b">
            <a:spAutoFit/>
          </a:bodyPr>
          <a:lstStyle>
            <a:lvl1pPr algn="l" defTabSz="914400" rtl="0" eaLnBrk="1" latinLnBrk="0" hangingPunct="1">
              <a:spcBef>
                <a:spcPct val="0"/>
              </a:spcBef>
              <a:buNone/>
              <a:defRPr lang="en-US" sz="2800" i="0" kern="1200" baseline="0">
                <a:solidFill>
                  <a:schemeClr val="bg1"/>
                </a:solidFill>
                <a:latin typeface="Georgia" pitchFamily="18" charset="0"/>
                <a:ea typeface="+mj-ea"/>
                <a:cs typeface="+mj-cs"/>
              </a:defRPr>
            </a:lvl1pPr>
          </a:lstStyle>
          <a:p>
            <a:pPr algn="ctr"/>
            <a:r>
              <a:rPr lang="en-GB" sz="1600" b="1" dirty="0">
                <a:solidFill>
                  <a:srgbClr val="35353A"/>
                </a:solidFill>
                <a:latin typeface="+mn-lt"/>
                <a:cs typeface="Impact"/>
              </a:rPr>
              <a:t>AV Contribution to Brand Love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1615" r="16888"/>
          <a:stretch/>
        </p:blipFill>
        <p:spPr>
          <a:xfrm>
            <a:off x="1262482" y="2848875"/>
            <a:ext cx="7921179" cy="3364887"/>
          </a:xfrm>
          <a:prstGeom prst="rect">
            <a:avLst/>
          </a:prstGeom>
        </p:spPr>
      </p:pic>
      <p:sp>
        <p:nvSpPr>
          <p:cNvPr id="7" name="TextBox 6"/>
          <p:cNvSpPr txBox="1"/>
          <p:nvPr/>
        </p:nvSpPr>
        <p:spPr>
          <a:xfrm>
            <a:off x="8969054" y="2357167"/>
            <a:ext cx="1772505" cy="578404"/>
          </a:xfrm>
          <a:prstGeom prst="rect">
            <a:avLst/>
          </a:prstGeom>
          <a:solidFill>
            <a:srgbClr val="FFFFFF"/>
          </a:solidFill>
          <a:ln>
            <a:noFill/>
          </a:ln>
        </p:spPr>
        <p:txBody>
          <a:bodyPr wrap="square" rtlCol="0">
            <a:spAutoFit/>
          </a:bodyPr>
          <a:lstStyle/>
          <a:p>
            <a:pPr algn="ctr"/>
            <a:r>
              <a:rPr lang="en-US" sz="1300" b="1" dirty="0">
                <a:solidFill>
                  <a:srgbClr val="35353A"/>
                </a:solidFill>
              </a:rPr>
              <a:t>Average </a:t>
            </a:r>
          </a:p>
          <a:p>
            <a:pPr algn="ctr"/>
            <a:r>
              <a:rPr lang="en-US" sz="1300" b="1" dirty="0">
                <a:solidFill>
                  <a:srgbClr val="35353A"/>
                </a:solidFill>
              </a:rPr>
              <a:t>Spend (£m)</a:t>
            </a:r>
          </a:p>
        </p:txBody>
      </p:sp>
      <p:sp>
        <p:nvSpPr>
          <p:cNvPr id="8" name="TextBox 7"/>
          <p:cNvSpPr txBox="1"/>
          <p:nvPr/>
        </p:nvSpPr>
        <p:spPr>
          <a:xfrm>
            <a:off x="4887365" y="2357167"/>
            <a:ext cx="2263201" cy="578404"/>
          </a:xfrm>
          <a:prstGeom prst="rect">
            <a:avLst/>
          </a:prstGeom>
          <a:solidFill>
            <a:srgbClr val="FFFFFF"/>
          </a:solidFill>
          <a:ln>
            <a:noFill/>
          </a:ln>
        </p:spPr>
        <p:txBody>
          <a:bodyPr wrap="square" rtlCol="0">
            <a:spAutoFit/>
          </a:bodyPr>
          <a:lstStyle/>
          <a:p>
            <a:pPr algn="ctr"/>
            <a:r>
              <a:rPr lang="en-US" sz="1300" b="1" dirty="0">
                <a:solidFill>
                  <a:srgbClr val="35353A"/>
                </a:solidFill>
              </a:rPr>
              <a:t>Impact </a:t>
            </a:r>
          </a:p>
          <a:p>
            <a:pPr algn="ctr"/>
            <a:r>
              <a:rPr lang="en-US" sz="1300" b="1" dirty="0">
                <a:solidFill>
                  <a:srgbClr val="35353A"/>
                </a:solidFill>
              </a:rPr>
              <a:t>per person</a:t>
            </a:r>
          </a:p>
        </p:txBody>
      </p:sp>
      <p:sp>
        <p:nvSpPr>
          <p:cNvPr id="9" name="TextBox 8"/>
          <p:cNvSpPr txBox="1"/>
          <p:nvPr/>
        </p:nvSpPr>
        <p:spPr>
          <a:xfrm>
            <a:off x="1277980" y="2357167"/>
            <a:ext cx="1042184" cy="578404"/>
          </a:xfrm>
          <a:prstGeom prst="rect">
            <a:avLst/>
          </a:prstGeom>
          <a:solidFill>
            <a:srgbClr val="FFFFFF"/>
          </a:solidFill>
          <a:ln>
            <a:noFill/>
          </a:ln>
        </p:spPr>
        <p:txBody>
          <a:bodyPr wrap="square" rtlCol="0">
            <a:spAutoFit/>
          </a:bodyPr>
          <a:lstStyle/>
          <a:p>
            <a:r>
              <a:rPr lang="en-US" sz="1300" b="1" dirty="0">
                <a:solidFill>
                  <a:srgbClr val="35353A"/>
                </a:solidFill>
              </a:rPr>
              <a:t>AV Channel</a:t>
            </a:r>
          </a:p>
        </p:txBody>
      </p:sp>
      <p:sp>
        <p:nvSpPr>
          <p:cNvPr id="10" name="TextBox 9"/>
          <p:cNvSpPr txBox="1"/>
          <p:nvPr/>
        </p:nvSpPr>
        <p:spPr>
          <a:xfrm>
            <a:off x="10043638" y="2357167"/>
            <a:ext cx="1772505" cy="492443"/>
          </a:xfrm>
          <a:prstGeom prst="rect">
            <a:avLst/>
          </a:prstGeom>
          <a:noFill/>
          <a:ln>
            <a:noFill/>
          </a:ln>
        </p:spPr>
        <p:txBody>
          <a:bodyPr wrap="square" rtlCol="0">
            <a:spAutoFit/>
          </a:bodyPr>
          <a:lstStyle/>
          <a:p>
            <a:pPr algn="r"/>
            <a:r>
              <a:rPr lang="en-US" sz="1300" b="1" dirty="0">
                <a:solidFill>
                  <a:srgbClr val="35353A"/>
                </a:solidFill>
              </a:rPr>
              <a:t>Average </a:t>
            </a:r>
          </a:p>
          <a:p>
            <a:pPr algn="r"/>
            <a:r>
              <a:rPr lang="en-US" sz="1300" b="1" dirty="0">
                <a:solidFill>
                  <a:srgbClr val="35353A"/>
                </a:solidFill>
              </a:rPr>
              <a:t>Frequency</a:t>
            </a:r>
          </a:p>
        </p:txBody>
      </p:sp>
      <p:sp>
        <p:nvSpPr>
          <p:cNvPr id="11" name="Oval 10"/>
          <p:cNvSpPr>
            <a:spLocks noChangeAspect="1"/>
          </p:cNvSpPr>
          <p:nvPr/>
        </p:nvSpPr>
        <p:spPr>
          <a:xfrm>
            <a:off x="11000058" y="3041363"/>
            <a:ext cx="816085" cy="816085"/>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a:t>
            </a:r>
          </a:p>
        </p:txBody>
      </p:sp>
      <p:sp>
        <p:nvSpPr>
          <p:cNvPr id="12" name="Oval 11"/>
          <p:cNvSpPr>
            <a:spLocks noChangeAspect="1"/>
          </p:cNvSpPr>
          <p:nvPr/>
        </p:nvSpPr>
        <p:spPr>
          <a:xfrm>
            <a:off x="11000058" y="4118215"/>
            <a:ext cx="816085" cy="816085"/>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10.0</a:t>
            </a:r>
          </a:p>
        </p:txBody>
      </p:sp>
      <p:sp>
        <p:nvSpPr>
          <p:cNvPr id="13" name="Oval 12"/>
          <p:cNvSpPr>
            <a:spLocks/>
          </p:cNvSpPr>
          <p:nvPr/>
        </p:nvSpPr>
        <p:spPr>
          <a:xfrm>
            <a:off x="11000058" y="5189660"/>
            <a:ext cx="816085" cy="816085"/>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5.0</a:t>
            </a:r>
          </a:p>
        </p:txBody>
      </p:sp>
      <p:sp>
        <p:nvSpPr>
          <p:cNvPr id="14" name="Oval 13"/>
          <p:cNvSpPr>
            <a:spLocks noChangeAspect="1"/>
          </p:cNvSpPr>
          <p:nvPr/>
        </p:nvSpPr>
        <p:spPr>
          <a:xfrm>
            <a:off x="9494115" y="3041363"/>
            <a:ext cx="816085" cy="816085"/>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0.41</a:t>
            </a:r>
          </a:p>
        </p:txBody>
      </p:sp>
      <p:sp>
        <p:nvSpPr>
          <p:cNvPr id="15" name="Oval 14"/>
          <p:cNvSpPr>
            <a:spLocks noChangeAspect="1"/>
          </p:cNvSpPr>
          <p:nvPr/>
        </p:nvSpPr>
        <p:spPr>
          <a:xfrm>
            <a:off x="9494115" y="4118215"/>
            <a:ext cx="816085" cy="816085"/>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1.89</a:t>
            </a:r>
          </a:p>
        </p:txBody>
      </p:sp>
      <p:sp>
        <p:nvSpPr>
          <p:cNvPr id="16" name="Oval 15"/>
          <p:cNvSpPr>
            <a:spLocks/>
          </p:cNvSpPr>
          <p:nvPr/>
        </p:nvSpPr>
        <p:spPr>
          <a:xfrm>
            <a:off x="9494115" y="5189660"/>
            <a:ext cx="816085" cy="816085"/>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a:solidFill>
                  <a:srgbClr val="FFFFFF"/>
                </a:solidFill>
                <a:latin typeface="Impact" charset="0"/>
                <a:ea typeface="Impact" charset="0"/>
                <a:cs typeface="Impact" charset="0"/>
              </a:rPr>
              <a:t>0.37</a:t>
            </a:r>
            <a:endParaRPr lang="en-US" sz="1700" spc="100" dirty="0">
              <a:solidFill>
                <a:srgbClr val="FFFFFF"/>
              </a:solidFill>
              <a:latin typeface="Impact" charset="0"/>
              <a:ea typeface="Impact" charset="0"/>
              <a:cs typeface="Impact" charset="0"/>
            </a:endParaRPr>
          </a:p>
        </p:txBody>
      </p:sp>
      <p:cxnSp>
        <p:nvCxnSpPr>
          <p:cNvPr id="17" name="Straight Connector 1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9" name="Picture 18" descr="logo-04.png">
            <a:extLst>
              <a:ext uri="{FF2B5EF4-FFF2-40B4-BE49-F238E27FC236}">
                <a16:creationId xmlns:a16="http://schemas.microsoft.com/office/drawing/2014/main" id="{4B16E9C9-B6F5-4F09-B098-553B2A46AB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4721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335983" y="7229318"/>
            <a:ext cx="5962506" cy="166712"/>
          </a:xfrm>
        </p:spPr>
        <p:txBody>
          <a:bodyPr/>
          <a:lstStyle/>
          <a:p>
            <a:pPr>
              <a:lnSpc>
                <a:spcPts val="1300"/>
              </a:lnSpc>
            </a:pPr>
            <a:r>
              <a:rPr lang="en-US" sz="1200" dirty="0"/>
              <a:t>“I </a:t>
            </a:r>
            <a:r>
              <a:rPr lang="en-US" sz="1200" dirty="0" err="1"/>
              <a:t>ain’t</a:t>
            </a:r>
            <a:r>
              <a:rPr lang="en-US" sz="1200" dirty="0"/>
              <a:t> never </a:t>
            </a:r>
            <a:r>
              <a:rPr lang="en-US" sz="1200" dirty="0" err="1"/>
              <a:t>gonna</a:t>
            </a:r>
            <a:r>
              <a:rPr lang="en-US" sz="1200" dirty="0"/>
              <a:t> find someone like you” – Fantastic Beasts And Where To Find Them</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99" r="5586" b="26229"/>
          <a:stretch/>
        </p:blipFill>
        <p:spPr>
          <a:xfrm>
            <a:off x="-1" y="0"/>
            <a:ext cx="13442951" cy="7069862"/>
          </a:xfrm>
          <a:prstGeom prst="rect">
            <a:avLst/>
          </a:prstGeom>
        </p:spPr>
      </p:pic>
      <p:sp>
        <p:nvSpPr>
          <p:cNvPr id="3" name="Title 2"/>
          <p:cNvSpPr>
            <a:spLocks noGrp="1"/>
          </p:cNvSpPr>
          <p:nvPr>
            <p:ph type="title"/>
          </p:nvPr>
        </p:nvSpPr>
        <p:spPr/>
        <p:txBody>
          <a:bodyPr/>
          <a:lstStyle/>
          <a:p>
            <a:r>
              <a:rPr lang="en-GB" dirty="0">
                <a:solidFill>
                  <a:srgbClr val="FFFFFF"/>
                </a:solidFill>
              </a:rPr>
              <a:t>Cinema makes brands feel different</a:t>
            </a:r>
          </a:p>
        </p:txBody>
      </p:sp>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7" name="Picture 6" descr="logo-04.png">
            <a:extLst>
              <a:ext uri="{FF2B5EF4-FFF2-40B4-BE49-F238E27FC236}">
                <a16:creationId xmlns:a16="http://schemas.microsoft.com/office/drawing/2014/main" id="{CCEFCDD3-BAE1-484E-88A4-16C9B70DF7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7272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brand DIFFERENCE</a:t>
            </a:r>
          </a:p>
        </p:txBody>
      </p:sp>
      <p:sp>
        <p:nvSpPr>
          <p:cNvPr id="7" name="Text Placeholder 6"/>
          <p:cNvSpPr>
            <a:spLocks noGrp="1"/>
          </p:cNvSpPr>
          <p:nvPr>
            <p:ph type="body" sz="quarter" idx="11"/>
          </p:nvPr>
        </p:nvSpPr>
        <p:spPr>
          <a:xfrm>
            <a:off x="7229475" y="7218139"/>
            <a:ext cx="6069014" cy="246221"/>
          </a:xfrm>
        </p:spPr>
        <p:txBody>
          <a:bodyPr/>
          <a:lstStyle/>
          <a:p>
            <a:r>
              <a:rPr lang="en-GB" dirty="0"/>
              <a:t>Base: 85 brands valued in the BrandZ Global Top 100 in both 2006 &amp; 2017. </a:t>
            </a:r>
          </a:p>
          <a:p>
            <a:r>
              <a:rPr lang="en-US" dirty="0"/>
              <a:t>Source: Kantar BrandZ</a:t>
            </a:r>
          </a:p>
        </p:txBody>
      </p:sp>
      <p:sp>
        <p:nvSpPr>
          <p:cNvPr id="9" name="Content Placeholder 2"/>
          <p:cNvSpPr>
            <a:spLocks noGrp="1"/>
          </p:cNvSpPr>
          <p:nvPr>
            <p:ph idx="1"/>
          </p:nvPr>
        </p:nvSpPr>
        <p:spPr bwMode="gray">
          <a:xfrm>
            <a:off x="270000" y="1239697"/>
            <a:ext cx="11968891" cy="1790310"/>
          </a:xfrm>
        </p:spPr>
        <p:txBody>
          <a:bodyPr/>
          <a:lstStyle/>
          <a:p>
            <a:r>
              <a:rPr lang="en-GB" sz="1400" b="0" dirty="0">
                <a:solidFill>
                  <a:schemeClr val="bg1"/>
                </a:solidFill>
              </a:rPr>
              <a:t>For brands, difference must have the potential to be meaningful to people – to deliver against their needs in a new way that betters what other brands have to offer.</a:t>
            </a:r>
          </a:p>
          <a:p>
            <a:endParaRPr lang="en-GB" sz="1400" b="0" dirty="0">
              <a:solidFill>
                <a:schemeClr val="bg1"/>
              </a:solidFill>
            </a:endParaRPr>
          </a:p>
          <a:p>
            <a:r>
              <a:rPr lang="en-GB" sz="1400" b="0" dirty="0">
                <a:solidFill>
                  <a:schemeClr val="bg1"/>
                </a:solidFill>
              </a:rPr>
              <a:t>Functional advantage over competitors can be difficult to maintain and therefore gaining emotional advantage is the more sustainable approach, although no less challenging. However, those brands who can achieve this sense of difference will reap the rewards when consumers become predisposed to choosing them over the competition.</a:t>
            </a:r>
          </a:p>
          <a:p>
            <a:endParaRPr lang="en-GB" sz="1400" b="0" dirty="0">
              <a:solidFill>
                <a:schemeClr val="bg1"/>
              </a:solidFill>
            </a:endParaRPr>
          </a:p>
          <a:p>
            <a:r>
              <a:rPr lang="en-GB" sz="1400" b="0" dirty="0">
                <a:solidFill>
                  <a:schemeClr val="bg1"/>
                </a:solidFill>
              </a:rPr>
              <a:t>As Kantar’s </a:t>
            </a:r>
            <a:r>
              <a:rPr lang="en-GB" sz="1400" b="0" dirty="0" err="1">
                <a:solidFill>
                  <a:schemeClr val="bg1"/>
                </a:solidFill>
              </a:rPr>
              <a:t>BrandZ</a:t>
            </a:r>
            <a:r>
              <a:rPr lang="en-GB" sz="1400" b="0" dirty="0">
                <a:solidFill>
                  <a:schemeClr val="bg1"/>
                </a:solidFill>
              </a:rPr>
              <a:t>™ analysis shows, those brands who rank highest for ‘Difference’ have grown 258% in the last 11 years, compared to those brands in the bottom third who have witnessed just 21% change in value.</a:t>
            </a:r>
            <a:endParaRPr lang="en-US" sz="1400" b="0" dirty="0">
              <a:solidFill>
                <a:schemeClr val="accent6"/>
              </a:solidFill>
            </a:endParaRPr>
          </a:p>
        </p:txBody>
      </p:sp>
      <p:sp>
        <p:nvSpPr>
          <p:cNvPr id="8" name="Text Placeholder 6"/>
          <p:cNvSpPr>
            <a:spLocks noGrp="1"/>
          </p:cNvSpPr>
          <p:nvPr>
            <p:ph type="body" sz="quarter" idx="14"/>
          </p:nvPr>
        </p:nvSpPr>
        <p:spPr>
          <a:xfrm>
            <a:off x="270000" y="664058"/>
            <a:ext cx="8488238" cy="436608"/>
          </a:xfrm>
        </p:spPr>
        <p:txBody>
          <a:bodyPr/>
          <a:lstStyle/>
          <a:p>
            <a:r>
              <a:rPr lang="en-GB" dirty="0"/>
              <a:t>Being different is what makes the difference for brands. Standing out from competitors allows brands to justify a price premium that ultimately helps drive faster growth in brand value. </a:t>
            </a:r>
            <a:endParaRPr lang="en-US" dirty="0"/>
          </a:p>
        </p:txBody>
      </p:sp>
      <p:sp>
        <p:nvSpPr>
          <p:cNvPr id="14" name="Oval 13">
            <a:extLst>
              <a:ext uri="{FF2B5EF4-FFF2-40B4-BE49-F238E27FC236}">
                <a16:creationId xmlns:a16="http://schemas.microsoft.com/office/drawing/2014/main" id="{9391D61A-FA31-40EC-9476-66993F3348C7}"/>
              </a:ext>
            </a:extLst>
          </p:cNvPr>
          <p:cNvSpPr/>
          <p:nvPr/>
        </p:nvSpPr>
        <p:spPr>
          <a:xfrm>
            <a:off x="2728557" y="4123289"/>
            <a:ext cx="1980000" cy="198000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FFFFFF"/>
                </a:solidFill>
                <a:effectLst/>
                <a:uLnTx/>
                <a:uFillTx/>
                <a:latin typeface="Arial"/>
                <a:ea typeface="+mn-ea"/>
                <a:cs typeface="+mn-cs"/>
              </a:rPr>
              <a:t>+258%</a:t>
            </a:r>
          </a:p>
        </p:txBody>
      </p:sp>
      <p:sp>
        <p:nvSpPr>
          <p:cNvPr id="15" name="Oval 14">
            <a:extLst>
              <a:ext uri="{FF2B5EF4-FFF2-40B4-BE49-F238E27FC236}">
                <a16:creationId xmlns:a16="http://schemas.microsoft.com/office/drawing/2014/main" id="{2CCFA9E9-A95F-432A-92E4-A6260114B130}"/>
              </a:ext>
            </a:extLst>
          </p:cNvPr>
          <p:cNvSpPr>
            <a:spLocks/>
          </p:cNvSpPr>
          <p:nvPr/>
        </p:nvSpPr>
        <p:spPr>
          <a:xfrm>
            <a:off x="6541475" y="4303289"/>
            <a:ext cx="1620000" cy="1620000"/>
          </a:xfrm>
          <a:prstGeom prst="ellipse">
            <a:avLst/>
          </a:prstGeom>
          <a:solidFill>
            <a:schemeClr val="tx1">
              <a:alpha val="50196"/>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+67%</a:t>
            </a:r>
          </a:p>
        </p:txBody>
      </p:sp>
      <p:sp>
        <p:nvSpPr>
          <p:cNvPr id="16" name="Oval 15">
            <a:extLst>
              <a:ext uri="{FF2B5EF4-FFF2-40B4-BE49-F238E27FC236}">
                <a16:creationId xmlns:a16="http://schemas.microsoft.com/office/drawing/2014/main" id="{761F8C24-6B9C-416D-B518-06B911FD612C}"/>
              </a:ext>
            </a:extLst>
          </p:cNvPr>
          <p:cNvSpPr>
            <a:spLocks/>
          </p:cNvSpPr>
          <p:nvPr/>
        </p:nvSpPr>
        <p:spPr>
          <a:xfrm>
            <a:off x="9994393" y="4679424"/>
            <a:ext cx="900000" cy="900000"/>
          </a:xfrm>
          <a:prstGeom prst="ellipse">
            <a:avLst/>
          </a:prstGeom>
          <a:solidFill>
            <a:schemeClr val="tx1">
              <a:alpha val="50196"/>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srgbClr val="FFFFFF"/>
                </a:solidFill>
                <a:effectLst/>
                <a:uLnTx/>
                <a:uFillTx/>
                <a:latin typeface="Arial"/>
                <a:ea typeface="+mn-ea"/>
                <a:cs typeface="+mn-cs"/>
              </a:rPr>
              <a:t>+21%</a:t>
            </a:r>
          </a:p>
        </p:txBody>
      </p:sp>
      <p:sp>
        <p:nvSpPr>
          <p:cNvPr id="27" name="TextBox 26">
            <a:extLst>
              <a:ext uri="{FF2B5EF4-FFF2-40B4-BE49-F238E27FC236}">
                <a16:creationId xmlns:a16="http://schemas.microsoft.com/office/drawing/2014/main" id="{0DF82EFC-EEBC-4541-B935-59F37168B923}"/>
              </a:ext>
            </a:extLst>
          </p:cNvPr>
          <p:cNvSpPr txBox="1"/>
          <p:nvPr/>
        </p:nvSpPr>
        <p:spPr>
          <a:xfrm>
            <a:off x="270000" y="3749951"/>
            <a:ext cx="5713011" cy="215444"/>
          </a:xfrm>
          <a:prstGeom prst="rect">
            <a:avLst/>
          </a:prstGeom>
          <a:noFill/>
          <a:ln>
            <a:noFill/>
          </a:ln>
        </p:spPr>
        <p:txBody>
          <a:bodyPr wrap="square" lIns="0" tIns="0" rIns="0" bIns="0"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BrandZ Global Top 100 - 11-Year Value Change</a:t>
            </a:r>
          </a:p>
        </p:txBody>
      </p:sp>
      <p:sp>
        <p:nvSpPr>
          <p:cNvPr id="30" name="TextBox 29">
            <a:extLst>
              <a:ext uri="{FF2B5EF4-FFF2-40B4-BE49-F238E27FC236}">
                <a16:creationId xmlns:a16="http://schemas.microsoft.com/office/drawing/2014/main" id="{34C23147-CC13-4F4F-9590-0DEA1A76BF5E}"/>
              </a:ext>
            </a:extLst>
          </p:cNvPr>
          <p:cNvSpPr txBox="1"/>
          <p:nvPr/>
        </p:nvSpPr>
        <p:spPr>
          <a:xfrm>
            <a:off x="2637469" y="6208239"/>
            <a:ext cx="2162175" cy="307777"/>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Top Third ‘Difference’</a:t>
            </a:r>
          </a:p>
        </p:txBody>
      </p:sp>
      <p:sp>
        <p:nvSpPr>
          <p:cNvPr id="31" name="TextBox 30">
            <a:extLst>
              <a:ext uri="{FF2B5EF4-FFF2-40B4-BE49-F238E27FC236}">
                <a16:creationId xmlns:a16="http://schemas.microsoft.com/office/drawing/2014/main" id="{BAA17A2F-2A27-4569-80F3-19C61E2CD6C9}"/>
              </a:ext>
            </a:extLst>
          </p:cNvPr>
          <p:cNvSpPr txBox="1"/>
          <p:nvPr/>
        </p:nvSpPr>
        <p:spPr>
          <a:xfrm>
            <a:off x="6176606" y="6208239"/>
            <a:ext cx="2349738" cy="307777"/>
          </a:xfrm>
          <a:prstGeom prst="rect">
            <a:avLst/>
          </a:prstGeom>
          <a:noFill/>
          <a:ln>
            <a:noFill/>
          </a:ln>
        </p:spPr>
        <p:txBody>
          <a:bodyPr wrap="square" rtlCol="0">
            <a:spAutoFit/>
          </a:bodyPr>
          <a:lstStyle/>
          <a:p>
            <a:pPr lvl="0" algn="ctr">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Middle Third </a:t>
            </a:r>
            <a:r>
              <a:rPr lang="en-GB" sz="1400" b="1" dirty="0">
                <a:solidFill>
                  <a:srgbClr val="8A8A8D"/>
                </a:solidFill>
              </a:rPr>
              <a:t>‘Difference</a:t>
            </a:r>
            <a:r>
              <a:rPr kumimoji="0" lang="en-GB" sz="1400" b="1" i="0" u="none" strike="noStrike" kern="1200" cap="none" spc="0" normalizeH="0" baseline="0" noProof="0" dirty="0">
                <a:ln>
                  <a:noFill/>
                </a:ln>
                <a:solidFill>
                  <a:srgbClr val="8A8A8D"/>
                </a:solidFill>
                <a:effectLst/>
                <a:uLnTx/>
                <a:uFillTx/>
                <a:latin typeface="Arial"/>
                <a:ea typeface="+mn-ea"/>
                <a:cs typeface="+mn-cs"/>
              </a:rPr>
              <a:t>’</a:t>
            </a:r>
          </a:p>
        </p:txBody>
      </p:sp>
      <p:sp>
        <p:nvSpPr>
          <p:cNvPr id="32" name="TextBox 31">
            <a:extLst>
              <a:ext uri="{FF2B5EF4-FFF2-40B4-BE49-F238E27FC236}">
                <a16:creationId xmlns:a16="http://schemas.microsoft.com/office/drawing/2014/main" id="{819D52B2-14AE-4448-A01D-E29EA4C0B9D8}"/>
              </a:ext>
            </a:extLst>
          </p:cNvPr>
          <p:cNvSpPr txBox="1"/>
          <p:nvPr/>
        </p:nvSpPr>
        <p:spPr>
          <a:xfrm>
            <a:off x="9158633" y="6208239"/>
            <a:ext cx="2571520" cy="307777"/>
          </a:xfrm>
          <a:prstGeom prst="rect">
            <a:avLst/>
          </a:prstGeom>
          <a:noFill/>
          <a:ln>
            <a:noFill/>
          </a:ln>
        </p:spPr>
        <p:txBody>
          <a:bodyPr wrap="square" rtlCol="0">
            <a:spAutoFit/>
          </a:bodyPr>
          <a:lstStyle/>
          <a:p>
            <a:pPr lvl="0" algn="ctr">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Bottom Third </a:t>
            </a:r>
            <a:r>
              <a:rPr lang="en-GB" sz="1400" b="1" dirty="0">
                <a:solidFill>
                  <a:srgbClr val="8A8A8D"/>
                </a:solidFill>
              </a:rPr>
              <a:t>‘Difference</a:t>
            </a:r>
            <a:r>
              <a:rPr kumimoji="0" lang="en-GB" sz="1400" b="1" i="0" u="none" strike="noStrike" kern="1200" cap="none" spc="0" normalizeH="0" baseline="0" noProof="0" dirty="0">
                <a:ln>
                  <a:noFill/>
                </a:ln>
                <a:solidFill>
                  <a:srgbClr val="8A8A8D"/>
                </a:solidFill>
                <a:effectLst/>
                <a:uLnTx/>
                <a:uFillTx/>
                <a:latin typeface="Arial"/>
                <a:ea typeface="+mn-ea"/>
                <a:cs typeface="+mn-cs"/>
              </a:rPr>
              <a:t>’</a:t>
            </a:r>
          </a:p>
        </p:txBody>
      </p:sp>
      <p:cxnSp>
        <p:nvCxnSpPr>
          <p:cNvPr id="20" name="Straight Connector 19">
            <a:extLst>
              <a:ext uri="{FF2B5EF4-FFF2-40B4-BE49-F238E27FC236}">
                <a16:creationId xmlns:a16="http://schemas.microsoft.com/office/drawing/2014/main" id="{C7DC5C1E-CB58-C342-B7BD-C80AAA4FDDA5}"/>
              </a:ext>
            </a:extLst>
          </p:cNvPr>
          <p:cNvCxnSpPr>
            <a:cxnSpLocks/>
            <a:stCxn id="15" idx="6"/>
            <a:endCxn id="16" idx="2"/>
          </p:cNvCxnSpPr>
          <p:nvPr/>
        </p:nvCxnSpPr>
        <p:spPr>
          <a:xfrm>
            <a:off x="8161475" y="5113289"/>
            <a:ext cx="1832918" cy="16135"/>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106FB4-22DA-0D4E-A680-C73F642A9AF5}"/>
              </a:ext>
            </a:extLst>
          </p:cNvPr>
          <p:cNvCxnSpPr>
            <a:cxnSpLocks/>
            <a:stCxn id="14" idx="6"/>
            <a:endCxn id="15" idx="2"/>
          </p:cNvCxnSpPr>
          <p:nvPr/>
        </p:nvCxnSpPr>
        <p:spPr>
          <a:xfrm>
            <a:off x="4708557" y="5113289"/>
            <a:ext cx="1832918"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01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48660"/>
            <a:ext cx="3116263" cy="430887"/>
          </a:xfrm>
        </p:spPr>
        <p:txBody>
          <a:bodyPr/>
          <a:lstStyle/>
          <a:p>
            <a:pPr>
              <a:lnSpc>
                <a:spcPct val="100000"/>
              </a:lnSpc>
            </a:pPr>
            <a:r>
              <a:rPr lang="en-US" sz="700" b="1" dirty="0"/>
              <a:t>Source: </a:t>
            </a:r>
            <a:r>
              <a:rPr lang="en-GB" sz="700" dirty="0">
                <a:cs typeface="Arial" panose="020B0604020202020204" pitchFamily="34" charset="0"/>
              </a:rPr>
              <a:t>Kantar CrossMedia Database, European data</a:t>
            </a:r>
          </a:p>
          <a:p>
            <a:pPr>
              <a:lnSpc>
                <a:spcPct val="100000"/>
              </a:lnSpc>
            </a:pPr>
            <a:r>
              <a:rPr lang="en-GB" sz="700" dirty="0"/>
              <a:t>Difference metric: different to others, sets trends</a:t>
            </a:r>
          </a:p>
          <a:p>
            <a:pPr>
              <a:lnSpc>
                <a:spcPct val="100000"/>
              </a:lnSpc>
            </a:pPr>
            <a:r>
              <a:rPr lang="en-GB" sz="700" dirty="0"/>
              <a:t>Cinema: 30 | TV: 102 | Online Video: 64 </a:t>
            </a:r>
            <a:endParaRPr lang="en-GB" sz="700" dirty="0">
              <a:cs typeface="Arial" panose="020B0604020202020204" pitchFamily="34" charset="0"/>
            </a:endParaRPr>
          </a:p>
          <a:p>
            <a:pPr>
              <a:lnSpc>
                <a:spcPct val="100000"/>
              </a:lnSpc>
            </a:pPr>
            <a:endParaRPr lang="en-US" sz="700" dirty="0"/>
          </a:p>
        </p:txBody>
      </p:sp>
      <p:sp>
        <p:nvSpPr>
          <p:cNvPr id="3" name="Title 2"/>
          <p:cNvSpPr>
            <a:spLocks noGrp="1"/>
          </p:cNvSpPr>
          <p:nvPr>
            <p:ph type="title"/>
          </p:nvPr>
        </p:nvSpPr>
        <p:spPr/>
        <p:txBody>
          <a:bodyPr/>
          <a:lstStyle/>
          <a:p>
            <a:r>
              <a:rPr lang="en-GB" dirty="0">
                <a:cs typeface="Impact"/>
              </a:rPr>
              <a:t>BRAND difference</a:t>
            </a:r>
            <a:endParaRPr lang="en-US" dirty="0"/>
          </a:p>
        </p:txBody>
      </p:sp>
      <p:sp>
        <p:nvSpPr>
          <p:cNvPr id="4" name="Text Placeholder 3"/>
          <p:cNvSpPr>
            <a:spLocks noGrp="1"/>
          </p:cNvSpPr>
          <p:nvPr>
            <p:ph type="body" sz="quarter" idx="27"/>
          </p:nvPr>
        </p:nvSpPr>
        <p:spPr>
          <a:xfrm>
            <a:off x="270624" y="651956"/>
            <a:ext cx="8587852" cy="436608"/>
          </a:xfrm>
        </p:spPr>
        <p:txBody>
          <a:bodyPr/>
          <a:lstStyle/>
          <a:p>
            <a:pPr>
              <a:lnSpc>
                <a:spcPts val="1682"/>
              </a:lnSpc>
            </a:pPr>
            <a:r>
              <a:rPr lang="en-GB" dirty="0">
                <a:solidFill>
                  <a:srgbClr val="8A8A8D"/>
                </a:solidFill>
              </a:rPr>
              <a:t>The engaging, comparatively clutter-free environment provided by cinema helps deliver strong impact on brand difference</a:t>
            </a:r>
          </a:p>
        </p:txBody>
      </p:sp>
      <p:grpSp>
        <p:nvGrpSpPr>
          <p:cNvPr id="20" name="Group 19"/>
          <p:cNvGrpSpPr/>
          <p:nvPr/>
        </p:nvGrpSpPr>
        <p:grpSpPr>
          <a:xfrm>
            <a:off x="1320141" y="1651297"/>
            <a:ext cx="10480538" cy="4584648"/>
            <a:chOff x="282603" y="1863829"/>
            <a:chExt cx="9020256" cy="3945861"/>
          </a:xfrm>
        </p:grpSpPr>
        <p:sp>
          <p:nvSpPr>
            <p:cNvPr id="5" name="Title 1"/>
            <p:cNvSpPr txBox="1">
              <a:spLocks/>
            </p:cNvSpPr>
            <p:nvPr/>
          </p:nvSpPr>
          <p:spPr>
            <a:xfrm>
              <a:off x="3062376" y="1863829"/>
              <a:ext cx="3791617" cy="215444"/>
            </a:xfrm>
            <a:prstGeom prst="rect">
              <a:avLst/>
            </a:prstGeom>
          </p:spPr>
          <p:txBody>
            <a:bodyPr wrap="square" lIns="0" tIns="0" rIns="0" bIns="0" anchor="b">
              <a:spAutoFit/>
            </a:bodyPr>
            <a:lstStyle>
              <a:lvl1pPr algn="l" defTabSz="914400" rtl="0" eaLnBrk="1" latinLnBrk="0" hangingPunct="1">
                <a:spcBef>
                  <a:spcPct val="0"/>
                </a:spcBef>
                <a:buNone/>
                <a:defRPr lang="en-US" sz="2800" i="0" kern="1200" baseline="0">
                  <a:solidFill>
                    <a:schemeClr val="bg1"/>
                  </a:solidFill>
                  <a:latin typeface="Georgia" pitchFamily="18" charset="0"/>
                  <a:ea typeface="+mj-ea"/>
                  <a:cs typeface="+mj-cs"/>
                </a:defRPr>
              </a:lvl1pPr>
            </a:lstStyle>
            <a:p>
              <a:pPr algn="ctr"/>
              <a:r>
                <a:rPr lang="en-GB" sz="1600" b="1" dirty="0">
                  <a:solidFill>
                    <a:srgbClr val="35353A"/>
                  </a:solidFill>
                  <a:latin typeface="+mn-lt"/>
                  <a:cs typeface="Impact"/>
                </a:rPr>
                <a:t>AV Contribution to Brand Difference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1656" r="16852"/>
            <a:stretch/>
          </p:blipFill>
          <p:spPr>
            <a:xfrm>
              <a:off x="282603" y="2902957"/>
              <a:ext cx="6695502" cy="2906733"/>
            </a:xfrm>
            <a:prstGeom prst="rect">
              <a:avLst/>
            </a:prstGeom>
          </p:spPr>
        </p:pic>
        <p:sp>
          <p:nvSpPr>
            <p:cNvPr id="7" name="TextBox 6"/>
            <p:cNvSpPr txBox="1"/>
            <p:nvPr/>
          </p:nvSpPr>
          <p:spPr>
            <a:xfrm>
              <a:off x="6830646" y="2463266"/>
              <a:ext cx="1509079" cy="492443"/>
            </a:xfrm>
            <a:prstGeom prst="rect">
              <a:avLst/>
            </a:prstGeom>
            <a:solidFill>
              <a:srgbClr val="FFFFFF"/>
            </a:solidFill>
            <a:ln>
              <a:noFill/>
            </a:ln>
          </p:spPr>
          <p:txBody>
            <a:bodyPr wrap="square" rtlCol="0">
              <a:spAutoFit/>
            </a:bodyPr>
            <a:lstStyle/>
            <a:p>
              <a:pPr algn="ctr"/>
              <a:r>
                <a:rPr lang="en-US" sz="1300" b="1" dirty="0">
                  <a:solidFill>
                    <a:srgbClr val="35353A"/>
                  </a:solidFill>
                </a:rPr>
                <a:t>Average </a:t>
              </a:r>
            </a:p>
            <a:p>
              <a:pPr algn="ctr"/>
              <a:r>
                <a:rPr lang="en-US" sz="1300" b="1" dirty="0">
                  <a:solidFill>
                    <a:srgbClr val="35353A"/>
                  </a:solidFill>
                </a:rPr>
                <a:t>Spend (£m)</a:t>
              </a:r>
            </a:p>
          </p:txBody>
        </p:sp>
        <p:sp>
          <p:nvSpPr>
            <p:cNvPr id="8" name="TextBox 7"/>
            <p:cNvSpPr txBox="1"/>
            <p:nvPr/>
          </p:nvSpPr>
          <p:spPr>
            <a:xfrm>
              <a:off x="3355569" y="2463266"/>
              <a:ext cx="1926849" cy="492443"/>
            </a:xfrm>
            <a:prstGeom prst="rect">
              <a:avLst/>
            </a:prstGeom>
            <a:solidFill>
              <a:srgbClr val="FFFFFF"/>
            </a:solidFill>
            <a:ln>
              <a:noFill/>
            </a:ln>
          </p:spPr>
          <p:txBody>
            <a:bodyPr wrap="square" rtlCol="0">
              <a:spAutoFit/>
            </a:bodyPr>
            <a:lstStyle/>
            <a:p>
              <a:pPr algn="ctr"/>
              <a:r>
                <a:rPr lang="en-US" sz="1300" b="1" dirty="0">
                  <a:solidFill>
                    <a:srgbClr val="35353A"/>
                  </a:solidFill>
                </a:rPr>
                <a:t>Impact </a:t>
              </a:r>
            </a:p>
            <a:p>
              <a:pPr algn="ctr"/>
              <a:r>
                <a:rPr lang="en-US" sz="1300" b="1" dirty="0">
                  <a:solidFill>
                    <a:srgbClr val="35353A"/>
                  </a:solidFill>
                </a:rPr>
                <a:t>per person</a:t>
              </a:r>
            </a:p>
          </p:txBody>
        </p:sp>
        <p:sp>
          <p:nvSpPr>
            <p:cNvPr id="9" name="TextBox 8"/>
            <p:cNvSpPr txBox="1"/>
            <p:nvPr/>
          </p:nvSpPr>
          <p:spPr>
            <a:xfrm>
              <a:off x="282603" y="2463266"/>
              <a:ext cx="887297" cy="492443"/>
            </a:xfrm>
            <a:prstGeom prst="rect">
              <a:avLst/>
            </a:prstGeom>
            <a:solidFill>
              <a:srgbClr val="FFFFFF"/>
            </a:solidFill>
            <a:ln>
              <a:noFill/>
            </a:ln>
          </p:spPr>
          <p:txBody>
            <a:bodyPr wrap="square" rtlCol="0">
              <a:spAutoFit/>
            </a:bodyPr>
            <a:lstStyle/>
            <a:p>
              <a:r>
                <a:rPr lang="en-US" sz="1300" b="1" dirty="0">
                  <a:solidFill>
                    <a:srgbClr val="35353A"/>
                  </a:solidFill>
                </a:rPr>
                <a:t>AV Channel</a:t>
              </a:r>
            </a:p>
          </p:txBody>
        </p:sp>
        <p:sp>
          <p:nvSpPr>
            <p:cNvPr id="10" name="TextBox 9"/>
            <p:cNvSpPr txBox="1"/>
            <p:nvPr/>
          </p:nvSpPr>
          <p:spPr>
            <a:xfrm>
              <a:off x="7793780" y="2463266"/>
              <a:ext cx="1509079" cy="423830"/>
            </a:xfrm>
            <a:prstGeom prst="rect">
              <a:avLst/>
            </a:prstGeom>
            <a:noFill/>
            <a:ln>
              <a:noFill/>
            </a:ln>
          </p:spPr>
          <p:txBody>
            <a:bodyPr wrap="square" rtlCol="0">
              <a:spAutoFit/>
            </a:bodyPr>
            <a:lstStyle/>
            <a:p>
              <a:pPr algn="r"/>
              <a:r>
                <a:rPr lang="en-US" sz="1300" b="1" dirty="0">
                  <a:solidFill>
                    <a:srgbClr val="35353A"/>
                  </a:solidFill>
                </a:rPr>
                <a:t>Average </a:t>
              </a:r>
            </a:p>
            <a:p>
              <a:pPr algn="r"/>
              <a:r>
                <a:rPr lang="en-US" sz="1300" b="1" dirty="0">
                  <a:solidFill>
                    <a:srgbClr val="35353A"/>
                  </a:solidFill>
                </a:rPr>
                <a:t>Frequency</a:t>
              </a:r>
            </a:p>
          </p:txBody>
        </p:sp>
        <p:sp>
          <p:nvSpPr>
            <p:cNvPr id="11" name="Oval 10"/>
            <p:cNvSpPr>
              <a:spLocks noChangeAspect="1"/>
            </p:cNvSpPr>
            <p:nvPr/>
          </p:nvSpPr>
          <p:spPr>
            <a:xfrm>
              <a:off x="8608058" y="3081899"/>
              <a:ext cx="694800" cy="69480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a:t>
              </a:r>
            </a:p>
          </p:txBody>
        </p:sp>
        <p:sp>
          <p:nvSpPr>
            <p:cNvPr id="12" name="Oval 11"/>
            <p:cNvSpPr>
              <a:spLocks noChangeAspect="1"/>
            </p:cNvSpPr>
            <p:nvPr/>
          </p:nvSpPr>
          <p:spPr>
            <a:xfrm>
              <a:off x="8608058" y="4003430"/>
              <a:ext cx="694800" cy="69480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10.0</a:t>
              </a:r>
            </a:p>
          </p:txBody>
        </p:sp>
        <p:sp>
          <p:nvSpPr>
            <p:cNvPr id="13" name="Oval 12"/>
            <p:cNvSpPr>
              <a:spLocks/>
            </p:cNvSpPr>
            <p:nvPr/>
          </p:nvSpPr>
          <p:spPr>
            <a:xfrm>
              <a:off x="8608058" y="4920352"/>
              <a:ext cx="694800" cy="69480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5.0</a:t>
              </a:r>
            </a:p>
          </p:txBody>
        </p:sp>
        <p:sp>
          <p:nvSpPr>
            <p:cNvPr id="14" name="Oval 13"/>
            <p:cNvSpPr>
              <a:spLocks noChangeAspect="1"/>
            </p:cNvSpPr>
            <p:nvPr/>
          </p:nvSpPr>
          <p:spPr>
            <a:xfrm>
              <a:off x="7277674" y="3081899"/>
              <a:ext cx="694800" cy="69480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0.41</a:t>
              </a:r>
            </a:p>
          </p:txBody>
        </p:sp>
        <p:sp>
          <p:nvSpPr>
            <p:cNvPr id="15" name="Oval 14"/>
            <p:cNvSpPr>
              <a:spLocks noChangeAspect="1"/>
            </p:cNvSpPr>
            <p:nvPr/>
          </p:nvSpPr>
          <p:spPr>
            <a:xfrm>
              <a:off x="7277674" y="4003430"/>
              <a:ext cx="694800" cy="69480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1.89</a:t>
              </a:r>
            </a:p>
          </p:txBody>
        </p:sp>
        <p:sp>
          <p:nvSpPr>
            <p:cNvPr id="16" name="Oval 15"/>
            <p:cNvSpPr>
              <a:spLocks/>
            </p:cNvSpPr>
            <p:nvPr/>
          </p:nvSpPr>
          <p:spPr>
            <a:xfrm>
              <a:off x="7277674" y="4920352"/>
              <a:ext cx="694800" cy="69480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a:solidFill>
                    <a:srgbClr val="FFFFFF"/>
                  </a:solidFill>
                  <a:latin typeface="Impact" charset="0"/>
                  <a:ea typeface="Impact" charset="0"/>
                  <a:cs typeface="Impact" charset="0"/>
                </a:rPr>
                <a:t>0.37</a:t>
              </a:r>
              <a:endParaRPr lang="en-US" sz="1700" spc="100" dirty="0">
                <a:solidFill>
                  <a:srgbClr val="FFFFFF"/>
                </a:solidFill>
                <a:latin typeface="Impact" charset="0"/>
                <a:ea typeface="Impact" charset="0"/>
                <a:cs typeface="Impact" charset="0"/>
              </a:endParaRPr>
            </a:p>
          </p:txBody>
        </p:sp>
      </p:grpSp>
      <p:cxnSp>
        <p:nvCxnSpPr>
          <p:cNvPr id="17" name="Straight Connector 1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22" name="Picture 21" descr="logo-04.png">
            <a:extLst>
              <a:ext uri="{FF2B5EF4-FFF2-40B4-BE49-F238E27FC236}">
                <a16:creationId xmlns:a16="http://schemas.microsoft.com/office/drawing/2014/main" id="{056ED866-2E9D-4F13-9A35-BE1E83F638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194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0182225" y="7193374"/>
            <a:ext cx="3116263" cy="217817"/>
          </a:xfrm>
        </p:spPr>
        <p:txBody>
          <a:bodyPr/>
          <a:lstStyle/>
          <a:p>
            <a:r>
              <a:rPr lang="en-US" sz="1200" dirty="0"/>
              <a:t>“I’ve considered every option” - Skyfall</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864" r="15332" b="31343"/>
          <a:stretch/>
        </p:blipFill>
        <p:spPr>
          <a:xfrm>
            <a:off x="0" y="0"/>
            <a:ext cx="13442951" cy="7069862"/>
          </a:xfrm>
          <a:prstGeom prst="rect">
            <a:avLst/>
          </a:prstGeom>
        </p:spPr>
      </p:pic>
      <p:sp>
        <p:nvSpPr>
          <p:cNvPr id="3" name="Title 2"/>
          <p:cNvSpPr>
            <a:spLocks noGrp="1"/>
          </p:cNvSpPr>
          <p:nvPr>
            <p:ph type="title"/>
          </p:nvPr>
        </p:nvSpPr>
        <p:spPr/>
        <p:txBody>
          <a:bodyPr/>
          <a:lstStyle/>
          <a:p>
            <a:pPr lvl="0"/>
            <a:r>
              <a:rPr lang="en-GB" dirty="0">
                <a:solidFill>
                  <a:srgbClr val="FFFFFF"/>
                </a:solidFill>
              </a:rPr>
              <a:t>Cinema turns audiences into customers</a:t>
            </a:r>
          </a:p>
        </p:txBody>
      </p:sp>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logo-04.png">
            <a:extLst>
              <a:ext uri="{FF2B5EF4-FFF2-40B4-BE49-F238E27FC236}">
                <a16:creationId xmlns:a16="http://schemas.microsoft.com/office/drawing/2014/main" id="{D86B242B-C6E3-470B-A437-0983A0C028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66902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56229"/>
            <a:ext cx="3116263" cy="430887"/>
          </a:xfrm>
        </p:spPr>
        <p:txBody>
          <a:bodyPr/>
          <a:lstStyle/>
          <a:p>
            <a:pPr>
              <a:lnSpc>
                <a:spcPct val="100000"/>
              </a:lnSpc>
            </a:pPr>
            <a:r>
              <a:rPr lang="en-US" sz="700" b="1" dirty="0"/>
              <a:t>Source: </a:t>
            </a:r>
            <a:r>
              <a:rPr lang="en-GB" sz="700" dirty="0">
                <a:cs typeface="Arial" panose="020B0604020202020204" pitchFamily="34" charset="0"/>
              </a:rPr>
              <a:t>Kantar CrossMedia Database, European data</a:t>
            </a:r>
          </a:p>
          <a:p>
            <a:pPr>
              <a:lnSpc>
                <a:spcPct val="100000"/>
              </a:lnSpc>
            </a:pPr>
            <a:r>
              <a:rPr lang="en-GB" sz="700" dirty="0">
                <a:cs typeface="Impact"/>
              </a:rPr>
              <a:t>Very/Quite likely Consideration scores</a:t>
            </a:r>
          </a:p>
          <a:p>
            <a:pPr>
              <a:lnSpc>
                <a:spcPct val="100000"/>
              </a:lnSpc>
            </a:pPr>
            <a:r>
              <a:rPr lang="en-GB" sz="700" dirty="0"/>
              <a:t>Cinema: 58 | TV: 229 | Online Video: 110 </a:t>
            </a:r>
            <a:endParaRPr lang="en-GB" sz="700" dirty="0">
              <a:cs typeface="Arial" panose="020B0604020202020204" pitchFamily="34" charset="0"/>
            </a:endParaRPr>
          </a:p>
          <a:p>
            <a:pPr>
              <a:lnSpc>
                <a:spcPct val="100000"/>
              </a:lnSpc>
            </a:pPr>
            <a:endParaRPr lang="en-US" sz="700" dirty="0"/>
          </a:p>
        </p:txBody>
      </p:sp>
      <p:sp>
        <p:nvSpPr>
          <p:cNvPr id="3" name="Title 2"/>
          <p:cNvSpPr>
            <a:spLocks noGrp="1"/>
          </p:cNvSpPr>
          <p:nvPr>
            <p:ph type="title"/>
          </p:nvPr>
        </p:nvSpPr>
        <p:spPr/>
        <p:txBody>
          <a:bodyPr/>
          <a:lstStyle/>
          <a:p>
            <a:r>
              <a:rPr lang="en-GB" dirty="0">
                <a:cs typeface="Impact"/>
              </a:rPr>
              <a:t>BRAND consideration</a:t>
            </a:r>
            <a:endParaRPr lang="en-US" dirty="0"/>
          </a:p>
        </p:txBody>
      </p:sp>
      <p:sp>
        <p:nvSpPr>
          <p:cNvPr id="4" name="Text Placeholder 3"/>
          <p:cNvSpPr>
            <a:spLocks noGrp="1"/>
          </p:cNvSpPr>
          <p:nvPr>
            <p:ph type="body" sz="quarter" idx="27"/>
          </p:nvPr>
        </p:nvSpPr>
        <p:spPr>
          <a:xfrm>
            <a:off x="270623" y="651956"/>
            <a:ext cx="8468131" cy="213505"/>
          </a:xfrm>
        </p:spPr>
        <p:txBody>
          <a:bodyPr/>
          <a:lstStyle/>
          <a:p>
            <a:r>
              <a:rPr lang="en-GB" dirty="0"/>
              <a:t>Of the AV channels, cinema delivers the biggest impact per person reached on this crucial metric.</a:t>
            </a:r>
          </a:p>
          <a:p>
            <a:endParaRPr lang="en-US" dirty="0"/>
          </a:p>
        </p:txBody>
      </p:sp>
      <p:grpSp>
        <p:nvGrpSpPr>
          <p:cNvPr id="20" name="Group 19"/>
          <p:cNvGrpSpPr/>
          <p:nvPr/>
        </p:nvGrpSpPr>
        <p:grpSpPr>
          <a:xfrm>
            <a:off x="1366391" y="1618486"/>
            <a:ext cx="10718233" cy="4566881"/>
            <a:chOff x="282603" y="1827461"/>
            <a:chExt cx="8997237" cy="3833590"/>
          </a:xfrm>
        </p:grpSpPr>
        <p:sp>
          <p:nvSpPr>
            <p:cNvPr id="5" name="Title 1"/>
            <p:cNvSpPr txBox="1">
              <a:spLocks/>
            </p:cNvSpPr>
            <p:nvPr/>
          </p:nvSpPr>
          <p:spPr>
            <a:xfrm>
              <a:off x="2966676" y="1827461"/>
              <a:ext cx="3744436" cy="246221"/>
            </a:xfrm>
            <a:prstGeom prst="rect">
              <a:avLst/>
            </a:prstGeom>
          </p:spPr>
          <p:txBody>
            <a:bodyPr wrap="square" lIns="0" tIns="0" rIns="0" bIns="0" anchor="b">
              <a:spAutoFit/>
            </a:bodyPr>
            <a:lstStyle>
              <a:lvl1pPr algn="l" defTabSz="914400" rtl="0" eaLnBrk="1" latinLnBrk="0" hangingPunct="1">
                <a:spcBef>
                  <a:spcPct val="0"/>
                </a:spcBef>
                <a:buNone/>
                <a:defRPr lang="en-US" sz="2800" i="0" kern="1200" baseline="0">
                  <a:solidFill>
                    <a:schemeClr val="bg1"/>
                  </a:solidFill>
                  <a:latin typeface="Georgia" pitchFamily="18" charset="0"/>
                  <a:ea typeface="+mj-ea"/>
                  <a:cs typeface="+mj-cs"/>
                </a:defRPr>
              </a:lvl1pPr>
            </a:lstStyle>
            <a:p>
              <a:pPr algn="ctr"/>
              <a:r>
                <a:rPr lang="en-GB" sz="1600" b="1" dirty="0">
                  <a:solidFill>
                    <a:srgbClr val="35353A"/>
                  </a:solidFill>
                  <a:latin typeface="+mn-lt"/>
                  <a:cs typeface="Impact"/>
                </a:rPr>
                <a:t>AV Contribution Brand Consideration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3476" r="19086"/>
            <a:stretch/>
          </p:blipFill>
          <p:spPr>
            <a:xfrm>
              <a:off x="282603" y="2922699"/>
              <a:ext cx="6332418" cy="2738352"/>
            </a:xfrm>
            <a:prstGeom prst="rect">
              <a:avLst/>
            </a:prstGeom>
          </p:spPr>
        </p:pic>
        <p:sp>
          <p:nvSpPr>
            <p:cNvPr id="7" name="TextBox 6"/>
            <p:cNvSpPr txBox="1"/>
            <p:nvPr/>
          </p:nvSpPr>
          <p:spPr>
            <a:xfrm>
              <a:off x="6830646" y="2450376"/>
              <a:ext cx="1509079" cy="492443"/>
            </a:xfrm>
            <a:prstGeom prst="rect">
              <a:avLst/>
            </a:prstGeom>
            <a:solidFill>
              <a:srgbClr val="FFFFFF"/>
            </a:solidFill>
            <a:ln>
              <a:noFill/>
            </a:ln>
          </p:spPr>
          <p:txBody>
            <a:bodyPr wrap="square" rtlCol="0">
              <a:spAutoFit/>
            </a:bodyPr>
            <a:lstStyle/>
            <a:p>
              <a:pPr algn="ctr"/>
              <a:r>
                <a:rPr lang="en-US" sz="1300" b="1" dirty="0">
                  <a:solidFill>
                    <a:srgbClr val="35353A"/>
                  </a:solidFill>
                </a:rPr>
                <a:t>Average </a:t>
              </a:r>
            </a:p>
            <a:p>
              <a:pPr algn="ctr"/>
              <a:r>
                <a:rPr lang="en-US" sz="1300" b="1" dirty="0">
                  <a:solidFill>
                    <a:srgbClr val="35353A"/>
                  </a:solidFill>
                </a:rPr>
                <a:t>Spend (£m)</a:t>
              </a:r>
            </a:p>
          </p:txBody>
        </p:sp>
        <p:sp>
          <p:nvSpPr>
            <p:cNvPr id="8" name="TextBox 7"/>
            <p:cNvSpPr txBox="1"/>
            <p:nvPr/>
          </p:nvSpPr>
          <p:spPr>
            <a:xfrm>
              <a:off x="3355569" y="2450376"/>
              <a:ext cx="1926849" cy="492443"/>
            </a:xfrm>
            <a:prstGeom prst="rect">
              <a:avLst/>
            </a:prstGeom>
            <a:solidFill>
              <a:srgbClr val="FFFFFF"/>
            </a:solidFill>
            <a:ln>
              <a:noFill/>
            </a:ln>
          </p:spPr>
          <p:txBody>
            <a:bodyPr wrap="square" rtlCol="0">
              <a:spAutoFit/>
            </a:bodyPr>
            <a:lstStyle/>
            <a:p>
              <a:pPr algn="ctr"/>
              <a:r>
                <a:rPr lang="en-US" sz="1300" b="1" dirty="0">
                  <a:solidFill>
                    <a:srgbClr val="35353A"/>
                  </a:solidFill>
                </a:rPr>
                <a:t>Impact </a:t>
              </a:r>
            </a:p>
            <a:p>
              <a:pPr algn="ctr"/>
              <a:r>
                <a:rPr lang="en-US" sz="1300" b="1" dirty="0">
                  <a:solidFill>
                    <a:srgbClr val="35353A"/>
                  </a:solidFill>
                </a:rPr>
                <a:t>per person</a:t>
              </a:r>
            </a:p>
          </p:txBody>
        </p:sp>
        <p:sp>
          <p:nvSpPr>
            <p:cNvPr id="9" name="TextBox 8"/>
            <p:cNvSpPr txBox="1"/>
            <p:nvPr/>
          </p:nvSpPr>
          <p:spPr>
            <a:xfrm>
              <a:off x="282603" y="2450376"/>
              <a:ext cx="887297" cy="492443"/>
            </a:xfrm>
            <a:prstGeom prst="rect">
              <a:avLst/>
            </a:prstGeom>
            <a:solidFill>
              <a:srgbClr val="FFFFFF"/>
            </a:solidFill>
            <a:ln>
              <a:noFill/>
            </a:ln>
          </p:spPr>
          <p:txBody>
            <a:bodyPr wrap="square" rtlCol="0">
              <a:spAutoFit/>
            </a:bodyPr>
            <a:lstStyle/>
            <a:p>
              <a:r>
                <a:rPr lang="en-US" sz="1300" b="1" dirty="0">
                  <a:solidFill>
                    <a:srgbClr val="35353A"/>
                  </a:solidFill>
                </a:rPr>
                <a:t>AV Channel</a:t>
              </a:r>
            </a:p>
          </p:txBody>
        </p:sp>
        <p:sp>
          <p:nvSpPr>
            <p:cNvPr id="10" name="TextBox 9"/>
            <p:cNvSpPr txBox="1"/>
            <p:nvPr/>
          </p:nvSpPr>
          <p:spPr>
            <a:xfrm>
              <a:off x="7770758" y="2450376"/>
              <a:ext cx="1509079" cy="413373"/>
            </a:xfrm>
            <a:prstGeom prst="rect">
              <a:avLst/>
            </a:prstGeom>
            <a:noFill/>
            <a:ln>
              <a:noFill/>
            </a:ln>
          </p:spPr>
          <p:txBody>
            <a:bodyPr wrap="square" rtlCol="0">
              <a:spAutoFit/>
            </a:bodyPr>
            <a:lstStyle/>
            <a:p>
              <a:pPr algn="r"/>
              <a:r>
                <a:rPr lang="en-US" sz="1300" b="1" dirty="0">
                  <a:solidFill>
                    <a:srgbClr val="35353A"/>
                  </a:solidFill>
                </a:rPr>
                <a:t>Average </a:t>
              </a:r>
            </a:p>
            <a:p>
              <a:pPr algn="r"/>
              <a:r>
                <a:rPr lang="en-US" sz="1300" b="1" dirty="0">
                  <a:solidFill>
                    <a:srgbClr val="35353A"/>
                  </a:solidFill>
                </a:rPr>
                <a:t>Frequency</a:t>
              </a:r>
            </a:p>
          </p:txBody>
        </p:sp>
        <p:sp>
          <p:nvSpPr>
            <p:cNvPr id="11" name="Oval 10"/>
            <p:cNvSpPr>
              <a:spLocks noChangeAspect="1"/>
            </p:cNvSpPr>
            <p:nvPr/>
          </p:nvSpPr>
          <p:spPr>
            <a:xfrm>
              <a:off x="8585038" y="3017658"/>
              <a:ext cx="694800" cy="69480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a:t>
              </a:r>
            </a:p>
          </p:txBody>
        </p:sp>
        <p:sp>
          <p:nvSpPr>
            <p:cNvPr id="12" name="Oval 11"/>
            <p:cNvSpPr>
              <a:spLocks noChangeAspect="1"/>
            </p:cNvSpPr>
            <p:nvPr/>
          </p:nvSpPr>
          <p:spPr>
            <a:xfrm>
              <a:off x="8585039" y="3908450"/>
              <a:ext cx="694800" cy="69480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10.0</a:t>
              </a:r>
            </a:p>
          </p:txBody>
        </p:sp>
        <p:sp>
          <p:nvSpPr>
            <p:cNvPr id="13" name="Oval 12"/>
            <p:cNvSpPr>
              <a:spLocks/>
            </p:cNvSpPr>
            <p:nvPr/>
          </p:nvSpPr>
          <p:spPr>
            <a:xfrm>
              <a:off x="8585040" y="4794640"/>
              <a:ext cx="694800" cy="69480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5.0</a:t>
              </a:r>
            </a:p>
          </p:txBody>
        </p:sp>
        <p:sp>
          <p:nvSpPr>
            <p:cNvPr id="14" name="Oval 13"/>
            <p:cNvSpPr>
              <a:spLocks noChangeAspect="1"/>
            </p:cNvSpPr>
            <p:nvPr/>
          </p:nvSpPr>
          <p:spPr>
            <a:xfrm>
              <a:off x="7277674" y="3017658"/>
              <a:ext cx="694800" cy="69480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0.41</a:t>
              </a:r>
            </a:p>
          </p:txBody>
        </p:sp>
        <p:sp>
          <p:nvSpPr>
            <p:cNvPr id="15" name="Oval 14"/>
            <p:cNvSpPr>
              <a:spLocks noChangeAspect="1"/>
            </p:cNvSpPr>
            <p:nvPr/>
          </p:nvSpPr>
          <p:spPr>
            <a:xfrm>
              <a:off x="7277674" y="3908450"/>
              <a:ext cx="694800" cy="69480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1.89</a:t>
              </a:r>
            </a:p>
          </p:txBody>
        </p:sp>
        <p:sp>
          <p:nvSpPr>
            <p:cNvPr id="16" name="Oval 15"/>
            <p:cNvSpPr>
              <a:spLocks/>
            </p:cNvSpPr>
            <p:nvPr/>
          </p:nvSpPr>
          <p:spPr>
            <a:xfrm>
              <a:off x="7277674" y="4794640"/>
              <a:ext cx="694800" cy="69480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a:solidFill>
                    <a:srgbClr val="FFFFFF"/>
                  </a:solidFill>
                  <a:latin typeface="Impact" charset="0"/>
                  <a:ea typeface="Impact" charset="0"/>
                  <a:cs typeface="Impact" charset="0"/>
                </a:rPr>
                <a:t>0.37</a:t>
              </a:r>
              <a:endParaRPr lang="en-US" sz="1700" spc="100" dirty="0">
                <a:solidFill>
                  <a:srgbClr val="FFFFFF"/>
                </a:solidFill>
                <a:latin typeface="Impact" charset="0"/>
                <a:ea typeface="Impact" charset="0"/>
                <a:cs typeface="Impact" charset="0"/>
              </a:endParaRPr>
            </a:p>
          </p:txBody>
        </p:sp>
      </p:grpSp>
      <p:cxnSp>
        <p:nvCxnSpPr>
          <p:cNvPr id="17" name="Straight Connector 1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22" name="Picture 21" descr="logo-04.png">
            <a:extLst>
              <a:ext uri="{FF2B5EF4-FFF2-40B4-BE49-F238E27FC236}">
                <a16:creationId xmlns:a16="http://schemas.microsoft.com/office/drawing/2014/main" id="{66F3290D-6075-4C2F-97C6-8FF09398D4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52166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9653155" y="7081937"/>
            <a:ext cx="3645333" cy="461473"/>
          </a:xfrm>
        </p:spPr>
        <p:txBody>
          <a:bodyPr/>
          <a:lstStyle/>
          <a:p>
            <a:r>
              <a:rPr lang="en-US" sz="1200" dirty="0"/>
              <a:t>“What do you recommend?” – The World’s End</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045" t="13927" r="5871" b="18951"/>
          <a:stretch/>
        </p:blipFill>
        <p:spPr>
          <a:xfrm>
            <a:off x="0" y="0"/>
            <a:ext cx="13442950" cy="7069862"/>
          </a:xfrm>
          <a:prstGeom prst="rect">
            <a:avLst/>
          </a:prstGeom>
        </p:spPr>
      </p:pic>
      <p:sp>
        <p:nvSpPr>
          <p:cNvPr id="3" name="Title 2"/>
          <p:cNvSpPr>
            <a:spLocks noGrp="1"/>
          </p:cNvSpPr>
          <p:nvPr>
            <p:ph type="title"/>
          </p:nvPr>
        </p:nvSpPr>
        <p:spPr/>
        <p:txBody>
          <a:bodyPr/>
          <a:lstStyle/>
          <a:p>
            <a:r>
              <a:rPr lang="en-GB" dirty="0">
                <a:solidFill>
                  <a:srgbClr val="FFFFFF"/>
                </a:solidFill>
              </a:rPr>
              <a:t>Cinema wins influential fans for brands</a:t>
            </a:r>
          </a:p>
        </p:txBody>
      </p:sp>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04.png">
            <a:extLst>
              <a:ext uri="{FF2B5EF4-FFF2-40B4-BE49-F238E27FC236}">
                <a16:creationId xmlns:a16="http://schemas.microsoft.com/office/drawing/2014/main" id="{C6636154-17CE-4CAB-9DD1-AEE35E4ADB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85118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160337"/>
            <a:ext cx="3116263" cy="430887"/>
          </a:xfrm>
        </p:spPr>
        <p:txBody>
          <a:bodyPr/>
          <a:lstStyle/>
          <a:p>
            <a:pPr>
              <a:lnSpc>
                <a:spcPct val="100000"/>
              </a:lnSpc>
            </a:pPr>
            <a:r>
              <a:rPr lang="en-US" sz="700" b="1" dirty="0"/>
              <a:t>Source: </a:t>
            </a:r>
            <a:r>
              <a:rPr lang="en-GB" sz="700" dirty="0">
                <a:cs typeface="Arial" panose="020B0604020202020204" pitchFamily="34" charset="0"/>
              </a:rPr>
              <a:t>Kantar CrossMedia Database, European data</a:t>
            </a:r>
          </a:p>
          <a:p>
            <a:pPr>
              <a:lnSpc>
                <a:spcPct val="100000"/>
              </a:lnSpc>
            </a:pPr>
            <a:r>
              <a:rPr lang="en-GB" sz="700" dirty="0"/>
              <a:t>How likely are you to recommend ‘Brand X’ to friends or family? </a:t>
            </a:r>
          </a:p>
          <a:p>
            <a:pPr>
              <a:lnSpc>
                <a:spcPct val="100000"/>
              </a:lnSpc>
            </a:pPr>
            <a:r>
              <a:rPr lang="en-GB" sz="700" dirty="0"/>
              <a:t>Cinema: 26 | TV: 106 | Online Video: 39 </a:t>
            </a:r>
            <a:endParaRPr lang="en-GB" sz="700" dirty="0">
              <a:cs typeface="Arial" panose="020B0604020202020204" pitchFamily="34" charset="0"/>
            </a:endParaRPr>
          </a:p>
          <a:p>
            <a:pPr>
              <a:lnSpc>
                <a:spcPct val="100000"/>
              </a:lnSpc>
            </a:pPr>
            <a:endParaRPr lang="en-US" sz="700" dirty="0"/>
          </a:p>
        </p:txBody>
      </p:sp>
      <p:sp>
        <p:nvSpPr>
          <p:cNvPr id="3" name="Title 2"/>
          <p:cNvSpPr>
            <a:spLocks noGrp="1"/>
          </p:cNvSpPr>
          <p:nvPr>
            <p:ph type="title"/>
          </p:nvPr>
        </p:nvSpPr>
        <p:spPr/>
        <p:txBody>
          <a:bodyPr/>
          <a:lstStyle/>
          <a:p>
            <a:r>
              <a:rPr lang="en-GB" dirty="0">
                <a:cs typeface="Impact"/>
              </a:rPr>
              <a:t>BRAND recommendation</a:t>
            </a:r>
            <a:endParaRPr lang="en-US" dirty="0"/>
          </a:p>
        </p:txBody>
      </p:sp>
      <p:sp>
        <p:nvSpPr>
          <p:cNvPr id="4" name="Text Placeholder 3"/>
          <p:cNvSpPr>
            <a:spLocks noGrp="1"/>
          </p:cNvSpPr>
          <p:nvPr>
            <p:ph type="body" sz="quarter" idx="27"/>
          </p:nvPr>
        </p:nvSpPr>
        <p:spPr/>
        <p:txBody>
          <a:bodyPr/>
          <a:lstStyle/>
          <a:p>
            <a:r>
              <a:rPr lang="en-GB" dirty="0"/>
              <a:t>All three AV channels can help brands drive recommendation all delivering average contributions of a similar level per person reached.</a:t>
            </a:r>
          </a:p>
        </p:txBody>
      </p:sp>
      <p:grpSp>
        <p:nvGrpSpPr>
          <p:cNvPr id="27" name="Group 26"/>
          <p:cNvGrpSpPr/>
          <p:nvPr/>
        </p:nvGrpSpPr>
        <p:grpSpPr>
          <a:xfrm>
            <a:off x="1393312" y="1611987"/>
            <a:ext cx="10660142" cy="4797963"/>
            <a:chOff x="312730" y="1909916"/>
            <a:chExt cx="9063846" cy="4079495"/>
          </a:xfrm>
        </p:grpSpPr>
        <p:sp>
          <p:nvSpPr>
            <p:cNvPr id="5" name="Title 1"/>
            <p:cNvSpPr txBox="1">
              <a:spLocks/>
            </p:cNvSpPr>
            <p:nvPr/>
          </p:nvSpPr>
          <p:spPr>
            <a:xfrm>
              <a:off x="2251139" y="1909916"/>
              <a:ext cx="5360485" cy="246221"/>
            </a:xfrm>
            <a:prstGeom prst="rect">
              <a:avLst/>
            </a:prstGeom>
          </p:spPr>
          <p:txBody>
            <a:bodyPr wrap="square" lIns="0" tIns="0" rIns="0" bIns="0" anchor="b">
              <a:spAutoFit/>
            </a:bodyPr>
            <a:lstStyle>
              <a:lvl1pPr algn="l" defTabSz="914400" rtl="0" eaLnBrk="1" latinLnBrk="0" hangingPunct="1">
                <a:spcBef>
                  <a:spcPct val="0"/>
                </a:spcBef>
                <a:buNone/>
                <a:defRPr lang="en-US" sz="2800" i="0" kern="1200" baseline="0">
                  <a:solidFill>
                    <a:schemeClr val="bg1"/>
                  </a:solidFill>
                  <a:latin typeface="Georgia" pitchFamily="18" charset="0"/>
                  <a:ea typeface="+mj-ea"/>
                  <a:cs typeface="+mj-cs"/>
                </a:defRPr>
              </a:lvl1pPr>
            </a:lstStyle>
            <a:p>
              <a:pPr algn="ctr"/>
              <a:r>
                <a:rPr lang="en-GB" sz="1600" b="1" dirty="0">
                  <a:solidFill>
                    <a:srgbClr val="35353A"/>
                  </a:solidFill>
                  <a:latin typeface="+mn-lt"/>
                  <a:cs typeface="Impact"/>
                </a:rPr>
                <a:t>AV Contribution to Brand Recommendation</a:t>
              </a:r>
            </a:p>
          </p:txBody>
        </p:sp>
        <p:sp>
          <p:nvSpPr>
            <p:cNvPr id="6" name="TextBox 5"/>
            <p:cNvSpPr txBox="1"/>
            <p:nvPr/>
          </p:nvSpPr>
          <p:spPr>
            <a:xfrm>
              <a:off x="6830646" y="2541985"/>
              <a:ext cx="1509079" cy="492443"/>
            </a:xfrm>
            <a:prstGeom prst="rect">
              <a:avLst/>
            </a:prstGeom>
            <a:solidFill>
              <a:srgbClr val="FFFFFF"/>
            </a:solidFill>
            <a:ln>
              <a:noFill/>
            </a:ln>
          </p:spPr>
          <p:txBody>
            <a:bodyPr wrap="square" rtlCol="0">
              <a:spAutoFit/>
            </a:bodyPr>
            <a:lstStyle/>
            <a:p>
              <a:pPr algn="ctr"/>
              <a:r>
                <a:rPr lang="en-US" sz="1300" b="1" dirty="0">
                  <a:solidFill>
                    <a:srgbClr val="35353A"/>
                  </a:solidFill>
                </a:rPr>
                <a:t>Average </a:t>
              </a:r>
            </a:p>
            <a:p>
              <a:pPr algn="ctr"/>
              <a:r>
                <a:rPr lang="en-US" sz="1300" b="1" dirty="0">
                  <a:solidFill>
                    <a:srgbClr val="35353A"/>
                  </a:solidFill>
                </a:rPr>
                <a:t>Spend (£m)</a:t>
              </a:r>
            </a:p>
          </p:txBody>
        </p:sp>
        <p:sp>
          <p:nvSpPr>
            <p:cNvPr id="7" name="TextBox 6"/>
            <p:cNvSpPr txBox="1"/>
            <p:nvPr/>
          </p:nvSpPr>
          <p:spPr>
            <a:xfrm>
              <a:off x="3355569" y="2541985"/>
              <a:ext cx="1926849" cy="492443"/>
            </a:xfrm>
            <a:prstGeom prst="rect">
              <a:avLst/>
            </a:prstGeom>
            <a:solidFill>
              <a:srgbClr val="FFFFFF"/>
            </a:solidFill>
            <a:ln>
              <a:noFill/>
            </a:ln>
          </p:spPr>
          <p:txBody>
            <a:bodyPr wrap="square" rtlCol="0">
              <a:spAutoFit/>
            </a:bodyPr>
            <a:lstStyle/>
            <a:p>
              <a:pPr algn="ctr"/>
              <a:r>
                <a:rPr lang="en-US" sz="1300" b="1" dirty="0">
                  <a:solidFill>
                    <a:srgbClr val="35353A"/>
                  </a:solidFill>
                </a:rPr>
                <a:t>Impact </a:t>
              </a:r>
            </a:p>
            <a:p>
              <a:pPr algn="ctr"/>
              <a:r>
                <a:rPr lang="en-US" sz="1300" b="1" dirty="0">
                  <a:solidFill>
                    <a:srgbClr val="35353A"/>
                  </a:solidFill>
                </a:rPr>
                <a:t>per person</a:t>
              </a:r>
            </a:p>
          </p:txBody>
        </p:sp>
        <p:sp>
          <p:nvSpPr>
            <p:cNvPr id="8" name="TextBox 7"/>
            <p:cNvSpPr txBox="1"/>
            <p:nvPr/>
          </p:nvSpPr>
          <p:spPr>
            <a:xfrm>
              <a:off x="312730" y="2541985"/>
              <a:ext cx="887297" cy="492443"/>
            </a:xfrm>
            <a:prstGeom prst="rect">
              <a:avLst/>
            </a:prstGeom>
            <a:solidFill>
              <a:srgbClr val="FFFFFF"/>
            </a:solidFill>
            <a:ln>
              <a:noFill/>
            </a:ln>
          </p:spPr>
          <p:txBody>
            <a:bodyPr wrap="square" rtlCol="0">
              <a:spAutoFit/>
            </a:bodyPr>
            <a:lstStyle/>
            <a:p>
              <a:r>
                <a:rPr lang="en-US" sz="1300" b="1" dirty="0">
                  <a:solidFill>
                    <a:srgbClr val="35353A"/>
                  </a:solidFill>
                </a:rPr>
                <a:t>AV Channel</a:t>
              </a:r>
            </a:p>
          </p:txBody>
        </p:sp>
        <p:sp>
          <p:nvSpPr>
            <p:cNvPr id="9" name="TextBox 8"/>
            <p:cNvSpPr txBox="1"/>
            <p:nvPr/>
          </p:nvSpPr>
          <p:spPr>
            <a:xfrm>
              <a:off x="7867497" y="2541985"/>
              <a:ext cx="1509079" cy="418702"/>
            </a:xfrm>
            <a:prstGeom prst="rect">
              <a:avLst/>
            </a:prstGeom>
            <a:noFill/>
            <a:ln>
              <a:noFill/>
            </a:ln>
          </p:spPr>
          <p:txBody>
            <a:bodyPr wrap="square" rtlCol="0">
              <a:spAutoFit/>
            </a:bodyPr>
            <a:lstStyle/>
            <a:p>
              <a:pPr algn="r"/>
              <a:r>
                <a:rPr lang="en-US" sz="1300" b="1" dirty="0">
                  <a:solidFill>
                    <a:srgbClr val="35353A"/>
                  </a:solidFill>
                </a:rPr>
                <a:t>Average </a:t>
              </a:r>
            </a:p>
            <a:p>
              <a:pPr algn="r"/>
              <a:r>
                <a:rPr lang="en-US" sz="1300" b="1" dirty="0">
                  <a:solidFill>
                    <a:srgbClr val="35353A"/>
                  </a:solidFill>
                </a:rPr>
                <a:t>Frequency</a:t>
              </a:r>
            </a:p>
          </p:txBody>
        </p:sp>
        <p:sp>
          <p:nvSpPr>
            <p:cNvPr id="10" name="Oval 9"/>
            <p:cNvSpPr>
              <a:spLocks noChangeAspect="1"/>
            </p:cNvSpPr>
            <p:nvPr/>
          </p:nvSpPr>
          <p:spPr>
            <a:xfrm>
              <a:off x="8600187" y="3137344"/>
              <a:ext cx="694800" cy="69480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a:t>
              </a:r>
            </a:p>
          </p:txBody>
        </p:sp>
        <p:sp>
          <p:nvSpPr>
            <p:cNvPr id="11" name="Oval 10"/>
            <p:cNvSpPr>
              <a:spLocks noChangeAspect="1"/>
            </p:cNvSpPr>
            <p:nvPr/>
          </p:nvSpPr>
          <p:spPr>
            <a:xfrm>
              <a:off x="8600187" y="4050982"/>
              <a:ext cx="694800" cy="69480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10.0</a:t>
              </a:r>
            </a:p>
          </p:txBody>
        </p:sp>
        <p:sp>
          <p:nvSpPr>
            <p:cNvPr id="12" name="Oval 11"/>
            <p:cNvSpPr>
              <a:spLocks/>
            </p:cNvSpPr>
            <p:nvPr/>
          </p:nvSpPr>
          <p:spPr>
            <a:xfrm>
              <a:off x="8600187" y="4969541"/>
              <a:ext cx="694800" cy="69480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5.0</a:t>
              </a:r>
            </a:p>
          </p:txBody>
        </p:sp>
        <p:sp>
          <p:nvSpPr>
            <p:cNvPr id="13" name="Oval 12"/>
            <p:cNvSpPr>
              <a:spLocks noChangeAspect="1"/>
            </p:cNvSpPr>
            <p:nvPr/>
          </p:nvSpPr>
          <p:spPr>
            <a:xfrm>
              <a:off x="7277674" y="3137344"/>
              <a:ext cx="694800" cy="69480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0.41</a:t>
              </a:r>
            </a:p>
          </p:txBody>
        </p:sp>
        <p:sp>
          <p:nvSpPr>
            <p:cNvPr id="14" name="Oval 13"/>
            <p:cNvSpPr>
              <a:spLocks noChangeAspect="1"/>
            </p:cNvSpPr>
            <p:nvPr/>
          </p:nvSpPr>
          <p:spPr>
            <a:xfrm>
              <a:off x="7277674" y="4050982"/>
              <a:ext cx="694800" cy="69480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1.89</a:t>
              </a:r>
            </a:p>
          </p:txBody>
        </p:sp>
        <p:sp>
          <p:nvSpPr>
            <p:cNvPr id="15" name="Oval 14"/>
            <p:cNvSpPr>
              <a:spLocks/>
            </p:cNvSpPr>
            <p:nvPr/>
          </p:nvSpPr>
          <p:spPr>
            <a:xfrm>
              <a:off x="7277674" y="4969541"/>
              <a:ext cx="694800" cy="69480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a:solidFill>
                    <a:srgbClr val="FFFFFF"/>
                  </a:solidFill>
                  <a:latin typeface="Impact" charset="0"/>
                  <a:ea typeface="Impact" charset="0"/>
                  <a:cs typeface="Impact" charset="0"/>
                </a:rPr>
                <a:t>0.37</a:t>
              </a:r>
              <a:endParaRPr lang="en-US" sz="1700" spc="100" dirty="0">
                <a:solidFill>
                  <a:srgbClr val="FFFFFF"/>
                </a:solidFill>
                <a:latin typeface="Impact" charset="0"/>
                <a:ea typeface="Impact" charset="0"/>
                <a:cs typeface="Impact" charset="0"/>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20481" r="18023"/>
            <a:stretch/>
          </p:blipFill>
          <p:spPr>
            <a:xfrm>
              <a:off x="312730" y="2968877"/>
              <a:ext cx="6577738" cy="3020534"/>
            </a:xfrm>
            <a:prstGeom prst="rect">
              <a:avLst/>
            </a:prstGeom>
          </p:spPr>
        </p:pic>
      </p:grpSp>
      <p:cxnSp>
        <p:nvCxnSpPr>
          <p:cNvPr id="17" name="Straight Connector 1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logo-04.png">
            <a:extLst>
              <a:ext uri="{FF2B5EF4-FFF2-40B4-BE49-F238E27FC236}">
                <a16:creationId xmlns:a16="http://schemas.microsoft.com/office/drawing/2014/main" id="{41BC839A-D1E4-4D71-9959-2169055884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63708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697" t="1321" r="9918" b="1534"/>
          <a:stretch/>
        </p:blipFill>
        <p:spPr>
          <a:xfrm>
            <a:off x="-1" y="0"/>
            <a:ext cx="13442951" cy="7069862"/>
          </a:xfrm>
          <a:prstGeom prst="rect">
            <a:avLst/>
          </a:prstGeom>
        </p:spPr>
      </p:pic>
      <p:sp>
        <p:nvSpPr>
          <p:cNvPr id="5" name="TextBox 4"/>
          <p:cNvSpPr txBox="1"/>
          <p:nvPr/>
        </p:nvSpPr>
        <p:spPr>
          <a:xfrm>
            <a:off x="561862" y="3137235"/>
            <a:ext cx="12319226" cy="938696"/>
          </a:xfrm>
          <a:prstGeom prst="rect">
            <a:avLst/>
          </a:prstGeom>
          <a:noFill/>
          <a:ln>
            <a:noFill/>
          </a:ln>
        </p:spPr>
        <p:txBody>
          <a:bodyPr wrap="square" lIns="91418" tIns="45709" rIns="91418" bIns="45709" rtlCol="0">
            <a:spAutoFit/>
          </a:bodyPr>
          <a:lstStyle/>
          <a:p>
            <a:pPr algn="ctr">
              <a:lnSpc>
                <a:spcPts val="6597"/>
              </a:lnSpc>
            </a:pPr>
            <a:r>
              <a:rPr lang="en-US" sz="10000" dirty="0">
                <a:solidFill>
                  <a:srgbClr val="FFFFFF"/>
                </a:solidFill>
                <a:latin typeface="Impact"/>
                <a:cs typeface="Impact"/>
              </a:rPr>
              <a:t>“</a:t>
            </a:r>
            <a:r>
              <a:rPr lang="en-GB" sz="10000" dirty="0">
                <a:solidFill>
                  <a:srgbClr val="FFFFFF"/>
                </a:solidFill>
                <a:latin typeface="Impact"/>
                <a:cs typeface="Impact"/>
              </a:rPr>
              <a:t>BRACE FOR IMPACT</a:t>
            </a:r>
            <a:r>
              <a:rPr lang="en-US" sz="10000" dirty="0">
                <a:solidFill>
                  <a:srgbClr val="FFFFFF"/>
                </a:solidFill>
                <a:latin typeface="Impact"/>
                <a:cs typeface="Impact"/>
              </a:rPr>
              <a:t>”</a:t>
            </a:r>
          </a:p>
        </p:txBody>
      </p:sp>
      <p:sp>
        <p:nvSpPr>
          <p:cNvPr id="6" name="TextBox 5"/>
          <p:cNvSpPr txBox="1"/>
          <p:nvPr/>
        </p:nvSpPr>
        <p:spPr>
          <a:xfrm>
            <a:off x="3289512" y="3968234"/>
            <a:ext cx="6863926" cy="353931"/>
          </a:xfrm>
          <a:prstGeom prst="rect">
            <a:avLst/>
          </a:prstGeom>
          <a:noFill/>
          <a:ln>
            <a:noFill/>
          </a:ln>
        </p:spPr>
        <p:txBody>
          <a:bodyPr wrap="square" lIns="91418" tIns="45709" rIns="91418" bIns="45709" rtlCol="0">
            <a:spAutoFit/>
          </a:bodyPr>
          <a:lstStyle/>
          <a:p>
            <a:pPr algn="ctr"/>
            <a:r>
              <a:rPr lang="en-US" sz="1700" i="1" dirty="0">
                <a:solidFill>
                  <a:srgbClr val="FFFFFF"/>
                </a:solidFill>
                <a:cs typeface="Arial"/>
              </a:rPr>
              <a:t>CHESLEY SULLENBERGER, SULLY</a:t>
            </a:r>
          </a:p>
        </p:txBody>
      </p:sp>
      <p:cxnSp>
        <p:nvCxnSpPr>
          <p:cNvPr id="7" name="Straight Connector 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04.png">
            <a:extLst>
              <a:ext uri="{FF2B5EF4-FFF2-40B4-BE49-F238E27FC236}">
                <a16:creationId xmlns:a16="http://schemas.microsoft.com/office/drawing/2014/main" id="{52A6447E-5396-4432-8969-01C3D1FDF9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31155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377249"/>
            <a:ext cx="12331696" cy="709383"/>
          </a:xfrm>
        </p:spPr>
        <p:txBody>
          <a:bodyPr/>
          <a:lstStyle/>
          <a:p>
            <a:r>
              <a:rPr lang="en-US" dirty="0"/>
              <a:t>The methodology</a:t>
            </a:r>
          </a:p>
        </p:txBody>
      </p:sp>
      <p:sp>
        <p:nvSpPr>
          <p:cNvPr id="4" name="Picture Placeholder 3"/>
          <p:cNvSpPr>
            <a:spLocks noGrp="1"/>
          </p:cNvSpPr>
          <p:nvPr>
            <p:ph type="pic" sz="quarter" idx="10"/>
          </p:nvPr>
        </p:nvSpPr>
        <p:spPr/>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7337" b="17675"/>
          <a:stretch/>
        </p:blipFill>
        <p:spPr>
          <a:xfrm>
            <a:off x="0" y="-760"/>
            <a:ext cx="13442950" cy="4561648"/>
          </a:xfrm>
          <a:prstGeom prst="rect">
            <a:avLst/>
          </a:prstGeom>
        </p:spPr>
      </p:pic>
      <p:cxnSp>
        <p:nvCxnSpPr>
          <p:cNvPr id="7" name="Straight Connector 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36DD0409-48AD-489C-8B56-33C5C96130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04363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182225" y="7037748"/>
            <a:ext cx="3116263" cy="674544"/>
          </a:xfrm>
        </p:spPr>
        <p:txBody>
          <a:bodyPr/>
          <a:lstStyle/>
          <a:p>
            <a:pPr>
              <a:lnSpc>
                <a:spcPct val="100000"/>
              </a:lnSpc>
            </a:pPr>
            <a:endParaRPr lang="en-GB" sz="700" dirty="0"/>
          </a:p>
          <a:p>
            <a:pPr>
              <a:lnSpc>
                <a:spcPct val="100000"/>
              </a:lnSpc>
            </a:pPr>
            <a:r>
              <a:rPr lang="en-US" sz="700" b="1" dirty="0"/>
              <a:t>Source:</a:t>
            </a:r>
            <a:r>
              <a:rPr lang="en-US" sz="700" dirty="0"/>
              <a:t> </a:t>
            </a:r>
            <a:r>
              <a:rPr lang="en-GB" sz="700" dirty="0">
                <a:cs typeface="Arial" panose="020B0604020202020204" pitchFamily="34" charset="0"/>
              </a:rPr>
              <a:t>Kantar CrossMedia Database, European data  </a:t>
            </a:r>
          </a:p>
          <a:p>
            <a:pPr>
              <a:lnSpc>
                <a:spcPct val="100000"/>
              </a:lnSpc>
            </a:pPr>
            <a:r>
              <a:rPr lang="en-GB" sz="700" dirty="0"/>
              <a:t>Cinema: 71 | TV: 268| Online Video: 115 | Online Display: 232 | </a:t>
            </a:r>
          </a:p>
          <a:p>
            <a:pPr>
              <a:lnSpc>
                <a:spcPct val="100000"/>
              </a:lnSpc>
            </a:pPr>
            <a:r>
              <a:rPr lang="en-GB" sz="700" dirty="0"/>
              <a:t>Newspapers: 76 | Magazines: 53 | OOH: 163 | Radio: 78 </a:t>
            </a:r>
            <a:endParaRPr lang="en-GB" sz="700" dirty="0">
              <a:cs typeface="Arial" panose="020B0604020202020204" pitchFamily="34" charset="0"/>
            </a:endParaRPr>
          </a:p>
          <a:p>
            <a:endParaRPr lang="en-US" sz="700" dirty="0"/>
          </a:p>
        </p:txBody>
      </p:sp>
      <p:sp>
        <p:nvSpPr>
          <p:cNvPr id="3" name="Title 2"/>
          <p:cNvSpPr>
            <a:spLocks noGrp="1"/>
          </p:cNvSpPr>
          <p:nvPr>
            <p:ph type="title"/>
          </p:nvPr>
        </p:nvSpPr>
        <p:spPr/>
        <p:txBody>
          <a:bodyPr/>
          <a:lstStyle/>
          <a:p>
            <a:r>
              <a:rPr lang="en-GB" dirty="0">
                <a:cs typeface="Impact"/>
              </a:rPr>
              <a:t>TOTAL BRAND KPI </a:t>
            </a:r>
            <a:endParaRPr lang="en-US" dirty="0"/>
          </a:p>
        </p:txBody>
      </p:sp>
      <p:sp>
        <p:nvSpPr>
          <p:cNvPr id="4" name="Text Placeholder 3"/>
          <p:cNvSpPr>
            <a:spLocks noGrp="1"/>
          </p:cNvSpPr>
          <p:nvPr>
            <p:ph type="body" sz="quarter" idx="27"/>
          </p:nvPr>
        </p:nvSpPr>
        <p:spPr>
          <a:xfrm>
            <a:off x="270624" y="620783"/>
            <a:ext cx="8779858" cy="189708"/>
          </a:xfrm>
        </p:spPr>
        <p:txBody>
          <a:bodyPr/>
          <a:lstStyle/>
          <a:p>
            <a:pPr>
              <a:lnSpc>
                <a:spcPts val="1682"/>
              </a:lnSpc>
            </a:pPr>
            <a:r>
              <a:rPr lang="en-GB" dirty="0">
                <a:solidFill>
                  <a:srgbClr val="8A8A8D"/>
                </a:solidFill>
              </a:rPr>
              <a:t>Cinema, magazines and TV are the biggest contributors across the key brand-building pillars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303" y="1473031"/>
            <a:ext cx="9258344" cy="5052348"/>
          </a:xfrm>
          <a:prstGeom prst="rect">
            <a:avLst/>
          </a:prstGeom>
        </p:spPr>
      </p:pic>
      <p:cxnSp>
        <p:nvCxnSpPr>
          <p:cNvPr id="6" name="Straight Connector 5"/>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1A6802DF-6626-44C1-AE26-AD67DFA1E6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2919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206345" y="7203047"/>
            <a:ext cx="4092143" cy="323165"/>
          </a:xfrm>
        </p:spPr>
        <p:txBody>
          <a:bodyPr/>
          <a:lstStyle/>
          <a:p>
            <a:pPr>
              <a:lnSpc>
                <a:spcPct val="100000"/>
              </a:lnSpc>
            </a:pPr>
            <a:r>
              <a:rPr lang="en-US" sz="700" b="1" dirty="0">
                <a:solidFill>
                  <a:srgbClr val="000000"/>
                </a:solidFill>
              </a:rPr>
              <a:t>Source: </a:t>
            </a:r>
            <a:r>
              <a:rPr lang="en-US" sz="700" dirty="0">
                <a:solidFill>
                  <a:srgbClr val="000000"/>
                </a:solidFill>
              </a:rPr>
              <a:t>Kantar </a:t>
            </a:r>
            <a:r>
              <a:rPr lang="en-GB" sz="700" dirty="0">
                <a:solidFill>
                  <a:srgbClr val="000000"/>
                </a:solidFill>
                <a:cs typeface="Arial" panose="020B0604020202020204" pitchFamily="34" charset="0"/>
              </a:rPr>
              <a:t>CrossMedia Database, European data</a:t>
            </a:r>
          </a:p>
          <a:p>
            <a:pPr>
              <a:lnSpc>
                <a:spcPct val="100000"/>
              </a:lnSpc>
            </a:pPr>
            <a:r>
              <a:rPr lang="en-GB" sz="700" dirty="0">
                <a:solidFill>
                  <a:srgbClr val="000000"/>
                </a:solidFill>
                <a:cs typeface="Arial" panose="020B0604020202020204" pitchFamily="34" charset="0"/>
              </a:rPr>
              <a:t>Online video includes VOD</a:t>
            </a:r>
          </a:p>
          <a:p>
            <a:pPr>
              <a:lnSpc>
                <a:spcPct val="100000"/>
              </a:lnSpc>
            </a:pPr>
            <a:endParaRPr lang="en-US" sz="700" dirty="0"/>
          </a:p>
        </p:txBody>
      </p:sp>
      <p:sp>
        <p:nvSpPr>
          <p:cNvPr id="3" name="Title 2"/>
          <p:cNvSpPr>
            <a:spLocks noGrp="1"/>
          </p:cNvSpPr>
          <p:nvPr>
            <p:ph type="title"/>
          </p:nvPr>
        </p:nvSpPr>
        <p:spPr/>
        <p:txBody>
          <a:bodyPr/>
          <a:lstStyle/>
          <a:p>
            <a:r>
              <a:rPr lang="en-GB" dirty="0"/>
              <a:t>THE IMPACT OF AV CHANNELS</a:t>
            </a:r>
          </a:p>
        </p:txBody>
      </p:sp>
      <p:sp>
        <p:nvSpPr>
          <p:cNvPr id="4" name="Text Placeholder 3"/>
          <p:cNvSpPr>
            <a:spLocks noGrp="1"/>
          </p:cNvSpPr>
          <p:nvPr>
            <p:ph type="body" sz="quarter" idx="27"/>
          </p:nvPr>
        </p:nvSpPr>
        <p:spPr>
          <a:xfrm>
            <a:off x="270623" y="651956"/>
            <a:ext cx="8426567" cy="436608"/>
          </a:xfrm>
        </p:spPr>
        <p:txBody>
          <a:bodyPr/>
          <a:lstStyle/>
          <a:p>
            <a:r>
              <a:rPr lang="en-GB" dirty="0"/>
              <a:t>Analysis demonstrates how adopting a multi-screen strategy that has cinema in the mix can have the greatest influence and contribution towards brand building metrics.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760" y="1806689"/>
            <a:ext cx="10996468" cy="4541552"/>
          </a:xfrm>
          <a:prstGeom prst="rect">
            <a:avLst/>
          </a:prstGeom>
        </p:spPr>
      </p:pic>
      <p:cxnSp>
        <p:nvCxnSpPr>
          <p:cNvPr id="6" name="Straight Connector 5"/>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A60BB053-4E69-4170-833E-8D20B5E1B8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63518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Impact"/>
              </a:rPr>
              <a:t>Five key takeaways</a:t>
            </a:r>
            <a:endParaRPr lang="en-US" dirty="0"/>
          </a:p>
        </p:txBody>
      </p:sp>
      <p:sp>
        <p:nvSpPr>
          <p:cNvPr id="5" name="Text Placeholder 4"/>
          <p:cNvSpPr txBox="1">
            <a:spLocks/>
          </p:cNvSpPr>
          <p:nvPr/>
        </p:nvSpPr>
        <p:spPr>
          <a:xfrm>
            <a:off x="1224746" y="1926527"/>
            <a:ext cx="3188169" cy="1054430"/>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3000"/>
              </a:lnSpc>
            </a:pPr>
            <a:r>
              <a:rPr lang="en-US" sz="3000" dirty="0">
                <a:solidFill>
                  <a:schemeClr val="accent3"/>
                </a:solidFill>
                <a:latin typeface="Impact" charset="0"/>
                <a:ea typeface="Impact" charset="0"/>
                <a:cs typeface="Impact" charset="0"/>
              </a:rPr>
              <a:t>1. CINEMA MAKES BRANDS </a:t>
            </a:r>
            <a:br>
              <a:rPr lang="en-US" sz="3000" dirty="0">
                <a:solidFill>
                  <a:schemeClr val="accent3"/>
                </a:solidFill>
                <a:latin typeface="Impact" charset="0"/>
                <a:ea typeface="Impact" charset="0"/>
                <a:cs typeface="Impact" charset="0"/>
              </a:rPr>
            </a:br>
            <a:r>
              <a:rPr lang="en-US" sz="3000" dirty="0">
                <a:solidFill>
                  <a:schemeClr val="accent3"/>
                </a:solidFill>
                <a:latin typeface="Impact" charset="0"/>
                <a:ea typeface="Impact" charset="0"/>
                <a:cs typeface="Impact" charset="0"/>
              </a:rPr>
              <a:t>MEMORABLE </a:t>
            </a:r>
          </a:p>
        </p:txBody>
      </p:sp>
      <p:sp>
        <p:nvSpPr>
          <p:cNvPr id="6" name="Text Placeholder 5"/>
          <p:cNvSpPr txBox="1">
            <a:spLocks/>
          </p:cNvSpPr>
          <p:nvPr/>
        </p:nvSpPr>
        <p:spPr>
          <a:xfrm>
            <a:off x="5119419" y="1926527"/>
            <a:ext cx="3204114" cy="1054430"/>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3000"/>
              </a:lnSpc>
            </a:pPr>
            <a:r>
              <a:rPr lang="en-US" sz="3000" dirty="0">
                <a:solidFill>
                  <a:srgbClr val="FB3449"/>
                </a:solidFill>
                <a:latin typeface="Impact" charset="0"/>
                <a:ea typeface="Impact" charset="0"/>
                <a:cs typeface="Impact" charset="0"/>
              </a:rPr>
              <a:t>2. CINEMA CREATES </a:t>
            </a:r>
          </a:p>
          <a:p>
            <a:pPr algn="ctr">
              <a:lnSpc>
                <a:spcPts val="3000"/>
              </a:lnSpc>
            </a:pPr>
            <a:r>
              <a:rPr lang="en-US" sz="3000" dirty="0">
                <a:solidFill>
                  <a:srgbClr val="FB3449"/>
                </a:solidFill>
                <a:latin typeface="Impact" charset="0"/>
                <a:ea typeface="Impact" charset="0"/>
                <a:cs typeface="Impact" charset="0"/>
              </a:rPr>
              <a:t>A BRAND </a:t>
            </a:r>
          </a:p>
          <a:p>
            <a:pPr algn="ctr">
              <a:lnSpc>
                <a:spcPts val="3000"/>
              </a:lnSpc>
            </a:pPr>
            <a:r>
              <a:rPr lang="en-US" sz="3000" dirty="0">
                <a:solidFill>
                  <a:srgbClr val="FB3449"/>
                </a:solidFill>
                <a:latin typeface="Impact" charset="0"/>
                <a:ea typeface="Impact" charset="0"/>
                <a:cs typeface="Impact" charset="0"/>
              </a:rPr>
              <a:t>LOVE STORY </a:t>
            </a:r>
          </a:p>
        </p:txBody>
      </p:sp>
      <p:sp>
        <p:nvSpPr>
          <p:cNvPr id="7" name="Text Placeholder 6"/>
          <p:cNvSpPr txBox="1">
            <a:spLocks/>
          </p:cNvSpPr>
          <p:nvPr/>
        </p:nvSpPr>
        <p:spPr>
          <a:xfrm>
            <a:off x="9030033" y="1926527"/>
            <a:ext cx="3188172" cy="1073832"/>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3000"/>
              </a:lnSpc>
            </a:pPr>
            <a:r>
              <a:rPr lang="en-GB" sz="3000" dirty="0">
                <a:solidFill>
                  <a:srgbClr val="00BFD6"/>
                </a:solidFill>
                <a:latin typeface="Impact" charset="0"/>
                <a:ea typeface="Impact" charset="0"/>
                <a:cs typeface="Impact" charset="0"/>
              </a:rPr>
              <a:t>3. CINEMA MAKES BRANDS FEEL DIFFERENT</a:t>
            </a:r>
          </a:p>
        </p:txBody>
      </p:sp>
      <p:sp>
        <p:nvSpPr>
          <p:cNvPr id="8" name="Text Placeholder 7"/>
          <p:cNvSpPr txBox="1">
            <a:spLocks/>
          </p:cNvSpPr>
          <p:nvPr/>
        </p:nvSpPr>
        <p:spPr>
          <a:xfrm>
            <a:off x="3236593" y="4691469"/>
            <a:ext cx="3188172" cy="11139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3000"/>
              </a:lnSpc>
            </a:pPr>
            <a:r>
              <a:rPr lang="en-US" sz="3000" dirty="0">
                <a:solidFill>
                  <a:srgbClr val="B6008D"/>
                </a:solidFill>
                <a:latin typeface="Impact" charset="0"/>
                <a:ea typeface="Impact" charset="0"/>
                <a:cs typeface="Impact" charset="0"/>
              </a:rPr>
              <a:t>4. CINEMA TURNS AUDIENCES INTO CUSTOMERS </a:t>
            </a:r>
          </a:p>
        </p:txBody>
      </p:sp>
      <p:sp>
        <p:nvSpPr>
          <p:cNvPr id="9" name="Text Placeholder 8"/>
          <p:cNvSpPr txBox="1">
            <a:spLocks/>
          </p:cNvSpPr>
          <p:nvPr/>
        </p:nvSpPr>
        <p:spPr>
          <a:xfrm>
            <a:off x="7119046" y="4691469"/>
            <a:ext cx="3188172" cy="111398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ts val="3000"/>
              </a:lnSpc>
            </a:pPr>
            <a:r>
              <a:rPr lang="en-US" sz="3000" dirty="0">
                <a:solidFill>
                  <a:schemeClr val="accent6"/>
                </a:solidFill>
                <a:latin typeface="Impact" charset="0"/>
                <a:ea typeface="Impact" charset="0"/>
                <a:cs typeface="Impact" charset="0"/>
              </a:rPr>
              <a:t>5. CINEMA WINS INFLUENTIAL FANS </a:t>
            </a:r>
          </a:p>
          <a:p>
            <a:pPr algn="ctr">
              <a:lnSpc>
                <a:spcPts val="3000"/>
              </a:lnSpc>
            </a:pPr>
            <a:r>
              <a:rPr lang="en-US" sz="3000" dirty="0">
                <a:solidFill>
                  <a:schemeClr val="accent6"/>
                </a:solidFill>
                <a:latin typeface="Impact" charset="0"/>
                <a:ea typeface="Impact" charset="0"/>
                <a:cs typeface="Impact" charset="0"/>
              </a:rPr>
              <a:t>FOR BRANDS </a:t>
            </a:r>
          </a:p>
        </p:txBody>
      </p:sp>
      <p:cxnSp>
        <p:nvCxnSpPr>
          <p:cNvPr id="10" name="Straight Connector 9"/>
          <p:cNvCxnSpPr/>
          <p:nvPr/>
        </p:nvCxnSpPr>
        <p:spPr>
          <a:xfrm>
            <a:off x="1224746" y="1472129"/>
            <a:ext cx="3188172" cy="0"/>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19419" y="1465053"/>
            <a:ext cx="3204114" cy="0"/>
          </a:xfrm>
          <a:prstGeom prst="line">
            <a:avLst/>
          </a:prstGeom>
          <a:ln w="25400">
            <a:solidFill>
              <a:srgbClr val="FB344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030033" y="1465052"/>
            <a:ext cx="3188172" cy="1"/>
          </a:xfrm>
          <a:prstGeom prst="line">
            <a:avLst/>
          </a:prstGeom>
          <a:ln w="25400">
            <a:solidFill>
              <a:srgbClr val="00BFD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36593" y="4230982"/>
            <a:ext cx="3188172"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7119046" y="4230982"/>
            <a:ext cx="3188172" cy="1"/>
          </a:xfrm>
          <a:prstGeom prst="line">
            <a:avLst/>
          </a:prstGeom>
          <a:ln w="25400">
            <a:solidFill>
              <a:srgbClr val="8A8A8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224746" y="3484448"/>
            <a:ext cx="3188172" cy="0"/>
          </a:xfrm>
          <a:prstGeom prst="line">
            <a:avLst/>
          </a:prstGeom>
          <a:ln w="254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19419" y="3484448"/>
            <a:ext cx="3204114" cy="0"/>
          </a:xfrm>
          <a:prstGeom prst="line">
            <a:avLst/>
          </a:prstGeom>
          <a:ln w="25400">
            <a:solidFill>
              <a:srgbClr val="FB3449"/>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030033" y="3484448"/>
            <a:ext cx="3188172" cy="1"/>
          </a:xfrm>
          <a:prstGeom prst="line">
            <a:avLst/>
          </a:prstGeom>
          <a:ln w="25400">
            <a:solidFill>
              <a:srgbClr val="00BFD6"/>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236593" y="6240219"/>
            <a:ext cx="3188172"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119046" y="6240219"/>
            <a:ext cx="3188172" cy="1"/>
          </a:xfrm>
          <a:prstGeom prst="line">
            <a:avLst/>
          </a:prstGeom>
          <a:ln w="25400">
            <a:solidFill>
              <a:srgbClr val="8A8A8D"/>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23" name="Picture 22" descr="logo-04.png">
            <a:extLst>
              <a:ext uri="{FF2B5EF4-FFF2-40B4-BE49-F238E27FC236}">
                <a16:creationId xmlns:a16="http://schemas.microsoft.com/office/drawing/2014/main" id="{24920160-BDA8-44C0-9B2D-23C12A45FB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6422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cs typeface="Impact"/>
              </a:rPr>
              <a:t>implications</a:t>
            </a:r>
            <a:endParaRPr lang="en-US" dirty="0"/>
          </a:p>
        </p:txBody>
      </p:sp>
      <p:sp>
        <p:nvSpPr>
          <p:cNvPr id="4" name="Text Placeholder 3"/>
          <p:cNvSpPr>
            <a:spLocks noGrp="1"/>
          </p:cNvSpPr>
          <p:nvPr>
            <p:ph type="body" sz="quarter" idx="27"/>
          </p:nvPr>
        </p:nvSpPr>
        <p:spPr>
          <a:xfrm>
            <a:off x="270623" y="651956"/>
            <a:ext cx="7574513" cy="436608"/>
          </a:xfrm>
        </p:spPr>
        <p:txBody>
          <a:bodyPr/>
          <a:lstStyle/>
          <a:p>
            <a:r>
              <a:rPr lang="en-US" dirty="0">
                <a:latin typeface="Arial" charset="0"/>
              </a:rPr>
              <a:t>Cinema can deliver significant impact for brands and should be an essential part of the AV mix. These results can help inform the planning of your next campaign in three ways:  </a:t>
            </a:r>
          </a:p>
        </p:txBody>
      </p:sp>
      <p:sp>
        <p:nvSpPr>
          <p:cNvPr id="5" name="Text Placeholder 4"/>
          <p:cNvSpPr txBox="1">
            <a:spLocks/>
          </p:cNvSpPr>
          <p:nvPr/>
        </p:nvSpPr>
        <p:spPr>
          <a:xfrm>
            <a:off x="1506638" y="4464167"/>
            <a:ext cx="3025459" cy="1023944"/>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defTabSz="503830">
              <a:lnSpc>
                <a:spcPts val="3000"/>
              </a:lnSpc>
            </a:pPr>
            <a:r>
              <a:rPr lang="en-US" sz="2500" b="0" cap="all" dirty="0">
                <a:solidFill>
                  <a:schemeClr val="bg2"/>
                </a:solidFill>
                <a:latin typeface="Impact"/>
                <a:cs typeface="Impact"/>
              </a:rPr>
              <a:t>CINEMA SHOULD BE INCLUDED ON EVERY BRAND’S AV SCHEDULE</a:t>
            </a:r>
          </a:p>
        </p:txBody>
      </p:sp>
      <p:sp>
        <p:nvSpPr>
          <p:cNvPr id="6" name="Text Placeholder 4"/>
          <p:cNvSpPr txBox="1">
            <a:spLocks/>
          </p:cNvSpPr>
          <p:nvPr/>
        </p:nvSpPr>
        <p:spPr>
          <a:xfrm>
            <a:off x="5029140" y="4464167"/>
            <a:ext cx="3595317" cy="1118314"/>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defTabSz="503830">
              <a:lnSpc>
                <a:spcPts val="3000"/>
              </a:lnSpc>
            </a:pPr>
            <a:r>
              <a:rPr lang="en-US" sz="2500" b="0" cap="all" dirty="0">
                <a:solidFill>
                  <a:schemeClr val="accent1"/>
                </a:solidFill>
                <a:latin typeface="Impact"/>
                <a:cs typeface="Impact"/>
              </a:rPr>
              <a:t>CINEMA SHOULD BE PLANNED AS ‘APPOINTMENT TO VIEW’ PROGRAMMING</a:t>
            </a:r>
          </a:p>
        </p:txBody>
      </p:sp>
      <p:sp>
        <p:nvSpPr>
          <p:cNvPr id="7" name="Text Placeholder 4"/>
          <p:cNvSpPr txBox="1">
            <a:spLocks/>
          </p:cNvSpPr>
          <p:nvPr/>
        </p:nvSpPr>
        <p:spPr>
          <a:xfrm>
            <a:off x="9040688" y="4464167"/>
            <a:ext cx="2742546" cy="1193257"/>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defTabSz="503830">
              <a:lnSpc>
                <a:spcPts val="3000"/>
              </a:lnSpc>
            </a:pPr>
            <a:r>
              <a:rPr lang="en-US" sz="2500" b="0" cap="all" dirty="0" err="1">
                <a:solidFill>
                  <a:schemeClr val="accent2"/>
                </a:solidFill>
                <a:latin typeface="Impact"/>
                <a:cs typeface="Impact"/>
              </a:rPr>
              <a:t>Maximise</a:t>
            </a:r>
            <a:r>
              <a:rPr lang="en-US" sz="2500" b="0" cap="all" dirty="0">
                <a:solidFill>
                  <a:schemeClr val="accent2"/>
                </a:solidFill>
                <a:latin typeface="Impact"/>
                <a:cs typeface="Impact"/>
              </a:rPr>
              <a:t> </a:t>
            </a:r>
          </a:p>
          <a:p>
            <a:pPr algn="ctr" defTabSz="503830">
              <a:lnSpc>
                <a:spcPts val="3000"/>
              </a:lnSpc>
            </a:pPr>
            <a:r>
              <a:rPr lang="en-US" sz="2500" b="0" cap="all" dirty="0">
                <a:solidFill>
                  <a:schemeClr val="accent2"/>
                </a:solidFill>
                <a:latin typeface="Impact"/>
                <a:cs typeface="Impact"/>
              </a:rPr>
              <a:t>cinema </a:t>
            </a:r>
          </a:p>
          <a:p>
            <a:pPr algn="ctr" defTabSz="503830">
              <a:lnSpc>
                <a:spcPts val="3000"/>
              </a:lnSpc>
            </a:pPr>
            <a:r>
              <a:rPr lang="en-US" sz="2500" b="0" cap="all" dirty="0">
                <a:solidFill>
                  <a:schemeClr val="accent2"/>
                </a:solidFill>
                <a:latin typeface="Impact"/>
                <a:cs typeface="Impact"/>
              </a:rPr>
              <a:t>creativity</a:t>
            </a:r>
          </a:p>
        </p:txBody>
      </p:sp>
      <p:cxnSp>
        <p:nvCxnSpPr>
          <p:cNvPr id="8" name="Straight Connector 7"/>
          <p:cNvCxnSpPr/>
          <p:nvPr/>
        </p:nvCxnSpPr>
        <p:spPr>
          <a:xfrm>
            <a:off x="1367187" y="4149024"/>
            <a:ext cx="330436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67187" y="5964381"/>
            <a:ext cx="330436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34212" y="4149024"/>
            <a:ext cx="330436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34212" y="5964381"/>
            <a:ext cx="330436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759780" y="4149024"/>
            <a:ext cx="33043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59780" y="5964381"/>
            <a:ext cx="330436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Oval 14"/>
          <p:cNvSpPr>
            <a:spLocks/>
          </p:cNvSpPr>
          <p:nvPr userDrawn="1"/>
        </p:nvSpPr>
        <p:spPr>
          <a:xfrm>
            <a:off x="2130834" y="2081367"/>
            <a:ext cx="1858702" cy="185870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3830"/>
            <a:r>
              <a:rPr lang="en-US" sz="7500">
                <a:solidFill>
                  <a:prstClr val="white"/>
                </a:solidFill>
                <a:latin typeface="Impact" charset="0"/>
                <a:ea typeface="Impact" charset="0"/>
                <a:cs typeface="Impact" charset="0"/>
              </a:rPr>
              <a:t>1</a:t>
            </a:r>
          </a:p>
        </p:txBody>
      </p:sp>
      <p:sp>
        <p:nvSpPr>
          <p:cNvPr id="18" name="Oval 17"/>
          <p:cNvSpPr>
            <a:spLocks/>
          </p:cNvSpPr>
          <p:nvPr userDrawn="1"/>
        </p:nvSpPr>
        <p:spPr>
          <a:xfrm>
            <a:off x="5827130" y="2081368"/>
            <a:ext cx="1858702" cy="185870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3830"/>
            <a:r>
              <a:rPr lang="en-US" sz="7500" dirty="0">
                <a:solidFill>
                  <a:prstClr val="white"/>
                </a:solidFill>
                <a:latin typeface="Impact" charset="0"/>
                <a:ea typeface="Impact" charset="0"/>
                <a:cs typeface="Impact" charset="0"/>
              </a:rPr>
              <a:t>2</a:t>
            </a:r>
          </a:p>
        </p:txBody>
      </p:sp>
      <p:sp>
        <p:nvSpPr>
          <p:cNvPr id="21" name="Oval 20"/>
          <p:cNvSpPr>
            <a:spLocks/>
          </p:cNvSpPr>
          <p:nvPr userDrawn="1"/>
        </p:nvSpPr>
        <p:spPr>
          <a:xfrm>
            <a:off x="9523427" y="2081366"/>
            <a:ext cx="1858702" cy="185870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3830"/>
            <a:r>
              <a:rPr lang="en-US" sz="7500" dirty="0">
                <a:solidFill>
                  <a:prstClr val="white"/>
                </a:solidFill>
                <a:latin typeface="Impact" charset="0"/>
                <a:ea typeface="Impact" charset="0"/>
                <a:cs typeface="Impact" charset="0"/>
              </a:rPr>
              <a:t>3</a:t>
            </a:r>
          </a:p>
        </p:txBody>
      </p:sp>
      <p:cxnSp>
        <p:nvCxnSpPr>
          <p:cNvPr id="23" name="Straight Connector 22"/>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logo-04.png">
            <a:extLst>
              <a:ext uri="{FF2B5EF4-FFF2-40B4-BE49-F238E27FC236}">
                <a16:creationId xmlns:a16="http://schemas.microsoft.com/office/drawing/2014/main" id="{0E35D795-D130-4C8F-AA88-279599D88A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5966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68118" y="5422467"/>
            <a:ext cx="12331696" cy="709383"/>
          </a:xfrm>
        </p:spPr>
        <p:txBody>
          <a:bodyPr/>
          <a:lstStyle/>
          <a:p>
            <a:r>
              <a:rPr lang="en-US" dirty="0"/>
              <a:t>Thank you</a:t>
            </a:r>
          </a:p>
        </p:txBody>
      </p:sp>
      <p:cxnSp>
        <p:nvCxnSpPr>
          <p:cNvPr id="5" name="Straight Connector 4"/>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04.png">
            <a:extLst>
              <a:ext uri="{FF2B5EF4-FFF2-40B4-BE49-F238E27FC236}">
                <a16:creationId xmlns:a16="http://schemas.microsoft.com/office/drawing/2014/main" id="{1B308D9C-43F5-474D-BBA2-D464D5692E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70900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188" b="11477"/>
          <a:stretch/>
        </p:blipFill>
        <p:spPr>
          <a:xfrm>
            <a:off x="1349488" y="1299890"/>
            <a:ext cx="10743974" cy="5665322"/>
          </a:xfrm>
          <a:prstGeom prst="rect">
            <a:avLst/>
          </a:prstGeom>
        </p:spPr>
      </p:pic>
      <p:sp>
        <p:nvSpPr>
          <p:cNvPr id="3" name="Title 2"/>
          <p:cNvSpPr>
            <a:spLocks noGrp="1"/>
          </p:cNvSpPr>
          <p:nvPr>
            <p:ph type="title"/>
          </p:nvPr>
        </p:nvSpPr>
        <p:spPr/>
        <p:txBody>
          <a:bodyPr/>
          <a:lstStyle/>
          <a:p>
            <a:r>
              <a:rPr lang="en-GB" dirty="0">
                <a:cs typeface="Impact"/>
              </a:rPr>
              <a:t>How the study was done</a:t>
            </a:r>
            <a:endParaRPr lang="en-US" dirty="0"/>
          </a:p>
        </p:txBody>
      </p:sp>
      <p:sp>
        <p:nvSpPr>
          <p:cNvPr id="4" name="Text Placeholder 3"/>
          <p:cNvSpPr>
            <a:spLocks noGrp="1"/>
          </p:cNvSpPr>
          <p:nvPr>
            <p:ph type="body" sz="quarter" idx="27"/>
          </p:nvPr>
        </p:nvSpPr>
        <p:spPr>
          <a:xfrm>
            <a:off x="270624" y="651956"/>
            <a:ext cx="7034186" cy="436608"/>
          </a:xfrm>
        </p:spPr>
        <p:txBody>
          <a:bodyPr/>
          <a:lstStyle/>
          <a:p>
            <a:r>
              <a:rPr lang="en-GB" dirty="0">
                <a:solidFill>
                  <a:srgbClr val="959192"/>
                </a:solidFill>
              </a:rPr>
              <a:t>Kantar have a comprehensive databank of European CrossMedia case studies – with half of these coming from the UK.</a:t>
            </a:r>
            <a:endParaRPr lang="en-US" dirty="0">
              <a:solidFill>
                <a:srgbClr val="959192"/>
              </a:solidFill>
            </a:endParaRPr>
          </a:p>
          <a:p>
            <a:endParaRPr lang="en-US" dirty="0"/>
          </a:p>
        </p:txBody>
      </p:sp>
      <p:cxnSp>
        <p:nvCxnSpPr>
          <p:cNvPr id="6" name="Straight Connector 5"/>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04.png">
            <a:extLst>
              <a:ext uri="{FF2B5EF4-FFF2-40B4-BE49-F238E27FC236}">
                <a16:creationId xmlns:a16="http://schemas.microsoft.com/office/drawing/2014/main" id="{8E68BCAF-9C9A-437F-827B-E18425C27F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3812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a:spLocks/>
          </p:cNvSpPr>
          <p:nvPr/>
        </p:nvSpPr>
        <p:spPr>
          <a:xfrm>
            <a:off x="2297365" y="1121020"/>
            <a:ext cx="1440000" cy="5285019"/>
          </a:xfrm>
          <a:prstGeom prst="roundRect">
            <a:avLst/>
          </a:prstGeom>
          <a:solidFill>
            <a:srgbClr val="CA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36383D"/>
                </a:solidFill>
              </a:rPr>
              <a:t>BRAND METRIC</a:t>
            </a:r>
          </a:p>
        </p:txBody>
      </p:sp>
      <p:sp>
        <p:nvSpPr>
          <p:cNvPr id="3" name="Title 2"/>
          <p:cNvSpPr>
            <a:spLocks noGrp="1"/>
          </p:cNvSpPr>
          <p:nvPr>
            <p:ph type="title"/>
          </p:nvPr>
        </p:nvSpPr>
        <p:spPr/>
        <p:txBody>
          <a:bodyPr/>
          <a:lstStyle/>
          <a:p>
            <a:r>
              <a:rPr lang="en-GB" dirty="0">
                <a:cs typeface="Impact"/>
              </a:rPr>
              <a:t>Unpicking BRAND IMPACT delivered by advertising</a:t>
            </a:r>
            <a:endParaRPr lang="en-US" dirty="0"/>
          </a:p>
        </p:txBody>
      </p:sp>
      <p:sp>
        <p:nvSpPr>
          <p:cNvPr id="5" name="TextBox 32"/>
          <p:cNvSpPr txBox="1"/>
          <p:nvPr/>
        </p:nvSpPr>
        <p:spPr>
          <a:xfrm>
            <a:off x="4566028" y="1121020"/>
            <a:ext cx="5518008" cy="461665"/>
          </a:xfrm>
          <a:prstGeom prst="rect">
            <a:avLst/>
          </a:prstGeom>
          <a:noFill/>
        </p:spPr>
        <p:txBody>
          <a:bodyPr wrap="square" lIns="0" tIns="0" rIns="0" bIns="0" rtlCol="0">
            <a:spAutoFit/>
          </a:bodyPr>
          <a:lstStyle/>
          <a:p>
            <a:pPr>
              <a:spcAft>
                <a:spcPts val="0"/>
              </a:spcAft>
            </a:pPr>
            <a:r>
              <a:rPr lang="en-GB" sz="1600" b="1" dirty="0">
                <a:solidFill>
                  <a:srgbClr val="000000"/>
                </a:solidFill>
                <a:effectLst/>
                <a:latin typeface="Arial"/>
                <a:ea typeface="Times New Roman"/>
                <a:cs typeface="Arial"/>
              </a:rPr>
              <a:t>Brand Metric</a:t>
            </a:r>
          </a:p>
          <a:p>
            <a:pPr>
              <a:spcAft>
                <a:spcPts val="0"/>
              </a:spcAft>
            </a:pPr>
            <a:r>
              <a:rPr lang="en-GB" sz="1400" dirty="0">
                <a:solidFill>
                  <a:srgbClr val="000000"/>
                </a:solidFill>
                <a:effectLst/>
                <a:latin typeface="Arial"/>
                <a:ea typeface="Times New Roman"/>
                <a:cs typeface="Arial"/>
              </a:rPr>
              <a:t>First, Kantar takes a brand metric for a specific brand. </a:t>
            </a:r>
          </a:p>
        </p:txBody>
      </p:sp>
      <p:sp>
        <p:nvSpPr>
          <p:cNvPr id="6" name="TextBox 5"/>
          <p:cNvSpPr txBox="1"/>
          <p:nvPr/>
        </p:nvSpPr>
        <p:spPr>
          <a:xfrm>
            <a:off x="4566028" y="2118806"/>
            <a:ext cx="7275924" cy="2492990"/>
          </a:xfrm>
          <a:prstGeom prst="rect">
            <a:avLst/>
          </a:prstGeom>
          <a:noFill/>
        </p:spPr>
        <p:txBody>
          <a:bodyPr wrap="square" lIns="0" tIns="0" rIns="0" bIns="0" rtlCol="0">
            <a:spAutoFit/>
          </a:bodyPr>
          <a:lstStyle/>
          <a:p>
            <a:pPr>
              <a:spcAft>
                <a:spcPts val="0"/>
              </a:spcAft>
            </a:pPr>
            <a:r>
              <a:rPr lang="en-GB" sz="1600" b="1" dirty="0">
                <a:solidFill>
                  <a:schemeClr val="accent6"/>
                </a:solidFill>
                <a:effectLst/>
                <a:latin typeface="Arial"/>
                <a:ea typeface="Times New Roman"/>
                <a:cs typeface="Arial"/>
              </a:rPr>
              <a:t>The Base (Non-Media) Contribution</a:t>
            </a:r>
          </a:p>
          <a:p>
            <a:pPr>
              <a:spcAft>
                <a:spcPts val="0"/>
              </a:spcAft>
            </a:pPr>
            <a:r>
              <a:rPr lang="en-GB" sz="1400" dirty="0">
                <a:solidFill>
                  <a:srgbClr val="000000"/>
                </a:solidFill>
                <a:ea typeface="Times New Roman"/>
                <a:cs typeface="Arial"/>
              </a:rPr>
              <a:t>Kantar then identify any </a:t>
            </a:r>
            <a:r>
              <a:rPr lang="en-GB" sz="1400" b="1" dirty="0">
                <a:solidFill>
                  <a:srgbClr val="000000"/>
                </a:solidFill>
                <a:ea typeface="Times New Roman"/>
                <a:cs typeface="Arial"/>
              </a:rPr>
              <a:t>underlying involvement factors </a:t>
            </a:r>
            <a:r>
              <a:rPr lang="en-GB" sz="1400" dirty="0">
                <a:solidFill>
                  <a:srgbClr val="000000"/>
                </a:solidFill>
                <a:ea typeface="Times New Roman"/>
                <a:cs typeface="Arial"/>
              </a:rPr>
              <a:t>and </a:t>
            </a:r>
            <a:r>
              <a:rPr lang="en-GB" sz="1400" b="1" dirty="0">
                <a:solidFill>
                  <a:srgbClr val="000000"/>
                </a:solidFill>
                <a:ea typeface="Times New Roman"/>
                <a:cs typeface="Arial"/>
              </a:rPr>
              <a:t>ongoing influences </a:t>
            </a:r>
            <a:r>
              <a:rPr lang="en-GB" sz="1400" dirty="0">
                <a:solidFill>
                  <a:srgbClr val="000000"/>
                </a:solidFill>
                <a:ea typeface="Times New Roman"/>
                <a:cs typeface="Arial"/>
              </a:rPr>
              <a:t>that can  influence a consumer’s view of a brand and control for these within the modelling:</a:t>
            </a:r>
          </a:p>
          <a:p>
            <a:pPr>
              <a:spcAft>
                <a:spcPts val="0"/>
              </a:spcAft>
            </a:pPr>
            <a:endParaRPr lang="en-GB" sz="1400" dirty="0">
              <a:solidFill>
                <a:srgbClr val="000000"/>
              </a:solidFill>
              <a:ea typeface="Times New Roman"/>
              <a:cs typeface="Arial"/>
            </a:endParaRPr>
          </a:p>
          <a:p>
            <a:pPr lvl="0">
              <a:spcAft>
                <a:spcPts val="0"/>
              </a:spcAft>
            </a:pPr>
            <a:r>
              <a:rPr lang="en-GB" sz="1400" dirty="0">
                <a:solidFill>
                  <a:srgbClr val="000000"/>
                </a:solidFill>
                <a:cs typeface="Arial"/>
              </a:rPr>
              <a:t>– Category interest </a:t>
            </a:r>
            <a:endParaRPr lang="en-GB" sz="1400" dirty="0">
              <a:ea typeface="Times New Roman"/>
              <a:cs typeface="Arial"/>
            </a:endParaRPr>
          </a:p>
          <a:p>
            <a:pPr lvl="0">
              <a:spcAft>
                <a:spcPts val="0"/>
              </a:spcAft>
            </a:pPr>
            <a:r>
              <a:rPr lang="en-GB" sz="1400" dirty="0">
                <a:solidFill>
                  <a:srgbClr val="000000"/>
                </a:solidFill>
                <a:cs typeface="Arial"/>
              </a:rPr>
              <a:t>– Media bias</a:t>
            </a:r>
            <a:endParaRPr lang="en-GB" sz="1400" dirty="0">
              <a:ea typeface="Times New Roman"/>
              <a:cs typeface="Arial"/>
            </a:endParaRPr>
          </a:p>
          <a:p>
            <a:pPr lvl="0">
              <a:spcAft>
                <a:spcPts val="0"/>
              </a:spcAft>
            </a:pPr>
            <a:r>
              <a:rPr lang="en-GB" sz="1400" dirty="0">
                <a:solidFill>
                  <a:srgbClr val="000000"/>
                </a:solidFill>
                <a:cs typeface="Arial"/>
              </a:rPr>
              <a:t>– Brand involvement </a:t>
            </a:r>
            <a:endParaRPr lang="en-GB" sz="1400" dirty="0">
              <a:ea typeface="Times New Roman"/>
              <a:cs typeface="Arial"/>
            </a:endParaRPr>
          </a:p>
          <a:p>
            <a:pPr lvl="0">
              <a:spcAft>
                <a:spcPts val="0"/>
              </a:spcAft>
            </a:pPr>
            <a:r>
              <a:rPr lang="en-GB" sz="1400" dirty="0">
                <a:solidFill>
                  <a:srgbClr val="000000"/>
                </a:solidFill>
                <a:cs typeface="Arial"/>
              </a:rPr>
              <a:t>– Purchase behaviour</a:t>
            </a:r>
          </a:p>
          <a:p>
            <a:pPr lvl="0">
              <a:spcAft>
                <a:spcPts val="0"/>
              </a:spcAft>
            </a:pPr>
            <a:r>
              <a:rPr lang="en-GB" sz="1400" dirty="0">
                <a:solidFill>
                  <a:srgbClr val="000000"/>
                </a:solidFill>
                <a:cs typeface="Arial"/>
              </a:rPr>
              <a:t>– Previous campaigns</a:t>
            </a:r>
          </a:p>
          <a:p>
            <a:pPr lvl="0">
              <a:spcAft>
                <a:spcPts val="0"/>
              </a:spcAft>
            </a:pPr>
            <a:r>
              <a:rPr lang="en-GB" sz="1400" dirty="0">
                <a:solidFill>
                  <a:srgbClr val="000000"/>
                </a:solidFill>
                <a:cs typeface="Arial"/>
              </a:rPr>
              <a:t>– News coverage</a:t>
            </a:r>
          </a:p>
          <a:p>
            <a:pPr lvl="0">
              <a:spcAft>
                <a:spcPts val="0"/>
              </a:spcAft>
            </a:pPr>
            <a:r>
              <a:rPr lang="en-GB" sz="1400" dirty="0">
                <a:solidFill>
                  <a:srgbClr val="000000"/>
                </a:solidFill>
                <a:cs typeface="Arial"/>
              </a:rPr>
              <a:t>– Word of mouth </a:t>
            </a:r>
            <a:endParaRPr lang="en-GB" sz="1400" dirty="0">
              <a:ea typeface="Times New Roman"/>
              <a:cs typeface="Arial"/>
            </a:endParaRPr>
          </a:p>
        </p:txBody>
      </p:sp>
      <p:sp>
        <p:nvSpPr>
          <p:cNvPr id="7" name="TextBox 6"/>
          <p:cNvSpPr txBox="1"/>
          <p:nvPr/>
        </p:nvSpPr>
        <p:spPr>
          <a:xfrm>
            <a:off x="4566028" y="5082600"/>
            <a:ext cx="7922343" cy="1323439"/>
          </a:xfrm>
          <a:prstGeom prst="rect">
            <a:avLst/>
          </a:prstGeom>
          <a:noFill/>
        </p:spPr>
        <p:txBody>
          <a:bodyPr wrap="square" lIns="0" tIns="0" rIns="0" bIns="0" rtlCol="0">
            <a:spAutoFit/>
          </a:bodyPr>
          <a:lstStyle/>
          <a:p>
            <a:pPr>
              <a:spcAft>
                <a:spcPts val="0"/>
              </a:spcAft>
            </a:pPr>
            <a:r>
              <a:rPr lang="en-GB" sz="1600" b="1" dirty="0">
                <a:solidFill>
                  <a:srgbClr val="00BFD6"/>
                </a:solidFill>
                <a:effectLst/>
                <a:latin typeface="Arial"/>
                <a:ea typeface="Times New Roman"/>
                <a:cs typeface="Arial"/>
              </a:rPr>
              <a:t>The Media Contribution</a:t>
            </a:r>
          </a:p>
          <a:p>
            <a:pPr>
              <a:spcAft>
                <a:spcPts val="0"/>
              </a:spcAft>
            </a:pPr>
            <a:r>
              <a:rPr lang="en-GB" sz="1400" dirty="0">
                <a:solidFill>
                  <a:srgbClr val="000000"/>
                </a:solidFill>
                <a:ea typeface="Times New Roman"/>
                <a:cs typeface="Arial"/>
              </a:rPr>
              <a:t>Finally, Kantar identify the actual campaign influence of the media channels on top of these other factors through sophisticated modelling based on:</a:t>
            </a:r>
          </a:p>
          <a:p>
            <a:pPr>
              <a:spcAft>
                <a:spcPts val="0"/>
              </a:spcAft>
            </a:pPr>
            <a:endParaRPr lang="en-GB" sz="1400" dirty="0">
              <a:solidFill>
                <a:srgbClr val="000000"/>
              </a:solidFill>
              <a:ea typeface="Times New Roman"/>
              <a:cs typeface="Arial"/>
            </a:endParaRPr>
          </a:p>
          <a:p>
            <a:pPr lvl="0">
              <a:spcAft>
                <a:spcPts val="0"/>
              </a:spcAft>
            </a:pPr>
            <a:r>
              <a:rPr lang="en-GB" sz="1400" dirty="0">
                <a:solidFill>
                  <a:srgbClr val="000000"/>
                </a:solidFill>
                <a:cs typeface="Arial"/>
              </a:rPr>
              <a:t>– Detailed media consumption habits – Viewership, listening, readership habits etc.</a:t>
            </a:r>
          </a:p>
          <a:p>
            <a:pPr lvl="0">
              <a:spcAft>
                <a:spcPts val="0"/>
              </a:spcAft>
            </a:pPr>
            <a:r>
              <a:rPr lang="en-GB" sz="1400" dirty="0">
                <a:solidFill>
                  <a:srgbClr val="000000"/>
                </a:solidFill>
                <a:cs typeface="Arial"/>
              </a:rPr>
              <a:t>– Online behaviour </a:t>
            </a:r>
            <a:endParaRPr lang="en-GB" sz="1400" dirty="0">
              <a:ea typeface="Times New Roman"/>
              <a:cs typeface="Arial"/>
            </a:endParaRPr>
          </a:p>
        </p:txBody>
      </p:sp>
      <p:cxnSp>
        <p:nvCxnSpPr>
          <p:cNvPr id="9" name="Straight Connector 8"/>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2297365" y="1115128"/>
            <a:ext cx="1440000" cy="1827358"/>
          </a:xfrm>
          <a:prstGeom prst="roundRect">
            <a:avLst/>
          </a:prstGeom>
          <a:solidFill>
            <a:srgbClr val="00BFD6"/>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200" b="1" dirty="0">
                <a:solidFill>
                  <a:srgbClr val="FFFFFF"/>
                </a:solidFill>
              </a:rPr>
              <a:t>MEDIA</a:t>
            </a:r>
          </a:p>
        </p:txBody>
      </p:sp>
      <p:sp>
        <p:nvSpPr>
          <p:cNvPr id="14" name="Rounded Rectangle 13"/>
          <p:cNvSpPr/>
          <p:nvPr/>
        </p:nvSpPr>
        <p:spPr>
          <a:xfrm>
            <a:off x="2297365" y="2264313"/>
            <a:ext cx="1440000" cy="4129438"/>
          </a:xfrm>
          <a:prstGeom prst="round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rPr>
              <a:t>BASE</a:t>
            </a:r>
          </a:p>
        </p:txBody>
      </p:sp>
      <p:pic>
        <p:nvPicPr>
          <p:cNvPr id="11" name="Picture 10" descr="logo-04.png">
            <a:extLst>
              <a:ext uri="{FF2B5EF4-FFF2-40B4-BE49-F238E27FC236}">
                <a16:creationId xmlns:a16="http://schemas.microsoft.com/office/drawing/2014/main" id="{DD8F21C6-B367-4D21-B0B6-1C54CAE992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38904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GB" dirty="0">
                <a:cs typeface="Impact"/>
              </a:rPr>
              <a:t>The </a:t>
            </a:r>
            <a:r>
              <a:rPr lang="en-GB" dirty="0" err="1">
                <a:cs typeface="Impact"/>
              </a:rPr>
              <a:t>metricS</a:t>
            </a:r>
            <a:r>
              <a:rPr lang="en-GB" dirty="0">
                <a:cs typeface="Impact"/>
              </a:rPr>
              <a:t> – impact per person</a:t>
            </a:r>
            <a:endParaRPr lang="en-US" dirty="0"/>
          </a:p>
        </p:txBody>
      </p:sp>
      <p:sp>
        <p:nvSpPr>
          <p:cNvPr id="4" name="Text Placeholder 3"/>
          <p:cNvSpPr>
            <a:spLocks noGrp="1"/>
          </p:cNvSpPr>
          <p:nvPr>
            <p:ph type="body" sz="quarter" idx="27"/>
          </p:nvPr>
        </p:nvSpPr>
        <p:spPr>
          <a:xfrm>
            <a:off x="270624" y="651956"/>
            <a:ext cx="7371148" cy="262444"/>
          </a:xfrm>
        </p:spPr>
        <p:txBody>
          <a:bodyPr/>
          <a:lstStyle/>
          <a:p>
            <a:pPr lvl="0"/>
            <a:r>
              <a:rPr lang="en-GB" dirty="0">
                <a:solidFill>
                  <a:srgbClr val="8A8A8D"/>
                </a:solidFill>
              </a:rPr>
              <a:t>Creating a level playing field to compare the contribution of different media channels </a:t>
            </a:r>
          </a:p>
          <a:p>
            <a:endParaRPr lang="en-US" dirty="0"/>
          </a:p>
        </p:txBody>
      </p:sp>
      <p:sp>
        <p:nvSpPr>
          <p:cNvPr id="6" name="Oval 5"/>
          <p:cNvSpPr>
            <a:spLocks noChangeAspect="1"/>
          </p:cNvSpPr>
          <p:nvPr/>
        </p:nvSpPr>
        <p:spPr>
          <a:xfrm>
            <a:off x="1745091" y="1827708"/>
            <a:ext cx="1980000" cy="1979999"/>
          </a:xfrm>
          <a:prstGeom prst="ellipse">
            <a:avLst/>
          </a:prstGeom>
          <a:solidFill>
            <a:schemeClr val="tx1"/>
          </a:soli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4" tIns="91418" rIns="182834" bIns="91418" numCol="1" spcCol="0" rtlCol="0" fromWordArt="0" anchor="ctr" anchorCtr="0" forceAA="0" compatLnSpc="1">
            <a:prstTxWarp prst="textNoShape">
              <a:avLst/>
            </a:prstTxWarp>
            <a:noAutofit/>
          </a:bodyPr>
          <a:lstStyle/>
          <a:p>
            <a:pPr marL="0" marR="0" lvl="0" indent="0" algn="ctr" defTabSz="961489"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Arial"/>
              </a:rPr>
              <a:t>Total Channel Impact</a:t>
            </a:r>
          </a:p>
        </p:txBody>
      </p:sp>
      <p:sp>
        <p:nvSpPr>
          <p:cNvPr id="7" name="Rectangle 6"/>
          <p:cNvSpPr/>
          <p:nvPr/>
        </p:nvSpPr>
        <p:spPr>
          <a:xfrm>
            <a:off x="1629951" y="5348189"/>
            <a:ext cx="2289212" cy="830975"/>
          </a:xfrm>
          <a:prstGeom prst="rect">
            <a:avLst/>
          </a:prstGeom>
        </p:spPr>
        <p:txBody>
          <a:bodyPr wrap="square" lIns="91418" tIns="45709" rIns="91418" bIns="45709">
            <a:spAutoFit/>
          </a:bodyPr>
          <a:lstStyle/>
          <a:p>
            <a:pPr marL="0" marR="0" lvl="0" indent="0" algn="ctr" defTabSz="961489"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Total contribution to a key metric delivered by a media channel</a:t>
            </a:r>
          </a:p>
        </p:txBody>
      </p:sp>
      <p:cxnSp>
        <p:nvCxnSpPr>
          <p:cNvPr id="8" name="Straight Connector 7"/>
          <p:cNvCxnSpPr/>
          <p:nvPr/>
        </p:nvCxnSpPr>
        <p:spPr>
          <a:xfrm flipH="1">
            <a:off x="2768524" y="3986148"/>
            <a:ext cx="6779" cy="126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18606F6-B777-4CFF-BF21-21DFA3F632B9}"/>
              </a:ext>
            </a:extLst>
          </p:cNvPr>
          <p:cNvSpPr>
            <a:spLocks noChangeAspect="1"/>
          </p:cNvSpPr>
          <p:nvPr/>
        </p:nvSpPr>
        <p:spPr>
          <a:xfrm>
            <a:off x="5783606" y="1827707"/>
            <a:ext cx="1980000" cy="1980000"/>
          </a:xfrm>
          <a:prstGeom prst="ellipse">
            <a:avLst/>
          </a:prstGeom>
          <a:solidFill>
            <a:schemeClr val="tx1"/>
          </a:soli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4" tIns="91418" rIns="182834" bIns="91418" numCol="1" spcCol="0" rtlCol="0" fromWordArt="0" anchor="ctr" anchorCtr="0" forceAA="0" compatLnSpc="1">
            <a:prstTxWarp prst="textNoShape">
              <a:avLst/>
            </a:prstTxWarp>
            <a:noAutofit/>
          </a:bodyPr>
          <a:lstStyle/>
          <a:p>
            <a:pPr marL="0" marR="0" lvl="0" indent="0" algn="ctr" defTabSz="961489"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Arial"/>
              </a:rPr>
              <a:t>Channel Reach</a:t>
            </a:r>
          </a:p>
        </p:txBody>
      </p:sp>
      <p:sp>
        <p:nvSpPr>
          <p:cNvPr id="11" name="Rectangle 10">
            <a:extLst>
              <a:ext uri="{FF2B5EF4-FFF2-40B4-BE49-F238E27FC236}">
                <a16:creationId xmlns:a16="http://schemas.microsoft.com/office/drawing/2014/main" id="{A5AF5993-0060-4336-8682-C29D6A867059}"/>
              </a:ext>
            </a:extLst>
          </p:cNvPr>
          <p:cNvSpPr/>
          <p:nvPr/>
        </p:nvSpPr>
        <p:spPr>
          <a:xfrm>
            <a:off x="5657004" y="5348189"/>
            <a:ext cx="2233203" cy="830975"/>
          </a:xfrm>
          <a:prstGeom prst="rect">
            <a:avLst/>
          </a:prstGeom>
        </p:spPr>
        <p:txBody>
          <a:bodyPr wrap="square" lIns="91418" tIns="45709" rIns="91418" bIns="45709">
            <a:spAutoFit/>
          </a:bodyPr>
          <a:lstStyle/>
          <a:p>
            <a:pPr marL="0" marR="0" lvl="0" indent="0" algn="ctr" defTabSz="961489"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Reach of each amongst the brand’s target audience</a:t>
            </a:r>
          </a:p>
        </p:txBody>
      </p:sp>
      <p:cxnSp>
        <p:nvCxnSpPr>
          <p:cNvPr id="12" name="Straight Connector 11">
            <a:extLst>
              <a:ext uri="{FF2B5EF4-FFF2-40B4-BE49-F238E27FC236}">
                <a16:creationId xmlns:a16="http://schemas.microsoft.com/office/drawing/2014/main" id="{455A2854-8260-4CA8-A516-DF5991B06239}"/>
              </a:ext>
            </a:extLst>
          </p:cNvPr>
          <p:cNvCxnSpPr/>
          <p:nvPr/>
        </p:nvCxnSpPr>
        <p:spPr>
          <a:xfrm flipH="1">
            <a:off x="6786932" y="3986149"/>
            <a:ext cx="6779" cy="126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9CABDD7-E1D9-4F8E-88F0-B042FF74DD58}"/>
              </a:ext>
            </a:extLst>
          </p:cNvPr>
          <p:cNvSpPr>
            <a:spLocks noChangeAspect="1"/>
          </p:cNvSpPr>
          <p:nvPr/>
        </p:nvSpPr>
        <p:spPr>
          <a:xfrm>
            <a:off x="9684425" y="1827707"/>
            <a:ext cx="1980001" cy="1980000"/>
          </a:xfrm>
          <a:prstGeom prst="ellipse">
            <a:avLst/>
          </a:prstGeom>
          <a:solidFill>
            <a:schemeClr val="bg2"/>
          </a:soli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34" tIns="91418" rIns="182834" bIns="91418" numCol="1" spcCol="0" rtlCol="0" fromWordArt="0" anchor="ctr" anchorCtr="0" forceAA="0" compatLnSpc="1">
            <a:prstTxWarp prst="textNoShape">
              <a:avLst/>
            </a:prstTxWarp>
            <a:noAutofit/>
          </a:bodyPr>
          <a:lstStyle/>
          <a:p>
            <a:pPr marL="0" marR="0" lvl="0" indent="0" algn="ctr" defTabSz="961489"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Arial"/>
              </a:rPr>
              <a:t>Impact Per P</a:t>
            </a:r>
            <a:r>
              <a:rPr kumimoji="0" lang="en-GB" sz="1600" b="1" i="0" u="none" strike="noStrike" kern="1200" cap="none" spc="0" normalizeH="0" baseline="0" noProof="0" dirty="0" err="1">
                <a:ln>
                  <a:noFill/>
                </a:ln>
                <a:solidFill>
                  <a:srgbClr val="FFFFFF"/>
                </a:solidFill>
                <a:effectLst/>
                <a:uLnTx/>
                <a:uFillTx/>
                <a:latin typeface="Arial"/>
                <a:ea typeface="+mn-ea"/>
                <a:cs typeface="Arial"/>
              </a:rPr>
              <a:t>erson</a:t>
            </a:r>
            <a:endParaRPr kumimoji="0" lang="en-GB" sz="1600" b="1" i="0" u="none" strike="noStrike" kern="1200" cap="none" spc="0" normalizeH="0" baseline="0" noProof="0" dirty="0">
              <a:ln>
                <a:noFill/>
              </a:ln>
              <a:solidFill>
                <a:srgbClr val="FFFFFF"/>
              </a:solidFill>
              <a:effectLst/>
              <a:uLnTx/>
              <a:uFillTx/>
              <a:latin typeface="Arial"/>
              <a:ea typeface="+mn-ea"/>
              <a:cs typeface="Arial"/>
            </a:endParaRPr>
          </a:p>
        </p:txBody>
      </p:sp>
      <p:sp>
        <p:nvSpPr>
          <p:cNvPr id="15" name="Rectangle 14">
            <a:extLst>
              <a:ext uri="{FF2B5EF4-FFF2-40B4-BE49-F238E27FC236}">
                <a16:creationId xmlns:a16="http://schemas.microsoft.com/office/drawing/2014/main" id="{1D439174-124B-4ABF-8A8B-376341060862}"/>
              </a:ext>
            </a:extLst>
          </p:cNvPr>
          <p:cNvSpPr/>
          <p:nvPr/>
        </p:nvSpPr>
        <p:spPr>
          <a:xfrm>
            <a:off x="9288382" y="5351316"/>
            <a:ext cx="2772088" cy="830975"/>
          </a:xfrm>
          <a:prstGeom prst="rect">
            <a:avLst/>
          </a:prstGeom>
        </p:spPr>
        <p:txBody>
          <a:bodyPr wrap="square" lIns="91418" tIns="45709" rIns="91418" bIns="45709">
            <a:spAutoFit/>
          </a:bodyPr>
          <a:lstStyle/>
          <a:p>
            <a:pPr marL="0" marR="0" lvl="0" indent="0" algn="ctr" defTabSz="961489"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Arial"/>
              </a:rPr>
              <a:t>Performance of each media channel among those who have been exposed</a:t>
            </a:r>
          </a:p>
        </p:txBody>
      </p:sp>
      <p:cxnSp>
        <p:nvCxnSpPr>
          <p:cNvPr id="16" name="Straight Connector 15">
            <a:extLst>
              <a:ext uri="{FF2B5EF4-FFF2-40B4-BE49-F238E27FC236}">
                <a16:creationId xmlns:a16="http://schemas.microsoft.com/office/drawing/2014/main" id="{70ED0BAC-FFD4-45E9-A2BF-76F9330451AE}"/>
              </a:ext>
            </a:extLst>
          </p:cNvPr>
          <p:cNvCxnSpPr/>
          <p:nvPr/>
        </p:nvCxnSpPr>
        <p:spPr>
          <a:xfrm flipH="1">
            <a:off x="10667649" y="3989275"/>
            <a:ext cx="6778" cy="1260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Division Sign 6">
            <a:extLst>
              <a:ext uri="{FF2B5EF4-FFF2-40B4-BE49-F238E27FC236}">
                <a16:creationId xmlns:a16="http://schemas.microsoft.com/office/drawing/2014/main" id="{47140AE9-FFD0-4891-857B-1E39C89E4723}"/>
              </a:ext>
            </a:extLst>
          </p:cNvPr>
          <p:cNvSpPr/>
          <p:nvPr/>
        </p:nvSpPr>
        <p:spPr>
          <a:xfrm>
            <a:off x="4284289" y="2354508"/>
            <a:ext cx="940119" cy="926399"/>
          </a:xfrm>
          <a:prstGeom prst="mathDivid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48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Equals 7">
            <a:extLst>
              <a:ext uri="{FF2B5EF4-FFF2-40B4-BE49-F238E27FC236}">
                <a16:creationId xmlns:a16="http://schemas.microsoft.com/office/drawing/2014/main" id="{EB4353E1-EE3E-4307-9276-37E6CF25C707}"/>
              </a:ext>
            </a:extLst>
          </p:cNvPr>
          <p:cNvSpPr/>
          <p:nvPr/>
        </p:nvSpPr>
        <p:spPr>
          <a:xfrm>
            <a:off x="8322804" y="2458307"/>
            <a:ext cx="802423" cy="718801"/>
          </a:xfrm>
          <a:prstGeom prst="mathEqual">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489"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9" name="Straight Connector 18"/>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logo-04.png">
            <a:extLst>
              <a:ext uri="{FF2B5EF4-FFF2-40B4-BE49-F238E27FC236}">
                <a16:creationId xmlns:a16="http://schemas.microsoft.com/office/drawing/2014/main" id="{36207C81-387C-4C95-B031-4A605E3A33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90323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cs typeface="Impact"/>
              </a:rPr>
              <a:t>CORE BRAND-BUILDING METRICS</a:t>
            </a:r>
            <a:endParaRPr lang="en-US" dirty="0"/>
          </a:p>
        </p:txBody>
      </p:sp>
      <p:grpSp>
        <p:nvGrpSpPr>
          <p:cNvPr id="17" name="Group 16"/>
          <p:cNvGrpSpPr/>
          <p:nvPr/>
        </p:nvGrpSpPr>
        <p:grpSpPr>
          <a:xfrm>
            <a:off x="452321" y="2484402"/>
            <a:ext cx="12538309" cy="2762511"/>
            <a:chOff x="338782" y="2538832"/>
            <a:chExt cx="9445782" cy="2081148"/>
          </a:xfrm>
        </p:grpSpPr>
        <p:grpSp>
          <p:nvGrpSpPr>
            <p:cNvPr id="5" name="Group 4"/>
            <p:cNvGrpSpPr/>
            <p:nvPr/>
          </p:nvGrpSpPr>
          <p:grpSpPr>
            <a:xfrm>
              <a:off x="7732564" y="2538832"/>
              <a:ext cx="2052000" cy="2052000"/>
              <a:chOff x="7758725" y="2262541"/>
              <a:chExt cx="1944000" cy="1944000"/>
            </a:xfrm>
          </p:grpSpPr>
          <p:sp>
            <p:nvSpPr>
              <p:cNvPr id="6" name="Oval 5"/>
              <p:cNvSpPr/>
              <p:nvPr/>
            </p:nvSpPr>
            <p:spPr>
              <a:xfrm>
                <a:off x="7758725" y="2262541"/>
                <a:ext cx="1944000" cy="1944000"/>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200" dirty="0">
                  <a:solidFill>
                    <a:srgbClr val="000000"/>
                  </a:solidFill>
                  <a:latin typeface="Impact"/>
                  <a:cs typeface="Impact"/>
                </a:endParaRPr>
              </a:p>
            </p:txBody>
          </p:sp>
          <p:sp>
            <p:nvSpPr>
              <p:cNvPr id="7" name="Rectangle 6"/>
              <p:cNvSpPr/>
              <p:nvPr/>
            </p:nvSpPr>
            <p:spPr>
              <a:xfrm>
                <a:off x="7935244" y="2915618"/>
                <a:ext cx="1596571" cy="549153"/>
              </a:xfrm>
              <a:prstGeom prst="rect">
                <a:avLst/>
              </a:prstGeom>
            </p:spPr>
            <p:txBody>
              <a:bodyPr wrap="none">
                <a:spAutoFit/>
              </a:bodyPr>
              <a:lstStyle/>
              <a:p>
                <a:pPr algn="ctr"/>
                <a:r>
                  <a:rPr lang="en-US" sz="2200" dirty="0">
                    <a:solidFill>
                      <a:srgbClr val="FFFFFF"/>
                    </a:solidFill>
                    <a:latin typeface="Impact"/>
                    <a:cs typeface="Impact"/>
                  </a:rPr>
                  <a:t>BRAND </a:t>
                </a:r>
              </a:p>
              <a:p>
                <a:pPr algn="ctr"/>
                <a:r>
                  <a:rPr lang="en-US" sz="2200" dirty="0">
                    <a:solidFill>
                      <a:srgbClr val="FFFFFF"/>
                    </a:solidFill>
                    <a:latin typeface="Impact"/>
                    <a:cs typeface="Impact"/>
                  </a:rPr>
                  <a:t>RECOMMENDATION</a:t>
                </a:r>
              </a:p>
            </p:txBody>
          </p:sp>
        </p:grpSp>
        <p:sp>
          <p:nvSpPr>
            <p:cNvPr id="8" name="Oval 7"/>
            <p:cNvSpPr/>
            <p:nvPr/>
          </p:nvSpPr>
          <p:spPr>
            <a:xfrm>
              <a:off x="5885908" y="2567980"/>
              <a:ext cx="2052000" cy="2052000"/>
            </a:xfrm>
            <a:prstGeom prst="ellipse">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200" dirty="0">
                  <a:solidFill>
                    <a:srgbClr val="FFFFFF"/>
                  </a:solidFill>
                  <a:latin typeface="Impact"/>
                  <a:cs typeface="Impact"/>
                </a:rPr>
                <a:t>BRAND </a:t>
              </a:r>
            </a:p>
            <a:p>
              <a:pPr algn="ctr"/>
              <a:r>
                <a:rPr lang="en-US" sz="2200" dirty="0">
                  <a:solidFill>
                    <a:srgbClr val="FFFFFF"/>
                  </a:solidFill>
                  <a:latin typeface="Impact"/>
                  <a:cs typeface="Impact"/>
                </a:rPr>
                <a:t>CONSIDERATION</a:t>
              </a:r>
            </a:p>
          </p:txBody>
        </p:sp>
        <p:grpSp>
          <p:nvGrpSpPr>
            <p:cNvPr id="9" name="Group 8"/>
            <p:cNvGrpSpPr/>
            <p:nvPr/>
          </p:nvGrpSpPr>
          <p:grpSpPr>
            <a:xfrm>
              <a:off x="4075793" y="2567980"/>
              <a:ext cx="2052000" cy="2052000"/>
              <a:chOff x="4174942" y="2291689"/>
              <a:chExt cx="1926896" cy="1926896"/>
            </a:xfrm>
          </p:grpSpPr>
          <p:sp>
            <p:nvSpPr>
              <p:cNvPr id="10" name="Oval 9"/>
              <p:cNvSpPr/>
              <p:nvPr/>
            </p:nvSpPr>
            <p:spPr>
              <a:xfrm>
                <a:off x="4174942" y="2291689"/>
                <a:ext cx="1926896" cy="1926896"/>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2200" dirty="0">
                  <a:solidFill>
                    <a:srgbClr val="FFFFFF"/>
                  </a:solidFill>
                  <a:latin typeface="Impact"/>
                  <a:cs typeface="Impact"/>
                </a:endParaRPr>
              </a:p>
            </p:txBody>
          </p:sp>
          <p:sp>
            <p:nvSpPr>
              <p:cNvPr id="11" name="Rectangle 10"/>
              <p:cNvSpPr/>
              <p:nvPr/>
            </p:nvSpPr>
            <p:spPr>
              <a:xfrm>
                <a:off x="4648872" y="2915617"/>
                <a:ext cx="1031035" cy="544321"/>
              </a:xfrm>
              <a:prstGeom prst="rect">
                <a:avLst/>
              </a:prstGeom>
            </p:spPr>
            <p:txBody>
              <a:bodyPr wrap="none">
                <a:spAutoFit/>
              </a:bodyPr>
              <a:lstStyle/>
              <a:p>
                <a:pPr algn="ctr"/>
                <a:r>
                  <a:rPr lang="en-US" sz="2200" dirty="0">
                    <a:solidFill>
                      <a:srgbClr val="FFFFFF"/>
                    </a:solidFill>
                    <a:latin typeface="Impact"/>
                    <a:cs typeface="Impact"/>
                  </a:rPr>
                  <a:t>BRAND </a:t>
                </a:r>
              </a:p>
              <a:p>
                <a:pPr algn="ctr"/>
                <a:r>
                  <a:rPr lang="en-US" sz="2200" dirty="0">
                    <a:solidFill>
                      <a:srgbClr val="FFFFFF"/>
                    </a:solidFill>
                    <a:latin typeface="Impact"/>
                    <a:cs typeface="Impact"/>
                  </a:rPr>
                  <a:t>DIFFERENCE</a:t>
                </a:r>
              </a:p>
            </p:txBody>
          </p:sp>
        </p:grpSp>
        <p:sp>
          <p:nvSpPr>
            <p:cNvPr id="12" name="Oval 11"/>
            <p:cNvSpPr/>
            <p:nvPr/>
          </p:nvSpPr>
          <p:spPr>
            <a:xfrm>
              <a:off x="2199991" y="2567980"/>
              <a:ext cx="2052000" cy="2052000"/>
            </a:xfrm>
            <a:prstGeom prst="ellipse">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200" dirty="0">
                  <a:solidFill>
                    <a:srgbClr val="FFFFFF"/>
                  </a:solidFill>
                  <a:latin typeface="Impact"/>
                  <a:cs typeface="Impact"/>
                </a:rPr>
                <a:t>BRAND </a:t>
              </a:r>
            </a:p>
            <a:p>
              <a:pPr algn="ctr"/>
              <a:r>
                <a:rPr lang="en-US" sz="2200" dirty="0">
                  <a:solidFill>
                    <a:srgbClr val="FFFFFF"/>
                  </a:solidFill>
                  <a:latin typeface="Impact"/>
                  <a:cs typeface="Impact"/>
                </a:rPr>
                <a:t>LOVE</a:t>
              </a:r>
            </a:p>
          </p:txBody>
        </p:sp>
        <p:sp>
          <p:nvSpPr>
            <p:cNvPr id="13" name="Oval 12"/>
            <p:cNvSpPr/>
            <p:nvPr/>
          </p:nvSpPr>
          <p:spPr>
            <a:xfrm>
              <a:off x="338782" y="2567980"/>
              <a:ext cx="2052000" cy="2052000"/>
            </a:xfrm>
            <a:prstGeom prst="ellipse">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200" dirty="0">
                  <a:solidFill>
                    <a:srgbClr val="FFFFFF"/>
                  </a:solidFill>
                  <a:latin typeface="Impact"/>
                  <a:cs typeface="Impact"/>
                </a:rPr>
                <a:t>BRAND </a:t>
              </a:r>
            </a:p>
            <a:p>
              <a:pPr algn="ctr"/>
              <a:r>
                <a:rPr lang="en-US" sz="2200" dirty="0">
                  <a:solidFill>
                    <a:srgbClr val="FFFFFF"/>
                  </a:solidFill>
                  <a:latin typeface="Impact"/>
                  <a:cs typeface="Impact"/>
                </a:rPr>
                <a:t>SALIENCE</a:t>
              </a:r>
            </a:p>
          </p:txBody>
        </p:sp>
      </p:grpSp>
      <p:cxnSp>
        <p:nvCxnSpPr>
          <p:cNvPr id="14" name="Straight Connector 13"/>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logo-04.png">
            <a:extLst>
              <a:ext uri="{FF2B5EF4-FFF2-40B4-BE49-F238E27FC236}">
                <a16:creationId xmlns:a16="http://schemas.microsoft.com/office/drawing/2014/main" id="{4C9F929C-5D5F-4AD7-9602-A8A9F6C227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8433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7434943" y="7071052"/>
            <a:ext cx="5841774" cy="461473"/>
          </a:xfrm>
        </p:spPr>
        <p:txBody>
          <a:bodyPr/>
          <a:lstStyle/>
          <a:p>
            <a:r>
              <a:rPr lang="en-US" sz="1200" dirty="0"/>
              <a:t>“You remember the last time I saw you?” – Moonlight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104" t="22256" r="7878" b="13832"/>
          <a:stretch/>
        </p:blipFill>
        <p:spPr>
          <a:xfrm>
            <a:off x="1" y="-2"/>
            <a:ext cx="13442949" cy="7069863"/>
          </a:xfrm>
          <a:prstGeom prst="rect">
            <a:avLst/>
          </a:prstGeom>
        </p:spPr>
      </p:pic>
      <p:sp>
        <p:nvSpPr>
          <p:cNvPr id="3" name="Title 2"/>
          <p:cNvSpPr>
            <a:spLocks noGrp="1"/>
          </p:cNvSpPr>
          <p:nvPr>
            <p:ph type="title"/>
          </p:nvPr>
        </p:nvSpPr>
        <p:spPr/>
        <p:txBody>
          <a:bodyPr/>
          <a:lstStyle/>
          <a:p>
            <a:r>
              <a:rPr lang="en-GB" dirty="0">
                <a:solidFill>
                  <a:srgbClr val="FFFFFF"/>
                </a:solidFill>
              </a:rPr>
              <a:t>Cinema makes brands memorable</a:t>
            </a:r>
            <a:endParaRPr lang="en-US" dirty="0"/>
          </a:p>
        </p:txBody>
      </p:sp>
      <p:cxnSp>
        <p:nvCxnSpPr>
          <p:cNvPr id="7" name="Straight Connector 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04.png">
            <a:extLst>
              <a:ext uri="{FF2B5EF4-FFF2-40B4-BE49-F238E27FC236}">
                <a16:creationId xmlns:a16="http://schemas.microsoft.com/office/drawing/2014/main" id="{75876077-5F46-4682-8BC5-A53252D9B9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9124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972475" y="7151963"/>
            <a:ext cx="5326014" cy="430887"/>
          </a:xfrm>
        </p:spPr>
        <p:txBody>
          <a:bodyPr>
            <a:spAutoFit/>
          </a:bodyPr>
          <a:lstStyle/>
          <a:p>
            <a:pPr>
              <a:lnSpc>
                <a:spcPct val="100000"/>
              </a:lnSpc>
            </a:pPr>
            <a:r>
              <a:rPr lang="en-US" sz="700" b="1" dirty="0"/>
              <a:t>Source: </a:t>
            </a:r>
            <a:r>
              <a:rPr lang="en-US" sz="700" dirty="0"/>
              <a:t>Kantar </a:t>
            </a:r>
            <a:r>
              <a:rPr lang="en-GB" sz="700" dirty="0">
                <a:cs typeface="Arial" panose="020B0604020202020204" pitchFamily="34" charset="0"/>
              </a:rPr>
              <a:t>CrossMedia Database, European data </a:t>
            </a:r>
          </a:p>
          <a:p>
            <a:pPr>
              <a:lnSpc>
                <a:spcPct val="100000"/>
              </a:lnSpc>
            </a:pPr>
            <a:r>
              <a:rPr lang="en-GB" sz="700" dirty="0">
                <a:cs typeface="Arial" panose="020B0604020202020204" pitchFamily="34" charset="0"/>
              </a:rPr>
              <a:t>Awareness KPI: Top of mind, prompted brand awareness, communications awareness</a:t>
            </a:r>
          </a:p>
          <a:p>
            <a:pPr>
              <a:lnSpc>
                <a:spcPct val="100000"/>
              </a:lnSpc>
            </a:pPr>
            <a:r>
              <a:rPr lang="en-GB" sz="700" dirty="0"/>
              <a:t>Cinema: 68 | TV: 262 | Online Video: 112 </a:t>
            </a:r>
            <a:r>
              <a:rPr lang="en-GB" sz="700" dirty="0">
                <a:cs typeface="Arial" panose="020B0604020202020204" pitchFamily="34" charset="0"/>
              </a:rPr>
              <a:t> </a:t>
            </a:r>
          </a:p>
          <a:p>
            <a:pPr>
              <a:lnSpc>
                <a:spcPct val="100000"/>
              </a:lnSpc>
            </a:pPr>
            <a:endParaRPr lang="en-US" sz="700" dirty="0"/>
          </a:p>
        </p:txBody>
      </p:sp>
      <p:sp>
        <p:nvSpPr>
          <p:cNvPr id="3" name="Title 2"/>
          <p:cNvSpPr>
            <a:spLocks noGrp="1"/>
          </p:cNvSpPr>
          <p:nvPr>
            <p:ph type="title"/>
          </p:nvPr>
        </p:nvSpPr>
        <p:spPr/>
        <p:txBody>
          <a:bodyPr/>
          <a:lstStyle/>
          <a:p>
            <a:r>
              <a:rPr lang="en-GB" dirty="0">
                <a:cs typeface="Impact"/>
              </a:rPr>
              <a:t>BRAND SALIENCE</a:t>
            </a:r>
            <a:endParaRPr lang="en-US" dirty="0"/>
          </a:p>
        </p:txBody>
      </p:sp>
      <p:sp>
        <p:nvSpPr>
          <p:cNvPr id="4" name="Text Placeholder 3"/>
          <p:cNvSpPr>
            <a:spLocks noGrp="1"/>
          </p:cNvSpPr>
          <p:nvPr>
            <p:ph type="body" sz="quarter" idx="27"/>
          </p:nvPr>
        </p:nvSpPr>
        <p:spPr>
          <a:xfrm>
            <a:off x="270623" y="651956"/>
            <a:ext cx="8833183" cy="270299"/>
          </a:xfrm>
        </p:spPr>
        <p:txBody>
          <a:bodyPr/>
          <a:lstStyle/>
          <a:p>
            <a:pPr>
              <a:lnSpc>
                <a:spcPts val="1682"/>
              </a:lnSpc>
            </a:pPr>
            <a:r>
              <a:rPr lang="en-GB" dirty="0">
                <a:solidFill>
                  <a:srgbClr val="8A8A8D"/>
                </a:solidFill>
              </a:rPr>
              <a:t>Cinema and TV are most valuable AV media contributors to awareness per person reached.</a:t>
            </a:r>
          </a:p>
        </p:txBody>
      </p:sp>
      <p:sp>
        <p:nvSpPr>
          <p:cNvPr id="5" name="Title 1"/>
          <p:cNvSpPr txBox="1">
            <a:spLocks/>
          </p:cNvSpPr>
          <p:nvPr/>
        </p:nvSpPr>
        <p:spPr>
          <a:xfrm>
            <a:off x="4481703" y="1611299"/>
            <a:ext cx="4413238" cy="246221"/>
          </a:xfrm>
          <a:prstGeom prst="rect">
            <a:avLst/>
          </a:prstGeom>
        </p:spPr>
        <p:txBody>
          <a:bodyPr wrap="square" lIns="0" tIns="0" rIns="0" bIns="0" anchor="b">
            <a:spAutoFit/>
          </a:bodyPr>
          <a:lstStyle>
            <a:lvl1pPr algn="l" defTabSz="914400" rtl="0" eaLnBrk="1" latinLnBrk="0" hangingPunct="1">
              <a:spcBef>
                <a:spcPct val="0"/>
              </a:spcBef>
              <a:buNone/>
              <a:defRPr lang="en-US" sz="2800" i="0" kern="1200" baseline="0">
                <a:solidFill>
                  <a:schemeClr val="bg1"/>
                </a:solidFill>
                <a:latin typeface="Georgia" pitchFamily="18" charset="0"/>
                <a:ea typeface="+mj-ea"/>
                <a:cs typeface="+mj-cs"/>
              </a:defRPr>
            </a:lvl1pPr>
          </a:lstStyle>
          <a:p>
            <a:pPr algn="ctr"/>
            <a:r>
              <a:rPr lang="en-GB" sz="1600" b="1" dirty="0">
                <a:solidFill>
                  <a:srgbClr val="35353A"/>
                </a:solidFill>
                <a:latin typeface="+mn-lt"/>
                <a:cs typeface="Impact"/>
              </a:rPr>
              <a:t>AV Contribution to Brand Salience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3356" r="16863"/>
          <a:stretch/>
        </p:blipFill>
        <p:spPr>
          <a:xfrm>
            <a:off x="1293041" y="2892156"/>
            <a:ext cx="7621569" cy="3260402"/>
          </a:xfrm>
          <a:prstGeom prst="rect">
            <a:avLst/>
          </a:prstGeom>
        </p:spPr>
      </p:pic>
      <p:sp>
        <p:nvSpPr>
          <p:cNvPr id="7" name="TextBox 6"/>
          <p:cNvSpPr txBox="1"/>
          <p:nvPr/>
        </p:nvSpPr>
        <p:spPr>
          <a:xfrm>
            <a:off x="8914610" y="2336761"/>
            <a:ext cx="1756487" cy="573177"/>
          </a:xfrm>
          <a:prstGeom prst="rect">
            <a:avLst/>
          </a:prstGeom>
          <a:solidFill>
            <a:srgbClr val="FFFFFF"/>
          </a:solidFill>
          <a:ln>
            <a:noFill/>
          </a:ln>
        </p:spPr>
        <p:txBody>
          <a:bodyPr wrap="square" rtlCol="0">
            <a:spAutoFit/>
          </a:bodyPr>
          <a:lstStyle/>
          <a:p>
            <a:pPr algn="ctr"/>
            <a:r>
              <a:rPr lang="en-US" sz="1300" b="1" dirty="0">
                <a:solidFill>
                  <a:srgbClr val="35353A"/>
                </a:solidFill>
              </a:rPr>
              <a:t>Average </a:t>
            </a:r>
          </a:p>
          <a:p>
            <a:pPr algn="ctr"/>
            <a:r>
              <a:rPr lang="en-US" sz="1300" b="1" dirty="0">
                <a:solidFill>
                  <a:srgbClr val="35353A"/>
                </a:solidFill>
              </a:rPr>
              <a:t>Spend (£m)</a:t>
            </a:r>
          </a:p>
        </p:txBody>
      </p:sp>
      <p:sp>
        <p:nvSpPr>
          <p:cNvPr id="8" name="TextBox 7"/>
          <p:cNvSpPr txBox="1"/>
          <p:nvPr/>
        </p:nvSpPr>
        <p:spPr>
          <a:xfrm>
            <a:off x="4869808" y="2336761"/>
            <a:ext cx="2242748" cy="573177"/>
          </a:xfrm>
          <a:prstGeom prst="rect">
            <a:avLst/>
          </a:prstGeom>
          <a:solidFill>
            <a:srgbClr val="FFFFFF"/>
          </a:solidFill>
          <a:ln>
            <a:noFill/>
          </a:ln>
        </p:spPr>
        <p:txBody>
          <a:bodyPr wrap="square" rtlCol="0">
            <a:spAutoFit/>
          </a:bodyPr>
          <a:lstStyle/>
          <a:p>
            <a:pPr algn="ctr"/>
            <a:r>
              <a:rPr lang="en-US" sz="1300" b="1" dirty="0">
                <a:solidFill>
                  <a:srgbClr val="35353A"/>
                </a:solidFill>
              </a:rPr>
              <a:t>Impact </a:t>
            </a:r>
          </a:p>
          <a:p>
            <a:pPr algn="ctr"/>
            <a:r>
              <a:rPr lang="en-US" sz="1300" b="1" dirty="0">
                <a:solidFill>
                  <a:srgbClr val="35353A"/>
                </a:solidFill>
              </a:rPr>
              <a:t>per person</a:t>
            </a:r>
          </a:p>
        </p:txBody>
      </p:sp>
      <p:sp>
        <p:nvSpPr>
          <p:cNvPr id="9" name="TextBox 8"/>
          <p:cNvSpPr txBox="1"/>
          <p:nvPr/>
        </p:nvSpPr>
        <p:spPr>
          <a:xfrm>
            <a:off x="1293041" y="2336761"/>
            <a:ext cx="1032766" cy="573177"/>
          </a:xfrm>
          <a:prstGeom prst="rect">
            <a:avLst/>
          </a:prstGeom>
          <a:solidFill>
            <a:srgbClr val="FFFFFF"/>
          </a:solidFill>
          <a:ln>
            <a:noFill/>
          </a:ln>
        </p:spPr>
        <p:txBody>
          <a:bodyPr wrap="square" rtlCol="0">
            <a:spAutoFit/>
          </a:bodyPr>
          <a:lstStyle/>
          <a:p>
            <a:r>
              <a:rPr lang="en-US" sz="1300" b="1" dirty="0">
                <a:solidFill>
                  <a:srgbClr val="35353A"/>
                </a:solidFill>
              </a:rPr>
              <a:t>AV Channel</a:t>
            </a:r>
          </a:p>
        </p:txBody>
      </p:sp>
      <p:sp>
        <p:nvSpPr>
          <p:cNvPr id="10" name="TextBox 9"/>
          <p:cNvSpPr txBox="1"/>
          <p:nvPr/>
        </p:nvSpPr>
        <p:spPr>
          <a:xfrm>
            <a:off x="10060154" y="2336761"/>
            <a:ext cx="1756487" cy="492443"/>
          </a:xfrm>
          <a:prstGeom prst="rect">
            <a:avLst/>
          </a:prstGeom>
          <a:noFill/>
          <a:ln>
            <a:noFill/>
          </a:ln>
        </p:spPr>
        <p:txBody>
          <a:bodyPr wrap="square" rtlCol="0">
            <a:spAutoFit/>
          </a:bodyPr>
          <a:lstStyle/>
          <a:p>
            <a:pPr algn="r"/>
            <a:r>
              <a:rPr lang="en-US" sz="1300" b="1" dirty="0">
                <a:solidFill>
                  <a:srgbClr val="35353A"/>
                </a:solidFill>
              </a:rPr>
              <a:t>Average </a:t>
            </a:r>
          </a:p>
          <a:p>
            <a:pPr algn="r"/>
            <a:r>
              <a:rPr lang="en-US" sz="1300" b="1" dirty="0">
                <a:solidFill>
                  <a:srgbClr val="35353A"/>
                </a:solidFill>
              </a:rPr>
              <a:t>Frequency</a:t>
            </a:r>
          </a:p>
        </p:txBody>
      </p:sp>
      <p:sp>
        <p:nvSpPr>
          <p:cNvPr id="11" name="Oval 10"/>
          <p:cNvSpPr>
            <a:spLocks noChangeAspect="1"/>
          </p:cNvSpPr>
          <p:nvPr/>
        </p:nvSpPr>
        <p:spPr>
          <a:xfrm>
            <a:off x="11007931" y="3046858"/>
            <a:ext cx="808710" cy="80871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a:t>
            </a:r>
          </a:p>
        </p:txBody>
      </p:sp>
      <p:sp>
        <p:nvSpPr>
          <p:cNvPr id="12" name="Oval 11"/>
          <p:cNvSpPr>
            <a:spLocks noChangeAspect="1"/>
          </p:cNvSpPr>
          <p:nvPr/>
        </p:nvSpPr>
        <p:spPr>
          <a:xfrm>
            <a:off x="11007931" y="4099197"/>
            <a:ext cx="808710" cy="80871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10.0</a:t>
            </a:r>
          </a:p>
        </p:txBody>
      </p:sp>
      <p:sp>
        <p:nvSpPr>
          <p:cNvPr id="13" name="Oval 12"/>
          <p:cNvSpPr>
            <a:spLocks/>
          </p:cNvSpPr>
          <p:nvPr/>
        </p:nvSpPr>
        <p:spPr>
          <a:xfrm>
            <a:off x="11007931" y="5153568"/>
            <a:ext cx="808710" cy="80871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5.0</a:t>
            </a:r>
          </a:p>
        </p:txBody>
      </p:sp>
      <p:sp>
        <p:nvSpPr>
          <p:cNvPr id="14" name="Oval 13"/>
          <p:cNvSpPr>
            <a:spLocks noChangeAspect="1"/>
          </p:cNvSpPr>
          <p:nvPr/>
        </p:nvSpPr>
        <p:spPr>
          <a:xfrm>
            <a:off x="9434926" y="3046858"/>
            <a:ext cx="808710" cy="808710"/>
          </a:xfrm>
          <a:prstGeom prst="ellips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0.41</a:t>
            </a:r>
          </a:p>
        </p:txBody>
      </p:sp>
      <p:sp>
        <p:nvSpPr>
          <p:cNvPr id="15" name="Oval 14"/>
          <p:cNvSpPr>
            <a:spLocks noChangeAspect="1"/>
          </p:cNvSpPr>
          <p:nvPr/>
        </p:nvSpPr>
        <p:spPr>
          <a:xfrm>
            <a:off x="9434926" y="4099197"/>
            <a:ext cx="808710" cy="808710"/>
          </a:xfrm>
          <a:prstGeom prst="ellipse">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dirty="0">
                <a:solidFill>
                  <a:srgbClr val="FFFFFF"/>
                </a:solidFill>
                <a:latin typeface="Impact" charset="0"/>
                <a:ea typeface="Impact" charset="0"/>
                <a:cs typeface="Impact" charset="0"/>
              </a:rPr>
              <a:t>1.89</a:t>
            </a:r>
          </a:p>
        </p:txBody>
      </p:sp>
      <p:sp>
        <p:nvSpPr>
          <p:cNvPr id="16" name="Oval 15"/>
          <p:cNvSpPr>
            <a:spLocks/>
          </p:cNvSpPr>
          <p:nvPr/>
        </p:nvSpPr>
        <p:spPr>
          <a:xfrm>
            <a:off x="9434926" y="5153568"/>
            <a:ext cx="808710" cy="808710"/>
          </a:xfrm>
          <a:prstGeom prst="ellipse">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700" spc="100">
                <a:solidFill>
                  <a:srgbClr val="FFFFFF"/>
                </a:solidFill>
                <a:latin typeface="Impact" charset="0"/>
                <a:ea typeface="Impact" charset="0"/>
                <a:cs typeface="Impact" charset="0"/>
              </a:rPr>
              <a:t>0.37</a:t>
            </a:r>
            <a:endParaRPr lang="en-US" sz="1700" spc="100" dirty="0">
              <a:solidFill>
                <a:srgbClr val="FFFFFF"/>
              </a:solidFill>
              <a:latin typeface="Impact" charset="0"/>
              <a:ea typeface="Impact" charset="0"/>
              <a:cs typeface="Impact" charset="0"/>
            </a:endParaRPr>
          </a:p>
        </p:txBody>
      </p:sp>
      <p:cxnSp>
        <p:nvCxnSpPr>
          <p:cNvPr id="17" name="Straight Connector 16"/>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9" name="Picture 18" descr="logo-04.png">
            <a:extLst>
              <a:ext uri="{FF2B5EF4-FFF2-40B4-BE49-F238E27FC236}">
                <a16:creationId xmlns:a16="http://schemas.microsoft.com/office/drawing/2014/main" id="{56179C44-78B9-4EC7-B9F0-6493A124F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55456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9416143" y="7081938"/>
            <a:ext cx="3882345" cy="461473"/>
          </a:xfrm>
        </p:spPr>
        <p:txBody>
          <a:bodyPr/>
          <a:lstStyle/>
          <a:p>
            <a:r>
              <a:rPr lang="en-US" sz="1200" dirty="0"/>
              <a:t>“Only love will truly save the world” – Wonder Woman</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80" t="8521" r="23801" b="33120"/>
          <a:stretch/>
        </p:blipFill>
        <p:spPr>
          <a:xfrm>
            <a:off x="0" y="0"/>
            <a:ext cx="13442951" cy="7069862"/>
          </a:xfrm>
          <a:prstGeom prst="rect">
            <a:avLst/>
          </a:prstGeom>
        </p:spPr>
      </p:pic>
      <p:sp>
        <p:nvSpPr>
          <p:cNvPr id="3" name="Title 2"/>
          <p:cNvSpPr>
            <a:spLocks noGrp="1"/>
          </p:cNvSpPr>
          <p:nvPr>
            <p:ph type="title"/>
          </p:nvPr>
        </p:nvSpPr>
        <p:spPr/>
        <p:txBody>
          <a:bodyPr/>
          <a:lstStyle/>
          <a:p>
            <a:pPr lvl="0"/>
            <a:r>
              <a:rPr lang="en-GB" dirty="0">
                <a:solidFill>
                  <a:srgbClr val="FFFFFF"/>
                </a:solidFill>
              </a:rPr>
              <a:t>Cinema CREATES A BRAND LOVE STORY</a:t>
            </a:r>
          </a:p>
        </p:txBody>
      </p:sp>
      <p:cxnSp>
        <p:nvCxnSpPr>
          <p:cNvPr id="8" name="Straight Connector 7"/>
          <p:cNvCxnSpPr/>
          <p:nvPr/>
        </p:nvCxnSpPr>
        <p:spPr>
          <a:xfrm flipV="1">
            <a:off x="1293655" y="7156746"/>
            <a:ext cx="0" cy="325944"/>
          </a:xfrm>
          <a:prstGeom prst="line">
            <a:avLst/>
          </a:prstGeom>
          <a:ln w="0">
            <a:solidFill>
              <a:srgbClr val="8A8A8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04.png">
            <a:extLst>
              <a:ext uri="{FF2B5EF4-FFF2-40B4-BE49-F238E27FC236}">
                <a16:creationId xmlns:a16="http://schemas.microsoft.com/office/drawing/2014/main" id="{039EB464-C4BD-4C56-B973-42763975FC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73798" b="7158"/>
          <a:stretch/>
        </p:blipFill>
        <p:spPr>
          <a:xfrm>
            <a:off x="1453958" y="7173830"/>
            <a:ext cx="1045848" cy="277687"/>
          </a:xfrm>
          <a:prstGeom prst="rect">
            <a:avLst/>
          </a:prstGeom>
        </p:spPr>
      </p:pic>
    </p:spTree>
    <p:extLst>
      <p:ext uri="{BB962C8B-B14F-4D97-AF65-F5344CB8AC3E}">
        <p14:creationId xmlns:p14="http://schemas.microsoft.com/office/powerpoint/2010/main" val="18878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2.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3602</Words>
  <Application>Microsoft Office PowerPoint</Application>
  <PresentationFormat>Custom</PresentationFormat>
  <Paragraphs>338</Paragraphs>
  <Slides>24</Slides>
  <Notes>21</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24</vt:i4>
      </vt:variant>
    </vt:vector>
  </HeadingPairs>
  <TitlesOfParts>
    <vt:vector size="44" baseType="lpstr">
      <vt:lpstr>ＭＳ Ｐゴシック</vt:lpstr>
      <vt:lpstr>Arial</vt:lpstr>
      <vt:lpstr>Calibri</vt:lpstr>
      <vt:lpstr>Century Gothic</vt:lpstr>
      <vt:lpstr>Impact</vt:lpstr>
      <vt:lpstr>Times New Roman</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1_Copy Slides</vt:lpstr>
      <vt:lpstr>think-cell Slide</vt:lpstr>
      <vt:lpstr>PowerPoint Presentation</vt:lpstr>
      <vt:lpstr>The methodology</vt:lpstr>
      <vt:lpstr>How the study was done</vt:lpstr>
      <vt:lpstr>Unpicking BRAND IMPACT delivered by advertising</vt:lpstr>
      <vt:lpstr>The metricS – impact per person</vt:lpstr>
      <vt:lpstr>CORE BRAND-BUILDING METRICS</vt:lpstr>
      <vt:lpstr>Cinema makes brands memorable</vt:lpstr>
      <vt:lpstr>BRAND SALIENCE</vt:lpstr>
      <vt:lpstr>Cinema CREATES A BRAND LOVE STORY</vt:lpstr>
      <vt:lpstr>The importance of brand love</vt:lpstr>
      <vt:lpstr>BRAND LOVE</vt:lpstr>
      <vt:lpstr>Cinema makes brands feel different</vt:lpstr>
      <vt:lpstr>The importance of brand DIFFERENCE</vt:lpstr>
      <vt:lpstr>BRAND difference</vt:lpstr>
      <vt:lpstr>Cinema turns audiences into customers</vt:lpstr>
      <vt:lpstr>BRAND consideration</vt:lpstr>
      <vt:lpstr>Cinema wins influential fans for brands</vt:lpstr>
      <vt:lpstr>BRAND recommendation</vt:lpstr>
      <vt:lpstr>PowerPoint Presentation</vt:lpstr>
      <vt:lpstr>TOTAL BRAND KPI </vt:lpstr>
      <vt:lpstr>THE IMPACT OF AV CHANNELS</vt:lpstr>
      <vt:lpstr>Five key takeaways</vt:lpstr>
      <vt:lpstr>implications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2020-02-18T14:01:19Z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