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5"/>
  </p:notesMasterIdLst>
  <p:handoutMasterIdLst>
    <p:handoutMasterId r:id="rId6"/>
  </p:handoutMasterIdLst>
  <p:sldIdLst>
    <p:sldId id="454" r:id="rId3"/>
    <p:sldId id="455" r:id="rId4"/>
  </p:sldIdLst>
  <p:sldSz cx="10080625" cy="7561263"/>
  <p:notesSz cx="7010400" cy="9296400"/>
  <p:custDataLst>
    <p:tags r:id="rId7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>
          <p15:clr>
            <a:srgbClr val="A4A3A4"/>
          </p15:clr>
        </p15:guide>
        <p15:guide id="2" orient="horz" pos="4624">
          <p15:clr>
            <a:srgbClr val="A4A3A4"/>
          </p15:clr>
        </p15:guide>
        <p15:guide id="3" orient="horz" pos="1513">
          <p15:clr>
            <a:srgbClr val="A4A3A4"/>
          </p15:clr>
        </p15:guide>
        <p15:guide id="4" orient="horz" pos="1220">
          <p15:clr>
            <a:srgbClr val="A4A3A4"/>
          </p15:clr>
        </p15:guide>
        <p15:guide id="5" orient="horz" pos="879">
          <p15:clr>
            <a:srgbClr val="A4A3A4"/>
          </p15:clr>
        </p15:guide>
        <p15:guide id="6" orient="horz" pos="1154">
          <p15:clr>
            <a:srgbClr val="A4A3A4"/>
          </p15:clr>
        </p15:guide>
        <p15:guide id="7" orient="horz" pos="1860">
          <p15:clr>
            <a:srgbClr val="A4A3A4"/>
          </p15:clr>
        </p15:guide>
        <p15:guide id="8" orient="horz" pos="1919">
          <p15:clr>
            <a:srgbClr val="A4A3A4"/>
          </p15:clr>
        </p15:guide>
        <p15:guide id="9" orient="horz" pos="2613">
          <p15:clr>
            <a:srgbClr val="A4A3A4"/>
          </p15:clr>
        </p15:guide>
        <p15:guide id="10" orient="horz" pos="2899">
          <p15:clr>
            <a:srgbClr val="A4A3A4"/>
          </p15:clr>
        </p15:guide>
        <p15:guide id="11" orient="horz" pos="3243">
          <p15:clr>
            <a:srgbClr val="A4A3A4"/>
          </p15:clr>
        </p15:guide>
        <p15:guide id="12" orient="horz" pos="3675">
          <p15:clr>
            <a:srgbClr val="A4A3A4"/>
          </p15:clr>
        </p15:guide>
        <p15:guide id="13" orient="horz" pos="4285">
          <p15:clr>
            <a:srgbClr val="A4A3A4"/>
          </p15:clr>
        </p15:guide>
        <p15:guide id="14" orient="horz" pos="3316">
          <p15:clr>
            <a:srgbClr val="A4A3A4"/>
          </p15:clr>
        </p15:guide>
        <p15:guide id="15" orient="horz" pos="3597">
          <p15:clr>
            <a:srgbClr val="A4A3A4"/>
          </p15:clr>
        </p15:guide>
        <p15:guide id="16" orient="horz" pos="4008">
          <p15:clr>
            <a:srgbClr val="A4A3A4"/>
          </p15:clr>
        </p15:guide>
        <p15:guide id="17" orient="horz" pos="4357">
          <p15:clr>
            <a:srgbClr val="A4A3A4"/>
          </p15:clr>
        </p15:guide>
        <p15:guide id="18" orient="horz" pos="3937">
          <p15:clr>
            <a:srgbClr val="A4A3A4"/>
          </p15:clr>
        </p15:guide>
        <p15:guide id="19" orient="horz" pos="2962">
          <p15:clr>
            <a:srgbClr val="A4A3A4"/>
          </p15:clr>
        </p15:guide>
        <p15:guide id="20" orient="horz" pos="2547">
          <p15:clr>
            <a:srgbClr val="A4A3A4"/>
          </p15:clr>
        </p15:guide>
        <p15:guide id="21" orient="horz" pos="2265">
          <p15:clr>
            <a:srgbClr val="A4A3A4"/>
          </p15:clr>
        </p15:guide>
        <p15:guide id="22" orient="horz" pos="2201">
          <p15:clr>
            <a:srgbClr val="A4A3A4"/>
          </p15:clr>
        </p15:guide>
        <p15:guide id="23" orient="horz" pos="183">
          <p15:clr>
            <a:srgbClr val="A4A3A4"/>
          </p15:clr>
        </p15:guide>
        <p15:guide id="24" orient="horz" pos="467">
          <p15:clr>
            <a:srgbClr val="A4A3A4"/>
          </p15:clr>
        </p15:guide>
        <p15:guide id="25" orient="horz" pos="525">
          <p15:clr>
            <a:srgbClr val="A4A3A4"/>
          </p15:clr>
        </p15:guide>
        <p15:guide id="26" orient="horz" pos="807">
          <p15:clr>
            <a:srgbClr val="A4A3A4"/>
          </p15:clr>
        </p15:guide>
        <p15:guide id="27" pos="180">
          <p15:clr>
            <a:srgbClr val="A4A3A4"/>
          </p15:clr>
        </p15:guide>
        <p15:guide id="28" pos="3217">
          <p15:clr>
            <a:srgbClr val="A4A3A4"/>
          </p15:clr>
        </p15:guide>
        <p15:guide id="29" pos="625">
          <p15:clr>
            <a:srgbClr val="A4A3A4"/>
          </p15:clr>
        </p15:guide>
        <p15:guide id="30" pos="689">
          <p15:clr>
            <a:srgbClr val="A4A3A4"/>
          </p15:clr>
        </p15:guide>
        <p15:guide id="31" pos="1121">
          <p15:clr>
            <a:srgbClr val="A4A3A4"/>
          </p15:clr>
        </p15:guide>
        <p15:guide id="32" pos="1196">
          <p15:clr>
            <a:srgbClr val="A4A3A4"/>
          </p15:clr>
        </p15:guide>
        <p15:guide id="33" pos="1629">
          <p15:clr>
            <a:srgbClr val="A4A3A4"/>
          </p15:clr>
        </p15:guide>
        <p15:guide id="34" pos="1705">
          <p15:clr>
            <a:srgbClr val="A4A3A4"/>
          </p15:clr>
        </p15:guide>
        <p15:guide id="35" pos="2138">
          <p15:clr>
            <a:srgbClr val="A4A3A4"/>
          </p15:clr>
        </p15:guide>
        <p15:guide id="36" pos="2206">
          <p15:clr>
            <a:srgbClr val="A4A3A4"/>
          </p15:clr>
        </p15:guide>
        <p15:guide id="37" pos="2662">
          <p15:clr>
            <a:srgbClr val="A4A3A4"/>
          </p15:clr>
        </p15:guide>
        <p15:guide id="38" pos="2734">
          <p15:clr>
            <a:srgbClr val="A4A3A4"/>
          </p15:clr>
        </p15:guide>
        <p15:guide id="39" pos="3146">
          <p15:clr>
            <a:srgbClr val="A4A3A4"/>
          </p15:clr>
        </p15:guide>
        <p15:guide id="40" pos="3635">
          <p15:clr>
            <a:srgbClr val="A4A3A4"/>
          </p15:clr>
        </p15:guide>
        <p15:guide id="41" pos="3711">
          <p15:clr>
            <a:srgbClr val="A4A3A4"/>
          </p15:clr>
        </p15:guide>
        <p15:guide id="42" pos="4150">
          <p15:clr>
            <a:srgbClr val="A4A3A4"/>
          </p15:clr>
        </p15:guide>
        <p15:guide id="43" pos="4226">
          <p15:clr>
            <a:srgbClr val="A4A3A4"/>
          </p15:clr>
        </p15:guide>
        <p15:guide id="44" pos="4653">
          <p15:clr>
            <a:srgbClr val="A4A3A4"/>
          </p15:clr>
        </p15:guide>
        <p15:guide id="45" pos="4735">
          <p15:clr>
            <a:srgbClr val="A4A3A4"/>
          </p15:clr>
        </p15:guide>
        <p15:guide id="46" pos="5164">
          <p15:clr>
            <a:srgbClr val="A4A3A4"/>
          </p15:clr>
        </p15:guide>
        <p15:guide id="47" pos="5242">
          <p15:clr>
            <a:srgbClr val="A4A3A4"/>
          </p15:clr>
        </p15:guide>
        <p15:guide id="48" pos="5675">
          <p15:clr>
            <a:srgbClr val="A4A3A4"/>
          </p15:clr>
        </p15:guide>
        <p15:guide id="49" pos="5743">
          <p15:clr>
            <a:srgbClr val="A4A3A4"/>
          </p15:clr>
        </p15:guide>
        <p15:guide id="50" pos="61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3449"/>
    <a:srgbClr val="EA576C"/>
    <a:srgbClr val="DFDEDE"/>
    <a:srgbClr val="8A8A8D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189" autoAdjust="0"/>
    <p:restoredTop sz="94584" autoAdjust="0"/>
  </p:normalViewPr>
  <p:slideViewPr>
    <p:cSldViewPr snapToGrid="0" snapToObjects="1">
      <p:cViewPr varScale="1">
        <p:scale>
          <a:sx n="104" d="100"/>
          <a:sy n="104" d="100"/>
        </p:scale>
        <p:origin x="2232" y="108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180"/>
        <p:guide pos="3217"/>
        <p:guide pos="625"/>
        <p:guide pos="689"/>
        <p:guide pos="1121"/>
        <p:guide pos="1196"/>
        <p:guide pos="1629"/>
        <p:guide pos="1705"/>
        <p:guide pos="2138"/>
        <p:guide pos="2206"/>
        <p:guide pos="2662"/>
        <p:guide pos="2734"/>
        <p:guide pos="3146"/>
        <p:guide pos="3635"/>
        <p:guide pos="3711"/>
        <p:guide pos="4150"/>
        <p:guide pos="4226"/>
        <p:guide pos="4653"/>
        <p:guide pos="4735"/>
        <p:guide pos="5164"/>
        <p:guide pos="5242"/>
        <p:guide pos="5675"/>
        <p:guide pos="5743"/>
        <p:guide pos="61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napToObjects="1" showGuides="1">
      <p:cViewPr varScale="1">
        <p:scale>
          <a:sx n="95" d="100"/>
          <a:sy n="95" d="100"/>
        </p:scale>
        <p:origin x="-4256" y="-10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741D12-1BA0-4D16-B253-39E4DA7AD69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_stud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793952" y="1771742"/>
            <a:ext cx="5956870" cy="3652807"/>
          </a:xfrm>
          <a:prstGeom prst="rect">
            <a:avLst/>
          </a:prstGeom>
          <a:solidFill>
            <a:srgbClr val="CAC8C8"/>
          </a:solidFill>
          <a:ln>
            <a:noFill/>
          </a:ln>
          <a:effectLst/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Insert picture here</a:t>
            </a:r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263445" y="344821"/>
            <a:ext cx="9308541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Insert property TITLE HERE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771889"/>
            <a:ext cx="9328120" cy="237225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subtitle here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1677988" y="6915150"/>
            <a:ext cx="1504950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/>
              <a:t>Logo here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2096146"/>
            <a:ext cx="3057525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/>
              <a:t>Insert text here</a:t>
            </a:r>
            <a:endParaRPr lang="en-US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266700" y="4385300"/>
            <a:ext cx="3057525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/>
              <a:t>Insert text here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266898" y="1803813"/>
            <a:ext cx="3071813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9" hasCustomPrompt="1"/>
          </p:nvPr>
        </p:nvSpPr>
        <p:spPr>
          <a:xfrm>
            <a:off x="266898" y="4108646"/>
            <a:ext cx="3071813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Write ‘Idea’ here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5238750" y="5635625"/>
            <a:ext cx="4445000" cy="747713"/>
          </a:xfrm>
          <a:prstGeom prst="rect">
            <a:avLst/>
          </a:prstGeom>
        </p:spPr>
        <p:txBody>
          <a:bodyPr vert="horz"/>
          <a:lstStyle>
            <a:lvl1pPr algn="r"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Insert quote here – can run to two lines</a:t>
            </a:r>
          </a:p>
        </p:txBody>
      </p:sp>
    </p:spTree>
    <p:extLst>
      <p:ext uri="{BB962C8B-B14F-4D97-AF65-F5344CB8AC3E}">
        <p14:creationId xmlns:p14="http://schemas.microsoft.com/office/powerpoint/2010/main" val="86570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_stud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23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  <a:prstGeom prst="rect">
            <a:avLst/>
          </a:prstGeo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737123"/>
            <a:ext cx="10080625" cy="1306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>
            <a:off x="-2496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263445" y="344821"/>
            <a:ext cx="9308541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Insert property title here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783227"/>
            <a:ext cx="9328120" cy="271240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subtitle here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1677988" y="6915150"/>
            <a:ext cx="1504950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/>
              <a:t>Logo here</a:t>
            </a:r>
          </a:p>
        </p:txBody>
      </p:sp>
      <p:sp>
        <p:nvSpPr>
          <p:cNvPr id="23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4520385"/>
            <a:ext cx="4060287" cy="1817688"/>
          </a:xfrm>
          <a:prstGeom prst="rect">
            <a:avLst/>
          </a:prstGeom>
        </p:spPr>
        <p:txBody>
          <a:bodyPr vert="horz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/>
              <a:t>Insert text here</a:t>
            </a:r>
            <a:endParaRPr lang="en-US" dirty="0"/>
          </a:p>
        </p:txBody>
      </p:sp>
      <p:sp>
        <p:nvSpPr>
          <p:cNvPr id="24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266898" y="4171361"/>
            <a:ext cx="4079261" cy="344487"/>
          </a:xfrm>
          <a:prstGeom prst="rect">
            <a:avLst/>
          </a:prstGeom>
        </p:spPr>
        <p:txBody>
          <a:bodyPr vert="horz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Write ‘Results’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862638" y="1586630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XX% Insert text here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862638" y="2357638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XX% Insert text here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862638" y="3117307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XX% 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613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5" name="think-cell Slide" r:id="rId6" imgW="6350000" imgH="6350000" progId="">
                  <p:embed/>
                </p:oleObj>
              </mc:Choice>
              <mc:Fallback>
                <p:oleObj name="think-cell Slide" r:id="rId6" imgW="6350000" imgH="6350000" progId="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Straight Connector 70"/>
          <p:cNvCxnSpPr/>
          <p:nvPr/>
        </p:nvCxnSpPr>
        <p:spPr bwMode="gray">
          <a:xfrm>
            <a:off x="0" y="6792023"/>
            <a:ext cx="10080625" cy="0"/>
          </a:xfrm>
          <a:prstGeom prst="line">
            <a:avLst/>
          </a:prstGeom>
          <a:ln w="6350">
            <a:solidFill>
              <a:srgbClr val="8A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63445" y="344821"/>
            <a:ext cx="9308541" cy="409568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pic>
        <p:nvPicPr>
          <p:cNvPr id="7" name="Picture 6" descr="dcm_fullwordmarque_03.eps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51" y="6916739"/>
            <a:ext cx="1212716" cy="423862"/>
          </a:xfrm>
          <a:prstGeom prst="rect">
            <a:avLst/>
          </a:prstGeom>
        </p:spPr>
      </p:pic>
      <p:sp>
        <p:nvSpPr>
          <p:cNvPr id="11" name="Title 6"/>
          <p:cNvSpPr txBox="1">
            <a:spLocks/>
          </p:cNvSpPr>
          <p:nvPr userDrawn="1"/>
        </p:nvSpPr>
        <p:spPr bwMode="gray">
          <a:xfrm>
            <a:off x="263445" y="344821"/>
            <a:ext cx="5380999" cy="409568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8" name="Content Placeholder 10"/>
          <p:cNvSpPr txBox="1">
            <a:spLocks/>
          </p:cNvSpPr>
          <p:nvPr userDrawn="1"/>
        </p:nvSpPr>
        <p:spPr bwMode="gray">
          <a:xfrm>
            <a:off x="5242128" y="5640762"/>
            <a:ext cx="4449685" cy="770902"/>
          </a:xfrm>
          <a:prstGeom prst="rect">
            <a:avLst/>
          </a:prstGeom>
          <a:ln w="6350">
            <a:noFill/>
            <a:prstDash val="lgDash"/>
          </a:ln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r">
              <a:lnSpc>
                <a:spcPct val="100000"/>
              </a:lnSpc>
            </a:pPr>
            <a:r>
              <a:rPr lang="en-GB" sz="2000" dirty="0">
                <a:solidFill>
                  <a:srgbClr val="FFFFFF"/>
                </a:solidFill>
                <a:latin typeface="Helvetica"/>
                <a:cs typeface="Helvetica"/>
              </a:rPr>
              <a:t>Quote to define campaign goes here – can run to two lines.</a:t>
            </a:r>
          </a:p>
          <a:p>
            <a:pPr lvl="2" algn="r">
              <a:lnSpc>
                <a:spcPct val="100000"/>
              </a:lnSpc>
            </a:pPr>
            <a:endParaRPr lang="en-GB" sz="2100" dirty="0">
              <a:solidFill>
                <a:srgbClr val="FFFFFF"/>
              </a:solidFill>
              <a:latin typeface="Impact"/>
              <a:cs typeface="Impact"/>
            </a:endParaRPr>
          </a:p>
          <a:p>
            <a:pPr lvl="2" algn="r">
              <a:lnSpc>
                <a:spcPct val="100000"/>
              </a:lnSpc>
            </a:pPr>
            <a:endParaRPr lang="en-GB" sz="21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r">
              <a:lnSpc>
                <a:spcPct val="100000"/>
              </a:lnSpc>
            </a:pPr>
            <a:endParaRPr lang="en-GB" sz="21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41830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892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36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9862" y="5308045"/>
            <a:ext cx="5566507" cy="747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101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itle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BLOCKBUSTER: OPENING WEEKEND PACKAGE</a:t>
            </a:r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Get in with the A-list…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258280" y="2111270"/>
            <a:ext cx="3468068" cy="2277997"/>
          </a:xfr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600"/>
              </a:spcBef>
            </a:pPr>
            <a:r>
              <a:rPr lang="en-GB" dirty="0">
                <a:ea typeface="KaiTi" pitchFamily="49" charset="-122"/>
                <a:cs typeface="Arial" pitchFamily="34" charset="0"/>
              </a:rPr>
              <a:t>Opening Weekends are when blockbusters do their </a:t>
            </a:r>
            <a:br>
              <a:rPr lang="en-GB" dirty="0">
                <a:ea typeface="KaiTi" pitchFamily="49" charset="-122"/>
                <a:cs typeface="Arial" pitchFamily="34" charset="0"/>
              </a:rPr>
            </a:br>
            <a:r>
              <a:rPr lang="en-GB" dirty="0">
                <a:ea typeface="KaiTi" pitchFamily="49" charset="-122"/>
                <a:cs typeface="Arial" pitchFamily="34" charset="0"/>
              </a:rPr>
              <a:t>box-office block-busting. Now, your brand can join in.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</a:pPr>
            <a:r>
              <a:rPr lang="en-GB" dirty="0">
                <a:ea typeface="KaiTi" pitchFamily="49" charset="-122"/>
                <a:cs typeface="Arial" pitchFamily="34" charset="0"/>
              </a:rPr>
              <a:t>This Package allows one brand to sponsor the opening weekends of every blockbuster film of 2014. This means your brand can:</a:t>
            </a:r>
          </a:p>
          <a:p>
            <a:pPr marL="171450" indent="-171450" defTabSz="914400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−"/>
            </a:pPr>
            <a:r>
              <a:rPr lang="en-GB" dirty="0">
                <a:ea typeface="KaiTi" pitchFamily="49" charset="-122"/>
                <a:cs typeface="Arial" pitchFamily="34" charset="0"/>
              </a:rPr>
              <a:t>Speak to the ‘Early Release Attendees’ – the earliest early adoptors who want it - </a:t>
            </a:r>
            <a:r>
              <a:rPr lang="en-GB" i="1" dirty="0">
                <a:ea typeface="KaiTi" pitchFamily="49" charset="-122"/>
                <a:cs typeface="Arial" pitchFamily="34" charset="0"/>
              </a:rPr>
              <a:t>need it</a:t>
            </a:r>
            <a:r>
              <a:rPr lang="en-GB" dirty="0">
                <a:ea typeface="KaiTi" pitchFamily="49" charset="-122"/>
                <a:cs typeface="Arial" pitchFamily="34" charset="0"/>
              </a:rPr>
              <a:t> - first and most.</a:t>
            </a:r>
          </a:p>
          <a:p>
            <a:pPr marL="171450" indent="-171450" defTabSz="914400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−"/>
            </a:pPr>
            <a:r>
              <a:rPr lang="en-GB" dirty="0">
                <a:ea typeface="KaiTi" pitchFamily="49" charset="-122"/>
                <a:cs typeface="Arial" pitchFamily="34" charset="0"/>
              </a:rPr>
              <a:t>Showcase your creative content to those hungriest for it, and best equipped to appreciate it.</a:t>
            </a:r>
          </a:p>
          <a:p>
            <a:pPr marL="171450" indent="-171450" defTabSz="914400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−"/>
            </a:pPr>
            <a:r>
              <a:rPr lang="en-GB" dirty="0">
                <a:ea typeface="KaiTi" pitchFamily="49" charset="-122"/>
                <a:cs typeface="Arial" pitchFamily="34" charset="0"/>
              </a:rPr>
              <a:t>Be part of the blockbuster buzz when it’s at its buzziest, and ride the wave every step of the way.</a:t>
            </a:r>
          </a:p>
          <a:p>
            <a:pPr defTabSz="914400">
              <a:lnSpc>
                <a:spcPct val="100000"/>
              </a:lnSpc>
              <a:spcBef>
                <a:spcPct val="20000"/>
              </a:spcBef>
              <a:defRPr/>
            </a:pPr>
            <a:endParaRPr lang="en-GB" sz="900" dirty="0">
              <a:ea typeface="KaiTi" pitchFamily="49" charset="-122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258479" y="1790134"/>
            <a:ext cx="3071813" cy="256620"/>
          </a:xfrm>
        </p:spPr>
        <p:txBody>
          <a:bodyPr/>
          <a:lstStyle/>
          <a:p>
            <a:r>
              <a:rPr lang="en-US" dirty="0"/>
              <a:t>What’s in a weekend?</a:t>
            </a:r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9"/>
          </p:nvPr>
        </p:nvSpPr>
        <p:spPr>
          <a:xfrm>
            <a:off x="258279" y="4389267"/>
            <a:ext cx="3071813" cy="344487"/>
          </a:xfrm>
        </p:spPr>
        <p:txBody>
          <a:bodyPr/>
          <a:lstStyle/>
          <a:p>
            <a:r>
              <a:rPr lang="en-US" dirty="0"/>
              <a:t>What-busters?</a:t>
            </a:r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20"/>
          </p:nvPr>
        </p:nvSpPr>
        <p:spPr>
          <a:xfrm>
            <a:off x="4355053" y="5368846"/>
            <a:ext cx="5236129" cy="635556"/>
          </a:xfrm>
        </p:spPr>
        <p:txBody>
          <a:bodyPr/>
          <a:lstStyle/>
          <a:p>
            <a:r>
              <a:rPr lang="en-GB" dirty="0"/>
              <a:t>Reach an elite audience through the headline acts of the year’s cinema slate.</a:t>
            </a:r>
          </a:p>
        </p:txBody>
      </p:sp>
      <p:sp>
        <p:nvSpPr>
          <p:cNvPr id="36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250825" y="4733754"/>
            <a:ext cx="3475522" cy="18176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>
                <a:ea typeface="KaiTi" pitchFamily="49" charset="-122"/>
              </a:rPr>
              <a:t>Blockbusters are the headline act of the year’s film slate. This package puts your brand centre stage and bathes you in the spotlight at every step of the cinematic journey.</a:t>
            </a:r>
          </a:p>
          <a:p>
            <a:pPr>
              <a:lnSpc>
                <a:spcPct val="100000"/>
              </a:lnSpc>
            </a:pPr>
            <a:endParaRPr lang="en-GB" dirty="0">
              <a:ea typeface="KaiTi" pitchFamily="49" charset="-122"/>
            </a:endParaRPr>
          </a:p>
          <a:p>
            <a:pPr>
              <a:lnSpc>
                <a:spcPct val="100000"/>
              </a:lnSpc>
            </a:pPr>
            <a:r>
              <a:rPr lang="en-GB" dirty="0">
                <a:ea typeface="KaiTi" pitchFamily="49" charset="-122"/>
              </a:rPr>
              <a:t>Early Release Attenders are the most avid cinemagoers, and are pretty nonplussed by TV*. If you’re going to speak to them, there’s only one place to do it.</a:t>
            </a:r>
          </a:p>
        </p:txBody>
      </p:sp>
      <p:pic>
        <p:nvPicPr>
          <p:cNvPr id="17" name="Picture 58" descr="http://theurbanrealist.com/wp-content/uploads/2013/09/HBT2-TRL1-024r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0" r="7178"/>
          <a:stretch/>
        </p:blipFill>
        <p:spPr bwMode="auto">
          <a:xfrm>
            <a:off x="4189864" y="1819757"/>
            <a:ext cx="5566508" cy="3388242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 253"/>
          <p:cNvSpPr>
            <a:spLocks noEditPoints="1"/>
          </p:cNvSpPr>
          <p:nvPr/>
        </p:nvSpPr>
        <p:spPr bwMode="auto">
          <a:xfrm>
            <a:off x="254554" y="1108273"/>
            <a:ext cx="396000" cy="396000"/>
          </a:xfrm>
          <a:custGeom>
            <a:avLst/>
            <a:gdLst>
              <a:gd name="T0" fmla="*/ 256 w 726"/>
              <a:gd name="T1" fmla="*/ 16 h 726"/>
              <a:gd name="T2" fmla="*/ 106 w 726"/>
              <a:gd name="T3" fmla="*/ 106 h 726"/>
              <a:gd name="T4" fmla="*/ 16 w 726"/>
              <a:gd name="T5" fmla="*/ 254 h 726"/>
              <a:gd name="T6" fmla="*/ 2 w 726"/>
              <a:gd name="T7" fmla="*/ 400 h 726"/>
              <a:gd name="T8" fmla="*/ 62 w 726"/>
              <a:gd name="T9" fmla="*/ 566 h 726"/>
              <a:gd name="T10" fmla="*/ 190 w 726"/>
              <a:gd name="T11" fmla="*/ 682 h 726"/>
              <a:gd name="T12" fmla="*/ 364 w 726"/>
              <a:gd name="T13" fmla="*/ 726 h 726"/>
              <a:gd name="T14" fmla="*/ 504 w 726"/>
              <a:gd name="T15" fmla="*/ 698 h 726"/>
              <a:gd name="T16" fmla="*/ 644 w 726"/>
              <a:gd name="T17" fmla="*/ 594 h 726"/>
              <a:gd name="T18" fmla="*/ 718 w 726"/>
              <a:gd name="T19" fmla="*/ 436 h 726"/>
              <a:gd name="T20" fmla="*/ 718 w 726"/>
              <a:gd name="T21" fmla="*/ 290 h 726"/>
              <a:gd name="T22" fmla="*/ 644 w 726"/>
              <a:gd name="T23" fmla="*/ 132 h 726"/>
              <a:gd name="T24" fmla="*/ 504 w 726"/>
              <a:gd name="T25" fmla="*/ 28 h 726"/>
              <a:gd name="T26" fmla="*/ 558 w 726"/>
              <a:gd name="T27" fmla="*/ 206 h 726"/>
              <a:gd name="T28" fmla="*/ 566 w 726"/>
              <a:gd name="T29" fmla="*/ 234 h 726"/>
              <a:gd name="T30" fmla="*/ 576 w 726"/>
              <a:gd name="T31" fmla="*/ 244 h 726"/>
              <a:gd name="T32" fmla="*/ 590 w 726"/>
              <a:gd name="T33" fmla="*/ 278 h 726"/>
              <a:gd name="T34" fmla="*/ 564 w 726"/>
              <a:gd name="T35" fmla="*/ 268 h 726"/>
              <a:gd name="T36" fmla="*/ 532 w 726"/>
              <a:gd name="T37" fmla="*/ 220 h 726"/>
              <a:gd name="T38" fmla="*/ 124 w 726"/>
              <a:gd name="T39" fmla="*/ 206 h 726"/>
              <a:gd name="T40" fmla="*/ 150 w 726"/>
              <a:gd name="T41" fmla="*/ 224 h 726"/>
              <a:gd name="T42" fmla="*/ 124 w 726"/>
              <a:gd name="T43" fmla="*/ 238 h 726"/>
              <a:gd name="T44" fmla="*/ 124 w 726"/>
              <a:gd name="T45" fmla="*/ 252 h 726"/>
              <a:gd name="T46" fmla="*/ 160 w 726"/>
              <a:gd name="T47" fmla="*/ 234 h 726"/>
              <a:gd name="T48" fmla="*/ 196 w 726"/>
              <a:gd name="T49" fmla="*/ 206 h 726"/>
              <a:gd name="T50" fmla="*/ 192 w 726"/>
              <a:gd name="T51" fmla="*/ 234 h 726"/>
              <a:gd name="T52" fmla="*/ 150 w 726"/>
              <a:gd name="T53" fmla="*/ 274 h 726"/>
              <a:gd name="T54" fmla="*/ 604 w 726"/>
              <a:gd name="T55" fmla="*/ 428 h 726"/>
              <a:gd name="T56" fmla="*/ 578 w 726"/>
              <a:gd name="T57" fmla="*/ 336 h 726"/>
              <a:gd name="T58" fmla="*/ 576 w 726"/>
              <a:gd name="T59" fmla="*/ 370 h 726"/>
              <a:gd name="T60" fmla="*/ 586 w 726"/>
              <a:gd name="T61" fmla="*/ 414 h 726"/>
              <a:gd name="T62" fmla="*/ 604 w 726"/>
              <a:gd name="T63" fmla="*/ 502 h 726"/>
              <a:gd name="T64" fmla="*/ 576 w 726"/>
              <a:gd name="T65" fmla="*/ 464 h 726"/>
              <a:gd name="T66" fmla="*/ 550 w 726"/>
              <a:gd name="T67" fmla="*/ 366 h 726"/>
              <a:gd name="T68" fmla="*/ 562 w 726"/>
              <a:gd name="T69" fmla="*/ 470 h 726"/>
              <a:gd name="T70" fmla="*/ 134 w 726"/>
              <a:gd name="T71" fmla="*/ 520 h 726"/>
              <a:gd name="T72" fmla="*/ 164 w 726"/>
              <a:gd name="T73" fmla="*/ 470 h 726"/>
              <a:gd name="T74" fmla="*/ 178 w 726"/>
              <a:gd name="T75" fmla="*/ 366 h 726"/>
              <a:gd name="T76" fmla="*/ 150 w 726"/>
              <a:gd name="T77" fmla="*/ 464 h 726"/>
              <a:gd name="T78" fmla="*/ 124 w 726"/>
              <a:gd name="T79" fmla="*/ 456 h 726"/>
              <a:gd name="T80" fmla="*/ 150 w 726"/>
              <a:gd name="T81" fmla="*/ 370 h 726"/>
              <a:gd name="T82" fmla="*/ 150 w 726"/>
              <a:gd name="T83" fmla="*/ 336 h 726"/>
              <a:gd name="T84" fmla="*/ 124 w 726"/>
              <a:gd name="T85" fmla="*/ 428 h 726"/>
              <a:gd name="T86" fmla="*/ 148 w 726"/>
              <a:gd name="T87" fmla="*/ 290 h 726"/>
              <a:gd name="T88" fmla="*/ 150 w 726"/>
              <a:gd name="T89" fmla="*/ 290 h 726"/>
              <a:gd name="T90" fmla="*/ 184 w 726"/>
              <a:gd name="T91" fmla="*/ 268 h 726"/>
              <a:gd name="T92" fmla="*/ 210 w 726"/>
              <a:gd name="T93" fmla="*/ 220 h 726"/>
              <a:gd name="T94" fmla="*/ 238 w 726"/>
              <a:gd name="T95" fmla="*/ 206 h 726"/>
              <a:gd name="T96" fmla="*/ 516 w 726"/>
              <a:gd name="T97" fmla="*/ 206 h 726"/>
              <a:gd name="T98" fmla="*/ 526 w 726"/>
              <a:gd name="T99" fmla="*/ 246 h 726"/>
              <a:gd name="T100" fmla="*/ 562 w 726"/>
              <a:gd name="T101" fmla="*/ 282 h 726"/>
              <a:gd name="T102" fmla="*/ 576 w 726"/>
              <a:gd name="T103" fmla="*/ 290 h 726"/>
              <a:gd name="T104" fmla="*/ 588 w 726"/>
              <a:gd name="T105" fmla="*/ 292 h 726"/>
              <a:gd name="T106" fmla="*/ 604 w 726"/>
              <a:gd name="T107" fmla="*/ 320 h 726"/>
              <a:gd name="T108" fmla="*/ 592 w 726"/>
              <a:gd name="T109" fmla="*/ 236 h 726"/>
              <a:gd name="T110" fmla="*/ 572 w 726"/>
              <a:gd name="T111" fmla="*/ 212 h 726"/>
              <a:gd name="T112" fmla="*/ 540 w 726"/>
              <a:gd name="T113" fmla="*/ 302 h 726"/>
              <a:gd name="T114" fmla="*/ 234 w 726"/>
              <a:gd name="T115" fmla="*/ 234 h 726"/>
              <a:gd name="T116" fmla="*/ 186 w 726"/>
              <a:gd name="T117" fmla="*/ 302 h 726"/>
              <a:gd name="T118" fmla="*/ 206 w 726"/>
              <a:gd name="T119" fmla="*/ 394 h 726"/>
              <a:gd name="T120" fmla="*/ 184 w 726"/>
              <a:gd name="T121" fmla="*/ 492 h 726"/>
              <a:gd name="T122" fmla="*/ 522 w 726"/>
              <a:gd name="T123" fmla="*/ 420 h 726"/>
              <a:gd name="T124" fmla="*/ 532 w 726"/>
              <a:gd name="T125" fmla="*/ 324 h 7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58" y="206"/>
                </a:moveTo>
                <a:lnTo>
                  <a:pt x="558" y="206"/>
                </a:lnTo>
                <a:lnTo>
                  <a:pt x="560" y="220"/>
                </a:lnTo>
                <a:lnTo>
                  <a:pt x="566" y="234"/>
                </a:lnTo>
                <a:lnTo>
                  <a:pt x="572" y="238"/>
                </a:lnTo>
                <a:lnTo>
                  <a:pt x="576" y="244"/>
                </a:lnTo>
                <a:lnTo>
                  <a:pt x="590" y="250"/>
                </a:lnTo>
                <a:lnTo>
                  <a:pt x="604" y="252"/>
                </a:lnTo>
                <a:lnTo>
                  <a:pt x="604" y="280"/>
                </a:lnTo>
                <a:lnTo>
                  <a:pt x="590" y="278"/>
                </a:lnTo>
                <a:lnTo>
                  <a:pt x="576" y="274"/>
                </a:lnTo>
                <a:lnTo>
                  <a:pt x="564" y="268"/>
                </a:lnTo>
                <a:lnTo>
                  <a:pt x="552" y="258"/>
                </a:lnTo>
                <a:lnTo>
                  <a:pt x="542" y="246"/>
                </a:lnTo>
                <a:lnTo>
                  <a:pt x="536" y="234"/>
                </a:lnTo>
                <a:lnTo>
                  <a:pt x="532" y="220"/>
                </a:lnTo>
                <a:lnTo>
                  <a:pt x="530" y="206"/>
                </a:lnTo>
                <a:lnTo>
                  <a:pt x="558" y="206"/>
                </a:lnTo>
                <a:close/>
                <a:moveTo>
                  <a:pt x="124" y="206"/>
                </a:moveTo>
                <a:lnTo>
                  <a:pt x="156" y="206"/>
                </a:lnTo>
                <a:lnTo>
                  <a:pt x="156" y="212"/>
                </a:lnTo>
                <a:lnTo>
                  <a:pt x="154" y="218"/>
                </a:lnTo>
                <a:lnTo>
                  <a:pt x="150" y="224"/>
                </a:lnTo>
                <a:lnTo>
                  <a:pt x="146" y="230"/>
                </a:lnTo>
                <a:lnTo>
                  <a:pt x="142" y="234"/>
                </a:lnTo>
                <a:lnTo>
                  <a:pt x="136" y="236"/>
                </a:lnTo>
                <a:lnTo>
                  <a:pt x="130" y="238"/>
                </a:lnTo>
                <a:lnTo>
                  <a:pt x="124" y="238"/>
                </a:lnTo>
                <a:lnTo>
                  <a:pt x="124" y="206"/>
                </a:lnTo>
                <a:close/>
                <a:moveTo>
                  <a:pt x="124" y="252"/>
                </a:moveTo>
                <a:lnTo>
                  <a:pt x="124" y="252"/>
                </a:lnTo>
                <a:lnTo>
                  <a:pt x="138" y="250"/>
                </a:lnTo>
                <a:lnTo>
                  <a:pt x="150" y="244"/>
                </a:lnTo>
                <a:lnTo>
                  <a:pt x="156" y="238"/>
                </a:lnTo>
                <a:lnTo>
                  <a:pt x="160" y="234"/>
                </a:lnTo>
                <a:lnTo>
                  <a:pt x="168" y="220"/>
                </a:lnTo>
                <a:lnTo>
                  <a:pt x="170" y="206"/>
                </a:lnTo>
                <a:lnTo>
                  <a:pt x="196" y="206"/>
                </a:lnTo>
                <a:lnTo>
                  <a:pt x="196" y="220"/>
                </a:lnTo>
                <a:lnTo>
                  <a:pt x="192" y="234"/>
                </a:lnTo>
                <a:lnTo>
                  <a:pt x="184" y="246"/>
                </a:lnTo>
                <a:lnTo>
                  <a:pt x="174" y="258"/>
                </a:lnTo>
                <a:lnTo>
                  <a:pt x="164" y="268"/>
                </a:lnTo>
                <a:lnTo>
                  <a:pt x="150" y="274"/>
                </a:lnTo>
                <a:lnTo>
                  <a:pt x="138" y="278"/>
                </a:lnTo>
                <a:lnTo>
                  <a:pt x="124" y="280"/>
                </a:lnTo>
                <a:lnTo>
                  <a:pt x="124" y="252"/>
                </a:lnTo>
                <a:close/>
                <a:moveTo>
                  <a:pt x="604" y="428"/>
                </a:moveTo>
                <a:lnTo>
                  <a:pt x="604" y="428"/>
                </a:lnTo>
                <a:lnTo>
                  <a:pt x="594" y="406"/>
                </a:lnTo>
                <a:lnTo>
                  <a:pt x="586" y="382"/>
                </a:lnTo>
                <a:lnTo>
                  <a:pt x="580" y="360"/>
                </a:lnTo>
                <a:lnTo>
                  <a:pt x="578" y="336"/>
                </a:lnTo>
                <a:lnTo>
                  <a:pt x="576" y="344"/>
                </a:lnTo>
                <a:lnTo>
                  <a:pt x="576" y="370"/>
                </a:lnTo>
                <a:lnTo>
                  <a:pt x="580" y="392"/>
                </a:lnTo>
                <a:lnTo>
                  <a:pt x="586" y="414"/>
                </a:lnTo>
                <a:lnTo>
                  <a:pt x="594" y="436"/>
                </a:lnTo>
                <a:lnTo>
                  <a:pt x="604" y="456"/>
                </a:lnTo>
                <a:lnTo>
                  <a:pt x="604" y="502"/>
                </a:lnTo>
                <a:lnTo>
                  <a:pt x="590" y="484"/>
                </a:lnTo>
                <a:lnTo>
                  <a:pt x="576" y="464"/>
                </a:lnTo>
                <a:lnTo>
                  <a:pt x="566" y="440"/>
                </a:lnTo>
                <a:lnTo>
                  <a:pt x="558" y="416"/>
                </a:lnTo>
                <a:lnTo>
                  <a:pt x="552" y="392"/>
                </a:lnTo>
                <a:lnTo>
                  <a:pt x="550" y="366"/>
                </a:lnTo>
                <a:lnTo>
                  <a:pt x="548" y="394"/>
                </a:lnTo>
                <a:lnTo>
                  <a:pt x="550" y="420"/>
                </a:lnTo>
                <a:lnTo>
                  <a:pt x="554" y="444"/>
                </a:lnTo>
                <a:lnTo>
                  <a:pt x="562" y="470"/>
                </a:lnTo>
                <a:lnTo>
                  <a:pt x="574" y="492"/>
                </a:lnTo>
                <a:lnTo>
                  <a:pt x="582" y="506"/>
                </a:lnTo>
                <a:lnTo>
                  <a:pt x="592" y="520"/>
                </a:lnTo>
                <a:lnTo>
                  <a:pt x="134" y="520"/>
                </a:lnTo>
                <a:lnTo>
                  <a:pt x="144" y="506"/>
                </a:lnTo>
                <a:lnTo>
                  <a:pt x="154" y="492"/>
                </a:lnTo>
                <a:lnTo>
                  <a:pt x="164" y="470"/>
                </a:lnTo>
                <a:lnTo>
                  <a:pt x="172" y="444"/>
                </a:lnTo>
                <a:lnTo>
                  <a:pt x="178" y="420"/>
                </a:lnTo>
                <a:lnTo>
                  <a:pt x="180" y="394"/>
                </a:lnTo>
                <a:lnTo>
                  <a:pt x="178" y="366"/>
                </a:lnTo>
                <a:lnTo>
                  <a:pt x="174" y="392"/>
                </a:lnTo>
                <a:lnTo>
                  <a:pt x="170" y="416"/>
                </a:lnTo>
                <a:lnTo>
                  <a:pt x="162" y="440"/>
                </a:lnTo>
                <a:lnTo>
                  <a:pt x="150" y="464"/>
                </a:lnTo>
                <a:lnTo>
                  <a:pt x="138" y="484"/>
                </a:lnTo>
                <a:lnTo>
                  <a:pt x="124" y="502"/>
                </a:lnTo>
                <a:lnTo>
                  <a:pt x="124" y="456"/>
                </a:lnTo>
                <a:lnTo>
                  <a:pt x="134" y="436"/>
                </a:lnTo>
                <a:lnTo>
                  <a:pt x="142" y="414"/>
                </a:lnTo>
                <a:lnTo>
                  <a:pt x="148" y="392"/>
                </a:lnTo>
                <a:lnTo>
                  <a:pt x="150" y="370"/>
                </a:lnTo>
                <a:lnTo>
                  <a:pt x="150" y="356"/>
                </a:lnTo>
                <a:lnTo>
                  <a:pt x="150" y="344"/>
                </a:lnTo>
                <a:lnTo>
                  <a:pt x="150" y="336"/>
                </a:lnTo>
                <a:lnTo>
                  <a:pt x="146" y="360"/>
                </a:lnTo>
                <a:lnTo>
                  <a:pt x="142" y="382"/>
                </a:lnTo>
                <a:lnTo>
                  <a:pt x="134" y="406"/>
                </a:lnTo>
                <a:lnTo>
                  <a:pt x="124" y="428"/>
                </a:lnTo>
                <a:lnTo>
                  <a:pt x="124" y="294"/>
                </a:lnTo>
                <a:lnTo>
                  <a:pt x="140" y="292"/>
                </a:lnTo>
                <a:lnTo>
                  <a:pt x="148" y="290"/>
                </a:lnTo>
                <a:lnTo>
                  <a:pt x="150" y="290"/>
                </a:lnTo>
                <a:lnTo>
                  <a:pt x="166" y="282"/>
                </a:lnTo>
                <a:lnTo>
                  <a:pt x="174" y="278"/>
                </a:lnTo>
                <a:lnTo>
                  <a:pt x="184" y="268"/>
                </a:lnTo>
                <a:lnTo>
                  <a:pt x="194" y="258"/>
                </a:lnTo>
                <a:lnTo>
                  <a:pt x="200" y="246"/>
                </a:lnTo>
                <a:lnTo>
                  <a:pt x="206" y="234"/>
                </a:lnTo>
                <a:lnTo>
                  <a:pt x="210" y="220"/>
                </a:lnTo>
                <a:lnTo>
                  <a:pt x="210" y="206"/>
                </a:lnTo>
                <a:lnTo>
                  <a:pt x="238" y="206"/>
                </a:lnTo>
                <a:lnTo>
                  <a:pt x="490" y="206"/>
                </a:lnTo>
                <a:lnTo>
                  <a:pt x="516" y="206"/>
                </a:lnTo>
                <a:lnTo>
                  <a:pt x="518" y="220"/>
                </a:lnTo>
                <a:lnTo>
                  <a:pt x="520" y="234"/>
                </a:lnTo>
                <a:lnTo>
                  <a:pt x="526" y="246"/>
                </a:lnTo>
                <a:lnTo>
                  <a:pt x="534" y="258"/>
                </a:lnTo>
                <a:lnTo>
                  <a:pt x="542" y="268"/>
                </a:lnTo>
                <a:lnTo>
                  <a:pt x="554" y="278"/>
                </a:lnTo>
                <a:lnTo>
                  <a:pt x="562" y="282"/>
                </a:lnTo>
                <a:lnTo>
                  <a:pt x="576" y="290"/>
                </a:lnTo>
                <a:lnTo>
                  <a:pt x="578" y="290"/>
                </a:lnTo>
                <a:lnTo>
                  <a:pt x="580" y="290"/>
                </a:lnTo>
                <a:lnTo>
                  <a:pt x="588" y="292"/>
                </a:lnTo>
                <a:lnTo>
                  <a:pt x="604" y="294"/>
                </a:lnTo>
                <a:lnTo>
                  <a:pt x="604" y="320"/>
                </a:lnTo>
                <a:lnTo>
                  <a:pt x="604" y="428"/>
                </a:lnTo>
                <a:close/>
                <a:moveTo>
                  <a:pt x="604" y="238"/>
                </a:moveTo>
                <a:lnTo>
                  <a:pt x="604" y="238"/>
                </a:lnTo>
                <a:lnTo>
                  <a:pt x="598" y="238"/>
                </a:lnTo>
                <a:lnTo>
                  <a:pt x="592" y="236"/>
                </a:lnTo>
                <a:lnTo>
                  <a:pt x="586" y="234"/>
                </a:lnTo>
                <a:lnTo>
                  <a:pt x="580" y="230"/>
                </a:lnTo>
                <a:lnTo>
                  <a:pt x="576" y="224"/>
                </a:lnTo>
                <a:lnTo>
                  <a:pt x="574" y="218"/>
                </a:lnTo>
                <a:lnTo>
                  <a:pt x="572" y="212"/>
                </a:lnTo>
                <a:lnTo>
                  <a:pt x="572" y="206"/>
                </a:lnTo>
                <a:lnTo>
                  <a:pt x="604" y="206"/>
                </a:lnTo>
                <a:lnTo>
                  <a:pt x="604" y="238"/>
                </a:lnTo>
                <a:close/>
                <a:moveTo>
                  <a:pt x="540" y="302"/>
                </a:moveTo>
                <a:lnTo>
                  <a:pt x="540" y="302"/>
                </a:lnTo>
                <a:lnTo>
                  <a:pt x="524" y="288"/>
                </a:lnTo>
                <a:lnTo>
                  <a:pt x="510" y="272"/>
                </a:lnTo>
                <a:lnTo>
                  <a:pt x="500" y="254"/>
                </a:lnTo>
                <a:lnTo>
                  <a:pt x="492" y="234"/>
                </a:lnTo>
                <a:lnTo>
                  <a:pt x="234" y="234"/>
                </a:lnTo>
                <a:lnTo>
                  <a:pt x="228" y="254"/>
                </a:lnTo>
                <a:lnTo>
                  <a:pt x="216" y="272"/>
                </a:lnTo>
                <a:lnTo>
                  <a:pt x="202" y="288"/>
                </a:lnTo>
                <a:lnTo>
                  <a:pt x="186" y="302"/>
                </a:lnTo>
                <a:lnTo>
                  <a:pt x="196" y="324"/>
                </a:lnTo>
                <a:lnTo>
                  <a:pt x="202" y="348"/>
                </a:lnTo>
                <a:lnTo>
                  <a:pt x="206" y="370"/>
                </a:lnTo>
                <a:lnTo>
                  <a:pt x="206" y="394"/>
                </a:lnTo>
                <a:lnTo>
                  <a:pt x="206" y="420"/>
                </a:lnTo>
                <a:lnTo>
                  <a:pt x="200" y="444"/>
                </a:lnTo>
                <a:lnTo>
                  <a:pt x="194" y="468"/>
                </a:lnTo>
                <a:lnTo>
                  <a:pt x="184" y="492"/>
                </a:lnTo>
                <a:lnTo>
                  <a:pt x="544" y="492"/>
                </a:lnTo>
                <a:lnTo>
                  <a:pt x="534" y="468"/>
                </a:lnTo>
                <a:lnTo>
                  <a:pt x="526" y="444"/>
                </a:lnTo>
                <a:lnTo>
                  <a:pt x="522" y="420"/>
                </a:lnTo>
                <a:lnTo>
                  <a:pt x="520" y="394"/>
                </a:lnTo>
                <a:lnTo>
                  <a:pt x="522" y="370"/>
                </a:lnTo>
                <a:lnTo>
                  <a:pt x="526" y="348"/>
                </a:lnTo>
                <a:lnTo>
                  <a:pt x="532" y="324"/>
                </a:lnTo>
                <a:lnTo>
                  <a:pt x="540" y="3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9" name="Freeform 261"/>
          <p:cNvSpPr>
            <a:spLocks noEditPoints="1"/>
          </p:cNvSpPr>
          <p:nvPr/>
        </p:nvSpPr>
        <p:spPr bwMode="auto">
          <a:xfrm>
            <a:off x="746261" y="1108273"/>
            <a:ext cx="396000" cy="396000"/>
          </a:xfrm>
          <a:custGeom>
            <a:avLst/>
            <a:gdLst>
              <a:gd name="T0" fmla="*/ 364 w 726"/>
              <a:gd name="T1" fmla="*/ 0 h 726"/>
              <a:gd name="T2" fmla="*/ 290 w 726"/>
              <a:gd name="T3" fmla="*/ 8 h 726"/>
              <a:gd name="T4" fmla="*/ 222 w 726"/>
              <a:gd name="T5" fmla="*/ 28 h 726"/>
              <a:gd name="T6" fmla="*/ 160 w 726"/>
              <a:gd name="T7" fmla="*/ 62 h 726"/>
              <a:gd name="T8" fmla="*/ 108 w 726"/>
              <a:gd name="T9" fmla="*/ 106 h 726"/>
              <a:gd name="T10" fmla="*/ 62 w 726"/>
              <a:gd name="T11" fmla="*/ 160 h 726"/>
              <a:gd name="T12" fmla="*/ 30 w 726"/>
              <a:gd name="T13" fmla="*/ 222 h 726"/>
              <a:gd name="T14" fmla="*/ 8 w 726"/>
              <a:gd name="T15" fmla="*/ 290 h 726"/>
              <a:gd name="T16" fmla="*/ 0 w 726"/>
              <a:gd name="T17" fmla="*/ 362 h 726"/>
              <a:gd name="T18" fmla="*/ 2 w 726"/>
              <a:gd name="T19" fmla="*/ 400 h 726"/>
              <a:gd name="T20" fmla="*/ 18 w 726"/>
              <a:gd name="T21" fmla="*/ 470 h 726"/>
              <a:gd name="T22" fmla="*/ 44 w 726"/>
              <a:gd name="T23" fmla="*/ 536 h 726"/>
              <a:gd name="T24" fmla="*/ 84 w 726"/>
              <a:gd name="T25" fmla="*/ 594 h 726"/>
              <a:gd name="T26" fmla="*/ 134 w 726"/>
              <a:gd name="T27" fmla="*/ 642 h 726"/>
              <a:gd name="T28" fmla="*/ 190 w 726"/>
              <a:gd name="T29" fmla="*/ 682 h 726"/>
              <a:gd name="T30" fmla="*/ 256 w 726"/>
              <a:gd name="T31" fmla="*/ 710 h 726"/>
              <a:gd name="T32" fmla="*/ 326 w 726"/>
              <a:gd name="T33" fmla="*/ 724 h 726"/>
              <a:gd name="T34" fmla="*/ 364 w 726"/>
              <a:gd name="T35" fmla="*/ 726 h 726"/>
              <a:gd name="T36" fmla="*/ 436 w 726"/>
              <a:gd name="T37" fmla="*/ 718 h 726"/>
              <a:gd name="T38" fmla="*/ 506 w 726"/>
              <a:gd name="T39" fmla="*/ 698 h 726"/>
              <a:gd name="T40" fmla="*/ 566 w 726"/>
              <a:gd name="T41" fmla="*/ 664 h 726"/>
              <a:gd name="T42" fmla="*/ 620 w 726"/>
              <a:gd name="T43" fmla="*/ 620 h 726"/>
              <a:gd name="T44" fmla="*/ 664 w 726"/>
              <a:gd name="T45" fmla="*/ 566 h 726"/>
              <a:gd name="T46" fmla="*/ 698 w 726"/>
              <a:gd name="T47" fmla="*/ 504 h 726"/>
              <a:gd name="T48" fmla="*/ 720 w 726"/>
              <a:gd name="T49" fmla="*/ 436 h 726"/>
              <a:gd name="T50" fmla="*/ 726 w 726"/>
              <a:gd name="T51" fmla="*/ 362 h 726"/>
              <a:gd name="T52" fmla="*/ 724 w 726"/>
              <a:gd name="T53" fmla="*/ 326 h 726"/>
              <a:gd name="T54" fmla="*/ 710 w 726"/>
              <a:gd name="T55" fmla="*/ 254 h 726"/>
              <a:gd name="T56" fmla="*/ 682 w 726"/>
              <a:gd name="T57" fmla="*/ 190 h 726"/>
              <a:gd name="T58" fmla="*/ 644 w 726"/>
              <a:gd name="T59" fmla="*/ 132 h 726"/>
              <a:gd name="T60" fmla="*/ 594 w 726"/>
              <a:gd name="T61" fmla="*/ 82 h 726"/>
              <a:gd name="T62" fmla="*/ 536 w 726"/>
              <a:gd name="T63" fmla="*/ 44 h 726"/>
              <a:gd name="T64" fmla="*/ 472 w 726"/>
              <a:gd name="T65" fmla="*/ 16 h 726"/>
              <a:gd name="T66" fmla="*/ 400 w 726"/>
              <a:gd name="T67" fmla="*/ 2 h 726"/>
              <a:gd name="T68" fmla="*/ 482 w 726"/>
              <a:gd name="T69" fmla="*/ 586 h 726"/>
              <a:gd name="T70" fmla="*/ 480 w 726"/>
              <a:gd name="T71" fmla="*/ 590 h 726"/>
              <a:gd name="T72" fmla="*/ 252 w 726"/>
              <a:gd name="T73" fmla="*/ 592 h 726"/>
              <a:gd name="T74" fmla="*/ 248 w 726"/>
              <a:gd name="T75" fmla="*/ 590 h 726"/>
              <a:gd name="T76" fmla="*/ 246 w 726"/>
              <a:gd name="T77" fmla="*/ 530 h 726"/>
              <a:gd name="T78" fmla="*/ 248 w 726"/>
              <a:gd name="T79" fmla="*/ 526 h 726"/>
              <a:gd name="T80" fmla="*/ 476 w 726"/>
              <a:gd name="T81" fmla="*/ 524 h 726"/>
              <a:gd name="T82" fmla="*/ 480 w 726"/>
              <a:gd name="T83" fmla="*/ 526 h 726"/>
              <a:gd name="T84" fmla="*/ 482 w 726"/>
              <a:gd name="T85" fmla="*/ 586 h 726"/>
              <a:gd name="T86" fmla="*/ 504 w 726"/>
              <a:gd name="T87" fmla="*/ 486 h 726"/>
              <a:gd name="T88" fmla="*/ 500 w 726"/>
              <a:gd name="T89" fmla="*/ 500 h 726"/>
              <a:gd name="T90" fmla="*/ 486 w 726"/>
              <a:gd name="T91" fmla="*/ 504 h 726"/>
              <a:gd name="T92" fmla="*/ 242 w 726"/>
              <a:gd name="T93" fmla="*/ 504 h 726"/>
              <a:gd name="T94" fmla="*/ 228 w 726"/>
              <a:gd name="T95" fmla="*/ 500 h 726"/>
              <a:gd name="T96" fmla="*/ 224 w 726"/>
              <a:gd name="T97" fmla="*/ 486 h 726"/>
              <a:gd name="T98" fmla="*/ 224 w 726"/>
              <a:gd name="T99" fmla="*/ 146 h 726"/>
              <a:gd name="T100" fmla="*/ 228 w 726"/>
              <a:gd name="T101" fmla="*/ 134 h 726"/>
              <a:gd name="T102" fmla="*/ 242 w 726"/>
              <a:gd name="T103" fmla="*/ 128 h 726"/>
              <a:gd name="T104" fmla="*/ 486 w 726"/>
              <a:gd name="T105" fmla="*/ 128 h 726"/>
              <a:gd name="T106" fmla="*/ 500 w 726"/>
              <a:gd name="T107" fmla="*/ 134 h 726"/>
              <a:gd name="T108" fmla="*/ 504 w 726"/>
              <a:gd name="T109" fmla="*/ 146 h 726"/>
              <a:gd name="T110" fmla="*/ 260 w 726"/>
              <a:gd name="T111" fmla="*/ 468 h 726"/>
              <a:gd name="T112" fmla="*/ 468 w 726"/>
              <a:gd name="T113" fmla="*/ 166 h 726"/>
              <a:gd name="T114" fmla="*/ 260 w 726"/>
              <a:gd name="T115" fmla="*/ 468 h 7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82" y="586"/>
                </a:moveTo>
                <a:lnTo>
                  <a:pt x="482" y="586"/>
                </a:lnTo>
                <a:lnTo>
                  <a:pt x="480" y="590"/>
                </a:lnTo>
                <a:lnTo>
                  <a:pt x="476" y="592"/>
                </a:lnTo>
                <a:lnTo>
                  <a:pt x="252" y="592"/>
                </a:lnTo>
                <a:lnTo>
                  <a:pt x="248" y="590"/>
                </a:lnTo>
                <a:lnTo>
                  <a:pt x="246" y="586"/>
                </a:lnTo>
                <a:lnTo>
                  <a:pt x="246" y="530"/>
                </a:lnTo>
                <a:lnTo>
                  <a:pt x="248" y="526"/>
                </a:lnTo>
                <a:lnTo>
                  <a:pt x="252" y="524"/>
                </a:lnTo>
                <a:lnTo>
                  <a:pt x="476" y="524"/>
                </a:lnTo>
                <a:lnTo>
                  <a:pt x="480" y="526"/>
                </a:lnTo>
                <a:lnTo>
                  <a:pt x="482" y="530"/>
                </a:lnTo>
                <a:lnTo>
                  <a:pt x="482" y="586"/>
                </a:lnTo>
                <a:close/>
                <a:moveTo>
                  <a:pt x="504" y="486"/>
                </a:moveTo>
                <a:lnTo>
                  <a:pt x="504" y="486"/>
                </a:lnTo>
                <a:lnTo>
                  <a:pt x="504" y="494"/>
                </a:lnTo>
                <a:lnTo>
                  <a:pt x="500" y="500"/>
                </a:lnTo>
                <a:lnTo>
                  <a:pt x="494" y="504"/>
                </a:lnTo>
                <a:lnTo>
                  <a:pt x="486" y="504"/>
                </a:lnTo>
                <a:lnTo>
                  <a:pt x="242" y="504"/>
                </a:lnTo>
                <a:lnTo>
                  <a:pt x="234" y="504"/>
                </a:lnTo>
                <a:lnTo>
                  <a:pt x="228" y="500"/>
                </a:lnTo>
                <a:lnTo>
                  <a:pt x="224" y="494"/>
                </a:lnTo>
                <a:lnTo>
                  <a:pt x="224" y="486"/>
                </a:lnTo>
                <a:lnTo>
                  <a:pt x="224" y="146"/>
                </a:lnTo>
                <a:lnTo>
                  <a:pt x="224" y="140"/>
                </a:lnTo>
                <a:lnTo>
                  <a:pt x="228" y="134"/>
                </a:lnTo>
                <a:lnTo>
                  <a:pt x="234" y="130"/>
                </a:lnTo>
                <a:lnTo>
                  <a:pt x="242" y="128"/>
                </a:lnTo>
                <a:lnTo>
                  <a:pt x="486" y="128"/>
                </a:lnTo>
                <a:lnTo>
                  <a:pt x="494" y="130"/>
                </a:lnTo>
                <a:lnTo>
                  <a:pt x="500" y="134"/>
                </a:lnTo>
                <a:lnTo>
                  <a:pt x="504" y="140"/>
                </a:lnTo>
                <a:lnTo>
                  <a:pt x="504" y="146"/>
                </a:lnTo>
                <a:lnTo>
                  <a:pt x="504" y="486"/>
                </a:lnTo>
                <a:close/>
                <a:moveTo>
                  <a:pt x="260" y="468"/>
                </a:moveTo>
                <a:lnTo>
                  <a:pt x="468" y="468"/>
                </a:lnTo>
                <a:lnTo>
                  <a:pt x="468" y="166"/>
                </a:lnTo>
                <a:lnTo>
                  <a:pt x="260" y="166"/>
                </a:lnTo>
                <a:lnTo>
                  <a:pt x="260" y="4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0" name="Freeform 40"/>
          <p:cNvSpPr>
            <a:spLocks noEditPoints="1"/>
          </p:cNvSpPr>
          <p:nvPr/>
        </p:nvSpPr>
        <p:spPr bwMode="auto">
          <a:xfrm>
            <a:off x="1244455" y="1108273"/>
            <a:ext cx="396000" cy="396000"/>
          </a:xfrm>
          <a:custGeom>
            <a:avLst/>
            <a:gdLst>
              <a:gd name="T0" fmla="*/ 222 w 726"/>
              <a:gd name="T1" fmla="*/ 28 h 726"/>
              <a:gd name="T2" fmla="*/ 62 w 726"/>
              <a:gd name="T3" fmla="*/ 160 h 726"/>
              <a:gd name="T4" fmla="*/ 0 w 726"/>
              <a:gd name="T5" fmla="*/ 362 h 726"/>
              <a:gd name="T6" fmla="*/ 44 w 726"/>
              <a:gd name="T7" fmla="*/ 536 h 726"/>
              <a:gd name="T8" fmla="*/ 190 w 726"/>
              <a:gd name="T9" fmla="*/ 682 h 726"/>
              <a:gd name="T10" fmla="*/ 364 w 726"/>
              <a:gd name="T11" fmla="*/ 726 h 726"/>
              <a:gd name="T12" fmla="*/ 566 w 726"/>
              <a:gd name="T13" fmla="*/ 664 h 726"/>
              <a:gd name="T14" fmla="*/ 698 w 726"/>
              <a:gd name="T15" fmla="*/ 504 h 726"/>
              <a:gd name="T16" fmla="*/ 724 w 726"/>
              <a:gd name="T17" fmla="*/ 326 h 726"/>
              <a:gd name="T18" fmla="*/ 644 w 726"/>
              <a:gd name="T19" fmla="*/ 132 h 726"/>
              <a:gd name="T20" fmla="*/ 472 w 726"/>
              <a:gd name="T21" fmla="*/ 16 h 726"/>
              <a:gd name="T22" fmla="*/ 408 w 726"/>
              <a:gd name="T23" fmla="*/ 562 h 726"/>
              <a:gd name="T24" fmla="*/ 440 w 726"/>
              <a:gd name="T25" fmla="*/ 548 h 726"/>
              <a:gd name="T26" fmla="*/ 604 w 726"/>
              <a:gd name="T27" fmla="*/ 442 h 726"/>
              <a:gd name="T28" fmla="*/ 352 w 726"/>
              <a:gd name="T29" fmla="*/ 374 h 726"/>
              <a:gd name="T30" fmla="*/ 328 w 726"/>
              <a:gd name="T31" fmla="*/ 354 h 726"/>
              <a:gd name="T32" fmla="*/ 328 w 726"/>
              <a:gd name="T33" fmla="*/ 358 h 726"/>
              <a:gd name="T34" fmla="*/ 338 w 726"/>
              <a:gd name="T35" fmla="*/ 444 h 726"/>
              <a:gd name="T36" fmla="*/ 114 w 726"/>
              <a:gd name="T37" fmla="*/ 426 h 726"/>
              <a:gd name="T38" fmla="*/ 132 w 726"/>
              <a:gd name="T39" fmla="*/ 276 h 726"/>
              <a:gd name="T40" fmla="*/ 614 w 726"/>
              <a:gd name="T41" fmla="*/ 294 h 726"/>
              <a:gd name="T42" fmla="*/ 190 w 726"/>
              <a:gd name="T43" fmla="*/ 354 h 726"/>
              <a:gd name="T44" fmla="*/ 180 w 726"/>
              <a:gd name="T45" fmla="*/ 326 h 726"/>
              <a:gd name="T46" fmla="*/ 180 w 726"/>
              <a:gd name="T47" fmla="*/ 392 h 726"/>
              <a:gd name="T48" fmla="*/ 194 w 726"/>
              <a:gd name="T49" fmla="*/ 376 h 726"/>
              <a:gd name="T50" fmla="*/ 172 w 726"/>
              <a:gd name="T51" fmla="*/ 336 h 726"/>
              <a:gd name="T52" fmla="*/ 180 w 726"/>
              <a:gd name="T53" fmla="*/ 344 h 726"/>
              <a:gd name="T54" fmla="*/ 170 w 726"/>
              <a:gd name="T55" fmla="*/ 382 h 726"/>
              <a:gd name="T56" fmla="*/ 178 w 726"/>
              <a:gd name="T57" fmla="*/ 366 h 726"/>
              <a:gd name="T58" fmla="*/ 170 w 726"/>
              <a:gd name="T59" fmla="*/ 382 h 726"/>
              <a:gd name="T60" fmla="*/ 204 w 726"/>
              <a:gd name="T61" fmla="*/ 336 h 726"/>
              <a:gd name="T62" fmla="*/ 206 w 726"/>
              <a:gd name="T63" fmla="*/ 388 h 726"/>
              <a:gd name="T64" fmla="*/ 238 w 726"/>
              <a:gd name="T65" fmla="*/ 392 h 726"/>
              <a:gd name="T66" fmla="*/ 248 w 726"/>
              <a:gd name="T67" fmla="*/ 346 h 726"/>
              <a:gd name="T68" fmla="*/ 224 w 726"/>
              <a:gd name="T69" fmla="*/ 384 h 726"/>
              <a:gd name="T70" fmla="*/ 216 w 726"/>
              <a:gd name="T71" fmla="*/ 360 h 726"/>
              <a:gd name="T72" fmla="*/ 230 w 726"/>
              <a:gd name="T73" fmla="*/ 336 h 726"/>
              <a:gd name="T74" fmla="*/ 232 w 726"/>
              <a:gd name="T75" fmla="*/ 378 h 726"/>
              <a:gd name="T76" fmla="*/ 266 w 726"/>
              <a:gd name="T77" fmla="*/ 328 h 726"/>
              <a:gd name="T78" fmla="*/ 258 w 726"/>
              <a:gd name="T79" fmla="*/ 372 h 726"/>
              <a:gd name="T80" fmla="*/ 280 w 726"/>
              <a:gd name="T81" fmla="*/ 394 h 726"/>
              <a:gd name="T82" fmla="*/ 304 w 726"/>
              <a:gd name="T83" fmla="*/ 360 h 726"/>
              <a:gd name="T84" fmla="*/ 288 w 726"/>
              <a:gd name="T85" fmla="*/ 326 h 726"/>
              <a:gd name="T86" fmla="*/ 272 w 726"/>
              <a:gd name="T87" fmla="*/ 370 h 726"/>
              <a:gd name="T88" fmla="*/ 280 w 726"/>
              <a:gd name="T89" fmla="*/ 334 h 726"/>
              <a:gd name="T90" fmla="*/ 290 w 726"/>
              <a:gd name="T91" fmla="*/ 360 h 726"/>
              <a:gd name="T92" fmla="*/ 422 w 726"/>
              <a:gd name="T93" fmla="*/ 372 h 726"/>
              <a:gd name="T94" fmla="*/ 400 w 726"/>
              <a:gd name="T95" fmla="*/ 344 h 726"/>
              <a:gd name="T96" fmla="*/ 468 w 726"/>
              <a:gd name="T97" fmla="*/ 324 h 726"/>
              <a:gd name="T98" fmla="*/ 446 w 726"/>
              <a:gd name="T99" fmla="*/ 346 h 726"/>
              <a:gd name="T100" fmla="*/ 456 w 726"/>
              <a:gd name="T101" fmla="*/ 392 h 726"/>
              <a:gd name="T102" fmla="*/ 486 w 726"/>
              <a:gd name="T103" fmla="*/ 388 h 726"/>
              <a:gd name="T104" fmla="*/ 488 w 726"/>
              <a:gd name="T105" fmla="*/ 336 h 726"/>
              <a:gd name="T106" fmla="*/ 468 w 726"/>
              <a:gd name="T107" fmla="*/ 384 h 726"/>
              <a:gd name="T108" fmla="*/ 460 w 726"/>
              <a:gd name="T109" fmla="*/ 348 h 726"/>
              <a:gd name="T110" fmla="*/ 476 w 726"/>
              <a:gd name="T111" fmla="*/ 340 h 726"/>
              <a:gd name="T112" fmla="*/ 474 w 726"/>
              <a:gd name="T113" fmla="*/ 382 h 726"/>
              <a:gd name="T114" fmla="*/ 520 w 726"/>
              <a:gd name="T115" fmla="*/ 374 h 726"/>
              <a:gd name="T116" fmla="*/ 538 w 726"/>
              <a:gd name="T117" fmla="*/ 344 h 726"/>
              <a:gd name="T118" fmla="*/ 558 w 726"/>
              <a:gd name="T119" fmla="*/ 374 h 72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74" y="624"/>
                </a:moveTo>
                <a:lnTo>
                  <a:pt x="442" y="638"/>
                </a:lnTo>
                <a:lnTo>
                  <a:pt x="408" y="562"/>
                </a:lnTo>
                <a:lnTo>
                  <a:pt x="360" y="602"/>
                </a:lnTo>
                <a:lnTo>
                  <a:pt x="362" y="444"/>
                </a:lnTo>
                <a:lnTo>
                  <a:pt x="362" y="416"/>
                </a:lnTo>
                <a:lnTo>
                  <a:pt x="392" y="444"/>
                </a:lnTo>
                <a:lnTo>
                  <a:pt x="502" y="540"/>
                </a:lnTo>
                <a:lnTo>
                  <a:pt x="440" y="548"/>
                </a:lnTo>
                <a:lnTo>
                  <a:pt x="474" y="624"/>
                </a:lnTo>
                <a:close/>
                <a:moveTo>
                  <a:pt x="614" y="426"/>
                </a:moveTo>
                <a:lnTo>
                  <a:pt x="614" y="426"/>
                </a:lnTo>
                <a:lnTo>
                  <a:pt x="614" y="432"/>
                </a:lnTo>
                <a:lnTo>
                  <a:pt x="610" y="438"/>
                </a:lnTo>
                <a:lnTo>
                  <a:pt x="604" y="442"/>
                </a:lnTo>
                <a:lnTo>
                  <a:pt x="598" y="444"/>
                </a:lnTo>
                <a:lnTo>
                  <a:pt x="430" y="444"/>
                </a:lnTo>
                <a:lnTo>
                  <a:pt x="392" y="410"/>
                </a:lnTo>
                <a:lnTo>
                  <a:pt x="364" y="386"/>
                </a:lnTo>
                <a:lnTo>
                  <a:pt x="352" y="374"/>
                </a:lnTo>
                <a:lnTo>
                  <a:pt x="348" y="372"/>
                </a:lnTo>
                <a:lnTo>
                  <a:pt x="340" y="356"/>
                </a:lnTo>
                <a:lnTo>
                  <a:pt x="360" y="326"/>
                </a:lnTo>
                <a:lnTo>
                  <a:pt x="344" y="326"/>
                </a:lnTo>
                <a:lnTo>
                  <a:pt x="328" y="354"/>
                </a:lnTo>
                <a:lnTo>
                  <a:pt x="328" y="326"/>
                </a:lnTo>
                <a:lnTo>
                  <a:pt x="314" y="326"/>
                </a:lnTo>
                <a:lnTo>
                  <a:pt x="314" y="394"/>
                </a:lnTo>
                <a:lnTo>
                  <a:pt x="328" y="394"/>
                </a:lnTo>
                <a:lnTo>
                  <a:pt x="328" y="358"/>
                </a:lnTo>
                <a:lnTo>
                  <a:pt x="338" y="380"/>
                </a:lnTo>
                <a:lnTo>
                  <a:pt x="338" y="398"/>
                </a:lnTo>
                <a:lnTo>
                  <a:pt x="338" y="434"/>
                </a:lnTo>
                <a:lnTo>
                  <a:pt x="338" y="444"/>
                </a:lnTo>
                <a:lnTo>
                  <a:pt x="132" y="444"/>
                </a:lnTo>
                <a:lnTo>
                  <a:pt x="124" y="442"/>
                </a:lnTo>
                <a:lnTo>
                  <a:pt x="118" y="438"/>
                </a:lnTo>
                <a:lnTo>
                  <a:pt x="116" y="432"/>
                </a:lnTo>
                <a:lnTo>
                  <a:pt x="114" y="426"/>
                </a:lnTo>
                <a:lnTo>
                  <a:pt x="114" y="294"/>
                </a:lnTo>
                <a:lnTo>
                  <a:pt x="116" y="286"/>
                </a:lnTo>
                <a:lnTo>
                  <a:pt x="118" y="280"/>
                </a:lnTo>
                <a:lnTo>
                  <a:pt x="124" y="278"/>
                </a:lnTo>
                <a:lnTo>
                  <a:pt x="132" y="276"/>
                </a:lnTo>
                <a:lnTo>
                  <a:pt x="598" y="276"/>
                </a:lnTo>
                <a:lnTo>
                  <a:pt x="604" y="278"/>
                </a:lnTo>
                <a:lnTo>
                  <a:pt x="610" y="280"/>
                </a:lnTo>
                <a:lnTo>
                  <a:pt x="614" y="286"/>
                </a:lnTo>
                <a:lnTo>
                  <a:pt x="614" y="294"/>
                </a:lnTo>
                <a:lnTo>
                  <a:pt x="614" y="426"/>
                </a:lnTo>
                <a:close/>
                <a:moveTo>
                  <a:pt x="182" y="358"/>
                </a:moveTo>
                <a:lnTo>
                  <a:pt x="182" y="358"/>
                </a:lnTo>
                <a:lnTo>
                  <a:pt x="186" y="356"/>
                </a:lnTo>
                <a:lnTo>
                  <a:pt x="190" y="354"/>
                </a:lnTo>
                <a:lnTo>
                  <a:pt x="192" y="348"/>
                </a:lnTo>
                <a:lnTo>
                  <a:pt x="192" y="344"/>
                </a:lnTo>
                <a:lnTo>
                  <a:pt x="192" y="334"/>
                </a:lnTo>
                <a:lnTo>
                  <a:pt x="188" y="330"/>
                </a:lnTo>
                <a:lnTo>
                  <a:pt x="180" y="326"/>
                </a:lnTo>
                <a:lnTo>
                  <a:pt x="174" y="326"/>
                </a:lnTo>
                <a:lnTo>
                  <a:pt x="148" y="326"/>
                </a:lnTo>
                <a:lnTo>
                  <a:pt x="148" y="394"/>
                </a:lnTo>
                <a:lnTo>
                  <a:pt x="174" y="394"/>
                </a:lnTo>
                <a:lnTo>
                  <a:pt x="180" y="392"/>
                </a:lnTo>
                <a:lnTo>
                  <a:pt x="186" y="390"/>
                </a:lnTo>
                <a:lnTo>
                  <a:pt x="190" y="388"/>
                </a:lnTo>
                <a:lnTo>
                  <a:pt x="192" y="386"/>
                </a:lnTo>
                <a:lnTo>
                  <a:pt x="194" y="382"/>
                </a:lnTo>
                <a:lnTo>
                  <a:pt x="194" y="376"/>
                </a:lnTo>
                <a:lnTo>
                  <a:pt x="194" y="368"/>
                </a:lnTo>
                <a:lnTo>
                  <a:pt x="192" y="364"/>
                </a:lnTo>
                <a:lnTo>
                  <a:pt x="188" y="360"/>
                </a:lnTo>
                <a:lnTo>
                  <a:pt x="182" y="358"/>
                </a:lnTo>
                <a:close/>
                <a:moveTo>
                  <a:pt x="162" y="336"/>
                </a:moveTo>
                <a:lnTo>
                  <a:pt x="172" y="336"/>
                </a:lnTo>
                <a:lnTo>
                  <a:pt x="174" y="336"/>
                </a:lnTo>
                <a:lnTo>
                  <a:pt x="176" y="338"/>
                </a:lnTo>
                <a:lnTo>
                  <a:pt x="178" y="342"/>
                </a:lnTo>
                <a:lnTo>
                  <a:pt x="180" y="344"/>
                </a:lnTo>
                <a:lnTo>
                  <a:pt x="178" y="348"/>
                </a:lnTo>
                <a:lnTo>
                  <a:pt x="176" y="352"/>
                </a:lnTo>
                <a:lnTo>
                  <a:pt x="172" y="354"/>
                </a:lnTo>
                <a:lnTo>
                  <a:pt x="162" y="354"/>
                </a:lnTo>
                <a:lnTo>
                  <a:pt x="162" y="336"/>
                </a:lnTo>
                <a:close/>
                <a:moveTo>
                  <a:pt x="170" y="382"/>
                </a:moveTo>
                <a:lnTo>
                  <a:pt x="162" y="382"/>
                </a:lnTo>
                <a:lnTo>
                  <a:pt x="162" y="364"/>
                </a:lnTo>
                <a:lnTo>
                  <a:pt x="170" y="364"/>
                </a:lnTo>
                <a:lnTo>
                  <a:pt x="176" y="364"/>
                </a:lnTo>
                <a:lnTo>
                  <a:pt x="178" y="366"/>
                </a:lnTo>
                <a:lnTo>
                  <a:pt x="180" y="370"/>
                </a:lnTo>
                <a:lnTo>
                  <a:pt x="180" y="374"/>
                </a:lnTo>
                <a:lnTo>
                  <a:pt x="178" y="378"/>
                </a:lnTo>
                <a:lnTo>
                  <a:pt x="176" y="382"/>
                </a:lnTo>
                <a:lnTo>
                  <a:pt x="170" y="382"/>
                </a:lnTo>
                <a:close/>
                <a:moveTo>
                  <a:pt x="224" y="324"/>
                </a:moveTo>
                <a:lnTo>
                  <a:pt x="224" y="324"/>
                </a:lnTo>
                <a:lnTo>
                  <a:pt x="216" y="326"/>
                </a:lnTo>
                <a:lnTo>
                  <a:pt x="212" y="328"/>
                </a:lnTo>
                <a:lnTo>
                  <a:pt x="206" y="332"/>
                </a:lnTo>
                <a:lnTo>
                  <a:pt x="204" y="336"/>
                </a:lnTo>
                <a:lnTo>
                  <a:pt x="202" y="346"/>
                </a:lnTo>
                <a:lnTo>
                  <a:pt x="202" y="360"/>
                </a:lnTo>
                <a:lnTo>
                  <a:pt x="202" y="372"/>
                </a:lnTo>
                <a:lnTo>
                  <a:pt x="204" y="384"/>
                </a:lnTo>
                <a:lnTo>
                  <a:pt x="206" y="388"/>
                </a:lnTo>
                <a:lnTo>
                  <a:pt x="212" y="392"/>
                </a:lnTo>
                <a:lnTo>
                  <a:pt x="216" y="394"/>
                </a:lnTo>
                <a:lnTo>
                  <a:pt x="224" y="394"/>
                </a:lnTo>
                <a:lnTo>
                  <a:pt x="232" y="394"/>
                </a:lnTo>
                <a:lnTo>
                  <a:pt x="238" y="392"/>
                </a:lnTo>
                <a:lnTo>
                  <a:pt x="242" y="388"/>
                </a:lnTo>
                <a:lnTo>
                  <a:pt x="244" y="384"/>
                </a:lnTo>
                <a:lnTo>
                  <a:pt x="248" y="372"/>
                </a:lnTo>
                <a:lnTo>
                  <a:pt x="248" y="360"/>
                </a:lnTo>
                <a:lnTo>
                  <a:pt x="248" y="346"/>
                </a:lnTo>
                <a:lnTo>
                  <a:pt x="244" y="336"/>
                </a:lnTo>
                <a:lnTo>
                  <a:pt x="242" y="332"/>
                </a:lnTo>
                <a:lnTo>
                  <a:pt x="238" y="328"/>
                </a:lnTo>
                <a:lnTo>
                  <a:pt x="232" y="326"/>
                </a:lnTo>
                <a:lnTo>
                  <a:pt x="224" y="324"/>
                </a:lnTo>
                <a:close/>
                <a:moveTo>
                  <a:pt x="224" y="384"/>
                </a:moveTo>
                <a:lnTo>
                  <a:pt x="224" y="384"/>
                </a:lnTo>
                <a:lnTo>
                  <a:pt x="220" y="382"/>
                </a:lnTo>
                <a:lnTo>
                  <a:pt x="218" y="378"/>
                </a:lnTo>
                <a:lnTo>
                  <a:pt x="216" y="370"/>
                </a:lnTo>
                <a:lnTo>
                  <a:pt x="216" y="360"/>
                </a:lnTo>
                <a:lnTo>
                  <a:pt x="216" y="348"/>
                </a:lnTo>
                <a:lnTo>
                  <a:pt x="218" y="340"/>
                </a:lnTo>
                <a:lnTo>
                  <a:pt x="220" y="336"/>
                </a:lnTo>
                <a:lnTo>
                  <a:pt x="224" y="334"/>
                </a:lnTo>
                <a:lnTo>
                  <a:pt x="230" y="336"/>
                </a:lnTo>
                <a:lnTo>
                  <a:pt x="232" y="340"/>
                </a:lnTo>
                <a:lnTo>
                  <a:pt x="234" y="348"/>
                </a:lnTo>
                <a:lnTo>
                  <a:pt x="234" y="360"/>
                </a:lnTo>
                <a:lnTo>
                  <a:pt x="234" y="370"/>
                </a:lnTo>
                <a:lnTo>
                  <a:pt x="232" y="378"/>
                </a:lnTo>
                <a:lnTo>
                  <a:pt x="230" y="382"/>
                </a:lnTo>
                <a:lnTo>
                  <a:pt x="224" y="384"/>
                </a:lnTo>
                <a:close/>
                <a:moveTo>
                  <a:pt x="280" y="324"/>
                </a:moveTo>
                <a:lnTo>
                  <a:pt x="280" y="324"/>
                </a:lnTo>
                <a:lnTo>
                  <a:pt x="272" y="326"/>
                </a:lnTo>
                <a:lnTo>
                  <a:pt x="266" y="328"/>
                </a:lnTo>
                <a:lnTo>
                  <a:pt x="262" y="332"/>
                </a:lnTo>
                <a:lnTo>
                  <a:pt x="260" y="336"/>
                </a:lnTo>
                <a:lnTo>
                  <a:pt x="258" y="346"/>
                </a:lnTo>
                <a:lnTo>
                  <a:pt x="256" y="360"/>
                </a:lnTo>
                <a:lnTo>
                  <a:pt x="258" y="372"/>
                </a:lnTo>
                <a:lnTo>
                  <a:pt x="260" y="384"/>
                </a:lnTo>
                <a:lnTo>
                  <a:pt x="262" y="388"/>
                </a:lnTo>
                <a:lnTo>
                  <a:pt x="266" y="392"/>
                </a:lnTo>
                <a:lnTo>
                  <a:pt x="272" y="394"/>
                </a:lnTo>
                <a:lnTo>
                  <a:pt x="280" y="394"/>
                </a:lnTo>
                <a:lnTo>
                  <a:pt x="288" y="394"/>
                </a:lnTo>
                <a:lnTo>
                  <a:pt x="294" y="392"/>
                </a:lnTo>
                <a:lnTo>
                  <a:pt x="298" y="388"/>
                </a:lnTo>
                <a:lnTo>
                  <a:pt x="300" y="384"/>
                </a:lnTo>
                <a:lnTo>
                  <a:pt x="302" y="372"/>
                </a:lnTo>
                <a:lnTo>
                  <a:pt x="304" y="360"/>
                </a:lnTo>
                <a:lnTo>
                  <a:pt x="302" y="346"/>
                </a:lnTo>
                <a:lnTo>
                  <a:pt x="300" y="336"/>
                </a:lnTo>
                <a:lnTo>
                  <a:pt x="298" y="332"/>
                </a:lnTo>
                <a:lnTo>
                  <a:pt x="294" y="328"/>
                </a:lnTo>
                <a:lnTo>
                  <a:pt x="288" y="326"/>
                </a:lnTo>
                <a:lnTo>
                  <a:pt x="280" y="324"/>
                </a:lnTo>
                <a:close/>
                <a:moveTo>
                  <a:pt x="280" y="384"/>
                </a:moveTo>
                <a:lnTo>
                  <a:pt x="280" y="384"/>
                </a:lnTo>
                <a:lnTo>
                  <a:pt x="276" y="382"/>
                </a:lnTo>
                <a:lnTo>
                  <a:pt x="272" y="378"/>
                </a:lnTo>
                <a:lnTo>
                  <a:pt x="272" y="370"/>
                </a:lnTo>
                <a:lnTo>
                  <a:pt x="272" y="360"/>
                </a:lnTo>
                <a:lnTo>
                  <a:pt x="272" y="348"/>
                </a:lnTo>
                <a:lnTo>
                  <a:pt x="272" y="340"/>
                </a:lnTo>
                <a:lnTo>
                  <a:pt x="276" y="336"/>
                </a:lnTo>
                <a:lnTo>
                  <a:pt x="280" y="334"/>
                </a:lnTo>
                <a:lnTo>
                  <a:pt x="284" y="336"/>
                </a:lnTo>
                <a:lnTo>
                  <a:pt x="288" y="340"/>
                </a:lnTo>
                <a:lnTo>
                  <a:pt x="288" y="348"/>
                </a:lnTo>
                <a:lnTo>
                  <a:pt x="290" y="360"/>
                </a:lnTo>
                <a:lnTo>
                  <a:pt x="288" y="370"/>
                </a:lnTo>
                <a:lnTo>
                  <a:pt x="288" y="378"/>
                </a:lnTo>
                <a:lnTo>
                  <a:pt x="284" y="382"/>
                </a:lnTo>
                <a:lnTo>
                  <a:pt x="280" y="384"/>
                </a:lnTo>
                <a:close/>
                <a:moveTo>
                  <a:pt x="422" y="372"/>
                </a:moveTo>
                <a:lnTo>
                  <a:pt x="422" y="372"/>
                </a:lnTo>
                <a:lnTo>
                  <a:pt x="404" y="326"/>
                </a:lnTo>
                <a:lnTo>
                  <a:pt x="386" y="326"/>
                </a:lnTo>
                <a:lnTo>
                  <a:pt x="386" y="394"/>
                </a:lnTo>
                <a:lnTo>
                  <a:pt x="398" y="394"/>
                </a:lnTo>
                <a:lnTo>
                  <a:pt x="398" y="344"/>
                </a:lnTo>
                <a:lnTo>
                  <a:pt x="400" y="344"/>
                </a:lnTo>
                <a:lnTo>
                  <a:pt x="418" y="394"/>
                </a:lnTo>
                <a:lnTo>
                  <a:pt x="436" y="394"/>
                </a:lnTo>
                <a:lnTo>
                  <a:pt x="436" y="326"/>
                </a:lnTo>
                <a:lnTo>
                  <a:pt x="422" y="326"/>
                </a:lnTo>
                <a:lnTo>
                  <a:pt x="422" y="372"/>
                </a:lnTo>
                <a:close/>
                <a:moveTo>
                  <a:pt x="468" y="324"/>
                </a:moveTo>
                <a:lnTo>
                  <a:pt x="468" y="324"/>
                </a:lnTo>
                <a:lnTo>
                  <a:pt x="460" y="326"/>
                </a:lnTo>
                <a:lnTo>
                  <a:pt x="456" y="328"/>
                </a:lnTo>
                <a:lnTo>
                  <a:pt x="450" y="332"/>
                </a:lnTo>
                <a:lnTo>
                  <a:pt x="448" y="336"/>
                </a:lnTo>
                <a:lnTo>
                  <a:pt x="446" y="346"/>
                </a:lnTo>
                <a:lnTo>
                  <a:pt x="446" y="360"/>
                </a:lnTo>
                <a:lnTo>
                  <a:pt x="446" y="372"/>
                </a:lnTo>
                <a:lnTo>
                  <a:pt x="448" y="384"/>
                </a:lnTo>
                <a:lnTo>
                  <a:pt x="450" y="388"/>
                </a:lnTo>
                <a:lnTo>
                  <a:pt x="456" y="392"/>
                </a:lnTo>
                <a:lnTo>
                  <a:pt x="460" y="394"/>
                </a:lnTo>
                <a:lnTo>
                  <a:pt x="468" y="394"/>
                </a:lnTo>
                <a:lnTo>
                  <a:pt x="476" y="394"/>
                </a:lnTo>
                <a:lnTo>
                  <a:pt x="482" y="392"/>
                </a:lnTo>
                <a:lnTo>
                  <a:pt x="486" y="388"/>
                </a:lnTo>
                <a:lnTo>
                  <a:pt x="488" y="384"/>
                </a:lnTo>
                <a:lnTo>
                  <a:pt x="492" y="372"/>
                </a:lnTo>
                <a:lnTo>
                  <a:pt x="492" y="360"/>
                </a:lnTo>
                <a:lnTo>
                  <a:pt x="492" y="346"/>
                </a:lnTo>
                <a:lnTo>
                  <a:pt x="488" y="336"/>
                </a:lnTo>
                <a:lnTo>
                  <a:pt x="486" y="332"/>
                </a:lnTo>
                <a:lnTo>
                  <a:pt x="482" y="328"/>
                </a:lnTo>
                <a:lnTo>
                  <a:pt x="476" y="326"/>
                </a:lnTo>
                <a:lnTo>
                  <a:pt x="468" y="324"/>
                </a:lnTo>
                <a:close/>
                <a:moveTo>
                  <a:pt x="468" y="384"/>
                </a:moveTo>
                <a:lnTo>
                  <a:pt x="468" y="384"/>
                </a:lnTo>
                <a:lnTo>
                  <a:pt x="464" y="382"/>
                </a:lnTo>
                <a:lnTo>
                  <a:pt x="462" y="378"/>
                </a:lnTo>
                <a:lnTo>
                  <a:pt x="460" y="370"/>
                </a:lnTo>
                <a:lnTo>
                  <a:pt x="460" y="360"/>
                </a:lnTo>
                <a:lnTo>
                  <a:pt x="460" y="348"/>
                </a:lnTo>
                <a:lnTo>
                  <a:pt x="462" y="340"/>
                </a:lnTo>
                <a:lnTo>
                  <a:pt x="464" y="336"/>
                </a:lnTo>
                <a:lnTo>
                  <a:pt x="468" y="334"/>
                </a:lnTo>
                <a:lnTo>
                  <a:pt x="474" y="336"/>
                </a:lnTo>
                <a:lnTo>
                  <a:pt x="476" y="340"/>
                </a:lnTo>
                <a:lnTo>
                  <a:pt x="478" y="348"/>
                </a:lnTo>
                <a:lnTo>
                  <a:pt x="478" y="360"/>
                </a:lnTo>
                <a:lnTo>
                  <a:pt x="478" y="370"/>
                </a:lnTo>
                <a:lnTo>
                  <a:pt x="476" y="378"/>
                </a:lnTo>
                <a:lnTo>
                  <a:pt x="474" y="382"/>
                </a:lnTo>
                <a:lnTo>
                  <a:pt x="468" y="384"/>
                </a:lnTo>
                <a:close/>
                <a:moveTo>
                  <a:pt x="558" y="374"/>
                </a:moveTo>
                <a:lnTo>
                  <a:pt x="558" y="374"/>
                </a:lnTo>
                <a:lnTo>
                  <a:pt x="548" y="326"/>
                </a:lnTo>
                <a:lnTo>
                  <a:pt x="532" y="326"/>
                </a:lnTo>
                <a:lnTo>
                  <a:pt x="520" y="374"/>
                </a:lnTo>
                <a:lnTo>
                  <a:pt x="512" y="326"/>
                </a:lnTo>
                <a:lnTo>
                  <a:pt x="496" y="326"/>
                </a:lnTo>
                <a:lnTo>
                  <a:pt x="512" y="394"/>
                </a:lnTo>
                <a:lnTo>
                  <a:pt x="528" y="394"/>
                </a:lnTo>
                <a:lnTo>
                  <a:pt x="538" y="344"/>
                </a:lnTo>
                <a:lnTo>
                  <a:pt x="540" y="344"/>
                </a:lnTo>
                <a:lnTo>
                  <a:pt x="550" y="394"/>
                </a:lnTo>
                <a:lnTo>
                  <a:pt x="566" y="394"/>
                </a:lnTo>
                <a:lnTo>
                  <a:pt x="580" y="326"/>
                </a:lnTo>
                <a:lnTo>
                  <a:pt x="566" y="326"/>
                </a:lnTo>
                <a:lnTo>
                  <a:pt x="558" y="37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2" name="Freeform 27"/>
          <p:cNvSpPr>
            <a:spLocks/>
          </p:cNvSpPr>
          <p:nvPr/>
        </p:nvSpPr>
        <p:spPr bwMode="auto">
          <a:xfrm>
            <a:off x="1746178" y="1108273"/>
            <a:ext cx="396000" cy="396000"/>
          </a:xfrm>
          <a:custGeom>
            <a:avLst/>
            <a:gdLst>
              <a:gd name="T0" fmla="*/ 552450 w 1087437"/>
              <a:gd name="T1" fmla="*/ 629444 h 1087437"/>
              <a:gd name="T2" fmla="*/ 572978 w 1087437"/>
              <a:gd name="T3" fmla="*/ 642143 h 1087437"/>
              <a:gd name="T4" fmla="*/ 563562 w 1087437"/>
              <a:gd name="T5" fmla="*/ 560387 h 1087437"/>
              <a:gd name="T6" fmla="*/ 602456 w 1087437"/>
              <a:gd name="T7" fmla="*/ 586581 h 1087437"/>
              <a:gd name="T8" fmla="*/ 572293 w 1087437"/>
              <a:gd name="T9" fmla="*/ 654843 h 1087437"/>
              <a:gd name="T10" fmla="*/ 531812 w 1087437"/>
              <a:gd name="T11" fmla="*/ 654049 h 1087437"/>
              <a:gd name="T12" fmla="*/ 534193 w 1087437"/>
              <a:gd name="T13" fmla="*/ 605631 h 1087437"/>
              <a:gd name="T14" fmla="*/ 574675 w 1087437"/>
              <a:gd name="T15" fmla="*/ 580231 h 1087437"/>
              <a:gd name="T16" fmla="*/ 554831 w 1087437"/>
              <a:gd name="T17" fmla="*/ 584993 h 1087437"/>
              <a:gd name="T18" fmla="*/ 542131 w 1087437"/>
              <a:gd name="T19" fmla="*/ 562768 h 1087437"/>
              <a:gd name="T20" fmla="*/ 651669 w 1087437"/>
              <a:gd name="T21" fmla="*/ 578366 h 1087437"/>
              <a:gd name="T22" fmla="*/ 665163 w 1087437"/>
              <a:gd name="T23" fmla="*/ 660409 h 1087437"/>
              <a:gd name="T24" fmla="*/ 624681 w 1087437"/>
              <a:gd name="T25" fmla="*/ 646210 h 1087437"/>
              <a:gd name="T26" fmla="*/ 651669 w 1087437"/>
              <a:gd name="T27" fmla="*/ 533400 h 1087437"/>
              <a:gd name="T28" fmla="*/ 507206 w 1087437"/>
              <a:gd name="T29" fmla="*/ 531985 h 1087437"/>
              <a:gd name="T30" fmla="*/ 478631 w 1087437"/>
              <a:gd name="T31" fmla="*/ 540811 h 1087437"/>
              <a:gd name="T32" fmla="*/ 452437 w 1087437"/>
              <a:gd name="T33" fmla="*/ 552044 h 1087437"/>
              <a:gd name="T34" fmla="*/ 494506 w 1087437"/>
              <a:gd name="T35" fmla="*/ 588151 h 1087437"/>
              <a:gd name="T36" fmla="*/ 511968 w 1087437"/>
              <a:gd name="T37" fmla="*/ 635491 h 1087437"/>
              <a:gd name="T38" fmla="*/ 463550 w 1087437"/>
              <a:gd name="T39" fmla="*/ 663574 h 1087437"/>
              <a:gd name="T40" fmla="*/ 420687 w 1087437"/>
              <a:gd name="T41" fmla="*/ 626665 h 1087437"/>
              <a:gd name="T42" fmla="*/ 457993 w 1087437"/>
              <a:gd name="T43" fmla="*/ 640305 h 1087437"/>
              <a:gd name="T44" fmla="*/ 482600 w 1087437"/>
              <a:gd name="T45" fmla="*/ 621851 h 1087437"/>
              <a:gd name="T46" fmla="*/ 436562 w 1087437"/>
              <a:gd name="T47" fmla="*/ 585744 h 1087437"/>
              <a:gd name="T48" fmla="*/ 425450 w 1087437"/>
              <a:gd name="T49" fmla="*/ 539206 h 1087437"/>
              <a:gd name="T50" fmla="*/ 396875 w 1087437"/>
              <a:gd name="T51" fmla="*/ 695325 h 1087437"/>
              <a:gd name="T52" fmla="*/ 606386 w 1087437"/>
              <a:gd name="T53" fmla="*/ 440531 h 1087437"/>
              <a:gd name="T54" fmla="*/ 631941 w 1087437"/>
              <a:gd name="T55" fmla="*/ 458787 h 1087437"/>
              <a:gd name="T56" fmla="*/ 461962 w 1087437"/>
              <a:gd name="T57" fmla="*/ 430212 h 1087437"/>
              <a:gd name="T58" fmla="*/ 455612 w 1087437"/>
              <a:gd name="T59" fmla="*/ 462755 h 1087437"/>
              <a:gd name="T60" fmla="*/ 473075 w 1087437"/>
              <a:gd name="T61" fmla="*/ 435768 h 1087437"/>
              <a:gd name="T62" fmla="*/ 713580 w 1087437"/>
              <a:gd name="T63" fmla="*/ 393708 h 1087437"/>
              <a:gd name="T64" fmla="*/ 709612 w 1087437"/>
              <a:gd name="T65" fmla="*/ 720721 h 1087437"/>
              <a:gd name="T66" fmla="*/ 369887 w 1087437"/>
              <a:gd name="T67" fmla="*/ 496347 h 1087437"/>
              <a:gd name="T68" fmla="*/ 543719 w 1087437"/>
              <a:gd name="T69" fmla="*/ 139700 h 1087437"/>
              <a:gd name="T70" fmla="*/ 270131 w 1087437"/>
              <a:gd name="T71" fmla="*/ 616092 h 1087437"/>
              <a:gd name="T72" fmla="*/ 745728 w 1087437"/>
              <a:gd name="T73" fmla="*/ 893656 h 1087437"/>
              <a:gd name="T74" fmla="*/ 743342 w 1087437"/>
              <a:gd name="T75" fmla="*/ 344095 h 1087437"/>
              <a:gd name="T76" fmla="*/ 599281 w 1087437"/>
              <a:gd name="T77" fmla="*/ 2381 h 1087437"/>
              <a:gd name="T78" fmla="*/ 780256 w 1087437"/>
              <a:gd name="T79" fmla="*/ 53181 h 1087437"/>
              <a:gd name="T80" fmla="*/ 928687 w 1087437"/>
              <a:gd name="T81" fmla="*/ 158750 h 1087437"/>
              <a:gd name="T82" fmla="*/ 1033462 w 1087437"/>
              <a:gd name="T83" fmla="*/ 307181 h 1087437"/>
              <a:gd name="T84" fmla="*/ 1085056 w 1087437"/>
              <a:gd name="T85" fmla="*/ 488156 h 1087437"/>
              <a:gd name="T86" fmla="*/ 1069975 w 1087437"/>
              <a:gd name="T87" fmla="*/ 678656 h 1087437"/>
              <a:gd name="T88" fmla="*/ 995362 w 1087437"/>
              <a:gd name="T89" fmla="*/ 847725 h 1087437"/>
              <a:gd name="T90" fmla="*/ 868362 w 1087437"/>
              <a:gd name="T91" fmla="*/ 979487 h 1087437"/>
              <a:gd name="T92" fmla="*/ 704850 w 1087437"/>
              <a:gd name="T93" fmla="*/ 1062831 h 1087437"/>
              <a:gd name="T94" fmla="*/ 515144 w 1087437"/>
              <a:gd name="T95" fmla="*/ 1085850 h 1087437"/>
              <a:gd name="T96" fmla="*/ 331787 w 1087437"/>
              <a:gd name="T97" fmla="*/ 1044575 h 1087437"/>
              <a:gd name="T98" fmla="*/ 178594 w 1087437"/>
              <a:gd name="T99" fmla="*/ 946150 h 1087437"/>
              <a:gd name="T100" fmla="*/ 65088 w 1087437"/>
              <a:gd name="T101" fmla="*/ 803275 h 1087437"/>
              <a:gd name="T102" fmla="*/ 6350 w 1087437"/>
              <a:gd name="T103" fmla="*/ 626269 h 1087437"/>
              <a:gd name="T104" fmla="*/ 11113 w 1087437"/>
              <a:gd name="T105" fmla="*/ 434181 h 1087437"/>
              <a:gd name="T106" fmla="*/ 78581 w 1087437"/>
              <a:gd name="T107" fmla="*/ 261938 h 1087437"/>
              <a:gd name="T108" fmla="*/ 198438 w 1087437"/>
              <a:gd name="T109" fmla="*/ 124619 h 1087437"/>
              <a:gd name="T110" fmla="*/ 356394 w 1087437"/>
              <a:gd name="T111" fmla="*/ 33338 h 1087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87437" h="1087437">
                <a:moveTo>
                  <a:pt x="567230" y="612775"/>
                </a:moveTo>
                <a:lnTo>
                  <a:pt x="562303" y="613569"/>
                </a:lnTo>
                <a:lnTo>
                  <a:pt x="559019" y="615156"/>
                </a:lnTo>
                <a:lnTo>
                  <a:pt x="555735" y="615950"/>
                </a:lnTo>
                <a:lnTo>
                  <a:pt x="553271" y="619919"/>
                </a:lnTo>
                <a:lnTo>
                  <a:pt x="552450" y="623887"/>
                </a:lnTo>
                <a:lnTo>
                  <a:pt x="552450" y="629444"/>
                </a:lnTo>
                <a:lnTo>
                  <a:pt x="552450" y="635000"/>
                </a:lnTo>
                <a:lnTo>
                  <a:pt x="553271" y="640556"/>
                </a:lnTo>
                <a:lnTo>
                  <a:pt x="557377" y="644525"/>
                </a:lnTo>
                <a:lnTo>
                  <a:pt x="559840" y="644525"/>
                </a:lnTo>
                <a:lnTo>
                  <a:pt x="562303" y="646112"/>
                </a:lnTo>
                <a:lnTo>
                  <a:pt x="567230" y="644525"/>
                </a:lnTo>
                <a:lnTo>
                  <a:pt x="572978" y="642143"/>
                </a:lnTo>
                <a:lnTo>
                  <a:pt x="575441" y="638175"/>
                </a:lnTo>
                <a:lnTo>
                  <a:pt x="576262" y="633412"/>
                </a:lnTo>
                <a:lnTo>
                  <a:pt x="576262" y="622300"/>
                </a:lnTo>
                <a:lnTo>
                  <a:pt x="576262" y="612775"/>
                </a:lnTo>
                <a:lnTo>
                  <a:pt x="567230" y="612775"/>
                </a:lnTo>
                <a:close/>
                <a:moveTo>
                  <a:pt x="555625" y="560387"/>
                </a:moveTo>
                <a:lnTo>
                  <a:pt x="563562" y="560387"/>
                </a:lnTo>
                <a:lnTo>
                  <a:pt x="575468" y="560387"/>
                </a:lnTo>
                <a:lnTo>
                  <a:pt x="584200" y="562768"/>
                </a:lnTo>
                <a:lnTo>
                  <a:pt x="591343" y="565150"/>
                </a:lnTo>
                <a:lnTo>
                  <a:pt x="596900" y="570706"/>
                </a:lnTo>
                <a:lnTo>
                  <a:pt x="600075" y="575468"/>
                </a:lnTo>
                <a:lnTo>
                  <a:pt x="601662" y="580231"/>
                </a:lnTo>
                <a:lnTo>
                  <a:pt x="602456" y="586581"/>
                </a:lnTo>
                <a:lnTo>
                  <a:pt x="602456" y="593724"/>
                </a:lnTo>
                <a:lnTo>
                  <a:pt x="602456" y="642937"/>
                </a:lnTo>
                <a:lnTo>
                  <a:pt x="604837" y="661193"/>
                </a:lnTo>
                <a:lnTo>
                  <a:pt x="579437" y="661193"/>
                </a:lnTo>
                <a:lnTo>
                  <a:pt x="577850" y="647699"/>
                </a:lnTo>
                <a:lnTo>
                  <a:pt x="577056" y="647699"/>
                </a:lnTo>
                <a:lnTo>
                  <a:pt x="572293" y="654843"/>
                </a:lnTo>
                <a:lnTo>
                  <a:pt x="566737" y="660399"/>
                </a:lnTo>
                <a:lnTo>
                  <a:pt x="559593" y="662780"/>
                </a:lnTo>
                <a:lnTo>
                  <a:pt x="550862" y="663574"/>
                </a:lnTo>
                <a:lnTo>
                  <a:pt x="545306" y="662780"/>
                </a:lnTo>
                <a:lnTo>
                  <a:pt x="538956" y="661193"/>
                </a:lnTo>
                <a:lnTo>
                  <a:pt x="534193" y="658018"/>
                </a:lnTo>
                <a:lnTo>
                  <a:pt x="531812" y="654049"/>
                </a:lnTo>
                <a:lnTo>
                  <a:pt x="527843" y="649287"/>
                </a:lnTo>
                <a:lnTo>
                  <a:pt x="526256" y="644524"/>
                </a:lnTo>
                <a:lnTo>
                  <a:pt x="525462" y="638174"/>
                </a:lnTo>
                <a:lnTo>
                  <a:pt x="525462" y="631824"/>
                </a:lnTo>
                <a:lnTo>
                  <a:pt x="526256" y="620712"/>
                </a:lnTo>
                <a:lnTo>
                  <a:pt x="528637" y="611981"/>
                </a:lnTo>
                <a:lnTo>
                  <a:pt x="534193" y="605631"/>
                </a:lnTo>
                <a:lnTo>
                  <a:pt x="541337" y="602456"/>
                </a:lnTo>
                <a:lnTo>
                  <a:pt x="548481" y="600074"/>
                </a:lnTo>
                <a:lnTo>
                  <a:pt x="557212" y="598487"/>
                </a:lnTo>
                <a:lnTo>
                  <a:pt x="575468" y="597693"/>
                </a:lnTo>
                <a:lnTo>
                  <a:pt x="575468" y="589756"/>
                </a:lnTo>
                <a:lnTo>
                  <a:pt x="575468" y="584200"/>
                </a:lnTo>
                <a:lnTo>
                  <a:pt x="574675" y="580231"/>
                </a:lnTo>
                <a:lnTo>
                  <a:pt x="570706" y="576262"/>
                </a:lnTo>
                <a:lnTo>
                  <a:pt x="564356" y="575468"/>
                </a:lnTo>
                <a:lnTo>
                  <a:pt x="561975" y="576262"/>
                </a:lnTo>
                <a:lnTo>
                  <a:pt x="559593" y="576262"/>
                </a:lnTo>
                <a:lnTo>
                  <a:pt x="557212" y="578643"/>
                </a:lnTo>
                <a:lnTo>
                  <a:pt x="555625" y="580231"/>
                </a:lnTo>
                <a:lnTo>
                  <a:pt x="554831" y="584993"/>
                </a:lnTo>
                <a:lnTo>
                  <a:pt x="554831" y="591343"/>
                </a:lnTo>
                <a:lnTo>
                  <a:pt x="527843" y="591343"/>
                </a:lnTo>
                <a:lnTo>
                  <a:pt x="527843" y="582612"/>
                </a:lnTo>
                <a:lnTo>
                  <a:pt x="530225" y="575468"/>
                </a:lnTo>
                <a:lnTo>
                  <a:pt x="532606" y="570706"/>
                </a:lnTo>
                <a:lnTo>
                  <a:pt x="537368" y="566737"/>
                </a:lnTo>
                <a:lnTo>
                  <a:pt x="542131" y="562768"/>
                </a:lnTo>
                <a:lnTo>
                  <a:pt x="548481" y="561975"/>
                </a:lnTo>
                <a:lnTo>
                  <a:pt x="555625" y="560387"/>
                </a:lnTo>
                <a:close/>
                <a:moveTo>
                  <a:pt x="651669" y="533400"/>
                </a:moveTo>
                <a:lnTo>
                  <a:pt x="651669" y="561800"/>
                </a:lnTo>
                <a:lnTo>
                  <a:pt x="666750" y="561800"/>
                </a:lnTo>
                <a:lnTo>
                  <a:pt x="666750" y="578366"/>
                </a:lnTo>
                <a:lnTo>
                  <a:pt x="651669" y="578366"/>
                </a:lnTo>
                <a:lnTo>
                  <a:pt x="651669" y="631221"/>
                </a:lnTo>
                <a:lnTo>
                  <a:pt x="651669" y="637532"/>
                </a:lnTo>
                <a:lnTo>
                  <a:pt x="653256" y="640687"/>
                </a:lnTo>
                <a:lnTo>
                  <a:pt x="655638" y="643843"/>
                </a:lnTo>
                <a:lnTo>
                  <a:pt x="660400" y="644632"/>
                </a:lnTo>
                <a:lnTo>
                  <a:pt x="665163" y="643843"/>
                </a:lnTo>
                <a:lnTo>
                  <a:pt x="665163" y="660409"/>
                </a:lnTo>
                <a:lnTo>
                  <a:pt x="651669" y="661987"/>
                </a:lnTo>
                <a:lnTo>
                  <a:pt x="643731" y="660409"/>
                </a:lnTo>
                <a:lnTo>
                  <a:pt x="637381" y="659621"/>
                </a:lnTo>
                <a:lnTo>
                  <a:pt x="632619" y="657254"/>
                </a:lnTo>
                <a:lnTo>
                  <a:pt x="628650" y="653309"/>
                </a:lnTo>
                <a:lnTo>
                  <a:pt x="626269" y="649365"/>
                </a:lnTo>
                <a:lnTo>
                  <a:pt x="624681" y="646210"/>
                </a:lnTo>
                <a:lnTo>
                  <a:pt x="624681" y="639899"/>
                </a:lnTo>
                <a:lnTo>
                  <a:pt x="624681" y="578366"/>
                </a:lnTo>
                <a:lnTo>
                  <a:pt x="612775" y="578366"/>
                </a:lnTo>
                <a:lnTo>
                  <a:pt x="612775" y="561800"/>
                </a:lnTo>
                <a:lnTo>
                  <a:pt x="624681" y="561800"/>
                </a:lnTo>
                <a:lnTo>
                  <a:pt x="624681" y="546022"/>
                </a:lnTo>
                <a:lnTo>
                  <a:pt x="651669" y="533400"/>
                </a:lnTo>
                <a:close/>
                <a:moveTo>
                  <a:pt x="457993" y="515937"/>
                </a:moveTo>
                <a:lnTo>
                  <a:pt x="469900" y="515937"/>
                </a:lnTo>
                <a:lnTo>
                  <a:pt x="479425" y="515937"/>
                </a:lnTo>
                <a:lnTo>
                  <a:pt x="488156" y="518344"/>
                </a:lnTo>
                <a:lnTo>
                  <a:pt x="496093" y="520751"/>
                </a:lnTo>
                <a:lnTo>
                  <a:pt x="501650" y="525566"/>
                </a:lnTo>
                <a:lnTo>
                  <a:pt x="507206" y="531985"/>
                </a:lnTo>
                <a:lnTo>
                  <a:pt x="509587" y="539206"/>
                </a:lnTo>
                <a:lnTo>
                  <a:pt x="510381" y="548032"/>
                </a:lnTo>
                <a:lnTo>
                  <a:pt x="511968" y="558463"/>
                </a:lnTo>
                <a:lnTo>
                  <a:pt x="482600" y="558463"/>
                </a:lnTo>
                <a:lnTo>
                  <a:pt x="482600" y="550439"/>
                </a:lnTo>
                <a:lnTo>
                  <a:pt x="479425" y="543218"/>
                </a:lnTo>
                <a:lnTo>
                  <a:pt x="478631" y="540811"/>
                </a:lnTo>
                <a:lnTo>
                  <a:pt x="476250" y="538404"/>
                </a:lnTo>
                <a:lnTo>
                  <a:pt x="472281" y="536799"/>
                </a:lnTo>
                <a:lnTo>
                  <a:pt x="468312" y="536799"/>
                </a:lnTo>
                <a:lnTo>
                  <a:pt x="461168" y="538404"/>
                </a:lnTo>
                <a:lnTo>
                  <a:pt x="457993" y="540811"/>
                </a:lnTo>
                <a:lnTo>
                  <a:pt x="454025" y="545625"/>
                </a:lnTo>
                <a:lnTo>
                  <a:pt x="452437" y="552044"/>
                </a:lnTo>
                <a:lnTo>
                  <a:pt x="454025" y="556858"/>
                </a:lnTo>
                <a:lnTo>
                  <a:pt x="454818" y="560870"/>
                </a:lnTo>
                <a:lnTo>
                  <a:pt x="458787" y="564080"/>
                </a:lnTo>
                <a:lnTo>
                  <a:pt x="462756" y="568092"/>
                </a:lnTo>
                <a:lnTo>
                  <a:pt x="472281" y="574511"/>
                </a:lnTo>
                <a:lnTo>
                  <a:pt x="483393" y="580127"/>
                </a:lnTo>
                <a:lnTo>
                  <a:pt x="494506" y="588151"/>
                </a:lnTo>
                <a:lnTo>
                  <a:pt x="499268" y="591360"/>
                </a:lnTo>
                <a:lnTo>
                  <a:pt x="503237" y="596977"/>
                </a:lnTo>
                <a:lnTo>
                  <a:pt x="507206" y="601791"/>
                </a:lnTo>
                <a:lnTo>
                  <a:pt x="510381" y="608210"/>
                </a:lnTo>
                <a:lnTo>
                  <a:pt x="511968" y="613827"/>
                </a:lnTo>
                <a:lnTo>
                  <a:pt x="512762" y="622653"/>
                </a:lnTo>
                <a:lnTo>
                  <a:pt x="511968" y="635491"/>
                </a:lnTo>
                <a:lnTo>
                  <a:pt x="508000" y="644317"/>
                </a:lnTo>
                <a:lnTo>
                  <a:pt x="503237" y="651539"/>
                </a:lnTo>
                <a:lnTo>
                  <a:pt x="496887" y="657958"/>
                </a:lnTo>
                <a:lnTo>
                  <a:pt x="488156" y="660365"/>
                </a:lnTo>
                <a:lnTo>
                  <a:pt x="481012" y="662772"/>
                </a:lnTo>
                <a:lnTo>
                  <a:pt x="472281" y="663574"/>
                </a:lnTo>
                <a:lnTo>
                  <a:pt x="463550" y="663574"/>
                </a:lnTo>
                <a:lnTo>
                  <a:pt x="450056" y="662772"/>
                </a:lnTo>
                <a:lnTo>
                  <a:pt x="440531" y="660365"/>
                </a:lnTo>
                <a:lnTo>
                  <a:pt x="433387" y="654748"/>
                </a:lnTo>
                <a:lnTo>
                  <a:pt x="427831" y="649934"/>
                </a:lnTo>
                <a:lnTo>
                  <a:pt x="424656" y="642712"/>
                </a:lnTo>
                <a:lnTo>
                  <a:pt x="422275" y="635491"/>
                </a:lnTo>
                <a:lnTo>
                  <a:pt x="420687" y="626665"/>
                </a:lnTo>
                <a:lnTo>
                  <a:pt x="420687" y="616234"/>
                </a:lnTo>
                <a:lnTo>
                  <a:pt x="450056" y="616234"/>
                </a:lnTo>
                <a:lnTo>
                  <a:pt x="451643" y="626665"/>
                </a:lnTo>
                <a:lnTo>
                  <a:pt x="451643" y="631479"/>
                </a:lnTo>
                <a:lnTo>
                  <a:pt x="452437" y="635491"/>
                </a:lnTo>
                <a:lnTo>
                  <a:pt x="454818" y="637898"/>
                </a:lnTo>
                <a:lnTo>
                  <a:pt x="457993" y="640305"/>
                </a:lnTo>
                <a:lnTo>
                  <a:pt x="462756" y="641108"/>
                </a:lnTo>
                <a:lnTo>
                  <a:pt x="467518" y="642712"/>
                </a:lnTo>
                <a:lnTo>
                  <a:pt x="474662" y="641108"/>
                </a:lnTo>
                <a:lnTo>
                  <a:pt x="478631" y="637898"/>
                </a:lnTo>
                <a:lnTo>
                  <a:pt x="482600" y="633084"/>
                </a:lnTo>
                <a:lnTo>
                  <a:pt x="482600" y="626665"/>
                </a:lnTo>
                <a:lnTo>
                  <a:pt x="482600" y="621851"/>
                </a:lnTo>
                <a:lnTo>
                  <a:pt x="479425" y="617839"/>
                </a:lnTo>
                <a:lnTo>
                  <a:pt x="477043" y="613827"/>
                </a:lnTo>
                <a:lnTo>
                  <a:pt x="473868" y="610617"/>
                </a:lnTo>
                <a:lnTo>
                  <a:pt x="463550" y="604198"/>
                </a:lnTo>
                <a:lnTo>
                  <a:pt x="452437" y="596977"/>
                </a:lnTo>
                <a:lnTo>
                  <a:pt x="441325" y="590558"/>
                </a:lnTo>
                <a:lnTo>
                  <a:pt x="436562" y="585744"/>
                </a:lnTo>
                <a:lnTo>
                  <a:pt x="431800" y="581732"/>
                </a:lnTo>
                <a:lnTo>
                  <a:pt x="427831" y="575313"/>
                </a:lnTo>
                <a:lnTo>
                  <a:pt x="425450" y="570499"/>
                </a:lnTo>
                <a:lnTo>
                  <a:pt x="423068" y="563277"/>
                </a:lnTo>
                <a:lnTo>
                  <a:pt x="423068" y="555254"/>
                </a:lnTo>
                <a:lnTo>
                  <a:pt x="423068" y="547230"/>
                </a:lnTo>
                <a:lnTo>
                  <a:pt x="425450" y="539206"/>
                </a:lnTo>
                <a:lnTo>
                  <a:pt x="427831" y="533589"/>
                </a:lnTo>
                <a:lnTo>
                  <a:pt x="433387" y="527170"/>
                </a:lnTo>
                <a:lnTo>
                  <a:pt x="438943" y="522356"/>
                </a:lnTo>
                <a:lnTo>
                  <a:pt x="446881" y="518344"/>
                </a:lnTo>
                <a:lnTo>
                  <a:pt x="457993" y="515937"/>
                </a:lnTo>
                <a:close/>
                <a:moveTo>
                  <a:pt x="396875" y="495300"/>
                </a:moveTo>
                <a:lnTo>
                  <a:pt x="396875" y="695325"/>
                </a:lnTo>
                <a:lnTo>
                  <a:pt x="690562" y="695325"/>
                </a:lnTo>
                <a:lnTo>
                  <a:pt x="690562" y="495300"/>
                </a:lnTo>
                <a:lnTo>
                  <a:pt x="396875" y="495300"/>
                </a:lnTo>
                <a:close/>
                <a:moveTo>
                  <a:pt x="621099" y="430212"/>
                </a:moveTo>
                <a:lnTo>
                  <a:pt x="614904" y="431800"/>
                </a:lnTo>
                <a:lnTo>
                  <a:pt x="610258" y="435768"/>
                </a:lnTo>
                <a:lnTo>
                  <a:pt x="606386" y="440531"/>
                </a:lnTo>
                <a:lnTo>
                  <a:pt x="604837" y="446881"/>
                </a:lnTo>
                <a:lnTo>
                  <a:pt x="606386" y="452437"/>
                </a:lnTo>
                <a:lnTo>
                  <a:pt x="610258" y="458787"/>
                </a:lnTo>
                <a:lnTo>
                  <a:pt x="614904" y="462755"/>
                </a:lnTo>
                <a:lnTo>
                  <a:pt x="621099" y="463549"/>
                </a:lnTo>
                <a:lnTo>
                  <a:pt x="626520" y="462755"/>
                </a:lnTo>
                <a:lnTo>
                  <a:pt x="631941" y="458787"/>
                </a:lnTo>
                <a:lnTo>
                  <a:pt x="635038" y="454024"/>
                </a:lnTo>
                <a:lnTo>
                  <a:pt x="636587" y="446881"/>
                </a:lnTo>
                <a:lnTo>
                  <a:pt x="635038" y="440531"/>
                </a:lnTo>
                <a:lnTo>
                  <a:pt x="631941" y="435768"/>
                </a:lnTo>
                <a:lnTo>
                  <a:pt x="626520" y="431800"/>
                </a:lnTo>
                <a:lnTo>
                  <a:pt x="621099" y="430212"/>
                </a:lnTo>
                <a:close/>
                <a:moveTo>
                  <a:pt x="461962" y="430212"/>
                </a:moveTo>
                <a:lnTo>
                  <a:pt x="455612" y="431800"/>
                </a:lnTo>
                <a:lnTo>
                  <a:pt x="450850" y="435768"/>
                </a:lnTo>
                <a:lnTo>
                  <a:pt x="446881" y="440531"/>
                </a:lnTo>
                <a:lnTo>
                  <a:pt x="446087" y="446881"/>
                </a:lnTo>
                <a:lnTo>
                  <a:pt x="446881" y="454024"/>
                </a:lnTo>
                <a:lnTo>
                  <a:pt x="449262" y="458787"/>
                </a:lnTo>
                <a:lnTo>
                  <a:pt x="455612" y="462755"/>
                </a:lnTo>
                <a:lnTo>
                  <a:pt x="461962" y="463549"/>
                </a:lnTo>
                <a:lnTo>
                  <a:pt x="467518" y="462755"/>
                </a:lnTo>
                <a:lnTo>
                  <a:pt x="473075" y="458787"/>
                </a:lnTo>
                <a:lnTo>
                  <a:pt x="476250" y="454024"/>
                </a:lnTo>
                <a:lnTo>
                  <a:pt x="477837" y="446881"/>
                </a:lnTo>
                <a:lnTo>
                  <a:pt x="476250" y="440531"/>
                </a:lnTo>
                <a:lnTo>
                  <a:pt x="473075" y="435768"/>
                </a:lnTo>
                <a:lnTo>
                  <a:pt x="467518" y="431800"/>
                </a:lnTo>
                <a:lnTo>
                  <a:pt x="461962" y="430212"/>
                </a:lnTo>
                <a:close/>
                <a:moveTo>
                  <a:pt x="382587" y="390525"/>
                </a:moveTo>
                <a:lnTo>
                  <a:pt x="704849" y="390525"/>
                </a:lnTo>
                <a:lnTo>
                  <a:pt x="708818" y="390525"/>
                </a:lnTo>
                <a:lnTo>
                  <a:pt x="711993" y="392912"/>
                </a:lnTo>
                <a:lnTo>
                  <a:pt x="713580" y="393708"/>
                </a:lnTo>
                <a:lnTo>
                  <a:pt x="714374" y="395299"/>
                </a:lnTo>
                <a:lnTo>
                  <a:pt x="717549" y="399277"/>
                </a:lnTo>
                <a:lnTo>
                  <a:pt x="717549" y="404051"/>
                </a:lnTo>
                <a:lnTo>
                  <a:pt x="717549" y="708786"/>
                </a:lnTo>
                <a:lnTo>
                  <a:pt x="717549" y="713560"/>
                </a:lnTo>
                <a:lnTo>
                  <a:pt x="713580" y="718334"/>
                </a:lnTo>
                <a:lnTo>
                  <a:pt x="709612" y="720721"/>
                </a:lnTo>
                <a:lnTo>
                  <a:pt x="704849" y="722312"/>
                </a:lnTo>
                <a:lnTo>
                  <a:pt x="382587" y="722312"/>
                </a:lnTo>
                <a:lnTo>
                  <a:pt x="377825" y="720721"/>
                </a:lnTo>
                <a:lnTo>
                  <a:pt x="373856" y="718334"/>
                </a:lnTo>
                <a:lnTo>
                  <a:pt x="369887" y="713560"/>
                </a:lnTo>
                <a:lnTo>
                  <a:pt x="369887" y="708786"/>
                </a:lnTo>
                <a:lnTo>
                  <a:pt x="369887" y="496347"/>
                </a:lnTo>
                <a:lnTo>
                  <a:pt x="369887" y="404051"/>
                </a:lnTo>
                <a:lnTo>
                  <a:pt x="369887" y="399277"/>
                </a:lnTo>
                <a:lnTo>
                  <a:pt x="373062" y="395299"/>
                </a:lnTo>
                <a:lnTo>
                  <a:pt x="373856" y="393708"/>
                </a:lnTo>
                <a:lnTo>
                  <a:pt x="378618" y="391321"/>
                </a:lnTo>
                <a:lnTo>
                  <a:pt x="382587" y="390525"/>
                </a:lnTo>
                <a:close/>
                <a:moveTo>
                  <a:pt x="543719" y="139700"/>
                </a:moveTo>
                <a:lnTo>
                  <a:pt x="471345" y="270131"/>
                </a:lnTo>
                <a:lnTo>
                  <a:pt x="341709" y="193781"/>
                </a:lnTo>
                <a:lnTo>
                  <a:pt x="344095" y="344095"/>
                </a:lnTo>
                <a:lnTo>
                  <a:pt x="193781" y="341709"/>
                </a:lnTo>
                <a:lnTo>
                  <a:pt x="270131" y="471345"/>
                </a:lnTo>
                <a:lnTo>
                  <a:pt x="139700" y="543719"/>
                </a:lnTo>
                <a:lnTo>
                  <a:pt x="270131" y="616092"/>
                </a:lnTo>
                <a:lnTo>
                  <a:pt x="193781" y="745728"/>
                </a:lnTo>
                <a:lnTo>
                  <a:pt x="344095" y="743342"/>
                </a:lnTo>
                <a:lnTo>
                  <a:pt x="341709" y="893656"/>
                </a:lnTo>
                <a:lnTo>
                  <a:pt x="471345" y="817306"/>
                </a:lnTo>
                <a:lnTo>
                  <a:pt x="543719" y="947737"/>
                </a:lnTo>
                <a:lnTo>
                  <a:pt x="616092" y="817306"/>
                </a:lnTo>
                <a:lnTo>
                  <a:pt x="745728" y="893656"/>
                </a:lnTo>
                <a:lnTo>
                  <a:pt x="743342" y="743342"/>
                </a:lnTo>
                <a:lnTo>
                  <a:pt x="893656" y="745728"/>
                </a:lnTo>
                <a:lnTo>
                  <a:pt x="817306" y="616092"/>
                </a:lnTo>
                <a:lnTo>
                  <a:pt x="947737" y="543719"/>
                </a:lnTo>
                <a:lnTo>
                  <a:pt x="817306" y="471345"/>
                </a:lnTo>
                <a:lnTo>
                  <a:pt x="893656" y="341709"/>
                </a:lnTo>
                <a:lnTo>
                  <a:pt x="743342" y="344095"/>
                </a:lnTo>
                <a:lnTo>
                  <a:pt x="745728" y="193781"/>
                </a:lnTo>
                <a:lnTo>
                  <a:pt x="616092" y="270131"/>
                </a:lnTo>
                <a:lnTo>
                  <a:pt x="543719" y="139700"/>
                </a:lnTo>
                <a:close/>
                <a:moveTo>
                  <a:pt x="515144" y="0"/>
                </a:moveTo>
                <a:lnTo>
                  <a:pt x="543719" y="0"/>
                </a:lnTo>
                <a:lnTo>
                  <a:pt x="572294" y="0"/>
                </a:lnTo>
                <a:lnTo>
                  <a:pt x="599281" y="2381"/>
                </a:lnTo>
                <a:lnTo>
                  <a:pt x="626269" y="6350"/>
                </a:lnTo>
                <a:lnTo>
                  <a:pt x="653256" y="11113"/>
                </a:lnTo>
                <a:lnTo>
                  <a:pt x="678656" y="17463"/>
                </a:lnTo>
                <a:lnTo>
                  <a:pt x="704850" y="24606"/>
                </a:lnTo>
                <a:lnTo>
                  <a:pt x="731044" y="33338"/>
                </a:lnTo>
                <a:lnTo>
                  <a:pt x="755650" y="42863"/>
                </a:lnTo>
                <a:lnTo>
                  <a:pt x="780256" y="53181"/>
                </a:lnTo>
                <a:lnTo>
                  <a:pt x="803275" y="65088"/>
                </a:lnTo>
                <a:lnTo>
                  <a:pt x="825500" y="78581"/>
                </a:lnTo>
                <a:lnTo>
                  <a:pt x="847725" y="92075"/>
                </a:lnTo>
                <a:lnTo>
                  <a:pt x="868362" y="107950"/>
                </a:lnTo>
                <a:lnTo>
                  <a:pt x="889000" y="124619"/>
                </a:lnTo>
                <a:lnTo>
                  <a:pt x="908843" y="141288"/>
                </a:lnTo>
                <a:lnTo>
                  <a:pt x="928687" y="158750"/>
                </a:lnTo>
                <a:lnTo>
                  <a:pt x="946150" y="178594"/>
                </a:lnTo>
                <a:lnTo>
                  <a:pt x="962818" y="198438"/>
                </a:lnTo>
                <a:lnTo>
                  <a:pt x="979487" y="217488"/>
                </a:lnTo>
                <a:lnTo>
                  <a:pt x="995362" y="239713"/>
                </a:lnTo>
                <a:lnTo>
                  <a:pt x="1008856" y="261938"/>
                </a:lnTo>
                <a:lnTo>
                  <a:pt x="1022350" y="284163"/>
                </a:lnTo>
                <a:lnTo>
                  <a:pt x="1033462" y="307181"/>
                </a:lnTo>
                <a:lnTo>
                  <a:pt x="1044575" y="331787"/>
                </a:lnTo>
                <a:lnTo>
                  <a:pt x="1054100" y="356394"/>
                </a:lnTo>
                <a:lnTo>
                  <a:pt x="1062831" y="382587"/>
                </a:lnTo>
                <a:lnTo>
                  <a:pt x="1069975" y="407194"/>
                </a:lnTo>
                <a:lnTo>
                  <a:pt x="1076325" y="434181"/>
                </a:lnTo>
                <a:lnTo>
                  <a:pt x="1081087" y="461169"/>
                </a:lnTo>
                <a:lnTo>
                  <a:pt x="1085056" y="488156"/>
                </a:lnTo>
                <a:lnTo>
                  <a:pt x="1085850" y="515144"/>
                </a:lnTo>
                <a:lnTo>
                  <a:pt x="1087437" y="543719"/>
                </a:lnTo>
                <a:lnTo>
                  <a:pt x="1085850" y="572294"/>
                </a:lnTo>
                <a:lnTo>
                  <a:pt x="1085056" y="599281"/>
                </a:lnTo>
                <a:lnTo>
                  <a:pt x="1081087" y="626269"/>
                </a:lnTo>
                <a:lnTo>
                  <a:pt x="1076325" y="653256"/>
                </a:lnTo>
                <a:lnTo>
                  <a:pt x="1069975" y="678656"/>
                </a:lnTo>
                <a:lnTo>
                  <a:pt x="1062831" y="704850"/>
                </a:lnTo>
                <a:lnTo>
                  <a:pt x="1054100" y="731044"/>
                </a:lnTo>
                <a:lnTo>
                  <a:pt x="1044575" y="755650"/>
                </a:lnTo>
                <a:lnTo>
                  <a:pt x="1033462" y="780256"/>
                </a:lnTo>
                <a:lnTo>
                  <a:pt x="1022350" y="803275"/>
                </a:lnTo>
                <a:lnTo>
                  <a:pt x="1008856" y="825500"/>
                </a:lnTo>
                <a:lnTo>
                  <a:pt x="995362" y="847725"/>
                </a:lnTo>
                <a:lnTo>
                  <a:pt x="979487" y="868362"/>
                </a:lnTo>
                <a:lnTo>
                  <a:pt x="962818" y="889000"/>
                </a:lnTo>
                <a:lnTo>
                  <a:pt x="946150" y="908843"/>
                </a:lnTo>
                <a:lnTo>
                  <a:pt x="928687" y="928687"/>
                </a:lnTo>
                <a:lnTo>
                  <a:pt x="908843" y="946150"/>
                </a:lnTo>
                <a:lnTo>
                  <a:pt x="889000" y="962818"/>
                </a:lnTo>
                <a:lnTo>
                  <a:pt x="868362" y="979487"/>
                </a:lnTo>
                <a:lnTo>
                  <a:pt x="847725" y="995362"/>
                </a:lnTo>
                <a:lnTo>
                  <a:pt x="825500" y="1008856"/>
                </a:lnTo>
                <a:lnTo>
                  <a:pt x="803275" y="1022350"/>
                </a:lnTo>
                <a:lnTo>
                  <a:pt x="780256" y="1033462"/>
                </a:lnTo>
                <a:lnTo>
                  <a:pt x="755650" y="1044575"/>
                </a:lnTo>
                <a:lnTo>
                  <a:pt x="731044" y="1054100"/>
                </a:lnTo>
                <a:lnTo>
                  <a:pt x="704850" y="1062831"/>
                </a:lnTo>
                <a:lnTo>
                  <a:pt x="678656" y="1069975"/>
                </a:lnTo>
                <a:lnTo>
                  <a:pt x="653256" y="1076325"/>
                </a:lnTo>
                <a:lnTo>
                  <a:pt x="626269" y="1081087"/>
                </a:lnTo>
                <a:lnTo>
                  <a:pt x="599281" y="1085056"/>
                </a:lnTo>
                <a:lnTo>
                  <a:pt x="572294" y="1085850"/>
                </a:lnTo>
                <a:lnTo>
                  <a:pt x="543719" y="1087437"/>
                </a:lnTo>
                <a:lnTo>
                  <a:pt x="515144" y="1085850"/>
                </a:lnTo>
                <a:lnTo>
                  <a:pt x="488156" y="1085056"/>
                </a:lnTo>
                <a:lnTo>
                  <a:pt x="461169" y="1081087"/>
                </a:lnTo>
                <a:lnTo>
                  <a:pt x="434181" y="1076325"/>
                </a:lnTo>
                <a:lnTo>
                  <a:pt x="408781" y="1069975"/>
                </a:lnTo>
                <a:lnTo>
                  <a:pt x="382587" y="1062831"/>
                </a:lnTo>
                <a:lnTo>
                  <a:pt x="356394" y="1054100"/>
                </a:lnTo>
                <a:lnTo>
                  <a:pt x="331787" y="1044575"/>
                </a:lnTo>
                <a:lnTo>
                  <a:pt x="307181" y="1033462"/>
                </a:lnTo>
                <a:lnTo>
                  <a:pt x="284163" y="1022350"/>
                </a:lnTo>
                <a:lnTo>
                  <a:pt x="261938" y="1008856"/>
                </a:lnTo>
                <a:lnTo>
                  <a:pt x="239713" y="995362"/>
                </a:lnTo>
                <a:lnTo>
                  <a:pt x="219075" y="979487"/>
                </a:lnTo>
                <a:lnTo>
                  <a:pt x="198438" y="962818"/>
                </a:lnTo>
                <a:lnTo>
                  <a:pt x="178594" y="946150"/>
                </a:lnTo>
                <a:lnTo>
                  <a:pt x="158750" y="928687"/>
                </a:lnTo>
                <a:lnTo>
                  <a:pt x="141288" y="908843"/>
                </a:lnTo>
                <a:lnTo>
                  <a:pt x="124619" y="889000"/>
                </a:lnTo>
                <a:lnTo>
                  <a:pt x="107950" y="868362"/>
                </a:lnTo>
                <a:lnTo>
                  <a:pt x="92075" y="847725"/>
                </a:lnTo>
                <a:lnTo>
                  <a:pt x="78581" y="825500"/>
                </a:lnTo>
                <a:lnTo>
                  <a:pt x="65088" y="803275"/>
                </a:lnTo>
                <a:lnTo>
                  <a:pt x="53975" y="780256"/>
                </a:lnTo>
                <a:lnTo>
                  <a:pt x="42863" y="755650"/>
                </a:lnTo>
                <a:lnTo>
                  <a:pt x="33338" y="731044"/>
                </a:lnTo>
                <a:lnTo>
                  <a:pt x="24606" y="704850"/>
                </a:lnTo>
                <a:lnTo>
                  <a:pt x="17463" y="678656"/>
                </a:lnTo>
                <a:lnTo>
                  <a:pt x="11113" y="653256"/>
                </a:lnTo>
                <a:lnTo>
                  <a:pt x="6350" y="626269"/>
                </a:lnTo>
                <a:lnTo>
                  <a:pt x="2381" y="599281"/>
                </a:lnTo>
                <a:lnTo>
                  <a:pt x="1588" y="572294"/>
                </a:lnTo>
                <a:lnTo>
                  <a:pt x="0" y="543719"/>
                </a:lnTo>
                <a:lnTo>
                  <a:pt x="1588" y="515144"/>
                </a:lnTo>
                <a:lnTo>
                  <a:pt x="2381" y="488156"/>
                </a:lnTo>
                <a:lnTo>
                  <a:pt x="6350" y="461169"/>
                </a:lnTo>
                <a:lnTo>
                  <a:pt x="11113" y="434181"/>
                </a:lnTo>
                <a:lnTo>
                  <a:pt x="17463" y="407194"/>
                </a:lnTo>
                <a:lnTo>
                  <a:pt x="24606" y="382587"/>
                </a:lnTo>
                <a:lnTo>
                  <a:pt x="33338" y="356394"/>
                </a:lnTo>
                <a:lnTo>
                  <a:pt x="42863" y="331787"/>
                </a:lnTo>
                <a:lnTo>
                  <a:pt x="53975" y="307181"/>
                </a:lnTo>
                <a:lnTo>
                  <a:pt x="65088" y="284163"/>
                </a:lnTo>
                <a:lnTo>
                  <a:pt x="78581" y="261938"/>
                </a:lnTo>
                <a:lnTo>
                  <a:pt x="92075" y="239713"/>
                </a:lnTo>
                <a:lnTo>
                  <a:pt x="107950" y="217488"/>
                </a:lnTo>
                <a:lnTo>
                  <a:pt x="124619" y="198438"/>
                </a:lnTo>
                <a:lnTo>
                  <a:pt x="141288" y="178594"/>
                </a:lnTo>
                <a:lnTo>
                  <a:pt x="158750" y="158750"/>
                </a:lnTo>
                <a:lnTo>
                  <a:pt x="178594" y="141288"/>
                </a:lnTo>
                <a:lnTo>
                  <a:pt x="198438" y="124619"/>
                </a:lnTo>
                <a:lnTo>
                  <a:pt x="219075" y="107950"/>
                </a:lnTo>
                <a:lnTo>
                  <a:pt x="239713" y="92075"/>
                </a:lnTo>
                <a:lnTo>
                  <a:pt x="261938" y="78581"/>
                </a:lnTo>
                <a:lnTo>
                  <a:pt x="284163" y="65088"/>
                </a:lnTo>
                <a:lnTo>
                  <a:pt x="307181" y="53181"/>
                </a:lnTo>
                <a:lnTo>
                  <a:pt x="331787" y="42863"/>
                </a:lnTo>
                <a:lnTo>
                  <a:pt x="356394" y="33338"/>
                </a:lnTo>
                <a:lnTo>
                  <a:pt x="382587" y="24606"/>
                </a:lnTo>
                <a:lnTo>
                  <a:pt x="408781" y="17463"/>
                </a:lnTo>
                <a:lnTo>
                  <a:pt x="434181" y="11113"/>
                </a:lnTo>
                <a:lnTo>
                  <a:pt x="461169" y="6350"/>
                </a:lnTo>
                <a:lnTo>
                  <a:pt x="488156" y="2381"/>
                </a:lnTo>
                <a:lnTo>
                  <a:pt x="51514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294967295"/>
          </p:nvPr>
        </p:nvSpPr>
        <p:spPr>
          <a:xfrm>
            <a:off x="8610601" y="7009228"/>
            <a:ext cx="1294434" cy="52858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800" b="0" dirty="0">
                <a:solidFill>
                  <a:schemeClr val="bg1"/>
                </a:solidFill>
              </a:rPr>
              <a:t>*Source: </a:t>
            </a:r>
            <a:r>
              <a:rPr lang="en-GB" sz="800" b="0" dirty="0">
                <a:solidFill>
                  <a:schemeClr val="bg1"/>
                </a:solidFill>
              </a:rPr>
              <a:t>TGI Q2 2013</a:t>
            </a:r>
          </a:p>
        </p:txBody>
      </p:sp>
    </p:spTree>
    <p:extLst>
      <p:ext uri="{BB962C8B-B14F-4D97-AF65-F5344CB8AC3E}">
        <p14:creationId xmlns:p14="http://schemas.microsoft.com/office/powerpoint/2010/main" val="150160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157822" y="1465412"/>
            <a:ext cx="4214153" cy="18176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dirty="0">
                <a:ea typeface="KaiTi" pitchFamily="49" charset="-122"/>
              </a:rPr>
              <a:t>The Early Release Attendees are the</a:t>
            </a:r>
            <a:r>
              <a:rPr lang="en-GB" dirty="0">
                <a:ea typeface="KaiTi" pitchFamily="49" charset="-122"/>
                <a:cs typeface="Arial" pitchFamily="34" charset="0"/>
              </a:rPr>
              <a:t> the earliest adoptors, the trendiest trendsetters, the tastiest tastemakers. The </a:t>
            </a:r>
            <a:r>
              <a:rPr lang="en-GB" dirty="0">
                <a:ea typeface="KaiTi" pitchFamily="49" charset="-122"/>
              </a:rPr>
              <a:t>elite of the 15-34 ABC1 cinema audience.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dirty="0">
                <a:ea typeface="KaiTi" pitchFamily="49" charset="-122"/>
              </a:rPr>
              <a:t>They are active on social media, strong influencers among their peers, and display a huge appetite for all film and cinema content.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dirty="0">
                <a:ea typeface="KaiTi" pitchFamily="49" charset="-122"/>
              </a:rPr>
              <a:t>They </a:t>
            </a:r>
            <a:r>
              <a:rPr lang="en-GB" dirty="0"/>
              <a:t>spend an above average </a:t>
            </a:r>
            <a:r>
              <a:rPr lang="en-GB" b="1" dirty="0"/>
              <a:t>17 minutes </a:t>
            </a:r>
            <a:r>
              <a:rPr lang="en-GB" dirty="0"/>
              <a:t>in the foyer and are </a:t>
            </a:r>
            <a:r>
              <a:rPr lang="en-GB" b="1" dirty="0"/>
              <a:t>20% </a:t>
            </a:r>
            <a:r>
              <a:rPr lang="en-GB" dirty="0"/>
              <a:t>more likely to buy tickets in advance, meaning that they are ready and willing to receive your message at multiple touch points throughout their cinema journey.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301030"/>
              </p:ext>
            </p:extLst>
          </p:nvPr>
        </p:nvGraphicFramePr>
        <p:xfrm>
          <a:off x="195024" y="3310284"/>
          <a:ext cx="3967401" cy="2687438"/>
        </p:xfrm>
        <a:graphic>
          <a:graphicData uri="http://schemas.openxmlformats.org/drawingml/2006/table">
            <a:tbl>
              <a:tblPr firstRow="1" bandRow="1"/>
              <a:tblGrid>
                <a:gridCol w="1550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8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Asset</a:t>
                      </a:r>
                    </a:p>
                  </a:txBody>
                  <a:tcPr marL="1080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Est. Impacts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Gross Value (£)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30” ad in reel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(cinime enabled)</a:t>
                      </a:r>
                    </a:p>
                  </a:txBody>
                  <a:tcPr marL="1080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8,437,258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£1,214,965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10” sponsorship</a:t>
                      </a:r>
                      <a:r>
                        <a:rPr lang="en-GB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ident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6184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8,437,258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£506,236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algn="l" defTabSz="961844" rtl="0" eaLnBrk="1" fontAlgn="ctr" latinLnBrk="0" hangingPunct="1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E-newsletters</a:t>
                      </a:r>
                    </a:p>
                  </a:txBody>
                  <a:tcPr marL="1080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61844" rtl="0" eaLnBrk="1" fontAlgn="ctr" latinLnBrk="0" hangingPunct="1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1,600,000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61844" rtl="0" eaLnBrk="1" fontAlgn="ctr" latinLnBrk="0" hangingPunct="1"/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£22,400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Website presence</a:t>
                      </a:r>
                    </a:p>
                  </a:txBody>
                  <a:tcPr marL="1080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9,313,022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£26,391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Digital 6-sheets </a:t>
                      </a:r>
                    </a:p>
                  </a:txBody>
                  <a:tcPr marL="1080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6,684,610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£337,381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Foyer Demonstrations</a:t>
                      </a:r>
                    </a:p>
                  </a:txBody>
                  <a:tcPr marL="1080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6184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8,437,258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£1,828,200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Production costs</a:t>
                      </a: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£40,000*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34,472,148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£3,975,573</a:t>
                      </a: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422827" y="6744936"/>
            <a:ext cx="4482208" cy="528585"/>
          </a:xfrm>
        </p:spPr>
        <p:txBody>
          <a:bodyPr/>
          <a:lstStyle/>
          <a:p>
            <a:r>
              <a:rPr lang="en-US" sz="800" dirty="0">
                <a:solidFill>
                  <a:schemeClr val="bg1"/>
                </a:solidFill>
              </a:rPr>
              <a:t>Source: GB TGI Q2 2013 / </a:t>
            </a:r>
            <a:r>
              <a:rPr lang="en-US" sz="800" dirty="0" err="1">
                <a:solidFill>
                  <a:schemeClr val="bg1"/>
                </a:solidFill>
              </a:rPr>
              <a:t>Rentrak</a:t>
            </a:r>
            <a:r>
              <a:rPr lang="en-US" sz="800" dirty="0">
                <a:solidFill>
                  <a:schemeClr val="bg1"/>
                </a:solidFill>
              </a:rPr>
              <a:t> Admissions / CAA Film Monitor Coverage &amp; Frequency / CAA FAME 2012. </a:t>
            </a:r>
            <a:r>
              <a:rPr lang="en-GB" sz="1050" dirty="0">
                <a:solidFill>
                  <a:schemeClr val="bg1"/>
                </a:solidFill>
              </a:rPr>
              <a:t>*</a:t>
            </a:r>
            <a:r>
              <a:rPr lang="en-US" sz="800" dirty="0">
                <a:solidFill>
                  <a:schemeClr val="bg1"/>
                </a:solidFill>
              </a:rPr>
              <a:t> Includes initial production and delivery, then one copy change/refresh. 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BLOCKBUSTER: OPENING WEEKEND PACKAGE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Get in with the A-list…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8372960" y="1456332"/>
            <a:ext cx="1467082" cy="45427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1600" b="1" dirty="0">
                <a:solidFill>
                  <a:srgbClr val="AC162C"/>
                </a:solidFill>
              </a:rPr>
              <a:t>59% </a:t>
            </a:r>
            <a:r>
              <a:rPr lang="en-GB" sz="1000" dirty="0"/>
              <a:t>of Early release Attendees go to the cinema once a month or more, more frequently than the average cinemagoer.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905891" y="1437840"/>
            <a:ext cx="1572883" cy="1331899"/>
          </a:xfrm>
        </p:spPr>
        <p:txBody>
          <a:bodyPr vert="horz"/>
          <a:lstStyle/>
          <a:p>
            <a:pPr>
              <a:lnSpc>
                <a:spcPct val="100000"/>
              </a:lnSpc>
            </a:pPr>
            <a:r>
              <a:rPr lang="en-GB" sz="1600" b="1" dirty="0">
                <a:solidFill>
                  <a:schemeClr val="accent2"/>
                </a:solidFill>
              </a:rPr>
              <a:t>65% </a:t>
            </a:r>
            <a:r>
              <a:rPr lang="en-GB" sz="1000" dirty="0"/>
              <a:t>of Early Release Attendees take to social media to share their cinema experience, and are more likely to notice and interact with foyer adverts and activities.</a:t>
            </a:r>
          </a:p>
        </p:txBody>
      </p:sp>
      <p:sp>
        <p:nvSpPr>
          <p:cNvPr id="30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173972" y="2922140"/>
            <a:ext cx="4079261" cy="344487"/>
          </a:xfrm>
        </p:spPr>
        <p:txBody>
          <a:bodyPr/>
          <a:lstStyle/>
          <a:p>
            <a:r>
              <a:rPr lang="en-US" dirty="0"/>
              <a:t>Investment</a:t>
            </a:r>
          </a:p>
        </p:txBody>
      </p:sp>
      <p:sp>
        <p:nvSpPr>
          <p:cNvPr id="42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173972" y="1158441"/>
            <a:ext cx="4079261" cy="344487"/>
          </a:xfrm>
        </p:spPr>
        <p:txBody>
          <a:bodyPr/>
          <a:lstStyle/>
          <a:p>
            <a:r>
              <a:rPr lang="en-US" dirty="0"/>
              <a:t>Reaching Early Release Attendees</a:t>
            </a:r>
          </a:p>
        </p:txBody>
      </p:sp>
      <p:sp>
        <p:nvSpPr>
          <p:cNvPr id="50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5658434" y="2974210"/>
            <a:ext cx="4005656" cy="897179"/>
          </a:xfrm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GB" sz="1200" b="1" dirty="0">
                <a:solidFill>
                  <a:schemeClr val="accent2"/>
                </a:solidFill>
                <a:ea typeface="KaiTi" pitchFamily="49" charset="-122"/>
                <a:cs typeface="Arial" pitchFamily="34" charset="0"/>
              </a:rPr>
              <a:t>On Screen</a:t>
            </a:r>
            <a:br>
              <a:rPr lang="en-GB" sz="1200" b="1" dirty="0">
                <a:solidFill>
                  <a:srgbClr val="8547AD"/>
                </a:solidFill>
                <a:ea typeface="KaiTi" pitchFamily="49" charset="-122"/>
                <a:cs typeface="Arial" pitchFamily="34" charset="0"/>
              </a:rPr>
            </a:br>
            <a:r>
              <a:rPr lang="en-GB" dirty="0">
                <a:ea typeface="KaiTi" pitchFamily="49" charset="-122"/>
                <a:cs typeface="Arial" pitchFamily="34" charset="0"/>
              </a:rPr>
              <a:t>Schedule your ad across the most important period of a film’s life cycle – its opening weekend. This package gives you on-screen activity on the Friday, Saturday and Sunday of ALL blockbuster releases during the year.</a:t>
            </a:r>
            <a:endParaRPr lang="en-GB" dirty="0"/>
          </a:p>
        </p:txBody>
      </p:sp>
      <p:sp>
        <p:nvSpPr>
          <p:cNvPr id="51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5655295" y="3821598"/>
            <a:ext cx="4083147" cy="88582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200" b="1" dirty="0">
                <a:solidFill>
                  <a:schemeClr val="accent2"/>
                </a:solidFill>
                <a:ea typeface="KaiTi" pitchFamily="49" charset="-122"/>
                <a:cs typeface="Arial" pitchFamily="34" charset="0"/>
              </a:rPr>
              <a:t>Online</a:t>
            </a:r>
          </a:p>
          <a:p>
            <a:pPr>
              <a:lnSpc>
                <a:spcPct val="90000"/>
              </a:lnSpc>
            </a:pPr>
            <a:r>
              <a:rPr lang="en-GB" dirty="0">
                <a:ea typeface="KaiTi" pitchFamily="49" charset="-122"/>
                <a:cs typeface="Arial" pitchFamily="34" charset="0"/>
              </a:rPr>
              <a:t>Capture the excitement and buzz of the latest must-see blockbuster by reaching the 71% of cinemagoers who visit an exhibitor website before booking a ticket. This includes the Facebook hub, Newsletters, booking confirmation pages and a blockbuster film page.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  <p:sp>
        <p:nvSpPr>
          <p:cNvPr id="53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5641850" y="4681560"/>
            <a:ext cx="4096935" cy="749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200" b="1" dirty="0">
                <a:solidFill>
                  <a:schemeClr val="accent2"/>
                </a:solidFill>
                <a:ea typeface="KaiTi" pitchFamily="49" charset="-122"/>
                <a:cs typeface="Arial" pitchFamily="34" charset="0"/>
              </a:rPr>
              <a:t>Foyer</a:t>
            </a:r>
          </a:p>
          <a:p>
            <a:pPr>
              <a:lnSpc>
                <a:spcPct val="90000"/>
              </a:lnSpc>
            </a:pPr>
            <a:r>
              <a:rPr lang="en-GB" dirty="0">
                <a:ea typeface="KaiTi" pitchFamily="49" charset="-122"/>
                <a:cs typeface="Arial" pitchFamily="34" charset="0"/>
              </a:rPr>
              <a:t>Dwell time in the foyer rises from 14 minutes to 17 minutes during the opening weekend of a Blockbuster’s release. This gives you the opportunity to utilise the foyer space through sampling, demos or experiential activity on the opening weekends</a:t>
            </a:r>
          </a:p>
        </p:txBody>
      </p:sp>
      <p:sp>
        <p:nvSpPr>
          <p:cNvPr id="23" name="Freeform 102"/>
          <p:cNvSpPr>
            <a:spLocks noEditPoints="1"/>
          </p:cNvSpPr>
          <p:nvPr/>
        </p:nvSpPr>
        <p:spPr bwMode="auto">
          <a:xfrm>
            <a:off x="5020366" y="1736440"/>
            <a:ext cx="718648" cy="721381"/>
          </a:xfrm>
          <a:custGeom>
            <a:avLst/>
            <a:gdLst>
              <a:gd name="T0" fmla="*/ 326 w 726"/>
              <a:gd name="T1" fmla="*/ 2 h 726"/>
              <a:gd name="T2" fmla="*/ 222 w 726"/>
              <a:gd name="T3" fmla="*/ 28 h 726"/>
              <a:gd name="T4" fmla="*/ 132 w 726"/>
              <a:gd name="T5" fmla="*/ 82 h 726"/>
              <a:gd name="T6" fmla="*/ 62 w 726"/>
              <a:gd name="T7" fmla="*/ 160 h 726"/>
              <a:gd name="T8" fmla="*/ 18 w 726"/>
              <a:gd name="T9" fmla="*/ 254 h 726"/>
              <a:gd name="T10" fmla="*/ 0 w 726"/>
              <a:gd name="T11" fmla="*/ 362 h 726"/>
              <a:gd name="T12" fmla="*/ 8 w 726"/>
              <a:gd name="T13" fmla="*/ 436 h 726"/>
              <a:gd name="T14" fmla="*/ 44 w 726"/>
              <a:gd name="T15" fmla="*/ 536 h 726"/>
              <a:gd name="T16" fmla="*/ 108 w 726"/>
              <a:gd name="T17" fmla="*/ 620 h 726"/>
              <a:gd name="T18" fmla="*/ 190 w 726"/>
              <a:gd name="T19" fmla="*/ 682 h 726"/>
              <a:gd name="T20" fmla="*/ 290 w 726"/>
              <a:gd name="T21" fmla="*/ 718 h 726"/>
              <a:gd name="T22" fmla="*/ 364 w 726"/>
              <a:gd name="T23" fmla="*/ 726 h 726"/>
              <a:gd name="T24" fmla="*/ 472 w 726"/>
              <a:gd name="T25" fmla="*/ 710 h 726"/>
              <a:gd name="T26" fmla="*/ 566 w 726"/>
              <a:gd name="T27" fmla="*/ 664 h 726"/>
              <a:gd name="T28" fmla="*/ 644 w 726"/>
              <a:gd name="T29" fmla="*/ 594 h 726"/>
              <a:gd name="T30" fmla="*/ 698 w 726"/>
              <a:gd name="T31" fmla="*/ 504 h 726"/>
              <a:gd name="T32" fmla="*/ 724 w 726"/>
              <a:gd name="T33" fmla="*/ 400 h 726"/>
              <a:gd name="T34" fmla="*/ 724 w 726"/>
              <a:gd name="T35" fmla="*/ 326 h 726"/>
              <a:gd name="T36" fmla="*/ 698 w 726"/>
              <a:gd name="T37" fmla="*/ 222 h 726"/>
              <a:gd name="T38" fmla="*/ 644 w 726"/>
              <a:gd name="T39" fmla="*/ 132 h 726"/>
              <a:gd name="T40" fmla="*/ 566 w 726"/>
              <a:gd name="T41" fmla="*/ 62 h 726"/>
              <a:gd name="T42" fmla="*/ 472 w 726"/>
              <a:gd name="T43" fmla="*/ 16 h 726"/>
              <a:gd name="T44" fmla="*/ 364 w 726"/>
              <a:gd name="T45" fmla="*/ 0 h 726"/>
              <a:gd name="T46" fmla="*/ 242 w 726"/>
              <a:gd name="T47" fmla="*/ 328 h 726"/>
              <a:gd name="T48" fmla="*/ 232 w 726"/>
              <a:gd name="T49" fmla="*/ 300 h 726"/>
              <a:gd name="T50" fmla="*/ 230 w 726"/>
              <a:gd name="T51" fmla="*/ 270 h 726"/>
              <a:gd name="T52" fmla="*/ 236 w 726"/>
              <a:gd name="T53" fmla="*/ 228 h 726"/>
              <a:gd name="T54" fmla="*/ 252 w 726"/>
              <a:gd name="T55" fmla="*/ 192 h 726"/>
              <a:gd name="T56" fmla="*/ 280 w 726"/>
              <a:gd name="T57" fmla="*/ 164 h 726"/>
              <a:gd name="T58" fmla="*/ 312 w 726"/>
              <a:gd name="T59" fmla="*/ 144 h 726"/>
              <a:gd name="T60" fmla="*/ 352 w 726"/>
              <a:gd name="T61" fmla="*/ 134 h 726"/>
              <a:gd name="T62" fmla="*/ 380 w 726"/>
              <a:gd name="T63" fmla="*/ 134 h 726"/>
              <a:gd name="T64" fmla="*/ 418 w 726"/>
              <a:gd name="T65" fmla="*/ 144 h 726"/>
              <a:gd name="T66" fmla="*/ 452 w 726"/>
              <a:gd name="T67" fmla="*/ 164 h 726"/>
              <a:gd name="T68" fmla="*/ 478 w 726"/>
              <a:gd name="T69" fmla="*/ 192 h 726"/>
              <a:gd name="T70" fmla="*/ 496 w 726"/>
              <a:gd name="T71" fmla="*/ 228 h 726"/>
              <a:gd name="T72" fmla="*/ 502 w 726"/>
              <a:gd name="T73" fmla="*/ 270 h 726"/>
              <a:gd name="T74" fmla="*/ 498 w 726"/>
              <a:gd name="T75" fmla="*/ 300 h 726"/>
              <a:gd name="T76" fmla="*/ 366 w 726"/>
              <a:gd name="T77" fmla="*/ 200 h 726"/>
              <a:gd name="T78" fmla="*/ 338 w 726"/>
              <a:gd name="T79" fmla="*/ 206 h 726"/>
              <a:gd name="T80" fmla="*/ 308 w 726"/>
              <a:gd name="T81" fmla="*/ 230 h 726"/>
              <a:gd name="T82" fmla="*/ 296 w 726"/>
              <a:gd name="T83" fmla="*/ 270 h 726"/>
              <a:gd name="T84" fmla="*/ 302 w 726"/>
              <a:gd name="T85" fmla="*/ 296 h 726"/>
              <a:gd name="T86" fmla="*/ 328 w 726"/>
              <a:gd name="T87" fmla="*/ 326 h 726"/>
              <a:gd name="T88" fmla="*/ 366 w 726"/>
              <a:gd name="T89" fmla="*/ 338 h 726"/>
              <a:gd name="T90" fmla="*/ 392 w 726"/>
              <a:gd name="T91" fmla="*/ 332 h 726"/>
              <a:gd name="T92" fmla="*/ 422 w 726"/>
              <a:gd name="T93" fmla="*/ 308 h 726"/>
              <a:gd name="T94" fmla="*/ 434 w 726"/>
              <a:gd name="T95" fmla="*/ 270 h 726"/>
              <a:gd name="T96" fmla="*/ 430 w 726"/>
              <a:gd name="T97" fmla="*/ 242 h 726"/>
              <a:gd name="T98" fmla="*/ 404 w 726"/>
              <a:gd name="T99" fmla="*/ 212 h 726"/>
              <a:gd name="T100" fmla="*/ 366 w 726"/>
              <a:gd name="T101" fmla="*/ 200 h 72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90" y="328"/>
                </a:moveTo>
                <a:lnTo>
                  <a:pt x="366" y="576"/>
                </a:lnTo>
                <a:lnTo>
                  <a:pt x="242" y="328"/>
                </a:lnTo>
                <a:lnTo>
                  <a:pt x="236" y="314"/>
                </a:lnTo>
                <a:lnTo>
                  <a:pt x="232" y="300"/>
                </a:lnTo>
                <a:lnTo>
                  <a:pt x="230" y="284"/>
                </a:lnTo>
                <a:lnTo>
                  <a:pt x="230" y="270"/>
                </a:lnTo>
                <a:lnTo>
                  <a:pt x="230" y="256"/>
                </a:lnTo>
                <a:lnTo>
                  <a:pt x="232" y="242"/>
                </a:lnTo>
                <a:lnTo>
                  <a:pt x="236" y="228"/>
                </a:lnTo>
                <a:lnTo>
                  <a:pt x="240" y="216"/>
                </a:lnTo>
                <a:lnTo>
                  <a:pt x="246" y="204"/>
                </a:lnTo>
                <a:lnTo>
                  <a:pt x="252" y="192"/>
                </a:lnTo>
                <a:lnTo>
                  <a:pt x="260" y="182"/>
                </a:lnTo>
                <a:lnTo>
                  <a:pt x="270" y="172"/>
                </a:lnTo>
                <a:lnTo>
                  <a:pt x="280" y="164"/>
                </a:lnTo>
                <a:lnTo>
                  <a:pt x="290" y="156"/>
                </a:lnTo>
                <a:lnTo>
                  <a:pt x="300" y="150"/>
                </a:lnTo>
                <a:lnTo>
                  <a:pt x="312" y="144"/>
                </a:lnTo>
                <a:lnTo>
                  <a:pt x="326" y="140"/>
                </a:lnTo>
                <a:lnTo>
                  <a:pt x="338" y="136"/>
                </a:lnTo>
                <a:lnTo>
                  <a:pt x="352" y="134"/>
                </a:lnTo>
                <a:lnTo>
                  <a:pt x="366" y="132"/>
                </a:lnTo>
                <a:lnTo>
                  <a:pt x="380" y="134"/>
                </a:lnTo>
                <a:lnTo>
                  <a:pt x="394" y="136"/>
                </a:lnTo>
                <a:lnTo>
                  <a:pt x="406" y="140"/>
                </a:lnTo>
                <a:lnTo>
                  <a:pt x="418" y="144"/>
                </a:lnTo>
                <a:lnTo>
                  <a:pt x="430" y="150"/>
                </a:lnTo>
                <a:lnTo>
                  <a:pt x="442" y="156"/>
                </a:lnTo>
                <a:lnTo>
                  <a:pt x="452" y="164"/>
                </a:lnTo>
                <a:lnTo>
                  <a:pt x="462" y="172"/>
                </a:lnTo>
                <a:lnTo>
                  <a:pt x="470" y="182"/>
                </a:lnTo>
                <a:lnTo>
                  <a:pt x="478" y="192"/>
                </a:lnTo>
                <a:lnTo>
                  <a:pt x="486" y="204"/>
                </a:lnTo>
                <a:lnTo>
                  <a:pt x="492" y="216"/>
                </a:lnTo>
                <a:lnTo>
                  <a:pt x="496" y="228"/>
                </a:lnTo>
                <a:lnTo>
                  <a:pt x="500" y="242"/>
                </a:lnTo>
                <a:lnTo>
                  <a:pt x="502" y="256"/>
                </a:lnTo>
                <a:lnTo>
                  <a:pt x="502" y="270"/>
                </a:lnTo>
                <a:lnTo>
                  <a:pt x="502" y="284"/>
                </a:lnTo>
                <a:lnTo>
                  <a:pt x="498" y="300"/>
                </a:lnTo>
                <a:lnTo>
                  <a:pt x="494" y="314"/>
                </a:lnTo>
                <a:lnTo>
                  <a:pt x="490" y="328"/>
                </a:lnTo>
                <a:close/>
                <a:moveTo>
                  <a:pt x="366" y="200"/>
                </a:moveTo>
                <a:lnTo>
                  <a:pt x="366" y="200"/>
                </a:lnTo>
                <a:lnTo>
                  <a:pt x="352" y="202"/>
                </a:lnTo>
                <a:lnTo>
                  <a:pt x="338" y="206"/>
                </a:lnTo>
                <a:lnTo>
                  <a:pt x="328" y="212"/>
                </a:lnTo>
                <a:lnTo>
                  <a:pt x="318" y="220"/>
                </a:lnTo>
                <a:lnTo>
                  <a:pt x="308" y="230"/>
                </a:lnTo>
                <a:lnTo>
                  <a:pt x="302" y="242"/>
                </a:lnTo>
                <a:lnTo>
                  <a:pt x="298" y="256"/>
                </a:lnTo>
                <a:lnTo>
                  <a:pt x="296" y="270"/>
                </a:lnTo>
                <a:lnTo>
                  <a:pt x="298" y="284"/>
                </a:lnTo>
                <a:lnTo>
                  <a:pt x="302" y="296"/>
                </a:lnTo>
                <a:lnTo>
                  <a:pt x="308" y="308"/>
                </a:lnTo>
                <a:lnTo>
                  <a:pt x="318" y="318"/>
                </a:lnTo>
                <a:lnTo>
                  <a:pt x="328" y="326"/>
                </a:lnTo>
                <a:lnTo>
                  <a:pt x="338" y="332"/>
                </a:lnTo>
                <a:lnTo>
                  <a:pt x="352" y="336"/>
                </a:lnTo>
                <a:lnTo>
                  <a:pt x="366" y="338"/>
                </a:lnTo>
                <a:lnTo>
                  <a:pt x="380" y="336"/>
                </a:lnTo>
                <a:lnTo>
                  <a:pt x="392" y="332"/>
                </a:lnTo>
                <a:lnTo>
                  <a:pt x="404" y="326"/>
                </a:lnTo>
                <a:lnTo>
                  <a:pt x="414" y="318"/>
                </a:lnTo>
                <a:lnTo>
                  <a:pt x="422" y="308"/>
                </a:lnTo>
                <a:lnTo>
                  <a:pt x="430" y="296"/>
                </a:lnTo>
                <a:lnTo>
                  <a:pt x="434" y="284"/>
                </a:lnTo>
                <a:lnTo>
                  <a:pt x="434" y="270"/>
                </a:lnTo>
                <a:lnTo>
                  <a:pt x="434" y="256"/>
                </a:lnTo>
                <a:lnTo>
                  <a:pt x="430" y="242"/>
                </a:lnTo>
                <a:lnTo>
                  <a:pt x="422" y="230"/>
                </a:lnTo>
                <a:lnTo>
                  <a:pt x="414" y="220"/>
                </a:lnTo>
                <a:lnTo>
                  <a:pt x="404" y="212"/>
                </a:lnTo>
                <a:lnTo>
                  <a:pt x="392" y="206"/>
                </a:lnTo>
                <a:lnTo>
                  <a:pt x="380" y="202"/>
                </a:lnTo>
                <a:lnTo>
                  <a:pt x="366" y="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4" name="Freeform 229"/>
          <p:cNvSpPr>
            <a:spLocks noEditPoints="1"/>
          </p:cNvSpPr>
          <p:nvPr/>
        </p:nvSpPr>
        <p:spPr bwMode="auto">
          <a:xfrm>
            <a:off x="7580375" y="1736440"/>
            <a:ext cx="718648" cy="721380"/>
          </a:xfrm>
          <a:custGeom>
            <a:avLst/>
            <a:gdLst>
              <a:gd name="T0" fmla="*/ 290 w 726"/>
              <a:gd name="T1" fmla="*/ 8 h 726"/>
              <a:gd name="T2" fmla="*/ 160 w 726"/>
              <a:gd name="T3" fmla="*/ 62 h 726"/>
              <a:gd name="T4" fmla="*/ 62 w 726"/>
              <a:gd name="T5" fmla="*/ 160 h 726"/>
              <a:gd name="T6" fmla="*/ 8 w 726"/>
              <a:gd name="T7" fmla="*/ 290 h 726"/>
              <a:gd name="T8" fmla="*/ 2 w 726"/>
              <a:gd name="T9" fmla="*/ 400 h 726"/>
              <a:gd name="T10" fmla="*/ 44 w 726"/>
              <a:gd name="T11" fmla="*/ 536 h 726"/>
              <a:gd name="T12" fmla="*/ 132 w 726"/>
              <a:gd name="T13" fmla="*/ 642 h 726"/>
              <a:gd name="T14" fmla="*/ 256 w 726"/>
              <a:gd name="T15" fmla="*/ 710 h 726"/>
              <a:gd name="T16" fmla="*/ 364 w 726"/>
              <a:gd name="T17" fmla="*/ 726 h 726"/>
              <a:gd name="T18" fmla="*/ 504 w 726"/>
              <a:gd name="T19" fmla="*/ 698 h 726"/>
              <a:gd name="T20" fmla="*/ 620 w 726"/>
              <a:gd name="T21" fmla="*/ 620 h 726"/>
              <a:gd name="T22" fmla="*/ 698 w 726"/>
              <a:gd name="T23" fmla="*/ 504 h 726"/>
              <a:gd name="T24" fmla="*/ 726 w 726"/>
              <a:gd name="T25" fmla="*/ 362 h 726"/>
              <a:gd name="T26" fmla="*/ 710 w 726"/>
              <a:gd name="T27" fmla="*/ 254 h 726"/>
              <a:gd name="T28" fmla="*/ 642 w 726"/>
              <a:gd name="T29" fmla="*/ 132 h 726"/>
              <a:gd name="T30" fmla="*/ 536 w 726"/>
              <a:gd name="T31" fmla="*/ 44 h 726"/>
              <a:gd name="T32" fmla="*/ 400 w 726"/>
              <a:gd name="T33" fmla="*/ 2 h 726"/>
              <a:gd name="T34" fmla="*/ 526 w 726"/>
              <a:gd name="T35" fmla="*/ 510 h 726"/>
              <a:gd name="T36" fmla="*/ 514 w 726"/>
              <a:gd name="T37" fmla="*/ 518 h 726"/>
              <a:gd name="T38" fmla="*/ 202 w 726"/>
              <a:gd name="T39" fmla="*/ 514 h 726"/>
              <a:gd name="T40" fmla="*/ 200 w 726"/>
              <a:gd name="T41" fmla="*/ 306 h 726"/>
              <a:gd name="T42" fmla="*/ 200 w 726"/>
              <a:gd name="T43" fmla="*/ 220 h 726"/>
              <a:gd name="T44" fmla="*/ 202 w 726"/>
              <a:gd name="T45" fmla="*/ 210 h 726"/>
              <a:gd name="T46" fmla="*/ 208 w 726"/>
              <a:gd name="T47" fmla="*/ 208 h 726"/>
              <a:gd name="T48" fmla="*/ 522 w 726"/>
              <a:gd name="T49" fmla="*/ 210 h 726"/>
              <a:gd name="T50" fmla="*/ 524 w 726"/>
              <a:gd name="T51" fmla="*/ 212 h 726"/>
              <a:gd name="T52" fmla="*/ 526 w 726"/>
              <a:gd name="T53" fmla="*/ 506 h 726"/>
              <a:gd name="T54" fmla="*/ 294 w 726"/>
              <a:gd name="T55" fmla="*/ 274 h 726"/>
              <a:gd name="T56" fmla="*/ 304 w 726"/>
              <a:gd name="T57" fmla="*/ 260 h 726"/>
              <a:gd name="T58" fmla="*/ 294 w 726"/>
              <a:gd name="T59" fmla="*/ 246 h 726"/>
              <a:gd name="T60" fmla="*/ 278 w 726"/>
              <a:gd name="T61" fmla="*/ 250 h 726"/>
              <a:gd name="T62" fmla="*/ 274 w 726"/>
              <a:gd name="T63" fmla="*/ 266 h 726"/>
              <a:gd name="T64" fmla="*/ 438 w 726"/>
              <a:gd name="T65" fmla="*/ 276 h 726"/>
              <a:gd name="T66" fmla="*/ 448 w 726"/>
              <a:gd name="T67" fmla="*/ 270 h 726"/>
              <a:gd name="T68" fmla="*/ 452 w 726"/>
              <a:gd name="T69" fmla="*/ 254 h 726"/>
              <a:gd name="T70" fmla="*/ 438 w 726"/>
              <a:gd name="T71" fmla="*/ 244 h 726"/>
              <a:gd name="T72" fmla="*/ 422 w 726"/>
              <a:gd name="T73" fmla="*/ 260 h 726"/>
              <a:gd name="T74" fmla="*/ 426 w 726"/>
              <a:gd name="T75" fmla="*/ 270 h 726"/>
              <a:gd name="T76" fmla="*/ 502 w 726"/>
              <a:gd name="T77" fmla="*/ 494 h 726"/>
              <a:gd name="T78" fmla="*/ 360 w 726"/>
              <a:gd name="T79" fmla="*/ 440 h 726"/>
              <a:gd name="T80" fmla="*/ 410 w 726"/>
              <a:gd name="T81" fmla="*/ 364 h 726"/>
              <a:gd name="T82" fmla="*/ 404 w 726"/>
              <a:gd name="T83" fmla="*/ 352 h 726"/>
              <a:gd name="T84" fmla="*/ 390 w 726"/>
              <a:gd name="T85" fmla="*/ 358 h 726"/>
              <a:gd name="T86" fmla="*/ 362 w 726"/>
              <a:gd name="T87" fmla="*/ 370 h 726"/>
              <a:gd name="T88" fmla="*/ 370 w 726"/>
              <a:gd name="T89" fmla="*/ 342 h 726"/>
              <a:gd name="T90" fmla="*/ 398 w 726"/>
              <a:gd name="T91" fmla="*/ 332 h 726"/>
              <a:gd name="T92" fmla="*/ 426 w 726"/>
              <a:gd name="T93" fmla="*/ 340 h 726"/>
              <a:gd name="T94" fmla="*/ 436 w 726"/>
              <a:gd name="T95" fmla="*/ 366 h 726"/>
              <a:gd name="T96" fmla="*/ 424 w 726"/>
              <a:gd name="T97" fmla="*/ 398 h 726"/>
              <a:gd name="T98" fmla="*/ 438 w 726"/>
              <a:gd name="T99" fmla="*/ 444 h 726"/>
              <a:gd name="T100" fmla="*/ 288 w 726"/>
              <a:gd name="T101" fmla="*/ 354 h 726"/>
              <a:gd name="T102" fmla="*/ 338 w 726"/>
              <a:gd name="T103" fmla="*/ 334 h 726"/>
              <a:gd name="T104" fmla="*/ 310 w 726"/>
              <a:gd name="T105" fmla="*/ 364 h 72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26" y="506"/>
                </a:moveTo>
                <a:lnTo>
                  <a:pt x="526" y="506"/>
                </a:lnTo>
                <a:lnTo>
                  <a:pt x="526" y="510"/>
                </a:lnTo>
                <a:lnTo>
                  <a:pt x="524" y="514"/>
                </a:lnTo>
                <a:lnTo>
                  <a:pt x="520" y="518"/>
                </a:lnTo>
                <a:lnTo>
                  <a:pt x="514" y="518"/>
                </a:lnTo>
                <a:lnTo>
                  <a:pt x="212" y="518"/>
                </a:lnTo>
                <a:lnTo>
                  <a:pt x="206" y="518"/>
                </a:lnTo>
                <a:lnTo>
                  <a:pt x="202" y="514"/>
                </a:lnTo>
                <a:lnTo>
                  <a:pt x="200" y="510"/>
                </a:lnTo>
                <a:lnTo>
                  <a:pt x="200" y="506"/>
                </a:lnTo>
                <a:lnTo>
                  <a:pt x="200" y="306"/>
                </a:lnTo>
                <a:lnTo>
                  <a:pt x="200" y="220"/>
                </a:lnTo>
                <a:lnTo>
                  <a:pt x="200" y="216"/>
                </a:lnTo>
                <a:lnTo>
                  <a:pt x="202" y="212"/>
                </a:lnTo>
                <a:lnTo>
                  <a:pt x="202" y="210"/>
                </a:lnTo>
                <a:lnTo>
                  <a:pt x="204" y="210"/>
                </a:lnTo>
                <a:lnTo>
                  <a:pt x="208" y="208"/>
                </a:lnTo>
                <a:lnTo>
                  <a:pt x="212" y="208"/>
                </a:lnTo>
                <a:lnTo>
                  <a:pt x="514" y="208"/>
                </a:lnTo>
                <a:lnTo>
                  <a:pt x="522" y="210"/>
                </a:lnTo>
                <a:lnTo>
                  <a:pt x="524" y="210"/>
                </a:lnTo>
                <a:lnTo>
                  <a:pt x="524" y="212"/>
                </a:lnTo>
                <a:lnTo>
                  <a:pt x="526" y="216"/>
                </a:lnTo>
                <a:lnTo>
                  <a:pt x="526" y="220"/>
                </a:lnTo>
                <a:lnTo>
                  <a:pt x="526" y="506"/>
                </a:lnTo>
                <a:close/>
                <a:moveTo>
                  <a:pt x="288" y="276"/>
                </a:moveTo>
                <a:lnTo>
                  <a:pt x="288" y="276"/>
                </a:lnTo>
                <a:lnTo>
                  <a:pt x="294" y="274"/>
                </a:lnTo>
                <a:lnTo>
                  <a:pt x="300" y="270"/>
                </a:lnTo>
                <a:lnTo>
                  <a:pt x="302" y="266"/>
                </a:lnTo>
                <a:lnTo>
                  <a:pt x="304" y="260"/>
                </a:lnTo>
                <a:lnTo>
                  <a:pt x="302" y="254"/>
                </a:lnTo>
                <a:lnTo>
                  <a:pt x="300" y="250"/>
                </a:lnTo>
                <a:lnTo>
                  <a:pt x="294" y="246"/>
                </a:lnTo>
                <a:lnTo>
                  <a:pt x="288" y="244"/>
                </a:lnTo>
                <a:lnTo>
                  <a:pt x="282" y="246"/>
                </a:lnTo>
                <a:lnTo>
                  <a:pt x="278" y="250"/>
                </a:lnTo>
                <a:lnTo>
                  <a:pt x="274" y="254"/>
                </a:lnTo>
                <a:lnTo>
                  <a:pt x="272" y="260"/>
                </a:lnTo>
                <a:lnTo>
                  <a:pt x="274" y="266"/>
                </a:lnTo>
                <a:lnTo>
                  <a:pt x="278" y="270"/>
                </a:lnTo>
                <a:lnTo>
                  <a:pt x="282" y="274"/>
                </a:lnTo>
                <a:lnTo>
                  <a:pt x="288" y="276"/>
                </a:lnTo>
                <a:close/>
                <a:moveTo>
                  <a:pt x="438" y="276"/>
                </a:moveTo>
                <a:lnTo>
                  <a:pt x="438" y="276"/>
                </a:lnTo>
                <a:lnTo>
                  <a:pt x="444" y="274"/>
                </a:lnTo>
                <a:lnTo>
                  <a:pt x="448" y="270"/>
                </a:lnTo>
                <a:lnTo>
                  <a:pt x="452" y="266"/>
                </a:lnTo>
                <a:lnTo>
                  <a:pt x="454" y="260"/>
                </a:lnTo>
                <a:lnTo>
                  <a:pt x="452" y="254"/>
                </a:lnTo>
                <a:lnTo>
                  <a:pt x="448" y="250"/>
                </a:lnTo>
                <a:lnTo>
                  <a:pt x="444" y="246"/>
                </a:lnTo>
                <a:lnTo>
                  <a:pt x="438" y="244"/>
                </a:lnTo>
                <a:lnTo>
                  <a:pt x="432" y="246"/>
                </a:lnTo>
                <a:lnTo>
                  <a:pt x="426" y="250"/>
                </a:lnTo>
                <a:lnTo>
                  <a:pt x="424" y="254"/>
                </a:lnTo>
                <a:lnTo>
                  <a:pt x="422" y="260"/>
                </a:lnTo>
                <a:lnTo>
                  <a:pt x="424" y="266"/>
                </a:lnTo>
                <a:lnTo>
                  <a:pt x="426" y="270"/>
                </a:lnTo>
                <a:lnTo>
                  <a:pt x="432" y="274"/>
                </a:lnTo>
                <a:lnTo>
                  <a:pt x="438" y="276"/>
                </a:lnTo>
                <a:close/>
                <a:moveTo>
                  <a:pt x="224" y="494"/>
                </a:moveTo>
                <a:lnTo>
                  <a:pt x="502" y="494"/>
                </a:lnTo>
                <a:lnTo>
                  <a:pt x="502" y="306"/>
                </a:lnTo>
                <a:lnTo>
                  <a:pt x="224" y="306"/>
                </a:lnTo>
                <a:lnTo>
                  <a:pt x="224" y="494"/>
                </a:lnTo>
                <a:close/>
                <a:moveTo>
                  <a:pt x="360" y="440"/>
                </a:moveTo>
                <a:lnTo>
                  <a:pt x="360" y="440"/>
                </a:lnTo>
                <a:lnTo>
                  <a:pt x="400" y="388"/>
                </a:lnTo>
                <a:lnTo>
                  <a:pt x="408" y="374"/>
                </a:lnTo>
                <a:lnTo>
                  <a:pt x="410" y="364"/>
                </a:lnTo>
                <a:lnTo>
                  <a:pt x="410" y="358"/>
                </a:lnTo>
                <a:lnTo>
                  <a:pt x="408" y="354"/>
                </a:lnTo>
                <a:lnTo>
                  <a:pt x="404" y="352"/>
                </a:lnTo>
                <a:lnTo>
                  <a:pt x="400" y="350"/>
                </a:lnTo>
                <a:lnTo>
                  <a:pt x="394" y="352"/>
                </a:lnTo>
                <a:lnTo>
                  <a:pt x="390" y="358"/>
                </a:lnTo>
                <a:lnTo>
                  <a:pt x="390" y="364"/>
                </a:lnTo>
                <a:lnTo>
                  <a:pt x="388" y="370"/>
                </a:lnTo>
                <a:lnTo>
                  <a:pt x="362" y="370"/>
                </a:lnTo>
                <a:lnTo>
                  <a:pt x="362" y="360"/>
                </a:lnTo>
                <a:lnTo>
                  <a:pt x="364" y="354"/>
                </a:lnTo>
                <a:lnTo>
                  <a:pt x="366" y="346"/>
                </a:lnTo>
                <a:lnTo>
                  <a:pt x="370" y="342"/>
                </a:lnTo>
                <a:lnTo>
                  <a:pt x="376" y="338"/>
                </a:lnTo>
                <a:lnTo>
                  <a:pt x="382" y="334"/>
                </a:lnTo>
                <a:lnTo>
                  <a:pt x="390" y="332"/>
                </a:lnTo>
                <a:lnTo>
                  <a:pt x="398" y="332"/>
                </a:lnTo>
                <a:lnTo>
                  <a:pt x="414" y="334"/>
                </a:lnTo>
                <a:lnTo>
                  <a:pt x="420" y="336"/>
                </a:lnTo>
                <a:lnTo>
                  <a:pt x="426" y="340"/>
                </a:lnTo>
                <a:lnTo>
                  <a:pt x="430" y="344"/>
                </a:lnTo>
                <a:lnTo>
                  <a:pt x="434" y="350"/>
                </a:lnTo>
                <a:lnTo>
                  <a:pt x="436" y="356"/>
                </a:lnTo>
                <a:lnTo>
                  <a:pt x="436" y="366"/>
                </a:lnTo>
                <a:lnTo>
                  <a:pt x="434" y="376"/>
                </a:lnTo>
                <a:lnTo>
                  <a:pt x="430" y="388"/>
                </a:lnTo>
                <a:lnTo>
                  <a:pt x="424" y="398"/>
                </a:lnTo>
                <a:lnTo>
                  <a:pt x="418" y="410"/>
                </a:lnTo>
                <a:lnTo>
                  <a:pt x="402" y="428"/>
                </a:lnTo>
                <a:lnTo>
                  <a:pt x="388" y="444"/>
                </a:lnTo>
                <a:lnTo>
                  <a:pt x="438" y="444"/>
                </a:lnTo>
                <a:lnTo>
                  <a:pt x="438" y="464"/>
                </a:lnTo>
                <a:lnTo>
                  <a:pt x="360" y="464"/>
                </a:lnTo>
                <a:lnTo>
                  <a:pt x="360" y="440"/>
                </a:lnTo>
                <a:close/>
                <a:moveTo>
                  <a:pt x="288" y="354"/>
                </a:moveTo>
                <a:lnTo>
                  <a:pt x="288" y="354"/>
                </a:lnTo>
                <a:lnTo>
                  <a:pt x="302" y="344"/>
                </a:lnTo>
                <a:lnTo>
                  <a:pt x="314" y="334"/>
                </a:lnTo>
                <a:lnTo>
                  <a:pt x="338" y="334"/>
                </a:lnTo>
                <a:lnTo>
                  <a:pt x="338" y="464"/>
                </a:lnTo>
                <a:lnTo>
                  <a:pt x="310" y="464"/>
                </a:lnTo>
                <a:lnTo>
                  <a:pt x="310" y="364"/>
                </a:lnTo>
                <a:lnTo>
                  <a:pt x="300" y="372"/>
                </a:lnTo>
                <a:lnTo>
                  <a:pt x="288" y="378"/>
                </a:lnTo>
                <a:lnTo>
                  <a:pt x="288" y="35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5" name="Freeform 253"/>
          <p:cNvSpPr>
            <a:spLocks noEditPoints="1"/>
          </p:cNvSpPr>
          <p:nvPr/>
        </p:nvSpPr>
        <p:spPr bwMode="auto">
          <a:xfrm>
            <a:off x="5020366" y="3124484"/>
            <a:ext cx="526202" cy="540000"/>
          </a:xfrm>
          <a:custGeom>
            <a:avLst/>
            <a:gdLst>
              <a:gd name="T0" fmla="*/ 256 w 726"/>
              <a:gd name="T1" fmla="*/ 16 h 726"/>
              <a:gd name="T2" fmla="*/ 106 w 726"/>
              <a:gd name="T3" fmla="*/ 106 h 726"/>
              <a:gd name="T4" fmla="*/ 16 w 726"/>
              <a:gd name="T5" fmla="*/ 254 h 726"/>
              <a:gd name="T6" fmla="*/ 2 w 726"/>
              <a:gd name="T7" fmla="*/ 400 h 726"/>
              <a:gd name="T8" fmla="*/ 62 w 726"/>
              <a:gd name="T9" fmla="*/ 566 h 726"/>
              <a:gd name="T10" fmla="*/ 190 w 726"/>
              <a:gd name="T11" fmla="*/ 682 h 726"/>
              <a:gd name="T12" fmla="*/ 364 w 726"/>
              <a:gd name="T13" fmla="*/ 726 h 726"/>
              <a:gd name="T14" fmla="*/ 504 w 726"/>
              <a:gd name="T15" fmla="*/ 698 h 726"/>
              <a:gd name="T16" fmla="*/ 644 w 726"/>
              <a:gd name="T17" fmla="*/ 594 h 726"/>
              <a:gd name="T18" fmla="*/ 718 w 726"/>
              <a:gd name="T19" fmla="*/ 436 h 726"/>
              <a:gd name="T20" fmla="*/ 718 w 726"/>
              <a:gd name="T21" fmla="*/ 290 h 726"/>
              <a:gd name="T22" fmla="*/ 644 w 726"/>
              <a:gd name="T23" fmla="*/ 132 h 726"/>
              <a:gd name="T24" fmla="*/ 504 w 726"/>
              <a:gd name="T25" fmla="*/ 28 h 726"/>
              <a:gd name="T26" fmla="*/ 558 w 726"/>
              <a:gd name="T27" fmla="*/ 206 h 726"/>
              <a:gd name="T28" fmla="*/ 566 w 726"/>
              <a:gd name="T29" fmla="*/ 234 h 726"/>
              <a:gd name="T30" fmla="*/ 576 w 726"/>
              <a:gd name="T31" fmla="*/ 244 h 726"/>
              <a:gd name="T32" fmla="*/ 590 w 726"/>
              <a:gd name="T33" fmla="*/ 278 h 726"/>
              <a:gd name="T34" fmla="*/ 564 w 726"/>
              <a:gd name="T35" fmla="*/ 268 h 726"/>
              <a:gd name="T36" fmla="*/ 532 w 726"/>
              <a:gd name="T37" fmla="*/ 220 h 726"/>
              <a:gd name="T38" fmla="*/ 124 w 726"/>
              <a:gd name="T39" fmla="*/ 206 h 726"/>
              <a:gd name="T40" fmla="*/ 150 w 726"/>
              <a:gd name="T41" fmla="*/ 224 h 726"/>
              <a:gd name="T42" fmla="*/ 124 w 726"/>
              <a:gd name="T43" fmla="*/ 238 h 726"/>
              <a:gd name="T44" fmla="*/ 124 w 726"/>
              <a:gd name="T45" fmla="*/ 252 h 726"/>
              <a:gd name="T46" fmla="*/ 160 w 726"/>
              <a:gd name="T47" fmla="*/ 234 h 726"/>
              <a:gd name="T48" fmla="*/ 196 w 726"/>
              <a:gd name="T49" fmla="*/ 206 h 726"/>
              <a:gd name="T50" fmla="*/ 192 w 726"/>
              <a:gd name="T51" fmla="*/ 234 h 726"/>
              <a:gd name="T52" fmla="*/ 150 w 726"/>
              <a:gd name="T53" fmla="*/ 274 h 726"/>
              <a:gd name="T54" fmla="*/ 604 w 726"/>
              <a:gd name="T55" fmla="*/ 428 h 726"/>
              <a:gd name="T56" fmla="*/ 578 w 726"/>
              <a:gd name="T57" fmla="*/ 336 h 726"/>
              <a:gd name="T58" fmla="*/ 576 w 726"/>
              <a:gd name="T59" fmla="*/ 370 h 726"/>
              <a:gd name="T60" fmla="*/ 586 w 726"/>
              <a:gd name="T61" fmla="*/ 414 h 726"/>
              <a:gd name="T62" fmla="*/ 604 w 726"/>
              <a:gd name="T63" fmla="*/ 502 h 726"/>
              <a:gd name="T64" fmla="*/ 576 w 726"/>
              <a:gd name="T65" fmla="*/ 464 h 726"/>
              <a:gd name="T66" fmla="*/ 550 w 726"/>
              <a:gd name="T67" fmla="*/ 366 h 726"/>
              <a:gd name="T68" fmla="*/ 562 w 726"/>
              <a:gd name="T69" fmla="*/ 470 h 726"/>
              <a:gd name="T70" fmla="*/ 134 w 726"/>
              <a:gd name="T71" fmla="*/ 520 h 726"/>
              <a:gd name="T72" fmla="*/ 164 w 726"/>
              <a:gd name="T73" fmla="*/ 470 h 726"/>
              <a:gd name="T74" fmla="*/ 178 w 726"/>
              <a:gd name="T75" fmla="*/ 366 h 726"/>
              <a:gd name="T76" fmla="*/ 150 w 726"/>
              <a:gd name="T77" fmla="*/ 464 h 726"/>
              <a:gd name="T78" fmla="*/ 124 w 726"/>
              <a:gd name="T79" fmla="*/ 456 h 726"/>
              <a:gd name="T80" fmla="*/ 150 w 726"/>
              <a:gd name="T81" fmla="*/ 370 h 726"/>
              <a:gd name="T82" fmla="*/ 150 w 726"/>
              <a:gd name="T83" fmla="*/ 336 h 726"/>
              <a:gd name="T84" fmla="*/ 124 w 726"/>
              <a:gd name="T85" fmla="*/ 428 h 726"/>
              <a:gd name="T86" fmla="*/ 148 w 726"/>
              <a:gd name="T87" fmla="*/ 290 h 726"/>
              <a:gd name="T88" fmla="*/ 150 w 726"/>
              <a:gd name="T89" fmla="*/ 290 h 726"/>
              <a:gd name="T90" fmla="*/ 184 w 726"/>
              <a:gd name="T91" fmla="*/ 268 h 726"/>
              <a:gd name="T92" fmla="*/ 210 w 726"/>
              <a:gd name="T93" fmla="*/ 220 h 726"/>
              <a:gd name="T94" fmla="*/ 238 w 726"/>
              <a:gd name="T95" fmla="*/ 206 h 726"/>
              <a:gd name="T96" fmla="*/ 516 w 726"/>
              <a:gd name="T97" fmla="*/ 206 h 726"/>
              <a:gd name="T98" fmla="*/ 526 w 726"/>
              <a:gd name="T99" fmla="*/ 246 h 726"/>
              <a:gd name="T100" fmla="*/ 562 w 726"/>
              <a:gd name="T101" fmla="*/ 282 h 726"/>
              <a:gd name="T102" fmla="*/ 576 w 726"/>
              <a:gd name="T103" fmla="*/ 290 h 726"/>
              <a:gd name="T104" fmla="*/ 588 w 726"/>
              <a:gd name="T105" fmla="*/ 292 h 726"/>
              <a:gd name="T106" fmla="*/ 604 w 726"/>
              <a:gd name="T107" fmla="*/ 320 h 726"/>
              <a:gd name="T108" fmla="*/ 592 w 726"/>
              <a:gd name="T109" fmla="*/ 236 h 726"/>
              <a:gd name="T110" fmla="*/ 572 w 726"/>
              <a:gd name="T111" fmla="*/ 212 h 726"/>
              <a:gd name="T112" fmla="*/ 540 w 726"/>
              <a:gd name="T113" fmla="*/ 302 h 726"/>
              <a:gd name="T114" fmla="*/ 234 w 726"/>
              <a:gd name="T115" fmla="*/ 234 h 726"/>
              <a:gd name="T116" fmla="*/ 186 w 726"/>
              <a:gd name="T117" fmla="*/ 302 h 726"/>
              <a:gd name="T118" fmla="*/ 206 w 726"/>
              <a:gd name="T119" fmla="*/ 394 h 726"/>
              <a:gd name="T120" fmla="*/ 184 w 726"/>
              <a:gd name="T121" fmla="*/ 492 h 726"/>
              <a:gd name="T122" fmla="*/ 522 w 726"/>
              <a:gd name="T123" fmla="*/ 420 h 726"/>
              <a:gd name="T124" fmla="*/ 532 w 726"/>
              <a:gd name="T125" fmla="*/ 324 h 7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58" y="206"/>
                </a:moveTo>
                <a:lnTo>
                  <a:pt x="558" y="206"/>
                </a:lnTo>
                <a:lnTo>
                  <a:pt x="560" y="220"/>
                </a:lnTo>
                <a:lnTo>
                  <a:pt x="566" y="234"/>
                </a:lnTo>
                <a:lnTo>
                  <a:pt x="572" y="238"/>
                </a:lnTo>
                <a:lnTo>
                  <a:pt x="576" y="244"/>
                </a:lnTo>
                <a:lnTo>
                  <a:pt x="590" y="250"/>
                </a:lnTo>
                <a:lnTo>
                  <a:pt x="604" y="252"/>
                </a:lnTo>
                <a:lnTo>
                  <a:pt x="604" y="280"/>
                </a:lnTo>
                <a:lnTo>
                  <a:pt x="590" y="278"/>
                </a:lnTo>
                <a:lnTo>
                  <a:pt x="576" y="274"/>
                </a:lnTo>
                <a:lnTo>
                  <a:pt x="564" y="268"/>
                </a:lnTo>
                <a:lnTo>
                  <a:pt x="552" y="258"/>
                </a:lnTo>
                <a:lnTo>
                  <a:pt x="542" y="246"/>
                </a:lnTo>
                <a:lnTo>
                  <a:pt x="536" y="234"/>
                </a:lnTo>
                <a:lnTo>
                  <a:pt x="532" y="220"/>
                </a:lnTo>
                <a:lnTo>
                  <a:pt x="530" y="206"/>
                </a:lnTo>
                <a:lnTo>
                  <a:pt x="558" y="206"/>
                </a:lnTo>
                <a:close/>
                <a:moveTo>
                  <a:pt x="124" y="206"/>
                </a:moveTo>
                <a:lnTo>
                  <a:pt x="156" y="206"/>
                </a:lnTo>
                <a:lnTo>
                  <a:pt x="156" y="212"/>
                </a:lnTo>
                <a:lnTo>
                  <a:pt x="154" y="218"/>
                </a:lnTo>
                <a:lnTo>
                  <a:pt x="150" y="224"/>
                </a:lnTo>
                <a:lnTo>
                  <a:pt x="146" y="230"/>
                </a:lnTo>
                <a:lnTo>
                  <a:pt x="142" y="234"/>
                </a:lnTo>
                <a:lnTo>
                  <a:pt x="136" y="236"/>
                </a:lnTo>
                <a:lnTo>
                  <a:pt x="130" y="238"/>
                </a:lnTo>
                <a:lnTo>
                  <a:pt x="124" y="238"/>
                </a:lnTo>
                <a:lnTo>
                  <a:pt x="124" y="206"/>
                </a:lnTo>
                <a:close/>
                <a:moveTo>
                  <a:pt x="124" y="252"/>
                </a:moveTo>
                <a:lnTo>
                  <a:pt x="124" y="252"/>
                </a:lnTo>
                <a:lnTo>
                  <a:pt x="138" y="250"/>
                </a:lnTo>
                <a:lnTo>
                  <a:pt x="150" y="244"/>
                </a:lnTo>
                <a:lnTo>
                  <a:pt x="156" y="238"/>
                </a:lnTo>
                <a:lnTo>
                  <a:pt x="160" y="234"/>
                </a:lnTo>
                <a:lnTo>
                  <a:pt x="168" y="220"/>
                </a:lnTo>
                <a:lnTo>
                  <a:pt x="170" y="206"/>
                </a:lnTo>
                <a:lnTo>
                  <a:pt x="196" y="206"/>
                </a:lnTo>
                <a:lnTo>
                  <a:pt x="196" y="220"/>
                </a:lnTo>
                <a:lnTo>
                  <a:pt x="192" y="234"/>
                </a:lnTo>
                <a:lnTo>
                  <a:pt x="184" y="246"/>
                </a:lnTo>
                <a:lnTo>
                  <a:pt x="174" y="258"/>
                </a:lnTo>
                <a:lnTo>
                  <a:pt x="164" y="268"/>
                </a:lnTo>
                <a:lnTo>
                  <a:pt x="150" y="274"/>
                </a:lnTo>
                <a:lnTo>
                  <a:pt x="138" y="278"/>
                </a:lnTo>
                <a:lnTo>
                  <a:pt x="124" y="280"/>
                </a:lnTo>
                <a:lnTo>
                  <a:pt x="124" y="252"/>
                </a:lnTo>
                <a:close/>
                <a:moveTo>
                  <a:pt x="604" y="428"/>
                </a:moveTo>
                <a:lnTo>
                  <a:pt x="604" y="428"/>
                </a:lnTo>
                <a:lnTo>
                  <a:pt x="594" y="406"/>
                </a:lnTo>
                <a:lnTo>
                  <a:pt x="586" y="382"/>
                </a:lnTo>
                <a:lnTo>
                  <a:pt x="580" y="360"/>
                </a:lnTo>
                <a:lnTo>
                  <a:pt x="578" y="336"/>
                </a:lnTo>
                <a:lnTo>
                  <a:pt x="576" y="344"/>
                </a:lnTo>
                <a:lnTo>
                  <a:pt x="576" y="370"/>
                </a:lnTo>
                <a:lnTo>
                  <a:pt x="580" y="392"/>
                </a:lnTo>
                <a:lnTo>
                  <a:pt x="586" y="414"/>
                </a:lnTo>
                <a:lnTo>
                  <a:pt x="594" y="436"/>
                </a:lnTo>
                <a:lnTo>
                  <a:pt x="604" y="456"/>
                </a:lnTo>
                <a:lnTo>
                  <a:pt x="604" y="502"/>
                </a:lnTo>
                <a:lnTo>
                  <a:pt x="590" y="484"/>
                </a:lnTo>
                <a:lnTo>
                  <a:pt x="576" y="464"/>
                </a:lnTo>
                <a:lnTo>
                  <a:pt x="566" y="440"/>
                </a:lnTo>
                <a:lnTo>
                  <a:pt x="558" y="416"/>
                </a:lnTo>
                <a:lnTo>
                  <a:pt x="552" y="392"/>
                </a:lnTo>
                <a:lnTo>
                  <a:pt x="550" y="366"/>
                </a:lnTo>
                <a:lnTo>
                  <a:pt x="548" y="394"/>
                </a:lnTo>
                <a:lnTo>
                  <a:pt x="550" y="420"/>
                </a:lnTo>
                <a:lnTo>
                  <a:pt x="554" y="444"/>
                </a:lnTo>
                <a:lnTo>
                  <a:pt x="562" y="470"/>
                </a:lnTo>
                <a:lnTo>
                  <a:pt x="574" y="492"/>
                </a:lnTo>
                <a:lnTo>
                  <a:pt x="582" y="506"/>
                </a:lnTo>
                <a:lnTo>
                  <a:pt x="592" y="520"/>
                </a:lnTo>
                <a:lnTo>
                  <a:pt x="134" y="520"/>
                </a:lnTo>
                <a:lnTo>
                  <a:pt x="144" y="506"/>
                </a:lnTo>
                <a:lnTo>
                  <a:pt x="154" y="492"/>
                </a:lnTo>
                <a:lnTo>
                  <a:pt x="164" y="470"/>
                </a:lnTo>
                <a:lnTo>
                  <a:pt x="172" y="444"/>
                </a:lnTo>
                <a:lnTo>
                  <a:pt x="178" y="420"/>
                </a:lnTo>
                <a:lnTo>
                  <a:pt x="180" y="394"/>
                </a:lnTo>
                <a:lnTo>
                  <a:pt x="178" y="366"/>
                </a:lnTo>
                <a:lnTo>
                  <a:pt x="174" y="392"/>
                </a:lnTo>
                <a:lnTo>
                  <a:pt x="170" y="416"/>
                </a:lnTo>
                <a:lnTo>
                  <a:pt x="162" y="440"/>
                </a:lnTo>
                <a:lnTo>
                  <a:pt x="150" y="464"/>
                </a:lnTo>
                <a:lnTo>
                  <a:pt x="138" y="484"/>
                </a:lnTo>
                <a:lnTo>
                  <a:pt x="124" y="502"/>
                </a:lnTo>
                <a:lnTo>
                  <a:pt x="124" y="456"/>
                </a:lnTo>
                <a:lnTo>
                  <a:pt x="134" y="436"/>
                </a:lnTo>
                <a:lnTo>
                  <a:pt x="142" y="414"/>
                </a:lnTo>
                <a:lnTo>
                  <a:pt x="148" y="392"/>
                </a:lnTo>
                <a:lnTo>
                  <a:pt x="150" y="370"/>
                </a:lnTo>
                <a:lnTo>
                  <a:pt x="150" y="356"/>
                </a:lnTo>
                <a:lnTo>
                  <a:pt x="150" y="344"/>
                </a:lnTo>
                <a:lnTo>
                  <a:pt x="150" y="336"/>
                </a:lnTo>
                <a:lnTo>
                  <a:pt x="146" y="360"/>
                </a:lnTo>
                <a:lnTo>
                  <a:pt x="142" y="382"/>
                </a:lnTo>
                <a:lnTo>
                  <a:pt x="134" y="406"/>
                </a:lnTo>
                <a:lnTo>
                  <a:pt x="124" y="428"/>
                </a:lnTo>
                <a:lnTo>
                  <a:pt x="124" y="294"/>
                </a:lnTo>
                <a:lnTo>
                  <a:pt x="140" y="292"/>
                </a:lnTo>
                <a:lnTo>
                  <a:pt x="148" y="290"/>
                </a:lnTo>
                <a:lnTo>
                  <a:pt x="150" y="290"/>
                </a:lnTo>
                <a:lnTo>
                  <a:pt x="166" y="282"/>
                </a:lnTo>
                <a:lnTo>
                  <a:pt x="174" y="278"/>
                </a:lnTo>
                <a:lnTo>
                  <a:pt x="184" y="268"/>
                </a:lnTo>
                <a:lnTo>
                  <a:pt x="194" y="258"/>
                </a:lnTo>
                <a:lnTo>
                  <a:pt x="200" y="246"/>
                </a:lnTo>
                <a:lnTo>
                  <a:pt x="206" y="234"/>
                </a:lnTo>
                <a:lnTo>
                  <a:pt x="210" y="220"/>
                </a:lnTo>
                <a:lnTo>
                  <a:pt x="210" y="206"/>
                </a:lnTo>
                <a:lnTo>
                  <a:pt x="238" y="206"/>
                </a:lnTo>
                <a:lnTo>
                  <a:pt x="490" y="206"/>
                </a:lnTo>
                <a:lnTo>
                  <a:pt x="516" y="206"/>
                </a:lnTo>
                <a:lnTo>
                  <a:pt x="518" y="220"/>
                </a:lnTo>
                <a:lnTo>
                  <a:pt x="520" y="234"/>
                </a:lnTo>
                <a:lnTo>
                  <a:pt x="526" y="246"/>
                </a:lnTo>
                <a:lnTo>
                  <a:pt x="534" y="258"/>
                </a:lnTo>
                <a:lnTo>
                  <a:pt x="542" y="268"/>
                </a:lnTo>
                <a:lnTo>
                  <a:pt x="554" y="278"/>
                </a:lnTo>
                <a:lnTo>
                  <a:pt x="562" y="282"/>
                </a:lnTo>
                <a:lnTo>
                  <a:pt x="576" y="290"/>
                </a:lnTo>
                <a:lnTo>
                  <a:pt x="578" y="290"/>
                </a:lnTo>
                <a:lnTo>
                  <a:pt x="580" y="290"/>
                </a:lnTo>
                <a:lnTo>
                  <a:pt x="588" y="292"/>
                </a:lnTo>
                <a:lnTo>
                  <a:pt x="604" y="294"/>
                </a:lnTo>
                <a:lnTo>
                  <a:pt x="604" y="320"/>
                </a:lnTo>
                <a:lnTo>
                  <a:pt x="604" y="428"/>
                </a:lnTo>
                <a:close/>
                <a:moveTo>
                  <a:pt x="604" y="238"/>
                </a:moveTo>
                <a:lnTo>
                  <a:pt x="604" y="238"/>
                </a:lnTo>
                <a:lnTo>
                  <a:pt x="598" y="238"/>
                </a:lnTo>
                <a:lnTo>
                  <a:pt x="592" y="236"/>
                </a:lnTo>
                <a:lnTo>
                  <a:pt x="586" y="234"/>
                </a:lnTo>
                <a:lnTo>
                  <a:pt x="580" y="230"/>
                </a:lnTo>
                <a:lnTo>
                  <a:pt x="576" y="224"/>
                </a:lnTo>
                <a:lnTo>
                  <a:pt x="574" y="218"/>
                </a:lnTo>
                <a:lnTo>
                  <a:pt x="572" y="212"/>
                </a:lnTo>
                <a:lnTo>
                  <a:pt x="572" y="206"/>
                </a:lnTo>
                <a:lnTo>
                  <a:pt x="604" y="206"/>
                </a:lnTo>
                <a:lnTo>
                  <a:pt x="604" y="238"/>
                </a:lnTo>
                <a:close/>
                <a:moveTo>
                  <a:pt x="540" y="302"/>
                </a:moveTo>
                <a:lnTo>
                  <a:pt x="540" y="302"/>
                </a:lnTo>
                <a:lnTo>
                  <a:pt x="524" y="288"/>
                </a:lnTo>
                <a:lnTo>
                  <a:pt x="510" y="272"/>
                </a:lnTo>
                <a:lnTo>
                  <a:pt x="500" y="254"/>
                </a:lnTo>
                <a:lnTo>
                  <a:pt x="492" y="234"/>
                </a:lnTo>
                <a:lnTo>
                  <a:pt x="234" y="234"/>
                </a:lnTo>
                <a:lnTo>
                  <a:pt x="228" y="254"/>
                </a:lnTo>
                <a:lnTo>
                  <a:pt x="216" y="272"/>
                </a:lnTo>
                <a:lnTo>
                  <a:pt x="202" y="288"/>
                </a:lnTo>
                <a:lnTo>
                  <a:pt x="186" y="302"/>
                </a:lnTo>
                <a:lnTo>
                  <a:pt x="196" y="324"/>
                </a:lnTo>
                <a:lnTo>
                  <a:pt x="202" y="348"/>
                </a:lnTo>
                <a:lnTo>
                  <a:pt x="206" y="370"/>
                </a:lnTo>
                <a:lnTo>
                  <a:pt x="206" y="394"/>
                </a:lnTo>
                <a:lnTo>
                  <a:pt x="206" y="420"/>
                </a:lnTo>
                <a:lnTo>
                  <a:pt x="200" y="444"/>
                </a:lnTo>
                <a:lnTo>
                  <a:pt x="194" y="468"/>
                </a:lnTo>
                <a:lnTo>
                  <a:pt x="184" y="492"/>
                </a:lnTo>
                <a:lnTo>
                  <a:pt x="544" y="492"/>
                </a:lnTo>
                <a:lnTo>
                  <a:pt x="534" y="468"/>
                </a:lnTo>
                <a:lnTo>
                  <a:pt x="526" y="444"/>
                </a:lnTo>
                <a:lnTo>
                  <a:pt x="522" y="420"/>
                </a:lnTo>
                <a:lnTo>
                  <a:pt x="520" y="394"/>
                </a:lnTo>
                <a:lnTo>
                  <a:pt x="522" y="370"/>
                </a:lnTo>
                <a:lnTo>
                  <a:pt x="526" y="348"/>
                </a:lnTo>
                <a:lnTo>
                  <a:pt x="532" y="324"/>
                </a:lnTo>
                <a:lnTo>
                  <a:pt x="540" y="3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345463" y="6097354"/>
            <a:ext cx="889987" cy="307200"/>
          </a:xfrm>
          <a:prstGeom prst="rect">
            <a:avLst/>
          </a:prstGeom>
        </p:spPr>
        <p:txBody>
          <a:bodyPr vert="horz"/>
          <a:lstStyle/>
          <a:p>
            <a:pPr>
              <a:lnSpc>
                <a:spcPts val="1900"/>
              </a:lnSpc>
              <a:buClr>
                <a:srgbClr val="FFFFFF"/>
              </a:buClr>
              <a:buSzPct val="100000"/>
              <a:buFont typeface="Arial"/>
              <a:buNone/>
            </a:pPr>
            <a:r>
              <a:rPr lang="en-GB" sz="1100" b="1" dirty="0">
                <a:solidFill>
                  <a:schemeClr val="accent2"/>
                </a:solidFill>
              </a:rPr>
              <a:t>£1,000,000</a:t>
            </a:r>
          </a:p>
        </p:txBody>
      </p:sp>
      <p:sp>
        <p:nvSpPr>
          <p:cNvPr id="28" name="Freeform 163"/>
          <p:cNvSpPr>
            <a:spLocks noEditPoints="1"/>
          </p:cNvSpPr>
          <p:nvPr/>
        </p:nvSpPr>
        <p:spPr bwMode="auto">
          <a:xfrm>
            <a:off x="5020366" y="3925527"/>
            <a:ext cx="526202" cy="540000"/>
          </a:xfrm>
          <a:custGeom>
            <a:avLst/>
            <a:gdLst>
              <a:gd name="T0" fmla="*/ 364 w 726"/>
              <a:gd name="T1" fmla="*/ 0 h 726"/>
              <a:gd name="T2" fmla="*/ 290 w 726"/>
              <a:gd name="T3" fmla="*/ 8 h 726"/>
              <a:gd name="T4" fmla="*/ 222 w 726"/>
              <a:gd name="T5" fmla="*/ 28 h 726"/>
              <a:gd name="T6" fmla="*/ 160 w 726"/>
              <a:gd name="T7" fmla="*/ 62 h 726"/>
              <a:gd name="T8" fmla="*/ 108 w 726"/>
              <a:gd name="T9" fmla="*/ 106 h 726"/>
              <a:gd name="T10" fmla="*/ 62 w 726"/>
              <a:gd name="T11" fmla="*/ 160 h 726"/>
              <a:gd name="T12" fmla="*/ 30 w 726"/>
              <a:gd name="T13" fmla="*/ 222 h 726"/>
              <a:gd name="T14" fmla="*/ 8 w 726"/>
              <a:gd name="T15" fmla="*/ 290 h 726"/>
              <a:gd name="T16" fmla="*/ 0 w 726"/>
              <a:gd name="T17" fmla="*/ 362 h 726"/>
              <a:gd name="T18" fmla="*/ 2 w 726"/>
              <a:gd name="T19" fmla="*/ 400 h 726"/>
              <a:gd name="T20" fmla="*/ 18 w 726"/>
              <a:gd name="T21" fmla="*/ 470 h 726"/>
              <a:gd name="T22" fmla="*/ 44 w 726"/>
              <a:gd name="T23" fmla="*/ 536 h 726"/>
              <a:gd name="T24" fmla="*/ 84 w 726"/>
              <a:gd name="T25" fmla="*/ 594 h 726"/>
              <a:gd name="T26" fmla="*/ 132 w 726"/>
              <a:gd name="T27" fmla="*/ 642 h 726"/>
              <a:gd name="T28" fmla="*/ 190 w 726"/>
              <a:gd name="T29" fmla="*/ 682 h 726"/>
              <a:gd name="T30" fmla="*/ 256 w 726"/>
              <a:gd name="T31" fmla="*/ 710 h 726"/>
              <a:gd name="T32" fmla="*/ 326 w 726"/>
              <a:gd name="T33" fmla="*/ 724 h 726"/>
              <a:gd name="T34" fmla="*/ 364 w 726"/>
              <a:gd name="T35" fmla="*/ 726 h 726"/>
              <a:gd name="T36" fmla="*/ 436 w 726"/>
              <a:gd name="T37" fmla="*/ 718 h 726"/>
              <a:gd name="T38" fmla="*/ 504 w 726"/>
              <a:gd name="T39" fmla="*/ 698 h 726"/>
              <a:gd name="T40" fmla="*/ 566 w 726"/>
              <a:gd name="T41" fmla="*/ 664 h 726"/>
              <a:gd name="T42" fmla="*/ 620 w 726"/>
              <a:gd name="T43" fmla="*/ 620 h 726"/>
              <a:gd name="T44" fmla="*/ 664 w 726"/>
              <a:gd name="T45" fmla="*/ 566 h 726"/>
              <a:gd name="T46" fmla="*/ 698 w 726"/>
              <a:gd name="T47" fmla="*/ 504 h 726"/>
              <a:gd name="T48" fmla="*/ 720 w 726"/>
              <a:gd name="T49" fmla="*/ 436 h 726"/>
              <a:gd name="T50" fmla="*/ 726 w 726"/>
              <a:gd name="T51" fmla="*/ 362 h 726"/>
              <a:gd name="T52" fmla="*/ 724 w 726"/>
              <a:gd name="T53" fmla="*/ 326 h 726"/>
              <a:gd name="T54" fmla="*/ 710 w 726"/>
              <a:gd name="T55" fmla="*/ 254 h 726"/>
              <a:gd name="T56" fmla="*/ 682 w 726"/>
              <a:gd name="T57" fmla="*/ 190 h 726"/>
              <a:gd name="T58" fmla="*/ 644 w 726"/>
              <a:gd name="T59" fmla="*/ 132 h 726"/>
              <a:gd name="T60" fmla="*/ 594 w 726"/>
              <a:gd name="T61" fmla="*/ 82 h 726"/>
              <a:gd name="T62" fmla="*/ 536 w 726"/>
              <a:gd name="T63" fmla="*/ 44 h 726"/>
              <a:gd name="T64" fmla="*/ 472 w 726"/>
              <a:gd name="T65" fmla="*/ 16 h 726"/>
              <a:gd name="T66" fmla="*/ 400 w 726"/>
              <a:gd name="T67" fmla="*/ 2 h 726"/>
              <a:gd name="T68" fmla="*/ 462 w 726"/>
              <a:gd name="T69" fmla="*/ 532 h 726"/>
              <a:gd name="T70" fmla="*/ 348 w 726"/>
              <a:gd name="T71" fmla="*/ 426 h 726"/>
              <a:gd name="T72" fmla="*/ 268 w 726"/>
              <a:gd name="T73" fmla="*/ 172 h 726"/>
              <a:gd name="T74" fmla="*/ 404 w 726"/>
              <a:gd name="T75" fmla="*/ 402 h 72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62" y="532"/>
                </a:moveTo>
                <a:lnTo>
                  <a:pt x="406" y="558"/>
                </a:lnTo>
                <a:lnTo>
                  <a:pt x="348" y="426"/>
                </a:lnTo>
                <a:lnTo>
                  <a:pt x="266" y="496"/>
                </a:lnTo>
                <a:lnTo>
                  <a:pt x="268" y="172"/>
                </a:lnTo>
                <a:lnTo>
                  <a:pt x="512" y="388"/>
                </a:lnTo>
                <a:lnTo>
                  <a:pt x="404" y="402"/>
                </a:lnTo>
                <a:lnTo>
                  <a:pt x="462" y="53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31" name="Freeform 102"/>
          <p:cNvSpPr>
            <a:spLocks noEditPoints="1"/>
          </p:cNvSpPr>
          <p:nvPr/>
        </p:nvSpPr>
        <p:spPr bwMode="auto">
          <a:xfrm>
            <a:off x="5020366" y="4833210"/>
            <a:ext cx="526202" cy="539999"/>
          </a:xfrm>
          <a:custGeom>
            <a:avLst/>
            <a:gdLst>
              <a:gd name="T0" fmla="*/ 326 w 726"/>
              <a:gd name="T1" fmla="*/ 2 h 726"/>
              <a:gd name="T2" fmla="*/ 222 w 726"/>
              <a:gd name="T3" fmla="*/ 28 h 726"/>
              <a:gd name="T4" fmla="*/ 132 w 726"/>
              <a:gd name="T5" fmla="*/ 82 h 726"/>
              <a:gd name="T6" fmla="*/ 62 w 726"/>
              <a:gd name="T7" fmla="*/ 160 h 726"/>
              <a:gd name="T8" fmla="*/ 18 w 726"/>
              <a:gd name="T9" fmla="*/ 254 h 726"/>
              <a:gd name="T10" fmla="*/ 0 w 726"/>
              <a:gd name="T11" fmla="*/ 362 h 726"/>
              <a:gd name="T12" fmla="*/ 8 w 726"/>
              <a:gd name="T13" fmla="*/ 436 h 726"/>
              <a:gd name="T14" fmla="*/ 44 w 726"/>
              <a:gd name="T15" fmla="*/ 536 h 726"/>
              <a:gd name="T16" fmla="*/ 108 w 726"/>
              <a:gd name="T17" fmla="*/ 620 h 726"/>
              <a:gd name="T18" fmla="*/ 190 w 726"/>
              <a:gd name="T19" fmla="*/ 682 h 726"/>
              <a:gd name="T20" fmla="*/ 290 w 726"/>
              <a:gd name="T21" fmla="*/ 718 h 726"/>
              <a:gd name="T22" fmla="*/ 364 w 726"/>
              <a:gd name="T23" fmla="*/ 726 h 726"/>
              <a:gd name="T24" fmla="*/ 472 w 726"/>
              <a:gd name="T25" fmla="*/ 710 h 726"/>
              <a:gd name="T26" fmla="*/ 566 w 726"/>
              <a:gd name="T27" fmla="*/ 664 h 726"/>
              <a:gd name="T28" fmla="*/ 644 w 726"/>
              <a:gd name="T29" fmla="*/ 594 h 726"/>
              <a:gd name="T30" fmla="*/ 698 w 726"/>
              <a:gd name="T31" fmla="*/ 504 h 726"/>
              <a:gd name="T32" fmla="*/ 724 w 726"/>
              <a:gd name="T33" fmla="*/ 400 h 726"/>
              <a:gd name="T34" fmla="*/ 724 w 726"/>
              <a:gd name="T35" fmla="*/ 326 h 726"/>
              <a:gd name="T36" fmla="*/ 698 w 726"/>
              <a:gd name="T37" fmla="*/ 222 h 726"/>
              <a:gd name="T38" fmla="*/ 644 w 726"/>
              <a:gd name="T39" fmla="*/ 132 h 726"/>
              <a:gd name="T40" fmla="*/ 566 w 726"/>
              <a:gd name="T41" fmla="*/ 62 h 726"/>
              <a:gd name="T42" fmla="*/ 472 w 726"/>
              <a:gd name="T43" fmla="*/ 16 h 726"/>
              <a:gd name="T44" fmla="*/ 364 w 726"/>
              <a:gd name="T45" fmla="*/ 0 h 726"/>
              <a:gd name="T46" fmla="*/ 242 w 726"/>
              <a:gd name="T47" fmla="*/ 328 h 726"/>
              <a:gd name="T48" fmla="*/ 232 w 726"/>
              <a:gd name="T49" fmla="*/ 300 h 726"/>
              <a:gd name="T50" fmla="*/ 230 w 726"/>
              <a:gd name="T51" fmla="*/ 270 h 726"/>
              <a:gd name="T52" fmla="*/ 236 w 726"/>
              <a:gd name="T53" fmla="*/ 228 h 726"/>
              <a:gd name="T54" fmla="*/ 252 w 726"/>
              <a:gd name="T55" fmla="*/ 192 h 726"/>
              <a:gd name="T56" fmla="*/ 280 w 726"/>
              <a:gd name="T57" fmla="*/ 164 h 726"/>
              <a:gd name="T58" fmla="*/ 312 w 726"/>
              <a:gd name="T59" fmla="*/ 144 h 726"/>
              <a:gd name="T60" fmla="*/ 352 w 726"/>
              <a:gd name="T61" fmla="*/ 134 h 726"/>
              <a:gd name="T62" fmla="*/ 380 w 726"/>
              <a:gd name="T63" fmla="*/ 134 h 726"/>
              <a:gd name="T64" fmla="*/ 418 w 726"/>
              <a:gd name="T65" fmla="*/ 144 h 726"/>
              <a:gd name="T66" fmla="*/ 452 w 726"/>
              <a:gd name="T67" fmla="*/ 164 h 726"/>
              <a:gd name="T68" fmla="*/ 478 w 726"/>
              <a:gd name="T69" fmla="*/ 192 h 726"/>
              <a:gd name="T70" fmla="*/ 496 w 726"/>
              <a:gd name="T71" fmla="*/ 228 h 726"/>
              <a:gd name="T72" fmla="*/ 502 w 726"/>
              <a:gd name="T73" fmla="*/ 270 h 726"/>
              <a:gd name="T74" fmla="*/ 498 w 726"/>
              <a:gd name="T75" fmla="*/ 300 h 726"/>
              <a:gd name="T76" fmla="*/ 366 w 726"/>
              <a:gd name="T77" fmla="*/ 200 h 726"/>
              <a:gd name="T78" fmla="*/ 338 w 726"/>
              <a:gd name="T79" fmla="*/ 206 h 726"/>
              <a:gd name="T80" fmla="*/ 308 w 726"/>
              <a:gd name="T81" fmla="*/ 230 h 726"/>
              <a:gd name="T82" fmla="*/ 296 w 726"/>
              <a:gd name="T83" fmla="*/ 270 h 726"/>
              <a:gd name="T84" fmla="*/ 302 w 726"/>
              <a:gd name="T85" fmla="*/ 296 h 726"/>
              <a:gd name="T86" fmla="*/ 328 w 726"/>
              <a:gd name="T87" fmla="*/ 326 h 726"/>
              <a:gd name="T88" fmla="*/ 366 w 726"/>
              <a:gd name="T89" fmla="*/ 338 h 726"/>
              <a:gd name="T90" fmla="*/ 392 w 726"/>
              <a:gd name="T91" fmla="*/ 332 h 726"/>
              <a:gd name="T92" fmla="*/ 422 w 726"/>
              <a:gd name="T93" fmla="*/ 308 h 726"/>
              <a:gd name="T94" fmla="*/ 434 w 726"/>
              <a:gd name="T95" fmla="*/ 270 h 726"/>
              <a:gd name="T96" fmla="*/ 430 w 726"/>
              <a:gd name="T97" fmla="*/ 242 h 726"/>
              <a:gd name="T98" fmla="*/ 404 w 726"/>
              <a:gd name="T99" fmla="*/ 212 h 726"/>
              <a:gd name="T100" fmla="*/ 366 w 726"/>
              <a:gd name="T101" fmla="*/ 200 h 72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90" y="328"/>
                </a:moveTo>
                <a:lnTo>
                  <a:pt x="366" y="576"/>
                </a:lnTo>
                <a:lnTo>
                  <a:pt x="242" y="328"/>
                </a:lnTo>
                <a:lnTo>
                  <a:pt x="236" y="314"/>
                </a:lnTo>
                <a:lnTo>
                  <a:pt x="232" y="300"/>
                </a:lnTo>
                <a:lnTo>
                  <a:pt x="230" y="284"/>
                </a:lnTo>
                <a:lnTo>
                  <a:pt x="230" y="270"/>
                </a:lnTo>
                <a:lnTo>
                  <a:pt x="230" y="256"/>
                </a:lnTo>
                <a:lnTo>
                  <a:pt x="232" y="242"/>
                </a:lnTo>
                <a:lnTo>
                  <a:pt x="236" y="228"/>
                </a:lnTo>
                <a:lnTo>
                  <a:pt x="240" y="216"/>
                </a:lnTo>
                <a:lnTo>
                  <a:pt x="246" y="204"/>
                </a:lnTo>
                <a:lnTo>
                  <a:pt x="252" y="192"/>
                </a:lnTo>
                <a:lnTo>
                  <a:pt x="260" y="182"/>
                </a:lnTo>
                <a:lnTo>
                  <a:pt x="270" y="172"/>
                </a:lnTo>
                <a:lnTo>
                  <a:pt x="280" y="164"/>
                </a:lnTo>
                <a:lnTo>
                  <a:pt x="290" y="156"/>
                </a:lnTo>
                <a:lnTo>
                  <a:pt x="300" y="150"/>
                </a:lnTo>
                <a:lnTo>
                  <a:pt x="312" y="144"/>
                </a:lnTo>
                <a:lnTo>
                  <a:pt x="326" y="140"/>
                </a:lnTo>
                <a:lnTo>
                  <a:pt x="338" y="136"/>
                </a:lnTo>
                <a:lnTo>
                  <a:pt x="352" y="134"/>
                </a:lnTo>
                <a:lnTo>
                  <a:pt x="366" y="132"/>
                </a:lnTo>
                <a:lnTo>
                  <a:pt x="380" y="134"/>
                </a:lnTo>
                <a:lnTo>
                  <a:pt x="394" y="136"/>
                </a:lnTo>
                <a:lnTo>
                  <a:pt x="406" y="140"/>
                </a:lnTo>
                <a:lnTo>
                  <a:pt x="418" y="144"/>
                </a:lnTo>
                <a:lnTo>
                  <a:pt x="430" y="150"/>
                </a:lnTo>
                <a:lnTo>
                  <a:pt x="442" y="156"/>
                </a:lnTo>
                <a:lnTo>
                  <a:pt x="452" y="164"/>
                </a:lnTo>
                <a:lnTo>
                  <a:pt x="462" y="172"/>
                </a:lnTo>
                <a:lnTo>
                  <a:pt x="470" y="182"/>
                </a:lnTo>
                <a:lnTo>
                  <a:pt x="478" y="192"/>
                </a:lnTo>
                <a:lnTo>
                  <a:pt x="486" y="204"/>
                </a:lnTo>
                <a:lnTo>
                  <a:pt x="492" y="216"/>
                </a:lnTo>
                <a:lnTo>
                  <a:pt x="496" y="228"/>
                </a:lnTo>
                <a:lnTo>
                  <a:pt x="500" y="242"/>
                </a:lnTo>
                <a:lnTo>
                  <a:pt x="502" y="256"/>
                </a:lnTo>
                <a:lnTo>
                  <a:pt x="502" y="270"/>
                </a:lnTo>
                <a:lnTo>
                  <a:pt x="502" y="284"/>
                </a:lnTo>
                <a:lnTo>
                  <a:pt x="498" y="300"/>
                </a:lnTo>
                <a:lnTo>
                  <a:pt x="494" y="314"/>
                </a:lnTo>
                <a:lnTo>
                  <a:pt x="490" y="328"/>
                </a:lnTo>
                <a:close/>
                <a:moveTo>
                  <a:pt x="366" y="200"/>
                </a:moveTo>
                <a:lnTo>
                  <a:pt x="366" y="200"/>
                </a:lnTo>
                <a:lnTo>
                  <a:pt x="352" y="202"/>
                </a:lnTo>
                <a:lnTo>
                  <a:pt x="338" y="206"/>
                </a:lnTo>
                <a:lnTo>
                  <a:pt x="328" y="212"/>
                </a:lnTo>
                <a:lnTo>
                  <a:pt x="318" y="220"/>
                </a:lnTo>
                <a:lnTo>
                  <a:pt x="308" y="230"/>
                </a:lnTo>
                <a:lnTo>
                  <a:pt x="302" y="242"/>
                </a:lnTo>
                <a:lnTo>
                  <a:pt x="298" y="256"/>
                </a:lnTo>
                <a:lnTo>
                  <a:pt x="296" y="270"/>
                </a:lnTo>
                <a:lnTo>
                  <a:pt x="298" y="284"/>
                </a:lnTo>
                <a:lnTo>
                  <a:pt x="302" y="296"/>
                </a:lnTo>
                <a:lnTo>
                  <a:pt x="308" y="308"/>
                </a:lnTo>
                <a:lnTo>
                  <a:pt x="318" y="318"/>
                </a:lnTo>
                <a:lnTo>
                  <a:pt x="328" y="326"/>
                </a:lnTo>
                <a:lnTo>
                  <a:pt x="338" y="332"/>
                </a:lnTo>
                <a:lnTo>
                  <a:pt x="352" y="336"/>
                </a:lnTo>
                <a:lnTo>
                  <a:pt x="366" y="338"/>
                </a:lnTo>
                <a:lnTo>
                  <a:pt x="380" y="336"/>
                </a:lnTo>
                <a:lnTo>
                  <a:pt x="392" y="332"/>
                </a:lnTo>
                <a:lnTo>
                  <a:pt x="404" y="326"/>
                </a:lnTo>
                <a:lnTo>
                  <a:pt x="414" y="318"/>
                </a:lnTo>
                <a:lnTo>
                  <a:pt x="422" y="308"/>
                </a:lnTo>
                <a:lnTo>
                  <a:pt x="430" y="296"/>
                </a:lnTo>
                <a:lnTo>
                  <a:pt x="434" y="284"/>
                </a:lnTo>
                <a:lnTo>
                  <a:pt x="434" y="270"/>
                </a:lnTo>
                <a:lnTo>
                  <a:pt x="434" y="256"/>
                </a:lnTo>
                <a:lnTo>
                  <a:pt x="430" y="242"/>
                </a:lnTo>
                <a:lnTo>
                  <a:pt x="422" y="230"/>
                </a:lnTo>
                <a:lnTo>
                  <a:pt x="414" y="220"/>
                </a:lnTo>
                <a:lnTo>
                  <a:pt x="404" y="212"/>
                </a:lnTo>
                <a:lnTo>
                  <a:pt x="392" y="206"/>
                </a:lnTo>
                <a:lnTo>
                  <a:pt x="380" y="202"/>
                </a:lnTo>
                <a:lnTo>
                  <a:pt x="366" y="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86047" y="6074431"/>
            <a:ext cx="305464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AC162C"/>
                </a:solidFill>
              </a:rPr>
              <a:t>Annual sponsorship package investment (inclusive of all production hard costs*):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ivider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atermark design template" id="{9D1F7800-D88B-4456-B4D7-D80839F0DC16}" vid="{48A69CA1-4DF5-4556-B86D-B299B8F349F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DCM_Template_130806_2-1</Template>
  <TotalTime>0</TotalTime>
  <Words>461</Words>
  <Application>Microsoft Office PowerPoint</Application>
  <PresentationFormat>Custom</PresentationFormat>
  <Paragraphs>58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KaiTi</vt:lpstr>
      <vt:lpstr>Arial</vt:lpstr>
      <vt:lpstr>Century Gothic</vt:lpstr>
      <vt:lpstr>Helvetica</vt:lpstr>
      <vt:lpstr>Impact</vt:lpstr>
      <vt:lpstr>Wingdings</vt:lpstr>
      <vt:lpstr>Divider Slides</vt:lpstr>
      <vt:lpstr>think-cell Slide</vt:lpstr>
      <vt:lpstr>BLOCKBUSTER: OPENING WEEKEND PACKAGE</vt:lpstr>
      <vt:lpstr>BLOCKBUSTER: OPENING WEEKEND PACKAGE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2014-03-23T23:21:27Z</dcterms:created>
  <dcterms:modified xsi:type="dcterms:W3CDTF">2017-03-16T10:22:08Z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