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slideLayouts/slideLayout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99.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ags/tag11.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tags/tag38.xml" ContentType="application/vnd.openxmlformats-officedocument.presentationml.tags+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tags/tag39.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6.xml" ContentType="application/vnd.openxmlformats-officedocument.theme+xml"/>
  <Override PartName="/ppt/tags/tag40.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895" r:id="rId3"/>
    <p:sldMasterId id="2147483954" r:id="rId4"/>
    <p:sldMasterId id="2147483758" r:id="rId5"/>
    <p:sldMasterId id="2147483782" r:id="rId6"/>
    <p:sldMasterId id="2147483824" r:id="rId7"/>
    <p:sldMasterId id="2147483894" r:id="rId8"/>
    <p:sldMasterId id="2147483891" r:id="rId9"/>
    <p:sldMasterId id="2147483899" r:id="rId10"/>
    <p:sldMasterId id="2147484188" r:id="rId11"/>
    <p:sldMasterId id="2147484210" r:id="rId12"/>
    <p:sldMasterId id="2147484223" r:id="rId13"/>
    <p:sldMasterId id="2147484242" r:id="rId14"/>
    <p:sldMasterId id="2147484255" r:id="rId15"/>
    <p:sldMasterId id="2147484265" r:id="rId16"/>
    <p:sldMasterId id="2147484275" r:id="rId17"/>
  </p:sldMasterIdLst>
  <p:notesMasterIdLst>
    <p:notesMasterId r:id="rId46"/>
  </p:notesMasterIdLst>
  <p:handoutMasterIdLst>
    <p:handoutMasterId r:id="rId47"/>
  </p:handoutMasterIdLst>
  <p:sldIdLst>
    <p:sldId id="384" r:id="rId18"/>
    <p:sldId id="578" r:id="rId19"/>
    <p:sldId id="2145704381" r:id="rId20"/>
    <p:sldId id="2145704382" r:id="rId21"/>
    <p:sldId id="433" r:id="rId22"/>
    <p:sldId id="411" r:id="rId23"/>
    <p:sldId id="256" r:id="rId24"/>
    <p:sldId id="2145704393" r:id="rId25"/>
    <p:sldId id="2145704399" r:id="rId26"/>
    <p:sldId id="2145704398" r:id="rId27"/>
    <p:sldId id="2145704394" r:id="rId28"/>
    <p:sldId id="584" r:id="rId29"/>
    <p:sldId id="2145704357" r:id="rId30"/>
    <p:sldId id="2145704383" r:id="rId31"/>
    <p:sldId id="2145704384" r:id="rId32"/>
    <p:sldId id="2145704378" r:id="rId33"/>
    <p:sldId id="2145704395" r:id="rId34"/>
    <p:sldId id="2249" r:id="rId35"/>
    <p:sldId id="2145704397" r:id="rId36"/>
    <p:sldId id="257" r:id="rId37"/>
    <p:sldId id="2145704385" r:id="rId38"/>
    <p:sldId id="2145704386" r:id="rId39"/>
    <p:sldId id="2145704387" r:id="rId40"/>
    <p:sldId id="2145704388" r:id="rId41"/>
    <p:sldId id="2145704389" r:id="rId42"/>
    <p:sldId id="2145704390" r:id="rId43"/>
    <p:sldId id="2145704391" r:id="rId44"/>
    <p:sldId id="394" r:id="rId45"/>
  </p:sldIdLst>
  <p:sldSz cx="13442950" cy="7561263"/>
  <p:notesSz cx="6858000" cy="9144000"/>
  <p:custDataLst>
    <p:tags r:id="rId48"/>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FF00"/>
    <a:srgbClr val="FB3449"/>
    <a:srgbClr val="B6008D"/>
    <a:srgbClr val="5A5A5A"/>
    <a:srgbClr val="C7C9C7"/>
    <a:srgbClr val="CAC8C8"/>
    <a:srgbClr val="000000"/>
    <a:srgbClr val="8547AD"/>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92" autoAdjust="0"/>
    <p:restoredTop sz="93792" autoAdjust="0"/>
  </p:normalViewPr>
  <p:slideViewPr>
    <p:cSldViewPr snapToGrid="0">
      <p:cViewPr varScale="1">
        <p:scale>
          <a:sx n="60" d="100"/>
          <a:sy n="60" d="100"/>
        </p:scale>
        <p:origin x="500" y="60"/>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49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9" Type="http://schemas.openxmlformats.org/officeDocument/2006/relationships/slide" Target="slides/slide12.xml"/><Relationship Id="rId11" Type="http://schemas.openxmlformats.org/officeDocument/2006/relationships/slideMaster" Target="slideMasters/slideMaster10.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bleStyles" Target="tableStyles.xml"/><Relationship Id="rId5" Type="http://schemas.openxmlformats.org/officeDocument/2006/relationships/slideMaster" Target="slideMasters/slideMaster4.xml"/><Relationship Id="rId10" Type="http://schemas.openxmlformats.org/officeDocument/2006/relationships/slideMaster" Target="slideMasters/slideMaster9.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tags" Target="tags/tag1.xml"/><Relationship Id="rId8" Type="http://schemas.openxmlformats.org/officeDocument/2006/relationships/slideMaster" Target="slideMasters/slideMaster7.xml"/><Relationship Id="rId51" Type="http://schemas.openxmlformats.org/officeDocument/2006/relationships/viewProps" Target="viewProps.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notesMaster" Target="notesMasters/notesMaster1.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Master" Target="slideMasters/slideMaster14.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40.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ABC1 Profile</c:v>
                </c:pt>
              </c:strCache>
            </c:strRef>
          </c:tx>
          <c:spPr>
            <a:solidFill>
              <a:srgbClr val="FB3449"/>
            </a:solidFill>
            <a:ln>
              <a:noFill/>
            </a:ln>
            <a:effectLst/>
          </c:spPr>
          <c:invertIfNegative val="0"/>
          <c:dLbls>
            <c:dLbl>
              <c:idx val="1"/>
              <c:layout>
                <c:manualLayout>
                  <c:x val="2.7263934312379999E-3"/>
                  <c:y val="1.18539592223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3F-4C28-96F5-58DE4E3AEAD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Amsterdam</c:v>
                </c:pt>
                <c:pt idx="1">
                  <c:v>Living</c:v>
                </c:pt>
                <c:pt idx="2">
                  <c:v>She Said</c:v>
                </c:pt>
                <c:pt idx="3">
                  <c:v>I Wanna Dance With Somebody</c:v>
                </c:pt>
                <c:pt idx="4">
                  <c:v>Empire Of Light</c:v>
                </c:pt>
                <c:pt idx="5">
                  <c:v>Babylon</c:v>
                </c:pt>
                <c:pt idx="6">
                  <c:v>Tar</c:v>
                </c:pt>
                <c:pt idx="7">
                  <c:v>The Fabelmans</c:v>
                </c:pt>
              </c:strCache>
            </c:strRef>
          </c:cat>
          <c:val>
            <c:numRef>
              <c:f>Sheet1!$B$2:$B$9</c:f>
              <c:numCache>
                <c:formatCode>0%</c:formatCode>
                <c:ptCount val="8"/>
                <c:pt idx="0">
                  <c:v>0.77</c:v>
                </c:pt>
                <c:pt idx="1">
                  <c:v>0.72</c:v>
                </c:pt>
                <c:pt idx="2">
                  <c:v>0.83</c:v>
                </c:pt>
                <c:pt idx="3">
                  <c:v>0.74</c:v>
                </c:pt>
                <c:pt idx="4">
                  <c:v>0.82</c:v>
                </c:pt>
                <c:pt idx="5">
                  <c:v>0.77</c:v>
                </c:pt>
                <c:pt idx="6">
                  <c:v>0.79</c:v>
                </c:pt>
                <c:pt idx="7">
                  <c:v>0.77</c:v>
                </c:pt>
              </c:numCache>
            </c:numRef>
          </c:val>
          <c:extLst>
            <c:ext xmlns:c16="http://schemas.microsoft.com/office/drawing/2014/chart" uri="{C3380CC4-5D6E-409C-BE32-E72D297353CC}">
              <c16:uniqueId val="{00000002-312C-47BB-BEC7-E7CF630ED9E2}"/>
            </c:ext>
          </c:extLst>
        </c:ser>
        <c:dLbls>
          <c:showLegendKey val="0"/>
          <c:showVal val="0"/>
          <c:showCatName val="0"/>
          <c:showSerName val="0"/>
          <c:showPercent val="0"/>
          <c:showBubbleSize val="0"/>
        </c:dLbls>
        <c:gapWidth val="168"/>
        <c:overlap val="-29"/>
        <c:axId val="1067717584"/>
        <c:axId val="1067719360"/>
      </c:barChart>
      <c:catAx>
        <c:axId val="106771758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067719360"/>
        <c:crosses val="autoZero"/>
        <c:auto val="1"/>
        <c:lblAlgn val="ctr"/>
        <c:lblOffset val="100"/>
        <c:noMultiLvlLbl val="0"/>
      </c:catAx>
      <c:valAx>
        <c:axId val="1067719360"/>
        <c:scaling>
          <c:orientation val="minMax"/>
          <c:min val="0"/>
        </c:scaling>
        <c:delete val="1"/>
        <c:axPos val="l"/>
        <c:numFmt formatCode="0%" sourceLinked="1"/>
        <c:majorTickMark val="out"/>
        <c:minorTickMark val="none"/>
        <c:tickLblPos val="nextTo"/>
        <c:crossAx val="1067717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17173062806351E-3"/>
          <c:y val="0.1571308293228417"/>
          <c:w val="0.97177124295077444"/>
          <c:h val="0.72449062182234625"/>
        </c:manualLayout>
      </c:layout>
      <c:barChart>
        <c:barDir val="col"/>
        <c:grouping val="clustered"/>
        <c:varyColors val="0"/>
        <c:ser>
          <c:idx val="0"/>
          <c:order val="0"/>
          <c:tx>
            <c:strRef>
              <c:f>Sheet1!$B$1</c:f>
              <c:strCache>
                <c:ptCount val="1"/>
                <c:pt idx="0">
                  <c:v>Series 1</c:v>
                </c:pt>
              </c:strCache>
            </c:strRef>
          </c:tx>
          <c:spPr>
            <a:noFill/>
            <a:ln>
              <a:solidFill>
                <a:schemeClr val="accent5"/>
              </a:solidFill>
              <a:prstDash val="sysDot"/>
            </a:ln>
            <a:effectLst/>
          </c:spPr>
          <c:invertIfNegative val="0"/>
          <c:dPt>
            <c:idx val="0"/>
            <c:invertIfNegative val="0"/>
            <c:bubble3D val="0"/>
            <c:spPr>
              <a:noFill/>
              <a:ln>
                <a:solidFill>
                  <a:schemeClr val="accent5"/>
                </a:solidFill>
                <a:prstDash val="sysDot"/>
              </a:ln>
              <a:effectLst/>
            </c:spPr>
            <c:extLst>
              <c:ext xmlns:c16="http://schemas.microsoft.com/office/drawing/2014/chart" uri="{C3380CC4-5D6E-409C-BE32-E72D297353CC}">
                <c16:uniqueId val="{00000001-1817-4720-BF6C-AD1B1D689049}"/>
              </c:ext>
            </c:extLst>
          </c:dPt>
          <c:dPt>
            <c:idx val="1"/>
            <c:invertIfNegative val="0"/>
            <c:bubble3D val="0"/>
            <c:spPr>
              <a:noFill/>
              <a:ln>
                <a:solidFill>
                  <a:schemeClr val="accent5"/>
                </a:solidFill>
                <a:prstDash val="sysDot"/>
              </a:ln>
              <a:effectLst/>
            </c:spPr>
            <c:extLst>
              <c:ext xmlns:c16="http://schemas.microsoft.com/office/drawing/2014/chart" uri="{C3380CC4-5D6E-409C-BE32-E72D297353CC}">
                <c16:uniqueId val="{00000003-1817-4720-BF6C-AD1B1D689049}"/>
              </c:ext>
            </c:extLst>
          </c:dPt>
          <c:dLbls>
            <c:spPr>
              <a:noFill/>
              <a:ln>
                <a:noFill/>
              </a:ln>
              <a:effectLst/>
            </c:spPr>
            <c:txPr>
              <a:bodyPr rot="0" spcFirstLastPara="1" vertOverflow="ellipsis" vert="horz" wrap="square" anchor="ctr" anchorCtr="1"/>
              <a:lstStyle/>
              <a:p>
                <a:pPr>
                  <a:defRPr sz="1100" b="0"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Cinema 60"</c:v>
                </c:pt>
                <c:pt idx="1">
                  <c:v>Cinema 30"</c:v>
                </c:pt>
                <c:pt idx="2">
                  <c:v>TV 30"</c:v>
                </c:pt>
                <c:pt idx="3">
                  <c:v>YouTube Non-Skippable 15"/20"</c:v>
                </c:pt>
                <c:pt idx="4">
                  <c:v>YouTube 6s Bumper</c:v>
                </c:pt>
                <c:pt idx="5">
                  <c:v>Facebook Infeed</c:v>
                </c:pt>
                <c:pt idx="6">
                  <c:v>OOH (6 Sheet)</c:v>
                </c:pt>
                <c:pt idx="7">
                  <c:v>Digital Display (Mobile)</c:v>
                </c:pt>
                <c:pt idx="8">
                  <c:v>Digital Display (Desktop)</c:v>
                </c:pt>
              </c:strCache>
            </c:strRef>
          </c:cat>
          <c:val>
            <c:numRef>
              <c:f>Sheet1!$B$3:$B$11</c:f>
              <c:numCache>
                <c:formatCode>0</c:formatCode>
                <c:ptCount val="9"/>
                <c:pt idx="0" formatCode="0.0">
                  <c:v>59.4</c:v>
                </c:pt>
                <c:pt idx="1">
                  <c:v>30</c:v>
                </c:pt>
                <c:pt idx="2">
                  <c:v>30</c:v>
                </c:pt>
                <c:pt idx="3" formatCode="0.0">
                  <c:v>15.1</c:v>
                </c:pt>
                <c:pt idx="4">
                  <c:v>6</c:v>
                </c:pt>
                <c:pt idx="5" formatCode="0.0">
                  <c:v>4.8</c:v>
                </c:pt>
                <c:pt idx="6">
                  <c:v>11</c:v>
                </c:pt>
                <c:pt idx="7">
                  <c:v>12</c:v>
                </c:pt>
                <c:pt idx="8" formatCode="0.0">
                  <c:v>13.4</c:v>
                </c:pt>
              </c:numCache>
            </c:numRef>
          </c:val>
          <c:extLst>
            <c:ext xmlns:c16="http://schemas.microsoft.com/office/drawing/2014/chart" uri="{C3380CC4-5D6E-409C-BE32-E72D297353CC}">
              <c16:uniqueId val="{00000006-1817-4720-BF6C-AD1B1D689049}"/>
            </c:ext>
          </c:extLst>
        </c:ser>
        <c:ser>
          <c:idx val="1"/>
          <c:order val="1"/>
          <c:tx>
            <c:strRef>
              <c:f>Sheet1!$C$1</c:f>
              <c:strCache>
                <c:ptCount val="1"/>
                <c:pt idx="0">
                  <c:v>Column1</c:v>
                </c:pt>
              </c:strCache>
            </c:strRef>
          </c:tx>
          <c:spPr>
            <a:solidFill>
              <a:schemeClr val="accent5"/>
            </a:solidFill>
            <a:ln>
              <a:noFill/>
            </a:ln>
            <a:effectLst/>
          </c:spPr>
          <c:invertIfNegative val="0"/>
          <c:dPt>
            <c:idx val="0"/>
            <c:invertIfNegative val="0"/>
            <c:bubble3D val="0"/>
            <c:spPr>
              <a:solidFill>
                <a:srgbClr val="FB3449"/>
              </a:solidFill>
              <a:ln>
                <a:noFill/>
              </a:ln>
              <a:effectLst/>
            </c:spPr>
            <c:extLst>
              <c:ext xmlns:c16="http://schemas.microsoft.com/office/drawing/2014/chart" uri="{C3380CC4-5D6E-409C-BE32-E72D297353CC}">
                <c16:uniqueId val="{00000008-1817-4720-BF6C-AD1B1D689049}"/>
              </c:ext>
            </c:extLst>
          </c:dPt>
          <c:dPt>
            <c:idx val="1"/>
            <c:invertIfNegative val="0"/>
            <c:bubble3D val="0"/>
            <c:spPr>
              <a:solidFill>
                <a:srgbClr val="FB3449"/>
              </a:solidFill>
              <a:ln>
                <a:noFill/>
              </a:ln>
              <a:effectLst/>
            </c:spPr>
            <c:extLst>
              <c:ext xmlns:c16="http://schemas.microsoft.com/office/drawing/2014/chart" uri="{C3380CC4-5D6E-409C-BE32-E72D297353CC}">
                <c16:uniqueId val="{0000000A-1817-4720-BF6C-AD1B1D689049}"/>
              </c:ext>
            </c:extLst>
          </c:dPt>
          <c:dPt>
            <c:idx val="2"/>
            <c:invertIfNegative val="0"/>
            <c:bubble3D val="0"/>
            <c:spPr>
              <a:solidFill>
                <a:srgbClr val="C00000"/>
              </a:solidFill>
              <a:ln>
                <a:noFill/>
              </a:ln>
              <a:effectLst/>
            </c:spPr>
            <c:extLst>
              <c:ext xmlns:c16="http://schemas.microsoft.com/office/drawing/2014/chart" uri="{C3380CC4-5D6E-409C-BE32-E72D297353CC}">
                <c16:uniqueId val="{0000000C-1817-4720-BF6C-AD1B1D689049}"/>
              </c:ext>
            </c:extLst>
          </c:dPt>
          <c:dPt>
            <c:idx val="3"/>
            <c:invertIfNegative val="0"/>
            <c:bubble3D val="0"/>
            <c:spPr>
              <a:solidFill>
                <a:srgbClr val="C00000"/>
              </a:solidFill>
              <a:ln>
                <a:noFill/>
              </a:ln>
              <a:effectLst/>
            </c:spPr>
            <c:extLst>
              <c:ext xmlns:c16="http://schemas.microsoft.com/office/drawing/2014/chart" uri="{C3380CC4-5D6E-409C-BE32-E72D297353CC}">
                <c16:uniqueId val="{0000000A-6FA0-48AA-9512-679770E3F4AC}"/>
              </c:ext>
            </c:extLst>
          </c:dPt>
          <c:dPt>
            <c:idx val="4"/>
            <c:invertIfNegative val="0"/>
            <c:bubble3D val="0"/>
            <c:spPr>
              <a:solidFill>
                <a:srgbClr val="C00000"/>
              </a:solidFill>
              <a:ln>
                <a:noFill/>
              </a:ln>
              <a:effectLst/>
            </c:spPr>
            <c:extLst>
              <c:ext xmlns:c16="http://schemas.microsoft.com/office/drawing/2014/chart" uri="{C3380CC4-5D6E-409C-BE32-E72D297353CC}">
                <c16:uniqueId val="{0000000B-6FA0-48AA-9512-679770E3F4AC}"/>
              </c:ext>
            </c:extLst>
          </c:dPt>
          <c:dPt>
            <c:idx val="5"/>
            <c:invertIfNegative val="0"/>
            <c:bubble3D val="0"/>
            <c:spPr>
              <a:solidFill>
                <a:srgbClr val="C00000"/>
              </a:solidFill>
              <a:ln>
                <a:noFill/>
              </a:ln>
              <a:effectLst/>
            </c:spPr>
            <c:extLst>
              <c:ext xmlns:c16="http://schemas.microsoft.com/office/drawing/2014/chart" uri="{C3380CC4-5D6E-409C-BE32-E72D297353CC}">
                <c16:uniqueId val="{0000000C-6FA0-48AA-9512-679770E3F4AC}"/>
              </c:ext>
            </c:extLst>
          </c:dPt>
          <c:dPt>
            <c:idx val="6"/>
            <c:invertIfNegative val="0"/>
            <c:bubble3D val="0"/>
            <c:spPr>
              <a:solidFill>
                <a:srgbClr val="C00000"/>
              </a:solidFill>
              <a:ln>
                <a:noFill/>
              </a:ln>
              <a:effectLst/>
            </c:spPr>
            <c:extLst>
              <c:ext xmlns:c16="http://schemas.microsoft.com/office/drawing/2014/chart" uri="{C3380CC4-5D6E-409C-BE32-E72D297353CC}">
                <c16:uniqueId val="{0000000D-6FA0-48AA-9512-679770E3F4AC}"/>
              </c:ext>
            </c:extLst>
          </c:dPt>
          <c:dPt>
            <c:idx val="7"/>
            <c:invertIfNegative val="0"/>
            <c:bubble3D val="0"/>
            <c:spPr>
              <a:solidFill>
                <a:srgbClr val="C00000"/>
              </a:solidFill>
              <a:ln>
                <a:noFill/>
              </a:ln>
              <a:effectLst/>
            </c:spPr>
            <c:extLst>
              <c:ext xmlns:c16="http://schemas.microsoft.com/office/drawing/2014/chart" uri="{C3380CC4-5D6E-409C-BE32-E72D297353CC}">
                <c16:uniqueId val="{0000000E-6FA0-48AA-9512-679770E3F4AC}"/>
              </c:ext>
            </c:extLst>
          </c:dPt>
          <c:dPt>
            <c:idx val="8"/>
            <c:invertIfNegative val="0"/>
            <c:bubble3D val="0"/>
            <c:spPr>
              <a:solidFill>
                <a:srgbClr val="C00000"/>
              </a:solidFill>
              <a:ln>
                <a:noFill/>
              </a:ln>
              <a:effectLst/>
            </c:spPr>
            <c:extLst>
              <c:ext xmlns:c16="http://schemas.microsoft.com/office/drawing/2014/chart" uri="{C3380CC4-5D6E-409C-BE32-E72D297353CC}">
                <c16:uniqueId val="{0000000F-6FA0-48AA-9512-679770E3F4AC}"/>
              </c:ext>
            </c:extLst>
          </c:dPt>
          <c:dLbls>
            <c:spPr>
              <a:noFill/>
              <a:ln>
                <a:noFill/>
              </a:ln>
              <a:effectLst/>
            </c:spPr>
            <c:txPr>
              <a:bodyPr rot="0" spcFirstLastPara="1" vertOverflow="ellipsis" vert="horz" wrap="square" anchor="ctr" anchorCtr="1"/>
              <a:lstStyle/>
              <a:p>
                <a:pPr>
                  <a:defRPr sz="1100" b="0"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Cinema 60"</c:v>
                </c:pt>
                <c:pt idx="1">
                  <c:v>Cinema 30"</c:v>
                </c:pt>
                <c:pt idx="2">
                  <c:v>TV 30"</c:v>
                </c:pt>
                <c:pt idx="3">
                  <c:v>YouTube Non-Skippable 15"/20"</c:v>
                </c:pt>
                <c:pt idx="4">
                  <c:v>YouTube 6s Bumper</c:v>
                </c:pt>
                <c:pt idx="5">
                  <c:v>Facebook Infeed</c:v>
                </c:pt>
                <c:pt idx="6">
                  <c:v>OOH (6 Sheet)</c:v>
                </c:pt>
                <c:pt idx="7">
                  <c:v>Digital Display (Mobile)</c:v>
                </c:pt>
                <c:pt idx="8">
                  <c:v>Digital Display (Desktop)</c:v>
                </c:pt>
              </c:strCache>
            </c:strRef>
          </c:cat>
          <c:val>
            <c:numRef>
              <c:f>Sheet1!$C$3:$C$11</c:f>
              <c:numCache>
                <c:formatCode>0.0</c:formatCode>
                <c:ptCount val="9"/>
                <c:pt idx="0">
                  <c:v>48.3</c:v>
                </c:pt>
                <c:pt idx="1">
                  <c:v>23.9</c:v>
                </c:pt>
                <c:pt idx="2">
                  <c:v>13.8</c:v>
                </c:pt>
                <c:pt idx="3">
                  <c:v>4.2</c:v>
                </c:pt>
                <c:pt idx="4">
                  <c:v>1.8</c:v>
                </c:pt>
                <c:pt idx="5">
                  <c:v>1.5</c:v>
                </c:pt>
                <c:pt idx="6">
                  <c:v>1.3</c:v>
                </c:pt>
                <c:pt idx="7">
                  <c:v>1.6</c:v>
                </c:pt>
                <c:pt idx="8">
                  <c:v>1</c:v>
                </c:pt>
              </c:numCache>
            </c:numRef>
          </c:val>
          <c:extLst>
            <c:ext xmlns:c16="http://schemas.microsoft.com/office/drawing/2014/chart" uri="{C3380CC4-5D6E-409C-BE32-E72D297353CC}">
              <c16:uniqueId val="{0000000D-1817-4720-BF6C-AD1B1D689049}"/>
            </c:ext>
          </c:extLst>
        </c:ser>
        <c:dLbls>
          <c:dLblPos val="outEnd"/>
          <c:showLegendKey val="0"/>
          <c:showVal val="1"/>
          <c:showCatName val="0"/>
          <c:showSerName val="0"/>
          <c:showPercent val="0"/>
          <c:showBubbleSize val="0"/>
        </c:dLbls>
        <c:gapWidth val="219"/>
        <c:overlap val="-27"/>
        <c:axId val="86906623"/>
        <c:axId val="86905375"/>
      </c:barChart>
      <c:catAx>
        <c:axId val="86906623"/>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00" b="0" i="0" u="none" strike="noStrike" kern="1200" baseline="0">
                <a:solidFill>
                  <a:srgbClr val="FFFFFF"/>
                </a:solidFill>
                <a:latin typeface="+mn-lt"/>
                <a:ea typeface="+mn-ea"/>
                <a:cs typeface="+mn-cs"/>
              </a:defRPr>
            </a:pPr>
            <a:endParaRPr lang="en-US"/>
          </a:p>
        </c:txPr>
        <c:crossAx val="86905375"/>
        <c:crosses val="autoZero"/>
        <c:auto val="1"/>
        <c:lblAlgn val="ctr"/>
        <c:lblOffset val="100"/>
        <c:noMultiLvlLbl val="0"/>
      </c:catAx>
      <c:valAx>
        <c:axId val="86905375"/>
        <c:scaling>
          <c:orientation val="minMax"/>
          <c:max val="65"/>
          <c:min val="0"/>
        </c:scaling>
        <c:delete val="1"/>
        <c:axPos val="l"/>
        <c:numFmt formatCode="0" sourceLinked="0"/>
        <c:majorTickMark val="out"/>
        <c:minorTickMark val="none"/>
        <c:tickLblPos val="nextTo"/>
        <c:crossAx val="86906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rgbClr val="FFFFFF"/>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rgbClr val="FFFFFF"/>
                </a:solidFill>
                <a:latin typeface="+mn-lt"/>
                <a:ea typeface="+mn-ea"/>
                <a:cs typeface="+mn-cs"/>
              </a:defRPr>
            </a:pPr>
            <a:r>
              <a:rPr lang="en-US" sz="1200" u="sng" dirty="0"/>
              <a:t>Distribution of total attention (% that view for a total of 1s, 5s, 10s etc.)</a:t>
            </a:r>
          </a:p>
        </c:rich>
      </c:tx>
      <c:layout>
        <c:manualLayout>
          <c:xMode val="edge"/>
          <c:yMode val="edge"/>
          <c:x val="7.3450434080354963E-4"/>
          <c:y val="3.9736592862760428E-4"/>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rgbClr val="FFFFFF"/>
              </a:solidFill>
              <a:latin typeface="+mn-lt"/>
              <a:ea typeface="+mn-ea"/>
              <a:cs typeface="+mn-cs"/>
            </a:defRPr>
          </a:pPr>
          <a:endParaRPr lang="en-US"/>
        </a:p>
      </c:txPr>
    </c:title>
    <c:autoTitleDeleted val="0"/>
    <c:plotArea>
      <c:layout>
        <c:manualLayout>
          <c:layoutTarget val="inner"/>
          <c:xMode val="edge"/>
          <c:yMode val="edge"/>
          <c:x val="7.1138843410748165E-2"/>
          <c:y val="8.7601841500125108E-2"/>
          <c:w val="0.89694026295315277"/>
          <c:h val="0.80863661538949061"/>
        </c:manualLayout>
      </c:layout>
      <c:scatterChart>
        <c:scatterStyle val="lineMarker"/>
        <c:varyColors val="0"/>
        <c:ser>
          <c:idx val="0"/>
          <c:order val="0"/>
          <c:tx>
            <c:strRef>
              <c:f>Survival_norms!$G$3</c:f>
              <c:strCache>
                <c:ptCount val="1"/>
                <c:pt idx="0">
                  <c:v>Cinema Ads</c:v>
                </c:pt>
              </c:strCache>
            </c:strRef>
          </c:tx>
          <c:spPr>
            <a:ln w="19050" cap="rnd">
              <a:solidFill>
                <a:schemeClr val="accent6"/>
              </a:solidFill>
              <a:round/>
            </a:ln>
            <a:effectLst/>
          </c:spPr>
          <c:marker>
            <c:symbol val="none"/>
          </c:marker>
          <c:xVal>
            <c:numRef>
              <c:f>Survival_norms!$A$5:$F$35</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Survival_norms!$G$5:$G$35</c:f>
              <c:numCache>
                <c:formatCode>0%</c:formatCode>
                <c:ptCount val="31"/>
                <c:pt idx="0">
                  <c:v>0.95619896065330368</c:v>
                </c:pt>
                <c:pt idx="1">
                  <c:v>0.95174461766889384</c:v>
                </c:pt>
                <c:pt idx="2">
                  <c:v>0.94803266518188567</c:v>
                </c:pt>
                <c:pt idx="3">
                  <c:v>0.94803266518188567</c:v>
                </c:pt>
                <c:pt idx="4">
                  <c:v>0.94357832219747584</c:v>
                </c:pt>
                <c:pt idx="5">
                  <c:v>0.94283593170007429</c:v>
                </c:pt>
                <c:pt idx="6">
                  <c:v>0.93986636971046766</c:v>
                </c:pt>
                <c:pt idx="7">
                  <c:v>0.93318485523385297</c:v>
                </c:pt>
                <c:pt idx="8">
                  <c:v>0.93095768374164811</c:v>
                </c:pt>
                <c:pt idx="9">
                  <c:v>0.92576095025983662</c:v>
                </c:pt>
                <c:pt idx="10">
                  <c:v>0.92056421677802525</c:v>
                </c:pt>
                <c:pt idx="11">
                  <c:v>0.91462509279881221</c:v>
                </c:pt>
                <c:pt idx="12">
                  <c:v>0.90868596881959907</c:v>
                </c:pt>
                <c:pt idx="13">
                  <c:v>0.89903489235337786</c:v>
                </c:pt>
                <c:pt idx="14">
                  <c:v>0.89086859688195996</c:v>
                </c:pt>
                <c:pt idx="15">
                  <c:v>0.87453600593912395</c:v>
                </c:pt>
                <c:pt idx="16">
                  <c:v>0.86340014847809943</c:v>
                </c:pt>
                <c:pt idx="17">
                  <c:v>0.83964365256124718</c:v>
                </c:pt>
                <c:pt idx="18">
                  <c:v>0.82182628062360796</c:v>
                </c:pt>
                <c:pt idx="19">
                  <c:v>0.80697847067557538</c:v>
                </c:pt>
                <c:pt idx="20">
                  <c:v>0.7720861172976986</c:v>
                </c:pt>
                <c:pt idx="21">
                  <c:v>0.74610244988864138</c:v>
                </c:pt>
                <c:pt idx="22">
                  <c:v>0.71863400148478096</c:v>
                </c:pt>
                <c:pt idx="23">
                  <c:v>0.70081662954714175</c:v>
                </c:pt>
                <c:pt idx="24">
                  <c:v>0.67112100965107646</c:v>
                </c:pt>
                <c:pt idx="25">
                  <c:v>0.63548626577579803</c:v>
                </c:pt>
                <c:pt idx="26">
                  <c:v>0.60207869339272457</c:v>
                </c:pt>
                <c:pt idx="27">
                  <c:v>0.5671863400148478</c:v>
                </c:pt>
                <c:pt idx="28">
                  <c:v>0.52190051967334816</c:v>
                </c:pt>
                <c:pt idx="29">
                  <c:v>0.48626577579806979</c:v>
                </c:pt>
                <c:pt idx="30">
                  <c:v>0.36080178173719374</c:v>
                </c:pt>
              </c:numCache>
            </c:numRef>
          </c:yVal>
          <c:smooth val="0"/>
          <c:extLst>
            <c:ext xmlns:c16="http://schemas.microsoft.com/office/drawing/2014/chart" uri="{C3380CC4-5D6E-409C-BE32-E72D297353CC}">
              <c16:uniqueId val="{00000000-D95C-418C-9E6D-9942243F6FA6}"/>
            </c:ext>
          </c:extLst>
        </c:ser>
        <c:ser>
          <c:idx val="1"/>
          <c:order val="1"/>
          <c:tx>
            <c:strRef>
              <c:f>Survival_norms!$H$3</c:f>
              <c:strCache>
                <c:ptCount val="1"/>
                <c:pt idx="0">
                  <c:v>TV - 30s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Survival_norms!$A$5:$F$35</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Survival_norms!$H$5:$H$35</c:f>
            </c:numRef>
          </c:yVal>
          <c:smooth val="0"/>
          <c:extLst>
            <c:ext xmlns:c16="http://schemas.microsoft.com/office/drawing/2014/chart" uri="{C3380CC4-5D6E-409C-BE32-E72D297353CC}">
              <c16:uniqueId val="{00000001-D95C-418C-9E6D-9942243F6FA6}"/>
            </c:ext>
          </c:extLst>
        </c:ser>
        <c:ser>
          <c:idx val="2"/>
          <c:order val="2"/>
          <c:tx>
            <c:strRef>
              <c:f>Survival_norms!$I$3</c:f>
              <c:strCache>
                <c:ptCount val="1"/>
                <c:pt idx="0">
                  <c:v>TV - 15s</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Survival_norms!$A$5:$F$35</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Survival_norms!$I$5:$I$35</c:f>
            </c:numRef>
          </c:yVal>
          <c:smooth val="0"/>
          <c:extLst>
            <c:ext xmlns:c16="http://schemas.microsoft.com/office/drawing/2014/chart" uri="{C3380CC4-5D6E-409C-BE32-E72D297353CC}">
              <c16:uniqueId val="{00000002-D95C-418C-9E6D-9942243F6FA6}"/>
            </c:ext>
          </c:extLst>
        </c:ser>
        <c:ser>
          <c:idx val="3"/>
          <c:order val="3"/>
          <c:tx>
            <c:strRef>
              <c:f>Survival_norms!$J$3</c:f>
              <c:strCache>
                <c:ptCount val="1"/>
                <c:pt idx="0">
                  <c:v>TV - 30s</c:v>
                </c:pt>
              </c:strCache>
            </c:strRef>
          </c:tx>
          <c:spPr>
            <a:ln w="19050" cap="rnd">
              <a:solidFill>
                <a:srgbClr val="00B050"/>
              </a:solidFill>
              <a:round/>
            </a:ln>
            <a:effectLst/>
          </c:spPr>
          <c:marker>
            <c:symbol val="none"/>
          </c:marker>
          <c:xVal>
            <c:numRef>
              <c:f>Survival_norms!$A$5:$F$35</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Survival_norms!$J$5:$J$35</c:f>
              <c:numCache>
                <c:formatCode>0%</c:formatCode>
                <c:ptCount val="31"/>
                <c:pt idx="0">
                  <c:v>0.58169858108108108</c:v>
                </c:pt>
                <c:pt idx="1">
                  <c:v>0.4555155405405405</c:v>
                </c:pt>
                <c:pt idx="2">
                  <c:v>0.41944662162162166</c:v>
                </c:pt>
                <c:pt idx="3">
                  <c:v>0.39320939189189191</c:v>
                </c:pt>
                <c:pt idx="4">
                  <c:v>0.37185891891891892</c:v>
                </c:pt>
                <c:pt idx="5">
                  <c:v>0.35382445945945945</c:v>
                </c:pt>
                <c:pt idx="6">
                  <c:v>0.33800067567567571</c:v>
                </c:pt>
                <c:pt idx="7">
                  <c:v>0.32368945945945943</c:v>
                </c:pt>
                <c:pt idx="8">
                  <c:v>0.31059993243243245</c:v>
                </c:pt>
                <c:pt idx="9">
                  <c:v>0.29838304054054055</c:v>
                </c:pt>
                <c:pt idx="10">
                  <c:v>0.28686425675675675</c:v>
                </c:pt>
                <c:pt idx="11">
                  <c:v>0.27534547297297302</c:v>
                </c:pt>
                <c:pt idx="12">
                  <c:v>0.26504837837837841</c:v>
                </c:pt>
                <c:pt idx="13">
                  <c:v>0.25521668918918922</c:v>
                </c:pt>
                <c:pt idx="14">
                  <c:v>0.24567587837837837</c:v>
                </c:pt>
                <c:pt idx="15">
                  <c:v>0.23636777027027026</c:v>
                </c:pt>
                <c:pt idx="16">
                  <c:v>0.22729236486486487</c:v>
                </c:pt>
                <c:pt idx="17">
                  <c:v>0.21827513513513513</c:v>
                </c:pt>
                <c:pt idx="18">
                  <c:v>0.2092579054054054</c:v>
                </c:pt>
                <c:pt idx="19">
                  <c:v>0.20018249999999999</c:v>
                </c:pt>
                <c:pt idx="20">
                  <c:v>0.19081621621621622</c:v>
                </c:pt>
                <c:pt idx="21">
                  <c:v>0.17987918918918921</c:v>
                </c:pt>
                <c:pt idx="22">
                  <c:v>0.17080378378378375</c:v>
                </c:pt>
                <c:pt idx="23">
                  <c:v>0.16167020270270271</c:v>
                </c:pt>
                <c:pt idx="24">
                  <c:v>0.15218756756756754</c:v>
                </c:pt>
                <c:pt idx="25">
                  <c:v>0.1422977027027027</c:v>
                </c:pt>
                <c:pt idx="26">
                  <c:v>0.13188425675675675</c:v>
                </c:pt>
                <c:pt idx="27">
                  <c:v>0.12059817567567568</c:v>
                </c:pt>
                <c:pt idx="28">
                  <c:v>0.10779952702702703</c:v>
                </c:pt>
                <c:pt idx="29">
                  <c:v>9.2324797297297298E-2</c:v>
                </c:pt>
                <c:pt idx="30">
                  <c:v>6.9927162162162174E-2</c:v>
                </c:pt>
              </c:numCache>
            </c:numRef>
          </c:yVal>
          <c:smooth val="0"/>
          <c:extLst>
            <c:ext xmlns:c16="http://schemas.microsoft.com/office/drawing/2014/chart" uri="{C3380CC4-5D6E-409C-BE32-E72D297353CC}">
              <c16:uniqueId val="{00000003-D95C-418C-9E6D-9942243F6FA6}"/>
            </c:ext>
          </c:extLst>
        </c:ser>
        <c:ser>
          <c:idx val="5"/>
          <c:order val="4"/>
          <c:tx>
            <c:strRef>
              <c:f>Survival_norms!$L$3</c:f>
              <c:strCache>
                <c:ptCount val="1"/>
                <c:pt idx="0">
                  <c:v>Non-Skippable 15"/20"</c:v>
                </c:pt>
              </c:strCache>
            </c:strRef>
          </c:tx>
          <c:spPr>
            <a:ln w="19050" cap="rnd">
              <a:solidFill>
                <a:srgbClr val="C00000"/>
              </a:solidFill>
              <a:round/>
            </a:ln>
            <a:effectLst/>
          </c:spPr>
          <c:marker>
            <c:symbol val="none"/>
          </c:marker>
          <c:xVal>
            <c:numRef>
              <c:f>Survival_norms!$A$5:$F$35</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Survival_norms!$L$5:$L$35</c:f>
              <c:numCache>
                <c:formatCode>0%</c:formatCode>
                <c:ptCount val="31"/>
                <c:pt idx="0">
                  <c:v>0.86918973799999999</c:v>
                </c:pt>
                <c:pt idx="1">
                  <c:v>0.69697739400000003</c:v>
                </c:pt>
                <c:pt idx="2">
                  <c:v>0.54965709900000004</c:v>
                </c:pt>
                <c:pt idx="3">
                  <c:v>0.44729489500000003</c:v>
                </c:pt>
                <c:pt idx="4">
                  <c:v>0.35788671599999999</c:v>
                </c:pt>
                <c:pt idx="5">
                  <c:v>0.28524256999999997</c:v>
                </c:pt>
                <c:pt idx="6">
                  <c:v>0.224536449</c:v>
                </c:pt>
                <c:pt idx="7">
                  <c:v>0.17576835199999999</c:v>
                </c:pt>
                <c:pt idx="8">
                  <c:v>0.13817627599999999</c:v>
                </c:pt>
                <c:pt idx="9">
                  <c:v>0.11023622</c:v>
                </c:pt>
                <c:pt idx="10">
                  <c:v>8.3566166999999997E-2</c:v>
                </c:pt>
                <c:pt idx="11">
                  <c:v>5.7912116E-2</c:v>
                </c:pt>
                <c:pt idx="12">
                  <c:v>3.9370079000000002E-2</c:v>
                </c:pt>
                <c:pt idx="13">
                  <c:v>2.4130048000000001E-2</c:v>
                </c:pt>
                <c:pt idx="14">
                  <c:v>1.2954026E-2</c:v>
                </c:pt>
                <c:pt idx="15">
                  <c:v>7.3660150000000001E-3</c:v>
                </c:pt>
                <c:pt idx="16">
                  <c:v>4.3180090000000003E-3</c:v>
                </c:pt>
                <c:pt idx="17">
                  <c:v>2.7940059999999999E-3</c:v>
                </c:pt>
                <c:pt idx="18">
                  <c:v>7.6200200000000001E-4</c:v>
                </c:pt>
                <c:pt idx="19">
                  <c:v>2.5400100000000001E-4</c:v>
                </c:pt>
                <c:pt idx="20">
                  <c:v>0</c:v>
                </c:pt>
                <c:pt idx="21">
                  <c:v>0</c:v>
                </c:pt>
                <c:pt idx="22">
                  <c:v>0</c:v>
                </c:pt>
                <c:pt idx="23">
                  <c:v>0</c:v>
                </c:pt>
                <c:pt idx="24">
                  <c:v>0</c:v>
                </c:pt>
                <c:pt idx="25">
                  <c:v>0</c:v>
                </c:pt>
                <c:pt idx="26">
                  <c:v>0</c:v>
                </c:pt>
                <c:pt idx="27">
                  <c:v>0</c:v>
                </c:pt>
                <c:pt idx="28">
                  <c:v>0</c:v>
                </c:pt>
                <c:pt idx="29">
                  <c:v>0</c:v>
                </c:pt>
                <c:pt idx="30">
                  <c:v>0</c:v>
                </c:pt>
              </c:numCache>
            </c:numRef>
          </c:yVal>
          <c:smooth val="0"/>
          <c:extLst>
            <c:ext xmlns:c16="http://schemas.microsoft.com/office/drawing/2014/chart" uri="{C3380CC4-5D6E-409C-BE32-E72D297353CC}">
              <c16:uniqueId val="{00000004-D95C-418C-9E6D-9942243F6FA6}"/>
            </c:ext>
          </c:extLst>
        </c:ser>
        <c:ser>
          <c:idx val="6"/>
          <c:order val="5"/>
          <c:tx>
            <c:strRef>
              <c:f>Survival_norms!$M$3</c:f>
              <c:strCache>
                <c:ptCount val="1"/>
                <c:pt idx="0">
                  <c:v>6s Bumper</c:v>
                </c:pt>
              </c:strCache>
            </c:strRef>
          </c:tx>
          <c:spPr>
            <a:ln w="19050" cap="rnd">
              <a:solidFill>
                <a:srgbClr val="FF0000"/>
              </a:solidFill>
              <a:round/>
            </a:ln>
            <a:effectLst/>
          </c:spPr>
          <c:marker>
            <c:symbol val="none"/>
          </c:marker>
          <c:xVal>
            <c:numRef>
              <c:f>Survival_norms!$A$5:$F$35</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Survival_norms!$M$5:$M$35</c:f>
              <c:numCache>
                <c:formatCode>0%</c:formatCode>
                <c:ptCount val="31"/>
                <c:pt idx="0">
                  <c:v>0.75239167100000004</c:v>
                </c:pt>
                <c:pt idx="1">
                  <c:v>0.46243669100000001</c:v>
                </c:pt>
                <c:pt idx="2">
                  <c:v>0.27433877299999998</c:v>
                </c:pt>
                <c:pt idx="3">
                  <c:v>0.154333146</c:v>
                </c:pt>
                <c:pt idx="4">
                  <c:v>7.667417E-2</c:v>
                </c:pt>
                <c:pt idx="5">
                  <c:v>2.8277996999999999E-2</c:v>
                </c:pt>
                <c:pt idx="6">
                  <c:v>4.07991E-3</c:v>
                </c:pt>
                <c:pt idx="7">
                  <c:v>9.8480599999999996E-4</c:v>
                </c:pt>
                <c:pt idx="8">
                  <c:v>7.0343300000000005E-4</c:v>
                </c:pt>
                <c:pt idx="9">
                  <c:v>5.6274600000000004E-4</c:v>
                </c:pt>
                <c:pt idx="10">
                  <c:v>4.2205999999999998E-4</c:v>
                </c:pt>
                <c:pt idx="11">
                  <c:v>1.4068699999999999E-4</c:v>
                </c:pt>
                <c:pt idx="12">
                  <c:v>1.4068699999999999E-4</c:v>
                </c:pt>
                <c:pt idx="13">
                  <c:v>1.4068699999999999E-4</c:v>
                </c:pt>
                <c:pt idx="14">
                  <c:v>1.4068699999999999E-4</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yVal>
          <c:smooth val="0"/>
          <c:extLst>
            <c:ext xmlns:c16="http://schemas.microsoft.com/office/drawing/2014/chart" uri="{C3380CC4-5D6E-409C-BE32-E72D297353CC}">
              <c16:uniqueId val="{00000005-D95C-418C-9E6D-9942243F6FA6}"/>
            </c:ext>
          </c:extLst>
        </c:ser>
        <c:ser>
          <c:idx val="7"/>
          <c:order val="6"/>
          <c:tx>
            <c:strRef>
              <c:f>Survival_norms!$N$3</c:f>
              <c:strCache>
                <c:ptCount val="1"/>
                <c:pt idx="0">
                  <c:v>FB Infeed</c:v>
                </c:pt>
              </c:strCache>
            </c:strRef>
          </c:tx>
          <c:spPr>
            <a:ln w="19050" cap="rnd">
              <a:solidFill>
                <a:srgbClr val="0070C0"/>
              </a:solidFill>
              <a:round/>
            </a:ln>
            <a:effectLst/>
          </c:spPr>
          <c:marker>
            <c:symbol val="none"/>
          </c:marker>
          <c:xVal>
            <c:numRef>
              <c:f>Survival_norms!$A$5:$F$35</c:f>
              <c:numCache>
                <c:formatCode>General</c:formatCode>
                <c:ptCount val="3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numCache>
            </c:numRef>
          </c:xVal>
          <c:yVal>
            <c:numRef>
              <c:f>Survival_norms!$N$5:$N$35</c:f>
              <c:numCache>
                <c:formatCode>0%</c:formatCode>
                <c:ptCount val="31"/>
                <c:pt idx="0">
                  <c:v>0.55792627400000006</c:v>
                </c:pt>
                <c:pt idx="1">
                  <c:v>0.21035462799999999</c:v>
                </c:pt>
                <c:pt idx="2">
                  <c:v>9.7442143999999994E-2</c:v>
                </c:pt>
                <c:pt idx="3">
                  <c:v>5.9305305000000003E-2</c:v>
                </c:pt>
                <c:pt idx="4">
                  <c:v>4.1076903999999997E-2</c:v>
                </c:pt>
                <c:pt idx="5">
                  <c:v>2.9820656000000001E-2</c:v>
                </c:pt>
                <c:pt idx="6">
                  <c:v>2.3156508999999999E-2</c:v>
                </c:pt>
                <c:pt idx="7">
                  <c:v>1.8410405000000001E-2</c:v>
                </c:pt>
                <c:pt idx="8">
                  <c:v>1.4742323999999999E-2</c:v>
                </c:pt>
                <c:pt idx="9">
                  <c:v>1.2068265999999999E-2</c:v>
                </c:pt>
                <c:pt idx="10">
                  <c:v>1.0276225999999999E-2</c:v>
                </c:pt>
                <c:pt idx="11">
                  <c:v>8.5541880000000008E-3</c:v>
                </c:pt>
                <c:pt idx="12">
                  <c:v>7.3781619999999997E-3</c:v>
                </c:pt>
                <c:pt idx="13">
                  <c:v>6.38414E-3</c:v>
                </c:pt>
                <c:pt idx="14">
                  <c:v>5.5301220000000002E-3</c:v>
                </c:pt>
                <c:pt idx="15">
                  <c:v>4.7461040000000001E-3</c:v>
                </c:pt>
                <c:pt idx="16">
                  <c:v>4.2420929999999997E-3</c:v>
                </c:pt>
                <c:pt idx="17">
                  <c:v>3.7800830000000001E-3</c:v>
                </c:pt>
                <c:pt idx="18">
                  <c:v>3.3040729999999998E-3</c:v>
                </c:pt>
                <c:pt idx="19">
                  <c:v>2.9820659999999998E-3</c:v>
                </c:pt>
                <c:pt idx="20">
                  <c:v>2.5760570000000001E-3</c:v>
                </c:pt>
                <c:pt idx="21">
                  <c:v>8.4602368866328308E-3</c:v>
                </c:pt>
                <c:pt idx="22">
                  <c:v>6.7681895093062603E-3</c:v>
                </c:pt>
                <c:pt idx="23">
                  <c:v>5.0761421319797002E-3</c:v>
                </c:pt>
                <c:pt idx="24">
                  <c:v>3.3840947546531302E-3</c:v>
                </c:pt>
                <c:pt idx="25">
                  <c:v>3.3840947546531302E-3</c:v>
                </c:pt>
                <c:pt idx="26">
                  <c:v>1.6920473773265701E-3</c:v>
                </c:pt>
                <c:pt idx="27">
                  <c:v>1.6920473773265701E-3</c:v>
                </c:pt>
                <c:pt idx="28">
                  <c:v>1.6920473773265701E-3</c:v>
                </c:pt>
                <c:pt idx="29">
                  <c:v>1.6920473773265701E-3</c:v>
                </c:pt>
                <c:pt idx="30">
                  <c:v>1.6920473773265701E-3</c:v>
                </c:pt>
              </c:numCache>
            </c:numRef>
          </c:yVal>
          <c:smooth val="0"/>
          <c:extLst>
            <c:ext xmlns:c16="http://schemas.microsoft.com/office/drawing/2014/chart" uri="{C3380CC4-5D6E-409C-BE32-E72D297353CC}">
              <c16:uniqueId val="{00000006-D95C-418C-9E6D-9942243F6FA6}"/>
            </c:ext>
          </c:extLst>
        </c:ser>
        <c:dLbls>
          <c:showLegendKey val="0"/>
          <c:showVal val="0"/>
          <c:showCatName val="0"/>
          <c:showSerName val="0"/>
          <c:showPercent val="0"/>
          <c:showBubbleSize val="0"/>
        </c:dLbls>
        <c:axId val="30215023"/>
        <c:axId val="30225423"/>
      </c:scatterChart>
      <c:valAx>
        <c:axId val="30215023"/>
        <c:scaling>
          <c:orientation val="minMax"/>
          <c:max val="30"/>
          <c:min val="0"/>
        </c:scaling>
        <c:delete val="0"/>
        <c:axPos val="b"/>
        <c:title>
          <c:tx>
            <c:rich>
              <a:bodyPr rot="0" spcFirstLastPara="1" vertOverflow="ellipsis" vert="horz" wrap="square" anchor="ctr" anchorCtr="1"/>
              <a:lstStyle/>
              <a:p>
                <a:pPr>
                  <a:defRPr sz="1200" b="0" i="0" u="none" strike="noStrike" kern="1200" baseline="0">
                    <a:solidFill>
                      <a:srgbClr val="FFFFFF"/>
                    </a:solidFill>
                    <a:latin typeface="+mn-lt"/>
                    <a:ea typeface="+mn-ea"/>
                    <a:cs typeface="+mn-cs"/>
                  </a:defRPr>
                </a:pPr>
                <a:r>
                  <a:rPr lang="en-US"/>
                  <a:t>View Time (s)</a:t>
                </a:r>
              </a:p>
            </c:rich>
          </c:tx>
          <c:overlay val="0"/>
          <c:spPr>
            <a:noFill/>
            <a:ln>
              <a:noFill/>
            </a:ln>
            <a:effectLst/>
          </c:spPr>
          <c:txPr>
            <a:bodyPr rot="0" spcFirstLastPara="1" vertOverflow="ellipsis" vert="horz" wrap="square" anchor="ctr" anchorCtr="1"/>
            <a:lstStyle/>
            <a:p>
              <a:pPr>
                <a:defRPr sz="1200" b="0" i="0" u="none" strike="noStrike" kern="1200" baseline="0">
                  <a:solidFill>
                    <a:srgbClr val="FFFFFF"/>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rgbClr val="FFFFFF"/>
                </a:solidFill>
                <a:latin typeface="+mn-lt"/>
                <a:ea typeface="+mn-ea"/>
                <a:cs typeface="+mn-cs"/>
              </a:defRPr>
            </a:pPr>
            <a:endParaRPr lang="en-US"/>
          </a:p>
        </c:txPr>
        <c:crossAx val="30225423"/>
        <c:crosses val="autoZero"/>
        <c:crossBetween val="midCat"/>
        <c:majorUnit val="5"/>
      </c:valAx>
      <c:valAx>
        <c:axId val="30225423"/>
        <c:scaling>
          <c:orientation val="minMax"/>
          <c:max val="1"/>
        </c:scaling>
        <c:delete val="0"/>
        <c:axPos val="l"/>
        <c:title>
          <c:tx>
            <c:rich>
              <a:bodyPr rot="-5400000" spcFirstLastPara="1" vertOverflow="ellipsis" vert="horz" wrap="square" anchor="ctr" anchorCtr="1"/>
              <a:lstStyle/>
              <a:p>
                <a:pPr>
                  <a:defRPr sz="1200" b="0" i="0" u="none" strike="noStrike" kern="1200" baseline="0">
                    <a:solidFill>
                      <a:srgbClr val="FFFFFF"/>
                    </a:solidFill>
                    <a:latin typeface="+mn-lt"/>
                    <a:ea typeface="+mn-ea"/>
                    <a:cs typeface="+mn-cs"/>
                  </a:defRPr>
                </a:pPr>
                <a:r>
                  <a:rPr lang="en-US"/>
                  <a:t>% of impressions viewed for at least…</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FFFFFF"/>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rgbClr val="FFFFFF"/>
                </a:solidFill>
                <a:latin typeface="+mn-lt"/>
                <a:ea typeface="+mn-ea"/>
                <a:cs typeface="+mn-cs"/>
              </a:defRPr>
            </a:pPr>
            <a:endParaRPr lang="en-US"/>
          </a:p>
        </c:txPr>
        <c:crossAx val="30215023"/>
        <c:crosses val="autoZero"/>
        <c:crossBetween val="midCat"/>
      </c:valAx>
      <c:spPr>
        <a:noFill/>
        <a:ln>
          <a:solidFill>
            <a:schemeClr val="accent5"/>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FFFFFF"/>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37881449001E-2"/>
          <c:y val="0.18185702512318999"/>
          <c:w val="0.95117440923918595"/>
          <c:h val="0.61630838684011802"/>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D68-4EFB-B45D-D5C78B7DD090}"/>
              </c:ext>
            </c:extLst>
          </c:dPt>
          <c:dPt>
            <c:idx val="1"/>
            <c:invertIfNegative val="0"/>
            <c:bubble3D val="0"/>
            <c:spPr>
              <a:solidFill>
                <a:srgbClr val="FB3449"/>
              </a:solidFill>
              <a:ln>
                <a:noFill/>
              </a:ln>
              <a:effectLst/>
            </c:spPr>
            <c:extLst>
              <c:ext xmlns:c16="http://schemas.microsoft.com/office/drawing/2014/chart" uri="{C3380CC4-5D6E-409C-BE32-E72D297353CC}">
                <c16:uniqueId val="{00000003-5D68-4EFB-B45D-D5C78B7DD090}"/>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5D68-4EFB-B45D-D5C78B7DD090}"/>
              </c:ext>
            </c:extLst>
          </c:dPt>
          <c:cat>
            <c:strRef>
              <c:f>Sheet1!$A$2:$A$4</c:f>
              <c:strCache>
                <c:ptCount val="3"/>
                <c:pt idx="0">
                  <c:v>Not exposed to cinema</c:v>
                </c:pt>
                <c:pt idx="1">
                  <c:v>Exposed to cinema</c:v>
                </c:pt>
                <c:pt idx="2">
                  <c:v>Contextual/Bespoke exposed</c:v>
                </c:pt>
              </c:strCache>
            </c:strRef>
          </c:cat>
          <c:val>
            <c:numRef>
              <c:f>Sheet1!$B$2:$B$4</c:f>
              <c:numCache>
                <c:formatCode>0.00%</c:formatCode>
                <c:ptCount val="3"/>
                <c:pt idx="0">
                  <c:v>0.28999999999999998</c:v>
                </c:pt>
                <c:pt idx="1">
                  <c:v>0.4</c:v>
                </c:pt>
                <c:pt idx="2" formatCode="0%">
                  <c:v>0.45</c:v>
                </c:pt>
              </c:numCache>
            </c:numRef>
          </c:val>
          <c:extLst>
            <c:ext xmlns:c16="http://schemas.microsoft.com/office/drawing/2014/chart" uri="{C3380CC4-5D6E-409C-BE32-E72D297353CC}">
              <c16:uniqueId val="{00000006-5D68-4EFB-B45D-D5C78B7DD090}"/>
            </c:ext>
          </c:extLst>
        </c:ser>
        <c:dLbls>
          <c:showLegendKey val="0"/>
          <c:showVal val="0"/>
          <c:showCatName val="0"/>
          <c:showSerName val="0"/>
          <c:showPercent val="0"/>
          <c:showBubbleSize val="0"/>
        </c:dLbls>
        <c:gapWidth val="219"/>
        <c:overlap val="-27"/>
        <c:axId val="-1168373888"/>
        <c:axId val="-1168371136"/>
      </c:barChart>
      <c:catAx>
        <c:axId val="-11683738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50" b="1" i="0" u="none" strike="noStrike" kern="1200" baseline="0">
                <a:solidFill>
                  <a:srgbClr val="FFFFFF"/>
                </a:solidFill>
                <a:latin typeface="Arial" charset="0"/>
                <a:ea typeface="Arial" charset="0"/>
                <a:cs typeface="Arial" charset="0"/>
              </a:defRPr>
            </a:pPr>
            <a:endParaRPr lang="en-US"/>
          </a:p>
        </c:txPr>
        <c:crossAx val="-1168371136"/>
        <c:crosses val="autoZero"/>
        <c:auto val="1"/>
        <c:lblAlgn val="ctr"/>
        <c:lblOffset val="100"/>
        <c:noMultiLvlLbl val="0"/>
      </c:catAx>
      <c:valAx>
        <c:axId val="-1168371136"/>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7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646477457598723E-2"/>
          <c:y val="0.1818570191424087"/>
          <c:w val="0.98235358324828825"/>
          <c:h val="0.61630838684011802"/>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F4B0-40D9-A75E-AF2495482D24}"/>
              </c:ext>
            </c:extLst>
          </c:dPt>
          <c:dPt>
            <c:idx val="1"/>
            <c:invertIfNegative val="0"/>
            <c:bubble3D val="0"/>
            <c:spPr>
              <a:solidFill>
                <a:srgbClr val="FB3449"/>
              </a:solidFill>
              <a:ln>
                <a:noFill/>
              </a:ln>
              <a:effectLst/>
            </c:spPr>
            <c:extLst>
              <c:ext xmlns:c16="http://schemas.microsoft.com/office/drawing/2014/chart" uri="{C3380CC4-5D6E-409C-BE32-E72D297353CC}">
                <c16:uniqueId val="{00000003-F4B0-40D9-A75E-AF2495482D24}"/>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4B0-40D9-A75E-AF2495482D24}"/>
              </c:ext>
            </c:extLst>
          </c:dPt>
          <c:cat>
            <c:strRef>
              <c:f>Sheet1!$A$2:$A$4</c:f>
              <c:strCache>
                <c:ptCount val="3"/>
                <c:pt idx="0">
                  <c:v>Not exposed to cinema</c:v>
                </c:pt>
                <c:pt idx="1">
                  <c:v>Exposed to cinema</c:v>
                </c:pt>
                <c:pt idx="2">
                  <c:v>Bespoke/Contextual exposed</c:v>
                </c:pt>
              </c:strCache>
            </c:strRef>
          </c:cat>
          <c:val>
            <c:numRef>
              <c:f>Sheet1!$B$2:$B$4</c:f>
              <c:numCache>
                <c:formatCode>0.00%</c:formatCode>
                <c:ptCount val="3"/>
                <c:pt idx="0">
                  <c:v>0.49</c:v>
                </c:pt>
                <c:pt idx="1">
                  <c:v>0.59</c:v>
                </c:pt>
                <c:pt idx="2" formatCode="0%">
                  <c:v>0.65</c:v>
                </c:pt>
              </c:numCache>
            </c:numRef>
          </c:val>
          <c:extLst>
            <c:ext xmlns:c16="http://schemas.microsoft.com/office/drawing/2014/chart" uri="{C3380CC4-5D6E-409C-BE32-E72D297353CC}">
              <c16:uniqueId val="{00000006-F4B0-40D9-A75E-AF2495482D24}"/>
            </c:ext>
          </c:extLst>
        </c:ser>
        <c:dLbls>
          <c:showLegendKey val="0"/>
          <c:showVal val="0"/>
          <c:showCatName val="0"/>
          <c:showSerName val="0"/>
          <c:showPercent val="0"/>
          <c:showBubbleSize val="0"/>
        </c:dLbls>
        <c:gapWidth val="219"/>
        <c:overlap val="-27"/>
        <c:axId val="-1168357552"/>
        <c:axId val="-1168354800"/>
      </c:barChart>
      <c:catAx>
        <c:axId val="-1168357552"/>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50" b="1" i="0" u="none" strike="noStrike" kern="1200" baseline="0">
                <a:solidFill>
                  <a:srgbClr val="FFFFFF"/>
                </a:solidFill>
                <a:latin typeface="Arial" charset="0"/>
                <a:ea typeface="Arial" charset="0"/>
                <a:cs typeface="Arial" charset="0"/>
              </a:defRPr>
            </a:pPr>
            <a:endParaRPr lang="en-US"/>
          </a:p>
        </c:txPr>
        <c:crossAx val="-1168354800"/>
        <c:crosses val="autoZero"/>
        <c:auto val="1"/>
        <c:lblAlgn val="ctr"/>
        <c:lblOffset val="100"/>
        <c:noMultiLvlLbl val="0"/>
      </c:catAx>
      <c:valAx>
        <c:axId val="-1168354800"/>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5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741D12-1BA0-4D16-B253-39E4DA7AD69F}" type="datetimeFigureOut">
              <a:rPr lang="en-US" smtClean="0"/>
              <a:pPr/>
              <a:t>8/25/2022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CCE38-D67D-4C53-97AB-7B2C3DB0B1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1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97265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3062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76453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3.xml"/><Relationship Id="rId1" Type="http://schemas.openxmlformats.org/officeDocument/2006/relationships/vmlDrawing" Target="../drawings/vmlDrawing32.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vmlDrawing" Target="../drawings/vmlDrawing33.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35.xml"/><Relationship Id="rId1" Type="http://schemas.openxmlformats.org/officeDocument/2006/relationships/vmlDrawing" Target="../drawings/vmlDrawing34.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173177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79094"/>
            <a:ext cx="8651633" cy="5407270"/>
          </a:xfrm>
          <a:prstGeom prst="rect">
            <a:avLst/>
          </a:prstGeom>
        </p:spPr>
      </p:pic>
      <p:sp>
        <p:nvSpPr>
          <p:cNvPr id="7" name="Text Placeholder 6"/>
          <p:cNvSpPr>
            <a:spLocks noGrp="1"/>
          </p:cNvSpPr>
          <p:nvPr>
            <p:ph type="body" sz="quarter" idx="10" hasCustomPrompt="1"/>
          </p:nvPr>
        </p:nvSpPr>
        <p:spPr>
          <a:xfrm>
            <a:off x="9011633" y="2205114"/>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1. SECTION TITLE</a:t>
            </a:r>
          </a:p>
        </p:txBody>
      </p:sp>
      <p:sp>
        <p:nvSpPr>
          <p:cNvPr id="16" name="Text Placeholder 21"/>
          <p:cNvSpPr>
            <a:spLocks noGrp="1"/>
          </p:cNvSpPr>
          <p:nvPr>
            <p:ph type="body" sz="quarter" idx="13" hasCustomPrompt="1"/>
          </p:nvPr>
        </p:nvSpPr>
        <p:spPr>
          <a:xfrm>
            <a:off x="9011634" y="3105113"/>
            <a:ext cx="4101466" cy="2059739"/>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STIXGeneral-Regular" charset="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
        <p:nvSpPr>
          <p:cNvPr id="18" name="Picture Placeholder 17"/>
          <p:cNvSpPr>
            <a:spLocks noGrp="1"/>
          </p:cNvSpPr>
          <p:nvPr>
            <p:ph type="pic" sz="quarter" idx="14"/>
          </p:nvPr>
        </p:nvSpPr>
        <p:spPr>
          <a:xfrm>
            <a:off x="0" y="779094"/>
            <a:ext cx="8651633" cy="540727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41781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 Icons – Audience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91" name="Straight Connector 90"/>
          <p:cNvCxnSpPr/>
          <p:nvPr userDrawn="1"/>
        </p:nvCxnSpPr>
        <p:spPr>
          <a:xfrm>
            <a:off x="0" y="714271"/>
            <a:ext cx="299465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4" name="TextBox 93"/>
          <p:cNvSpPr txBox="1"/>
          <p:nvPr userDrawn="1"/>
        </p:nvSpPr>
        <p:spPr>
          <a:xfrm>
            <a:off x="233363" y="173389"/>
            <a:ext cx="8066687"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AUDIENCES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Icons – Tech">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cxnSp>
        <p:nvCxnSpPr>
          <p:cNvPr id="114" name="Straight Connector 113"/>
          <p:cNvCxnSpPr/>
          <p:nvPr userDrawn="1"/>
        </p:nvCxnSpPr>
        <p:spPr>
          <a:xfrm>
            <a:off x="0" y="714271"/>
            <a:ext cx="951647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5" name="Picture 1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16" name="TextBox 115"/>
          <p:cNvSpPr txBox="1"/>
          <p:nvPr userDrawn="1"/>
        </p:nvSpPr>
        <p:spPr>
          <a:xfrm>
            <a:off x="233363" y="173389"/>
            <a:ext cx="11866193"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TECHNOLOGY, SOCIAL MEDIA, PRE/POST SCREEN ACTIVITIES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Icons – Brand ">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cxnSp>
        <p:nvCxnSpPr>
          <p:cNvPr id="69" name="Straight Connector 68"/>
          <p:cNvCxnSpPr/>
          <p:nvPr userDrawn="1"/>
        </p:nvCxnSpPr>
        <p:spPr>
          <a:xfrm>
            <a:off x="0" y="714271"/>
            <a:ext cx="90974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3" name="Picture 7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74" name="TextBox 73"/>
          <p:cNvSpPr txBox="1"/>
          <p:nvPr userDrawn="1"/>
        </p:nvSpPr>
        <p:spPr>
          <a:xfrm>
            <a:off x="233363" y="173389"/>
            <a:ext cx="8902852"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BRAND SECTORS, FOOD &amp; DRINK, FILM GENRES, SEASONS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Icons - Misc">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7765889" y="5071267"/>
            <a:ext cx="86065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2" name="TextBox 20"/>
          <p:cNvSpPr txBox="1">
            <a:spLocks noChangeArrowheads="1"/>
          </p:cNvSpPr>
          <p:nvPr userDrawn="1"/>
        </p:nvSpPr>
        <p:spPr bwMode="auto">
          <a:xfrm>
            <a:off x="10662582" y="3626159"/>
            <a:ext cx="98685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13" name="TextBox 21"/>
          <p:cNvSpPr txBox="1">
            <a:spLocks noChangeArrowheads="1"/>
          </p:cNvSpPr>
          <p:nvPr userDrawn="1"/>
        </p:nvSpPr>
        <p:spPr bwMode="auto">
          <a:xfrm>
            <a:off x="12107143" y="3626159"/>
            <a:ext cx="10328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Alcohol AGP</a:t>
            </a:r>
          </a:p>
        </p:txBody>
      </p:sp>
      <p:sp>
        <p:nvSpPr>
          <p:cNvPr id="14" name="TextBox 22"/>
          <p:cNvSpPr txBox="1">
            <a:spLocks noChangeArrowheads="1"/>
          </p:cNvSpPr>
          <p:nvPr userDrawn="1"/>
        </p:nvSpPr>
        <p:spPr bwMode="auto">
          <a:xfrm>
            <a:off x="315711" y="5069380"/>
            <a:ext cx="98687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Cultural AGP</a:t>
            </a:r>
          </a:p>
        </p:txBody>
      </p:sp>
      <p:sp>
        <p:nvSpPr>
          <p:cNvPr id="15" name="TextBox 23"/>
          <p:cNvSpPr txBox="1">
            <a:spLocks noChangeArrowheads="1"/>
          </p:cNvSpPr>
          <p:nvPr userDrawn="1"/>
        </p:nvSpPr>
        <p:spPr bwMode="auto">
          <a:xfrm>
            <a:off x="1766476" y="5072046"/>
            <a:ext cx="103342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Youth AGP</a:t>
            </a:r>
          </a:p>
        </p:txBody>
      </p:sp>
      <p:sp>
        <p:nvSpPr>
          <p:cNvPr id="16" name="TextBox 24"/>
          <p:cNvSpPr txBox="1">
            <a:spLocks noChangeArrowheads="1"/>
          </p:cNvSpPr>
          <p:nvPr userDrawn="1"/>
        </p:nvSpPr>
        <p:spPr bwMode="auto">
          <a:xfrm>
            <a:off x="3236161" y="5069379"/>
            <a:ext cx="1053481"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Female AGP</a:t>
            </a:r>
          </a:p>
        </p:txBody>
      </p:sp>
      <p:sp>
        <p:nvSpPr>
          <p:cNvPr id="17" name="TextBox 25"/>
          <p:cNvSpPr txBox="1">
            <a:spLocks noChangeArrowheads="1"/>
          </p:cNvSpPr>
          <p:nvPr userDrawn="1"/>
        </p:nvSpPr>
        <p:spPr bwMode="auto">
          <a:xfrm>
            <a:off x="4691765" y="5071952"/>
            <a:ext cx="107289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  AGP</a:t>
            </a:r>
          </a:p>
        </p:txBody>
      </p:sp>
      <p:sp>
        <p:nvSpPr>
          <p:cNvPr id="18" name="TextBox 26"/>
          <p:cNvSpPr txBox="1">
            <a:spLocks noChangeArrowheads="1"/>
          </p:cNvSpPr>
          <p:nvPr userDrawn="1"/>
        </p:nvSpPr>
        <p:spPr bwMode="auto">
          <a:xfrm>
            <a:off x="6221498" y="5073167"/>
            <a:ext cx="99099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7654812" y="3991655"/>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Freeform 43"/>
          <p:cNvSpPr>
            <a:spLocks/>
          </p:cNvSpPr>
          <p:nvPr userDrawn="1"/>
        </p:nvSpPr>
        <p:spPr bwMode="auto">
          <a:xfrm>
            <a:off x="10609418" y="2530624"/>
            <a:ext cx="1080000" cy="10800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20"/>
          <p:cNvSpPr>
            <a:spLocks/>
          </p:cNvSpPr>
          <p:nvPr userDrawn="1"/>
        </p:nvSpPr>
        <p:spPr bwMode="auto">
          <a:xfrm>
            <a:off x="12086719" y="2530624"/>
            <a:ext cx="1080000" cy="10800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Freeform 51"/>
          <p:cNvSpPr>
            <a:spLocks/>
          </p:cNvSpPr>
          <p:nvPr userDrawn="1"/>
        </p:nvSpPr>
        <p:spPr bwMode="auto">
          <a:xfrm>
            <a:off x="268297" y="3970395"/>
            <a:ext cx="1080000" cy="1080000"/>
          </a:xfrm>
          <a:custGeom>
            <a:avLst/>
            <a:gdLst>
              <a:gd name="T0" fmla="*/ 304829 w 1085850"/>
              <a:gd name="T1" fmla="*/ 608013 h 1087437"/>
              <a:gd name="T2" fmla="*/ 282994 w 1085850"/>
              <a:gd name="T3" fmla="*/ 635000 h 1087437"/>
              <a:gd name="T4" fmla="*/ 262718 w 1085850"/>
              <a:gd name="T5" fmla="*/ 608013 h 1087437"/>
              <a:gd name="T6" fmla="*/ 365587 w 1085850"/>
              <a:gd name="T7" fmla="*/ 568325 h 1087437"/>
              <a:gd name="T8" fmla="*/ 381751 w 1085850"/>
              <a:gd name="T9" fmla="*/ 599281 h 1087437"/>
              <a:gd name="T10" fmla="*/ 349423 w 1085850"/>
              <a:gd name="T11" fmla="*/ 608806 h 1087437"/>
              <a:gd name="T12" fmla="*/ 345383 w 1085850"/>
              <a:gd name="T13" fmla="*/ 574675 h 1087437"/>
              <a:gd name="T14" fmla="*/ 219075 w 1085850"/>
              <a:gd name="T15" fmla="*/ 574675 h 1087437"/>
              <a:gd name="T16" fmla="*/ 215900 w 1085850"/>
              <a:gd name="T17" fmla="*/ 608806 h 1087437"/>
              <a:gd name="T18" fmla="*/ 182563 w 1085850"/>
              <a:gd name="T19" fmla="*/ 599281 h 1087437"/>
              <a:gd name="T20" fmla="*/ 198438 w 1085850"/>
              <a:gd name="T21" fmla="*/ 568325 h 1087437"/>
              <a:gd name="T22" fmla="*/ 225425 w 1085850"/>
              <a:gd name="T23" fmla="*/ 501159 h 1087437"/>
              <a:gd name="T24" fmla="*/ 203200 w 1085850"/>
              <a:gd name="T25" fmla="*/ 528637 h 1087437"/>
              <a:gd name="T26" fmla="*/ 180975 w 1085850"/>
              <a:gd name="T27" fmla="*/ 501159 h 1087437"/>
              <a:gd name="T28" fmla="*/ 592138 w 1085850"/>
              <a:gd name="T29" fmla="*/ 569912 h 1087437"/>
              <a:gd name="T30" fmla="*/ 913513 w 1085850"/>
              <a:gd name="T31" fmla="*/ 488156 h 1087437"/>
              <a:gd name="T32" fmla="*/ 901405 w 1085850"/>
              <a:gd name="T33" fmla="*/ 534988 h 1087437"/>
              <a:gd name="T34" fmla="*/ 894157 w 1085850"/>
              <a:gd name="T35" fmla="*/ 565944 h 1087437"/>
              <a:gd name="T36" fmla="*/ 959640 w 1085850"/>
              <a:gd name="T37" fmla="*/ 496094 h 1087437"/>
              <a:gd name="T38" fmla="*/ 828675 w 1085850"/>
              <a:gd name="T39" fmla="*/ 447675 h 1087437"/>
              <a:gd name="T40" fmla="*/ 545830 w 1085850"/>
              <a:gd name="T41" fmla="*/ 447675 h 1087437"/>
              <a:gd name="T42" fmla="*/ 307195 w 1085850"/>
              <a:gd name="T43" fmla="*/ 465138 h 1087437"/>
              <a:gd name="T44" fmla="*/ 285360 w 1085850"/>
              <a:gd name="T45" fmla="*/ 492125 h 1087437"/>
              <a:gd name="T46" fmla="*/ 265085 w 1085850"/>
              <a:gd name="T47" fmla="*/ 465138 h 1087437"/>
              <a:gd name="T48" fmla="*/ 708026 w 1085850"/>
              <a:gd name="T49" fmla="*/ 447675 h 1087437"/>
              <a:gd name="T50" fmla="*/ 667544 w 1085850"/>
              <a:gd name="T51" fmla="*/ 500063 h 1087437"/>
              <a:gd name="T52" fmla="*/ 685007 w 1085850"/>
              <a:gd name="T53" fmla="*/ 633413 h 1087437"/>
              <a:gd name="T54" fmla="*/ 757238 w 1085850"/>
              <a:gd name="T55" fmla="*/ 640556 h 1087437"/>
              <a:gd name="T56" fmla="*/ 760413 w 1085850"/>
              <a:gd name="T57" fmla="*/ 567531 h 1087437"/>
              <a:gd name="T58" fmla="*/ 735013 w 1085850"/>
              <a:gd name="T59" fmla="*/ 619919 h 1087437"/>
              <a:gd name="T60" fmla="*/ 706438 w 1085850"/>
              <a:gd name="T61" fmla="*/ 524669 h 1087437"/>
              <a:gd name="T62" fmla="*/ 746126 w 1085850"/>
              <a:gd name="T63" fmla="*/ 477044 h 1087437"/>
              <a:gd name="T64" fmla="*/ 790576 w 1085850"/>
              <a:gd name="T65" fmla="*/ 469106 h 1087437"/>
              <a:gd name="T66" fmla="*/ 289314 w 1085850"/>
              <a:gd name="T67" fmla="*/ 414333 h 1087437"/>
              <a:gd name="T68" fmla="*/ 140437 w 1085850"/>
              <a:gd name="T69" fmla="*/ 477633 h 1087437"/>
              <a:gd name="T70" fmla="*/ 115888 w 1085850"/>
              <a:gd name="T71" fmla="*/ 562298 h 1087437"/>
              <a:gd name="T72" fmla="*/ 176073 w 1085850"/>
              <a:gd name="T73" fmla="*/ 637468 h 1087437"/>
              <a:gd name="T74" fmla="*/ 355042 w 1085850"/>
              <a:gd name="T75" fmla="*/ 658041 h 1087437"/>
              <a:gd name="T76" fmla="*/ 449278 w 1085850"/>
              <a:gd name="T77" fmla="*/ 590784 h 1087437"/>
              <a:gd name="T78" fmla="*/ 439775 w 1085850"/>
              <a:gd name="T79" fmla="*/ 535395 h 1087437"/>
              <a:gd name="T80" fmla="*/ 357418 w 1085850"/>
              <a:gd name="T81" fmla="*/ 493459 h 1087437"/>
              <a:gd name="T82" fmla="*/ 399388 w 1085850"/>
              <a:gd name="T83" fmla="*/ 457061 h 1087437"/>
              <a:gd name="T84" fmla="*/ 388302 w 1085850"/>
              <a:gd name="T85" fmla="*/ 421454 h 1087437"/>
              <a:gd name="T86" fmla="*/ 598488 w 1085850"/>
              <a:gd name="T87" fmla="*/ 2381 h 1087437"/>
              <a:gd name="T88" fmla="*/ 823913 w 1085850"/>
              <a:gd name="T89" fmla="*/ 78581 h 1087437"/>
              <a:gd name="T90" fmla="*/ 993775 w 1085850"/>
              <a:gd name="T91" fmla="*/ 239713 h 1087437"/>
              <a:gd name="T92" fmla="*/ 1079500 w 1085850"/>
              <a:gd name="T93" fmla="*/ 461169 h 1087437"/>
              <a:gd name="T94" fmla="*/ 1061244 w 1085850"/>
              <a:gd name="T95" fmla="*/ 704850 h 1087437"/>
              <a:gd name="T96" fmla="*/ 944563 w 1085850"/>
              <a:gd name="T97" fmla="*/ 908843 h 1087437"/>
              <a:gd name="T98" fmla="*/ 754063 w 1085850"/>
              <a:gd name="T99" fmla="*/ 1044575 h 1087437"/>
              <a:gd name="T100" fmla="*/ 514350 w 1085850"/>
              <a:gd name="T101" fmla="*/ 1085850 h 1087437"/>
              <a:gd name="T102" fmla="*/ 283369 w 1085850"/>
              <a:gd name="T103" fmla="*/ 1022350 h 1087437"/>
              <a:gd name="T104" fmla="*/ 107950 w 1085850"/>
              <a:gd name="T105" fmla="*/ 868362 h 1087437"/>
              <a:gd name="T106" fmla="*/ 11113 w 1085850"/>
              <a:gd name="T107" fmla="*/ 653256 h 1087437"/>
              <a:gd name="T108" fmla="*/ 17463 w 1085850"/>
              <a:gd name="T109" fmla="*/ 407194 h 1087437"/>
              <a:gd name="T110" fmla="*/ 123825 w 1085850"/>
              <a:gd name="T111" fmla="*/ 198438 h 1087437"/>
              <a:gd name="T112" fmla="*/ 307975 w 1085850"/>
              <a:gd name="T113" fmla="*/ 53975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5850" h="1087437">
                <a:moveTo>
                  <a:pt x="279874" y="590550"/>
                </a:moveTo>
                <a:lnTo>
                  <a:pt x="282994" y="590550"/>
                </a:lnTo>
                <a:lnTo>
                  <a:pt x="288452" y="590550"/>
                </a:lnTo>
                <a:lnTo>
                  <a:pt x="291572" y="591344"/>
                </a:lnTo>
                <a:lnTo>
                  <a:pt x="296251" y="594519"/>
                </a:lnTo>
                <a:lnTo>
                  <a:pt x="299370" y="596900"/>
                </a:lnTo>
                <a:lnTo>
                  <a:pt x="301709" y="600075"/>
                </a:lnTo>
                <a:lnTo>
                  <a:pt x="304049" y="604044"/>
                </a:lnTo>
                <a:lnTo>
                  <a:pt x="304829" y="608013"/>
                </a:lnTo>
                <a:lnTo>
                  <a:pt x="306388" y="612775"/>
                </a:lnTo>
                <a:lnTo>
                  <a:pt x="304829" y="615950"/>
                </a:lnTo>
                <a:lnTo>
                  <a:pt x="304049" y="621506"/>
                </a:lnTo>
                <a:lnTo>
                  <a:pt x="301709" y="624681"/>
                </a:lnTo>
                <a:lnTo>
                  <a:pt x="299370" y="628650"/>
                </a:lnTo>
                <a:lnTo>
                  <a:pt x="296251" y="631031"/>
                </a:lnTo>
                <a:lnTo>
                  <a:pt x="291572" y="632619"/>
                </a:lnTo>
                <a:lnTo>
                  <a:pt x="288452" y="635000"/>
                </a:lnTo>
                <a:lnTo>
                  <a:pt x="282994" y="635000"/>
                </a:lnTo>
                <a:lnTo>
                  <a:pt x="279874" y="635000"/>
                </a:lnTo>
                <a:lnTo>
                  <a:pt x="275195" y="632619"/>
                </a:lnTo>
                <a:lnTo>
                  <a:pt x="271296" y="631031"/>
                </a:lnTo>
                <a:lnTo>
                  <a:pt x="268957" y="628650"/>
                </a:lnTo>
                <a:lnTo>
                  <a:pt x="265058" y="624681"/>
                </a:lnTo>
                <a:lnTo>
                  <a:pt x="264278" y="621506"/>
                </a:lnTo>
                <a:lnTo>
                  <a:pt x="262718" y="615950"/>
                </a:lnTo>
                <a:lnTo>
                  <a:pt x="261938" y="612775"/>
                </a:lnTo>
                <a:lnTo>
                  <a:pt x="262718" y="608013"/>
                </a:lnTo>
                <a:lnTo>
                  <a:pt x="264278" y="604044"/>
                </a:lnTo>
                <a:lnTo>
                  <a:pt x="265058" y="600075"/>
                </a:lnTo>
                <a:lnTo>
                  <a:pt x="268957" y="596900"/>
                </a:lnTo>
                <a:lnTo>
                  <a:pt x="271296" y="594519"/>
                </a:lnTo>
                <a:lnTo>
                  <a:pt x="275195" y="591344"/>
                </a:lnTo>
                <a:lnTo>
                  <a:pt x="279874" y="590550"/>
                </a:lnTo>
                <a:close/>
                <a:moveTo>
                  <a:pt x="356697" y="568325"/>
                </a:moveTo>
                <a:lnTo>
                  <a:pt x="362354" y="568325"/>
                </a:lnTo>
                <a:lnTo>
                  <a:pt x="365587" y="568325"/>
                </a:lnTo>
                <a:lnTo>
                  <a:pt x="370436" y="569913"/>
                </a:lnTo>
                <a:lnTo>
                  <a:pt x="374477" y="572294"/>
                </a:lnTo>
                <a:lnTo>
                  <a:pt x="376902" y="574675"/>
                </a:lnTo>
                <a:lnTo>
                  <a:pt x="380943" y="577850"/>
                </a:lnTo>
                <a:lnTo>
                  <a:pt x="381751" y="581819"/>
                </a:lnTo>
                <a:lnTo>
                  <a:pt x="383367" y="585788"/>
                </a:lnTo>
                <a:lnTo>
                  <a:pt x="384175" y="590550"/>
                </a:lnTo>
                <a:lnTo>
                  <a:pt x="383367" y="594519"/>
                </a:lnTo>
                <a:lnTo>
                  <a:pt x="381751" y="599281"/>
                </a:lnTo>
                <a:lnTo>
                  <a:pt x="380943" y="602456"/>
                </a:lnTo>
                <a:lnTo>
                  <a:pt x="376902" y="604838"/>
                </a:lnTo>
                <a:lnTo>
                  <a:pt x="374477" y="608806"/>
                </a:lnTo>
                <a:lnTo>
                  <a:pt x="370436" y="610394"/>
                </a:lnTo>
                <a:lnTo>
                  <a:pt x="365587" y="611188"/>
                </a:lnTo>
                <a:lnTo>
                  <a:pt x="362354" y="612775"/>
                </a:lnTo>
                <a:lnTo>
                  <a:pt x="356697" y="611188"/>
                </a:lnTo>
                <a:lnTo>
                  <a:pt x="353464" y="610394"/>
                </a:lnTo>
                <a:lnTo>
                  <a:pt x="349423" y="608806"/>
                </a:lnTo>
                <a:lnTo>
                  <a:pt x="345383" y="604838"/>
                </a:lnTo>
                <a:lnTo>
                  <a:pt x="342958" y="602456"/>
                </a:lnTo>
                <a:lnTo>
                  <a:pt x="340533" y="599281"/>
                </a:lnTo>
                <a:lnTo>
                  <a:pt x="339725" y="594519"/>
                </a:lnTo>
                <a:lnTo>
                  <a:pt x="339725" y="590550"/>
                </a:lnTo>
                <a:lnTo>
                  <a:pt x="339725" y="585788"/>
                </a:lnTo>
                <a:lnTo>
                  <a:pt x="340533" y="581819"/>
                </a:lnTo>
                <a:lnTo>
                  <a:pt x="342958" y="577850"/>
                </a:lnTo>
                <a:lnTo>
                  <a:pt x="345383" y="574675"/>
                </a:lnTo>
                <a:lnTo>
                  <a:pt x="349423" y="572294"/>
                </a:lnTo>
                <a:lnTo>
                  <a:pt x="353464" y="569913"/>
                </a:lnTo>
                <a:lnTo>
                  <a:pt x="356697" y="568325"/>
                </a:lnTo>
                <a:close/>
                <a:moveTo>
                  <a:pt x="198438" y="568325"/>
                </a:moveTo>
                <a:lnTo>
                  <a:pt x="203200" y="568325"/>
                </a:lnTo>
                <a:lnTo>
                  <a:pt x="208756" y="568325"/>
                </a:lnTo>
                <a:lnTo>
                  <a:pt x="211931" y="569913"/>
                </a:lnTo>
                <a:lnTo>
                  <a:pt x="215900" y="572294"/>
                </a:lnTo>
                <a:lnTo>
                  <a:pt x="219075" y="574675"/>
                </a:lnTo>
                <a:lnTo>
                  <a:pt x="222250" y="577850"/>
                </a:lnTo>
                <a:lnTo>
                  <a:pt x="224631" y="581819"/>
                </a:lnTo>
                <a:lnTo>
                  <a:pt x="225425" y="585788"/>
                </a:lnTo>
                <a:lnTo>
                  <a:pt x="225425" y="590550"/>
                </a:lnTo>
                <a:lnTo>
                  <a:pt x="225425" y="594519"/>
                </a:lnTo>
                <a:lnTo>
                  <a:pt x="224631" y="599281"/>
                </a:lnTo>
                <a:lnTo>
                  <a:pt x="222250" y="602456"/>
                </a:lnTo>
                <a:lnTo>
                  <a:pt x="219075" y="604838"/>
                </a:lnTo>
                <a:lnTo>
                  <a:pt x="215900" y="608806"/>
                </a:lnTo>
                <a:lnTo>
                  <a:pt x="211931" y="610394"/>
                </a:lnTo>
                <a:lnTo>
                  <a:pt x="208756" y="611188"/>
                </a:lnTo>
                <a:lnTo>
                  <a:pt x="203200" y="612775"/>
                </a:lnTo>
                <a:lnTo>
                  <a:pt x="198438" y="611188"/>
                </a:lnTo>
                <a:lnTo>
                  <a:pt x="195263" y="610394"/>
                </a:lnTo>
                <a:lnTo>
                  <a:pt x="191294" y="608806"/>
                </a:lnTo>
                <a:lnTo>
                  <a:pt x="187325" y="604838"/>
                </a:lnTo>
                <a:lnTo>
                  <a:pt x="184944" y="602456"/>
                </a:lnTo>
                <a:lnTo>
                  <a:pt x="182563" y="599281"/>
                </a:lnTo>
                <a:lnTo>
                  <a:pt x="180975" y="594519"/>
                </a:lnTo>
                <a:lnTo>
                  <a:pt x="180975" y="590550"/>
                </a:lnTo>
                <a:lnTo>
                  <a:pt x="180975" y="585788"/>
                </a:lnTo>
                <a:lnTo>
                  <a:pt x="182563" y="581819"/>
                </a:lnTo>
                <a:lnTo>
                  <a:pt x="184944" y="577850"/>
                </a:lnTo>
                <a:lnTo>
                  <a:pt x="187325" y="574675"/>
                </a:lnTo>
                <a:lnTo>
                  <a:pt x="191294" y="572294"/>
                </a:lnTo>
                <a:lnTo>
                  <a:pt x="195263" y="569913"/>
                </a:lnTo>
                <a:lnTo>
                  <a:pt x="198438" y="568325"/>
                </a:lnTo>
                <a:close/>
                <a:moveTo>
                  <a:pt x="198438" y="484187"/>
                </a:moveTo>
                <a:lnTo>
                  <a:pt x="203200" y="484187"/>
                </a:lnTo>
                <a:lnTo>
                  <a:pt x="208756" y="484187"/>
                </a:lnTo>
                <a:lnTo>
                  <a:pt x="211931" y="484995"/>
                </a:lnTo>
                <a:lnTo>
                  <a:pt x="215900" y="487420"/>
                </a:lnTo>
                <a:lnTo>
                  <a:pt x="219075" y="489844"/>
                </a:lnTo>
                <a:lnTo>
                  <a:pt x="222250" y="493885"/>
                </a:lnTo>
                <a:lnTo>
                  <a:pt x="224631" y="497926"/>
                </a:lnTo>
                <a:lnTo>
                  <a:pt x="225425" y="501159"/>
                </a:lnTo>
                <a:lnTo>
                  <a:pt x="225425" y="506816"/>
                </a:lnTo>
                <a:lnTo>
                  <a:pt x="225425" y="510049"/>
                </a:lnTo>
                <a:lnTo>
                  <a:pt x="224631" y="514898"/>
                </a:lnTo>
                <a:lnTo>
                  <a:pt x="222250" y="518939"/>
                </a:lnTo>
                <a:lnTo>
                  <a:pt x="219075" y="522980"/>
                </a:lnTo>
                <a:lnTo>
                  <a:pt x="215900" y="525404"/>
                </a:lnTo>
                <a:lnTo>
                  <a:pt x="211931" y="526213"/>
                </a:lnTo>
                <a:lnTo>
                  <a:pt x="208756" y="528637"/>
                </a:lnTo>
                <a:lnTo>
                  <a:pt x="203200" y="528637"/>
                </a:lnTo>
                <a:lnTo>
                  <a:pt x="198438" y="528637"/>
                </a:lnTo>
                <a:lnTo>
                  <a:pt x="195263" y="526213"/>
                </a:lnTo>
                <a:lnTo>
                  <a:pt x="191294" y="525404"/>
                </a:lnTo>
                <a:lnTo>
                  <a:pt x="187325" y="522980"/>
                </a:lnTo>
                <a:lnTo>
                  <a:pt x="184944" y="518939"/>
                </a:lnTo>
                <a:lnTo>
                  <a:pt x="182563" y="514898"/>
                </a:lnTo>
                <a:lnTo>
                  <a:pt x="180975" y="510049"/>
                </a:lnTo>
                <a:lnTo>
                  <a:pt x="180975" y="506816"/>
                </a:lnTo>
                <a:lnTo>
                  <a:pt x="180975" y="501159"/>
                </a:lnTo>
                <a:lnTo>
                  <a:pt x="182563" y="497926"/>
                </a:lnTo>
                <a:lnTo>
                  <a:pt x="184944" y="493885"/>
                </a:lnTo>
                <a:lnTo>
                  <a:pt x="187325" y="489844"/>
                </a:lnTo>
                <a:lnTo>
                  <a:pt x="191294" y="487420"/>
                </a:lnTo>
                <a:lnTo>
                  <a:pt x="195263" y="484995"/>
                </a:lnTo>
                <a:lnTo>
                  <a:pt x="198438" y="484187"/>
                </a:lnTo>
                <a:close/>
                <a:moveTo>
                  <a:pt x="571096" y="481012"/>
                </a:moveTo>
                <a:lnTo>
                  <a:pt x="571905" y="481012"/>
                </a:lnTo>
                <a:lnTo>
                  <a:pt x="592138" y="569912"/>
                </a:lnTo>
                <a:lnTo>
                  <a:pt x="550863" y="569912"/>
                </a:lnTo>
                <a:lnTo>
                  <a:pt x="571096" y="481012"/>
                </a:lnTo>
                <a:close/>
                <a:moveTo>
                  <a:pt x="871538" y="476250"/>
                </a:moveTo>
                <a:lnTo>
                  <a:pt x="888490" y="476250"/>
                </a:lnTo>
                <a:lnTo>
                  <a:pt x="896562" y="477044"/>
                </a:lnTo>
                <a:lnTo>
                  <a:pt x="902212" y="478631"/>
                </a:lnTo>
                <a:lnTo>
                  <a:pt x="907862" y="481013"/>
                </a:lnTo>
                <a:lnTo>
                  <a:pt x="911091" y="484981"/>
                </a:lnTo>
                <a:lnTo>
                  <a:pt x="913513" y="488156"/>
                </a:lnTo>
                <a:lnTo>
                  <a:pt x="915934" y="492919"/>
                </a:lnTo>
                <a:lnTo>
                  <a:pt x="917549" y="499269"/>
                </a:lnTo>
                <a:lnTo>
                  <a:pt x="919163" y="507206"/>
                </a:lnTo>
                <a:lnTo>
                  <a:pt x="917549" y="514350"/>
                </a:lnTo>
                <a:lnTo>
                  <a:pt x="915934" y="520700"/>
                </a:lnTo>
                <a:lnTo>
                  <a:pt x="913513" y="525463"/>
                </a:lnTo>
                <a:lnTo>
                  <a:pt x="910284" y="528638"/>
                </a:lnTo>
                <a:lnTo>
                  <a:pt x="906248" y="532606"/>
                </a:lnTo>
                <a:lnTo>
                  <a:pt x="901405" y="534988"/>
                </a:lnTo>
                <a:lnTo>
                  <a:pt x="896562" y="536575"/>
                </a:lnTo>
                <a:lnTo>
                  <a:pt x="890104" y="536575"/>
                </a:lnTo>
                <a:lnTo>
                  <a:pt x="871538" y="536575"/>
                </a:lnTo>
                <a:lnTo>
                  <a:pt x="871538" y="476250"/>
                </a:lnTo>
                <a:close/>
                <a:moveTo>
                  <a:pt x="828675" y="447675"/>
                </a:moveTo>
                <a:lnTo>
                  <a:pt x="828675" y="644525"/>
                </a:lnTo>
                <a:lnTo>
                  <a:pt x="871798" y="644525"/>
                </a:lnTo>
                <a:lnTo>
                  <a:pt x="871798" y="565944"/>
                </a:lnTo>
                <a:lnTo>
                  <a:pt x="894157" y="565944"/>
                </a:lnTo>
                <a:lnTo>
                  <a:pt x="907733" y="564356"/>
                </a:lnTo>
                <a:lnTo>
                  <a:pt x="921309" y="561975"/>
                </a:lnTo>
                <a:lnTo>
                  <a:pt x="932489" y="557213"/>
                </a:lnTo>
                <a:lnTo>
                  <a:pt x="942071" y="550863"/>
                </a:lnTo>
                <a:lnTo>
                  <a:pt x="949258" y="542131"/>
                </a:lnTo>
                <a:lnTo>
                  <a:pt x="955647" y="532606"/>
                </a:lnTo>
                <a:lnTo>
                  <a:pt x="959640" y="520700"/>
                </a:lnTo>
                <a:lnTo>
                  <a:pt x="960438" y="507206"/>
                </a:lnTo>
                <a:lnTo>
                  <a:pt x="959640" y="496094"/>
                </a:lnTo>
                <a:lnTo>
                  <a:pt x="957244" y="484981"/>
                </a:lnTo>
                <a:lnTo>
                  <a:pt x="953251" y="474663"/>
                </a:lnTo>
                <a:lnTo>
                  <a:pt x="946863" y="465931"/>
                </a:lnTo>
                <a:lnTo>
                  <a:pt x="939676" y="458788"/>
                </a:lnTo>
                <a:lnTo>
                  <a:pt x="929294" y="452438"/>
                </a:lnTo>
                <a:lnTo>
                  <a:pt x="923704" y="450056"/>
                </a:lnTo>
                <a:lnTo>
                  <a:pt x="917316" y="449263"/>
                </a:lnTo>
                <a:lnTo>
                  <a:pt x="902143" y="447675"/>
                </a:lnTo>
                <a:lnTo>
                  <a:pt x="828675" y="447675"/>
                </a:lnTo>
                <a:close/>
                <a:moveTo>
                  <a:pt x="545830" y="447675"/>
                </a:moveTo>
                <a:lnTo>
                  <a:pt x="490538" y="644525"/>
                </a:lnTo>
                <a:lnTo>
                  <a:pt x="534771" y="644525"/>
                </a:lnTo>
                <a:lnTo>
                  <a:pt x="545040" y="602456"/>
                </a:lnTo>
                <a:lnTo>
                  <a:pt x="599541" y="602456"/>
                </a:lnTo>
                <a:lnTo>
                  <a:pt x="609810" y="644525"/>
                </a:lnTo>
                <a:lnTo>
                  <a:pt x="652463" y="644525"/>
                </a:lnTo>
                <a:lnTo>
                  <a:pt x="598752" y="447675"/>
                </a:lnTo>
                <a:lnTo>
                  <a:pt x="545830" y="447675"/>
                </a:lnTo>
                <a:close/>
                <a:moveTo>
                  <a:pt x="281461" y="447675"/>
                </a:moveTo>
                <a:lnTo>
                  <a:pt x="285360" y="447675"/>
                </a:lnTo>
                <a:lnTo>
                  <a:pt x="290039" y="447675"/>
                </a:lnTo>
                <a:lnTo>
                  <a:pt x="293938" y="449263"/>
                </a:lnTo>
                <a:lnTo>
                  <a:pt x="298617" y="451644"/>
                </a:lnTo>
                <a:lnTo>
                  <a:pt x="300957" y="454025"/>
                </a:lnTo>
                <a:lnTo>
                  <a:pt x="303296" y="457994"/>
                </a:lnTo>
                <a:lnTo>
                  <a:pt x="305636" y="461169"/>
                </a:lnTo>
                <a:lnTo>
                  <a:pt x="307195" y="465138"/>
                </a:lnTo>
                <a:lnTo>
                  <a:pt x="307975" y="469900"/>
                </a:lnTo>
                <a:lnTo>
                  <a:pt x="307195" y="473869"/>
                </a:lnTo>
                <a:lnTo>
                  <a:pt x="305636" y="478631"/>
                </a:lnTo>
                <a:lnTo>
                  <a:pt x="303296" y="482600"/>
                </a:lnTo>
                <a:lnTo>
                  <a:pt x="300957" y="485775"/>
                </a:lnTo>
                <a:lnTo>
                  <a:pt x="298617" y="488156"/>
                </a:lnTo>
                <a:lnTo>
                  <a:pt x="293938" y="489744"/>
                </a:lnTo>
                <a:lnTo>
                  <a:pt x="290039" y="492125"/>
                </a:lnTo>
                <a:lnTo>
                  <a:pt x="285360" y="492125"/>
                </a:lnTo>
                <a:lnTo>
                  <a:pt x="281461" y="492125"/>
                </a:lnTo>
                <a:lnTo>
                  <a:pt x="276782" y="489744"/>
                </a:lnTo>
                <a:lnTo>
                  <a:pt x="273663" y="488156"/>
                </a:lnTo>
                <a:lnTo>
                  <a:pt x="270544" y="485775"/>
                </a:lnTo>
                <a:lnTo>
                  <a:pt x="267424" y="482600"/>
                </a:lnTo>
                <a:lnTo>
                  <a:pt x="265865" y="478631"/>
                </a:lnTo>
                <a:lnTo>
                  <a:pt x="265085" y="473869"/>
                </a:lnTo>
                <a:lnTo>
                  <a:pt x="263525" y="469900"/>
                </a:lnTo>
                <a:lnTo>
                  <a:pt x="265085" y="465138"/>
                </a:lnTo>
                <a:lnTo>
                  <a:pt x="265865" y="461169"/>
                </a:lnTo>
                <a:lnTo>
                  <a:pt x="267424" y="457994"/>
                </a:lnTo>
                <a:lnTo>
                  <a:pt x="270544" y="454025"/>
                </a:lnTo>
                <a:lnTo>
                  <a:pt x="273663" y="451644"/>
                </a:lnTo>
                <a:lnTo>
                  <a:pt x="276782" y="449263"/>
                </a:lnTo>
                <a:lnTo>
                  <a:pt x="281461" y="447675"/>
                </a:lnTo>
                <a:close/>
                <a:moveTo>
                  <a:pt x="725488" y="444500"/>
                </a:moveTo>
                <a:lnTo>
                  <a:pt x="716757" y="446088"/>
                </a:lnTo>
                <a:lnTo>
                  <a:pt x="708026" y="447675"/>
                </a:lnTo>
                <a:lnTo>
                  <a:pt x="700882" y="450850"/>
                </a:lnTo>
                <a:lnTo>
                  <a:pt x="694532" y="454819"/>
                </a:lnTo>
                <a:lnTo>
                  <a:pt x="688182" y="458788"/>
                </a:lnTo>
                <a:lnTo>
                  <a:pt x="683419" y="463550"/>
                </a:lnTo>
                <a:lnTo>
                  <a:pt x="679451" y="469106"/>
                </a:lnTo>
                <a:lnTo>
                  <a:pt x="676276" y="475456"/>
                </a:lnTo>
                <a:lnTo>
                  <a:pt x="672307" y="484188"/>
                </a:lnTo>
                <a:lnTo>
                  <a:pt x="669926" y="491331"/>
                </a:lnTo>
                <a:lnTo>
                  <a:pt x="667544" y="500063"/>
                </a:lnTo>
                <a:lnTo>
                  <a:pt x="665163" y="521494"/>
                </a:lnTo>
                <a:lnTo>
                  <a:pt x="665163" y="544513"/>
                </a:lnTo>
                <a:lnTo>
                  <a:pt x="665163" y="567531"/>
                </a:lnTo>
                <a:lnTo>
                  <a:pt x="667544" y="588963"/>
                </a:lnTo>
                <a:lnTo>
                  <a:pt x="669926" y="607219"/>
                </a:lnTo>
                <a:lnTo>
                  <a:pt x="672307" y="614363"/>
                </a:lnTo>
                <a:lnTo>
                  <a:pt x="676276" y="622300"/>
                </a:lnTo>
                <a:lnTo>
                  <a:pt x="679451" y="627856"/>
                </a:lnTo>
                <a:lnTo>
                  <a:pt x="685007" y="633413"/>
                </a:lnTo>
                <a:lnTo>
                  <a:pt x="689769" y="638175"/>
                </a:lnTo>
                <a:lnTo>
                  <a:pt x="694532" y="641350"/>
                </a:lnTo>
                <a:lnTo>
                  <a:pt x="701676" y="644525"/>
                </a:lnTo>
                <a:lnTo>
                  <a:pt x="708819" y="646906"/>
                </a:lnTo>
                <a:lnTo>
                  <a:pt x="717551" y="647700"/>
                </a:lnTo>
                <a:lnTo>
                  <a:pt x="726282" y="647700"/>
                </a:lnTo>
                <a:lnTo>
                  <a:pt x="739776" y="646906"/>
                </a:lnTo>
                <a:lnTo>
                  <a:pt x="752476" y="642938"/>
                </a:lnTo>
                <a:lnTo>
                  <a:pt x="757238" y="640556"/>
                </a:lnTo>
                <a:lnTo>
                  <a:pt x="762001" y="636588"/>
                </a:lnTo>
                <a:lnTo>
                  <a:pt x="765969" y="631825"/>
                </a:lnTo>
                <a:lnTo>
                  <a:pt x="770732" y="627063"/>
                </a:lnTo>
                <a:lnTo>
                  <a:pt x="770732" y="645319"/>
                </a:lnTo>
                <a:lnTo>
                  <a:pt x="801688" y="645319"/>
                </a:lnTo>
                <a:lnTo>
                  <a:pt x="801688" y="538163"/>
                </a:lnTo>
                <a:lnTo>
                  <a:pt x="733426" y="538163"/>
                </a:lnTo>
                <a:lnTo>
                  <a:pt x="733426" y="567531"/>
                </a:lnTo>
                <a:lnTo>
                  <a:pt x="760413" y="567531"/>
                </a:lnTo>
                <a:lnTo>
                  <a:pt x="760413" y="587375"/>
                </a:lnTo>
                <a:lnTo>
                  <a:pt x="760413" y="596106"/>
                </a:lnTo>
                <a:lnTo>
                  <a:pt x="758032" y="602456"/>
                </a:lnTo>
                <a:lnTo>
                  <a:pt x="755651" y="607219"/>
                </a:lnTo>
                <a:lnTo>
                  <a:pt x="752476" y="611981"/>
                </a:lnTo>
                <a:lnTo>
                  <a:pt x="748507" y="614363"/>
                </a:lnTo>
                <a:lnTo>
                  <a:pt x="743744" y="616744"/>
                </a:lnTo>
                <a:lnTo>
                  <a:pt x="739776" y="619919"/>
                </a:lnTo>
                <a:lnTo>
                  <a:pt x="735013" y="619919"/>
                </a:lnTo>
                <a:lnTo>
                  <a:pt x="727869" y="618331"/>
                </a:lnTo>
                <a:lnTo>
                  <a:pt x="723901" y="616744"/>
                </a:lnTo>
                <a:lnTo>
                  <a:pt x="719932" y="614363"/>
                </a:lnTo>
                <a:lnTo>
                  <a:pt x="715169" y="607219"/>
                </a:lnTo>
                <a:lnTo>
                  <a:pt x="711994" y="598488"/>
                </a:lnTo>
                <a:lnTo>
                  <a:pt x="708819" y="587375"/>
                </a:lnTo>
                <a:lnTo>
                  <a:pt x="708026" y="573881"/>
                </a:lnTo>
                <a:lnTo>
                  <a:pt x="706438" y="542131"/>
                </a:lnTo>
                <a:lnTo>
                  <a:pt x="706438" y="524669"/>
                </a:lnTo>
                <a:lnTo>
                  <a:pt x="708026" y="511175"/>
                </a:lnTo>
                <a:lnTo>
                  <a:pt x="710407" y="499269"/>
                </a:lnTo>
                <a:lnTo>
                  <a:pt x="712788" y="488950"/>
                </a:lnTo>
                <a:lnTo>
                  <a:pt x="716757" y="483394"/>
                </a:lnTo>
                <a:lnTo>
                  <a:pt x="721519" y="477838"/>
                </a:lnTo>
                <a:lnTo>
                  <a:pt x="727869" y="474663"/>
                </a:lnTo>
                <a:lnTo>
                  <a:pt x="735013" y="473075"/>
                </a:lnTo>
                <a:lnTo>
                  <a:pt x="741363" y="474663"/>
                </a:lnTo>
                <a:lnTo>
                  <a:pt x="746126" y="477044"/>
                </a:lnTo>
                <a:lnTo>
                  <a:pt x="750094" y="480219"/>
                </a:lnTo>
                <a:lnTo>
                  <a:pt x="753269" y="484188"/>
                </a:lnTo>
                <a:lnTo>
                  <a:pt x="755651" y="488950"/>
                </a:lnTo>
                <a:lnTo>
                  <a:pt x="758032" y="495300"/>
                </a:lnTo>
                <a:lnTo>
                  <a:pt x="759619" y="506413"/>
                </a:lnTo>
                <a:lnTo>
                  <a:pt x="798513" y="506413"/>
                </a:lnTo>
                <a:lnTo>
                  <a:pt x="798513" y="492919"/>
                </a:lnTo>
                <a:lnTo>
                  <a:pt x="795338" y="480219"/>
                </a:lnTo>
                <a:lnTo>
                  <a:pt x="790576" y="469106"/>
                </a:lnTo>
                <a:lnTo>
                  <a:pt x="784226" y="461169"/>
                </a:lnTo>
                <a:lnTo>
                  <a:pt x="780257" y="457200"/>
                </a:lnTo>
                <a:lnTo>
                  <a:pt x="775494" y="453231"/>
                </a:lnTo>
                <a:lnTo>
                  <a:pt x="764382" y="448469"/>
                </a:lnTo>
                <a:lnTo>
                  <a:pt x="750888" y="444500"/>
                </a:lnTo>
                <a:lnTo>
                  <a:pt x="735013" y="444500"/>
                </a:lnTo>
                <a:lnTo>
                  <a:pt x="725488" y="444500"/>
                </a:lnTo>
                <a:close/>
                <a:moveTo>
                  <a:pt x="301193" y="412750"/>
                </a:moveTo>
                <a:lnTo>
                  <a:pt x="289314" y="414333"/>
                </a:lnTo>
                <a:lnTo>
                  <a:pt x="265557" y="417498"/>
                </a:lnTo>
                <a:lnTo>
                  <a:pt x="251303" y="419871"/>
                </a:lnTo>
                <a:lnTo>
                  <a:pt x="235465" y="425410"/>
                </a:lnTo>
                <a:lnTo>
                  <a:pt x="218835" y="430158"/>
                </a:lnTo>
                <a:lnTo>
                  <a:pt x="202205" y="436488"/>
                </a:lnTo>
                <a:lnTo>
                  <a:pt x="184784" y="444401"/>
                </a:lnTo>
                <a:lnTo>
                  <a:pt x="168946" y="453104"/>
                </a:lnTo>
                <a:lnTo>
                  <a:pt x="153899" y="465765"/>
                </a:lnTo>
                <a:lnTo>
                  <a:pt x="140437" y="477633"/>
                </a:lnTo>
                <a:lnTo>
                  <a:pt x="134894" y="485546"/>
                </a:lnTo>
                <a:lnTo>
                  <a:pt x="129351" y="493459"/>
                </a:lnTo>
                <a:lnTo>
                  <a:pt x="126183" y="502163"/>
                </a:lnTo>
                <a:lnTo>
                  <a:pt x="122223" y="510866"/>
                </a:lnTo>
                <a:lnTo>
                  <a:pt x="119056" y="521153"/>
                </a:lnTo>
                <a:lnTo>
                  <a:pt x="117472" y="530648"/>
                </a:lnTo>
                <a:lnTo>
                  <a:pt x="115888" y="541726"/>
                </a:lnTo>
                <a:lnTo>
                  <a:pt x="115888" y="552803"/>
                </a:lnTo>
                <a:lnTo>
                  <a:pt x="115888" y="562298"/>
                </a:lnTo>
                <a:lnTo>
                  <a:pt x="119056" y="571002"/>
                </a:lnTo>
                <a:lnTo>
                  <a:pt x="121432" y="579706"/>
                </a:lnTo>
                <a:lnTo>
                  <a:pt x="124599" y="588410"/>
                </a:lnTo>
                <a:lnTo>
                  <a:pt x="128559" y="595531"/>
                </a:lnTo>
                <a:lnTo>
                  <a:pt x="133310" y="602653"/>
                </a:lnTo>
                <a:lnTo>
                  <a:pt x="139645" y="608983"/>
                </a:lnTo>
                <a:lnTo>
                  <a:pt x="145980" y="616104"/>
                </a:lnTo>
                <a:lnTo>
                  <a:pt x="159443" y="627182"/>
                </a:lnTo>
                <a:lnTo>
                  <a:pt x="176073" y="637468"/>
                </a:lnTo>
                <a:lnTo>
                  <a:pt x="193494" y="646172"/>
                </a:lnTo>
                <a:lnTo>
                  <a:pt x="213292" y="653293"/>
                </a:lnTo>
                <a:lnTo>
                  <a:pt x="233881" y="658041"/>
                </a:lnTo>
                <a:lnTo>
                  <a:pt x="254471" y="661997"/>
                </a:lnTo>
                <a:lnTo>
                  <a:pt x="275852" y="664371"/>
                </a:lnTo>
                <a:lnTo>
                  <a:pt x="296441" y="665162"/>
                </a:lnTo>
                <a:lnTo>
                  <a:pt x="317031" y="664371"/>
                </a:lnTo>
                <a:lnTo>
                  <a:pt x="336828" y="661997"/>
                </a:lnTo>
                <a:lnTo>
                  <a:pt x="355042" y="658041"/>
                </a:lnTo>
                <a:lnTo>
                  <a:pt x="372464" y="653293"/>
                </a:lnTo>
                <a:lnTo>
                  <a:pt x="383550" y="648546"/>
                </a:lnTo>
                <a:lnTo>
                  <a:pt x="393053" y="643798"/>
                </a:lnTo>
                <a:lnTo>
                  <a:pt x="403348" y="637468"/>
                </a:lnTo>
                <a:lnTo>
                  <a:pt x="411267" y="631138"/>
                </a:lnTo>
                <a:lnTo>
                  <a:pt x="427897" y="619269"/>
                </a:lnTo>
                <a:lnTo>
                  <a:pt x="439775" y="604235"/>
                </a:lnTo>
                <a:lnTo>
                  <a:pt x="444527" y="597114"/>
                </a:lnTo>
                <a:lnTo>
                  <a:pt x="449278" y="590784"/>
                </a:lnTo>
                <a:lnTo>
                  <a:pt x="451654" y="583662"/>
                </a:lnTo>
                <a:lnTo>
                  <a:pt x="454821" y="575750"/>
                </a:lnTo>
                <a:lnTo>
                  <a:pt x="455613" y="570211"/>
                </a:lnTo>
                <a:lnTo>
                  <a:pt x="455613" y="562298"/>
                </a:lnTo>
                <a:lnTo>
                  <a:pt x="455613" y="555968"/>
                </a:lnTo>
                <a:lnTo>
                  <a:pt x="453238" y="550429"/>
                </a:lnTo>
                <a:lnTo>
                  <a:pt x="450862" y="546473"/>
                </a:lnTo>
                <a:lnTo>
                  <a:pt x="446902" y="542517"/>
                </a:lnTo>
                <a:lnTo>
                  <a:pt x="439775" y="535395"/>
                </a:lnTo>
                <a:lnTo>
                  <a:pt x="428689" y="530648"/>
                </a:lnTo>
                <a:lnTo>
                  <a:pt x="416810" y="528274"/>
                </a:lnTo>
                <a:lnTo>
                  <a:pt x="404140" y="524318"/>
                </a:lnTo>
                <a:lnTo>
                  <a:pt x="392261" y="521153"/>
                </a:lnTo>
                <a:lnTo>
                  <a:pt x="381175" y="515614"/>
                </a:lnTo>
                <a:lnTo>
                  <a:pt x="372464" y="510866"/>
                </a:lnTo>
                <a:lnTo>
                  <a:pt x="365337" y="506119"/>
                </a:lnTo>
                <a:lnTo>
                  <a:pt x="359793" y="499789"/>
                </a:lnTo>
                <a:lnTo>
                  <a:pt x="357418" y="493459"/>
                </a:lnTo>
                <a:lnTo>
                  <a:pt x="356626" y="487920"/>
                </a:lnTo>
                <a:lnTo>
                  <a:pt x="357418" y="483964"/>
                </a:lnTo>
                <a:lnTo>
                  <a:pt x="359001" y="479216"/>
                </a:lnTo>
                <a:lnTo>
                  <a:pt x="363753" y="475260"/>
                </a:lnTo>
                <a:lnTo>
                  <a:pt x="370088" y="472095"/>
                </a:lnTo>
                <a:lnTo>
                  <a:pt x="378799" y="468930"/>
                </a:lnTo>
                <a:lnTo>
                  <a:pt x="386718" y="465765"/>
                </a:lnTo>
                <a:lnTo>
                  <a:pt x="394637" y="461808"/>
                </a:lnTo>
                <a:lnTo>
                  <a:pt x="399388" y="457061"/>
                </a:lnTo>
                <a:lnTo>
                  <a:pt x="403348" y="452313"/>
                </a:lnTo>
                <a:lnTo>
                  <a:pt x="406515" y="448357"/>
                </a:lnTo>
                <a:lnTo>
                  <a:pt x="408099" y="443609"/>
                </a:lnTo>
                <a:lnTo>
                  <a:pt x="408099" y="439653"/>
                </a:lnTo>
                <a:lnTo>
                  <a:pt x="406515" y="436488"/>
                </a:lnTo>
                <a:lnTo>
                  <a:pt x="405724" y="432532"/>
                </a:lnTo>
                <a:lnTo>
                  <a:pt x="403348" y="430158"/>
                </a:lnTo>
                <a:lnTo>
                  <a:pt x="397805" y="426202"/>
                </a:lnTo>
                <a:lnTo>
                  <a:pt x="388302" y="421454"/>
                </a:lnTo>
                <a:lnTo>
                  <a:pt x="376423" y="417498"/>
                </a:lnTo>
                <a:lnTo>
                  <a:pt x="359793" y="414333"/>
                </a:lnTo>
                <a:lnTo>
                  <a:pt x="341580" y="412750"/>
                </a:lnTo>
                <a:lnTo>
                  <a:pt x="321782" y="412750"/>
                </a:lnTo>
                <a:lnTo>
                  <a:pt x="301193" y="412750"/>
                </a:lnTo>
                <a:close/>
                <a:moveTo>
                  <a:pt x="514350" y="0"/>
                </a:moveTo>
                <a:lnTo>
                  <a:pt x="542925" y="0"/>
                </a:lnTo>
                <a:lnTo>
                  <a:pt x="571500" y="0"/>
                </a:lnTo>
                <a:lnTo>
                  <a:pt x="598488" y="2381"/>
                </a:lnTo>
                <a:lnTo>
                  <a:pt x="625475" y="6350"/>
                </a:lnTo>
                <a:lnTo>
                  <a:pt x="652463" y="11113"/>
                </a:lnTo>
                <a:lnTo>
                  <a:pt x="679450" y="17463"/>
                </a:lnTo>
                <a:lnTo>
                  <a:pt x="704850" y="24606"/>
                </a:lnTo>
                <a:lnTo>
                  <a:pt x="729456" y="33338"/>
                </a:lnTo>
                <a:lnTo>
                  <a:pt x="754063" y="42863"/>
                </a:lnTo>
                <a:lnTo>
                  <a:pt x="778669" y="53975"/>
                </a:lnTo>
                <a:lnTo>
                  <a:pt x="802481" y="65088"/>
                </a:lnTo>
                <a:lnTo>
                  <a:pt x="823913" y="78581"/>
                </a:lnTo>
                <a:lnTo>
                  <a:pt x="846138" y="92075"/>
                </a:lnTo>
                <a:lnTo>
                  <a:pt x="868363" y="107950"/>
                </a:lnTo>
                <a:lnTo>
                  <a:pt x="888206" y="124619"/>
                </a:lnTo>
                <a:lnTo>
                  <a:pt x="908050" y="141288"/>
                </a:lnTo>
                <a:lnTo>
                  <a:pt x="927100" y="158750"/>
                </a:lnTo>
                <a:lnTo>
                  <a:pt x="944563" y="178594"/>
                </a:lnTo>
                <a:lnTo>
                  <a:pt x="962025" y="198438"/>
                </a:lnTo>
                <a:lnTo>
                  <a:pt x="977900" y="217488"/>
                </a:lnTo>
                <a:lnTo>
                  <a:pt x="993775" y="239713"/>
                </a:lnTo>
                <a:lnTo>
                  <a:pt x="1007269" y="261938"/>
                </a:lnTo>
                <a:lnTo>
                  <a:pt x="1020763" y="284163"/>
                </a:lnTo>
                <a:lnTo>
                  <a:pt x="1032669" y="307181"/>
                </a:lnTo>
                <a:lnTo>
                  <a:pt x="1042988" y="331787"/>
                </a:lnTo>
                <a:lnTo>
                  <a:pt x="1052513" y="356394"/>
                </a:lnTo>
                <a:lnTo>
                  <a:pt x="1061244" y="382587"/>
                </a:lnTo>
                <a:lnTo>
                  <a:pt x="1068388" y="407194"/>
                </a:lnTo>
                <a:lnTo>
                  <a:pt x="1074738" y="434181"/>
                </a:lnTo>
                <a:lnTo>
                  <a:pt x="1079500" y="461169"/>
                </a:lnTo>
                <a:lnTo>
                  <a:pt x="1083469" y="488156"/>
                </a:lnTo>
                <a:lnTo>
                  <a:pt x="1085850" y="515144"/>
                </a:lnTo>
                <a:lnTo>
                  <a:pt x="1085850" y="543719"/>
                </a:lnTo>
                <a:lnTo>
                  <a:pt x="1085850" y="572294"/>
                </a:lnTo>
                <a:lnTo>
                  <a:pt x="1083469" y="599281"/>
                </a:lnTo>
                <a:lnTo>
                  <a:pt x="1079500" y="626269"/>
                </a:lnTo>
                <a:lnTo>
                  <a:pt x="1074738" y="653256"/>
                </a:lnTo>
                <a:lnTo>
                  <a:pt x="1068388" y="678656"/>
                </a:lnTo>
                <a:lnTo>
                  <a:pt x="1061244" y="704850"/>
                </a:lnTo>
                <a:lnTo>
                  <a:pt x="1052513" y="731044"/>
                </a:lnTo>
                <a:lnTo>
                  <a:pt x="1042988" y="755650"/>
                </a:lnTo>
                <a:lnTo>
                  <a:pt x="1032669" y="780256"/>
                </a:lnTo>
                <a:lnTo>
                  <a:pt x="1020763" y="803275"/>
                </a:lnTo>
                <a:lnTo>
                  <a:pt x="1007269" y="825500"/>
                </a:lnTo>
                <a:lnTo>
                  <a:pt x="993775" y="847725"/>
                </a:lnTo>
                <a:lnTo>
                  <a:pt x="977900" y="868362"/>
                </a:lnTo>
                <a:lnTo>
                  <a:pt x="962025" y="889000"/>
                </a:lnTo>
                <a:lnTo>
                  <a:pt x="944563" y="908843"/>
                </a:lnTo>
                <a:lnTo>
                  <a:pt x="927100" y="928687"/>
                </a:lnTo>
                <a:lnTo>
                  <a:pt x="908050" y="946150"/>
                </a:lnTo>
                <a:lnTo>
                  <a:pt x="888206" y="962818"/>
                </a:lnTo>
                <a:lnTo>
                  <a:pt x="868363" y="979487"/>
                </a:lnTo>
                <a:lnTo>
                  <a:pt x="846138" y="995362"/>
                </a:lnTo>
                <a:lnTo>
                  <a:pt x="823913" y="1008856"/>
                </a:lnTo>
                <a:lnTo>
                  <a:pt x="802481" y="1022350"/>
                </a:lnTo>
                <a:lnTo>
                  <a:pt x="778669" y="1033462"/>
                </a:lnTo>
                <a:lnTo>
                  <a:pt x="754063" y="1044575"/>
                </a:lnTo>
                <a:lnTo>
                  <a:pt x="729456" y="1054100"/>
                </a:lnTo>
                <a:lnTo>
                  <a:pt x="704850" y="1062831"/>
                </a:lnTo>
                <a:lnTo>
                  <a:pt x="679450" y="1069975"/>
                </a:lnTo>
                <a:lnTo>
                  <a:pt x="652463" y="1076325"/>
                </a:lnTo>
                <a:lnTo>
                  <a:pt x="625475" y="1081087"/>
                </a:lnTo>
                <a:lnTo>
                  <a:pt x="598488" y="1085056"/>
                </a:lnTo>
                <a:lnTo>
                  <a:pt x="571500" y="1085850"/>
                </a:lnTo>
                <a:lnTo>
                  <a:pt x="542925" y="1087437"/>
                </a:lnTo>
                <a:lnTo>
                  <a:pt x="514350" y="1085850"/>
                </a:lnTo>
                <a:lnTo>
                  <a:pt x="487363" y="1085056"/>
                </a:lnTo>
                <a:lnTo>
                  <a:pt x="460375" y="1081087"/>
                </a:lnTo>
                <a:lnTo>
                  <a:pt x="433388" y="1076325"/>
                </a:lnTo>
                <a:lnTo>
                  <a:pt x="407988" y="1069975"/>
                </a:lnTo>
                <a:lnTo>
                  <a:pt x="381794" y="1062831"/>
                </a:lnTo>
                <a:lnTo>
                  <a:pt x="356394" y="1054100"/>
                </a:lnTo>
                <a:lnTo>
                  <a:pt x="331788" y="1044575"/>
                </a:lnTo>
                <a:lnTo>
                  <a:pt x="307975" y="1033462"/>
                </a:lnTo>
                <a:lnTo>
                  <a:pt x="283369" y="1022350"/>
                </a:lnTo>
                <a:lnTo>
                  <a:pt x="261938" y="1008856"/>
                </a:lnTo>
                <a:lnTo>
                  <a:pt x="239713" y="995362"/>
                </a:lnTo>
                <a:lnTo>
                  <a:pt x="218281" y="979487"/>
                </a:lnTo>
                <a:lnTo>
                  <a:pt x="197644" y="962818"/>
                </a:lnTo>
                <a:lnTo>
                  <a:pt x="177800" y="946150"/>
                </a:lnTo>
                <a:lnTo>
                  <a:pt x="159544" y="928687"/>
                </a:lnTo>
                <a:lnTo>
                  <a:pt x="141288" y="908843"/>
                </a:lnTo>
                <a:lnTo>
                  <a:pt x="123825"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3825" y="198438"/>
                </a:lnTo>
                <a:lnTo>
                  <a:pt x="141288" y="178594"/>
                </a:lnTo>
                <a:lnTo>
                  <a:pt x="159544" y="158750"/>
                </a:lnTo>
                <a:lnTo>
                  <a:pt x="177800" y="141288"/>
                </a:lnTo>
                <a:lnTo>
                  <a:pt x="197644" y="124619"/>
                </a:lnTo>
                <a:lnTo>
                  <a:pt x="218281" y="107950"/>
                </a:lnTo>
                <a:lnTo>
                  <a:pt x="239713" y="92075"/>
                </a:lnTo>
                <a:lnTo>
                  <a:pt x="261938" y="78581"/>
                </a:lnTo>
                <a:lnTo>
                  <a:pt x="283369" y="65088"/>
                </a:lnTo>
                <a:lnTo>
                  <a:pt x="307975" y="53975"/>
                </a:lnTo>
                <a:lnTo>
                  <a:pt x="331788" y="42863"/>
                </a:lnTo>
                <a:lnTo>
                  <a:pt x="356394" y="33338"/>
                </a:lnTo>
                <a:lnTo>
                  <a:pt x="381794" y="24606"/>
                </a:lnTo>
                <a:lnTo>
                  <a:pt x="407988" y="17463"/>
                </a:lnTo>
                <a:lnTo>
                  <a:pt x="433388" y="11113"/>
                </a:lnTo>
                <a:lnTo>
                  <a:pt x="460375" y="6350"/>
                </a:lnTo>
                <a:lnTo>
                  <a:pt x="487363" y="2381"/>
                </a:lnTo>
                <a:lnTo>
                  <a:pt x="51435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151"/>
          <p:cNvSpPr>
            <a:spLocks/>
          </p:cNvSpPr>
          <p:nvPr userDrawn="1"/>
        </p:nvSpPr>
        <p:spPr bwMode="auto">
          <a:xfrm>
            <a:off x="1745600" y="3970395"/>
            <a:ext cx="1080000" cy="1080000"/>
          </a:xfrm>
          <a:custGeom>
            <a:avLst/>
            <a:gdLst>
              <a:gd name="T0" fmla="*/ 307466 w 1087200"/>
              <a:gd name="T1" fmla="*/ 601404 h 1087200"/>
              <a:gd name="T2" fmla="*/ 333293 w 1087200"/>
              <a:gd name="T3" fmla="*/ 713322 h 1087200"/>
              <a:gd name="T4" fmla="*/ 360350 w 1087200"/>
              <a:gd name="T5" fmla="*/ 611243 h 1087200"/>
              <a:gd name="T6" fmla="*/ 394787 w 1087200"/>
              <a:gd name="T7" fmla="*/ 717011 h 1087200"/>
              <a:gd name="T8" fmla="*/ 423074 w 1087200"/>
              <a:gd name="T9" fmla="*/ 606323 h 1087200"/>
              <a:gd name="T10" fmla="*/ 412005 w 1087200"/>
              <a:gd name="T11" fmla="*/ 489486 h 1087200"/>
              <a:gd name="T12" fmla="*/ 131596 w 1087200"/>
              <a:gd name="T13" fmla="*/ 612472 h 1087200"/>
              <a:gd name="T14" fmla="*/ 141435 w 1087200"/>
              <a:gd name="T15" fmla="*/ 634610 h 1087200"/>
              <a:gd name="T16" fmla="*/ 180791 w 1087200"/>
              <a:gd name="T17" fmla="*/ 719470 h 1087200"/>
              <a:gd name="T18" fmla="*/ 210308 w 1087200"/>
              <a:gd name="T19" fmla="*/ 704712 h 1087200"/>
              <a:gd name="T20" fmla="*/ 239824 w 1087200"/>
              <a:gd name="T21" fmla="*/ 710861 h 1087200"/>
              <a:gd name="T22" fmla="*/ 275491 w 1087200"/>
              <a:gd name="T23" fmla="*/ 627230 h 1087200"/>
              <a:gd name="T24" fmla="*/ 212767 w 1087200"/>
              <a:gd name="T25" fmla="*/ 489486 h 1087200"/>
              <a:gd name="T26" fmla="*/ 571887 w 1087200"/>
              <a:gd name="T27" fmla="*/ 480877 h 1087200"/>
              <a:gd name="T28" fmla="*/ 915020 w 1087200"/>
              <a:gd name="T29" fmla="*/ 488256 h 1087200"/>
              <a:gd name="T30" fmla="*/ 911330 w 1087200"/>
              <a:gd name="T31" fmla="*/ 528841 h 1087200"/>
              <a:gd name="T32" fmla="*/ 830158 w 1087200"/>
              <a:gd name="T33" fmla="*/ 447671 h 1087200"/>
              <a:gd name="T34" fmla="*/ 933466 w 1087200"/>
              <a:gd name="T35" fmla="*/ 557129 h 1087200"/>
              <a:gd name="T36" fmla="*/ 958064 w 1087200"/>
              <a:gd name="T37" fmla="*/ 484567 h 1087200"/>
              <a:gd name="T38" fmla="*/ 903950 w 1087200"/>
              <a:gd name="T39" fmla="*/ 447671 h 1087200"/>
              <a:gd name="T40" fmla="*/ 610013 w 1087200"/>
              <a:gd name="T41" fmla="*/ 644449 h 1087200"/>
              <a:gd name="T42" fmla="*/ 702252 w 1087200"/>
              <a:gd name="T43" fmla="*/ 450130 h 1087200"/>
              <a:gd name="T44" fmla="*/ 671506 w 1087200"/>
              <a:gd name="T45" fmla="*/ 490716 h 1087200"/>
              <a:gd name="T46" fmla="*/ 673965 w 1087200"/>
              <a:gd name="T47" fmla="*/ 613703 h 1087200"/>
              <a:gd name="T48" fmla="*/ 710861 w 1087200"/>
              <a:gd name="T49" fmla="*/ 645679 h 1087200"/>
              <a:gd name="T50" fmla="*/ 767435 w 1087200"/>
              <a:gd name="T51" fmla="*/ 630921 h 1087200"/>
              <a:gd name="T52" fmla="*/ 762516 w 1087200"/>
              <a:gd name="T53" fmla="*/ 566968 h 1087200"/>
              <a:gd name="T54" fmla="*/ 745298 w 1087200"/>
              <a:gd name="T55" fmla="*/ 616162 h 1087200"/>
              <a:gd name="T56" fmla="*/ 713321 w 1087200"/>
              <a:gd name="T57" fmla="*/ 597714 h 1087200"/>
              <a:gd name="T58" fmla="*/ 714551 w 1087200"/>
              <a:gd name="T59" fmla="*/ 488256 h 1087200"/>
              <a:gd name="T60" fmla="*/ 751447 w 1087200"/>
              <a:gd name="T61" fmla="*/ 479647 h 1087200"/>
              <a:gd name="T62" fmla="*/ 796952 w 1087200"/>
              <a:gd name="T63" fmla="*/ 479647 h 1087200"/>
              <a:gd name="T64" fmla="*/ 736689 w 1087200"/>
              <a:gd name="T65" fmla="*/ 443981 h 1087200"/>
              <a:gd name="T66" fmla="*/ 328374 w 1087200"/>
              <a:gd name="T67" fmla="*/ 405855 h 1087200"/>
              <a:gd name="T68" fmla="*/ 334524 w 1087200"/>
              <a:gd name="T69" fmla="*/ 463659 h 1087200"/>
              <a:gd name="T70" fmla="*/ 392327 w 1087200"/>
              <a:gd name="T71" fmla="*/ 469808 h 1087200"/>
              <a:gd name="T72" fmla="*/ 408316 w 1087200"/>
              <a:gd name="T73" fmla="*/ 414464 h 1087200"/>
              <a:gd name="T74" fmla="*/ 204157 w 1087200"/>
              <a:gd name="T75" fmla="*/ 384948 h 1087200"/>
              <a:gd name="T76" fmla="*/ 158652 w 1087200"/>
              <a:gd name="T77" fmla="*/ 421844 h 1087200"/>
              <a:gd name="T78" fmla="*/ 185709 w 1087200"/>
              <a:gd name="T79" fmla="*/ 473499 h 1087200"/>
              <a:gd name="T80" fmla="*/ 242283 w 1087200"/>
              <a:gd name="T81" fmla="*/ 456280 h 1087200"/>
              <a:gd name="T82" fmla="*/ 236134 w 1087200"/>
              <a:gd name="T83" fmla="*/ 398477 h 1087200"/>
              <a:gd name="T84" fmla="*/ 571887 w 1087200"/>
              <a:gd name="T85" fmla="*/ 0 h 1087200"/>
              <a:gd name="T86" fmla="*/ 755137 w 1087200"/>
              <a:gd name="T87" fmla="*/ 43045 h 1087200"/>
              <a:gd name="T88" fmla="*/ 908870 w 1087200"/>
              <a:gd name="T89" fmla="*/ 141435 h 1087200"/>
              <a:gd name="T90" fmla="*/ 1022017 w 1087200"/>
              <a:gd name="T91" fmla="*/ 284099 h 1087200"/>
              <a:gd name="T92" fmla="*/ 1081051 w 1087200"/>
              <a:gd name="T93" fmla="*/ 461199 h 1087200"/>
              <a:gd name="T94" fmla="*/ 1076131 w 1087200"/>
              <a:gd name="T95" fmla="*/ 653058 h 1087200"/>
              <a:gd name="T96" fmla="*/ 1008489 w 1087200"/>
              <a:gd name="T97" fmla="*/ 825239 h 1087200"/>
              <a:gd name="T98" fmla="*/ 889192 w 1087200"/>
              <a:gd name="T99" fmla="*/ 962984 h 1087200"/>
              <a:gd name="T100" fmla="*/ 730540 w 1087200"/>
              <a:gd name="T101" fmla="*/ 1053994 h 1087200"/>
              <a:gd name="T102" fmla="*/ 543600 w 1087200"/>
              <a:gd name="T103" fmla="*/ 1087200 h 1087200"/>
              <a:gd name="T104" fmla="*/ 356661 w 1087200"/>
              <a:gd name="T105" fmla="*/ 1053994 h 1087200"/>
              <a:gd name="T106" fmla="*/ 198008 w 1087200"/>
              <a:gd name="T107" fmla="*/ 962984 h 1087200"/>
              <a:gd name="T108" fmla="*/ 78712 w 1087200"/>
              <a:gd name="T109" fmla="*/ 825239 h 1087200"/>
              <a:gd name="T110" fmla="*/ 11069 w 1087200"/>
              <a:gd name="T111" fmla="*/ 653058 h 1087200"/>
              <a:gd name="T112" fmla="*/ 6150 w 1087200"/>
              <a:gd name="T113" fmla="*/ 461199 h 1087200"/>
              <a:gd name="T114" fmla="*/ 65183 w 1087200"/>
              <a:gd name="T115" fmla="*/ 284099 h 1087200"/>
              <a:gd name="T116" fmla="*/ 178331 w 1087200"/>
              <a:gd name="T117" fmla="*/ 141435 h 1087200"/>
              <a:gd name="T118" fmla="*/ 332064 w 1087200"/>
              <a:gd name="T119" fmla="*/ 43045 h 1087200"/>
              <a:gd name="T120" fmla="*/ 515313 w 1087200"/>
              <a:gd name="T121"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320995" y="489486"/>
                </a:moveTo>
                <a:lnTo>
                  <a:pt x="314845" y="490716"/>
                </a:lnTo>
                <a:lnTo>
                  <a:pt x="309926" y="493176"/>
                </a:lnTo>
                <a:lnTo>
                  <a:pt x="307466" y="499325"/>
                </a:lnTo>
                <a:lnTo>
                  <a:pt x="306236" y="504245"/>
                </a:lnTo>
                <a:lnTo>
                  <a:pt x="306236" y="595255"/>
                </a:lnTo>
                <a:lnTo>
                  <a:pt x="307466" y="601404"/>
                </a:lnTo>
                <a:lnTo>
                  <a:pt x="309926" y="606323"/>
                </a:lnTo>
                <a:lnTo>
                  <a:pt x="314845" y="610013"/>
                </a:lnTo>
                <a:lnTo>
                  <a:pt x="320995" y="611243"/>
                </a:lnTo>
                <a:lnTo>
                  <a:pt x="329604" y="611243"/>
                </a:lnTo>
                <a:lnTo>
                  <a:pt x="329604" y="702253"/>
                </a:lnTo>
                <a:lnTo>
                  <a:pt x="330834" y="708402"/>
                </a:lnTo>
                <a:lnTo>
                  <a:pt x="333293" y="713322"/>
                </a:lnTo>
                <a:lnTo>
                  <a:pt x="338213" y="717011"/>
                </a:lnTo>
                <a:lnTo>
                  <a:pt x="344362" y="718241"/>
                </a:lnTo>
                <a:lnTo>
                  <a:pt x="350511" y="717011"/>
                </a:lnTo>
                <a:lnTo>
                  <a:pt x="355431" y="713322"/>
                </a:lnTo>
                <a:lnTo>
                  <a:pt x="359121" y="708402"/>
                </a:lnTo>
                <a:lnTo>
                  <a:pt x="360350" y="702253"/>
                </a:lnTo>
                <a:lnTo>
                  <a:pt x="360350" y="611243"/>
                </a:lnTo>
                <a:lnTo>
                  <a:pt x="373879" y="611243"/>
                </a:lnTo>
                <a:lnTo>
                  <a:pt x="373879" y="702253"/>
                </a:lnTo>
                <a:lnTo>
                  <a:pt x="375109" y="708402"/>
                </a:lnTo>
                <a:lnTo>
                  <a:pt x="377569" y="713322"/>
                </a:lnTo>
                <a:lnTo>
                  <a:pt x="382488" y="717011"/>
                </a:lnTo>
                <a:lnTo>
                  <a:pt x="388637" y="718241"/>
                </a:lnTo>
                <a:lnTo>
                  <a:pt x="394787" y="717011"/>
                </a:lnTo>
                <a:lnTo>
                  <a:pt x="399706" y="713322"/>
                </a:lnTo>
                <a:lnTo>
                  <a:pt x="403396" y="708402"/>
                </a:lnTo>
                <a:lnTo>
                  <a:pt x="404626" y="702253"/>
                </a:lnTo>
                <a:lnTo>
                  <a:pt x="404626" y="611243"/>
                </a:lnTo>
                <a:lnTo>
                  <a:pt x="412005" y="611243"/>
                </a:lnTo>
                <a:lnTo>
                  <a:pt x="418154" y="610013"/>
                </a:lnTo>
                <a:lnTo>
                  <a:pt x="423074" y="606323"/>
                </a:lnTo>
                <a:lnTo>
                  <a:pt x="425533" y="601404"/>
                </a:lnTo>
                <a:lnTo>
                  <a:pt x="426763" y="595255"/>
                </a:lnTo>
                <a:lnTo>
                  <a:pt x="426763" y="504245"/>
                </a:lnTo>
                <a:lnTo>
                  <a:pt x="425533" y="499325"/>
                </a:lnTo>
                <a:lnTo>
                  <a:pt x="423074" y="493176"/>
                </a:lnTo>
                <a:lnTo>
                  <a:pt x="418154" y="490716"/>
                </a:lnTo>
                <a:lnTo>
                  <a:pt x="412005" y="489486"/>
                </a:lnTo>
                <a:lnTo>
                  <a:pt x="320995" y="489486"/>
                </a:lnTo>
                <a:close/>
                <a:moveTo>
                  <a:pt x="204158" y="487026"/>
                </a:moveTo>
                <a:lnTo>
                  <a:pt x="199239" y="488256"/>
                </a:lnTo>
                <a:lnTo>
                  <a:pt x="195549" y="489486"/>
                </a:lnTo>
                <a:lnTo>
                  <a:pt x="191860" y="491946"/>
                </a:lnTo>
                <a:lnTo>
                  <a:pt x="189400" y="496865"/>
                </a:lnTo>
                <a:lnTo>
                  <a:pt x="131596" y="612472"/>
                </a:lnTo>
                <a:lnTo>
                  <a:pt x="130366" y="616162"/>
                </a:lnTo>
                <a:lnTo>
                  <a:pt x="130366" y="619851"/>
                </a:lnTo>
                <a:lnTo>
                  <a:pt x="130366" y="623541"/>
                </a:lnTo>
                <a:lnTo>
                  <a:pt x="131596" y="627230"/>
                </a:lnTo>
                <a:lnTo>
                  <a:pt x="134056" y="630920"/>
                </a:lnTo>
                <a:lnTo>
                  <a:pt x="137745" y="633380"/>
                </a:lnTo>
                <a:lnTo>
                  <a:pt x="141435" y="634610"/>
                </a:lnTo>
                <a:lnTo>
                  <a:pt x="145125" y="634610"/>
                </a:lnTo>
                <a:lnTo>
                  <a:pt x="166032" y="634610"/>
                </a:lnTo>
                <a:lnTo>
                  <a:pt x="166032" y="704712"/>
                </a:lnTo>
                <a:lnTo>
                  <a:pt x="167262" y="710861"/>
                </a:lnTo>
                <a:lnTo>
                  <a:pt x="169722" y="715781"/>
                </a:lnTo>
                <a:lnTo>
                  <a:pt x="174641" y="718240"/>
                </a:lnTo>
                <a:lnTo>
                  <a:pt x="180791" y="719470"/>
                </a:lnTo>
                <a:lnTo>
                  <a:pt x="186940" y="718240"/>
                </a:lnTo>
                <a:lnTo>
                  <a:pt x="191860" y="715781"/>
                </a:lnTo>
                <a:lnTo>
                  <a:pt x="195549" y="710861"/>
                </a:lnTo>
                <a:lnTo>
                  <a:pt x="196779" y="704712"/>
                </a:lnTo>
                <a:lnTo>
                  <a:pt x="196779" y="634610"/>
                </a:lnTo>
                <a:lnTo>
                  <a:pt x="210308" y="634610"/>
                </a:lnTo>
                <a:lnTo>
                  <a:pt x="210308" y="704712"/>
                </a:lnTo>
                <a:lnTo>
                  <a:pt x="211537" y="710861"/>
                </a:lnTo>
                <a:lnTo>
                  <a:pt x="215227" y="715781"/>
                </a:lnTo>
                <a:lnTo>
                  <a:pt x="220147" y="718240"/>
                </a:lnTo>
                <a:lnTo>
                  <a:pt x="226296" y="719470"/>
                </a:lnTo>
                <a:lnTo>
                  <a:pt x="232445" y="718240"/>
                </a:lnTo>
                <a:lnTo>
                  <a:pt x="237365" y="715781"/>
                </a:lnTo>
                <a:lnTo>
                  <a:pt x="239824" y="710861"/>
                </a:lnTo>
                <a:lnTo>
                  <a:pt x="241054" y="704712"/>
                </a:lnTo>
                <a:lnTo>
                  <a:pt x="241054" y="634610"/>
                </a:lnTo>
                <a:lnTo>
                  <a:pt x="263192" y="634610"/>
                </a:lnTo>
                <a:lnTo>
                  <a:pt x="266881" y="634610"/>
                </a:lnTo>
                <a:lnTo>
                  <a:pt x="270571" y="633380"/>
                </a:lnTo>
                <a:lnTo>
                  <a:pt x="273031" y="630920"/>
                </a:lnTo>
                <a:lnTo>
                  <a:pt x="275491" y="627230"/>
                </a:lnTo>
                <a:lnTo>
                  <a:pt x="277950" y="623541"/>
                </a:lnTo>
                <a:lnTo>
                  <a:pt x="277950" y="619851"/>
                </a:lnTo>
                <a:lnTo>
                  <a:pt x="277950" y="616162"/>
                </a:lnTo>
                <a:lnTo>
                  <a:pt x="276720" y="612472"/>
                </a:lnTo>
                <a:lnTo>
                  <a:pt x="218917" y="495635"/>
                </a:lnTo>
                <a:lnTo>
                  <a:pt x="216457" y="491946"/>
                </a:lnTo>
                <a:lnTo>
                  <a:pt x="212767" y="489486"/>
                </a:lnTo>
                <a:lnTo>
                  <a:pt x="207848" y="488256"/>
                </a:lnTo>
                <a:lnTo>
                  <a:pt x="204158" y="487026"/>
                </a:lnTo>
                <a:close/>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366500" y="386177"/>
                </a:moveTo>
                <a:lnTo>
                  <a:pt x="357891" y="387407"/>
                </a:lnTo>
                <a:lnTo>
                  <a:pt x="349282" y="389867"/>
                </a:lnTo>
                <a:lnTo>
                  <a:pt x="340673" y="393556"/>
                </a:lnTo>
                <a:lnTo>
                  <a:pt x="334524" y="399706"/>
                </a:lnTo>
                <a:lnTo>
                  <a:pt x="328374" y="405855"/>
                </a:lnTo>
                <a:lnTo>
                  <a:pt x="324685" y="414464"/>
                </a:lnTo>
                <a:lnTo>
                  <a:pt x="322225" y="423073"/>
                </a:lnTo>
                <a:lnTo>
                  <a:pt x="320995" y="431682"/>
                </a:lnTo>
                <a:lnTo>
                  <a:pt x="322225" y="440291"/>
                </a:lnTo>
                <a:lnTo>
                  <a:pt x="324685" y="448900"/>
                </a:lnTo>
                <a:lnTo>
                  <a:pt x="328374" y="457509"/>
                </a:lnTo>
                <a:lnTo>
                  <a:pt x="334524" y="463659"/>
                </a:lnTo>
                <a:lnTo>
                  <a:pt x="340673" y="469808"/>
                </a:lnTo>
                <a:lnTo>
                  <a:pt x="349282" y="473498"/>
                </a:lnTo>
                <a:lnTo>
                  <a:pt x="357891" y="475957"/>
                </a:lnTo>
                <a:lnTo>
                  <a:pt x="366500" y="477187"/>
                </a:lnTo>
                <a:lnTo>
                  <a:pt x="375109" y="475957"/>
                </a:lnTo>
                <a:lnTo>
                  <a:pt x="383718" y="473498"/>
                </a:lnTo>
                <a:lnTo>
                  <a:pt x="392327" y="469808"/>
                </a:lnTo>
                <a:lnTo>
                  <a:pt x="398477" y="463659"/>
                </a:lnTo>
                <a:lnTo>
                  <a:pt x="403396" y="457509"/>
                </a:lnTo>
                <a:lnTo>
                  <a:pt x="408316" y="448900"/>
                </a:lnTo>
                <a:lnTo>
                  <a:pt x="410775" y="440291"/>
                </a:lnTo>
                <a:lnTo>
                  <a:pt x="412005" y="431682"/>
                </a:lnTo>
                <a:lnTo>
                  <a:pt x="410775" y="423073"/>
                </a:lnTo>
                <a:lnTo>
                  <a:pt x="408316" y="414464"/>
                </a:lnTo>
                <a:lnTo>
                  <a:pt x="403396" y="405855"/>
                </a:lnTo>
                <a:lnTo>
                  <a:pt x="398477" y="399706"/>
                </a:lnTo>
                <a:lnTo>
                  <a:pt x="392327" y="393556"/>
                </a:lnTo>
                <a:lnTo>
                  <a:pt x="383718" y="389867"/>
                </a:lnTo>
                <a:lnTo>
                  <a:pt x="375109" y="387407"/>
                </a:lnTo>
                <a:lnTo>
                  <a:pt x="366500" y="386177"/>
                </a:lnTo>
                <a:close/>
                <a:moveTo>
                  <a:pt x="204157" y="384948"/>
                </a:moveTo>
                <a:lnTo>
                  <a:pt x="194318" y="386178"/>
                </a:lnTo>
                <a:lnTo>
                  <a:pt x="185709" y="388638"/>
                </a:lnTo>
                <a:lnTo>
                  <a:pt x="178330" y="393557"/>
                </a:lnTo>
                <a:lnTo>
                  <a:pt x="172181" y="398477"/>
                </a:lnTo>
                <a:lnTo>
                  <a:pt x="166031" y="405856"/>
                </a:lnTo>
                <a:lnTo>
                  <a:pt x="162342" y="413235"/>
                </a:lnTo>
                <a:lnTo>
                  <a:pt x="158652" y="421844"/>
                </a:lnTo>
                <a:lnTo>
                  <a:pt x="158652" y="430453"/>
                </a:lnTo>
                <a:lnTo>
                  <a:pt x="158652" y="440292"/>
                </a:lnTo>
                <a:lnTo>
                  <a:pt x="162342" y="448901"/>
                </a:lnTo>
                <a:lnTo>
                  <a:pt x="166031" y="456280"/>
                </a:lnTo>
                <a:lnTo>
                  <a:pt x="172181" y="463660"/>
                </a:lnTo>
                <a:lnTo>
                  <a:pt x="178330" y="468579"/>
                </a:lnTo>
                <a:lnTo>
                  <a:pt x="185709" y="473499"/>
                </a:lnTo>
                <a:lnTo>
                  <a:pt x="194318" y="475958"/>
                </a:lnTo>
                <a:lnTo>
                  <a:pt x="204157" y="477188"/>
                </a:lnTo>
                <a:lnTo>
                  <a:pt x="212766" y="475958"/>
                </a:lnTo>
                <a:lnTo>
                  <a:pt x="221375" y="473499"/>
                </a:lnTo>
                <a:lnTo>
                  <a:pt x="229984" y="468579"/>
                </a:lnTo>
                <a:lnTo>
                  <a:pt x="236134" y="463660"/>
                </a:lnTo>
                <a:lnTo>
                  <a:pt x="242283" y="456280"/>
                </a:lnTo>
                <a:lnTo>
                  <a:pt x="245973" y="448901"/>
                </a:lnTo>
                <a:lnTo>
                  <a:pt x="248432" y="440292"/>
                </a:lnTo>
                <a:lnTo>
                  <a:pt x="249662" y="430453"/>
                </a:lnTo>
                <a:lnTo>
                  <a:pt x="248432" y="421844"/>
                </a:lnTo>
                <a:lnTo>
                  <a:pt x="245973" y="413235"/>
                </a:lnTo>
                <a:lnTo>
                  <a:pt x="242283" y="405856"/>
                </a:lnTo>
                <a:lnTo>
                  <a:pt x="236134" y="398477"/>
                </a:lnTo>
                <a:lnTo>
                  <a:pt x="229984" y="393557"/>
                </a:lnTo>
                <a:lnTo>
                  <a:pt x="221375" y="388638"/>
                </a:lnTo>
                <a:lnTo>
                  <a:pt x="212766" y="386178"/>
                </a:lnTo>
                <a:lnTo>
                  <a:pt x="204157" y="384948"/>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82"/>
          <p:cNvSpPr>
            <a:spLocks/>
          </p:cNvSpPr>
          <p:nvPr userDrawn="1"/>
        </p:nvSpPr>
        <p:spPr bwMode="auto">
          <a:xfrm>
            <a:off x="3222903"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1973 w 1087200"/>
              <a:gd name="T7" fmla="*/ 644449 h 1087200"/>
              <a:gd name="T8" fmla="*/ 950684 w 1087200"/>
              <a:gd name="T9" fmla="*/ 542371 h 1087200"/>
              <a:gd name="T10" fmla="*/ 948225 w 1087200"/>
              <a:gd name="T11" fmla="*/ 466119 h 1087200"/>
              <a:gd name="T12" fmla="*/ 546060 w 1087200"/>
              <a:gd name="T13" fmla="*/ 447671 h 1087200"/>
              <a:gd name="T14" fmla="*/ 597714 w 1087200"/>
              <a:gd name="T15" fmla="*/ 447671 h 1087200"/>
              <a:gd name="T16" fmla="*/ 689953 w 1087200"/>
              <a:gd name="T17" fmla="*/ 457510 h 1087200"/>
              <a:gd name="T18" fmla="*/ 666586 w 1087200"/>
              <a:gd name="T19" fmla="*/ 520233 h 1087200"/>
              <a:gd name="T20" fmla="*/ 681344 w 1087200"/>
              <a:gd name="T21" fmla="*/ 627231 h 1087200"/>
              <a:gd name="T22" fmla="*/ 728079 w 1087200"/>
              <a:gd name="T23" fmla="*/ 646909 h 1087200"/>
              <a:gd name="T24" fmla="*/ 772354 w 1087200"/>
              <a:gd name="T25" fmla="*/ 644449 h 1087200"/>
              <a:gd name="T26" fmla="*/ 762516 w 1087200"/>
              <a:gd name="T27" fmla="*/ 595255 h 1087200"/>
              <a:gd name="T28" fmla="*/ 736688 w 1087200"/>
              <a:gd name="T29" fmla="*/ 618622 h 1087200"/>
              <a:gd name="T30" fmla="*/ 709631 w 1087200"/>
              <a:gd name="T31" fmla="*/ 573117 h 1087200"/>
              <a:gd name="T32" fmla="*/ 723160 w 1087200"/>
              <a:gd name="T33" fmla="*/ 477188 h 1087200"/>
              <a:gd name="T34" fmla="*/ 757596 w 1087200"/>
              <a:gd name="T35" fmla="*/ 488256 h 1087200"/>
              <a:gd name="T36" fmla="*/ 785883 w 1087200"/>
              <a:gd name="T37" fmla="*/ 459969 h 1087200"/>
              <a:gd name="T38" fmla="*/ 316075 w 1087200"/>
              <a:gd name="T39" fmla="*/ 431682 h 1087200"/>
              <a:gd name="T40" fmla="*/ 186939 w 1087200"/>
              <a:gd name="T41" fmla="*/ 670276 h 1087200"/>
              <a:gd name="T42" fmla="*/ 260731 w 1087200"/>
              <a:gd name="T43" fmla="*/ 689953 h 1087200"/>
              <a:gd name="T44" fmla="*/ 274260 w 1087200"/>
              <a:gd name="T45" fmla="*/ 844916 h 1087200"/>
              <a:gd name="T46" fmla="*/ 300087 w 1087200"/>
              <a:gd name="T47" fmla="*/ 836307 h 1087200"/>
              <a:gd name="T48" fmla="*/ 332063 w 1087200"/>
              <a:gd name="T49" fmla="*/ 828928 h 1087200"/>
              <a:gd name="T50" fmla="*/ 352971 w 1087200"/>
              <a:gd name="T51" fmla="*/ 846146 h 1087200"/>
              <a:gd name="T52" fmla="*/ 373879 w 1087200"/>
              <a:gd name="T53" fmla="*/ 828928 h 1087200"/>
              <a:gd name="T54" fmla="*/ 441521 w 1087200"/>
              <a:gd name="T55" fmla="*/ 680115 h 1087200"/>
              <a:gd name="T56" fmla="*/ 327144 w 1087200"/>
              <a:gd name="T57" fmla="*/ 435372 h 1087200"/>
              <a:gd name="T58" fmla="*/ 275489 w 1087200"/>
              <a:gd name="T59" fmla="*/ 250892 h 1087200"/>
              <a:gd name="T60" fmla="*/ 238593 w 1087200"/>
              <a:gd name="T61" fmla="*/ 291478 h 1087200"/>
              <a:gd name="T62" fmla="*/ 236134 w 1087200"/>
              <a:gd name="T63" fmla="*/ 349281 h 1087200"/>
              <a:gd name="T64" fmla="*/ 269340 w 1087200"/>
              <a:gd name="T65" fmla="*/ 393557 h 1087200"/>
              <a:gd name="T66" fmla="*/ 324684 w 1087200"/>
              <a:gd name="T67" fmla="*/ 408315 h 1087200"/>
              <a:gd name="T68" fmla="*/ 375109 w 1087200"/>
              <a:gd name="T69" fmla="*/ 383718 h 1087200"/>
              <a:gd name="T70" fmla="*/ 398476 w 1087200"/>
              <a:gd name="T71" fmla="*/ 333293 h 1087200"/>
              <a:gd name="T72" fmla="*/ 384948 w 1087200"/>
              <a:gd name="T73" fmla="*/ 277949 h 1087200"/>
              <a:gd name="T74" fmla="*/ 340672 w 1087200"/>
              <a:gd name="T75" fmla="*/ 244743 h 1087200"/>
              <a:gd name="T76" fmla="*/ 571887 w 1087200"/>
              <a:gd name="T77" fmla="*/ 0 h 1087200"/>
              <a:gd name="T78" fmla="*/ 755137 w 1087200"/>
              <a:gd name="T79" fmla="*/ 43045 h 1087200"/>
              <a:gd name="T80" fmla="*/ 908870 w 1087200"/>
              <a:gd name="T81" fmla="*/ 141435 h 1087200"/>
              <a:gd name="T82" fmla="*/ 1022017 w 1087200"/>
              <a:gd name="T83" fmla="*/ 284099 h 1087200"/>
              <a:gd name="T84" fmla="*/ 1081051 w 1087200"/>
              <a:gd name="T85" fmla="*/ 461199 h 1087200"/>
              <a:gd name="T86" fmla="*/ 1076131 w 1087200"/>
              <a:gd name="T87" fmla="*/ 653058 h 1087200"/>
              <a:gd name="T88" fmla="*/ 1008489 w 1087200"/>
              <a:gd name="T89" fmla="*/ 825239 h 1087200"/>
              <a:gd name="T90" fmla="*/ 889192 w 1087200"/>
              <a:gd name="T91" fmla="*/ 962984 h 1087200"/>
              <a:gd name="T92" fmla="*/ 730539 w 1087200"/>
              <a:gd name="T93" fmla="*/ 1053994 h 1087200"/>
              <a:gd name="T94" fmla="*/ 543600 w 1087200"/>
              <a:gd name="T95" fmla="*/ 1087200 h 1087200"/>
              <a:gd name="T96" fmla="*/ 356661 w 1087200"/>
              <a:gd name="T97" fmla="*/ 1053994 h 1087200"/>
              <a:gd name="T98" fmla="*/ 198008 w 1087200"/>
              <a:gd name="T99" fmla="*/ 962984 h 1087200"/>
              <a:gd name="T100" fmla="*/ 78711 w 1087200"/>
              <a:gd name="T101" fmla="*/ 825239 h 1087200"/>
              <a:gd name="T102" fmla="*/ 11069 w 1087200"/>
              <a:gd name="T103" fmla="*/ 653058 h 1087200"/>
              <a:gd name="T104" fmla="*/ 6149 w 1087200"/>
              <a:gd name="T105" fmla="*/ 461199 h 1087200"/>
              <a:gd name="T106" fmla="*/ 65183 w 1087200"/>
              <a:gd name="T107" fmla="*/ 284099 h 1087200"/>
              <a:gd name="T108" fmla="*/ 178330 w 1087200"/>
              <a:gd name="T109" fmla="*/ 141435 h 1087200"/>
              <a:gd name="T110" fmla="*/ 332063 w 1087200"/>
              <a:gd name="T111" fmla="*/ 43045 h 1087200"/>
              <a:gd name="T112" fmla="*/ 515313 w 1087200"/>
              <a:gd name="T113"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7200" h="1087200">
                <a:moveTo>
                  <a:pt x="571887" y="480877"/>
                </a:moveTo>
                <a:lnTo>
                  <a:pt x="573117" y="480877"/>
                </a:lnTo>
                <a:lnTo>
                  <a:pt x="592795" y="569427"/>
                </a:lnTo>
                <a:lnTo>
                  <a:pt x="552209" y="569427"/>
                </a:lnTo>
                <a:lnTo>
                  <a:pt x="571887" y="480877"/>
                </a:lnTo>
                <a:close/>
                <a:moveTo>
                  <a:pt x="871974" y="475957"/>
                </a:moveTo>
                <a:lnTo>
                  <a:pt x="890422" y="475957"/>
                </a:lnTo>
                <a:lnTo>
                  <a:pt x="897801" y="477187"/>
                </a:lnTo>
                <a:lnTo>
                  <a:pt x="903951" y="478417"/>
                </a:lnTo>
                <a:lnTo>
                  <a:pt x="908870" y="480877"/>
                </a:lnTo>
                <a:lnTo>
                  <a:pt x="912560" y="484566"/>
                </a:lnTo>
                <a:lnTo>
                  <a:pt x="915019" y="488256"/>
                </a:lnTo>
                <a:lnTo>
                  <a:pt x="917479" y="493175"/>
                </a:lnTo>
                <a:lnTo>
                  <a:pt x="918709" y="499324"/>
                </a:lnTo>
                <a:lnTo>
                  <a:pt x="918709" y="506704"/>
                </a:lnTo>
                <a:lnTo>
                  <a:pt x="918709" y="514083"/>
                </a:lnTo>
                <a:lnTo>
                  <a:pt x="917479" y="520232"/>
                </a:lnTo>
                <a:lnTo>
                  <a:pt x="915019" y="525151"/>
                </a:lnTo>
                <a:lnTo>
                  <a:pt x="911330" y="528841"/>
                </a:lnTo>
                <a:lnTo>
                  <a:pt x="907640" y="532531"/>
                </a:lnTo>
                <a:lnTo>
                  <a:pt x="902721" y="534990"/>
                </a:lnTo>
                <a:lnTo>
                  <a:pt x="896571" y="536220"/>
                </a:lnTo>
                <a:lnTo>
                  <a:pt x="891652" y="536220"/>
                </a:lnTo>
                <a:lnTo>
                  <a:pt x="871974" y="536220"/>
                </a:lnTo>
                <a:lnTo>
                  <a:pt x="871974" y="475957"/>
                </a:lnTo>
                <a:close/>
                <a:moveTo>
                  <a:pt x="830158" y="447671"/>
                </a:moveTo>
                <a:lnTo>
                  <a:pt x="830158" y="644449"/>
                </a:lnTo>
                <a:lnTo>
                  <a:pt x="871973" y="644449"/>
                </a:lnTo>
                <a:lnTo>
                  <a:pt x="871973" y="565738"/>
                </a:lnTo>
                <a:lnTo>
                  <a:pt x="895341" y="565738"/>
                </a:lnTo>
                <a:lnTo>
                  <a:pt x="908869" y="564508"/>
                </a:lnTo>
                <a:lnTo>
                  <a:pt x="922398" y="562048"/>
                </a:lnTo>
                <a:lnTo>
                  <a:pt x="933466" y="557129"/>
                </a:lnTo>
                <a:lnTo>
                  <a:pt x="943305" y="550980"/>
                </a:lnTo>
                <a:lnTo>
                  <a:pt x="950684" y="542371"/>
                </a:lnTo>
                <a:lnTo>
                  <a:pt x="956834" y="532532"/>
                </a:lnTo>
                <a:lnTo>
                  <a:pt x="960523" y="520233"/>
                </a:lnTo>
                <a:lnTo>
                  <a:pt x="961753" y="506705"/>
                </a:lnTo>
                <a:lnTo>
                  <a:pt x="960523" y="495636"/>
                </a:lnTo>
                <a:lnTo>
                  <a:pt x="958063" y="484567"/>
                </a:lnTo>
                <a:lnTo>
                  <a:pt x="954374" y="474728"/>
                </a:lnTo>
                <a:lnTo>
                  <a:pt x="948225" y="466119"/>
                </a:lnTo>
                <a:lnTo>
                  <a:pt x="940845"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7714" y="447671"/>
                </a:lnTo>
                <a:lnTo>
                  <a:pt x="546060" y="447671"/>
                </a:lnTo>
                <a:close/>
                <a:moveTo>
                  <a:pt x="726849" y="443981"/>
                </a:moveTo>
                <a:lnTo>
                  <a:pt x="718240" y="445211"/>
                </a:lnTo>
                <a:lnTo>
                  <a:pt x="709631" y="446441"/>
                </a:lnTo>
                <a:lnTo>
                  <a:pt x="702252" y="450130"/>
                </a:lnTo>
                <a:lnTo>
                  <a:pt x="696103" y="453820"/>
                </a:lnTo>
                <a:lnTo>
                  <a:pt x="689953" y="457510"/>
                </a:lnTo>
                <a:lnTo>
                  <a:pt x="685034" y="462429"/>
                </a:lnTo>
                <a:lnTo>
                  <a:pt x="681344" y="468578"/>
                </a:lnTo>
                <a:lnTo>
                  <a:pt x="677655" y="474728"/>
                </a:lnTo>
                <a:lnTo>
                  <a:pt x="673965" y="483337"/>
                </a:lnTo>
                <a:lnTo>
                  <a:pt x="671506" y="490716"/>
                </a:lnTo>
                <a:lnTo>
                  <a:pt x="669046" y="499325"/>
                </a:lnTo>
                <a:lnTo>
                  <a:pt x="666586" y="520233"/>
                </a:lnTo>
                <a:lnTo>
                  <a:pt x="666586" y="543600"/>
                </a:lnTo>
                <a:lnTo>
                  <a:pt x="666586" y="566968"/>
                </a:lnTo>
                <a:lnTo>
                  <a:pt x="667816" y="587876"/>
                </a:lnTo>
                <a:lnTo>
                  <a:pt x="671506" y="606324"/>
                </a:lnTo>
                <a:lnTo>
                  <a:pt x="673965" y="613703"/>
                </a:lnTo>
                <a:lnTo>
                  <a:pt x="677655" y="621082"/>
                </a:lnTo>
                <a:lnTo>
                  <a:pt x="681344" y="627231"/>
                </a:lnTo>
                <a:lnTo>
                  <a:pt x="686264" y="632151"/>
                </a:lnTo>
                <a:lnTo>
                  <a:pt x="691183" y="637070"/>
                </a:lnTo>
                <a:lnTo>
                  <a:pt x="696103" y="640760"/>
                </a:lnTo>
                <a:lnTo>
                  <a:pt x="703482" y="643220"/>
                </a:lnTo>
                <a:lnTo>
                  <a:pt x="710861" y="645679"/>
                </a:lnTo>
                <a:lnTo>
                  <a:pt x="718240" y="646909"/>
                </a:lnTo>
                <a:lnTo>
                  <a:pt x="728079" y="646909"/>
                </a:lnTo>
                <a:lnTo>
                  <a:pt x="741608" y="645679"/>
                </a:lnTo>
                <a:lnTo>
                  <a:pt x="753906" y="641990"/>
                </a:lnTo>
                <a:lnTo>
                  <a:pt x="758826" y="639530"/>
                </a:lnTo>
                <a:lnTo>
                  <a:pt x="763745" y="635840"/>
                </a:lnTo>
                <a:lnTo>
                  <a:pt x="767435" y="630921"/>
                </a:lnTo>
                <a:lnTo>
                  <a:pt x="772354" y="626001"/>
                </a:lnTo>
                <a:lnTo>
                  <a:pt x="772354" y="644449"/>
                </a:lnTo>
                <a:lnTo>
                  <a:pt x="803101" y="644449"/>
                </a:lnTo>
                <a:lnTo>
                  <a:pt x="803101" y="537451"/>
                </a:lnTo>
                <a:lnTo>
                  <a:pt x="735458" y="537451"/>
                </a:lnTo>
                <a:lnTo>
                  <a:pt x="735458" y="566968"/>
                </a:lnTo>
                <a:lnTo>
                  <a:pt x="762516" y="566968"/>
                </a:lnTo>
                <a:lnTo>
                  <a:pt x="762516" y="586646"/>
                </a:lnTo>
                <a:lnTo>
                  <a:pt x="762516" y="595255"/>
                </a:lnTo>
                <a:lnTo>
                  <a:pt x="760056" y="601404"/>
                </a:lnTo>
                <a:lnTo>
                  <a:pt x="757596" y="606324"/>
                </a:lnTo>
                <a:lnTo>
                  <a:pt x="753906" y="611243"/>
                </a:lnTo>
                <a:lnTo>
                  <a:pt x="750217" y="613703"/>
                </a:lnTo>
                <a:lnTo>
                  <a:pt x="745297" y="616162"/>
                </a:lnTo>
                <a:lnTo>
                  <a:pt x="740378" y="618622"/>
                </a:lnTo>
                <a:lnTo>
                  <a:pt x="736688" y="618622"/>
                </a:lnTo>
                <a:lnTo>
                  <a:pt x="729309" y="617392"/>
                </a:lnTo>
                <a:lnTo>
                  <a:pt x="725620" y="616162"/>
                </a:lnTo>
                <a:lnTo>
                  <a:pt x="721930" y="613703"/>
                </a:lnTo>
                <a:lnTo>
                  <a:pt x="717011" y="606324"/>
                </a:lnTo>
                <a:lnTo>
                  <a:pt x="713321" y="597714"/>
                </a:lnTo>
                <a:lnTo>
                  <a:pt x="710861" y="586646"/>
                </a:lnTo>
                <a:lnTo>
                  <a:pt x="709631" y="573117"/>
                </a:lnTo>
                <a:lnTo>
                  <a:pt x="708401" y="541141"/>
                </a:lnTo>
                <a:lnTo>
                  <a:pt x="708401" y="523922"/>
                </a:lnTo>
                <a:lnTo>
                  <a:pt x="709631" y="510394"/>
                </a:lnTo>
                <a:lnTo>
                  <a:pt x="712091" y="498095"/>
                </a:lnTo>
                <a:lnTo>
                  <a:pt x="714551" y="488256"/>
                </a:lnTo>
                <a:lnTo>
                  <a:pt x="718240" y="482107"/>
                </a:lnTo>
                <a:lnTo>
                  <a:pt x="723160" y="477188"/>
                </a:lnTo>
                <a:lnTo>
                  <a:pt x="729309" y="473498"/>
                </a:lnTo>
                <a:lnTo>
                  <a:pt x="736688" y="472268"/>
                </a:lnTo>
                <a:lnTo>
                  <a:pt x="742838" y="473498"/>
                </a:lnTo>
                <a:lnTo>
                  <a:pt x="747757" y="475958"/>
                </a:lnTo>
                <a:lnTo>
                  <a:pt x="751447" y="479647"/>
                </a:lnTo>
                <a:lnTo>
                  <a:pt x="755136" y="483337"/>
                </a:lnTo>
                <a:lnTo>
                  <a:pt x="757596" y="488256"/>
                </a:lnTo>
                <a:lnTo>
                  <a:pt x="758826" y="494406"/>
                </a:lnTo>
                <a:lnTo>
                  <a:pt x="760056" y="505474"/>
                </a:lnTo>
                <a:lnTo>
                  <a:pt x="800641" y="505474"/>
                </a:lnTo>
                <a:lnTo>
                  <a:pt x="799411" y="491946"/>
                </a:lnTo>
                <a:lnTo>
                  <a:pt x="796952" y="479647"/>
                </a:lnTo>
                <a:lnTo>
                  <a:pt x="792032" y="468578"/>
                </a:lnTo>
                <a:lnTo>
                  <a:pt x="785883" y="459969"/>
                </a:lnTo>
                <a:lnTo>
                  <a:pt x="782193" y="456280"/>
                </a:lnTo>
                <a:lnTo>
                  <a:pt x="777274" y="452590"/>
                </a:lnTo>
                <a:lnTo>
                  <a:pt x="766205" y="447671"/>
                </a:lnTo>
                <a:lnTo>
                  <a:pt x="752677" y="443981"/>
                </a:lnTo>
                <a:lnTo>
                  <a:pt x="736688" y="443981"/>
                </a:lnTo>
                <a:lnTo>
                  <a:pt x="726849" y="443981"/>
                </a:lnTo>
                <a:close/>
                <a:moveTo>
                  <a:pt x="316075" y="431682"/>
                </a:moveTo>
                <a:lnTo>
                  <a:pt x="309926" y="432912"/>
                </a:lnTo>
                <a:lnTo>
                  <a:pt x="305006" y="435372"/>
                </a:lnTo>
                <a:lnTo>
                  <a:pt x="300087" y="439061"/>
                </a:lnTo>
                <a:lnTo>
                  <a:pt x="296397" y="443981"/>
                </a:lnTo>
                <a:lnTo>
                  <a:pt x="189399" y="659207"/>
                </a:lnTo>
                <a:lnTo>
                  <a:pt x="188169" y="664126"/>
                </a:lnTo>
                <a:lnTo>
                  <a:pt x="186939" y="670276"/>
                </a:lnTo>
                <a:lnTo>
                  <a:pt x="188169" y="675195"/>
                </a:lnTo>
                <a:lnTo>
                  <a:pt x="190629" y="680115"/>
                </a:lnTo>
                <a:lnTo>
                  <a:pt x="194318" y="683804"/>
                </a:lnTo>
                <a:lnTo>
                  <a:pt x="198008" y="687494"/>
                </a:lnTo>
                <a:lnTo>
                  <a:pt x="202927" y="689953"/>
                </a:lnTo>
                <a:lnTo>
                  <a:pt x="209077" y="689953"/>
                </a:lnTo>
                <a:lnTo>
                  <a:pt x="260731" y="689953"/>
                </a:lnTo>
                <a:lnTo>
                  <a:pt x="260731" y="825238"/>
                </a:lnTo>
                <a:lnTo>
                  <a:pt x="261961" y="828928"/>
                </a:lnTo>
                <a:lnTo>
                  <a:pt x="263191" y="832618"/>
                </a:lnTo>
                <a:lnTo>
                  <a:pt x="264421" y="836307"/>
                </a:lnTo>
                <a:lnTo>
                  <a:pt x="266880" y="839997"/>
                </a:lnTo>
                <a:lnTo>
                  <a:pt x="270570" y="842457"/>
                </a:lnTo>
                <a:lnTo>
                  <a:pt x="274260" y="844916"/>
                </a:lnTo>
                <a:lnTo>
                  <a:pt x="277949" y="846146"/>
                </a:lnTo>
                <a:lnTo>
                  <a:pt x="282869" y="846146"/>
                </a:lnTo>
                <a:lnTo>
                  <a:pt x="286558" y="846146"/>
                </a:lnTo>
                <a:lnTo>
                  <a:pt x="290248" y="844916"/>
                </a:lnTo>
                <a:lnTo>
                  <a:pt x="293937" y="842457"/>
                </a:lnTo>
                <a:lnTo>
                  <a:pt x="297627" y="839997"/>
                </a:lnTo>
                <a:lnTo>
                  <a:pt x="300087" y="836307"/>
                </a:lnTo>
                <a:lnTo>
                  <a:pt x="302546" y="832618"/>
                </a:lnTo>
                <a:lnTo>
                  <a:pt x="303776" y="828928"/>
                </a:lnTo>
                <a:lnTo>
                  <a:pt x="303776" y="825238"/>
                </a:lnTo>
                <a:lnTo>
                  <a:pt x="303776" y="689953"/>
                </a:lnTo>
                <a:lnTo>
                  <a:pt x="330833" y="689953"/>
                </a:lnTo>
                <a:lnTo>
                  <a:pt x="330833" y="825238"/>
                </a:lnTo>
                <a:lnTo>
                  <a:pt x="332063" y="828928"/>
                </a:lnTo>
                <a:lnTo>
                  <a:pt x="333293" y="832618"/>
                </a:lnTo>
                <a:lnTo>
                  <a:pt x="334523" y="836307"/>
                </a:lnTo>
                <a:lnTo>
                  <a:pt x="336983" y="839997"/>
                </a:lnTo>
                <a:lnTo>
                  <a:pt x="340672" y="842457"/>
                </a:lnTo>
                <a:lnTo>
                  <a:pt x="344362" y="844916"/>
                </a:lnTo>
                <a:lnTo>
                  <a:pt x="348052" y="846146"/>
                </a:lnTo>
                <a:lnTo>
                  <a:pt x="352971" y="846146"/>
                </a:lnTo>
                <a:lnTo>
                  <a:pt x="356661" y="846146"/>
                </a:lnTo>
                <a:lnTo>
                  <a:pt x="361580" y="844916"/>
                </a:lnTo>
                <a:lnTo>
                  <a:pt x="364040" y="842457"/>
                </a:lnTo>
                <a:lnTo>
                  <a:pt x="367729" y="839997"/>
                </a:lnTo>
                <a:lnTo>
                  <a:pt x="370189" y="836307"/>
                </a:lnTo>
                <a:lnTo>
                  <a:pt x="372649" y="832618"/>
                </a:lnTo>
                <a:lnTo>
                  <a:pt x="373879" y="828928"/>
                </a:lnTo>
                <a:lnTo>
                  <a:pt x="373879" y="825238"/>
                </a:lnTo>
                <a:lnTo>
                  <a:pt x="373879" y="689953"/>
                </a:lnTo>
                <a:lnTo>
                  <a:pt x="423073" y="689953"/>
                </a:lnTo>
                <a:lnTo>
                  <a:pt x="427993" y="689953"/>
                </a:lnTo>
                <a:lnTo>
                  <a:pt x="432912" y="687494"/>
                </a:lnTo>
                <a:lnTo>
                  <a:pt x="437832" y="683804"/>
                </a:lnTo>
                <a:lnTo>
                  <a:pt x="441521" y="680115"/>
                </a:lnTo>
                <a:lnTo>
                  <a:pt x="443981" y="675195"/>
                </a:lnTo>
                <a:lnTo>
                  <a:pt x="443981" y="670276"/>
                </a:lnTo>
                <a:lnTo>
                  <a:pt x="443981" y="664126"/>
                </a:lnTo>
                <a:lnTo>
                  <a:pt x="442751" y="659207"/>
                </a:lnTo>
                <a:lnTo>
                  <a:pt x="334523" y="443981"/>
                </a:lnTo>
                <a:lnTo>
                  <a:pt x="332063" y="439061"/>
                </a:lnTo>
                <a:lnTo>
                  <a:pt x="327144" y="435372"/>
                </a:lnTo>
                <a:lnTo>
                  <a:pt x="322224" y="432912"/>
                </a:lnTo>
                <a:lnTo>
                  <a:pt x="316075" y="431682"/>
                </a:lnTo>
                <a:close/>
                <a:moveTo>
                  <a:pt x="307466" y="241053"/>
                </a:moveTo>
                <a:lnTo>
                  <a:pt x="298857" y="242283"/>
                </a:lnTo>
                <a:lnTo>
                  <a:pt x="291478" y="244743"/>
                </a:lnTo>
                <a:lnTo>
                  <a:pt x="282869" y="247202"/>
                </a:lnTo>
                <a:lnTo>
                  <a:pt x="275489" y="250892"/>
                </a:lnTo>
                <a:lnTo>
                  <a:pt x="269340" y="254582"/>
                </a:lnTo>
                <a:lnTo>
                  <a:pt x="261961" y="259501"/>
                </a:lnTo>
                <a:lnTo>
                  <a:pt x="257041" y="265650"/>
                </a:lnTo>
                <a:lnTo>
                  <a:pt x="250892" y="271800"/>
                </a:lnTo>
                <a:lnTo>
                  <a:pt x="245973" y="277949"/>
                </a:lnTo>
                <a:lnTo>
                  <a:pt x="242283" y="284098"/>
                </a:lnTo>
                <a:lnTo>
                  <a:pt x="238593" y="291478"/>
                </a:lnTo>
                <a:lnTo>
                  <a:pt x="236134" y="300087"/>
                </a:lnTo>
                <a:lnTo>
                  <a:pt x="233674" y="307466"/>
                </a:lnTo>
                <a:lnTo>
                  <a:pt x="232444" y="316075"/>
                </a:lnTo>
                <a:lnTo>
                  <a:pt x="232444" y="324684"/>
                </a:lnTo>
                <a:lnTo>
                  <a:pt x="232444" y="333293"/>
                </a:lnTo>
                <a:lnTo>
                  <a:pt x="233674" y="341902"/>
                </a:lnTo>
                <a:lnTo>
                  <a:pt x="236134" y="349281"/>
                </a:lnTo>
                <a:lnTo>
                  <a:pt x="238593" y="356661"/>
                </a:lnTo>
                <a:lnTo>
                  <a:pt x="242283" y="364040"/>
                </a:lnTo>
                <a:lnTo>
                  <a:pt x="245973" y="371419"/>
                </a:lnTo>
                <a:lnTo>
                  <a:pt x="250892" y="377568"/>
                </a:lnTo>
                <a:lnTo>
                  <a:pt x="257041" y="383718"/>
                </a:lnTo>
                <a:lnTo>
                  <a:pt x="261961" y="388637"/>
                </a:lnTo>
                <a:lnTo>
                  <a:pt x="269340" y="393557"/>
                </a:lnTo>
                <a:lnTo>
                  <a:pt x="275489" y="398476"/>
                </a:lnTo>
                <a:lnTo>
                  <a:pt x="282869" y="402166"/>
                </a:lnTo>
                <a:lnTo>
                  <a:pt x="291478" y="404626"/>
                </a:lnTo>
                <a:lnTo>
                  <a:pt x="298857" y="407085"/>
                </a:lnTo>
                <a:lnTo>
                  <a:pt x="307466" y="408315"/>
                </a:lnTo>
                <a:lnTo>
                  <a:pt x="316075" y="408315"/>
                </a:lnTo>
                <a:lnTo>
                  <a:pt x="324684" y="408315"/>
                </a:lnTo>
                <a:lnTo>
                  <a:pt x="332063" y="407085"/>
                </a:lnTo>
                <a:lnTo>
                  <a:pt x="340672" y="404626"/>
                </a:lnTo>
                <a:lnTo>
                  <a:pt x="348052" y="402166"/>
                </a:lnTo>
                <a:lnTo>
                  <a:pt x="355431" y="398476"/>
                </a:lnTo>
                <a:lnTo>
                  <a:pt x="362810" y="393557"/>
                </a:lnTo>
                <a:lnTo>
                  <a:pt x="368959" y="388637"/>
                </a:lnTo>
                <a:lnTo>
                  <a:pt x="375109" y="383718"/>
                </a:lnTo>
                <a:lnTo>
                  <a:pt x="380028" y="377568"/>
                </a:lnTo>
                <a:lnTo>
                  <a:pt x="384948" y="371419"/>
                </a:lnTo>
                <a:lnTo>
                  <a:pt x="389867" y="364040"/>
                </a:lnTo>
                <a:lnTo>
                  <a:pt x="392327" y="356661"/>
                </a:lnTo>
                <a:lnTo>
                  <a:pt x="396016" y="349281"/>
                </a:lnTo>
                <a:lnTo>
                  <a:pt x="397246" y="341902"/>
                </a:lnTo>
                <a:lnTo>
                  <a:pt x="398476" y="333293"/>
                </a:lnTo>
                <a:lnTo>
                  <a:pt x="399706" y="324684"/>
                </a:lnTo>
                <a:lnTo>
                  <a:pt x="398476" y="316075"/>
                </a:lnTo>
                <a:lnTo>
                  <a:pt x="397246" y="307466"/>
                </a:lnTo>
                <a:lnTo>
                  <a:pt x="396016" y="300087"/>
                </a:lnTo>
                <a:lnTo>
                  <a:pt x="392327" y="291478"/>
                </a:lnTo>
                <a:lnTo>
                  <a:pt x="389867" y="284098"/>
                </a:lnTo>
                <a:lnTo>
                  <a:pt x="384948" y="277949"/>
                </a:lnTo>
                <a:lnTo>
                  <a:pt x="380028" y="271800"/>
                </a:lnTo>
                <a:lnTo>
                  <a:pt x="375109" y="265650"/>
                </a:lnTo>
                <a:lnTo>
                  <a:pt x="368959" y="259501"/>
                </a:lnTo>
                <a:lnTo>
                  <a:pt x="362810" y="254582"/>
                </a:lnTo>
                <a:lnTo>
                  <a:pt x="355431" y="250892"/>
                </a:lnTo>
                <a:lnTo>
                  <a:pt x="348052" y="247202"/>
                </a:lnTo>
                <a:lnTo>
                  <a:pt x="340672" y="244743"/>
                </a:lnTo>
                <a:lnTo>
                  <a:pt x="332063"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8653" y="158653"/>
                </a:lnTo>
                <a:lnTo>
                  <a:pt x="178330" y="141435"/>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140"/>
          <p:cNvSpPr>
            <a:spLocks/>
          </p:cNvSpPr>
          <p:nvPr userDrawn="1"/>
        </p:nvSpPr>
        <p:spPr bwMode="auto">
          <a:xfrm>
            <a:off x="4700206" y="3970395"/>
            <a:ext cx="1080000" cy="1080000"/>
          </a:xfrm>
          <a:custGeom>
            <a:avLst/>
            <a:gdLst>
              <a:gd name="T0" fmla="*/ 890422 w 1087200"/>
              <a:gd name="T1" fmla="*/ 475957 h 1087200"/>
              <a:gd name="T2" fmla="*/ 918709 w 1087200"/>
              <a:gd name="T3" fmla="*/ 499324 h 1087200"/>
              <a:gd name="T4" fmla="*/ 902721 w 1087200"/>
              <a:gd name="T5" fmla="*/ 534990 h 1087200"/>
              <a:gd name="T6" fmla="*/ 873203 w 1087200"/>
              <a:gd name="T7" fmla="*/ 644449 h 1087200"/>
              <a:gd name="T8" fmla="*/ 950685 w 1087200"/>
              <a:gd name="T9" fmla="*/ 542371 h 1087200"/>
              <a:gd name="T10" fmla="*/ 948225 w 1087200"/>
              <a:gd name="T11" fmla="*/ 466119 h 1087200"/>
              <a:gd name="T12" fmla="*/ 546060 w 1087200"/>
              <a:gd name="T13" fmla="*/ 447671 h 1087200"/>
              <a:gd name="T14" fmla="*/ 598944 w 1087200"/>
              <a:gd name="T15" fmla="*/ 447671 h 1087200"/>
              <a:gd name="T16" fmla="*/ 689954 w 1087200"/>
              <a:gd name="T17" fmla="*/ 457510 h 1087200"/>
              <a:gd name="T18" fmla="*/ 666586 w 1087200"/>
              <a:gd name="T19" fmla="*/ 520233 h 1087200"/>
              <a:gd name="T20" fmla="*/ 681345 w 1087200"/>
              <a:gd name="T21" fmla="*/ 627231 h 1087200"/>
              <a:gd name="T22" fmla="*/ 728079 w 1087200"/>
              <a:gd name="T23" fmla="*/ 646909 h 1087200"/>
              <a:gd name="T24" fmla="*/ 772355 w 1087200"/>
              <a:gd name="T25" fmla="*/ 644449 h 1087200"/>
              <a:gd name="T26" fmla="*/ 762516 w 1087200"/>
              <a:gd name="T27" fmla="*/ 595255 h 1087200"/>
              <a:gd name="T28" fmla="*/ 736689 w 1087200"/>
              <a:gd name="T29" fmla="*/ 618622 h 1087200"/>
              <a:gd name="T30" fmla="*/ 709632 w 1087200"/>
              <a:gd name="T31" fmla="*/ 573117 h 1087200"/>
              <a:gd name="T32" fmla="*/ 723160 w 1087200"/>
              <a:gd name="T33" fmla="*/ 477188 h 1087200"/>
              <a:gd name="T34" fmla="*/ 757596 w 1087200"/>
              <a:gd name="T35" fmla="*/ 488256 h 1087200"/>
              <a:gd name="T36" fmla="*/ 785883 w 1087200"/>
              <a:gd name="T37" fmla="*/ 459969 h 1087200"/>
              <a:gd name="T38" fmla="*/ 227525 w 1087200"/>
              <a:gd name="T39" fmla="*/ 437832 h 1087200"/>
              <a:gd name="T40" fmla="*/ 210307 w 1087200"/>
              <a:gd name="T41" fmla="*/ 458740 h 1087200"/>
              <a:gd name="T42" fmla="*/ 223836 w 1087200"/>
              <a:gd name="T43" fmla="*/ 646909 h 1087200"/>
              <a:gd name="T44" fmla="*/ 264421 w 1087200"/>
              <a:gd name="T45" fmla="*/ 836308 h 1087200"/>
              <a:gd name="T46" fmla="*/ 290249 w 1087200"/>
              <a:gd name="T47" fmla="*/ 844917 h 1087200"/>
              <a:gd name="T48" fmla="*/ 303777 w 1087200"/>
              <a:gd name="T49" fmla="*/ 648139 h 1087200"/>
              <a:gd name="T50" fmla="*/ 340673 w 1087200"/>
              <a:gd name="T51" fmla="*/ 842458 h 1087200"/>
              <a:gd name="T52" fmla="*/ 367730 w 1087200"/>
              <a:gd name="T53" fmla="*/ 839998 h 1087200"/>
              <a:gd name="T54" fmla="*/ 403396 w 1087200"/>
              <a:gd name="T55" fmla="*/ 648139 h 1087200"/>
              <a:gd name="T56" fmla="*/ 420614 w 1087200"/>
              <a:gd name="T57" fmla="*/ 626001 h 1087200"/>
              <a:gd name="T58" fmla="*/ 407086 w 1087200"/>
              <a:gd name="T59" fmla="*/ 439062 h 1087200"/>
              <a:gd name="T60" fmla="*/ 291478 w 1087200"/>
              <a:gd name="T61" fmla="*/ 244743 h 1087200"/>
              <a:gd name="T62" fmla="*/ 245973 w 1087200"/>
              <a:gd name="T63" fmla="*/ 277949 h 1087200"/>
              <a:gd name="T64" fmla="*/ 232444 w 1087200"/>
              <a:gd name="T65" fmla="*/ 333293 h 1087200"/>
              <a:gd name="T66" fmla="*/ 257042 w 1087200"/>
              <a:gd name="T67" fmla="*/ 383718 h 1087200"/>
              <a:gd name="T68" fmla="*/ 307466 w 1087200"/>
              <a:gd name="T69" fmla="*/ 408315 h 1087200"/>
              <a:gd name="T70" fmla="*/ 362810 w 1087200"/>
              <a:gd name="T71" fmla="*/ 393557 h 1087200"/>
              <a:gd name="T72" fmla="*/ 396017 w 1087200"/>
              <a:gd name="T73" fmla="*/ 349281 h 1087200"/>
              <a:gd name="T74" fmla="*/ 392327 w 1087200"/>
              <a:gd name="T75" fmla="*/ 291478 h 1087200"/>
              <a:gd name="T76" fmla="*/ 355431 w 1087200"/>
              <a:gd name="T77" fmla="*/ 250892 h 1087200"/>
              <a:gd name="T78" fmla="*/ 515313 w 1087200"/>
              <a:gd name="T79" fmla="*/ 0 h 1087200"/>
              <a:gd name="T80" fmla="*/ 705942 w 1087200"/>
              <a:gd name="T81" fmla="*/ 24597 h 1087200"/>
              <a:gd name="T82" fmla="*/ 869514 w 1087200"/>
              <a:gd name="T83" fmla="*/ 108228 h 1087200"/>
              <a:gd name="T84" fmla="*/ 994960 w 1087200"/>
              <a:gd name="T85" fmla="*/ 239824 h 1087200"/>
              <a:gd name="T86" fmla="*/ 1069982 w 1087200"/>
              <a:gd name="T87" fmla="*/ 407085 h 1087200"/>
              <a:gd name="T88" fmla="*/ 1084740 w 1087200"/>
              <a:gd name="T89" fmla="*/ 598944 h 1087200"/>
              <a:gd name="T90" fmla="*/ 1034316 w 1087200"/>
              <a:gd name="T91" fmla="*/ 779734 h 1087200"/>
              <a:gd name="T92" fmla="*/ 928548 w 1087200"/>
              <a:gd name="T93" fmla="*/ 928548 h 1087200"/>
              <a:gd name="T94" fmla="*/ 779734 w 1087200"/>
              <a:gd name="T95" fmla="*/ 1033086 h 1087200"/>
              <a:gd name="T96" fmla="*/ 598944 w 1087200"/>
              <a:gd name="T97" fmla="*/ 1084740 h 1087200"/>
              <a:gd name="T98" fmla="*/ 408315 w 1087200"/>
              <a:gd name="T99" fmla="*/ 1069982 h 1087200"/>
              <a:gd name="T100" fmla="*/ 239824 w 1087200"/>
              <a:gd name="T101" fmla="*/ 994960 h 1087200"/>
              <a:gd name="T102" fmla="*/ 108228 w 1087200"/>
              <a:gd name="T103" fmla="*/ 868284 h 1087200"/>
              <a:gd name="T104" fmla="*/ 24598 w 1087200"/>
              <a:gd name="T105" fmla="*/ 704712 h 1087200"/>
              <a:gd name="T106" fmla="*/ 1230 w 1087200"/>
              <a:gd name="T107" fmla="*/ 515313 h 1087200"/>
              <a:gd name="T108" fmla="*/ 43045 w 1087200"/>
              <a:gd name="T109" fmla="*/ 332063 h 1087200"/>
              <a:gd name="T110" fmla="*/ 141435 w 1087200"/>
              <a:gd name="T111" fmla="*/ 178330 h 1087200"/>
              <a:gd name="T112" fmla="*/ 284099 w 1087200"/>
              <a:gd name="T113" fmla="*/ 65183 h 1087200"/>
              <a:gd name="T114" fmla="*/ 461199 w 1087200"/>
              <a:gd name="T11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571887" y="480877"/>
                </a:moveTo>
                <a:lnTo>
                  <a:pt x="573117" y="480877"/>
                </a:lnTo>
                <a:lnTo>
                  <a:pt x="592795" y="569427"/>
                </a:lnTo>
                <a:lnTo>
                  <a:pt x="552209" y="569427"/>
                </a:lnTo>
                <a:lnTo>
                  <a:pt x="571887" y="480877"/>
                </a:lnTo>
                <a:close/>
                <a:moveTo>
                  <a:pt x="873204" y="475957"/>
                </a:moveTo>
                <a:lnTo>
                  <a:pt x="890422" y="475957"/>
                </a:lnTo>
                <a:lnTo>
                  <a:pt x="897802" y="477187"/>
                </a:lnTo>
                <a:lnTo>
                  <a:pt x="903951" y="478417"/>
                </a:lnTo>
                <a:lnTo>
                  <a:pt x="908870" y="480877"/>
                </a:lnTo>
                <a:lnTo>
                  <a:pt x="912560" y="484566"/>
                </a:lnTo>
                <a:lnTo>
                  <a:pt x="915020" y="488256"/>
                </a:lnTo>
                <a:lnTo>
                  <a:pt x="917480" y="493175"/>
                </a:lnTo>
                <a:lnTo>
                  <a:pt x="918709" y="499324"/>
                </a:lnTo>
                <a:lnTo>
                  <a:pt x="919939" y="506704"/>
                </a:lnTo>
                <a:lnTo>
                  <a:pt x="918709" y="514083"/>
                </a:lnTo>
                <a:lnTo>
                  <a:pt x="917480" y="520232"/>
                </a:lnTo>
                <a:lnTo>
                  <a:pt x="915020" y="525151"/>
                </a:lnTo>
                <a:lnTo>
                  <a:pt x="911330" y="528841"/>
                </a:lnTo>
                <a:lnTo>
                  <a:pt x="907641" y="532531"/>
                </a:lnTo>
                <a:lnTo>
                  <a:pt x="902721" y="534990"/>
                </a:lnTo>
                <a:lnTo>
                  <a:pt x="897802" y="536220"/>
                </a:lnTo>
                <a:lnTo>
                  <a:pt x="891652" y="536220"/>
                </a:lnTo>
                <a:lnTo>
                  <a:pt x="873204" y="536220"/>
                </a:lnTo>
                <a:lnTo>
                  <a:pt x="873204" y="475957"/>
                </a:lnTo>
                <a:close/>
                <a:moveTo>
                  <a:pt x="830158" y="447671"/>
                </a:moveTo>
                <a:lnTo>
                  <a:pt x="830158" y="644449"/>
                </a:lnTo>
                <a:lnTo>
                  <a:pt x="873203" y="644449"/>
                </a:lnTo>
                <a:lnTo>
                  <a:pt x="873203" y="565738"/>
                </a:lnTo>
                <a:lnTo>
                  <a:pt x="895341" y="565738"/>
                </a:lnTo>
                <a:lnTo>
                  <a:pt x="908869" y="564508"/>
                </a:lnTo>
                <a:lnTo>
                  <a:pt x="922398" y="562048"/>
                </a:lnTo>
                <a:lnTo>
                  <a:pt x="933466" y="557129"/>
                </a:lnTo>
                <a:lnTo>
                  <a:pt x="943305" y="550980"/>
                </a:lnTo>
                <a:lnTo>
                  <a:pt x="950685" y="542371"/>
                </a:lnTo>
                <a:lnTo>
                  <a:pt x="956834" y="532532"/>
                </a:lnTo>
                <a:lnTo>
                  <a:pt x="960523" y="520233"/>
                </a:lnTo>
                <a:lnTo>
                  <a:pt x="961753" y="506705"/>
                </a:lnTo>
                <a:lnTo>
                  <a:pt x="960523" y="495636"/>
                </a:lnTo>
                <a:lnTo>
                  <a:pt x="958064" y="484567"/>
                </a:lnTo>
                <a:lnTo>
                  <a:pt x="954374" y="474728"/>
                </a:lnTo>
                <a:lnTo>
                  <a:pt x="948225" y="466119"/>
                </a:lnTo>
                <a:lnTo>
                  <a:pt x="940846" y="458740"/>
                </a:lnTo>
                <a:lnTo>
                  <a:pt x="931007" y="452591"/>
                </a:lnTo>
                <a:lnTo>
                  <a:pt x="924857" y="450131"/>
                </a:lnTo>
                <a:lnTo>
                  <a:pt x="918708" y="448901"/>
                </a:lnTo>
                <a:lnTo>
                  <a:pt x="903950" y="447671"/>
                </a:lnTo>
                <a:lnTo>
                  <a:pt x="830158" y="447671"/>
                </a:lnTo>
                <a:close/>
                <a:moveTo>
                  <a:pt x="546060" y="447671"/>
                </a:moveTo>
                <a:lnTo>
                  <a:pt x="490716" y="644449"/>
                </a:lnTo>
                <a:lnTo>
                  <a:pt x="534991" y="644449"/>
                </a:lnTo>
                <a:lnTo>
                  <a:pt x="544830" y="602634"/>
                </a:lnTo>
                <a:lnTo>
                  <a:pt x="600174" y="602634"/>
                </a:lnTo>
                <a:lnTo>
                  <a:pt x="610013" y="644449"/>
                </a:lnTo>
                <a:lnTo>
                  <a:pt x="653058" y="644449"/>
                </a:lnTo>
                <a:lnTo>
                  <a:pt x="598944" y="447671"/>
                </a:lnTo>
                <a:lnTo>
                  <a:pt x="546060" y="447671"/>
                </a:lnTo>
                <a:close/>
                <a:moveTo>
                  <a:pt x="726850" y="443981"/>
                </a:moveTo>
                <a:lnTo>
                  <a:pt x="718241" y="445211"/>
                </a:lnTo>
                <a:lnTo>
                  <a:pt x="709632" y="446441"/>
                </a:lnTo>
                <a:lnTo>
                  <a:pt x="702252" y="450130"/>
                </a:lnTo>
                <a:lnTo>
                  <a:pt x="696103" y="453820"/>
                </a:lnTo>
                <a:lnTo>
                  <a:pt x="689954" y="457510"/>
                </a:lnTo>
                <a:lnTo>
                  <a:pt x="685034" y="462429"/>
                </a:lnTo>
                <a:lnTo>
                  <a:pt x="681345" y="468578"/>
                </a:lnTo>
                <a:lnTo>
                  <a:pt x="677655" y="474728"/>
                </a:lnTo>
                <a:lnTo>
                  <a:pt x="673965" y="483337"/>
                </a:lnTo>
                <a:lnTo>
                  <a:pt x="671506" y="490716"/>
                </a:lnTo>
                <a:lnTo>
                  <a:pt x="669046" y="499325"/>
                </a:lnTo>
                <a:lnTo>
                  <a:pt x="666586" y="520233"/>
                </a:lnTo>
                <a:lnTo>
                  <a:pt x="666586" y="543600"/>
                </a:lnTo>
                <a:lnTo>
                  <a:pt x="666586" y="566968"/>
                </a:lnTo>
                <a:lnTo>
                  <a:pt x="669046" y="587876"/>
                </a:lnTo>
                <a:lnTo>
                  <a:pt x="671506" y="606324"/>
                </a:lnTo>
                <a:lnTo>
                  <a:pt x="673965" y="613703"/>
                </a:lnTo>
                <a:lnTo>
                  <a:pt x="677655" y="621082"/>
                </a:lnTo>
                <a:lnTo>
                  <a:pt x="681345" y="627231"/>
                </a:lnTo>
                <a:lnTo>
                  <a:pt x="686264" y="632151"/>
                </a:lnTo>
                <a:lnTo>
                  <a:pt x="691184" y="637070"/>
                </a:lnTo>
                <a:lnTo>
                  <a:pt x="696103" y="640760"/>
                </a:lnTo>
                <a:lnTo>
                  <a:pt x="703482" y="643220"/>
                </a:lnTo>
                <a:lnTo>
                  <a:pt x="710861" y="645679"/>
                </a:lnTo>
                <a:lnTo>
                  <a:pt x="719470" y="646909"/>
                </a:lnTo>
                <a:lnTo>
                  <a:pt x="728079" y="646909"/>
                </a:lnTo>
                <a:lnTo>
                  <a:pt x="741608" y="645679"/>
                </a:lnTo>
                <a:lnTo>
                  <a:pt x="753907" y="641990"/>
                </a:lnTo>
                <a:lnTo>
                  <a:pt x="758826" y="639530"/>
                </a:lnTo>
                <a:lnTo>
                  <a:pt x="763746" y="635840"/>
                </a:lnTo>
                <a:lnTo>
                  <a:pt x="767435" y="630921"/>
                </a:lnTo>
                <a:lnTo>
                  <a:pt x="772355" y="626001"/>
                </a:lnTo>
                <a:lnTo>
                  <a:pt x="772355" y="644449"/>
                </a:lnTo>
                <a:lnTo>
                  <a:pt x="803101" y="644449"/>
                </a:lnTo>
                <a:lnTo>
                  <a:pt x="803101" y="537451"/>
                </a:lnTo>
                <a:lnTo>
                  <a:pt x="735459" y="537451"/>
                </a:lnTo>
                <a:lnTo>
                  <a:pt x="735459" y="566968"/>
                </a:lnTo>
                <a:lnTo>
                  <a:pt x="762516" y="566968"/>
                </a:lnTo>
                <a:lnTo>
                  <a:pt x="762516" y="586646"/>
                </a:lnTo>
                <a:lnTo>
                  <a:pt x="762516" y="595255"/>
                </a:lnTo>
                <a:lnTo>
                  <a:pt x="760056" y="601404"/>
                </a:lnTo>
                <a:lnTo>
                  <a:pt x="757596" y="606324"/>
                </a:lnTo>
                <a:lnTo>
                  <a:pt x="753907" y="611243"/>
                </a:lnTo>
                <a:lnTo>
                  <a:pt x="750217" y="613703"/>
                </a:lnTo>
                <a:lnTo>
                  <a:pt x="745298" y="616162"/>
                </a:lnTo>
                <a:lnTo>
                  <a:pt x="741608" y="618622"/>
                </a:lnTo>
                <a:lnTo>
                  <a:pt x="736689" y="618622"/>
                </a:lnTo>
                <a:lnTo>
                  <a:pt x="729309" y="617392"/>
                </a:lnTo>
                <a:lnTo>
                  <a:pt x="725620" y="616162"/>
                </a:lnTo>
                <a:lnTo>
                  <a:pt x="721930" y="613703"/>
                </a:lnTo>
                <a:lnTo>
                  <a:pt x="717011" y="606324"/>
                </a:lnTo>
                <a:lnTo>
                  <a:pt x="713321" y="597714"/>
                </a:lnTo>
                <a:lnTo>
                  <a:pt x="710861" y="586646"/>
                </a:lnTo>
                <a:lnTo>
                  <a:pt x="709632" y="573117"/>
                </a:lnTo>
                <a:lnTo>
                  <a:pt x="708402" y="541141"/>
                </a:lnTo>
                <a:lnTo>
                  <a:pt x="708402" y="523922"/>
                </a:lnTo>
                <a:lnTo>
                  <a:pt x="709632" y="510394"/>
                </a:lnTo>
                <a:lnTo>
                  <a:pt x="712091" y="498095"/>
                </a:lnTo>
                <a:lnTo>
                  <a:pt x="714551" y="488256"/>
                </a:lnTo>
                <a:lnTo>
                  <a:pt x="718241" y="482107"/>
                </a:lnTo>
                <a:lnTo>
                  <a:pt x="723160" y="477188"/>
                </a:lnTo>
                <a:lnTo>
                  <a:pt x="729309" y="473498"/>
                </a:lnTo>
                <a:lnTo>
                  <a:pt x="736689" y="472268"/>
                </a:lnTo>
                <a:lnTo>
                  <a:pt x="742838" y="473498"/>
                </a:lnTo>
                <a:lnTo>
                  <a:pt x="747757" y="475958"/>
                </a:lnTo>
                <a:lnTo>
                  <a:pt x="751447" y="479647"/>
                </a:lnTo>
                <a:lnTo>
                  <a:pt x="755137" y="483337"/>
                </a:lnTo>
                <a:lnTo>
                  <a:pt x="757596" y="488256"/>
                </a:lnTo>
                <a:lnTo>
                  <a:pt x="760056" y="494406"/>
                </a:lnTo>
                <a:lnTo>
                  <a:pt x="761286" y="505474"/>
                </a:lnTo>
                <a:lnTo>
                  <a:pt x="800642" y="505474"/>
                </a:lnTo>
                <a:lnTo>
                  <a:pt x="800642" y="491946"/>
                </a:lnTo>
                <a:lnTo>
                  <a:pt x="796952" y="479647"/>
                </a:lnTo>
                <a:lnTo>
                  <a:pt x="792032" y="468578"/>
                </a:lnTo>
                <a:lnTo>
                  <a:pt x="785883" y="459969"/>
                </a:lnTo>
                <a:lnTo>
                  <a:pt x="782194" y="456280"/>
                </a:lnTo>
                <a:lnTo>
                  <a:pt x="777274" y="452590"/>
                </a:lnTo>
                <a:lnTo>
                  <a:pt x="766205" y="447671"/>
                </a:lnTo>
                <a:lnTo>
                  <a:pt x="752677" y="443981"/>
                </a:lnTo>
                <a:lnTo>
                  <a:pt x="736689" y="443981"/>
                </a:lnTo>
                <a:lnTo>
                  <a:pt x="726850" y="443981"/>
                </a:lnTo>
                <a:close/>
                <a:moveTo>
                  <a:pt x="227525" y="437832"/>
                </a:moveTo>
                <a:lnTo>
                  <a:pt x="223836" y="439062"/>
                </a:lnTo>
                <a:lnTo>
                  <a:pt x="220146" y="441522"/>
                </a:lnTo>
                <a:lnTo>
                  <a:pt x="216457" y="443981"/>
                </a:lnTo>
                <a:lnTo>
                  <a:pt x="213997" y="447671"/>
                </a:lnTo>
                <a:lnTo>
                  <a:pt x="212767" y="451361"/>
                </a:lnTo>
                <a:lnTo>
                  <a:pt x="211537" y="455050"/>
                </a:lnTo>
                <a:lnTo>
                  <a:pt x="210307" y="458740"/>
                </a:lnTo>
                <a:lnTo>
                  <a:pt x="210307" y="626001"/>
                </a:lnTo>
                <a:lnTo>
                  <a:pt x="211537" y="630921"/>
                </a:lnTo>
                <a:lnTo>
                  <a:pt x="212767" y="634610"/>
                </a:lnTo>
                <a:lnTo>
                  <a:pt x="213997" y="638300"/>
                </a:lnTo>
                <a:lnTo>
                  <a:pt x="216457" y="641990"/>
                </a:lnTo>
                <a:lnTo>
                  <a:pt x="220146" y="644449"/>
                </a:lnTo>
                <a:lnTo>
                  <a:pt x="223836" y="646909"/>
                </a:lnTo>
                <a:lnTo>
                  <a:pt x="227525" y="648139"/>
                </a:lnTo>
                <a:lnTo>
                  <a:pt x="232445" y="648139"/>
                </a:lnTo>
                <a:lnTo>
                  <a:pt x="260732" y="648139"/>
                </a:lnTo>
                <a:lnTo>
                  <a:pt x="260732" y="825239"/>
                </a:lnTo>
                <a:lnTo>
                  <a:pt x="261962" y="828929"/>
                </a:lnTo>
                <a:lnTo>
                  <a:pt x="263191" y="832619"/>
                </a:lnTo>
                <a:lnTo>
                  <a:pt x="264421" y="836308"/>
                </a:lnTo>
                <a:lnTo>
                  <a:pt x="266881" y="839998"/>
                </a:lnTo>
                <a:lnTo>
                  <a:pt x="270571" y="842458"/>
                </a:lnTo>
                <a:lnTo>
                  <a:pt x="274260" y="844917"/>
                </a:lnTo>
                <a:lnTo>
                  <a:pt x="277950" y="846147"/>
                </a:lnTo>
                <a:lnTo>
                  <a:pt x="282869" y="846147"/>
                </a:lnTo>
                <a:lnTo>
                  <a:pt x="286559" y="846147"/>
                </a:lnTo>
                <a:lnTo>
                  <a:pt x="290249" y="844917"/>
                </a:lnTo>
                <a:lnTo>
                  <a:pt x="293938" y="842458"/>
                </a:lnTo>
                <a:lnTo>
                  <a:pt x="297628" y="839998"/>
                </a:lnTo>
                <a:lnTo>
                  <a:pt x="300087" y="836308"/>
                </a:lnTo>
                <a:lnTo>
                  <a:pt x="302547" y="832619"/>
                </a:lnTo>
                <a:lnTo>
                  <a:pt x="303777" y="828929"/>
                </a:lnTo>
                <a:lnTo>
                  <a:pt x="303777" y="825239"/>
                </a:lnTo>
                <a:lnTo>
                  <a:pt x="303777" y="648139"/>
                </a:lnTo>
                <a:lnTo>
                  <a:pt x="330834" y="648139"/>
                </a:lnTo>
                <a:lnTo>
                  <a:pt x="330834" y="825239"/>
                </a:lnTo>
                <a:lnTo>
                  <a:pt x="332064" y="828929"/>
                </a:lnTo>
                <a:lnTo>
                  <a:pt x="333294" y="832619"/>
                </a:lnTo>
                <a:lnTo>
                  <a:pt x="334524" y="836308"/>
                </a:lnTo>
                <a:lnTo>
                  <a:pt x="336983" y="839998"/>
                </a:lnTo>
                <a:lnTo>
                  <a:pt x="340673" y="842458"/>
                </a:lnTo>
                <a:lnTo>
                  <a:pt x="344363" y="844917"/>
                </a:lnTo>
                <a:lnTo>
                  <a:pt x="348052" y="846147"/>
                </a:lnTo>
                <a:lnTo>
                  <a:pt x="352972" y="846147"/>
                </a:lnTo>
                <a:lnTo>
                  <a:pt x="356661" y="846147"/>
                </a:lnTo>
                <a:lnTo>
                  <a:pt x="361581" y="844917"/>
                </a:lnTo>
                <a:lnTo>
                  <a:pt x="364040" y="842458"/>
                </a:lnTo>
                <a:lnTo>
                  <a:pt x="367730" y="839998"/>
                </a:lnTo>
                <a:lnTo>
                  <a:pt x="370190" y="836308"/>
                </a:lnTo>
                <a:lnTo>
                  <a:pt x="372649" y="832619"/>
                </a:lnTo>
                <a:lnTo>
                  <a:pt x="373879" y="828929"/>
                </a:lnTo>
                <a:lnTo>
                  <a:pt x="373879" y="825239"/>
                </a:lnTo>
                <a:lnTo>
                  <a:pt x="373879" y="648139"/>
                </a:lnTo>
                <a:lnTo>
                  <a:pt x="399707" y="648139"/>
                </a:lnTo>
                <a:lnTo>
                  <a:pt x="403396" y="648139"/>
                </a:lnTo>
                <a:lnTo>
                  <a:pt x="407086" y="646909"/>
                </a:lnTo>
                <a:lnTo>
                  <a:pt x="410775" y="644449"/>
                </a:lnTo>
                <a:lnTo>
                  <a:pt x="414465" y="641990"/>
                </a:lnTo>
                <a:lnTo>
                  <a:pt x="416925" y="638300"/>
                </a:lnTo>
                <a:lnTo>
                  <a:pt x="419384" y="634610"/>
                </a:lnTo>
                <a:lnTo>
                  <a:pt x="420614" y="630921"/>
                </a:lnTo>
                <a:lnTo>
                  <a:pt x="420614" y="626001"/>
                </a:lnTo>
                <a:lnTo>
                  <a:pt x="420614" y="458740"/>
                </a:lnTo>
                <a:lnTo>
                  <a:pt x="420614" y="455050"/>
                </a:lnTo>
                <a:lnTo>
                  <a:pt x="419384" y="451361"/>
                </a:lnTo>
                <a:lnTo>
                  <a:pt x="416925" y="447671"/>
                </a:lnTo>
                <a:lnTo>
                  <a:pt x="414465" y="443981"/>
                </a:lnTo>
                <a:lnTo>
                  <a:pt x="410775" y="441522"/>
                </a:lnTo>
                <a:lnTo>
                  <a:pt x="407086" y="439062"/>
                </a:lnTo>
                <a:lnTo>
                  <a:pt x="403396" y="437832"/>
                </a:lnTo>
                <a:lnTo>
                  <a:pt x="399707" y="437832"/>
                </a:lnTo>
                <a:lnTo>
                  <a:pt x="232445" y="437832"/>
                </a:lnTo>
                <a:lnTo>
                  <a:pt x="227525" y="437832"/>
                </a:lnTo>
                <a:close/>
                <a:moveTo>
                  <a:pt x="307466" y="241053"/>
                </a:moveTo>
                <a:lnTo>
                  <a:pt x="298857" y="242283"/>
                </a:lnTo>
                <a:lnTo>
                  <a:pt x="291478" y="244743"/>
                </a:lnTo>
                <a:lnTo>
                  <a:pt x="282869" y="247202"/>
                </a:lnTo>
                <a:lnTo>
                  <a:pt x="275490" y="250892"/>
                </a:lnTo>
                <a:lnTo>
                  <a:pt x="269340" y="254582"/>
                </a:lnTo>
                <a:lnTo>
                  <a:pt x="261961" y="259501"/>
                </a:lnTo>
                <a:lnTo>
                  <a:pt x="257042" y="265650"/>
                </a:lnTo>
                <a:lnTo>
                  <a:pt x="250892" y="271800"/>
                </a:lnTo>
                <a:lnTo>
                  <a:pt x="245973" y="277949"/>
                </a:lnTo>
                <a:lnTo>
                  <a:pt x="242283" y="284098"/>
                </a:lnTo>
                <a:lnTo>
                  <a:pt x="238594" y="291478"/>
                </a:lnTo>
                <a:lnTo>
                  <a:pt x="236134" y="300087"/>
                </a:lnTo>
                <a:lnTo>
                  <a:pt x="233674" y="307466"/>
                </a:lnTo>
                <a:lnTo>
                  <a:pt x="232444" y="316075"/>
                </a:lnTo>
                <a:lnTo>
                  <a:pt x="232444" y="324684"/>
                </a:lnTo>
                <a:lnTo>
                  <a:pt x="232444" y="333293"/>
                </a:lnTo>
                <a:lnTo>
                  <a:pt x="233674" y="341902"/>
                </a:lnTo>
                <a:lnTo>
                  <a:pt x="236134" y="349281"/>
                </a:lnTo>
                <a:lnTo>
                  <a:pt x="238594" y="356661"/>
                </a:lnTo>
                <a:lnTo>
                  <a:pt x="242283" y="364040"/>
                </a:lnTo>
                <a:lnTo>
                  <a:pt x="245973" y="371419"/>
                </a:lnTo>
                <a:lnTo>
                  <a:pt x="250892" y="377568"/>
                </a:lnTo>
                <a:lnTo>
                  <a:pt x="257042" y="383718"/>
                </a:lnTo>
                <a:lnTo>
                  <a:pt x="261961" y="388637"/>
                </a:lnTo>
                <a:lnTo>
                  <a:pt x="269340" y="393557"/>
                </a:lnTo>
                <a:lnTo>
                  <a:pt x="275490" y="398476"/>
                </a:lnTo>
                <a:lnTo>
                  <a:pt x="282869" y="402166"/>
                </a:lnTo>
                <a:lnTo>
                  <a:pt x="291478" y="404626"/>
                </a:lnTo>
                <a:lnTo>
                  <a:pt x="298857" y="407085"/>
                </a:lnTo>
                <a:lnTo>
                  <a:pt x="307466" y="408315"/>
                </a:lnTo>
                <a:lnTo>
                  <a:pt x="316075" y="408315"/>
                </a:lnTo>
                <a:lnTo>
                  <a:pt x="324684" y="408315"/>
                </a:lnTo>
                <a:lnTo>
                  <a:pt x="332064" y="407085"/>
                </a:lnTo>
                <a:lnTo>
                  <a:pt x="340673" y="404626"/>
                </a:lnTo>
                <a:lnTo>
                  <a:pt x="348052" y="402166"/>
                </a:lnTo>
                <a:lnTo>
                  <a:pt x="355431" y="398476"/>
                </a:lnTo>
                <a:lnTo>
                  <a:pt x="362810" y="393557"/>
                </a:lnTo>
                <a:lnTo>
                  <a:pt x="368960" y="388637"/>
                </a:lnTo>
                <a:lnTo>
                  <a:pt x="375109" y="383718"/>
                </a:lnTo>
                <a:lnTo>
                  <a:pt x="380028" y="377568"/>
                </a:lnTo>
                <a:lnTo>
                  <a:pt x="384948" y="371419"/>
                </a:lnTo>
                <a:lnTo>
                  <a:pt x="389867" y="364040"/>
                </a:lnTo>
                <a:lnTo>
                  <a:pt x="392327" y="356661"/>
                </a:lnTo>
                <a:lnTo>
                  <a:pt x="396017" y="349281"/>
                </a:lnTo>
                <a:lnTo>
                  <a:pt x="397247" y="341902"/>
                </a:lnTo>
                <a:lnTo>
                  <a:pt x="398476" y="333293"/>
                </a:lnTo>
                <a:lnTo>
                  <a:pt x="399706" y="324684"/>
                </a:lnTo>
                <a:lnTo>
                  <a:pt x="398476" y="316075"/>
                </a:lnTo>
                <a:lnTo>
                  <a:pt x="397247" y="307466"/>
                </a:lnTo>
                <a:lnTo>
                  <a:pt x="396017" y="300087"/>
                </a:lnTo>
                <a:lnTo>
                  <a:pt x="392327" y="291478"/>
                </a:lnTo>
                <a:lnTo>
                  <a:pt x="389867" y="284098"/>
                </a:lnTo>
                <a:lnTo>
                  <a:pt x="384948" y="277949"/>
                </a:lnTo>
                <a:lnTo>
                  <a:pt x="380028" y="271800"/>
                </a:lnTo>
                <a:lnTo>
                  <a:pt x="375109" y="265650"/>
                </a:lnTo>
                <a:lnTo>
                  <a:pt x="368960" y="259501"/>
                </a:lnTo>
                <a:lnTo>
                  <a:pt x="362810" y="254582"/>
                </a:lnTo>
                <a:lnTo>
                  <a:pt x="355431" y="250892"/>
                </a:lnTo>
                <a:lnTo>
                  <a:pt x="348052" y="247202"/>
                </a:lnTo>
                <a:lnTo>
                  <a:pt x="340673" y="244743"/>
                </a:lnTo>
                <a:lnTo>
                  <a:pt x="332064" y="242283"/>
                </a:lnTo>
                <a:lnTo>
                  <a:pt x="324684" y="241053"/>
                </a:lnTo>
                <a:lnTo>
                  <a:pt x="316075" y="241053"/>
                </a:lnTo>
                <a:lnTo>
                  <a:pt x="307466"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6177509" y="3970395"/>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9138179" y="5072554"/>
            <a:ext cx="1071564"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9132115" y="3970395"/>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3224679" y="5413253"/>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268297" y="5413253"/>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0609418" y="3970395"/>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1746488" y="5413253"/>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12086719" y="3970395"/>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0646068" y="5072587"/>
            <a:ext cx="101320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12081342" y="5073961"/>
            <a:ext cx="109625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209337" y="6515438"/>
            <a:ext cx="120571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1745600" y="6512650"/>
            <a:ext cx="10872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3234935" y="6519822"/>
            <a:ext cx="1073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6186001" y="6512178"/>
            <a:ext cx="1076794"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6181059" y="5413253"/>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4707956" y="6518564"/>
            <a:ext cx="107837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4702870" y="5413253"/>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cxnSp>
        <p:nvCxnSpPr>
          <p:cNvPr id="102" name="Straight Connector 101"/>
          <p:cNvCxnSpPr/>
          <p:nvPr userDrawn="1"/>
        </p:nvCxnSpPr>
        <p:spPr>
          <a:xfrm>
            <a:off x="0" y="714271"/>
            <a:ext cx="37434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4" name="Picture 10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5" name="TextBox 104"/>
          <p:cNvSpPr txBox="1"/>
          <p:nvPr userDrawn="1"/>
        </p:nvSpPr>
        <p:spPr>
          <a:xfrm>
            <a:off x="233363" y="173389"/>
            <a:ext cx="8066687" cy="396943"/>
          </a:xfrm>
          <a:prstGeom prst="rect">
            <a:avLst/>
          </a:prstGeom>
          <a:noFill/>
          <a:ln>
            <a:noFill/>
          </a:ln>
        </p:spPr>
        <p:txBody>
          <a:bodyPr wrap="square" lIns="0" tIns="0" rIns="0" bIns="0" rtlCol="0">
            <a:noAutofit/>
          </a:bodyPr>
          <a:lstStyle/>
          <a:p>
            <a:r>
              <a:rPr lang="en-US" sz="2800" b="0" dirty="0">
                <a:solidFill>
                  <a:schemeClr val="bg1"/>
                </a:solidFill>
                <a:latin typeface="Impact" charset="0"/>
                <a:ea typeface="Impact" charset="0"/>
                <a:cs typeface="Impact" charset="0"/>
              </a:rPr>
              <a:t>ICONS</a:t>
            </a:r>
            <a:r>
              <a:rPr lang="en-US" sz="2800" b="0" baseline="0" dirty="0">
                <a:solidFill>
                  <a:schemeClr val="bg1"/>
                </a:solidFill>
                <a:latin typeface="Impact" charset="0"/>
                <a:ea typeface="Impact" charset="0"/>
                <a:cs typeface="Impact" charset="0"/>
              </a:rPr>
              <a:t> – MISCELLANEOUS</a:t>
            </a:r>
            <a:endParaRPr lang="en-US" sz="2800" b="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575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313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677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1915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780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1809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882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6043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985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64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087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819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6"/>
          <p:cNvSpPr>
            <a:spLocks noGrp="1"/>
          </p:cNvSpPr>
          <p:nvPr>
            <p:ph type="body" sz="quarter" idx="10" hasCustomPrompt="1"/>
          </p:nvPr>
        </p:nvSpPr>
        <p:spPr>
          <a:xfrm>
            <a:off x="233363" y="2937131"/>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1. SECTION TITLE</a:t>
            </a:r>
          </a:p>
        </p:txBody>
      </p:sp>
      <p:sp>
        <p:nvSpPr>
          <p:cNvPr id="11" name="Text Placeholder 21"/>
          <p:cNvSpPr>
            <a:spLocks noGrp="1"/>
          </p:cNvSpPr>
          <p:nvPr>
            <p:ph type="body" sz="quarter" idx="13" hasCustomPrompt="1"/>
          </p:nvPr>
        </p:nvSpPr>
        <p:spPr>
          <a:xfrm>
            <a:off x="233363" y="3837130"/>
            <a:ext cx="4101466" cy="2059739"/>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STIXGeneral-Regular" charset="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
        <p:nvSpPr>
          <p:cNvPr id="16" name="Picture Placeholder 15"/>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17763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189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02151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292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18168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394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7512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497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7146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599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655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9718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4203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24535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9055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2055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8"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137229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701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98673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804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1353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042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16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05688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0091"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91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1115"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9776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2139"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152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3163"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9771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4187"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70026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77760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5211"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50887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4157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6235"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80672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7259"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84469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6797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8283"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8733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333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6" name="Text Placeholder 5"/>
          <p:cNvSpPr>
            <a:spLocks noGrp="1"/>
          </p:cNvSpPr>
          <p:nvPr>
            <p:ph type="body" sz="quarter" idx="10" hasCustomPrompt="1"/>
          </p:nvPr>
        </p:nvSpPr>
        <p:spPr>
          <a:xfrm>
            <a:off x="2708275" y="771661"/>
            <a:ext cx="8026400" cy="1231900"/>
          </a:xfrm>
          <a:prstGeom prst="rect">
            <a:avLst/>
          </a:prstGeom>
        </p:spPr>
        <p:txBody>
          <a:bodyPr/>
          <a:lstStyle>
            <a:lvl1pPr algn="ctr">
              <a:lnSpc>
                <a:spcPct val="100000"/>
              </a:lnSpc>
              <a:defRPr sz="7999" baseline="0">
                <a:solidFill>
                  <a:srgbClr val="FB3449"/>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708275" y="2484316"/>
            <a:ext cx="8026400" cy="3121479"/>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210911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5" name="Text Placeholder 5"/>
          <p:cNvSpPr>
            <a:spLocks noGrp="1"/>
          </p:cNvSpPr>
          <p:nvPr>
            <p:ph type="body" sz="quarter" idx="10" hasCustomPrompt="1"/>
          </p:nvPr>
        </p:nvSpPr>
        <p:spPr>
          <a:xfrm>
            <a:off x="2708275" y="771661"/>
            <a:ext cx="8026400" cy="1231900"/>
          </a:xfrm>
          <a:prstGeom prst="rect">
            <a:avLst/>
          </a:prstGeom>
        </p:spPr>
        <p:txBody>
          <a:bodyPr/>
          <a:lstStyle>
            <a:lvl1pPr algn="ctr">
              <a:lnSpc>
                <a:spcPct val="100000"/>
              </a:lnSpc>
              <a:defRPr sz="7999" baseline="0">
                <a:solidFill>
                  <a:schemeClr val="bg1"/>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708275" y="2484316"/>
            <a:ext cx="8026400" cy="3121479"/>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400464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25032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10"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96370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5942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9"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8172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9"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67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9"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68023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14"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chemeClr val="bg1"/>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Tree>
    <p:extLst>
      <p:ext uri="{BB962C8B-B14F-4D97-AF65-F5344CB8AC3E}">
        <p14:creationId xmlns:p14="http://schemas.microsoft.com/office/powerpoint/2010/main" val="390871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chemeClr val="bg1"/>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987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12" name="Text Placeholder 5"/>
          <p:cNvSpPr>
            <a:spLocks noGrp="1"/>
          </p:cNvSpPr>
          <p:nvPr>
            <p:ph type="body" sz="quarter" idx="11" hasCustomPrompt="1"/>
          </p:nvPr>
        </p:nvSpPr>
        <p:spPr>
          <a:xfrm>
            <a:off x="2708275" y="1603846"/>
            <a:ext cx="8026400" cy="3247553"/>
          </a:xfrm>
          <a:prstGeom prst="rect">
            <a:avLst/>
          </a:prstGeom>
        </p:spPr>
        <p:txBody>
          <a:bodyPr/>
          <a:lstStyle>
            <a:lvl1pPr marL="0" marR="0" indent="0" algn="ctr"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70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4209326" y="5228984"/>
            <a:ext cx="5039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5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
        <p:nvSpPr>
          <p:cNvPr id="11" name="Text Placeholder 5"/>
          <p:cNvSpPr>
            <a:spLocks noGrp="1"/>
          </p:cNvSpPr>
          <p:nvPr>
            <p:ph type="body" sz="quarter" idx="11" hasCustomPrompt="1"/>
          </p:nvPr>
        </p:nvSpPr>
        <p:spPr>
          <a:xfrm>
            <a:off x="234000" y="234001"/>
            <a:ext cx="8026400" cy="4250915"/>
          </a:xfrm>
          <a:prstGeom prst="rect">
            <a:avLst/>
          </a:prstGeom>
        </p:spPr>
        <p:txBody>
          <a:bodyPr lIns="0" tIns="0" rIns="0" bIns="0"/>
          <a:lstStyle>
            <a:lvl1pPr marL="0" marR="0" indent="0" algn="l"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706" rtl="0" eaLnBrk="1" fontAlgn="auto" latinLnBrk="0" hangingPunct="1">
              <a:lnSpc>
                <a:spcPts val="849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94732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
        <p:nvSpPr>
          <p:cNvPr id="5" name="Text Placeholder 5"/>
          <p:cNvSpPr>
            <a:spLocks noGrp="1"/>
          </p:cNvSpPr>
          <p:nvPr>
            <p:ph type="body" sz="quarter" idx="11" hasCustomPrompt="1"/>
          </p:nvPr>
        </p:nvSpPr>
        <p:spPr>
          <a:xfrm>
            <a:off x="234000" y="234001"/>
            <a:ext cx="8026400" cy="4250915"/>
          </a:xfrm>
          <a:prstGeom prst="rect">
            <a:avLst/>
          </a:prstGeom>
        </p:spPr>
        <p:txBody>
          <a:bodyPr lIns="0" tIns="0" rIns="0" bIns="0"/>
          <a:lstStyle>
            <a:lvl1pPr marL="0" marR="0" indent="0" algn="l"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706" rtl="0" eaLnBrk="1" fontAlgn="auto" latinLnBrk="0" hangingPunct="1">
              <a:lnSpc>
                <a:spcPts val="849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6719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
        <p:nvSpPr>
          <p:cNvPr id="5" name="Text Placeholder 5"/>
          <p:cNvSpPr>
            <a:spLocks noGrp="1"/>
          </p:cNvSpPr>
          <p:nvPr>
            <p:ph type="body" sz="quarter" idx="11" hasCustomPrompt="1"/>
          </p:nvPr>
        </p:nvSpPr>
        <p:spPr>
          <a:xfrm>
            <a:off x="234000" y="234001"/>
            <a:ext cx="8026400" cy="4250915"/>
          </a:xfrm>
          <a:prstGeom prst="rect">
            <a:avLst/>
          </a:prstGeom>
        </p:spPr>
        <p:txBody>
          <a:bodyPr lIns="0" tIns="0" rIns="0" bIns="0"/>
          <a:lstStyle>
            <a:lvl1pPr marL="0" marR="0" indent="0" algn="l"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706" rtl="0" eaLnBrk="1" fontAlgn="auto" latinLnBrk="0" hangingPunct="1">
              <a:lnSpc>
                <a:spcPts val="849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50857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
        <p:nvSpPr>
          <p:cNvPr id="5" name="Text Placeholder 5"/>
          <p:cNvSpPr>
            <a:spLocks noGrp="1"/>
          </p:cNvSpPr>
          <p:nvPr>
            <p:ph type="body" sz="quarter" idx="11" hasCustomPrompt="1"/>
          </p:nvPr>
        </p:nvSpPr>
        <p:spPr>
          <a:xfrm>
            <a:off x="234000" y="234001"/>
            <a:ext cx="8026400" cy="4250915"/>
          </a:xfrm>
          <a:prstGeom prst="rect">
            <a:avLst/>
          </a:prstGeom>
        </p:spPr>
        <p:txBody>
          <a:bodyPr lIns="0" tIns="0" rIns="0" bIns="0"/>
          <a:lstStyle>
            <a:lvl1pPr marL="0" marR="0" indent="0" algn="l"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706" rtl="0" eaLnBrk="1" fontAlgn="auto" latinLnBrk="0" hangingPunct="1">
              <a:lnSpc>
                <a:spcPts val="849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79626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a:noFill/>
        </p:spPr>
      </p:pic>
      <p:sp>
        <p:nvSpPr>
          <p:cNvPr id="5" name="Text Placeholder 9"/>
          <p:cNvSpPr>
            <a:spLocks noGrp="1"/>
          </p:cNvSpPr>
          <p:nvPr>
            <p:ph type="body" sz="quarter" idx="10" hasCustomPrompt="1"/>
          </p:nvPr>
        </p:nvSpPr>
        <p:spPr>
          <a:xfrm>
            <a:off x="2574507" y="3007485"/>
            <a:ext cx="8293937" cy="1377109"/>
          </a:xfrm>
          <a:prstGeom prst="rect">
            <a:avLst/>
          </a:prstGeom>
          <a:noFill/>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a:noFill/>
        </p:spPr>
        <p:txBody>
          <a:bodyPr anchor="ctr" anchorCtr="0"/>
          <a:lstStyle>
            <a:lvl1pPr algn="ctr">
              <a:lnSpc>
                <a:spcPct val="100000"/>
              </a:lnSpc>
              <a:defRPr sz="1800">
                <a:solidFill>
                  <a:srgbClr val="FFFFFF"/>
                </a:solidFill>
              </a:defRPr>
            </a:lvl1pPr>
          </a:lstStyle>
          <a:p>
            <a:pPr lvl="0"/>
            <a:r>
              <a:rPr lang="en-US" dirty="0"/>
              <a:t>Section number</a:t>
            </a:r>
          </a:p>
        </p:txBody>
      </p:sp>
    </p:spTree>
    <p:extLst>
      <p:ext uri="{BB962C8B-B14F-4D97-AF65-F5344CB8AC3E}">
        <p14:creationId xmlns:p14="http://schemas.microsoft.com/office/powerpoint/2010/main" val="117839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5" name="Text Placeholder 5"/>
          <p:cNvSpPr>
            <a:spLocks noGrp="1"/>
          </p:cNvSpPr>
          <p:nvPr>
            <p:ph type="body" sz="quarter" idx="11" hasCustomPrompt="1"/>
          </p:nvPr>
        </p:nvSpPr>
        <p:spPr>
          <a:xfrm>
            <a:off x="234000" y="234001"/>
            <a:ext cx="8026400" cy="4250915"/>
          </a:xfrm>
          <a:prstGeom prst="rect">
            <a:avLst/>
          </a:prstGeom>
        </p:spPr>
        <p:txBody>
          <a:bodyPr lIns="0" tIns="0" rIns="0" bIns="0"/>
          <a:lstStyle>
            <a:lvl1pPr marL="0" marR="0" indent="0" algn="l"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chemeClr val="bg1"/>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706" rtl="0" eaLnBrk="1" fontAlgn="auto" latinLnBrk="0" hangingPunct="1">
              <a:lnSpc>
                <a:spcPts val="8499"/>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41362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34000" y="234001"/>
            <a:ext cx="8026400" cy="4250915"/>
          </a:xfrm>
          <a:prstGeom prst="rect">
            <a:avLst/>
          </a:prstGeom>
        </p:spPr>
        <p:txBody>
          <a:bodyPr lIns="0" tIns="0" rIns="0" bIns="0"/>
          <a:lstStyle>
            <a:lvl1pPr marL="0" marR="0" indent="0" algn="l"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chemeClr val="bg1"/>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706" rtl="0" eaLnBrk="1" fontAlgn="auto" latinLnBrk="0" hangingPunct="1">
              <a:lnSpc>
                <a:spcPts val="8499"/>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80303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
        <p:nvSpPr>
          <p:cNvPr id="5" name="Text Placeholder 5"/>
          <p:cNvSpPr>
            <a:spLocks noGrp="1"/>
          </p:cNvSpPr>
          <p:nvPr>
            <p:ph type="body" sz="quarter" idx="11" hasCustomPrompt="1"/>
          </p:nvPr>
        </p:nvSpPr>
        <p:spPr>
          <a:xfrm>
            <a:off x="234000" y="234001"/>
            <a:ext cx="8026400" cy="4250915"/>
          </a:xfrm>
          <a:prstGeom prst="rect">
            <a:avLst/>
          </a:prstGeom>
        </p:spPr>
        <p:txBody>
          <a:bodyPr lIns="0" tIns="0" rIns="0" bIns="0"/>
          <a:lstStyle>
            <a:lvl1pPr marL="0" marR="0" indent="0" algn="l" defTabSz="961706" rtl="0" eaLnBrk="1" fontAlgn="auto" latinLnBrk="0" hangingPunct="1">
              <a:lnSpc>
                <a:spcPts val="8499"/>
              </a:lnSpc>
              <a:spcBef>
                <a:spcPts val="0"/>
              </a:spcBef>
              <a:spcAft>
                <a:spcPts val="0"/>
              </a:spcAft>
              <a:buClr>
                <a:srgbClr val="FFFFFF"/>
              </a:buClr>
              <a:buSzPct val="100000"/>
              <a:buFont typeface="Arial"/>
              <a:buNone/>
              <a:tabLst/>
              <a:defRPr sz="7999" baseline="0">
                <a:solidFill>
                  <a:srgbClr val="FFFFFF"/>
                </a:solidFill>
                <a:latin typeface="Impact" charset="0"/>
                <a:ea typeface="Impact" charset="0"/>
                <a:cs typeface="Impact" charset="0"/>
              </a:defRPr>
            </a:lvl1pPr>
            <a:lvl2pPr>
              <a:defRPr sz="7999">
                <a:latin typeface="Impact" charset="0"/>
                <a:ea typeface="Impact" charset="0"/>
                <a:cs typeface="Impact" charset="0"/>
              </a:defRPr>
            </a:lvl2pPr>
            <a:lvl3pPr>
              <a:defRPr sz="7999">
                <a:latin typeface="Impact" charset="0"/>
                <a:ea typeface="Impact" charset="0"/>
                <a:cs typeface="Impact" charset="0"/>
              </a:defRPr>
            </a:lvl3pPr>
            <a:lvl4pPr>
              <a:defRPr sz="7999">
                <a:latin typeface="Impact" charset="0"/>
                <a:ea typeface="Impact" charset="0"/>
                <a:cs typeface="Impact" charset="0"/>
              </a:defRPr>
            </a:lvl4pPr>
            <a:lvl5pPr>
              <a:defRPr sz="7999">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706" rtl="0" eaLnBrk="1" fontAlgn="auto" latinLnBrk="0" hangingPunct="1">
              <a:lnSpc>
                <a:spcPts val="849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52627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428756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10"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Tree>
    <p:extLst>
      <p:ext uri="{BB962C8B-B14F-4D97-AF65-F5344CB8AC3E}">
        <p14:creationId xmlns:p14="http://schemas.microsoft.com/office/powerpoint/2010/main" val="83426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84442-1B2E-4439-93C9-AC74902E21D7}"/>
              </a:ext>
            </a:extLst>
          </p:cNvPr>
          <p:cNvSpPr>
            <a:spLocks noGrp="1"/>
          </p:cNvSpPr>
          <p:nvPr>
            <p:ph type="ctrTitle"/>
          </p:nvPr>
        </p:nvSpPr>
        <p:spPr>
          <a:xfrm>
            <a:off x="1680369" y="1237457"/>
            <a:ext cx="10082213" cy="2632440"/>
          </a:xfrm>
        </p:spPr>
        <p:txBody>
          <a:bodyPr anchor="b"/>
          <a:lstStyle>
            <a:lvl1pPr algn="ctr">
              <a:defRPr sz="6615"/>
            </a:lvl1pPr>
          </a:lstStyle>
          <a:p>
            <a:r>
              <a:rPr lang="en-US"/>
              <a:t>Click to edit Master title style</a:t>
            </a:r>
            <a:endParaRPr lang="en-GB"/>
          </a:p>
        </p:txBody>
      </p:sp>
      <p:sp>
        <p:nvSpPr>
          <p:cNvPr id="3" name="Subtitle 2">
            <a:extLst>
              <a:ext uri="{FF2B5EF4-FFF2-40B4-BE49-F238E27FC236}">
                <a16:creationId xmlns:a16="http://schemas.microsoft.com/office/drawing/2014/main" id="{4EE7AB71-1746-47E8-B404-2B118F1E5F75}"/>
              </a:ext>
            </a:extLst>
          </p:cNvPr>
          <p:cNvSpPr>
            <a:spLocks noGrp="1"/>
          </p:cNvSpPr>
          <p:nvPr>
            <p:ph type="subTitle" idx="1"/>
          </p:nvPr>
        </p:nvSpPr>
        <p:spPr>
          <a:xfrm>
            <a:off x="1680369" y="3971414"/>
            <a:ext cx="10082213" cy="1825554"/>
          </a:xfrm>
        </p:spPr>
        <p:txBody>
          <a:bodyPr/>
          <a:lstStyle>
            <a:lvl1pPr marL="0" indent="0" algn="ctr">
              <a:buNone/>
              <a:defRPr sz="2646"/>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DA3277-59D3-4558-9116-19D37A98C42B}"/>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5" name="Footer Placeholder 4">
            <a:extLst>
              <a:ext uri="{FF2B5EF4-FFF2-40B4-BE49-F238E27FC236}">
                <a16:creationId xmlns:a16="http://schemas.microsoft.com/office/drawing/2014/main" id="{6E13CEAF-81B1-4C1D-96DA-20C5C136C2F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40F11FD-1E2F-4635-84D8-E152EF575C31}"/>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26904157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B99E8-6F5F-4962-A6F8-218E7332CB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99C9D1-7738-4BCE-B790-E2B81370A4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C6B42A-2565-46A3-BF9F-0C5335B564F4}"/>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5" name="Footer Placeholder 4">
            <a:extLst>
              <a:ext uri="{FF2B5EF4-FFF2-40B4-BE49-F238E27FC236}">
                <a16:creationId xmlns:a16="http://schemas.microsoft.com/office/drawing/2014/main" id="{7D4EFF94-D712-4930-BABA-EA0BF583F52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B61053F-00F1-4061-A1DE-BFAE1B0E0A40}"/>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14890722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4D7B-5620-40E0-99A8-6724E8CDFE70}"/>
              </a:ext>
            </a:extLst>
          </p:cNvPr>
          <p:cNvSpPr>
            <a:spLocks noGrp="1"/>
          </p:cNvSpPr>
          <p:nvPr>
            <p:ph type="title"/>
          </p:nvPr>
        </p:nvSpPr>
        <p:spPr>
          <a:xfrm>
            <a:off x="917201" y="1885066"/>
            <a:ext cx="11594544" cy="3145275"/>
          </a:xfrm>
        </p:spPr>
        <p:txBody>
          <a:bodyPr anchor="b"/>
          <a:lstStyle>
            <a:lvl1pPr>
              <a:defRPr sz="661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730CC7F-3C72-4F4F-B63A-A789BDA5C78D}"/>
              </a:ext>
            </a:extLst>
          </p:cNvPr>
          <p:cNvSpPr>
            <a:spLocks noGrp="1"/>
          </p:cNvSpPr>
          <p:nvPr>
            <p:ph type="body" idx="1"/>
          </p:nvPr>
        </p:nvSpPr>
        <p:spPr>
          <a:xfrm>
            <a:off x="917201" y="5060096"/>
            <a:ext cx="11594544" cy="1654026"/>
          </a:xfrm>
        </p:spPr>
        <p:txBody>
          <a:bodyPr/>
          <a:lstStyle>
            <a:lvl1pPr marL="0" indent="0">
              <a:buNone/>
              <a:defRPr sz="2646">
                <a:solidFill>
                  <a:schemeClr val="tx1">
                    <a:tint val="75000"/>
                  </a:schemeClr>
                </a:solidFill>
              </a:defRPr>
            </a:lvl1pPr>
            <a:lvl2pPr marL="504063" indent="0">
              <a:buNone/>
              <a:defRPr sz="2205">
                <a:solidFill>
                  <a:schemeClr val="tx1">
                    <a:tint val="75000"/>
                  </a:schemeClr>
                </a:solidFill>
              </a:defRPr>
            </a:lvl2pPr>
            <a:lvl3pPr marL="1008126" indent="0">
              <a:buNone/>
              <a:defRPr sz="1985">
                <a:solidFill>
                  <a:schemeClr val="tx1">
                    <a:tint val="75000"/>
                  </a:schemeClr>
                </a:solidFill>
              </a:defRPr>
            </a:lvl3pPr>
            <a:lvl4pPr marL="1512189" indent="0">
              <a:buNone/>
              <a:defRPr sz="1764">
                <a:solidFill>
                  <a:schemeClr val="tx1">
                    <a:tint val="75000"/>
                  </a:schemeClr>
                </a:solidFill>
              </a:defRPr>
            </a:lvl4pPr>
            <a:lvl5pPr marL="2016252" indent="0">
              <a:buNone/>
              <a:defRPr sz="1764">
                <a:solidFill>
                  <a:schemeClr val="tx1">
                    <a:tint val="75000"/>
                  </a:schemeClr>
                </a:solidFill>
              </a:defRPr>
            </a:lvl5pPr>
            <a:lvl6pPr marL="2520315" indent="0">
              <a:buNone/>
              <a:defRPr sz="1764">
                <a:solidFill>
                  <a:schemeClr val="tx1">
                    <a:tint val="75000"/>
                  </a:schemeClr>
                </a:solidFill>
              </a:defRPr>
            </a:lvl6pPr>
            <a:lvl7pPr marL="3024378" indent="0">
              <a:buNone/>
              <a:defRPr sz="1764">
                <a:solidFill>
                  <a:schemeClr val="tx1">
                    <a:tint val="75000"/>
                  </a:schemeClr>
                </a:solidFill>
              </a:defRPr>
            </a:lvl7pPr>
            <a:lvl8pPr marL="3528441" indent="0">
              <a:buNone/>
              <a:defRPr sz="1764">
                <a:solidFill>
                  <a:schemeClr val="tx1">
                    <a:tint val="75000"/>
                  </a:schemeClr>
                </a:solidFill>
              </a:defRPr>
            </a:lvl8pPr>
            <a:lvl9pPr marL="4032504" indent="0">
              <a:buNone/>
              <a:defRPr sz="1764">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A664E6-0192-4942-9EB1-C88A5A486193}"/>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5" name="Footer Placeholder 4">
            <a:extLst>
              <a:ext uri="{FF2B5EF4-FFF2-40B4-BE49-F238E27FC236}">
                <a16:creationId xmlns:a16="http://schemas.microsoft.com/office/drawing/2014/main" id="{B50215DE-D4B9-44AC-80CB-0DA5661EC7E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19E9358-78AC-437C-ABEF-B77F844688E5}"/>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41458009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D46D-8B05-4798-A823-266210153B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435CBA-D815-44DB-AA48-ECA84346326B}"/>
              </a:ext>
            </a:extLst>
          </p:cNvPr>
          <p:cNvSpPr>
            <a:spLocks noGrp="1"/>
          </p:cNvSpPr>
          <p:nvPr>
            <p:ph sz="half" idx="1"/>
          </p:nvPr>
        </p:nvSpPr>
        <p:spPr>
          <a:xfrm>
            <a:off x="924203" y="2012836"/>
            <a:ext cx="5713254" cy="4797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E51847-D7ED-4992-849B-F8A0BED50B3C}"/>
              </a:ext>
            </a:extLst>
          </p:cNvPr>
          <p:cNvSpPr>
            <a:spLocks noGrp="1"/>
          </p:cNvSpPr>
          <p:nvPr>
            <p:ph sz="half" idx="2"/>
          </p:nvPr>
        </p:nvSpPr>
        <p:spPr>
          <a:xfrm>
            <a:off x="6805493" y="2012836"/>
            <a:ext cx="5713254" cy="4797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15258C3-D978-43AE-AE71-6DDA0C1440CF}"/>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6" name="Footer Placeholder 5">
            <a:extLst>
              <a:ext uri="{FF2B5EF4-FFF2-40B4-BE49-F238E27FC236}">
                <a16:creationId xmlns:a16="http://schemas.microsoft.com/office/drawing/2014/main" id="{DE8AAB21-C879-4B83-9E4D-5033A7391EF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F3BC0F1-38F8-4A80-A290-1CC54C1BE73B}"/>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29173431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53D9-2BE6-4021-8382-2298A2ECF00E}"/>
              </a:ext>
            </a:extLst>
          </p:cNvPr>
          <p:cNvSpPr>
            <a:spLocks noGrp="1"/>
          </p:cNvSpPr>
          <p:nvPr>
            <p:ph type="title"/>
          </p:nvPr>
        </p:nvSpPr>
        <p:spPr>
          <a:xfrm>
            <a:off x="925954" y="402568"/>
            <a:ext cx="11594544" cy="146149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3DE49A-0691-465E-BB9E-DC94DF6D3F12}"/>
              </a:ext>
            </a:extLst>
          </p:cNvPr>
          <p:cNvSpPr>
            <a:spLocks noGrp="1"/>
          </p:cNvSpPr>
          <p:nvPr>
            <p:ph type="body" idx="1"/>
          </p:nvPr>
        </p:nvSpPr>
        <p:spPr>
          <a:xfrm>
            <a:off x="925955" y="1853560"/>
            <a:ext cx="5686997" cy="908401"/>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a:t>Edit Master text styles</a:t>
            </a:r>
          </a:p>
        </p:txBody>
      </p:sp>
      <p:sp>
        <p:nvSpPr>
          <p:cNvPr id="4" name="Content Placeholder 3">
            <a:extLst>
              <a:ext uri="{FF2B5EF4-FFF2-40B4-BE49-F238E27FC236}">
                <a16:creationId xmlns:a16="http://schemas.microsoft.com/office/drawing/2014/main" id="{CBAF57F8-6E5A-4C20-8651-50D6FE2D31AE}"/>
              </a:ext>
            </a:extLst>
          </p:cNvPr>
          <p:cNvSpPr>
            <a:spLocks noGrp="1"/>
          </p:cNvSpPr>
          <p:nvPr>
            <p:ph sz="half" idx="2"/>
          </p:nvPr>
        </p:nvSpPr>
        <p:spPr>
          <a:xfrm>
            <a:off x="925955" y="2761961"/>
            <a:ext cx="5686997" cy="40624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C0E7ED-9CC9-4396-958E-8B9C513B52ED}"/>
              </a:ext>
            </a:extLst>
          </p:cNvPr>
          <p:cNvSpPr>
            <a:spLocks noGrp="1"/>
          </p:cNvSpPr>
          <p:nvPr>
            <p:ph type="body" sz="quarter" idx="3"/>
          </p:nvPr>
        </p:nvSpPr>
        <p:spPr>
          <a:xfrm>
            <a:off x="6805493" y="1853560"/>
            <a:ext cx="5715005" cy="908401"/>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a:t>Edit Master text styles</a:t>
            </a:r>
          </a:p>
        </p:txBody>
      </p:sp>
      <p:sp>
        <p:nvSpPr>
          <p:cNvPr id="6" name="Content Placeholder 5">
            <a:extLst>
              <a:ext uri="{FF2B5EF4-FFF2-40B4-BE49-F238E27FC236}">
                <a16:creationId xmlns:a16="http://schemas.microsoft.com/office/drawing/2014/main" id="{9DCB55E8-788D-4D1C-9332-9736A937FF6F}"/>
              </a:ext>
            </a:extLst>
          </p:cNvPr>
          <p:cNvSpPr>
            <a:spLocks noGrp="1"/>
          </p:cNvSpPr>
          <p:nvPr>
            <p:ph sz="quarter" idx="4"/>
          </p:nvPr>
        </p:nvSpPr>
        <p:spPr>
          <a:xfrm>
            <a:off x="6805493" y="2761961"/>
            <a:ext cx="5715005" cy="40624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375132-5520-437D-AAB9-3F841D0D802B}"/>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8" name="Footer Placeholder 7">
            <a:extLst>
              <a:ext uri="{FF2B5EF4-FFF2-40B4-BE49-F238E27FC236}">
                <a16:creationId xmlns:a16="http://schemas.microsoft.com/office/drawing/2014/main" id="{9163D0E7-D5EA-4797-B241-3063F45DF84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0506B06-488C-4B59-BA6E-5ACE7AFA4D2D}"/>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374140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134368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EA11-3553-4763-8BAB-C399E43E18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1524DE-DEC6-475D-B646-AE0902E1BF5D}"/>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4" name="Footer Placeholder 3">
            <a:extLst>
              <a:ext uri="{FF2B5EF4-FFF2-40B4-BE49-F238E27FC236}">
                <a16:creationId xmlns:a16="http://schemas.microsoft.com/office/drawing/2014/main" id="{F23D4EFE-D37B-4901-8B32-E9F9E998B4E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14BDE1F-BA19-47BB-848A-4E39C8C33C14}"/>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18570009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199F6-CBE1-42A3-91D9-D6AA2715DAEE}"/>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3" name="Footer Placeholder 2">
            <a:extLst>
              <a:ext uri="{FF2B5EF4-FFF2-40B4-BE49-F238E27FC236}">
                <a16:creationId xmlns:a16="http://schemas.microsoft.com/office/drawing/2014/main" id="{935F3572-18EF-4E37-B057-18B03939E73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DCE696D-E5A6-4B3C-8A6B-44E0012A6394}"/>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23810428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3AD8-9711-4C6F-A60F-47FB216391F5}"/>
              </a:ext>
            </a:extLst>
          </p:cNvPr>
          <p:cNvSpPr>
            <a:spLocks noGrp="1"/>
          </p:cNvSpPr>
          <p:nvPr>
            <p:ph type="title"/>
          </p:nvPr>
        </p:nvSpPr>
        <p:spPr>
          <a:xfrm>
            <a:off x="925954" y="504084"/>
            <a:ext cx="4335701" cy="1764295"/>
          </a:xfrm>
        </p:spPr>
        <p:txBody>
          <a:bodyPr anchor="b"/>
          <a:lstStyle>
            <a:lvl1pPr>
              <a:defRPr sz="3528"/>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551C44-4016-4A6E-AF31-D285B8BFD392}"/>
              </a:ext>
            </a:extLst>
          </p:cNvPr>
          <p:cNvSpPr>
            <a:spLocks noGrp="1"/>
          </p:cNvSpPr>
          <p:nvPr>
            <p:ph idx="1"/>
          </p:nvPr>
        </p:nvSpPr>
        <p:spPr>
          <a:xfrm>
            <a:off x="5715005" y="1088682"/>
            <a:ext cx="6805493" cy="5373398"/>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432EA2-432B-4982-94AD-00C825CCB02C}"/>
              </a:ext>
            </a:extLst>
          </p:cNvPr>
          <p:cNvSpPr>
            <a:spLocks noGrp="1"/>
          </p:cNvSpPr>
          <p:nvPr>
            <p:ph type="body" sz="half" idx="2"/>
          </p:nvPr>
        </p:nvSpPr>
        <p:spPr>
          <a:xfrm>
            <a:off x="925954" y="2268379"/>
            <a:ext cx="4335701" cy="4202453"/>
          </a:xfrm>
        </p:spPr>
        <p:txBody>
          <a:bodyPr/>
          <a:lstStyle>
            <a:lvl1pPr marL="0" indent="0">
              <a:buNone/>
              <a:defRPr sz="1764"/>
            </a:lvl1pPr>
            <a:lvl2pPr marL="504063" indent="0">
              <a:buNone/>
              <a:defRPr sz="1544"/>
            </a:lvl2pPr>
            <a:lvl3pPr marL="1008126" indent="0">
              <a:buNone/>
              <a:defRPr sz="1323"/>
            </a:lvl3pPr>
            <a:lvl4pPr marL="1512189" indent="0">
              <a:buNone/>
              <a:defRPr sz="1103"/>
            </a:lvl4pPr>
            <a:lvl5pPr marL="2016252" indent="0">
              <a:buNone/>
              <a:defRPr sz="1103"/>
            </a:lvl5pPr>
            <a:lvl6pPr marL="2520315" indent="0">
              <a:buNone/>
              <a:defRPr sz="1103"/>
            </a:lvl6pPr>
            <a:lvl7pPr marL="3024378" indent="0">
              <a:buNone/>
              <a:defRPr sz="1103"/>
            </a:lvl7pPr>
            <a:lvl8pPr marL="3528441" indent="0">
              <a:buNone/>
              <a:defRPr sz="1103"/>
            </a:lvl8pPr>
            <a:lvl9pPr marL="4032504" indent="0">
              <a:buNone/>
              <a:defRPr sz="1103"/>
            </a:lvl9pPr>
          </a:lstStyle>
          <a:p>
            <a:pPr lvl="0"/>
            <a:r>
              <a:rPr lang="en-US"/>
              <a:t>Edit Master text styles</a:t>
            </a:r>
          </a:p>
        </p:txBody>
      </p:sp>
      <p:sp>
        <p:nvSpPr>
          <p:cNvPr id="5" name="Date Placeholder 4">
            <a:extLst>
              <a:ext uri="{FF2B5EF4-FFF2-40B4-BE49-F238E27FC236}">
                <a16:creationId xmlns:a16="http://schemas.microsoft.com/office/drawing/2014/main" id="{C0A61306-CC1F-4FDE-9C75-2DFFCF3CA71B}"/>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6" name="Footer Placeholder 5">
            <a:extLst>
              <a:ext uri="{FF2B5EF4-FFF2-40B4-BE49-F238E27FC236}">
                <a16:creationId xmlns:a16="http://schemas.microsoft.com/office/drawing/2014/main" id="{9AC83EFA-91DD-4D97-931E-679E0C9A9CB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948C3BA-ACAD-4651-9863-AAB810192103}"/>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22293727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42C5-F5A1-40B5-BBCC-7F57DC4E2542}"/>
              </a:ext>
            </a:extLst>
          </p:cNvPr>
          <p:cNvSpPr>
            <a:spLocks noGrp="1"/>
          </p:cNvSpPr>
          <p:nvPr>
            <p:ph type="title"/>
          </p:nvPr>
        </p:nvSpPr>
        <p:spPr>
          <a:xfrm>
            <a:off x="925954" y="504084"/>
            <a:ext cx="4335701" cy="1764295"/>
          </a:xfrm>
        </p:spPr>
        <p:txBody>
          <a:bodyPr anchor="b"/>
          <a:lstStyle>
            <a:lvl1pPr>
              <a:defRPr sz="3528"/>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456EB0-C627-4103-B0AE-CD92875C6FDF}"/>
              </a:ext>
            </a:extLst>
          </p:cNvPr>
          <p:cNvSpPr>
            <a:spLocks noGrp="1"/>
          </p:cNvSpPr>
          <p:nvPr>
            <p:ph type="pic" idx="1"/>
          </p:nvPr>
        </p:nvSpPr>
        <p:spPr>
          <a:xfrm>
            <a:off x="5715005" y="1088682"/>
            <a:ext cx="6805493" cy="537339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en-GB" dirty="0"/>
          </a:p>
        </p:txBody>
      </p:sp>
      <p:sp>
        <p:nvSpPr>
          <p:cNvPr id="4" name="Text Placeholder 3">
            <a:extLst>
              <a:ext uri="{FF2B5EF4-FFF2-40B4-BE49-F238E27FC236}">
                <a16:creationId xmlns:a16="http://schemas.microsoft.com/office/drawing/2014/main" id="{2AF10BCE-8CBA-40A0-BEB4-69758E47E0BB}"/>
              </a:ext>
            </a:extLst>
          </p:cNvPr>
          <p:cNvSpPr>
            <a:spLocks noGrp="1"/>
          </p:cNvSpPr>
          <p:nvPr>
            <p:ph type="body" sz="half" idx="2"/>
          </p:nvPr>
        </p:nvSpPr>
        <p:spPr>
          <a:xfrm>
            <a:off x="925954" y="2268379"/>
            <a:ext cx="4335701" cy="4202453"/>
          </a:xfrm>
        </p:spPr>
        <p:txBody>
          <a:bodyPr/>
          <a:lstStyle>
            <a:lvl1pPr marL="0" indent="0">
              <a:buNone/>
              <a:defRPr sz="1764"/>
            </a:lvl1pPr>
            <a:lvl2pPr marL="504063" indent="0">
              <a:buNone/>
              <a:defRPr sz="1544"/>
            </a:lvl2pPr>
            <a:lvl3pPr marL="1008126" indent="0">
              <a:buNone/>
              <a:defRPr sz="1323"/>
            </a:lvl3pPr>
            <a:lvl4pPr marL="1512189" indent="0">
              <a:buNone/>
              <a:defRPr sz="1103"/>
            </a:lvl4pPr>
            <a:lvl5pPr marL="2016252" indent="0">
              <a:buNone/>
              <a:defRPr sz="1103"/>
            </a:lvl5pPr>
            <a:lvl6pPr marL="2520315" indent="0">
              <a:buNone/>
              <a:defRPr sz="1103"/>
            </a:lvl6pPr>
            <a:lvl7pPr marL="3024378" indent="0">
              <a:buNone/>
              <a:defRPr sz="1103"/>
            </a:lvl7pPr>
            <a:lvl8pPr marL="3528441" indent="0">
              <a:buNone/>
              <a:defRPr sz="1103"/>
            </a:lvl8pPr>
            <a:lvl9pPr marL="4032504" indent="0">
              <a:buNone/>
              <a:defRPr sz="1103"/>
            </a:lvl9pPr>
          </a:lstStyle>
          <a:p>
            <a:pPr lvl="0"/>
            <a:r>
              <a:rPr lang="en-US"/>
              <a:t>Edit Master text styles</a:t>
            </a:r>
          </a:p>
        </p:txBody>
      </p:sp>
      <p:sp>
        <p:nvSpPr>
          <p:cNvPr id="5" name="Date Placeholder 4">
            <a:extLst>
              <a:ext uri="{FF2B5EF4-FFF2-40B4-BE49-F238E27FC236}">
                <a16:creationId xmlns:a16="http://schemas.microsoft.com/office/drawing/2014/main" id="{D9960056-F075-4552-A419-1784BF05A203}"/>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6" name="Footer Placeholder 5">
            <a:extLst>
              <a:ext uri="{FF2B5EF4-FFF2-40B4-BE49-F238E27FC236}">
                <a16:creationId xmlns:a16="http://schemas.microsoft.com/office/drawing/2014/main" id="{B714699B-58C9-4F50-925D-CD1F029EECE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D9174CF-3926-40FD-B674-7426B2A49372}"/>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16453471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F822-3988-482C-AD46-B697B5CBB6B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23D35A-2D17-4D1C-85BC-6DFC75C57C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3B6AA1-BA6D-4030-8BE3-009E77FA1C62}"/>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5" name="Footer Placeholder 4">
            <a:extLst>
              <a:ext uri="{FF2B5EF4-FFF2-40B4-BE49-F238E27FC236}">
                <a16:creationId xmlns:a16="http://schemas.microsoft.com/office/drawing/2014/main" id="{54E9C1CE-C604-4010-9604-49EBDD0F24F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78EA8D-CE95-43FA-B063-790A99EB1FE8}"/>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8532756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710728-5538-435E-9E30-8EEA19772020}"/>
              </a:ext>
            </a:extLst>
          </p:cNvPr>
          <p:cNvSpPr>
            <a:spLocks noGrp="1"/>
          </p:cNvSpPr>
          <p:nvPr>
            <p:ph type="title" orient="vert"/>
          </p:nvPr>
        </p:nvSpPr>
        <p:spPr>
          <a:xfrm>
            <a:off x="9620111" y="402567"/>
            <a:ext cx="2898636" cy="640782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804EFB-CB43-40FE-B006-4B48D6700369}"/>
              </a:ext>
            </a:extLst>
          </p:cNvPr>
          <p:cNvSpPr>
            <a:spLocks noGrp="1"/>
          </p:cNvSpPr>
          <p:nvPr>
            <p:ph type="body" orient="vert" idx="1"/>
          </p:nvPr>
        </p:nvSpPr>
        <p:spPr>
          <a:xfrm>
            <a:off x="924203" y="402567"/>
            <a:ext cx="8527871" cy="640782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95DBC1-9C7D-4C66-B477-C5C6D7D90B66}"/>
              </a:ext>
            </a:extLst>
          </p:cNvPr>
          <p:cNvSpPr>
            <a:spLocks noGrp="1"/>
          </p:cNvSpPr>
          <p:nvPr>
            <p:ph type="dt" sz="half" idx="10"/>
          </p:nvPr>
        </p:nvSpPr>
        <p:spPr/>
        <p:txBody>
          <a:bodyPr/>
          <a:lstStyle/>
          <a:p>
            <a:fld id="{25D3A459-EE7C-489B-BD48-5B2C69CB4837}" type="datetimeFigureOut">
              <a:rPr lang="en-GB" smtClean="0"/>
              <a:t>25/08/2022</a:t>
            </a:fld>
            <a:endParaRPr lang="en-GB" dirty="0"/>
          </a:p>
        </p:txBody>
      </p:sp>
      <p:sp>
        <p:nvSpPr>
          <p:cNvPr id="5" name="Footer Placeholder 4">
            <a:extLst>
              <a:ext uri="{FF2B5EF4-FFF2-40B4-BE49-F238E27FC236}">
                <a16:creationId xmlns:a16="http://schemas.microsoft.com/office/drawing/2014/main" id="{2ED99278-8BCA-4076-AB9C-E2AE06A5C4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B56502F-5180-4807-99E1-B6F6534000F6}"/>
              </a:ext>
            </a:extLst>
          </p:cNvPr>
          <p:cNvSpPr>
            <a:spLocks noGrp="1"/>
          </p:cNvSpPr>
          <p:nvPr>
            <p:ph type="sldNum" sz="quarter" idx="12"/>
          </p:nvPr>
        </p:nvSpPr>
        <p:spPr/>
        <p:txBody>
          <a:bodyPr/>
          <a:lstStyle/>
          <a:p>
            <a:fld id="{2EB2B2D0-CCA9-4B52-B191-354FC2604217}" type="slidenum">
              <a:rPr lang="en-GB" smtClean="0"/>
              <a:t>‹#›</a:t>
            </a:fld>
            <a:endParaRPr lang="en-GB" dirty="0"/>
          </a:p>
        </p:txBody>
      </p:sp>
    </p:spTree>
    <p:extLst>
      <p:ext uri="{BB962C8B-B14F-4D97-AF65-F5344CB8AC3E}">
        <p14:creationId xmlns:p14="http://schemas.microsoft.com/office/powerpoint/2010/main" val="2321136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144277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418161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40565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0890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2574507" y="3007485"/>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6" name="Text Placeholder 18"/>
          <p:cNvSpPr>
            <a:spLocks noGrp="1"/>
          </p:cNvSpPr>
          <p:nvPr>
            <p:ph type="body" sz="quarter" idx="12" hasCustomPrompt="1"/>
          </p:nvPr>
        </p:nvSpPr>
        <p:spPr>
          <a:xfrm>
            <a:off x="4479925" y="2647217"/>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8925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10448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30333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0017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7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454106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322120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46883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80961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5418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45242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 Intro slid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r>
              <a:rPr lang="en-US" dirty="0"/>
              <a:t>Click icon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a:noFill/>
        </p:spPr>
      </p:pic>
      <p:sp>
        <p:nvSpPr>
          <p:cNvPr id="5" name="Text Placeholder 9"/>
          <p:cNvSpPr>
            <a:spLocks noGrp="1"/>
          </p:cNvSpPr>
          <p:nvPr>
            <p:ph type="body" sz="quarter" idx="10" hasCustomPrompt="1"/>
          </p:nvPr>
        </p:nvSpPr>
        <p:spPr>
          <a:xfrm>
            <a:off x="2574507" y="3007485"/>
            <a:ext cx="8293937" cy="1377109"/>
          </a:xfrm>
          <a:prstGeom prst="rect">
            <a:avLst/>
          </a:prstGeom>
          <a:noFill/>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479925" y="2647217"/>
            <a:ext cx="4483100" cy="207123"/>
          </a:xfrm>
          <a:prstGeom prst="rect">
            <a:avLst/>
          </a:prstGeom>
          <a:noFill/>
        </p:spPr>
        <p:txBody>
          <a:bodyPr anchor="ctr" anchorCtr="0"/>
          <a:lstStyle>
            <a:lvl1pPr algn="ctr">
              <a:lnSpc>
                <a:spcPct val="100000"/>
              </a:lnSpc>
              <a:defRPr sz="1800">
                <a:solidFill>
                  <a:srgbClr val="FFFFFF"/>
                </a:solidFill>
              </a:defRPr>
            </a:lvl1pPr>
          </a:lstStyle>
          <a:p>
            <a:pPr lvl="0"/>
            <a:r>
              <a:rPr lang="en-US" dirty="0"/>
              <a:t>Section number</a:t>
            </a:r>
          </a:p>
        </p:txBody>
      </p:sp>
      <p:cxnSp>
        <p:nvCxnSpPr>
          <p:cNvPr id="8" name="Straight Connector 7"/>
          <p:cNvCxnSpPr/>
          <p:nvPr userDrawn="1"/>
        </p:nvCxnSpPr>
        <p:spPr>
          <a:xfrm>
            <a:off x="2955925" y="3064075"/>
            <a:ext cx="75322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9288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97777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07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56821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827852"/>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4507174"/>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5072566"/>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91655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8350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60000"/>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1039322"/>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1604714"/>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7793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7897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672120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 name="Picture Placeholder 4"/>
          <p:cNvSpPr>
            <a:spLocks noGrp="1"/>
          </p:cNvSpPr>
          <p:nvPr>
            <p:ph type="pic" sz="quarter" idx="14"/>
          </p:nvPr>
        </p:nvSpPr>
        <p:spPr>
          <a:xfrm>
            <a:off x="6721750" y="0"/>
            <a:ext cx="6721200" cy="3481199"/>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32844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33362" y="1074271"/>
            <a:ext cx="6746557" cy="6486992"/>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36024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rgbClr val="FB3449"/>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9465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0"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62927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33363"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6452521"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42802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7"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109908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10271204" y="4708173"/>
            <a:ext cx="2909778" cy="19304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233050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90802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96369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53822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64400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17704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22247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843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5"/>
          <p:cNvSpPr>
            <a:spLocks noGrp="1"/>
          </p:cNvSpPr>
          <p:nvPr>
            <p:ph type="body" sz="quarter" idx="10" hasCustomPrompt="1"/>
          </p:nvPr>
        </p:nvSpPr>
        <p:spPr>
          <a:xfrm>
            <a:off x="2708275" y="771660"/>
            <a:ext cx="8026400" cy="1231900"/>
          </a:xfrm>
          <a:prstGeom prst="rect">
            <a:avLst/>
          </a:prstGeom>
        </p:spPr>
        <p:txBody>
          <a:bodyPr/>
          <a:lstStyle>
            <a:lvl1pPr algn="ctr">
              <a:lnSpc>
                <a:spcPct val="100000"/>
              </a:lnSpc>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p:txBody>
      </p:sp>
      <p:sp>
        <p:nvSpPr>
          <p:cNvPr id="7" name="Text Placeholder 5"/>
          <p:cNvSpPr>
            <a:spLocks noGrp="1"/>
          </p:cNvSpPr>
          <p:nvPr>
            <p:ph type="body" sz="quarter" idx="11" hasCustomPrompt="1"/>
          </p:nvPr>
        </p:nvSpPr>
        <p:spPr>
          <a:xfrm>
            <a:off x="2708275" y="2484315"/>
            <a:ext cx="8026400" cy="3121479"/>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10254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54278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151453" y="5037339"/>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a:t>ENTER HEADER TEXT</a:t>
            </a:r>
            <a:endParaRPr lang="en-US" dirty="0"/>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99196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0"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2"/>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7"/>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0572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378360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8"/>
          </p:nvPr>
        </p:nvSpPr>
        <p:spPr>
          <a:xfrm>
            <a:off x="6713030" y="3777663"/>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Title Placeholder 1"/>
          <p:cNvSpPr>
            <a:spLocks noGrp="1"/>
          </p:cNvSpPr>
          <p:nvPr>
            <p:ph type="title" hasCustomPrompt="1"/>
          </p:nvPr>
        </p:nvSpPr>
        <p:spPr bwMode="gray">
          <a:xfrm>
            <a:off x="210851" y="373731"/>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210214" y="1044126"/>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0214" y="1626856"/>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7129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1072076"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921474"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8768107"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5"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0063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Picture Placeholder 7"/>
          <p:cNvSpPr>
            <a:spLocks noGrp="1"/>
          </p:cNvSpPr>
          <p:nvPr>
            <p:ph type="pic" sz="quarter" idx="14"/>
          </p:nvPr>
        </p:nvSpPr>
        <p:spPr>
          <a:xfrm>
            <a:off x="1074842"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921475"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8768108"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3"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06630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22052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2495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726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21"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25252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600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6"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846293"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35" hasCustomPrompt="1"/>
          </p:nvPr>
        </p:nvSpPr>
        <p:spPr>
          <a:xfrm>
            <a:off x="10606929" y="622565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945963" y="6225651"/>
            <a:ext cx="1906613" cy="364953"/>
          </a:xfrm>
          <a:prstGeom prst="rect">
            <a:avLst/>
          </a:prstGeom>
        </p:spPr>
        <p:txBody>
          <a:bodyPr lIns="0" tIns="0" rIns="0" bIns="0"/>
          <a:lstStyle>
            <a:lvl1pPr algn="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03874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6"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20"/>
          </p:nvPr>
        </p:nvSpPr>
        <p:spPr>
          <a:xfrm>
            <a:off x="5620215"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Title Placeholder 1"/>
          <p:cNvSpPr>
            <a:spLocks noGrp="1"/>
          </p:cNvSpPr>
          <p:nvPr>
            <p:ph type="title" hasCustomPrompt="1"/>
          </p:nvPr>
        </p:nvSpPr>
        <p:spPr bwMode="gray">
          <a:xfrm>
            <a:off x="9333571" y="234000"/>
            <a:ext cx="401666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28270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5"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4478949"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20"/>
          </p:nvPr>
        </p:nvSpPr>
        <p:spPr>
          <a:xfrm>
            <a:off x="10099164"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itle Placeholder 1"/>
          <p:cNvSpPr>
            <a:spLocks noGrp="1"/>
          </p:cNvSpPr>
          <p:nvPr>
            <p:ph type="title" hasCustomPrompt="1"/>
          </p:nvPr>
        </p:nvSpPr>
        <p:spPr bwMode="gray">
          <a:xfrm>
            <a:off x="234001" y="234000"/>
            <a:ext cx="3910160"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233363" y="904395"/>
            <a:ext cx="3910798"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33364" y="1487125"/>
            <a:ext cx="3792572" cy="4110753"/>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27073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Picture Placeholder 5"/>
          <p:cNvSpPr>
            <a:spLocks noGrp="1"/>
          </p:cNvSpPr>
          <p:nvPr>
            <p:ph type="pic" sz="quarter" idx="21"/>
          </p:nvPr>
        </p:nvSpPr>
        <p:spPr>
          <a:xfrm>
            <a:off x="10795378"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Picture Placeholder 5"/>
          <p:cNvSpPr>
            <a:spLocks noGrp="1"/>
          </p:cNvSpPr>
          <p:nvPr>
            <p:ph type="pic" sz="quarter" idx="22"/>
          </p:nvPr>
        </p:nvSpPr>
        <p:spPr>
          <a:xfrm>
            <a:off x="10795378"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2" name="Picture Placeholder 5"/>
          <p:cNvSpPr>
            <a:spLocks noGrp="1"/>
          </p:cNvSpPr>
          <p:nvPr>
            <p:ph type="pic" sz="quarter" idx="24"/>
          </p:nvPr>
        </p:nvSpPr>
        <p:spPr>
          <a:xfrm>
            <a:off x="0" y="0"/>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4" name="Title Placeholder 1"/>
          <p:cNvSpPr>
            <a:spLocks noGrp="1"/>
          </p:cNvSpPr>
          <p:nvPr>
            <p:ph type="title" hasCustomPrompt="1"/>
          </p:nvPr>
        </p:nvSpPr>
        <p:spPr bwMode="gray">
          <a:xfrm>
            <a:off x="7259163" y="234000"/>
            <a:ext cx="2994652"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7022424" y="904395"/>
            <a:ext cx="3468130"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8" name="Text Placeholder 21"/>
          <p:cNvSpPr>
            <a:spLocks noGrp="1"/>
          </p:cNvSpPr>
          <p:nvPr>
            <p:ph type="body" sz="quarter" idx="13" hasCustomPrompt="1"/>
          </p:nvPr>
        </p:nvSpPr>
        <p:spPr>
          <a:xfrm>
            <a:off x="7022425" y="1497249"/>
            <a:ext cx="3468129" cy="41107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6253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7354"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85236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804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81119"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8143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291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5536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5600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40695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5316"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595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46268"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14488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35267"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35904"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36219"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97865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79975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0044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1605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1087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0"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26955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734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69307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354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14442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37911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3781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021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00747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83516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65985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97413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8053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87535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9671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44579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1238" y="-1"/>
            <a:ext cx="4480475" cy="37800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4" name="Picture Placeholder 9"/>
          <p:cNvSpPr>
            <a:spLocks noGrp="1"/>
          </p:cNvSpPr>
          <p:nvPr>
            <p:ph type="pic" sz="quarter" idx="17"/>
          </p:nvPr>
        </p:nvSpPr>
        <p:spPr>
          <a:xfrm>
            <a:off x="4482000" y="3779999"/>
            <a:ext cx="4480475" cy="3780000"/>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36285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2762" y="6965458"/>
            <a:ext cx="1677426" cy="363608"/>
          </a:xfrm>
          <a:prstGeom prst="rect">
            <a:avLst/>
          </a:prstGeom>
        </p:spPr>
      </p:pic>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6947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403638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7303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5698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Statement slide">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9"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80180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 Statement slide">
    <p:spTree>
      <p:nvGrpSpPr>
        <p:cNvPr id="1" name=""/>
        <p:cNvGrpSpPr/>
        <p:nvPr/>
      </p:nvGrpSpPr>
      <p:grpSpPr>
        <a:xfrm>
          <a:off x="0" y="0"/>
          <a:ext cx="0" cy="0"/>
          <a:chOff x="0" y="0"/>
          <a:chExt cx="0" cy="0"/>
        </a:xfrm>
      </p:grpSpPr>
      <p:sp>
        <p:nvSpPr>
          <p:cNvPr id="12" name="Rectangle 1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206279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 Statement slid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82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icon in middle to add picture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2" name="Text Placeholder 5"/>
          <p:cNvSpPr>
            <a:spLocks noGrp="1"/>
          </p:cNvSpPr>
          <p:nvPr>
            <p:ph type="body" sz="quarter" idx="11" hasCustomPrompt="1"/>
          </p:nvPr>
        </p:nvSpPr>
        <p:spPr>
          <a:xfrm>
            <a:off x="2708275" y="1603847"/>
            <a:ext cx="8026400" cy="3247552"/>
          </a:xfrm>
          <a:prstGeom prst="rect">
            <a:avLst/>
          </a:prstGeom>
        </p:spPr>
        <p:txBody>
          <a:bodyPr/>
          <a:lstStyle>
            <a:lvl1pPr marL="0" marR="0" indent="0" algn="ctr"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cxnSp>
        <p:nvCxnSpPr>
          <p:cNvPr id="13" name="Straight Connector 12"/>
          <p:cNvCxnSpPr/>
          <p:nvPr userDrawn="1"/>
        </p:nvCxnSpPr>
        <p:spPr>
          <a:xfrm>
            <a:off x="4209325" y="5228984"/>
            <a:ext cx="503972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1"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1671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7026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0381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46051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4198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 Statement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7"/>
            <a:ext cx="1671832" cy="362395"/>
          </a:xfrm>
          <a:prstGeom prst="rect">
            <a:avLst/>
          </a:prstGeom>
        </p:spPr>
      </p:pic>
    </p:spTree>
    <p:extLst>
      <p:ext uri="{BB962C8B-B14F-4D97-AF65-F5344CB8AC3E}">
        <p14:creationId xmlns:p14="http://schemas.microsoft.com/office/powerpoint/2010/main" val="75013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 Statement slid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chemeClr val="bg1"/>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5699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 Statement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t>
            </a:r>
            <a:r>
              <a:rPr lang="en-US"/>
              <a:t>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5" name="Text Placeholder 5"/>
          <p:cNvSpPr>
            <a:spLocks noGrp="1"/>
          </p:cNvSpPr>
          <p:nvPr>
            <p:ph type="body" sz="quarter" idx="11" hasCustomPrompt="1"/>
          </p:nvPr>
        </p:nvSpPr>
        <p:spPr>
          <a:xfrm>
            <a:off x="234000" y="233999"/>
            <a:ext cx="8026400" cy="4250915"/>
          </a:xfrm>
          <a:prstGeom prst="rect">
            <a:avLst/>
          </a:prstGeom>
        </p:spPr>
        <p:txBody>
          <a:bodyPr lIns="0" tIns="0" rIns="0" bIns="0"/>
          <a:lstStyle>
            <a:lvl1pPr marL="0" marR="0" indent="0" algn="l" defTabSz="961844" rtl="0" eaLnBrk="1" fontAlgn="auto" latinLnBrk="0" hangingPunct="1">
              <a:lnSpc>
                <a:spcPts val="8500"/>
              </a:lnSpc>
              <a:spcBef>
                <a:spcPts val="0"/>
              </a:spcBef>
              <a:spcAft>
                <a:spcPts val="0"/>
              </a:spcAft>
              <a:buClr>
                <a:srgbClr val="FFFFFF"/>
              </a:buClr>
              <a:buSzPct val="100000"/>
              <a:buFont typeface="Arial"/>
              <a:buNone/>
              <a:tabLst/>
              <a:defRPr sz="8000" baseline="0">
                <a:solidFill>
                  <a:srgbClr val="FFFFFF"/>
                </a:solidFill>
                <a:latin typeface="Impact" charset="0"/>
                <a:ea typeface="Impact" charset="0"/>
                <a:cs typeface="Impact" charset="0"/>
              </a:defRPr>
            </a:lvl1pPr>
            <a:lvl2pPr>
              <a:defRPr sz="8000">
                <a:latin typeface="Impact" charset="0"/>
                <a:ea typeface="Impact" charset="0"/>
                <a:cs typeface="Impact" charset="0"/>
              </a:defRPr>
            </a:lvl2pPr>
            <a:lvl3pPr>
              <a:defRPr sz="8000">
                <a:latin typeface="Impact" charset="0"/>
                <a:ea typeface="Impact" charset="0"/>
                <a:cs typeface="Impact" charset="0"/>
              </a:defRPr>
            </a:lvl3pPr>
            <a:lvl4pPr>
              <a:defRPr sz="8000">
                <a:latin typeface="Impact" charset="0"/>
                <a:ea typeface="Impact" charset="0"/>
                <a:cs typeface="Impact" charset="0"/>
              </a:defRPr>
            </a:lvl4pPr>
            <a:lvl5pPr>
              <a:defRPr sz="8000">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961844" rtl="0" eaLnBrk="1" fontAlgn="auto" latinLnBrk="0" hangingPunct="1">
              <a:lnSpc>
                <a:spcPts val="85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1183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827852"/>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4507174"/>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5072566"/>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52869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68216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360000"/>
            <a:ext cx="1241334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5" name="Text Placeholder 18"/>
          <p:cNvSpPr>
            <a:spLocks noGrp="1"/>
          </p:cNvSpPr>
          <p:nvPr>
            <p:ph type="body" sz="quarter" idx="12" hasCustomPrompt="1"/>
          </p:nvPr>
        </p:nvSpPr>
        <p:spPr>
          <a:xfrm>
            <a:off x="514804" y="1039322"/>
            <a:ext cx="12413343" cy="205392"/>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514804" y="1604714"/>
            <a:ext cx="12413343" cy="157207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211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3418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dirty="0"/>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0"/>
            <a:ext cx="672120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9" name="Picture Placeholder 4"/>
          <p:cNvSpPr>
            <a:spLocks noGrp="1"/>
          </p:cNvSpPr>
          <p:nvPr>
            <p:ph type="pic" sz="quarter" idx="14"/>
          </p:nvPr>
        </p:nvSpPr>
        <p:spPr>
          <a:xfrm>
            <a:off x="6721750" y="0"/>
            <a:ext cx="6721200" cy="3481199"/>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94745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72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33362" y="1074271"/>
            <a:ext cx="6746557" cy="6486992"/>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7695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0"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13443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33363" y="1657001"/>
            <a:ext cx="5614081"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6452521" y="1074271"/>
            <a:ext cx="6979919" cy="5531187"/>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65579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7"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67803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0"/>
            <a:ext cx="60097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6" name="Text Placeholder 18"/>
          <p:cNvSpPr>
            <a:spLocks noGrp="1"/>
          </p:cNvSpPr>
          <p:nvPr>
            <p:ph type="body" sz="quarter" idx="12" hasCustomPrompt="1"/>
          </p:nvPr>
        </p:nvSpPr>
        <p:spPr>
          <a:xfrm>
            <a:off x="7171200"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7171200"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10271204" y="4708173"/>
            <a:ext cx="2909778" cy="19304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72947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90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330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4244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5601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0703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33218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11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575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151453" y="5037339"/>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a:t>ENTER HEADER TEXT</a:t>
            </a:r>
            <a:endParaRPr lang="en-US" dirty="0"/>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35819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0"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2"/>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7"/>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28457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378360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8"/>
          </p:nvPr>
        </p:nvSpPr>
        <p:spPr>
          <a:xfrm>
            <a:off x="6713030" y="3777663"/>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Title Placeholder 1"/>
          <p:cNvSpPr>
            <a:spLocks noGrp="1"/>
          </p:cNvSpPr>
          <p:nvPr>
            <p:ph type="title" hasCustomPrompt="1"/>
          </p:nvPr>
        </p:nvSpPr>
        <p:spPr bwMode="gray">
          <a:xfrm>
            <a:off x="210851" y="373731"/>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210214" y="1044126"/>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0214" y="1626856"/>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527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1072076"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921474"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8768107" y="1630369"/>
            <a:ext cx="3600001" cy="364953"/>
          </a:xfrm>
          <a:prstGeom prst="rect">
            <a:avLst/>
          </a:prstGeom>
        </p:spPr>
        <p:txBody>
          <a:bodyPr lIns="0" tIns="0" rIns="0" bIns="0"/>
          <a:lstStyle>
            <a:lvl1pPr algn="ctr">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5"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1730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Picture Placeholder 7"/>
          <p:cNvSpPr>
            <a:spLocks noGrp="1"/>
          </p:cNvSpPr>
          <p:nvPr>
            <p:ph type="pic" sz="quarter" idx="14"/>
          </p:nvPr>
        </p:nvSpPr>
        <p:spPr>
          <a:xfrm>
            <a:off x="1074842"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921475"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8768108" y="1474122"/>
            <a:ext cx="3600000" cy="4186533"/>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3" name="Text Placeholder 21"/>
          <p:cNvSpPr>
            <a:spLocks noGrp="1"/>
          </p:cNvSpPr>
          <p:nvPr>
            <p:ph type="body" sz="quarter" idx="19" hasCustomPrompt="1"/>
          </p:nvPr>
        </p:nvSpPr>
        <p:spPr>
          <a:xfrm>
            <a:off x="1072076" y="5840655"/>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921474"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8768107" y="5840654"/>
            <a:ext cx="36000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060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58972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2624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8"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881858"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890177"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89849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9906816" y="1685996"/>
            <a:ext cx="2658601" cy="3942204"/>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89017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89849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9906816" y="5795463"/>
            <a:ext cx="2658601"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7"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40172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53654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8"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ext Placeholder 21"/>
          <p:cNvSpPr>
            <a:spLocks noGrp="1"/>
          </p:cNvSpPr>
          <p:nvPr>
            <p:ph type="body" sz="quarter" idx="19" hasCustomPrompt="1"/>
          </p:nvPr>
        </p:nvSpPr>
        <p:spPr>
          <a:xfrm>
            <a:off x="361148"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531022" y="2510451"/>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700896" y="1930213"/>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870770"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9040644" y="1930212"/>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1210519" y="2510450"/>
            <a:ext cx="1906613" cy="2827147"/>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700895"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9040643" y="494771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531022"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87076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1210519" y="5533838"/>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21"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15184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6"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846293" y="1305745"/>
            <a:ext cx="3564081" cy="5284859"/>
          </a:xfrm>
          <a:prstGeom prst="rect">
            <a:avLst/>
          </a:prstGeom>
          <a:solidFill>
            <a:schemeClr val="accent5"/>
          </a:solidFill>
          <a:ln>
            <a:noFill/>
          </a:ln>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ext Placeholder 21"/>
          <p:cNvSpPr>
            <a:spLocks noGrp="1"/>
          </p:cNvSpPr>
          <p:nvPr>
            <p:ph type="body" sz="quarter" idx="35" hasCustomPrompt="1"/>
          </p:nvPr>
        </p:nvSpPr>
        <p:spPr>
          <a:xfrm>
            <a:off x="10606929" y="6225651"/>
            <a:ext cx="1906613" cy="364953"/>
          </a:xfrm>
          <a:prstGeom prst="rect">
            <a:avLst/>
          </a:prstGeom>
        </p:spPr>
        <p:txBody>
          <a:bodyPr lIns="0" tIns="0" rIns="0" bIns="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945963" y="6225651"/>
            <a:ext cx="1906613" cy="364953"/>
          </a:xfrm>
          <a:prstGeom prst="rect">
            <a:avLst/>
          </a:prstGeom>
        </p:spPr>
        <p:txBody>
          <a:bodyPr lIns="0" tIns="0" rIns="0" bIns="0"/>
          <a:lstStyle>
            <a:lvl1pPr algn="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0535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6"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0"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20"/>
          </p:nvPr>
        </p:nvSpPr>
        <p:spPr>
          <a:xfrm>
            <a:off x="5620215"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Title Placeholder 1"/>
          <p:cNvSpPr>
            <a:spLocks noGrp="1"/>
          </p:cNvSpPr>
          <p:nvPr>
            <p:ph type="title" hasCustomPrompt="1"/>
          </p:nvPr>
        </p:nvSpPr>
        <p:spPr bwMode="gray">
          <a:xfrm>
            <a:off x="9333571" y="234000"/>
            <a:ext cx="401666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1524" y="6965458"/>
            <a:ext cx="1677426" cy="363608"/>
          </a:xfrm>
          <a:prstGeom prst="rect">
            <a:avLst/>
          </a:prstGeom>
        </p:spPr>
      </p:pic>
    </p:spTree>
    <p:extLst>
      <p:ext uri="{BB962C8B-B14F-4D97-AF65-F5344CB8AC3E}">
        <p14:creationId xmlns:p14="http://schemas.microsoft.com/office/powerpoint/2010/main" val="170165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5" y="3777664"/>
            <a:ext cx="5620215"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4478949" y="0"/>
            <a:ext cx="562021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20"/>
          </p:nvPr>
        </p:nvSpPr>
        <p:spPr>
          <a:xfrm>
            <a:off x="10099164" y="0"/>
            <a:ext cx="3343785"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8" name="Title Placeholder 1"/>
          <p:cNvSpPr>
            <a:spLocks noGrp="1"/>
          </p:cNvSpPr>
          <p:nvPr>
            <p:ph type="title" hasCustomPrompt="1"/>
          </p:nvPr>
        </p:nvSpPr>
        <p:spPr bwMode="gray">
          <a:xfrm>
            <a:off x="234001" y="234000"/>
            <a:ext cx="3910160"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sp>
        <p:nvSpPr>
          <p:cNvPr id="10" name="Text Placeholder 18"/>
          <p:cNvSpPr>
            <a:spLocks noGrp="1"/>
          </p:cNvSpPr>
          <p:nvPr>
            <p:ph type="body" sz="quarter" idx="12" hasCustomPrompt="1"/>
          </p:nvPr>
        </p:nvSpPr>
        <p:spPr>
          <a:xfrm>
            <a:off x="233363" y="904395"/>
            <a:ext cx="3910798"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33364" y="1487125"/>
            <a:ext cx="3792572" cy="4110753"/>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302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Picture Placeholder 5"/>
          <p:cNvSpPr>
            <a:spLocks noGrp="1"/>
          </p:cNvSpPr>
          <p:nvPr>
            <p:ph type="pic" sz="quarter" idx="21"/>
          </p:nvPr>
        </p:nvSpPr>
        <p:spPr>
          <a:xfrm>
            <a:off x="10795378"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Picture Placeholder 5"/>
          <p:cNvSpPr>
            <a:spLocks noGrp="1"/>
          </p:cNvSpPr>
          <p:nvPr>
            <p:ph type="pic" sz="quarter" idx="22"/>
          </p:nvPr>
        </p:nvSpPr>
        <p:spPr>
          <a:xfrm>
            <a:off x="10795378"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2" name="Picture Placeholder 5"/>
          <p:cNvSpPr>
            <a:spLocks noGrp="1"/>
          </p:cNvSpPr>
          <p:nvPr>
            <p:ph type="pic" sz="quarter" idx="24"/>
          </p:nvPr>
        </p:nvSpPr>
        <p:spPr>
          <a:xfrm>
            <a:off x="0" y="0"/>
            <a:ext cx="4070029"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4" name="Title Placeholder 1"/>
          <p:cNvSpPr>
            <a:spLocks noGrp="1"/>
          </p:cNvSpPr>
          <p:nvPr>
            <p:ph type="title" hasCustomPrompt="1"/>
          </p:nvPr>
        </p:nvSpPr>
        <p:spPr bwMode="gray">
          <a:xfrm>
            <a:off x="7259163" y="234000"/>
            <a:ext cx="2994652"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7022424" y="904395"/>
            <a:ext cx="3468130"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8" name="Text Placeholder 21"/>
          <p:cNvSpPr>
            <a:spLocks noGrp="1"/>
          </p:cNvSpPr>
          <p:nvPr>
            <p:ph type="body" sz="quarter" idx="13" hasCustomPrompt="1"/>
          </p:nvPr>
        </p:nvSpPr>
        <p:spPr>
          <a:xfrm>
            <a:off x="7022425" y="1497249"/>
            <a:ext cx="3468129" cy="4110753"/>
          </a:xfrm>
          <a:prstGeom prst="rect">
            <a:avLst/>
          </a:prstGeom>
        </p:spPr>
        <p:txBody>
          <a:bodyPr lIns="0" tIns="0" rIns="0" bIns="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8258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7354"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6190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80482"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81119"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8143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5035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5536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56000"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884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845316"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4595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46268"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3538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835267"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35904"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3836219"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279900"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ext Placeholder 18"/>
          <p:cNvSpPr>
            <a:spLocks noGrp="1"/>
          </p:cNvSpPr>
          <p:nvPr>
            <p:ph type="body" sz="quarter" idx="14" hasCustomPrompt="1"/>
          </p:nvPr>
        </p:nvSpPr>
        <p:spPr>
          <a:xfrm>
            <a:off x="4639584"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9239655" y="904395"/>
            <a:ext cx="384799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98497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6843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0"/>
            <a:ext cx="3799759"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80044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4279900" y="0"/>
            <a:ext cx="91630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639584"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9239655" y="904395"/>
            <a:ext cx="384799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8206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0"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7631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424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648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1732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9"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1651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76243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16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3875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9988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17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962475"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89"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83723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1001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26866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65102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5274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001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4"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482000" y="-10004"/>
            <a:ext cx="4480475" cy="7571267"/>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112015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481238" y="-1"/>
            <a:ext cx="4480475" cy="3780000"/>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9344688"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4" name="Picture Placeholder 9"/>
          <p:cNvSpPr>
            <a:spLocks noGrp="1"/>
          </p:cNvSpPr>
          <p:nvPr>
            <p:ph type="pic" sz="quarter" idx="17"/>
          </p:nvPr>
        </p:nvSpPr>
        <p:spPr>
          <a:xfrm>
            <a:off x="4482000" y="3779999"/>
            <a:ext cx="4480475" cy="3780000"/>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8225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2762" y="6965458"/>
            <a:ext cx="1677426" cy="363608"/>
          </a:xfrm>
          <a:prstGeom prst="rect">
            <a:avLst/>
          </a:prstGeom>
        </p:spPr>
      </p:pic>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71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4" y="234000"/>
            <a:ext cx="12413343" cy="300271"/>
          </a:xfrm>
          <a:prstGeom prst="rect">
            <a:avLst/>
          </a:prstGeom>
          <a:ln>
            <a:noFill/>
          </a:ln>
        </p:spPr>
        <p:txBody>
          <a:bodyPr vert="horz" wrap="none" lIns="0" tIns="0" rIns="0" bIns="0" rtlCol="0" anchor="ctr">
            <a:noAutofit/>
          </a:bodyPr>
          <a:lstStyle>
            <a:lvl1pPr algn="ctr">
              <a:defRPr sz="2800">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716584" y="904395"/>
            <a:ext cx="6009782" cy="222730"/>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46811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921475" y="1487124"/>
            <a:ext cx="3600000" cy="5096555"/>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9080516" y="1487124"/>
            <a:ext cx="3600000" cy="5094000"/>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10" name="Title Placeholder 1"/>
          <p:cNvSpPr>
            <a:spLocks noGrp="1"/>
          </p:cNvSpPr>
          <p:nvPr>
            <p:ph type="title" hasCustomPrompt="1"/>
          </p:nvPr>
        </p:nvSpPr>
        <p:spPr bwMode="gray">
          <a:xfrm>
            <a:off x="234000" y="234000"/>
            <a:ext cx="3767773" cy="300271"/>
          </a:xfrm>
          <a:prstGeom prst="rect">
            <a:avLst/>
          </a:prstGeom>
          <a:ln>
            <a:noFill/>
          </a:ln>
        </p:spPr>
        <p:txBody>
          <a:bodyPr vert="horz" wrap="none" lIns="0" tIns="0" rIns="0" bIns="0" rtlCol="0" anchor="ctr">
            <a:noAutofit/>
          </a:bodyPr>
          <a:lstStyle>
            <a:lvl1pPr>
              <a:defRPr sz="2800">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904395"/>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Tree>
    <p:extLst>
      <p:ext uri="{BB962C8B-B14F-4D97-AF65-F5344CB8AC3E}">
        <p14:creationId xmlns:p14="http://schemas.microsoft.com/office/powerpoint/2010/main" val="63936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Agenda slide">
    <p:spTree>
      <p:nvGrpSpPr>
        <p:cNvPr id="1" name=""/>
        <p:cNvGrpSpPr/>
        <p:nvPr/>
      </p:nvGrpSpPr>
      <p:grpSpPr>
        <a:xfrm>
          <a:off x="0" y="0"/>
          <a:ext cx="0" cy="0"/>
          <a:chOff x="0" y="0"/>
          <a:chExt cx="0" cy="0"/>
        </a:xfrm>
      </p:grpSpPr>
      <p:sp>
        <p:nvSpPr>
          <p:cNvPr id="8" name="Picture Placeholder 17"/>
          <p:cNvSpPr>
            <a:spLocks noGrp="1"/>
          </p:cNvSpPr>
          <p:nvPr>
            <p:ph type="pic" sz="quarter" idx="14"/>
          </p:nvPr>
        </p:nvSpPr>
        <p:spPr>
          <a:xfrm>
            <a:off x="6721750" y="779094"/>
            <a:ext cx="6721200" cy="5407270"/>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5" name="Text Placeholder 6"/>
          <p:cNvSpPr>
            <a:spLocks noGrp="1"/>
          </p:cNvSpPr>
          <p:nvPr>
            <p:ph type="body" sz="quarter" idx="10" hasCustomPrompt="1"/>
          </p:nvPr>
        </p:nvSpPr>
        <p:spPr>
          <a:xfrm>
            <a:off x="233363" y="779094"/>
            <a:ext cx="4395788" cy="360000"/>
          </a:xfrm>
          <a:prstGeom prst="rect">
            <a:avLst/>
          </a:prstGeom>
        </p:spPr>
        <p:txBody>
          <a:bodyPr lIns="0" tIns="0" rIns="0" bIns="0"/>
          <a:lstStyle>
            <a:lvl1pPr>
              <a:lnSpc>
                <a:spcPct val="100000"/>
              </a:lnSpc>
              <a:defRPr sz="2800" baseline="0">
                <a:solidFill>
                  <a:schemeClr val="bg1"/>
                </a:solidFill>
                <a:latin typeface="Impact" charset="0"/>
                <a:ea typeface="Impact" charset="0"/>
                <a:cs typeface="Impact" charset="0"/>
              </a:defRPr>
            </a:lvl1pPr>
            <a:lvl2pPr>
              <a:defRPr sz="2800">
                <a:latin typeface="Impact" charset="0"/>
                <a:ea typeface="Impact" charset="0"/>
                <a:cs typeface="Impact" charset="0"/>
              </a:defRPr>
            </a:lvl2pPr>
            <a:lvl3pPr>
              <a:defRPr sz="2800">
                <a:latin typeface="Impact" charset="0"/>
                <a:ea typeface="Impact" charset="0"/>
                <a:cs typeface="Impact" charset="0"/>
              </a:defRPr>
            </a:lvl3pPr>
            <a:lvl4pPr>
              <a:defRPr sz="2800">
                <a:latin typeface="Impact" charset="0"/>
                <a:ea typeface="Impact" charset="0"/>
                <a:cs typeface="Impact" charset="0"/>
              </a:defRPr>
            </a:lvl4pPr>
            <a:lvl5pPr>
              <a:defRPr sz="2800">
                <a:latin typeface="Impact" charset="0"/>
                <a:ea typeface="Impact" charset="0"/>
                <a:cs typeface="Impact" charset="0"/>
              </a:defRPr>
            </a:lvl5pPr>
          </a:lstStyle>
          <a:p>
            <a:pPr lvl="0"/>
            <a:r>
              <a:rPr lang="en-US" dirty="0"/>
              <a:t>AGENDA</a:t>
            </a:r>
          </a:p>
        </p:txBody>
      </p:sp>
      <p:sp>
        <p:nvSpPr>
          <p:cNvPr id="7" name="Text Placeholder 21"/>
          <p:cNvSpPr>
            <a:spLocks noGrp="1"/>
          </p:cNvSpPr>
          <p:nvPr>
            <p:ph type="body" sz="quarter" idx="13" hasCustomPrompt="1"/>
          </p:nvPr>
        </p:nvSpPr>
        <p:spPr>
          <a:xfrm>
            <a:off x="233362" y="1679093"/>
            <a:ext cx="6275013" cy="4507271"/>
          </a:xfrm>
          <a:prstGeom prst="rect">
            <a:avLst/>
          </a:prstGeom>
        </p:spPr>
        <p:txBody>
          <a:bodyPr lIns="0" tIns="0" rIns="0" bIns="0"/>
          <a:lstStyle>
            <a:lvl1pPr marL="171450" marR="0" indent="-171450" algn="l" defTabSz="961844" rtl="0" eaLnBrk="1" fontAlgn="auto" latinLnBrk="0" hangingPunct="1">
              <a:lnSpc>
                <a:spcPct val="150000"/>
              </a:lnSpc>
              <a:spcBef>
                <a:spcPts val="0"/>
              </a:spcBef>
              <a:spcAft>
                <a:spcPts val="0"/>
              </a:spcAft>
              <a:buClrTx/>
              <a:buSzPct val="100000"/>
              <a:buFont typeface=".AppleSystemUIFont" charset="-120"/>
              <a:buChar char="—"/>
              <a:tabLst/>
              <a:defRPr sz="1200" b="1"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 Body copy (Arial, 12pt, Normal)</a:t>
            </a:r>
          </a:p>
        </p:txBody>
      </p:sp>
    </p:spTree>
    <p:extLst>
      <p:ext uri="{BB962C8B-B14F-4D97-AF65-F5344CB8AC3E}">
        <p14:creationId xmlns:p14="http://schemas.microsoft.com/office/powerpoint/2010/main" val="1533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er &amp; Footer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0"/>
            <a:ext cx="12413343" cy="300271"/>
          </a:xfrm>
          <a:prstGeom prst="rect">
            <a:avLst/>
          </a:prstGeom>
          <a:ln>
            <a:noFill/>
          </a:ln>
        </p:spPr>
        <p:txBody>
          <a:bodyPr vert="horz" wrap="none" lIns="0" tIns="0" rIns="0" bIns="0" rtlCol="0" anchor="ctr">
            <a:noAutofit/>
          </a:bodyPr>
          <a:lstStyle>
            <a:lvl1pPr>
              <a:defRPr sz="2800"/>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3" y="904395"/>
            <a:ext cx="6009782"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46636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90152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83112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84943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5785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4566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Tree>
    <p:extLst>
      <p:ext uri="{BB962C8B-B14F-4D97-AF65-F5344CB8AC3E}">
        <p14:creationId xmlns:p14="http://schemas.microsoft.com/office/powerpoint/2010/main" val="33667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 Thank you slide">
    <p:spTree>
      <p:nvGrpSpPr>
        <p:cNvPr id="1" name=""/>
        <p:cNvGrpSpPr/>
        <p:nvPr/>
      </p:nvGrpSpPr>
      <p:grpSpPr>
        <a:xfrm>
          <a:off x="0" y="0"/>
          <a:ext cx="0" cy="0"/>
          <a:chOff x="0" y="0"/>
          <a:chExt cx="0" cy="0"/>
        </a:xfrm>
      </p:grpSpPr>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chemeClr val="bg1"/>
                </a:solidFill>
              </a:defRPr>
            </a:lvl1pPr>
          </a:lstStyle>
          <a:p>
            <a:pPr lvl="0"/>
            <a:r>
              <a:rPr lang="en-US" dirty="0"/>
              <a:t>Enter text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Tree>
    <p:extLst>
      <p:ext uri="{BB962C8B-B14F-4D97-AF65-F5344CB8AC3E}">
        <p14:creationId xmlns:p14="http://schemas.microsoft.com/office/powerpoint/2010/main" val="19475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 Thank you slid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r>
              <a:rPr lang="en-US" dirty="0"/>
              <a:t>Click the icon in the middle to add picture</a:t>
            </a:r>
          </a:p>
        </p:txBody>
      </p:sp>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178239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Video slide">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0" y="0"/>
            <a:ext cx="13442950" cy="7561263"/>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251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image" Target="../media/image1.emf"/><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oleObject" Target="../embeddings/oleObject11.bin"/><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tags" Target="../tags/tag12.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vmlDrawing" Target="../drawings/vmlDrawing11.v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theme" Target="../theme/theme10.xml"/><Relationship Id="rId27"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18" Type="http://schemas.openxmlformats.org/officeDocument/2006/relationships/image" Target="../media/image7.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emf"/><Relationship Id="rId2" Type="http://schemas.openxmlformats.org/officeDocument/2006/relationships/slideLayout" Target="../slideLayouts/slideLayout126.xml"/><Relationship Id="rId16" Type="http://schemas.openxmlformats.org/officeDocument/2006/relationships/oleObject" Target="../embeddings/oleObject25.bin"/><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ags" Target="../tags/tag26.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vmlDrawing" Target="../drawings/vmlDrawing25.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tags" Target="../tags/tag36.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vmlDrawing" Target="../drawings/vmlDrawing35.v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image" Target="../media/image1.emf"/><Relationship Id="rId10" Type="http://schemas.openxmlformats.org/officeDocument/2006/relationships/slideLayout" Target="../slideLayouts/slideLayout146.xml"/><Relationship Id="rId19" Type="http://schemas.openxmlformats.org/officeDocument/2006/relationships/theme" Target="../theme/theme12.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oleObject" Target="../embeddings/oleObject35.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8.emf"/><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oleObject" Target="../embeddings/oleObject37.bin"/><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ags" Target="../tags/tag3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vmlDrawing" Target="../drawings/vmlDrawing37.vml"/><Relationship Id="rId5" Type="http://schemas.openxmlformats.org/officeDocument/2006/relationships/slideLayout" Target="../slideLayouts/slideLayout170.xml"/><Relationship Id="rId10" Type="http://schemas.openxmlformats.org/officeDocument/2006/relationships/theme" Target="../theme/theme1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oleObject" Target="../embeddings/oleObject38.bin"/><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ags" Target="../tags/tag39.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vmlDrawing" Target="../drawings/vmlDrawing38.vml"/><Relationship Id="rId5" Type="http://schemas.openxmlformats.org/officeDocument/2006/relationships/slideLayout" Target="../slideLayouts/slideLayout179.xml"/><Relationship Id="rId10" Type="http://schemas.openxmlformats.org/officeDocument/2006/relationships/theme" Target="../theme/theme15.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image" Target="../media/image1.emf"/></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9" Type="http://schemas.openxmlformats.org/officeDocument/2006/relationships/slideLayout" Target="../slideLayouts/slideLayout212.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vmlDrawing" Target="../drawings/vmlDrawing39.vml"/><Relationship Id="rId5" Type="http://schemas.openxmlformats.org/officeDocument/2006/relationships/slideLayout" Target="../slideLayouts/slideLayout188.xml"/><Relationship Id="rId61" Type="http://schemas.openxmlformats.org/officeDocument/2006/relationships/image" Target="../media/image1.emf"/><Relationship Id="rId19" Type="http://schemas.openxmlformats.org/officeDocument/2006/relationships/slideLayout" Target="../slideLayouts/slideLayout20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tags" Target="../tags/tag40.xml"/><Relationship Id="rId20" Type="http://schemas.openxmlformats.org/officeDocument/2006/relationships/slideLayout" Target="../slideLayouts/slideLayout203.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theme" Target="../theme/theme16.xml"/><Relationship Id="rId10" Type="http://schemas.openxmlformats.org/officeDocument/2006/relationships/slideLayout" Target="../slideLayouts/slideLayout193.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oleObject" Target="../embeddings/oleObject39.bin"/><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2.vml"/><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oleObject" Target="../embeddings/oleObject3.bin"/><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ags" Target="../tags/tag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vmlDrawing" Target="../drawings/vmlDrawing3.vml"/><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vmlDrawing" Target="../drawings/vmlDrawing4.vml"/><Relationship Id="rId3" Type="http://schemas.openxmlformats.org/officeDocument/2006/relationships/slideLayout" Target="../slideLayouts/slideLayout21.xml"/><Relationship Id="rId21" Type="http://schemas.openxmlformats.org/officeDocument/2006/relationships/image" Target="../media/image1.emf"/><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oleObject" Target="../embeddings/oleObject4.bin"/><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ags" Target="../tags/tag5.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tags" Target="../tags/tag7.xml"/><Relationship Id="rId5" Type="http://schemas.openxmlformats.org/officeDocument/2006/relationships/slideLayout" Target="../slideLayouts/slideLayout39.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theme" Target="../theme/theme5.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oleObject" Target="../embeddings/oleObject6.bin"/><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vmlDrawing" Target="../drawings/vmlDrawing6.v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1.emf"/><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oleObject" Target="../embeddings/oleObject7.bin"/><Relationship Id="rId5" Type="http://schemas.openxmlformats.org/officeDocument/2006/relationships/tags" Target="../tags/tag8.xml"/><Relationship Id="rId4" Type="http://schemas.openxmlformats.org/officeDocument/2006/relationships/vmlDrawing" Target="../drawings/vmlDrawing7.v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emf"/><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oleObject" Target="../embeddings/oleObject8.bin"/><Relationship Id="rId5" Type="http://schemas.openxmlformats.org/officeDocument/2006/relationships/slideLayout" Target="../slideLayouts/slideLayout96.xml"/><Relationship Id="rId10" Type="http://schemas.openxmlformats.org/officeDocument/2006/relationships/tags" Target="../tags/tag9.xml"/><Relationship Id="rId4" Type="http://schemas.openxmlformats.org/officeDocument/2006/relationships/slideLayout" Target="../slideLayouts/slideLayout95.xml"/><Relationship Id="rId9" Type="http://schemas.openxmlformats.org/officeDocument/2006/relationships/vmlDrawing" Target="../drawings/vmlDrawing8.vml"/></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9.vml"/><Relationship Id="rId2"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tags" Target="../tags/tag10.xml"/></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slideLayout" Target="../slideLayouts/slideLayout102.xml"/><Relationship Id="rId7" Type="http://schemas.openxmlformats.org/officeDocument/2006/relationships/tags" Target="../tags/tag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vmlDrawing" Target="../drawings/vmlDrawing10.vml"/><Relationship Id="rId5" Type="http://schemas.openxmlformats.org/officeDocument/2006/relationships/theme" Target="../theme/theme9.xml"/><Relationship Id="rId4" Type="http://schemas.openxmlformats.org/officeDocument/2006/relationships/slideLayout" Target="../slideLayouts/slideLayout103.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59048" name="think-cell Slide" r:id="rId12" imgW="6350000" imgH="6350000" progId="">
                  <p:embed/>
                </p:oleObj>
              </mc:Choice>
              <mc:Fallback>
                <p:oleObj name="think-cell Slide" r:id="rId12" imgW="6350000" imgH="6350000" progId="">
                  <p:embed/>
                  <p:pic>
                    <p:nvPicPr>
                      <p:cNvPr id="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18" r:id="rId1"/>
    <p:sldLayoutId id="2147484014" r:id="rId2"/>
    <p:sldLayoutId id="2147484015" r:id="rId3"/>
    <p:sldLayoutId id="2147484016" r:id="rId4"/>
    <p:sldLayoutId id="2147484017" r:id="rId5"/>
    <p:sldLayoutId id="2147484096" r:id="rId6"/>
    <p:sldLayoutId id="2147484094" r:id="rId7"/>
    <p:sldLayoutId id="2147484101"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24731"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06460259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39067"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08335757"/>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249296" name="think-cell Slide" r:id="rId22" imgW="6350000" imgH="6350000" progId="">
                  <p:embed/>
                </p:oleObj>
              </mc:Choice>
              <mc:Fallback>
                <p:oleObj name="think-cell Slide" r:id="rId22" imgW="6350000" imgH="6350000" progId="">
                  <p:embed/>
                  <p:pic>
                    <p:nvPicPr>
                      <p:cNvPr id="8" name="Object 7"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7325197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3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3442950" cy="7561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dirty="0"/>
          </a:p>
        </p:txBody>
      </p:sp>
      <p:sp>
        <p:nvSpPr>
          <p:cNvPr id="2" name="Title Placeholder 1">
            <a:extLst>
              <a:ext uri="{FF2B5EF4-FFF2-40B4-BE49-F238E27FC236}">
                <a16:creationId xmlns:a16="http://schemas.microsoft.com/office/drawing/2014/main" id="{D5506F7B-2594-45C4-A896-6996D5A701DF}"/>
              </a:ext>
            </a:extLst>
          </p:cNvPr>
          <p:cNvSpPr>
            <a:spLocks noGrp="1"/>
          </p:cNvSpPr>
          <p:nvPr>
            <p:ph type="title"/>
          </p:nvPr>
        </p:nvSpPr>
        <p:spPr>
          <a:xfrm>
            <a:off x="924203" y="402568"/>
            <a:ext cx="11594544" cy="146149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1BAEB0-8148-441B-B569-DD5A71EBF1F4}"/>
              </a:ext>
            </a:extLst>
          </p:cNvPr>
          <p:cNvSpPr>
            <a:spLocks noGrp="1"/>
          </p:cNvSpPr>
          <p:nvPr>
            <p:ph type="body" idx="1"/>
          </p:nvPr>
        </p:nvSpPr>
        <p:spPr>
          <a:xfrm>
            <a:off x="924203" y="2012836"/>
            <a:ext cx="11594544" cy="47975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8670B9-D0DB-4995-85E2-3ACAE49D6BC5}"/>
              </a:ext>
            </a:extLst>
          </p:cNvPr>
          <p:cNvSpPr>
            <a:spLocks noGrp="1"/>
          </p:cNvSpPr>
          <p:nvPr>
            <p:ph type="dt" sz="half" idx="2"/>
          </p:nvPr>
        </p:nvSpPr>
        <p:spPr>
          <a:xfrm>
            <a:off x="924203" y="7008171"/>
            <a:ext cx="3024664" cy="402567"/>
          </a:xfrm>
          <a:prstGeom prst="rect">
            <a:avLst/>
          </a:prstGeom>
        </p:spPr>
        <p:txBody>
          <a:bodyPr vert="horz" lIns="91440" tIns="45720" rIns="91440" bIns="45720" rtlCol="0" anchor="ctr"/>
          <a:lstStyle>
            <a:lvl1pPr algn="l">
              <a:defRPr sz="1323">
                <a:solidFill>
                  <a:schemeClr val="tx1">
                    <a:tint val="75000"/>
                  </a:schemeClr>
                </a:solidFill>
              </a:defRPr>
            </a:lvl1pPr>
          </a:lstStyle>
          <a:p>
            <a:fld id="{25D3A459-EE7C-489B-BD48-5B2C69CB4837}" type="datetimeFigureOut">
              <a:rPr lang="en-GB" smtClean="0"/>
              <a:t>25/08/2022</a:t>
            </a:fld>
            <a:endParaRPr lang="en-GB" dirty="0"/>
          </a:p>
        </p:txBody>
      </p:sp>
      <p:sp>
        <p:nvSpPr>
          <p:cNvPr id="5" name="Footer Placeholder 4">
            <a:extLst>
              <a:ext uri="{FF2B5EF4-FFF2-40B4-BE49-F238E27FC236}">
                <a16:creationId xmlns:a16="http://schemas.microsoft.com/office/drawing/2014/main" id="{3E4AA5E4-BE1A-45D9-8D33-9E1BF482B28E}"/>
              </a:ext>
            </a:extLst>
          </p:cNvPr>
          <p:cNvSpPr>
            <a:spLocks noGrp="1"/>
          </p:cNvSpPr>
          <p:nvPr>
            <p:ph type="ftr" sz="quarter" idx="3"/>
          </p:nvPr>
        </p:nvSpPr>
        <p:spPr>
          <a:xfrm>
            <a:off x="4452977" y="7008171"/>
            <a:ext cx="4536996"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38BF283-A706-418A-9351-4742A3609A0C}"/>
              </a:ext>
            </a:extLst>
          </p:cNvPr>
          <p:cNvSpPr>
            <a:spLocks noGrp="1"/>
          </p:cNvSpPr>
          <p:nvPr>
            <p:ph type="sldNum" sz="quarter" idx="4"/>
          </p:nvPr>
        </p:nvSpPr>
        <p:spPr>
          <a:xfrm>
            <a:off x="9494083" y="7008171"/>
            <a:ext cx="3024664"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2EB2B2D0-CCA9-4B52-B191-354FC2604217}" type="slidenum">
              <a:rPr lang="en-GB" smtClean="0"/>
              <a:t>‹#›</a:t>
            </a:fld>
            <a:endParaRPr lang="en-GB"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7063" y="6940758"/>
            <a:ext cx="1377951" cy="479526"/>
          </a:xfrm>
          <a:prstGeom prst="rect">
            <a:avLst/>
          </a:prstGeom>
        </p:spPr>
      </p:pic>
      <p:cxnSp>
        <p:nvCxnSpPr>
          <p:cNvPr id="9" name="Straight Connector 8"/>
          <p:cNvCxnSpPr/>
          <p:nvPr userDrawn="1"/>
        </p:nvCxnSpPr>
        <p:spPr bwMode="gray">
          <a:xfrm>
            <a:off x="0" y="6732394"/>
            <a:ext cx="1344295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017057"/>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defTabSz="1008126" rtl="0" eaLnBrk="1" latinLnBrk="0" hangingPunct="1">
        <a:lnSpc>
          <a:spcPct val="90000"/>
        </a:lnSpc>
        <a:spcBef>
          <a:spcPct val="0"/>
        </a:spcBef>
        <a:buNone/>
        <a:defRPr sz="4851" kern="1200">
          <a:solidFill>
            <a:schemeClr val="tx1"/>
          </a:solidFill>
          <a:latin typeface="+mj-lt"/>
          <a:ea typeface="+mj-ea"/>
          <a:cs typeface="+mj-cs"/>
        </a:defRPr>
      </a:lvl1pPr>
    </p:titleStyle>
    <p:body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52367"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25413488"/>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53388"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8696399"/>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54412" name="think-cell Slide" r:id="rId60" imgW="6350000" imgH="6350000" progId="">
                  <p:embed/>
                </p:oleObj>
              </mc:Choice>
              <mc:Fallback>
                <p:oleObj name="think-cell Slide" r:id="rId60" imgW="6350000" imgH="6350000" progId="">
                  <p:embed/>
                  <p:pic>
                    <p:nvPicPr>
                      <p:cNvPr id="8" name="Object 7" hidden="1"/>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2586735"/>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299" r:id="rId24"/>
    <p:sldLayoutId id="2147484300" r:id="rId25"/>
    <p:sldLayoutId id="2147484301" r:id="rId26"/>
    <p:sldLayoutId id="2147484302" r:id="rId27"/>
    <p:sldLayoutId id="2147484303" r:id="rId28"/>
    <p:sldLayoutId id="2147484304" r:id="rId29"/>
    <p:sldLayoutId id="2147484305" r:id="rId30"/>
    <p:sldLayoutId id="2147484306" r:id="rId31"/>
    <p:sldLayoutId id="2147484307" r:id="rId32"/>
    <p:sldLayoutId id="2147484308" r:id="rId33"/>
    <p:sldLayoutId id="2147484309" r:id="rId34"/>
    <p:sldLayoutId id="2147484310" r:id="rId35"/>
    <p:sldLayoutId id="2147484311" r:id="rId36"/>
    <p:sldLayoutId id="2147484312" r:id="rId37"/>
    <p:sldLayoutId id="2147484313" r:id="rId38"/>
    <p:sldLayoutId id="2147484314" r:id="rId39"/>
    <p:sldLayoutId id="2147484315" r:id="rId40"/>
    <p:sldLayoutId id="2147484316" r:id="rId41"/>
    <p:sldLayoutId id="2147484317" r:id="rId42"/>
    <p:sldLayoutId id="2147484318" r:id="rId43"/>
    <p:sldLayoutId id="2147484319" r:id="rId44"/>
    <p:sldLayoutId id="2147484320" r:id="rId45"/>
    <p:sldLayoutId id="2147484321" r:id="rId46"/>
    <p:sldLayoutId id="2147484322" r:id="rId47"/>
    <p:sldLayoutId id="2147484323" r:id="rId48"/>
    <p:sldLayoutId id="2147484324" r:id="rId49"/>
    <p:sldLayoutId id="2147484325" r:id="rId50"/>
    <p:sldLayoutId id="2147484326" r:id="rId51"/>
    <p:sldLayoutId id="2147484327" r:id="rId52"/>
    <p:sldLayoutId id="2147484328" r:id="rId53"/>
    <p:sldLayoutId id="2147484329" r:id="rId54"/>
    <p:sldLayoutId id="2147484330" r:id="rId55"/>
    <p:sldLayoutId id="2147484331" r:id="rId5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78522" name="think-cell Slide" r:id="rId5" imgW="6350000" imgH="6350000" progId="">
                  <p:embed/>
                </p:oleObj>
              </mc:Choice>
              <mc:Fallback>
                <p:oleObj name="think-cell Slide" r:id="rId5" imgW="6350000" imgH="635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79"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23082" name="think-cell Slide" r:id="rId13" imgW="6350000" imgH="6350000" progId="">
                  <p:embed/>
                </p:oleObj>
              </mc:Choice>
              <mc:Fallback>
                <p:oleObj name="think-cell Slide" r:id="rId13" imgW="6350000" imgH="6350000"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4109" r:id="rId1"/>
    <p:sldLayoutId id="2147484139" r:id="rId2"/>
    <p:sldLayoutId id="2147484110" r:id="rId3"/>
    <p:sldLayoutId id="2147484111" r:id="rId4"/>
    <p:sldLayoutId id="2147484112" r:id="rId5"/>
    <p:sldLayoutId id="2147484113" r:id="rId6"/>
    <p:sldLayoutId id="2147484114" r:id="rId7"/>
    <p:sldLayoutId id="2147484115" r:id="rId8"/>
    <p:sldLayoutId id="2147484117"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26624" name="think-cell Slide" r:id="rId20" imgW="6350000" imgH="6350000" progId="">
                  <p:embed/>
                </p:oleObj>
              </mc:Choice>
              <mc:Fallback>
                <p:oleObj name="think-cell Slide" r:id="rId20" imgW="6350000" imgH="6350000" progId="">
                  <p:embed/>
                  <p:pic>
                    <p:nvPicPr>
                      <p:cNvPr id="0"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5" r:id="rId1"/>
    <p:sldLayoutId id="2147484186" r:id="rId2"/>
    <p:sldLayoutId id="214748367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94206" name="think-cell Slide" r:id="rId59" imgW="6350000" imgH="6350000" progId="">
                  <p:embed/>
                </p:oleObj>
              </mc:Choice>
              <mc:Fallback>
                <p:oleObj name="think-cell Slide" r:id="rId59" imgW="6350000" imgH="6350000" progId="">
                  <p:embed/>
                  <p:pic>
                    <p:nvPicPr>
                      <p:cNvPr id="0" name="Picture 2"/>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099" r:id="rId1"/>
    <p:sldLayoutId id="2147484098" r:id="rId2"/>
    <p:sldLayoutId id="2147484180" r:id="rId3"/>
    <p:sldLayoutId id="2147484181" r:id="rId4"/>
    <p:sldLayoutId id="2147484183" r:id="rId5"/>
    <p:sldLayoutId id="2147484100" r:id="rId6"/>
    <p:sldLayoutId id="2147484178" r:id="rId7"/>
    <p:sldLayoutId id="2147484182" r:id="rId8"/>
    <p:sldLayoutId id="2147484184" r:id="rId9"/>
    <p:sldLayoutId id="2147484185" r:id="rId10"/>
    <p:sldLayoutId id="2147484097" r:id="rId11"/>
    <p:sldLayoutId id="2147484102" r:id="rId12"/>
    <p:sldLayoutId id="2147484103" r:id="rId13"/>
    <p:sldLayoutId id="2147484104" r:id="rId14"/>
    <p:sldLayoutId id="2147484105" r:id="rId15"/>
    <p:sldLayoutId id="2147484106" r:id="rId16"/>
    <p:sldLayoutId id="2147484107" r:id="rId17"/>
    <p:sldLayoutId id="2147484108" r:id="rId18"/>
    <p:sldLayoutId id="2147484131" r:id="rId19"/>
    <p:sldLayoutId id="2147484132" r:id="rId20"/>
    <p:sldLayoutId id="2147484133" r:id="rId21"/>
    <p:sldLayoutId id="2147484141" r:id="rId22"/>
    <p:sldLayoutId id="2147484142" r:id="rId23"/>
    <p:sldLayoutId id="2147484143" r:id="rId24"/>
    <p:sldLayoutId id="2147484145" r:id="rId25"/>
    <p:sldLayoutId id="2147484146" r:id="rId26"/>
    <p:sldLayoutId id="2147484144" r:id="rId27"/>
    <p:sldLayoutId id="2147484147" r:id="rId28"/>
    <p:sldLayoutId id="2147484148" r:id="rId29"/>
    <p:sldLayoutId id="2147484149" r:id="rId30"/>
    <p:sldLayoutId id="2147484134" r:id="rId31"/>
    <p:sldLayoutId id="2147484135" r:id="rId32"/>
    <p:sldLayoutId id="2147484136" r:id="rId33"/>
    <p:sldLayoutId id="2147484137" r:id="rId34"/>
    <p:sldLayoutId id="2147484138" r:id="rId35"/>
    <p:sldLayoutId id="2147484177" r:id="rId36"/>
    <p:sldLayoutId id="2147484158" r:id="rId37"/>
    <p:sldLayoutId id="2147484159" r:id="rId38"/>
    <p:sldLayoutId id="2147484160" r:id="rId39"/>
    <p:sldLayoutId id="2147484161" r:id="rId40"/>
    <p:sldLayoutId id="2147484162" r:id="rId41"/>
    <p:sldLayoutId id="2147484163" r:id="rId42"/>
    <p:sldLayoutId id="2147484164" r:id="rId43"/>
    <p:sldLayoutId id="2147484165" r:id="rId44"/>
    <p:sldLayoutId id="2147484166" r:id="rId45"/>
    <p:sldLayoutId id="2147484167" r:id="rId46"/>
    <p:sldLayoutId id="2147484168" r:id="rId47"/>
    <p:sldLayoutId id="2147484169" r:id="rId48"/>
    <p:sldLayoutId id="2147484170" r:id="rId49"/>
    <p:sldLayoutId id="2147484171" r:id="rId50"/>
    <p:sldLayoutId id="2147484172" r:id="rId51"/>
    <p:sldLayoutId id="2147484173" r:id="rId52"/>
    <p:sldLayoutId id="2147484174" r:id="rId53"/>
    <p:sldLayoutId id="2147484175" r:id="rId54"/>
    <p:sldLayoutId id="2147484176" r:id="rId5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61789" name="think-cell Slide" r:id="rId6" imgW="6350000" imgH="6350000" progId="">
                  <p:embed/>
                </p:oleObj>
              </mc:Choice>
              <mc:Fallback>
                <p:oleObj name="think-cell Slide" r:id="rId6" imgW="6350000" imgH="63500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40" r:id="rId1"/>
    <p:sldLayoutId id="2147484187" r:id="rId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54971" name="think-cell Slide" r:id="rId11" imgW="6350000" imgH="6350000" progId="">
                  <p:embed/>
                </p:oleObj>
              </mc:Choice>
              <mc:Fallback>
                <p:oleObj name="think-cell Slide" r:id="rId11" imgW="6350000" imgH="6350000" progId="">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29370" name="think-cell Slide" r:id="rId5" imgW="6350000" imgH="6350000" progId="">
                  <p:embed/>
                </p:oleObj>
              </mc:Choice>
              <mc:Fallback>
                <p:oleObj name="think-cell Slide" r:id="rId5" imgW="6350000" imgH="635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4157"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90812" name="think-cell Slide" r:id="rId8" imgW="6350000" imgH="6350000" progId="">
                  <p:embed/>
                </p:oleObj>
              </mc:Choice>
              <mc:Fallback>
                <p:oleObj name="think-cell Slide" r:id="rId8" imgW="6350000" imgH="6350000"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4.xml"/><Relationship Id="rId1" Type="http://schemas.openxmlformats.org/officeDocument/2006/relationships/themeOverride" Target="../theme/themeOverride2.xml"/><Relationship Id="rId5" Type="http://schemas.openxmlformats.org/officeDocument/2006/relationships/image" Target="../media/image34.jpe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4.xml"/><Relationship Id="rId1" Type="http://schemas.openxmlformats.org/officeDocument/2006/relationships/themeOverride" Target="../theme/themeOverride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74.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4.xml"/><Relationship Id="rId1" Type="http://schemas.openxmlformats.org/officeDocument/2006/relationships/themeOverride" Target="../theme/themeOverride4.xml"/><Relationship Id="rId5" Type="http://schemas.openxmlformats.org/officeDocument/2006/relationships/chart" Target="../charts/chart5.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youtu.be/GLs2xxM0e78" TargetMode="External"/><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3.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6.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5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png"/><Relationship Id="rId1" Type="http://schemas.openxmlformats.org/officeDocument/2006/relationships/slideLayout" Target="../slideLayouts/slideLayout239.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53698C-C734-4577-8728-32CC8C5EB000}"/>
              </a:ext>
            </a:extLst>
          </p:cNvPr>
          <p:cNvPicPr>
            <a:picLocks noChangeAspect="1"/>
          </p:cNvPicPr>
          <p:nvPr/>
        </p:nvPicPr>
        <p:blipFill>
          <a:blip r:embed="rId2"/>
          <a:stretch>
            <a:fillRect/>
          </a:stretch>
        </p:blipFill>
        <p:spPr>
          <a:xfrm>
            <a:off x="0" y="1166724"/>
            <a:ext cx="13442950" cy="5227814"/>
          </a:xfrm>
          <a:prstGeom prst="rect">
            <a:avLst/>
          </a:prstGeom>
        </p:spPr>
      </p:pic>
      <p:sp>
        <p:nvSpPr>
          <p:cNvPr id="9" name="Rectangle 8">
            <a:extLst>
              <a:ext uri="{FF2B5EF4-FFF2-40B4-BE49-F238E27FC236}">
                <a16:creationId xmlns:a16="http://schemas.microsoft.com/office/drawing/2014/main" id="{43A97B6F-811A-4437-AAB1-4DFEE352F451}"/>
              </a:ext>
            </a:extLst>
          </p:cNvPr>
          <p:cNvSpPr/>
          <p:nvPr/>
        </p:nvSpPr>
        <p:spPr>
          <a:xfrm>
            <a:off x="0" y="1166724"/>
            <a:ext cx="13442950" cy="5227814"/>
          </a:xfrm>
          <a:prstGeom prst="rect">
            <a:avLst/>
          </a:prstGeom>
          <a:solidFill>
            <a:schemeClr val="accent6">
              <a:lumMod val="75000"/>
              <a:alpha val="64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2" name="Text Placeholder 1">
            <a:extLst>
              <a:ext uri="{FF2B5EF4-FFF2-40B4-BE49-F238E27FC236}">
                <a16:creationId xmlns:a16="http://schemas.microsoft.com/office/drawing/2014/main" id="{32C88F6A-EA57-4436-9B47-2FF1CC073291}"/>
              </a:ext>
            </a:extLst>
          </p:cNvPr>
          <p:cNvSpPr>
            <a:spLocks noGrp="1"/>
          </p:cNvSpPr>
          <p:nvPr>
            <p:ph type="body" sz="quarter" idx="10"/>
          </p:nvPr>
        </p:nvSpPr>
        <p:spPr/>
        <p:txBody>
          <a:bodyPr/>
          <a:lstStyle/>
          <a:p>
            <a:r>
              <a:rPr lang="en-GB" dirty="0"/>
              <a:t>AWARDS SEASON</a:t>
            </a:r>
          </a:p>
        </p:txBody>
      </p:sp>
      <p:sp>
        <p:nvSpPr>
          <p:cNvPr id="3" name="Text Placeholder 2">
            <a:extLst>
              <a:ext uri="{FF2B5EF4-FFF2-40B4-BE49-F238E27FC236}">
                <a16:creationId xmlns:a16="http://schemas.microsoft.com/office/drawing/2014/main" id="{5738D510-877C-456C-8DD8-038C300FAA96}"/>
              </a:ext>
            </a:extLst>
          </p:cNvPr>
          <p:cNvSpPr>
            <a:spLocks noGrp="1"/>
          </p:cNvSpPr>
          <p:nvPr>
            <p:ph type="body" sz="quarter" idx="11"/>
          </p:nvPr>
        </p:nvSpPr>
        <p:spPr/>
        <p:txBody>
          <a:bodyPr/>
          <a:lstStyle/>
          <a:p>
            <a:r>
              <a:rPr lang="en-GB" dirty="0"/>
              <a:t>2023</a:t>
            </a:r>
          </a:p>
        </p:txBody>
      </p:sp>
      <p:cxnSp>
        <p:nvCxnSpPr>
          <p:cNvPr id="5" name="Straight Connector 4">
            <a:extLst>
              <a:ext uri="{FF2B5EF4-FFF2-40B4-BE49-F238E27FC236}">
                <a16:creationId xmlns:a16="http://schemas.microsoft.com/office/drawing/2014/main" id="{A2C7D5BA-7742-44E3-B786-D8E720BEADA2}"/>
              </a:ext>
            </a:extLst>
          </p:cNvPr>
          <p:cNvCxnSpPr>
            <a:cxnSpLocks/>
          </p:cNvCxnSpPr>
          <p:nvPr/>
        </p:nvCxnSpPr>
        <p:spPr>
          <a:xfrm>
            <a:off x="2102179" y="4159842"/>
            <a:ext cx="923859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02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5783F9-EB52-4FC1-B366-74DC47C7B2EF}"/>
              </a:ext>
            </a:extLst>
          </p:cNvPr>
          <p:cNvSpPr>
            <a:spLocks noGrp="1"/>
          </p:cNvSpPr>
          <p:nvPr>
            <p:ph type="body" sz="quarter" idx="10"/>
          </p:nvPr>
        </p:nvSpPr>
        <p:spPr/>
        <p:txBody>
          <a:bodyPr/>
          <a:lstStyle/>
          <a:p>
            <a:r>
              <a:rPr lang="en-GB" dirty="0">
                <a:solidFill>
                  <a:srgbClr val="EDFF00"/>
                </a:solidFill>
              </a:rPr>
              <a:t>GOLD OPTION</a:t>
            </a:r>
          </a:p>
          <a:p>
            <a:r>
              <a:rPr lang="en-GB" sz="2400" dirty="0">
                <a:solidFill>
                  <a:srgbClr val="EDFF00"/>
                </a:solidFill>
              </a:rPr>
              <a:t>(14 FILMS, 17/10 ONWARDS)</a:t>
            </a:r>
          </a:p>
          <a:p>
            <a:endParaRPr lang="en-GB" dirty="0">
              <a:solidFill>
                <a:srgbClr val="EDFF00"/>
              </a:solidFill>
            </a:endParaRPr>
          </a:p>
        </p:txBody>
      </p:sp>
      <p:sp>
        <p:nvSpPr>
          <p:cNvPr id="7" name="Text Placeholder 6">
            <a:extLst>
              <a:ext uri="{FF2B5EF4-FFF2-40B4-BE49-F238E27FC236}">
                <a16:creationId xmlns:a16="http://schemas.microsoft.com/office/drawing/2014/main" id="{177C5BAA-8417-4E96-B751-AEDB0AB2CF2C}"/>
              </a:ext>
            </a:extLst>
          </p:cNvPr>
          <p:cNvSpPr>
            <a:spLocks noGrp="1"/>
          </p:cNvSpPr>
          <p:nvPr>
            <p:ph type="body" sz="quarter" idx="11"/>
          </p:nvPr>
        </p:nvSpPr>
        <p:spPr>
          <a:xfrm>
            <a:off x="1414130" y="2484315"/>
            <a:ext cx="10568139" cy="3121479"/>
          </a:xfrm>
        </p:spPr>
        <p:txBody>
          <a:bodyPr anchor="ctr"/>
          <a:lstStyle/>
          <a:p>
            <a:r>
              <a:rPr lang="en-GB" dirty="0"/>
              <a:t>ADMISSIONS: 5.7m</a:t>
            </a:r>
          </a:p>
          <a:p>
            <a:r>
              <a:rPr lang="en-GB" dirty="0"/>
              <a:t>RATECARD MEDIA: £2m</a:t>
            </a:r>
          </a:p>
        </p:txBody>
      </p:sp>
    </p:spTree>
    <p:extLst>
      <p:ext uri="{BB962C8B-B14F-4D97-AF65-F5344CB8AC3E}">
        <p14:creationId xmlns:p14="http://schemas.microsoft.com/office/powerpoint/2010/main" val="228338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5783F9-EB52-4FC1-B366-74DC47C7B2EF}"/>
              </a:ext>
            </a:extLst>
          </p:cNvPr>
          <p:cNvSpPr>
            <a:spLocks noGrp="1"/>
          </p:cNvSpPr>
          <p:nvPr>
            <p:ph type="body" sz="quarter" idx="10"/>
          </p:nvPr>
        </p:nvSpPr>
        <p:spPr/>
        <p:txBody>
          <a:bodyPr/>
          <a:lstStyle/>
          <a:p>
            <a:r>
              <a:rPr lang="en-GB" dirty="0">
                <a:solidFill>
                  <a:srgbClr val="EDFF00"/>
                </a:solidFill>
              </a:rPr>
              <a:t>SILVER OPTION</a:t>
            </a:r>
          </a:p>
          <a:p>
            <a:r>
              <a:rPr lang="en-GB" sz="2400" dirty="0">
                <a:solidFill>
                  <a:srgbClr val="EDFF00"/>
                </a:solidFill>
              </a:rPr>
              <a:t>(14 FILMS, 07/10 ONWARDS)</a:t>
            </a:r>
          </a:p>
          <a:p>
            <a:endParaRPr lang="en-GB" dirty="0">
              <a:solidFill>
                <a:srgbClr val="EDFF00"/>
              </a:solidFill>
            </a:endParaRPr>
          </a:p>
        </p:txBody>
      </p:sp>
      <p:sp>
        <p:nvSpPr>
          <p:cNvPr id="7" name="Text Placeholder 6">
            <a:extLst>
              <a:ext uri="{FF2B5EF4-FFF2-40B4-BE49-F238E27FC236}">
                <a16:creationId xmlns:a16="http://schemas.microsoft.com/office/drawing/2014/main" id="{177C5BAA-8417-4E96-B751-AEDB0AB2CF2C}"/>
              </a:ext>
            </a:extLst>
          </p:cNvPr>
          <p:cNvSpPr>
            <a:spLocks noGrp="1"/>
          </p:cNvSpPr>
          <p:nvPr>
            <p:ph type="body" sz="quarter" idx="11"/>
          </p:nvPr>
        </p:nvSpPr>
        <p:spPr>
          <a:xfrm>
            <a:off x="1460681" y="2484315"/>
            <a:ext cx="10521588" cy="3121479"/>
          </a:xfrm>
        </p:spPr>
        <p:txBody>
          <a:bodyPr anchor="ctr"/>
          <a:lstStyle/>
          <a:p>
            <a:r>
              <a:rPr lang="en-GB" dirty="0"/>
              <a:t>ADMISSIONS: 6.2m</a:t>
            </a:r>
          </a:p>
          <a:p>
            <a:r>
              <a:rPr lang="en-GB" dirty="0"/>
              <a:t>RATECARD MEDIA: £1.9m</a:t>
            </a:r>
          </a:p>
        </p:txBody>
      </p:sp>
    </p:spTree>
    <p:extLst>
      <p:ext uri="{BB962C8B-B14F-4D97-AF65-F5344CB8AC3E}">
        <p14:creationId xmlns:p14="http://schemas.microsoft.com/office/powerpoint/2010/main" val="94085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03011E-B49E-4E8E-AFF1-C98B7A040755}"/>
              </a:ext>
            </a:extLst>
          </p:cNvPr>
          <p:cNvSpPr>
            <a:spLocks noGrp="1"/>
          </p:cNvSpPr>
          <p:nvPr>
            <p:ph type="body" sz="quarter" idx="10"/>
          </p:nvPr>
        </p:nvSpPr>
        <p:spPr/>
        <p:txBody>
          <a:bodyPr/>
          <a:lstStyle/>
          <a:p>
            <a:r>
              <a:rPr lang="en-GB" dirty="0"/>
              <a:t>SUPPORTING INFO</a:t>
            </a:r>
          </a:p>
        </p:txBody>
      </p:sp>
      <p:sp>
        <p:nvSpPr>
          <p:cNvPr id="4" name="Text Placeholder 3">
            <a:extLst>
              <a:ext uri="{FF2B5EF4-FFF2-40B4-BE49-F238E27FC236}">
                <a16:creationId xmlns:a16="http://schemas.microsoft.com/office/drawing/2014/main" id="{58003157-CC3F-4B9C-ABB8-2FA6509BFF97}"/>
              </a:ext>
            </a:extLst>
          </p:cNvPr>
          <p:cNvSpPr>
            <a:spLocks noGrp="1"/>
          </p:cNvSpPr>
          <p:nvPr>
            <p:ph type="body" sz="quarter" idx="11"/>
          </p:nvPr>
        </p:nvSpPr>
        <p:spPr/>
        <p:txBody>
          <a:bodyPr/>
          <a:lstStyle/>
          <a:p>
            <a:endParaRPr lang="en-GB"/>
          </a:p>
        </p:txBody>
      </p:sp>
      <p:sp>
        <p:nvSpPr>
          <p:cNvPr id="6" name="Text Placeholder 5">
            <a:extLst>
              <a:ext uri="{FF2B5EF4-FFF2-40B4-BE49-F238E27FC236}">
                <a16:creationId xmlns:a16="http://schemas.microsoft.com/office/drawing/2014/main" id="{6CB33C83-1559-4D3B-95A4-9F8E0CA3F761}"/>
              </a:ext>
            </a:extLst>
          </p:cNvPr>
          <p:cNvSpPr>
            <a:spLocks noGrp="1"/>
          </p:cNvSpPr>
          <p:nvPr>
            <p:ph type="body" sz="quarter" idx="12"/>
          </p:nvPr>
        </p:nvSpPr>
        <p:spPr/>
        <p:txBody>
          <a:bodyPr/>
          <a:lstStyle/>
          <a:p>
            <a:endParaRPr lang="en-GB"/>
          </a:p>
        </p:txBody>
      </p:sp>
      <p:cxnSp>
        <p:nvCxnSpPr>
          <p:cNvPr id="5" name="Straight Connector 4">
            <a:extLst>
              <a:ext uri="{FF2B5EF4-FFF2-40B4-BE49-F238E27FC236}">
                <a16:creationId xmlns:a16="http://schemas.microsoft.com/office/drawing/2014/main" id="{8744E539-0AEC-4D56-8F0C-F2C78F6CCA67}"/>
              </a:ext>
            </a:extLst>
          </p:cNvPr>
          <p:cNvCxnSpPr>
            <a:cxnSpLocks/>
          </p:cNvCxnSpPr>
          <p:nvPr/>
        </p:nvCxnSpPr>
        <p:spPr>
          <a:xfrm>
            <a:off x="2102179" y="4159842"/>
            <a:ext cx="923859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7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2A7530-F0B6-4E5F-B652-D39766F69419}"/>
              </a:ext>
            </a:extLst>
          </p:cNvPr>
          <p:cNvGrpSpPr/>
          <p:nvPr/>
        </p:nvGrpSpPr>
        <p:grpSpPr>
          <a:xfrm>
            <a:off x="1135505" y="2164466"/>
            <a:ext cx="11171940" cy="3414531"/>
            <a:chOff x="1599678" y="2164466"/>
            <a:chExt cx="11171940" cy="3414531"/>
          </a:xfrm>
          <a:noFill/>
        </p:grpSpPr>
        <p:sp>
          <p:nvSpPr>
            <p:cNvPr id="4" name="Rectangle 3">
              <a:extLst>
                <a:ext uri="{FF2B5EF4-FFF2-40B4-BE49-F238E27FC236}">
                  <a16:creationId xmlns:a16="http://schemas.microsoft.com/office/drawing/2014/main" id="{948F7140-DF74-4945-A209-6D89F40DFE45}"/>
                </a:ext>
              </a:extLst>
            </p:cNvPr>
            <p:cNvSpPr/>
            <p:nvPr/>
          </p:nvSpPr>
          <p:spPr>
            <a:xfrm>
              <a:off x="1599678" y="2164466"/>
              <a:ext cx="3414531" cy="3414531"/>
            </a:xfrm>
            <a:prstGeom prst="rect">
              <a:avLst/>
            </a:prstGeom>
            <a:grp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Impact"/>
                  <a:ea typeface="+mn-ea"/>
                  <a:cs typeface="+mn-cs"/>
                </a:rPr>
                <a:t>CINEMA’S ABILITY TO </a:t>
              </a:r>
              <a:r>
                <a:rPr kumimoji="0" lang="en-GB" sz="2000" b="0" i="0" u="none" strike="noStrike" kern="1200" cap="none" spc="0" normalizeH="0" baseline="0" noProof="0" dirty="0">
                  <a:ln>
                    <a:noFill/>
                  </a:ln>
                  <a:solidFill>
                    <a:srgbClr val="EDFF00"/>
                  </a:solidFill>
                  <a:effectLst/>
                  <a:uLnTx/>
                  <a:uFillTx/>
                  <a:latin typeface="Impact"/>
                  <a:ea typeface="+mn-ea"/>
                  <a:cs typeface="+mn-cs"/>
                </a:rPr>
                <a:t>GRAB AND HOLD ATTENTION</a:t>
              </a:r>
              <a:r>
                <a:rPr kumimoji="0" lang="en-GB" sz="2000" b="0" i="0" u="none" strike="noStrike" kern="1200" cap="none" spc="0" normalizeH="0" baseline="0" noProof="0" dirty="0">
                  <a:ln>
                    <a:noFill/>
                  </a:ln>
                  <a:solidFill>
                    <a:srgbClr val="FFFFFF"/>
                  </a:solidFill>
                  <a:effectLst/>
                  <a:uLnTx/>
                  <a:uFillTx/>
                  <a:latin typeface="Impact"/>
                  <a:ea typeface="+mn-ea"/>
                  <a:cs typeface="+mn-cs"/>
                </a:rPr>
                <a:t> IS UNMATCHED ACROSS THE MEDIA LANDSCAPE </a:t>
              </a:r>
            </a:p>
          </p:txBody>
        </p:sp>
        <p:sp>
          <p:nvSpPr>
            <p:cNvPr id="6" name="Rectangle 5">
              <a:extLst>
                <a:ext uri="{FF2B5EF4-FFF2-40B4-BE49-F238E27FC236}">
                  <a16:creationId xmlns:a16="http://schemas.microsoft.com/office/drawing/2014/main" id="{AE013755-FB2A-49C6-A270-83BFBBBF814F}"/>
                </a:ext>
              </a:extLst>
            </p:cNvPr>
            <p:cNvSpPr/>
            <p:nvPr/>
          </p:nvSpPr>
          <p:spPr>
            <a:xfrm>
              <a:off x="5478382" y="2164466"/>
              <a:ext cx="3414531" cy="3414531"/>
            </a:xfrm>
            <a:prstGeom prst="rect">
              <a:avLst/>
            </a:prstGeom>
            <a:grp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Impact"/>
                  <a:ea typeface="+mn-ea"/>
                  <a:cs typeface="+mn-cs"/>
                </a:rPr>
                <a:t>ATTENTION COMBINED WITH A HIGH IMPACT FORMAT ALLOWS ADVERTISERS TO </a:t>
              </a:r>
              <a:r>
                <a:rPr kumimoji="0" lang="en-GB" sz="2000" b="0" i="0" u="none" strike="noStrike" kern="1200" cap="none" spc="0" normalizeH="0" baseline="0" noProof="0" dirty="0">
                  <a:ln>
                    <a:noFill/>
                  </a:ln>
                  <a:solidFill>
                    <a:srgbClr val="EDFF00"/>
                  </a:solidFill>
                  <a:effectLst/>
                  <a:uLnTx/>
                  <a:uFillTx/>
                  <a:latin typeface="Impact"/>
                  <a:ea typeface="+mn-ea"/>
                  <a:cs typeface="+mn-cs"/>
                </a:rPr>
                <a:t>CREATE EMOTIONAL CONNECTIONS TO SHIFT KEY BRAND METRICS</a:t>
              </a:r>
            </a:p>
          </p:txBody>
        </p:sp>
        <p:sp>
          <p:nvSpPr>
            <p:cNvPr id="7" name="Rectangle 6">
              <a:extLst>
                <a:ext uri="{FF2B5EF4-FFF2-40B4-BE49-F238E27FC236}">
                  <a16:creationId xmlns:a16="http://schemas.microsoft.com/office/drawing/2014/main" id="{FDF1E2AE-49CF-4036-934F-1B36A90322D4}"/>
                </a:ext>
              </a:extLst>
            </p:cNvPr>
            <p:cNvSpPr/>
            <p:nvPr/>
          </p:nvSpPr>
          <p:spPr>
            <a:xfrm>
              <a:off x="9357087" y="2164466"/>
              <a:ext cx="3414531" cy="3414531"/>
            </a:xfrm>
            <a:prstGeom prst="rect">
              <a:avLst/>
            </a:prstGeom>
            <a:grpFill/>
            <a:ln>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Impact"/>
                  <a:ea typeface="+mn-ea"/>
                  <a:cs typeface="+mn-cs"/>
                </a:rPr>
                <a:t>BRANDS THAT GO ONE STEP FURTHER, LANDING THEIR MESSAGE WITH </a:t>
              </a:r>
              <a:r>
                <a:rPr kumimoji="0" lang="en-GB" sz="2000" b="0" i="0" u="none" strike="noStrike" kern="1200" cap="none" spc="0" normalizeH="0" baseline="0" noProof="0" dirty="0">
                  <a:ln>
                    <a:noFill/>
                  </a:ln>
                  <a:solidFill>
                    <a:srgbClr val="EDFF00"/>
                  </a:solidFill>
                  <a:effectLst/>
                  <a:uLnTx/>
                  <a:uFillTx/>
                  <a:latin typeface="Impact"/>
                  <a:ea typeface="+mn-ea"/>
                  <a:cs typeface="+mn-cs"/>
                </a:rPr>
                <a:t>CONTEXTUAL RELEVANCE UNLOCKS EVEN GREATER SHIFTS IN BRAND PERCEPTIONS</a:t>
              </a:r>
            </a:p>
          </p:txBody>
        </p:sp>
      </p:grpSp>
    </p:spTree>
    <p:extLst>
      <p:ext uri="{BB962C8B-B14F-4D97-AF65-F5344CB8AC3E}">
        <p14:creationId xmlns:p14="http://schemas.microsoft.com/office/powerpoint/2010/main" val="80661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6032D772-92C0-46E8-A815-1A5EBB31FE8C}"/>
              </a:ext>
            </a:extLst>
          </p:cNvPr>
          <p:cNvGraphicFramePr>
            <a:graphicFrameLocks noGrp="1" noDrilldown="1" noMove="1" noResize="1"/>
          </p:cNvGraphicFramePr>
          <p:nvPr/>
        </p:nvGraphicFramePr>
        <p:xfrm>
          <a:off x="270000" y="1891844"/>
          <a:ext cx="12799824" cy="4666405"/>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p:cNvSpPr>
            <a:spLocks noGrp="1"/>
          </p:cNvSpPr>
          <p:nvPr>
            <p:ph type="title"/>
          </p:nvPr>
        </p:nvSpPr>
        <p:spPr/>
        <p:txBody>
          <a:bodyPr/>
          <a:lstStyle/>
          <a:p>
            <a:r>
              <a:rPr lang="en-GB" dirty="0"/>
              <a:t>CINEMA’S ABILITY TO GRAB AND HOLD ATTENTION IS UNMATCHED</a:t>
            </a:r>
            <a:endParaRPr lang="en-US" dirty="0"/>
          </a:p>
        </p:txBody>
      </p:sp>
      <p:cxnSp>
        <p:nvCxnSpPr>
          <p:cNvPr id="6" name="Straight Connector 5"/>
          <p:cNvCxnSpPr>
            <a:cxnSpLocks/>
          </p:cNvCxnSpPr>
          <p:nvPr/>
        </p:nvCxnSpPr>
        <p:spPr>
          <a:xfrm>
            <a:off x="0" y="714271"/>
            <a:ext cx="916871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5772C8D-EE75-4FEE-9FDD-67CCD9A2359F}"/>
              </a:ext>
            </a:extLst>
          </p:cNvPr>
          <p:cNvSpPr>
            <a:spLocks noGrp="1"/>
          </p:cNvSpPr>
          <p:nvPr>
            <p:ph type="body" sz="quarter" idx="12"/>
          </p:nvPr>
        </p:nvSpPr>
        <p:spPr>
          <a:xfrm>
            <a:off x="233363" y="904394"/>
            <a:ext cx="8082734" cy="343729"/>
          </a:xfrm>
        </p:spPr>
        <p:txBody>
          <a:bodyPr/>
          <a:lstStyle/>
          <a:p>
            <a:r>
              <a:rPr kumimoji="0" lang="en-GB" sz="1200" b="1" i="0" u="none" strike="noStrike" kern="1200" cap="none" spc="0" normalizeH="0" baseline="0" noProof="0" dirty="0">
                <a:ln>
                  <a:noFill/>
                </a:ln>
                <a:effectLst/>
                <a:uLnTx/>
                <a:uFillTx/>
                <a:latin typeface="Arial"/>
                <a:ea typeface="+mn-ea"/>
                <a:cs typeface="+mn-cs"/>
              </a:rPr>
              <a:t>A far greater proportion of your ad will be watched in cinema vs. views on other channels.</a:t>
            </a:r>
          </a:p>
          <a:p>
            <a:r>
              <a:rPr lang="en-GB" dirty="0">
                <a:latin typeface="Arial"/>
              </a:rPr>
              <a:t>24” of a 30” advert is viewed in cinema versus 14” of a 30”</a:t>
            </a:r>
            <a:r>
              <a:rPr kumimoji="0" lang="en-GB" sz="1200" b="1" i="0" u="none" strike="noStrike" kern="1200" cap="none" spc="0" normalizeH="0" baseline="0" noProof="0" dirty="0">
                <a:ln>
                  <a:noFill/>
                </a:ln>
                <a:effectLst/>
                <a:uLnTx/>
                <a:uFillTx/>
                <a:latin typeface="Arial"/>
                <a:ea typeface="+mn-ea"/>
                <a:cs typeface="+mn-cs"/>
              </a:rPr>
              <a:t> on TV.</a:t>
            </a:r>
          </a:p>
          <a:p>
            <a:endParaRPr lang="en-GB" dirty="0">
              <a:latin typeface="Arial"/>
            </a:endParaRPr>
          </a:p>
          <a:p>
            <a:r>
              <a:rPr lang="en-GB" dirty="0">
                <a:latin typeface="Arial"/>
              </a:rPr>
              <a:t>Average view time in seconds:</a:t>
            </a:r>
            <a:endParaRPr kumimoji="0" lang="en-GB" sz="1200" b="1" i="0" u="none" strike="noStrike" kern="1200" cap="none" spc="0" normalizeH="0" baseline="0" noProof="0" dirty="0">
              <a:ln>
                <a:noFill/>
              </a:ln>
              <a:effectLst/>
              <a:uLnTx/>
              <a:uFillTx/>
              <a:latin typeface="Arial"/>
              <a:ea typeface="+mn-ea"/>
              <a:cs typeface="+mn-cs"/>
            </a:endParaRPr>
          </a:p>
        </p:txBody>
      </p:sp>
      <p:sp>
        <p:nvSpPr>
          <p:cNvPr id="25" name="Rectangle 24">
            <a:extLst>
              <a:ext uri="{FF2B5EF4-FFF2-40B4-BE49-F238E27FC236}">
                <a16:creationId xmlns:a16="http://schemas.microsoft.com/office/drawing/2014/main" id="{4E53F2A3-EEB8-44F2-AFB6-825BADD95E82}"/>
              </a:ext>
            </a:extLst>
          </p:cNvPr>
          <p:cNvSpPr/>
          <p:nvPr/>
        </p:nvSpPr>
        <p:spPr>
          <a:xfrm>
            <a:off x="4529470" y="1563023"/>
            <a:ext cx="8284322" cy="4929926"/>
          </a:xfrm>
          <a:prstGeom prst="rect">
            <a:avLst/>
          </a:prstGeom>
          <a:noFill/>
          <a:ln w="12700">
            <a:solidFill>
              <a:srgbClr val="FFFFFF"/>
            </a:solidFill>
            <a:prstDash val="sys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2095" b="0" i="0" u="none" strike="noStrike" kern="1200" cap="none" spc="0" normalizeH="0" baseline="0" noProof="0" dirty="0">
              <a:ln>
                <a:solidFill>
                  <a:srgbClr val="00BFD6"/>
                </a:solidFill>
                <a:prstDash val="sysDot"/>
              </a:ln>
              <a:solidFill>
                <a:srgbClr val="000000"/>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6E3B931C-A10B-4C5D-B166-B21D73AA8C01}"/>
              </a:ext>
            </a:extLst>
          </p:cNvPr>
          <p:cNvSpPr/>
          <p:nvPr/>
        </p:nvSpPr>
        <p:spPr>
          <a:xfrm>
            <a:off x="7919492" y="1383022"/>
            <a:ext cx="1504278" cy="343730"/>
          </a:xfrm>
          <a:prstGeom prst="rect">
            <a:avLst/>
          </a:prstGeom>
          <a:solidFill>
            <a:schemeClr val="accent5">
              <a:lumMod val="75000"/>
            </a:schemeClr>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763" tIns="78763" rIns="78763" bIns="78763" numCol="1" spcCol="38100" rtlCol="0" anchor="ctr">
            <a:spAutoFit/>
          </a:bodyPr>
          <a:lstStyle/>
          <a:p>
            <a:pPr marL="0" marR="0" lvl="0" indent="0" algn="ctr" defTabSz="905738" rtl="0" eaLnBrk="1" fontAlgn="auto" latinLnBrk="0" hangingPunct="0">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Arial"/>
                <a:cs typeface="Arial"/>
                <a:sym typeface="Arial"/>
              </a:rPr>
              <a:t>LUMEN NORMS</a:t>
            </a:r>
            <a:endParaRPr kumimoji="0" lang="en-US" sz="12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10" name="TextBox 9">
            <a:extLst>
              <a:ext uri="{FF2B5EF4-FFF2-40B4-BE49-F238E27FC236}">
                <a16:creationId xmlns:a16="http://schemas.microsoft.com/office/drawing/2014/main" id="{9FC2AD3F-8E01-422B-B13A-6A1CC7EF438F}"/>
              </a:ext>
            </a:extLst>
          </p:cNvPr>
          <p:cNvSpPr txBox="1"/>
          <p:nvPr/>
        </p:nvSpPr>
        <p:spPr>
          <a:xfrm>
            <a:off x="3279481" y="1910795"/>
            <a:ext cx="117927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46%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11" name="TextBox 10">
            <a:extLst>
              <a:ext uri="{FF2B5EF4-FFF2-40B4-BE49-F238E27FC236}">
                <a16:creationId xmlns:a16="http://schemas.microsoft.com/office/drawing/2014/main" id="{ABCC9D7E-4F09-46B9-B812-DA25233E3C77}"/>
              </a:ext>
            </a:extLst>
          </p:cNvPr>
          <p:cNvSpPr txBox="1"/>
          <p:nvPr/>
        </p:nvSpPr>
        <p:spPr>
          <a:xfrm>
            <a:off x="1500184" y="1910795"/>
            <a:ext cx="195154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80%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12" name="TextBox 11">
            <a:extLst>
              <a:ext uri="{FF2B5EF4-FFF2-40B4-BE49-F238E27FC236}">
                <a16:creationId xmlns:a16="http://schemas.microsoft.com/office/drawing/2014/main" id="{77FDE418-A0FF-45AD-9F57-C5A6C481567E}"/>
              </a:ext>
            </a:extLst>
          </p:cNvPr>
          <p:cNvSpPr txBox="1"/>
          <p:nvPr/>
        </p:nvSpPr>
        <p:spPr>
          <a:xfrm>
            <a:off x="97756" y="1910795"/>
            <a:ext cx="195154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81%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15" name="Rectangle 14">
            <a:extLst>
              <a:ext uri="{FF2B5EF4-FFF2-40B4-BE49-F238E27FC236}">
                <a16:creationId xmlns:a16="http://schemas.microsoft.com/office/drawing/2014/main" id="{7AC91F2D-9FA2-4B04-9A59-64D956679929}"/>
              </a:ext>
            </a:extLst>
          </p:cNvPr>
          <p:cNvSpPr/>
          <p:nvPr/>
        </p:nvSpPr>
        <p:spPr>
          <a:xfrm>
            <a:off x="6381029" y="6926513"/>
            <a:ext cx="6721475" cy="666849"/>
          </a:xfrm>
          <a:prstGeom prst="rect">
            <a:avLst/>
          </a:prstGeom>
        </p:spPr>
        <p:txBody>
          <a:bodyPr>
            <a:spAutoFit/>
          </a:bodyPr>
          <a:lstStyle/>
          <a:p>
            <a:pPr marL="0" marR="0" lvl="0" indent="0" algn="r" defTabSz="872296" rtl="0" eaLnBrk="1" fontAlgn="auto" latinLnBrk="0" hangingPunct="1">
              <a:lnSpc>
                <a:spcPts val="1723"/>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mn-cs"/>
              </a:rPr>
              <a:t>Source: Lumen Attention Research Project April 2022 / </a:t>
            </a:r>
            <a:r>
              <a:rPr kumimoji="0" lang="en-GB" sz="900" b="0" i="0" u="none" strike="noStrike" kern="1200" cap="none" spc="0" normalizeH="0" baseline="0" noProof="0" dirty="0">
                <a:ln>
                  <a:noFill/>
                </a:ln>
                <a:solidFill>
                  <a:srgbClr val="FFFFFF"/>
                </a:solidFill>
                <a:effectLst/>
                <a:uLnTx/>
                <a:uFillTx/>
                <a:latin typeface="Arial"/>
                <a:ea typeface="+mn-ea"/>
                <a:cs typeface="+mn-cs"/>
              </a:rPr>
              <a:t>Onscreen Ad Impressions: Cinema Ads = 1,347 | Norms Source: TV data = </a:t>
            </a:r>
            <a:r>
              <a:rPr kumimoji="0" lang="en-GB" sz="900" b="0" i="0" u="none" strike="noStrike" kern="1200" cap="none" spc="0" normalizeH="0" baseline="0" noProof="0" dirty="0" err="1">
                <a:ln>
                  <a:noFill/>
                </a:ln>
                <a:solidFill>
                  <a:srgbClr val="FFFFFF"/>
                </a:solidFill>
                <a:effectLst/>
                <a:uLnTx/>
                <a:uFillTx/>
                <a:latin typeface="Arial"/>
                <a:ea typeface="+mn-ea"/>
                <a:cs typeface="+mn-cs"/>
              </a:rPr>
              <a:t>Tvision</a:t>
            </a:r>
            <a:r>
              <a:rPr kumimoji="0" lang="en-GB" sz="900" b="0" i="0" u="none" strike="noStrike" kern="1200" cap="none" spc="0" normalizeH="0" baseline="0" noProof="0" dirty="0">
                <a:ln>
                  <a:noFill/>
                </a:ln>
                <a:solidFill>
                  <a:srgbClr val="FFFFFF"/>
                </a:solidFill>
                <a:effectLst/>
                <a:uLnTx/>
                <a:uFillTx/>
                <a:latin typeface="Arial"/>
                <a:ea typeface="+mn-ea"/>
                <a:cs typeface="+mn-cs"/>
              </a:rPr>
              <a:t> / YouTube, Facebook, OOH, Display data = Lumen Research</a:t>
            </a:r>
            <a:endParaRPr kumimoji="0" lang="en-US" sz="9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r" defTabSz="1008126"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pic>
        <p:nvPicPr>
          <p:cNvPr id="19" name="Picture 18" descr="Chart, waterfall chart&#10;&#10;Description automatically generated">
            <a:extLst>
              <a:ext uri="{FF2B5EF4-FFF2-40B4-BE49-F238E27FC236}">
                <a16:creationId xmlns:a16="http://schemas.microsoft.com/office/drawing/2014/main" id="{FAC448F7-594F-45CF-B331-B96D37C915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1463" y="7022818"/>
            <a:ext cx="1279525" cy="228285"/>
          </a:xfrm>
          <a:prstGeom prst="rect">
            <a:avLst/>
          </a:prstGeom>
        </p:spPr>
      </p:pic>
      <p:sp>
        <p:nvSpPr>
          <p:cNvPr id="2" name="TextBox 1">
            <a:extLst>
              <a:ext uri="{FF2B5EF4-FFF2-40B4-BE49-F238E27FC236}">
                <a16:creationId xmlns:a16="http://schemas.microsoft.com/office/drawing/2014/main" id="{8E3CC788-31F4-60D0-8911-A32C6642BA70}"/>
              </a:ext>
            </a:extLst>
          </p:cNvPr>
          <p:cNvSpPr txBox="1"/>
          <p:nvPr/>
        </p:nvSpPr>
        <p:spPr>
          <a:xfrm>
            <a:off x="5988632" y="1909496"/>
            <a:ext cx="117927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30%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4" name="TextBox 3">
            <a:extLst>
              <a:ext uri="{FF2B5EF4-FFF2-40B4-BE49-F238E27FC236}">
                <a16:creationId xmlns:a16="http://schemas.microsoft.com/office/drawing/2014/main" id="{97E24B35-99E2-69C2-D0E3-4FE110192291}"/>
              </a:ext>
            </a:extLst>
          </p:cNvPr>
          <p:cNvSpPr txBox="1"/>
          <p:nvPr/>
        </p:nvSpPr>
        <p:spPr>
          <a:xfrm>
            <a:off x="4630996" y="1908448"/>
            <a:ext cx="117927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28%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7" name="TextBox 6">
            <a:extLst>
              <a:ext uri="{FF2B5EF4-FFF2-40B4-BE49-F238E27FC236}">
                <a16:creationId xmlns:a16="http://schemas.microsoft.com/office/drawing/2014/main" id="{ADFECC0D-D95A-EC9A-C618-1E1654052B5F}"/>
              </a:ext>
            </a:extLst>
          </p:cNvPr>
          <p:cNvSpPr txBox="1"/>
          <p:nvPr/>
        </p:nvSpPr>
        <p:spPr>
          <a:xfrm>
            <a:off x="7340147" y="1916873"/>
            <a:ext cx="117927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31%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8" name="TextBox 7">
            <a:extLst>
              <a:ext uri="{FF2B5EF4-FFF2-40B4-BE49-F238E27FC236}">
                <a16:creationId xmlns:a16="http://schemas.microsoft.com/office/drawing/2014/main" id="{4850367D-B599-AB0F-4E87-A0F99C2108D5}"/>
              </a:ext>
            </a:extLst>
          </p:cNvPr>
          <p:cNvSpPr txBox="1"/>
          <p:nvPr/>
        </p:nvSpPr>
        <p:spPr>
          <a:xfrm>
            <a:off x="10169429" y="1916873"/>
            <a:ext cx="117927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13%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9" name="TextBox 8">
            <a:extLst>
              <a:ext uri="{FF2B5EF4-FFF2-40B4-BE49-F238E27FC236}">
                <a16:creationId xmlns:a16="http://schemas.microsoft.com/office/drawing/2014/main" id="{FF7BAB27-C2C6-E7E8-5A7E-B239F1836B70}"/>
              </a:ext>
            </a:extLst>
          </p:cNvPr>
          <p:cNvSpPr txBox="1"/>
          <p:nvPr/>
        </p:nvSpPr>
        <p:spPr>
          <a:xfrm>
            <a:off x="11491610" y="1916873"/>
            <a:ext cx="117927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7%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
        <p:nvSpPr>
          <p:cNvPr id="16" name="TextBox 15">
            <a:extLst>
              <a:ext uri="{FF2B5EF4-FFF2-40B4-BE49-F238E27FC236}">
                <a16:creationId xmlns:a16="http://schemas.microsoft.com/office/drawing/2014/main" id="{49A94533-1DFC-DF08-C3B6-DDD93EC6153D}"/>
              </a:ext>
            </a:extLst>
          </p:cNvPr>
          <p:cNvSpPr txBox="1"/>
          <p:nvPr/>
        </p:nvSpPr>
        <p:spPr>
          <a:xfrm>
            <a:off x="8683183" y="1916873"/>
            <a:ext cx="1179271" cy="523220"/>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12% OF TOTAL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EDFF00"/>
                </a:solidFill>
                <a:effectLst/>
                <a:uLnTx/>
                <a:uFillTx/>
                <a:latin typeface="Impact"/>
                <a:ea typeface="+mn-ea"/>
                <a:cs typeface="+mn-cs"/>
              </a:rPr>
              <a:t>ATTENTION</a:t>
            </a:r>
          </a:p>
        </p:txBody>
      </p:sp>
    </p:spTree>
    <p:extLst>
      <p:ext uri="{BB962C8B-B14F-4D97-AF65-F5344CB8AC3E}">
        <p14:creationId xmlns:p14="http://schemas.microsoft.com/office/powerpoint/2010/main" val="485729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8DCB3-5FEB-477C-A260-8D4224A36DB6}"/>
              </a:ext>
            </a:extLst>
          </p:cNvPr>
          <p:cNvSpPr>
            <a:spLocks noGrp="1"/>
          </p:cNvSpPr>
          <p:nvPr>
            <p:ph type="title"/>
          </p:nvPr>
        </p:nvSpPr>
        <p:spPr/>
        <p:txBody>
          <a:bodyPr/>
          <a:lstStyle/>
          <a:p>
            <a:r>
              <a:rPr lang="en-GB" dirty="0"/>
              <a:t>The DEPTH OF VISUAL attention PAID to cinema ads is unmatched</a:t>
            </a:r>
          </a:p>
        </p:txBody>
      </p:sp>
      <p:sp>
        <p:nvSpPr>
          <p:cNvPr id="4" name="Text Placeholder 3">
            <a:extLst>
              <a:ext uri="{FF2B5EF4-FFF2-40B4-BE49-F238E27FC236}">
                <a16:creationId xmlns:a16="http://schemas.microsoft.com/office/drawing/2014/main" id="{448ED9A9-0706-45BA-8EA1-51946EFA75F1}"/>
              </a:ext>
            </a:extLst>
          </p:cNvPr>
          <p:cNvSpPr>
            <a:spLocks noGrp="1"/>
          </p:cNvSpPr>
          <p:nvPr>
            <p:ph type="body" sz="quarter" idx="12"/>
          </p:nvPr>
        </p:nvSpPr>
        <p:spPr/>
        <p:txBody>
          <a:bodyPr/>
          <a:lstStyle/>
          <a:p>
            <a:r>
              <a:rPr lang="en-GB" sz="1200" dirty="0"/>
              <a:t>Cinema delivers significantly longer cumulative viewership vs other AV formats</a:t>
            </a:r>
          </a:p>
        </p:txBody>
      </p:sp>
      <p:grpSp>
        <p:nvGrpSpPr>
          <p:cNvPr id="6" name="Group 5">
            <a:extLst>
              <a:ext uri="{FF2B5EF4-FFF2-40B4-BE49-F238E27FC236}">
                <a16:creationId xmlns:a16="http://schemas.microsoft.com/office/drawing/2014/main" id="{21716624-2752-4C9E-94DD-502632B0CF2D}"/>
              </a:ext>
            </a:extLst>
          </p:cNvPr>
          <p:cNvGrpSpPr/>
          <p:nvPr/>
        </p:nvGrpSpPr>
        <p:grpSpPr>
          <a:xfrm>
            <a:off x="775624" y="1381699"/>
            <a:ext cx="12153689" cy="5504069"/>
            <a:chOff x="270000" y="1183341"/>
            <a:chExt cx="12812016" cy="5802207"/>
          </a:xfrm>
        </p:grpSpPr>
        <p:graphicFrame>
          <p:nvGraphicFramePr>
            <p:cNvPr id="7" name="Chart 6">
              <a:extLst>
                <a:ext uri="{FF2B5EF4-FFF2-40B4-BE49-F238E27FC236}">
                  <a16:creationId xmlns:a16="http://schemas.microsoft.com/office/drawing/2014/main" id="{C7C21CB9-14B8-4189-9BE1-E8489A064240}"/>
                </a:ext>
              </a:extLst>
            </p:cNvPr>
            <p:cNvGraphicFramePr>
              <a:graphicFrameLocks/>
            </p:cNvGraphicFramePr>
            <p:nvPr>
              <p:extLst>
                <p:ext uri="{D42A27DB-BD31-4B8C-83A1-F6EECF244321}">
                  <p14:modId xmlns:p14="http://schemas.microsoft.com/office/powerpoint/2010/main" val="2822488353"/>
                </p:ext>
              </p:extLst>
            </p:nvPr>
          </p:nvGraphicFramePr>
          <p:xfrm>
            <a:off x="270000" y="1183341"/>
            <a:ext cx="12812016" cy="574336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0E3807B-84D6-4C32-AFDC-7F1297D65E4F}"/>
                </a:ext>
              </a:extLst>
            </p:cNvPr>
            <p:cNvSpPr txBox="1"/>
            <p:nvPr/>
          </p:nvSpPr>
          <p:spPr>
            <a:xfrm>
              <a:off x="1828800" y="1688965"/>
              <a:ext cx="1194816" cy="275781"/>
            </a:xfrm>
            <a:prstGeom prst="rect">
              <a:avLst/>
            </a:prstGeom>
            <a:noFill/>
            <a:ln>
              <a:noFill/>
            </a:ln>
          </p:spPr>
          <p:txBody>
            <a:bodyPr wrap="square" rtlCol="0">
              <a:spAutoFit/>
            </a:bodyPr>
            <a:lstStyle/>
            <a:p>
              <a:r>
                <a:rPr lang="en-GB" sz="1100" dirty="0">
                  <a:solidFill>
                    <a:srgbClr val="FFFFFF"/>
                  </a:solidFill>
                </a:rPr>
                <a:t>Cinema ads</a:t>
              </a:r>
            </a:p>
          </p:txBody>
        </p:sp>
        <p:sp>
          <p:nvSpPr>
            <p:cNvPr id="9" name="TextBox 8">
              <a:extLst>
                <a:ext uri="{FF2B5EF4-FFF2-40B4-BE49-F238E27FC236}">
                  <a16:creationId xmlns:a16="http://schemas.microsoft.com/office/drawing/2014/main" id="{675FE304-5A94-46BC-AEEC-5B9D016C2CF1}"/>
                </a:ext>
              </a:extLst>
            </p:cNvPr>
            <p:cNvSpPr txBox="1"/>
            <p:nvPr/>
          </p:nvSpPr>
          <p:spPr>
            <a:xfrm rot="3708048">
              <a:off x="30480" y="4070352"/>
              <a:ext cx="4645152" cy="275781"/>
            </a:xfrm>
            <a:prstGeom prst="rect">
              <a:avLst/>
            </a:prstGeom>
            <a:noFill/>
            <a:ln>
              <a:noFill/>
            </a:ln>
          </p:spPr>
          <p:txBody>
            <a:bodyPr wrap="square" rtlCol="0">
              <a:spAutoFit/>
            </a:bodyPr>
            <a:lstStyle/>
            <a:p>
              <a:r>
                <a:rPr lang="en-GB" sz="1100" dirty="0">
                  <a:solidFill>
                    <a:srgbClr val="FFFFFF"/>
                  </a:solidFill>
                </a:rPr>
                <a:t>YouTube Non-Skippable 15/20”</a:t>
              </a:r>
            </a:p>
          </p:txBody>
        </p:sp>
        <p:sp>
          <p:nvSpPr>
            <p:cNvPr id="10" name="TextBox 9">
              <a:extLst>
                <a:ext uri="{FF2B5EF4-FFF2-40B4-BE49-F238E27FC236}">
                  <a16:creationId xmlns:a16="http://schemas.microsoft.com/office/drawing/2014/main" id="{F99B347A-3A43-4351-A2F7-54598079B098}"/>
                </a:ext>
              </a:extLst>
            </p:cNvPr>
            <p:cNvSpPr txBox="1"/>
            <p:nvPr/>
          </p:nvSpPr>
          <p:spPr>
            <a:xfrm rot="1151602">
              <a:off x="1688592" y="4177946"/>
              <a:ext cx="835152" cy="275781"/>
            </a:xfrm>
            <a:prstGeom prst="rect">
              <a:avLst/>
            </a:prstGeom>
            <a:noFill/>
            <a:ln>
              <a:noFill/>
            </a:ln>
          </p:spPr>
          <p:txBody>
            <a:bodyPr wrap="square" rtlCol="0">
              <a:spAutoFit/>
            </a:bodyPr>
            <a:lstStyle/>
            <a:p>
              <a:r>
                <a:rPr lang="en-GB" sz="1100" dirty="0">
                  <a:solidFill>
                    <a:srgbClr val="FFFFFF"/>
                  </a:solidFill>
                </a:rPr>
                <a:t>TV 30”</a:t>
              </a:r>
            </a:p>
          </p:txBody>
        </p:sp>
        <p:sp>
          <p:nvSpPr>
            <p:cNvPr id="11" name="TextBox 10">
              <a:extLst>
                <a:ext uri="{FF2B5EF4-FFF2-40B4-BE49-F238E27FC236}">
                  <a16:creationId xmlns:a16="http://schemas.microsoft.com/office/drawing/2014/main" id="{CBC3E977-0146-451B-8AC2-47963BC9F960}"/>
                </a:ext>
              </a:extLst>
            </p:cNvPr>
            <p:cNvSpPr txBox="1"/>
            <p:nvPr/>
          </p:nvSpPr>
          <p:spPr>
            <a:xfrm rot="3029994">
              <a:off x="1558842" y="5472074"/>
              <a:ext cx="1971301" cy="275781"/>
            </a:xfrm>
            <a:prstGeom prst="rect">
              <a:avLst/>
            </a:prstGeom>
            <a:noFill/>
            <a:ln>
              <a:noFill/>
            </a:ln>
          </p:spPr>
          <p:txBody>
            <a:bodyPr wrap="square" rtlCol="0">
              <a:spAutoFit/>
            </a:bodyPr>
            <a:lstStyle/>
            <a:p>
              <a:r>
                <a:rPr lang="en-GB" sz="1100" dirty="0">
                  <a:solidFill>
                    <a:srgbClr val="FFFFFF"/>
                  </a:solidFill>
                </a:rPr>
                <a:t>YouTube 6s Bumper</a:t>
              </a:r>
            </a:p>
          </p:txBody>
        </p:sp>
        <p:sp>
          <p:nvSpPr>
            <p:cNvPr id="12" name="TextBox 11">
              <a:extLst>
                <a:ext uri="{FF2B5EF4-FFF2-40B4-BE49-F238E27FC236}">
                  <a16:creationId xmlns:a16="http://schemas.microsoft.com/office/drawing/2014/main" id="{89547B30-029B-43B9-A878-AD1C6957FDF5}"/>
                </a:ext>
              </a:extLst>
            </p:cNvPr>
            <p:cNvSpPr txBox="1"/>
            <p:nvPr/>
          </p:nvSpPr>
          <p:spPr>
            <a:xfrm rot="2911661">
              <a:off x="1287738" y="5862007"/>
              <a:ext cx="1971301" cy="275781"/>
            </a:xfrm>
            <a:prstGeom prst="rect">
              <a:avLst/>
            </a:prstGeom>
            <a:noFill/>
            <a:ln>
              <a:noFill/>
            </a:ln>
          </p:spPr>
          <p:txBody>
            <a:bodyPr wrap="square" rtlCol="0">
              <a:spAutoFit/>
            </a:bodyPr>
            <a:lstStyle/>
            <a:p>
              <a:r>
                <a:rPr lang="en-GB" sz="1100" dirty="0">
                  <a:solidFill>
                    <a:srgbClr val="FFFFFF"/>
                  </a:solidFill>
                </a:rPr>
                <a:t>FB Infeed</a:t>
              </a:r>
            </a:p>
          </p:txBody>
        </p:sp>
      </p:grpSp>
      <p:cxnSp>
        <p:nvCxnSpPr>
          <p:cNvPr id="13" name="Straight Connector 12">
            <a:extLst>
              <a:ext uri="{FF2B5EF4-FFF2-40B4-BE49-F238E27FC236}">
                <a16:creationId xmlns:a16="http://schemas.microsoft.com/office/drawing/2014/main" id="{F09213F9-293A-456D-851A-007B0FA4FB2E}"/>
              </a:ext>
            </a:extLst>
          </p:cNvPr>
          <p:cNvCxnSpPr>
            <a:cxnSpLocks/>
          </p:cNvCxnSpPr>
          <p:nvPr/>
        </p:nvCxnSpPr>
        <p:spPr>
          <a:xfrm>
            <a:off x="0" y="714271"/>
            <a:ext cx="982448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840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CINEMA DELIVERS significant uplifts across KEY brand metrics</a:t>
            </a:r>
            <a:endParaRPr lang="en-US" dirty="0"/>
          </a:p>
        </p:txBody>
      </p:sp>
      <p:cxnSp>
        <p:nvCxnSpPr>
          <p:cNvPr id="6" name="Straight Connector 5"/>
          <p:cNvCxnSpPr>
            <a:cxnSpLocks/>
          </p:cNvCxnSpPr>
          <p:nvPr/>
        </p:nvCxnSpPr>
        <p:spPr>
          <a:xfrm>
            <a:off x="0" y="714271"/>
            <a:ext cx="98171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5772C8D-EE75-4FEE-9FDD-67CCD9A2359F}"/>
              </a:ext>
            </a:extLst>
          </p:cNvPr>
          <p:cNvSpPr>
            <a:spLocks noGrp="1"/>
          </p:cNvSpPr>
          <p:nvPr>
            <p:ph type="body" sz="quarter" idx="12"/>
          </p:nvPr>
        </p:nvSpPr>
        <p:spPr>
          <a:xfrm>
            <a:off x="233362" y="904394"/>
            <a:ext cx="11158537" cy="352017"/>
          </a:xfrm>
        </p:spPr>
        <p:txBody>
          <a:bodyPr/>
          <a:lstStyle/>
          <a:p>
            <a:pPr marL="0" marR="0" lvl="0" indent="0" algn="l" defTabSz="961844" rtl="0" eaLnBrk="1" fontAlgn="auto" latinLnBrk="0" hangingPunct="1">
              <a:lnSpc>
                <a:spcPts val="1654"/>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effectLst/>
                <a:uLnTx/>
                <a:uFillTx/>
                <a:latin typeface="Arial"/>
                <a:ea typeface="+mn-ea"/>
                <a:cs typeface="+mn-cs"/>
              </a:rPr>
              <a:t>Tapping into our cinema effectiveness databank of 54 campaigns measured by </a:t>
            </a:r>
            <a:r>
              <a:rPr kumimoji="0" lang="en-GB" sz="1200" b="1" i="0" u="none" strike="noStrike" kern="1200" cap="none" spc="0" normalizeH="0" baseline="0" noProof="0" dirty="0" err="1">
                <a:ln>
                  <a:noFill/>
                </a:ln>
                <a:effectLst/>
                <a:uLnTx/>
                <a:uFillTx/>
                <a:latin typeface="Arial"/>
                <a:ea typeface="+mn-ea"/>
                <a:cs typeface="+mn-cs"/>
              </a:rPr>
              <a:t>Differentology</a:t>
            </a:r>
            <a:r>
              <a:rPr kumimoji="0" lang="en-GB" sz="1200" b="1" i="0" u="none" strike="noStrike" kern="1200" cap="none" spc="0" normalizeH="0" baseline="0" noProof="0" dirty="0">
                <a:ln>
                  <a:noFill/>
                </a:ln>
                <a:effectLst/>
                <a:uLnTx/>
                <a:uFillTx/>
                <a:latin typeface="Arial"/>
                <a:ea typeface="+mn-ea"/>
                <a:cs typeface="+mn-cs"/>
              </a:rPr>
              <a:t> we can see cinema’s impact on key brand metrics</a:t>
            </a:r>
          </a:p>
        </p:txBody>
      </p:sp>
      <p:sp>
        <p:nvSpPr>
          <p:cNvPr id="15" name="Rectangle 14">
            <a:extLst>
              <a:ext uri="{FF2B5EF4-FFF2-40B4-BE49-F238E27FC236}">
                <a16:creationId xmlns:a16="http://schemas.microsoft.com/office/drawing/2014/main" id="{7AC91F2D-9FA2-4B04-9A59-64D956679929}"/>
              </a:ext>
            </a:extLst>
          </p:cNvPr>
          <p:cNvSpPr/>
          <p:nvPr/>
        </p:nvSpPr>
        <p:spPr>
          <a:xfrm>
            <a:off x="3907859" y="6926513"/>
            <a:ext cx="9194646" cy="666849"/>
          </a:xfrm>
          <a:prstGeom prst="rect">
            <a:avLst/>
          </a:prstGeom>
        </p:spPr>
        <p:txBody>
          <a:bodyPr wrap="square">
            <a:spAutoFit/>
          </a:bodyPr>
          <a:lstStyle/>
          <a:p>
            <a:pPr marL="0" marR="0" lvl="0" indent="0" algn="r" defTabSz="872296" rtl="0" eaLnBrk="1" fontAlgn="auto" latinLnBrk="0" hangingPunct="1">
              <a:lnSpc>
                <a:spcPts val="1723"/>
              </a:lnSpc>
              <a:spcBef>
                <a:spcPts val="0"/>
              </a:spcBef>
              <a:spcAft>
                <a:spcPts val="0"/>
              </a:spcAft>
              <a:buClr>
                <a:srgbClr val="FFFFFF"/>
              </a:buClr>
              <a:buSzPct val="100000"/>
              <a:buFont typeface="Arial"/>
              <a:buNone/>
              <a:tabLst/>
              <a:defRPr/>
            </a:pPr>
            <a:r>
              <a:rPr kumimoji="0" lang="en-GB" sz="700" b="0" i="0" u="none" strike="noStrike" kern="1200" cap="none" spc="0" normalizeH="0" baseline="0" noProof="0" dirty="0">
                <a:ln>
                  <a:noFill/>
                </a:ln>
                <a:solidFill>
                  <a:srgbClr val="FFFFFF"/>
                </a:solidFill>
                <a:effectLst/>
                <a:uLnTx/>
                <a:uFillTx/>
                <a:latin typeface="Arial"/>
                <a:ea typeface="+mn-ea"/>
                <a:cs typeface="+mn-cs"/>
              </a:rPr>
              <a:t>Source: </a:t>
            </a:r>
            <a:r>
              <a:rPr kumimoji="0" lang="en-GB" sz="700" b="0" i="0" u="none" strike="noStrike" kern="0" cap="none" spc="0" normalizeH="0" baseline="0" noProof="0" dirty="0">
                <a:ln>
                  <a:noFill/>
                </a:ln>
                <a:solidFill>
                  <a:srgbClr val="FFFFFF"/>
                </a:solidFill>
                <a:effectLst/>
                <a:uLnTx/>
                <a:uFillTx/>
                <a:latin typeface="Arial"/>
                <a:ea typeface="+mn-ea"/>
                <a:cs typeface="+mn-cs"/>
              </a:rPr>
              <a:t>Source: </a:t>
            </a:r>
            <a:r>
              <a:rPr kumimoji="0" lang="en-GB" sz="700" b="0" i="0" u="none" strike="noStrike" kern="0" cap="none" spc="0" normalizeH="0" baseline="0" noProof="0" dirty="0" err="1">
                <a:ln>
                  <a:noFill/>
                </a:ln>
                <a:solidFill>
                  <a:srgbClr val="FFFFFF"/>
                </a:solidFill>
                <a:effectLst/>
                <a:uLnTx/>
                <a:uFillTx/>
                <a:latin typeface="Arial"/>
                <a:ea typeface="+mn-ea"/>
                <a:cs typeface="+mn-cs"/>
              </a:rPr>
              <a:t>Differentology</a:t>
            </a:r>
            <a:r>
              <a:rPr kumimoji="0" lang="en-GB" sz="700" b="0" i="0" u="none" strike="noStrike" kern="0" cap="none" spc="0" normalizeH="0" baseline="0" noProof="0" dirty="0">
                <a:ln>
                  <a:noFill/>
                </a:ln>
                <a:solidFill>
                  <a:srgbClr val="FFFFFF"/>
                </a:solidFill>
                <a:effectLst/>
                <a:uLnTx/>
                <a:uFillTx/>
                <a:latin typeface="Arial"/>
                <a:ea typeface="+mn-ea"/>
                <a:cs typeface="+mn-cs"/>
              </a:rPr>
              <a:t>, databank of 54 cinema campaign effectiveness studies. Uplifts between those exposed to the ad in cinema vs. those not exposed to ad in cinema (Demographically matched groups).</a:t>
            </a:r>
            <a:br>
              <a:rPr kumimoji="0" lang="en-GB" sz="700" b="0" i="0" u="none" strike="noStrike" kern="0" cap="none" spc="0" normalizeH="0" baseline="0" noProof="0" dirty="0">
                <a:ln>
                  <a:noFill/>
                </a:ln>
                <a:solidFill>
                  <a:srgbClr val="FFFFFF"/>
                </a:solidFill>
                <a:effectLst/>
                <a:uLnTx/>
                <a:uFillTx/>
                <a:latin typeface="Arial"/>
                <a:ea typeface="+mn-ea"/>
                <a:cs typeface="+mn-cs"/>
              </a:rPr>
            </a:br>
            <a:r>
              <a:rPr kumimoji="0" lang="en-GB" sz="700" b="0" i="0" u="none" strike="noStrike" kern="0" cap="none" spc="0" normalizeH="0" baseline="0" noProof="0" dirty="0">
                <a:ln>
                  <a:noFill/>
                </a:ln>
                <a:solidFill>
                  <a:srgbClr val="FFFFFF"/>
                </a:solidFill>
                <a:effectLst/>
                <a:uLnTx/>
                <a:uFillTx/>
                <a:latin typeface="Arial"/>
                <a:ea typeface="+mn-ea"/>
                <a:cs typeface="+mn-cs"/>
              </a:rPr>
              <a:t>Top 3 agree scores reported for perceptions, consideration and brand impression </a:t>
            </a:r>
          </a:p>
          <a:p>
            <a:pPr marL="0" marR="0" lvl="0" indent="0" algn="r" defTabSz="10081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nvGrpSpPr>
          <p:cNvPr id="24" name="Group 23">
            <a:extLst>
              <a:ext uri="{FF2B5EF4-FFF2-40B4-BE49-F238E27FC236}">
                <a16:creationId xmlns:a16="http://schemas.microsoft.com/office/drawing/2014/main" id="{F0ADB2C0-AC5D-4CB1-B87C-A4FF991B7D88}"/>
              </a:ext>
            </a:extLst>
          </p:cNvPr>
          <p:cNvGrpSpPr/>
          <p:nvPr/>
        </p:nvGrpSpPr>
        <p:grpSpPr>
          <a:xfrm>
            <a:off x="1720439" y="1555093"/>
            <a:ext cx="10002072" cy="5072748"/>
            <a:chOff x="1457102" y="1287980"/>
            <a:chExt cx="10528746" cy="5339861"/>
          </a:xfrm>
        </p:grpSpPr>
        <p:sp>
          <p:nvSpPr>
            <p:cNvPr id="13" name="Oval 12">
              <a:extLst>
                <a:ext uri="{FF2B5EF4-FFF2-40B4-BE49-F238E27FC236}">
                  <a16:creationId xmlns:a16="http://schemas.microsoft.com/office/drawing/2014/main" id="{BFC9636E-89B2-4362-A938-BE4FCE1CE735}"/>
                </a:ext>
              </a:extLst>
            </p:cNvPr>
            <p:cNvSpPr>
              <a:spLocks noChangeAspect="1"/>
            </p:cNvSpPr>
            <p:nvPr/>
          </p:nvSpPr>
          <p:spPr>
            <a:xfrm>
              <a:off x="1457102" y="1287980"/>
              <a:ext cx="2544848" cy="2544848"/>
            </a:xfrm>
            <a:prstGeom prst="ellipse">
              <a:avLst/>
            </a:prstGeom>
            <a:solidFill>
              <a:schemeClr val="accent2"/>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AD AWARENESS </a:t>
              </a:r>
              <a:r>
                <a:rPr kumimoji="0" lang="en-GB" sz="5400" b="0" i="0" u="none" strike="noStrike" kern="0" cap="none" spc="0" normalizeH="0" baseline="0" noProof="0" dirty="0">
                  <a:ln>
                    <a:noFill/>
                  </a:ln>
                  <a:solidFill>
                    <a:srgbClr val="FFFFFF"/>
                  </a:solidFill>
                  <a:effectLst/>
                  <a:uLnTx/>
                  <a:uFillTx/>
                  <a:latin typeface="Impact"/>
                  <a:ea typeface="+mn-ea"/>
                  <a:cs typeface="+mn-cs"/>
                </a:rPr>
                <a:t>+17%</a:t>
              </a:r>
            </a:p>
          </p:txBody>
        </p:sp>
        <p:sp>
          <p:nvSpPr>
            <p:cNvPr id="17" name="Oval 16">
              <a:extLst>
                <a:ext uri="{FF2B5EF4-FFF2-40B4-BE49-F238E27FC236}">
                  <a16:creationId xmlns:a16="http://schemas.microsoft.com/office/drawing/2014/main" id="{D41797AA-3601-4CA7-B56C-66AF2ADEC7DB}"/>
                </a:ext>
              </a:extLst>
            </p:cNvPr>
            <p:cNvSpPr>
              <a:spLocks noChangeAspect="1"/>
            </p:cNvSpPr>
            <p:nvPr/>
          </p:nvSpPr>
          <p:spPr>
            <a:xfrm>
              <a:off x="1459350" y="4082993"/>
              <a:ext cx="2544848" cy="2544848"/>
            </a:xfrm>
            <a:prstGeom prst="ellipse">
              <a:avLst/>
            </a:prstGeom>
            <a:solidFill>
              <a:srgbClr val="FB3449"/>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RECALL</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FFFF"/>
                  </a:solidFill>
                  <a:effectLst/>
                  <a:uLnTx/>
                  <a:uFillTx/>
                  <a:latin typeface="Impact"/>
                  <a:ea typeface="+mn-ea"/>
                  <a:cs typeface="+mn-cs"/>
                </a:rPr>
                <a:t>+50%</a:t>
              </a:r>
            </a:p>
          </p:txBody>
        </p:sp>
        <p:sp>
          <p:nvSpPr>
            <p:cNvPr id="14" name="Oval 13">
              <a:extLst>
                <a:ext uri="{FF2B5EF4-FFF2-40B4-BE49-F238E27FC236}">
                  <a16:creationId xmlns:a16="http://schemas.microsoft.com/office/drawing/2014/main" id="{C27CEEB3-6B9B-42E2-95B2-0C9C4157F3FE}"/>
                </a:ext>
              </a:extLst>
            </p:cNvPr>
            <p:cNvSpPr>
              <a:spLocks noChangeAspect="1"/>
            </p:cNvSpPr>
            <p:nvPr/>
          </p:nvSpPr>
          <p:spPr>
            <a:xfrm>
              <a:off x="5450175" y="1287980"/>
              <a:ext cx="2544848" cy="2544848"/>
            </a:xfrm>
            <a:prstGeom prst="ellipse">
              <a:avLst/>
            </a:prstGeom>
            <a:solidFill>
              <a:srgbClr val="FB3449"/>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BRAND PERCEPTIONS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FFFF"/>
                  </a:solidFill>
                  <a:effectLst/>
                  <a:uLnTx/>
                  <a:uFillTx/>
                  <a:latin typeface="Impact"/>
                  <a:ea typeface="+mn-ea"/>
                  <a:cs typeface="+mn-cs"/>
                </a:rPr>
                <a:t>+19%</a:t>
              </a:r>
            </a:p>
          </p:txBody>
        </p:sp>
        <p:sp>
          <p:nvSpPr>
            <p:cNvPr id="18" name="Oval 17">
              <a:extLst>
                <a:ext uri="{FF2B5EF4-FFF2-40B4-BE49-F238E27FC236}">
                  <a16:creationId xmlns:a16="http://schemas.microsoft.com/office/drawing/2014/main" id="{33E85AB5-25ED-4DDD-9D2B-92383A73F2BE}"/>
                </a:ext>
              </a:extLst>
            </p:cNvPr>
            <p:cNvSpPr>
              <a:spLocks noChangeAspect="1"/>
            </p:cNvSpPr>
            <p:nvPr/>
          </p:nvSpPr>
          <p:spPr>
            <a:xfrm>
              <a:off x="5450175" y="4082993"/>
              <a:ext cx="2544848" cy="2544848"/>
            </a:xfrm>
            <a:prstGeom prst="ellipse">
              <a:avLst/>
            </a:prstGeom>
            <a:solidFill>
              <a:schemeClr val="accent2"/>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BETTER BRAND IMPRESSION </a:t>
              </a:r>
              <a:r>
                <a:rPr kumimoji="0" lang="en-GB" sz="5400" b="0" i="0" u="none" strike="noStrike" kern="0" cap="none" spc="0" normalizeH="0" baseline="0" noProof="0" dirty="0">
                  <a:ln>
                    <a:noFill/>
                  </a:ln>
                  <a:solidFill>
                    <a:srgbClr val="FFFFFF"/>
                  </a:solidFill>
                  <a:effectLst/>
                  <a:uLnTx/>
                  <a:uFillTx/>
                  <a:latin typeface="Impact"/>
                  <a:ea typeface="+mn-ea"/>
                  <a:cs typeface="+mn-cs"/>
                </a:rPr>
                <a:t>+25%</a:t>
              </a:r>
            </a:p>
          </p:txBody>
        </p:sp>
        <p:sp>
          <p:nvSpPr>
            <p:cNvPr id="16" name="Oval 15">
              <a:extLst>
                <a:ext uri="{FF2B5EF4-FFF2-40B4-BE49-F238E27FC236}">
                  <a16:creationId xmlns:a16="http://schemas.microsoft.com/office/drawing/2014/main" id="{AA3E094A-37F9-47FF-9D7F-94F0B40C37E5}"/>
                </a:ext>
              </a:extLst>
            </p:cNvPr>
            <p:cNvSpPr>
              <a:spLocks noChangeAspect="1"/>
            </p:cNvSpPr>
            <p:nvPr/>
          </p:nvSpPr>
          <p:spPr>
            <a:xfrm>
              <a:off x="9441000" y="1287980"/>
              <a:ext cx="2544848" cy="2544848"/>
            </a:xfrm>
            <a:prstGeom prst="ellipse">
              <a:avLst/>
            </a:prstGeom>
            <a:solidFill>
              <a:schemeClr val="accent2"/>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CONSIDERATION</a:t>
              </a:r>
              <a:r>
                <a:rPr kumimoji="0" lang="en-GB" sz="5400" b="0" i="0" u="none" strike="noStrike" kern="0" cap="none" spc="0" normalizeH="0" baseline="0" noProof="0" dirty="0">
                  <a:ln>
                    <a:noFill/>
                  </a:ln>
                  <a:solidFill>
                    <a:srgbClr val="FFFFFF"/>
                  </a:solidFill>
                  <a:effectLst/>
                  <a:uLnTx/>
                  <a:uFillTx/>
                  <a:latin typeface="Impact"/>
                  <a:ea typeface="+mn-ea"/>
                  <a:cs typeface="+mn-cs"/>
                </a:rPr>
                <a:t>+16%</a:t>
              </a:r>
            </a:p>
          </p:txBody>
        </p:sp>
        <p:sp>
          <p:nvSpPr>
            <p:cNvPr id="20" name="Oval 19">
              <a:extLst>
                <a:ext uri="{FF2B5EF4-FFF2-40B4-BE49-F238E27FC236}">
                  <a16:creationId xmlns:a16="http://schemas.microsoft.com/office/drawing/2014/main" id="{CC80B520-7C24-4DA8-952D-CE5FAFDEF4D3}"/>
                </a:ext>
              </a:extLst>
            </p:cNvPr>
            <p:cNvSpPr>
              <a:spLocks noChangeAspect="1"/>
            </p:cNvSpPr>
            <p:nvPr/>
          </p:nvSpPr>
          <p:spPr>
            <a:xfrm>
              <a:off x="9441000" y="4082993"/>
              <a:ext cx="2544848" cy="2544848"/>
            </a:xfrm>
            <a:prstGeom prst="ellipse">
              <a:avLst/>
            </a:prstGeom>
            <a:solidFill>
              <a:srgbClr val="FB3449"/>
            </a:solidFill>
            <a:ln w="9525" cap="flat" cmpd="sng" algn="ctr">
              <a:noFill/>
              <a:prstDash val="solid"/>
            </a:ln>
            <a:effectLst/>
          </p:spPr>
          <p:txBody>
            <a:bodyPr lIns="0" tIns="0" rIns="0" bIns="0" rtlCol="0" anchor="ct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Impact"/>
                  <a:ea typeface="+mn-ea"/>
                  <a:cs typeface="+mn-cs"/>
                </a:rPr>
                <a:t>INTENTION TO ACT</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FFFFFF"/>
                  </a:solidFill>
                  <a:effectLst/>
                  <a:uLnTx/>
                  <a:uFillTx/>
                  <a:latin typeface="Impact"/>
                  <a:ea typeface="+mn-ea"/>
                  <a:cs typeface="+mn-cs"/>
                </a:rPr>
                <a:t>+23%</a:t>
              </a:r>
            </a:p>
          </p:txBody>
        </p:sp>
      </p:grpSp>
      <p:grpSp>
        <p:nvGrpSpPr>
          <p:cNvPr id="4" name="Group 3">
            <a:extLst>
              <a:ext uri="{FF2B5EF4-FFF2-40B4-BE49-F238E27FC236}">
                <a16:creationId xmlns:a16="http://schemas.microsoft.com/office/drawing/2014/main" id="{7BFEA9A6-2312-4A01-8518-C357B0C8B5D7}"/>
              </a:ext>
            </a:extLst>
          </p:cNvPr>
          <p:cNvGrpSpPr/>
          <p:nvPr/>
        </p:nvGrpSpPr>
        <p:grpSpPr>
          <a:xfrm>
            <a:off x="2172337" y="6983534"/>
            <a:ext cx="2073518" cy="343729"/>
            <a:chOff x="2201212" y="6922171"/>
            <a:chExt cx="2073518" cy="343729"/>
          </a:xfrm>
        </p:grpSpPr>
        <p:sp>
          <p:nvSpPr>
            <p:cNvPr id="2" name="Rectangle 1">
              <a:extLst>
                <a:ext uri="{FF2B5EF4-FFF2-40B4-BE49-F238E27FC236}">
                  <a16:creationId xmlns:a16="http://schemas.microsoft.com/office/drawing/2014/main" id="{2FB2A9A8-F379-402C-B732-E0187F583F4E}"/>
                </a:ext>
              </a:extLst>
            </p:cNvPr>
            <p:cNvSpPr/>
            <p:nvPr/>
          </p:nvSpPr>
          <p:spPr>
            <a:xfrm>
              <a:off x="2201212" y="6922171"/>
              <a:ext cx="1735521" cy="337687"/>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1" name="Picture 20" descr="Shape&#10;&#10;Description automatically generated with medium confidence">
              <a:extLst>
                <a:ext uri="{FF2B5EF4-FFF2-40B4-BE49-F238E27FC236}">
                  <a16:creationId xmlns:a16="http://schemas.microsoft.com/office/drawing/2014/main" id="{59D504A1-8A0F-46B7-84A9-8951125355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1212" y="6928213"/>
              <a:ext cx="2073518" cy="337687"/>
            </a:xfrm>
            <a:prstGeom prst="rect">
              <a:avLst/>
            </a:prstGeom>
          </p:spPr>
        </p:pic>
      </p:grpSp>
    </p:spTree>
    <p:extLst>
      <p:ext uri="{BB962C8B-B14F-4D97-AF65-F5344CB8AC3E}">
        <p14:creationId xmlns:p14="http://schemas.microsoft.com/office/powerpoint/2010/main" val="4288718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EFF4C8-327E-4464-B839-3DD08D4605E4}"/>
              </a:ext>
            </a:extLst>
          </p:cNvPr>
          <p:cNvPicPr>
            <a:picLocks noChangeAspect="1"/>
          </p:cNvPicPr>
          <p:nvPr/>
        </p:nvPicPr>
        <p:blipFill rotWithShape="1">
          <a:blip r:embed="rId2"/>
          <a:srcRect l="9596" r="9596"/>
          <a:stretch/>
        </p:blipFill>
        <p:spPr>
          <a:xfrm>
            <a:off x="4915937" y="2300810"/>
            <a:ext cx="3600002" cy="2505935"/>
          </a:xfrm>
          <a:prstGeom prst="rect">
            <a:avLst/>
          </a:prstGeom>
        </p:spPr>
      </p:pic>
      <p:pic>
        <p:nvPicPr>
          <p:cNvPr id="27" name="Picture 2" descr="Aftersun (2022) - Release Date is November 18, 2022 - See the Cast and More  - Plex">
            <a:extLst>
              <a:ext uri="{FF2B5EF4-FFF2-40B4-BE49-F238E27FC236}">
                <a16:creationId xmlns:a16="http://schemas.microsoft.com/office/drawing/2014/main" id="{CD159780-4E72-4B45-B1BA-7C0FD9C7480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25" t="2394" r="2799"/>
          <a:stretch/>
        </p:blipFill>
        <p:spPr bwMode="auto">
          <a:xfrm>
            <a:off x="8765337" y="2298554"/>
            <a:ext cx="3600003" cy="2524941"/>
          </a:xfrm>
          <a:prstGeom prst="rect">
            <a:avLst/>
          </a:prstGeom>
          <a:noFill/>
          <a:extLst>
            <a:ext uri="{909E8E84-426E-40DD-AFC4-6F175D3DCCD1}">
              <a14:hiddenFill xmlns:a14="http://schemas.microsoft.com/office/drawing/2010/main">
                <a:solidFill>
                  <a:srgbClr val="FFFFFF"/>
                </a:solidFill>
              </a14:hiddenFill>
            </a:ext>
          </a:extLst>
        </p:spPr>
      </p:pic>
      <p:pic>
        <p:nvPicPr>
          <p:cNvPr id="1256454" name="Picture 6" descr="Colin Farrell stars in first trailer for 'The Banshees of Inisherin' -  HeyUGuys">
            <a:extLst>
              <a:ext uri="{FF2B5EF4-FFF2-40B4-BE49-F238E27FC236}">
                <a16:creationId xmlns:a16="http://schemas.microsoft.com/office/drawing/2014/main" id="{909F5867-5B1E-41E8-831F-2D249AF334B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96" r="5064"/>
          <a:stretch/>
        </p:blipFill>
        <p:spPr bwMode="auto">
          <a:xfrm>
            <a:off x="1072074" y="2298554"/>
            <a:ext cx="3597234" cy="25117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7A59D65-6D80-4E66-A92B-B9D6BE203D51}"/>
              </a:ext>
            </a:extLst>
          </p:cNvPr>
          <p:cNvSpPr>
            <a:spLocks noGrp="1"/>
          </p:cNvSpPr>
          <p:nvPr>
            <p:ph type="title"/>
          </p:nvPr>
        </p:nvSpPr>
        <p:spPr/>
        <p:txBody>
          <a:bodyPr/>
          <a:lstStyle/>
          <a:p>
            <a:r>
              <a:rPr lang="en-GB" dirty="0"/>
              <a:t>CINEMA IS THE BEST PLACE FOR BESPOKE CONTENT</a:t>
            </a:r>
          </a:p>
        </p:txBody>
      </p:sp>
      <p:sp>
        <p:nvSpPr>
          <p:cNvPr id="4" name="Text Placeholder 3">
            <a:extLst>
              <a:ext uri="{FF2B5EF4-FFF2-40B4-BE49-F238E27FC236}">
                <a16:creationId xmlns:a16="http://schemas.microsoft.com/office/drawing/2014/main" id="{7688F32D-06CB-445A-8966-4C2BAD7955A6}"/>
              </a:ext>
            </a:extLst>
          </p:cNvPr>
          <p:cNvSpPr>
            <a:spLocks noGrp="1"/>
          </p:cNvSpPr>
          <p:nvPr>
            <p:ph type="body" sz="quarter" idx="12"/>
          </p:nvPr>
        </p:nvSpPr>
        <p:spPr/>
        <p:txBody>
          <a:bodyPr/>
          <a:lstStyle/>
          <a:p>
            <a:endParaRPr lang="en-GB"/>
          </a:p>
        </p:txBody>
      </p:sp>
      <p:sp>
        <p:nvSpPr>
          <p:cNvPr id="17" name="Text Placeholder 7">
            <a:extLst>
              <a:ext uri="{FF2B5EF4-FFF2-40B4-BE49-F238E27FC236}">
                <a16:creationId xmlns:a16="http://schemas.microsoft.com/office/drawing/2014/main" id="{7A75C59A-8577-4D30-A5DC-D676823ABEDE}"/>
              </a:ext>
            </a:extLst>
          </p:cNvPr>
          <p:cNvSpPr txBox="1">
            <a:spLocks/>
          </p:cNvSpPr>
          <p:nvPr/>
        </p:nvSpPr>
        <p:spPr>
          <a:xfrm>
            <a:off x="1072076" y="1871669"/>
            <a:ext cx="3600001" cy="364953"/>
          </a:xfrm>
          <a:prstGeom prst="rect">
            <a:avLst/>
          </a:prstGeom>
        </p:spPr>
        <p:txBody>
          <a:bodyPr lIns="0" tIns="0" rIns="0" bIns="0"/>
          <a:lstStyle>
            <a:lvl1pPr marL="0" indent="0" algn="l" defTabSz="961844" rtl="0" eaLnBrk="1" latinLnBrk="0" hangingPunct="1">
              <a:lnSpc>
                <a:spcPts val="1900"/>
              </a:lnSpc>
              <a:spcBef>
                <a:spcPts val="0"/>
              </a:spcBef>
              <a:buClr>
                <a:srgbClr val="FFFFFF"/>
              </a:buClr>
              <a:buSzPct val="100000"/>
              <a:buFont typeface="Arial"/>
              <a:buNone/>
              <a:defRPr sz="1200" b="0" kern="1200" baseline="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RICH FILM CULTURE</a:t>
            </a:r>
          </a:p>
        </p:txBody>
      </p:sp>
      <p:sp>
        <p:nvSpPr>
          <p:cNvPr id="21" name="Text Placeholder 11">
            <a:extLst>
              <a:ext uri="{FF2B5EF4-FFF2-40B4-BE49-F238E27FC236}">
                <a16:creationId xmlns:a16="http://schemas.microsoft.com/office/drawing/2014/main" id="{D3615ED2-5A9A-4B8E-A5A7-46B505B0A073}"/>
              </a:ext>
            </a:extLst>
          </p:cNvPr>
          <p:cNvSpPr txBox="1">
            <a:spLocks/>
          </p:cNvSpPr>
          <p:nvPr/>
        </p:nvSpPr>
        <p:spPr>
          <a:xfrm>
            <a:off x="4921474" y="1871669"/>
            <a:ext cx="3600001" cy="364953"/>
          </a:xfrm>
          <a:prstGeom prst="rect">
            <a:avLst/>
          </a:prstGeom>
        </p:spPr>
        <p:txBody>
          <a:bodyPr lIns="0" tIns="0" rIns="0" bIns="0"/>
          <a:lstStyle>
            <a:defPPr>
              <a:defRPr lang="en-US"/>
            </a:defPPr>
            <a:lvl1pPr indent="0" algn="ctr">
              <a:lnSpc>
                <a:spcPts val="1900"/>
              </a:lnSpc>
              <a:spcBef>
                <a:spcPts val="0"/>
              </a:spcBef>
              <a:buClr>
                <a:srgbClr val="FFFFFF"/>
              </a:buClr>
              <a:buSzPct val="100000"/>
              <a:buFont typeface="Arial"/>
              <a:buNone/>
              <a:defRPr sz="1200" b="0" baseline="0">
                <a:solidFill>
                  <a:srgbClr val="FFFFFF"/>
                </a:solidFill>
              </a:defRPr>
            </a:lvl1pPr>
            <a:lvl2pPr marL="0" indent="0">
              <a:lnSpc>
                <a:spcPts val="1900"/>
              </a:lnSpc>
              <a:spcBef>
                <a:spcPts val="0"/>
              </a:spcBef>
              <a:buClr>
                <a:srgbClr val="FFFFFF"/>
              </a:buClr>
              <a:buSzPct val="100000"/>
              <a:buFont typeface="Arial"/>
              <a:buNone/>
              <a:defRPr sz="1200" b="0">
                <a:solidFill>
                  <a:schemeClr val="bg1"/>
                </a:solidFill>
              </a:defRPr>
            </a:lvl2pPr>
            <a:lvl3pPr marL="0" indent="0">
              <a:lnSpc>
                <a:spcPts val="1500"/>
              </a:lnSpc>
              <a:spcBef>
                <a:spcPts val="0"/>
              </a:spcBef>
              <a:buClr>
                <a:srgbClr val="FFFFFF"/>
              </a:buClr>
              <a:buSzPct val="100000"/>
              <a:buFont typeface="Arial"/>
              <a:buNone/>
              <a:tabLst/>
              <a:defRPr sz="1200" b="0" baseline="0">
                <a:solidFill>
                  <a:schemeClr val="bg1"/>
                </a:solidFill>
              </a:defRPr>
            </a:lvl3pPr>
            <a:lvl4pPr marL="0" indent="0">
              <a:lnSpc>
                <a:spcPts val="1600"/>
              </a:lnSpc>
              <a:spcBef>
                <a:spcPts val="0"/>
              </a:spcBef>
              <a:buClr>
                <a:srgbClr val="FFFFFF"/>
              </a:buClr>
              <a:buSzPct val="100000"/>
              <a:buFont typeface="Arial"/>
              <a:buNone/>
              <a:tabLst/>
              <a:defRPr sz="1200" b="0">
                <a:solidFill>
                  <a:schemeClr val="bg1"/>
                </a:solidFill>
              </a:defRPr>
            </a:lvl4pPr>
            <a:lvl5pPr marL="0" indent="0">
              <a:lnSpc>
                <a:spcPts val="1100"/>
              </a:lnSpc>
              <a:spcBef>
                <a:spcPts val="0"/>
              </a:spcBef>
              <a:buClr>
                <a:srgbClr val="FFFFFF"/>
              </a:buClr>
              <a:buSzPct val="100000"/>
              <a:buFont typeface="Arial"/>
              <a:buNone/>
              <a:tabLst/>
              <a:defRPr sz="1200" b="0">
                <a:solidFill>
                  <a:schemeClr val="bg1"/>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UNIQUE AUDIENCE MINDSET</a:t>
            </a:r>
          </a:p>
        </p:txBody>
      </p:sp>
      <p:sp>
        <p:nvSpPr>
          <p:cNvPr id="22" name="Text Placeholder 12">
            <a:extLst>
              <a:ext uri="{FF2B5EF4-FFF2-40B4-BE49-F238E27FC236}">
                <a16:creationId xmlns:a16="http://schemas.microsoft.com/office/drawing/2014/main" id="{C15643FD-676F-45FD-B98C-760EE7806843}"/>
              </a:ext>
            </a:extLst>
          </p:cNvPr>
          <p:cNvSpPr txBox="1">
            <a:spLocks/>
          </p:cNvSpPr>
          <p:nvPr/>
        </p:nvSpPr>
        <p:spPr>
          <a:xfrm>
            <a:off x="8768107" y="1871669"/>
            <a:ext cx="3600001" cy="364953"/>
          </a:xfrm>
          <a:prstGeom prst="rect">
            <a:avLst/>
          </a:prstGeom>
        </p:spPr>
        <p:txBody>
          <a:bodyPr lIns="0" tIns="0" rIns="0" bIns="0"/>
          <a:lstStyle>
            <a:defPPr>
              <a:defRPr lang="en-US"/>
            </a:defPPr>
            <a:lvl1pPr indent="0" algn="ctr">
              <a:lnSpc>
                <a:spcPts val="1900"/>
              </a:lnSpc>
              <a:spcBef>
                <a:spcPts val="0"/>
              </a:spcBef>
              <a:buClr>
                <a:srgbClr val="FFFFFF"/>
              </a:buClr>
              <a:buSzPct val="100000"/>
              <a:buFont typeface="Arial"/>
              <a:buNone/>
              <a:defRPr sz="1200" b="0" baseline="0">
                <a:solidFill>
                  <a:srgbClr val="FFFFFF"/>
                </a:solidFill>
              </a:defRPr>
            </a:lvl1pPr>
            <a:lvl2pPr marL="0" indent="0">
              <a:lnSpc>
                <a:spcPts val="1900"/>
              </a:lnSpc>
              <a:spcBef>
                <a:spcPts val="0"/>
              </a:spcBef>
              <a:buClr>
                <a:srgbClr val="FFFFFF"/>
              </a:buClr>
              <a:buSzPct val="100000"/>
              <a:buFont typeface="Arial"/>
              <a:buNone/>
              <a:defRPr sz="1200" b="0">
                <a:solidFill>
                  <a:schemeClr val="bg1"/>
                </a:solidFill>
              </a:defRPr>
            </a:lvl2pPr>
            <a:lvl3pPr marL="0" indent="0">
              <a:lnSpc>
                <a:spcPts val="1500"/>
              </a:lnSpc>
              <a:spcBef>
                <a:spcPts val="0"/>
              </a:spcBef>
              <a:buClr>
                <a:srgbClr val="FFFFFF"/>
              </a:buClr>
              <a:buSzPct val="100000"/>
              <a:buFont typeface="Arial"/>
              <a:buNone/>
              <a:tabLst/>
              <a:defRPr sz="1200" b="0" baseline="0">
                <a:solidFill>
                  <a:schemeClr val="bg1"/>
                </a:solidFill>
              </a:defRPr>
            </a:lvl3pPr>
            <a:lvl4pPr marL="0" indent="0">
              <a:lnSpc>
                <a:spcPts val="1600"/>
              </a:lnSpc>
              <a:spcBef>
                <a:spcPts val="0"/>
              </a:spcBef>
              <a:buClr>
                <a:srgbClr val="FFFFFF"/>
              </a:buClr>
              <a:buSzPct val="100000"/>
              <a:buFont typeface="Arial"/>
              <a:buNone/>
              <a:tabLst/>
              <a:defRPr sz="1200" b="0">
                <a:solidFill>
                  <a:schemeClr val="bg1"/>
                </a:solidFill>
              </a:defRPr>
            </a:lvl4pPr>
            <a:lvl5pPr marL="0" indent="0">
              <a:lnSpc>
                <a:spcPts val="1100"/>
              </a:lnSpc>
              <a:spcBef>
                <a:spcPts val="0"/>
              </a:spcBef>
              <a:buClr>
                <a:srgbClr val="FFFFFF"/>
              </a:buClr>
              <a:buSzPct val="100000"/>
              <a:buFont typeface="Arial"/>
              <a:buNone/>
              <a:tabLst/>
              <a:defRPr sz="1200" b="0">
                <a:solidFill>
                  <a:schemeClr val="bg1"/>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UNRIVALLED VIEWING EXPERIENCE</a:t>
            </a:r>
          </a:p>
        </p:txBody>
      </p:sp>
      <p:sp>
        <p:nvSpPr>
          <p:cNvPr id="23" name="Text Placeholder 13">
            <a:extLst>
              <a:ext uri="{FF2B5EF4-FFF2-40B4-BE49-F238E27FC236}">
                <a16:creationId xmlns:a16="http://schemas.microsoft.com/office/drawing/2014/main" id="{C78812BA-0BD6-43BB-A846-43070C7E0A2A}"/>
              </a:ext>
            </a:extLst>
          </p:cNvPr>
          <p:cNvSpPr txBox="1">
            <a:spLocks/>
          </p:cNvSpPr>
          <p:nvPr/>
        </p:nvSpPr>
        <p:spPr>
          <a:xfrm>
            <a:off x="1072076" y="4991101"/>
            <a:ext cx="3600001" cy="190713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Film is a culture in itself.</a:t>
            </a: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There is a wealth of cultural stimulus and emotion for brands to riff off with bespoke and contextually relevant content. </a:t>
            </a:r>
          </a:p>
        </p:txBody>
      </p:sp>
      <p:sp>
        <p:nvSpPr>
          <p:cNvPr id="24" name="Text Placeholder 14">
            <a:extLst>
              <a:ext uri="{FF2B5EF4-FFF2-40B4-BE49-F238E27FC236}">
                <a16:creationId xmlns:a16="http://schemas.microsoft.com/office/drawing/2014/main" id="{F2C81FCD-5837-4C52-9C7B-5431DFFA268E}"/>
              </a:ext>
            </a:extLst>
          </p:cNvPr>
          <p:cNvSpPr txBox="1">
            <a:spLocks/>
          </p:cNvSpPr>
          <p:nvPr/>
        </p:nvSpPr>
        <p:spPr>
          <a:xfrm>
            <a:off x="4921474" y="4991101"/>
            <a:ext cx="3600001" cy="2170479"/>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The cinema audience come to be entertained.</a:t>
            </a: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The cinema audience have an open mindset. They want to be entertained, by the film, the trailers, and the advertisers.</a:t>
            </a:r>
          </a:p>
        </p:txBody>
      </p:sp>
      <p:sp>
        <p:nvSpPr>
          <p:cNvPr id="25" name="Text Placeholder 15">
            <a:extLst>
              <a:ext uri="{FF2B5EF4-FFF2-40B4-BE49-F238E27FC236}">
                <a16:creationId xmlns:a16="http://schemas.microsoft.com/office/drawing/2014/main" id="{9491417D-2B96-4670-A2DE-D85FCC909569}"/>
              </a:ext>
            </a:extLst>
          </p:cNvPr>
          <p:cNvSpPr txBox="1">
            <a:spLocks/>
          </p:cNvSpPr>
          <p:nvPr/>
        </p:nvSpPr>
        <p:spPr>
          <a:xfrm>
            <a:off x="8768107" y="4991101"/>
            <a:ext cx="3600001" cy="1987599"/>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Cinema provides the best viewing experience.</a:t>
            </a: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2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This is the purest video format ever invented, delivering a high quality viewing experience to an attentive audience. Cinema is t</a:t>
            </a:r>
            <a:r>
              <a:rPr kumimoji="0" lang="en-GB" sz="1200" b="1" i="0" u="none" strike="noStrike" kern="1200" cap="none" spc="0" normalizeH="0" baseline="0" noProof="0" dirty="0" err="1">
                <a:ln>
                  <a:noFill/>
                </a:ln>
                <a:solidFill>
                  <a:srgbClr val="FFFFFF"/>
                </a:solidFill>
                <a:effectLst/>
                <a:uLnTx/>
                <a:uFillTx/>
                <a:latin typeface="Arial"/>
                <a:ea typeface="+mn-ea"/>
                <a:cs typeface="+mn-cs"/>
              </a:rPr>
              <a:t>ruly</a:t>
            </a:r>
            <a:r>
              <a:rPr kumimoji="0" lang="en-GB" sz="1200" b="1" i="0" u="none" strike="noStrike" kern="1200" cap="none" spc="0" normalizeH="0" baseline="0" noProof="0" dirty="0">
                <a:ln>
                  <a:noFill/>
                </a:ln>
                <a:solidFill>
                  <a:srgbClr val="FFFFFF"/>
                </a:solidFill>
                <a:effectLst/>
                <a:uLnTx/>
                <a:uFillTx/>
                <a:latin typeface="Arial"/>
                <a:ea typeface="+mn-ea"/>
                <a:cs typeface="+mn-cs"/>
              </a:rPr>
              <a:t> unrivalled by any other media format. </a:t>
            </a:r>
          </a:p>
        </p:txBody>
      </p:sp>
      <p:cxnSp>
        <p:nvCxnSpPr>
          <p:cNvPr id="26" name="Straight Connector 25">
            <a:extLst>
              <a:ext uri="{FF2B5EF4-FFF2-40B4-BE49-F238E27FC236}">
                <a16:creationId xmlns:a16="http://schemas.microsoft.com/office/drawing/2014/main" id="{556C5812-10D6-4956-AB9B-22EA46DD2A3E}"/>
              </a:ext>
            </a:extLst>
          </p:cNvPr>
          <p:cNvCxnSpPr>
            <a:cxnSpLocks/>
          </p:cNvCxnSpPr>
          <p:nvPr/>
        </p:nvCxnSpPr>
        <p:spPr>
          <a:xfrm>
            <a:off x="0" y="714271"/>
            <a:ext cx="72263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643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CONTEXTUALLY RELEVANT CONTENT ENHANCES THESE SHIFTS IN BRAND METRICS</a:t>
            </a:r>
            <a:endParaRPr lang="en-US" dirty="0"/>
          </a:p>
        </p:txBody>
      </p:sp>
      <p:sp>
        <p:nvSpPr>
          <p:cNvPr id="8" name="Text Placeholder 2">
            <a:extLst>
              <a:ext uri="{FF2B5EF4-FFF2-40B4-BE49-F238E27FC236}">
                <a16:creationId xmlns:a16="http://schemas.microsoft.com/office/drawing/2014/main" id="{509FE648-1A4D-4597-9984-51370B6D307D}"/>
              </a:ext>
            </a:extLst>
          </p:cNvPr>
          <p:cNvSpPr>
            <a:spLocks noGrp="1"/>
          </p:cNvSpPr>
          <p:nvPr>
            <p:ph type="body" sz="quarter" idx="12"/>
          </p:nvPr>
        </p:nvSpPr>
        <p:spPr>
          <a:xfrm>
            <a:off x="233363" y="1039322"/>
            <a:ext cx="12413343" cy="205392"/>
          </a:xfrm>
        </p:spPr>
        <p:txBody>
          <a:bodyPr/>
          <a:lstStyle/>
          <a:p>
            <a:r>
              <a:rPr lang="en-GB" dirty="0">
                <a:latin typeface="Arial" charset="0"/>
                <a:ea typeface="Arial" charset="0"/>
                <a:cs typeface="Arial" charset="0"/>
              </a:rPr>
              <a:t>Meta-analysis of 22 recent cinema campaigns &amp; 7 contextual/bespoke campaigns</a:t>
            </a:r>
          </a:p>
          <a:p>
            <a:endParaRPr lang="en-US" dirty="0"/>
          </a:p>
        </p:txBody>
      </p:sp>
      <p:cxnSp>
        <p:nvCxnSpPr>
          <p:cNvPr id="6" name="Straight Connector 5"/>
          <p:cNvCxnSpPr>
            <a:cxnSpLocks/>
          </p:cNvCxnSpPr>
          <p:nvPr/>
        </p:nvCxnSpPr>
        <p:spPr>
          <a:xfrm>
            <a:off x="0" y="714271"/>
            <a:ext cx="111252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63B0B04-0242-4ADB-AF1D-A63ACA366D01}"/>
              </a:ext>
            </a:extLst>
          </p:cNvPr>
          <p:cNvGrpSpPr/>
          <p:nvPr/>
        </p:nvGrpSpPr>
        <p:grpSpPr>
          <a:xfrm>
            <a:off x="1143749" y="1664354"/>
            <a:ext cx="11177938" cy="4953919"/>
            <a:chOff x="1290889" y="1932238"/>
            <a:chExt cx="10360058" cy="4591445"/>
          </a:xfrm>
        </p:grpSpPr>
        <p:grpSp>
          <p:nvGrpSpPr>
            <p:cNvPr id="11" name="Group 10">
              <a:extLst>
                <a:ext uri="{FF2B5EF4-FFF2-40B4-BE49-F238E27FC236}">
                  <a16:creationId xmlns:a16="http://schemas.microsoft.com/office/drawing/2014/main" id="{1D908F9A-AC31-464D-9836-71FA8F1F0FC1}"/>
                </a:ext>
              </a:extLst>
            </p:cNvPr>
            <p:cNvGrpSpPr/>
            <p:nvPr/>
          </p:nvGrpSpPr>
          <p:grpSpPr>
            <a:xfrm>
              <a:off x="1290889" y="1932238"/>
              <a:ext cx="10360058" cy="4591445"/>
              <a:chOff x="5480451" y="2087821"/>
              <a:chExt cx="5739483" cy="3880390"/>
            </a:xfrm>
          </p:grpSpPr>
          <p:graphicFrame>
            <p:nvGraphicFramePr>
              <p:cNvPr id="12" name="Chart 11">
                <a:extLst>
                  <a:ext uri="{FF2B5EF4-FFF2-40B4-BE49-F238E27FC236}">
                    <a16:creationId xmlns:a16="http://schemas.microsoft.com/office/drawing/2014/main" id="{F86AA89B-99D7-4C2F-A3BB-507AEAB56E9B}"/>
                  </a:ext>
                </a:extLst>
              </p:cNvPr>
              <p:cNvGraphicFramePr/>
              <p:nvPr/>
            </p:nvGraphicFramePr>
            <p:xfrm>
              <a:off x="5480451" y="2868657"/>
              <a:ext cx="2716861" cy="3099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5C327256-5A79-4367-86CC-23BB45C80553}"/>
                  </a:ext>
                </a:extLst>
              </p:cNvPr>
              <p:cNvGraphicFramePr/>
              <p:nvPr/>
            </p:nvGraphicFramePr>
            <p:xfrm>
              <a:off x="8636509" y="2866824"/>
              <a:ext cx="2583425" cy="3099554"/>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a:extLst>
                  <a:ext uri="{FF2B5EF4-FFF2-40B4-BE49-F238E27FC236}">
                    <a16:creationId xmlns:a16="http://schemas.microsoft.com/office/drawing/2014/main" id="{8B6071F4-13B6-4489-9D46-62CFDD282ADC}"/>
                  </a:ext>
                </a:extLst>
              </p:cNvPr>
              <p:cNvSpPr/>
              <p:nvPr/>
            </p:nvSpPr>
            <p:spPr>
              <a:xfrm>
                <a:off x="5762634" y="2119164"/>
                <a:ext cx="2152492" cy="336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Quality Brand Perceptions</a:t>
                </a:r>
              </a:p>
            </p:txBody>
          </p:sp>
          <p:sp>
            <p:nvSpPr>
              <p:cNvPr id="15" name="Rectangle 14">
                <a:extLst>
                  <a:ext uri="{FF2B5EF4-FFF2-40B4-BE49-F238E27FC236}">
                    <a16:creationId xmlns:a16="http://schemas.microsoft.com/office/drawing/2014/main" id="{29C20095-E6A7-493E-9AF9-DDA92BD2760B}"/>
                  </a:ext>
                </a:extLst>
              </p:cNvPr>
              <p:cNvSpPr/>
              <p:nvPr/>
            </p:nvSpPr>
            <p:spPr>
              <a:xfrm>
                <a:off x="8848925" y="2087821"/>
                <a:ext cx="2158592" cy="39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Helvetica" pitchFamily="2" charset="0"/>
                    <a:ea typeface="Arial" charset="0"/>
                    <a:cs typeface="Helvetica" charset="0"/>
                  </a:rPr>
                  <a:t>B</a:t>
                </a:r>
                <a:r>
                  <a:rPr kumimoji="0" lang="en-US" sz="1800" b="1" i="0" u="none" strike="noStrike" kern="1200" cap="none" spc="0" normalizeH="0" baseline="0" noProof="0" dirty="0">
                    <a:ln>
                      <a:noFill/>
                    </a:ln>
                    <a:solidFill>
                      <a:srgbClr val="FFFFFF"/>
                    </a:solidFill>
                    <a:effectLst/>
                    <a:uLnTx/>
                    <a:uFillTx/>
                    <a:latin typeface="Helvetica" pitchFamily="2" charset="0"/>
                    <a:ea typeface="Arial" charset="0"/>
                    <a:cs typeface="Helvetica" charset="0"/>
                  </a:rPr>
                  <a:t>rand Consideration</a:t>
                </a:r>
                <a:endPar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6" name="Title 1">
                <a:extLst>
                  <a:ext uri="{FF2B5EF4-FFF2-40B4-BE49-F238E27FC236}">
                    <a16:creationId xmlns:a16="http://schemas.microsoft.com/office/drawing/2014/main" id="{AD487098-AA74-4B22-9286-3923F274E849}"/>
                  </a:ext>
                </a:extLst>
              </p:cNvPr>
              <p:cNvSpPr txBox="1">
                <a:spLocks/>
              </p:cNvSpPr>
              <p:nvPr/>
            </p:nvSpPr>
            <p:spPr bwMode="gray">
              <a:xfrm>
                <a:off x="10332804" y="2855030"/>
                <a:ext cx="850150" cy="53894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+33%</a:t>
                </a:r>
              </a:p>
            </p:txBody>
          </p:sp>
        </p:grpSp>
        <p:sp>
          <p:nvSpPr>
            <p:cNvPr id="17" name="Title 1">
              <a:extLst>
                <a:ext uri="{FF2B5EF4-FFF2-40B4-BE49-F238E27FC236}">
                  <a16:creationId xmlns:a16="http://schemas.microsoft.com/office/drawing/2014/main" id="{A8D9525A-A458-455E-B87A-2D2D95C5BE03}"/>
                </a:ext>
              </a:extLst>
            </p:cNvPr>
            <p:cNvSpPr txBox="1">
              <a:spLocks/>
            </p:cNvSpPr>
            <p:nvPr/>
          </p:nvSpPr>
          <p:spPr bwMode="gray">
            <a:xfrm>
              <a:off x="4669559" y="2840034"/>
              <a:ext cx="1197529" cy="53290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+55%</a:t>
              </a:r>
            </a:p>
          </p:txBody>
        </p:sp>
        <p:sp>
          <p:nvSpPr>
            <p:cNvPr id="18" name="Title 1">
              <a:extLst>
                <a:ext uri="{FF2B5EF4-FFF2-40B4-BE49-F238E27FC236}">
                  <a16:creationId xmlns:a16="http://schemas.microsoft.com/office/drawing/2014/main" id="{7D20D808-89D8-4EAF-9FA4-AD3F78F24727}"/>
                </a:ext>
              </a:extLst>
            </p:cNvPr>
            <p:cNvSpPr txBox="1">
              <a:spLocks/>
            </p:cNvSpPr>
            <p:nvPr/>
          </p:nvSpPr>
          <p:spPr bwMode="gray">
            <a:xfrm>
              <a:off x="3144158" y="2844197"/>
              <a:ext cx="1197529" cy="532908"/>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+38%</a:t>
              </a:r>
            </a:p>
          </p:txBody>
        </p:sp>
        <p:sp>
          <p:nvSpPr>
            <p:cNvPr id="19" name="Title 1">
              <a:extLst>
                <a:ext uri="{FF2B5EF4-FFF2-40B4-BE49-F238E27FC236}">
                  <a16:creationId xmlns:a16="http://schemas.microsoft.com/office/drawing/2014/main" id="{95D353A4-F63E-4E26-B451-AC5469E8E88F}"/>
                </a:ext>
              </a:extLst>
            </p:cNvPr>
            <p:cNvSpPr txBox="1">
              <a:spLocks/>
            </p:cNvSpPr>
            <p:nvPr/>
          </p:nvSpPr>
          <p:spPr bwMode="gray">
            <a:xfrm>
              <a:off x="8448317" y="2853989"/>
              <a:ext cx="1534564" cy="637704"/>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ctr" defTabSz="1060433"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150" normalizeH="0" baseline="0" noProof="0" dirty="0">
                  <a:ln w="22225">
                    <a:noFill/>
                    <a:prstDash val="solid"/>
                  </a:ln>
                  <a:solidFill>
                    <a:srgbClr val="FFFFFF"/>
                  </a:solidFill>
                  <a:effectLst/>
                  <a:uLnTx/>
                  <a:uFillTx/>
                  <a:latin typeface="Impact" charset="0"/>
                  <a:ea typeface="Impact" charset="0"/>
                  <a:cs typeface="Impact" charset="0"/>
                </a:rPr>
                <a:t>+20%</a:t>
              </a:r>
            </a:p>
          </p:txBody>
        </p:sp>
      </p:grpSp>
      <p:sp>
        <p:nvSpPr>
          <p:cNvPr id="20" name="Rectangle 19">
            <a:extLst>
              <a:ext uri="{FF2B5EF4-FFF2-40B4-BE49-F238E27FC236}">
                <a16:creationId xmlns:a16="http://schemas.microsoft.com/office/drawing/2014/main" id="{FD3F1A67-8E1D-459E-9DE8-BDE675017FF5}"/>
              </a:ext>
            </a:extLst>
          </p:cNvPr>
          <p:cNvSpPr/>
          <p:nvPr/>
        </p:nvSpPr>
        <p:spPr>
          <a:xfrm>
            <a:off x="6381029" y="7191931"/>
            <a:ext cx="6721475" cy="338554"/>
          </a:xfrm>
          <a:prstGeom prst="rect">
            <a:avLst/>
          </a:prstGeom>
        </p:spPr>
        <p:txBody>
          <a:bodyPr>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rPr>
              <a:t>Source: Differentology data bank. Meta-analysis consists of 22 campaigns and 7 bespoke campaigns.</a:t>
            </a:r>
          </a:p>
          <a:p>
            <a:pPr marL="0" marR="0" lvl="0" indent="0" algn="r" defTabSz="100812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538657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03011E-B49E-4E8E-AFF1-C98B7A040755}"/>
              </a:ext>
            </a:extLst>
          </p:cNvPr>
          <p:cNvSpPr>
            <a:spLocks noGrp="1"/>
          </p:cNvSpPr>
          <p:nvPr>
            <p:ph type="body" sz="quarter" idx="10"/>
          </p:nvPr>
        </p:nvSpPr>
        <p:spPr/>
        <p:txBody>
          <a:bodyPr/>
          <a:lstStyle/>
          <a:p>
            <a:r>
              <a:rPr lang="en-GB" dirty="0"/>
              <a:t>FILM CONTENT</a:t>
            </a:r>
          </a:p>
        </p:txBody>
      </p:sp>
      <p:sp>
        <p:nvSpPr>
          <p:cNvPr id="4" name="Text Placeholder 3">
            <a:extLst>
              <a:ext uri="{FF2B5EF4-FFF2-40B4-BE49-F238E27FC236}">
                <a16:creationId xmlns:a16="http://schemas.microsoft.com/office/drawing/2014/main" id="{58003157-CC3F-4B9C-ABB8-2FA6509BFF97}"/>
              </a:ext>
            </a:extLst>
          </p:cNvPr>
          <p:cNvSpPr>
            <a:spLocks noGrp="1"/>
          </p:cNvSpPr>
          <p:nvPr>
            <p:ph type="body" sz="quarter" idx="11"/>
          </p:nvPr>
        </p:nvSpPr>
        <p:spPr/>
        <p:txBody>
          <a:bodyPr/>
          <a:lstStyle/>
          <a:p>
            <a:r>
              <a:rPr lang="en-GB" dirty="0"/>
              <a:t>SOME OF THE HIGHLIGHTS</a:t>
            </a:r>
          </a:p>
        </p:txBody>
      </p:sp>
      <p:sp>
        <p:nvSpPr>
          <p:cNvPr id="6" name="Text Placeholder 5">
            <a:extLst>
              <a:ext uri="{FF2B5EF4-FFF2-40B4-BE49-F238E27FC236}">
                <a16:creationId xmlns:a16="http://schemas.microsoft.com/office/drawing/2014/main" id="{6CB33C83-1559-4D3B-95A4-9F8E0CA3F761}"/>
              </a:ext>
            </a:extLst>
          </p:cNvPr>
          <p:cNvSpPr>
            <a:spLocks noGrp="1"/>
          </p:cNvSpPr>
          <p:nvPr>
            <p:ph type="body" sz="quarter" idx="12"/>
          </p:nvPr>
        </p:nvSpPr>
        <p:spPr/>
        <p:txBody>
          <a:bodyPr/>
          <a:lstStyle/>
          <a:p>
            <a:endParaRPr lang="en-GB"/>
          </a:p>
        </p:txBody>
      </p:sp>
      <p:cxnSp>
        <p:nvCxnSpPr>
          <p:cNvPr id="5" name="Straight Connector 4">
            <a:extLst>
              <a:ext uri="{FF2B5EF4-FFF2-40B4-BE49-F238E27FC236}">
                <a16:creationId xmlns:a16="http://schemas.microsoft.com/office/drawing/2014/main" id="{E6DC3A78-5AFA-4B3D-815F-3697EDE810BE}"/>
              </a:ext>
            </a:extLst>
          </p:cNvPr>
          <p:cNvCxnSpPr>
            <a:cxnSpLocks/>
          </p:cNvCxnSpPr>
          <p:nvPr/>
        </p:nvCxnSpPr>
        <p:spPr>
          <a:xfrm>
            <a:off x="2864597" y="4159842"/>
            <a:ext cx="771375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995EF8-53DD-4781-B74C-63150D8BB1B9}"/>
              </a:ext>
            </a:extLst>
          </p:cNvPr>
          <p:cNvSpPr>
            <a:spLocks noGrp="1"/>
          </p:cNvSpPr>
          <p:nvPr>
            <p:ph type="body" sz="quarter" idx="11"/>
          </p:nvPr>
        </p:nvSpPr>
        <p:spPr>
          <a:xfrm>
            <a:off x="535993" y="2156855"/>
            <a:ext cx="12370964" cy="3247552"/>
          </a:xfrm>
        </p:spPr>
        <p:txBody>
          <a:bodyPr/>
          <a:lstStyle/>
          <a:p>
            <a:r>
              <a:rPr lang="en-GB" dirty="0"/>
              <a:t>ENGAGE THE </a:t>
            </a:r>
            <a:r>
              <a:rPr lang="en-GB" dirty="0">
                <a:solidFill>
                  <a:srgbClr val="EDFF00"/>
                </a:solidFill>
              </a:rPr>
              <a:t>PUREST UPMARKET AUDIENCE</a:t>
            </a:r>
            <a:r>
              <a:rPr lang="en-GB" dirty="0"/>
              <a:t> IN MAINSTREAM ENTERTAINMENT</a:t>
            </a:r>
          </a:p>
        </p:txBody>
      </p:sp>
    </p:spTree>
    <p:extLst>
      <p:ext uri="{BB962C8B-B14F-4D97-AF65-F5344CB8AC3E}">
        <p14:creationId xmlns:p14="http://schemas.microsoft.com/office/powerpoint/2010/main" val="199648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4051742"/>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r>
              <a:rPr kumimoji="0" lang="en-US" sz="1202"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th</a:t>
            </a: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November</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Cast </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Christian Bale, Margot Robbie, John David Washington, Robert De Niro</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David O’Russell (</a:t>
            </a:r>
            <a:r>
              <a:rPr kumimoji="0" lang="en-US" sz="1202"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Silver Lining’s Playbook, American Hustle)</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US" sz="1202"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 DCM admissions </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703k</a:t>
            </a: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Based on an unbelievable true story, three friends in the 1930s become suspects in a murder investigation and go on to uncover one of the most outrageous plots in American History. It features a stacked cast with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Arial" panose="020B0604020202020204" pitchFamily="34" charset="0"/>
                <a:cs typeface="Arial" panose="020B0604020202020204" pitchFamily="34" charset="0"/>
              </a:rPr>
              <a:t>16 Oscar nominations </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between them, and its leads Christian Bale, John David Washington, and Margot Robbie are some of the most celebrated actors of the last decade. Director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Arial" panose="020B0604020202020204" pitchFamily="34" charset="0"/>
                <a:cs typeface="Arial" panose="020B0604020202020204" pitchFamily="34" charset="0"/>
              </a:rPr>
              <a:t>David O'Russell alone has 5 Oscar nominations, </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leading us to believe this could be the season he wins. </a:t>
            </a: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Placeholder 3">
            <a:hlinkClick r:id="rId2"/>
            <a:extLst>
              <a:ext uri="{FF2B5EF4-FFF2-40B4-BE49-F238E27FC236}">
                <a16:creationId xmlns:a16="http://schemas.microsoft.com/office/drawing/2014/main" id="{FA8DBCA5-AE01-7D00-C59D-C48BB1C7596A}"/>
              </a:ext>
            </a:extLst>
          </p:cNvPr>
          <p:cNvPicPr>
            <a:picLocks noChangeAspect="1"/>
          </p:cNvPicPr>
          <p:nvPr/>
        </p:nvPicPr>
        <p:blipFill rotWithShape="1">
          <a:blip r:embed="rId3">
            <a:extLst>
              <a:ext uri="{28A0092B-C50C-407E-A947-70E740481C1C}">
                <a14:useLocalDpi xmlns:a14="http://schemas.microsoft.com/office/drawing/2010/main" val="0"/>
              </a:ext>
            </a:extLst>
          </a:blip>
          <a:srcRect l="15632" r="16756"/>
          <a:stretch/>
        </p:blipFill>
        <p:spPr>
          <a:xfrm>
            <a:off x="7188699" y="1471234"/>
            <a:ext cx="5551766" cy="4618793"/>
          </a:xfrm>
          <a:prstGeom prst="rect">
            <a:avLst/>
          </a:prstGeom>
        </p:spPr>
      </p:pic>
      <p:grpSp>
        <p:nvGrpSpPr>
          <p:cNvPr id="5" name="Group 4">
            <a:extLst>
              <a:ext uri="{FF2B5EF4-FFF2-40B4-BE49-F238E27FC236}">
                <a16:creationId xmlns:a16="http://schemas.microsoft.com/office/drawing/2014/main" id="{1DEC5C28-07F6-D494-72E1-AF3AF964D481}"/>
              </a:ext>
            </a:extLst>
          </p:cNvPr>
          <p:cNvGrpSpPr/>
          <p:nvPr/>
        </p:nvGrpSpPr>
        <p:grpSpPr>
          <a:xfrm>
            <a:off x="9452403" y="3425481"/>
            <a:ext cx="1024357" cy="1023976"/>
            <a:chOff x="3429000" y="327025"/>
            <a:chExt cx="4267200" cy="4265613"/>
          </a:xfrm>
          <a:solidFill>
            <a:srgbClr val="FFFFFF">
              <a:alpha val="80000"/>
            </a:srgbClr>
          </a:solidFill>
        </p:grpSpPr>
        <p:sp>
          <p:nvSpPr>
            <p:cNvPr id="6" name="Freeform 5">
              <a:extLst>
                <a:ext uri="{FF2B5EF4-FFF2-40B4-BE49-F238E27FC236}">
                  <a16:creationId xmlns:a16="http://schemas.microsoft.com/office/drawing/2014/main" id="{63B9D68D-0935-E116-61C6-338166D905AE}"/>
                </a:ext>
              </a:extLst>
            </p:cNvPr>
            <p:cNvSpPr>
              <a:spLocks noEditPoints="1"/>
            </p:cNvSpPr>
            <p:nvPr/>
          </p:nvSpPr>
          <p:spPr bwMode="auto">
            <a:xfrm>
              <a:off x="3429000" y="327025"/>
              <a:ext cx="4267200" cy="4265613"/>
            </a:xfrm>
            <a:custGeom>
              <a:avLst/>
              <a:gdLst>
                <a:gd name="T0" fmla="*/ 1139 w 2688"/>
                <a:gd name="T1" fmla="*/ 16 h 2687"/>
                <a:gd name="T2" fmla="*/ 882 w 2688"/>
                <a:gd name="T3" fmla="*/ 82 h 2687"/>
                <a:gd name="T4" fmla="*/ 647 w 2688"/>
                <a:gd name="T5" fmla="*/ 194 h 2687"/>
                <a:gd name="T6" fmla="*/ 440 w 2688"/>
                <a:gd name="T7" fmla="*/ 349 h 2687"/>
                <a:gd name="T8" fmla="*/ 267 w 2688"/>
                <a:gd name="T9" fmla="*/ 540 h 2687"/>
                <a:gd name="T10" fmla="*/ 133 w 2688"/>
                <a:gd name="T11" fmla="*/ 761 h 2687"/>
                <a:gd name="T12" fmla="*/ 43 w 2688"/>
                <a:gd name="T13" fmla="*/ 1008 h 2687"/>
                <a:gd name="T14" fmla="*/ 2 w 2688"/>
                <a:gd name="T15" fmla="*/ 1275 h 2687"/>
                <a:gd name="T16" fmla="*/ 11 w 2688"/>
                <a:gd name="T17" fmla="*/ 1515 h 2687"/>
                <a:gd name="T18" fmla="*/ 71 w 2688"/>
                <a:gd name="T19" fmla="*/ 1775 h 2687"/>
                <a:gd name="T20" fmla="*/ 178 w 2688"/>
                <a:gd name="T21" fmla="*/ 2012 h 2687"/>
                <a:gd name="T22" fmla="*/ 327 w 2688"/>
                <a:gd name="T23" fmla="*/ 2222 h 2687"/>
                <a:gd name="T24" fmla="*/ 514 w 2688"/>
                <a:gd name="T25" fmla="*/ 2400 h 2687"/>
                <a:gd name="T26" fmla="*/ 732 w 2688"/>
                <a:gd name="T27" fmla="*/ 2540 h 2687"/>
                <a:gd name="T28" fmla="*/ 976 w 2688"/>
                <a:gd name="T29" fmla="*/ 2637 h 2687"/>
                <a:gd name="T30" fmla="*/ 1241 w 2688"/>
                <a:gd name="T31" fmla="*/ 2683 h 2687"/>
                <a:gd name="T32" fmla="*/ 1481 w 2688"/>
                <a:gd name="T33" fmla="*/ 2681 h 2687"/>
                <a:gd name="T34" fmla="*/ 1743 w 2688"/>
                <a:gd name="T35" fmla="*/ 2627 h 2687"/>
                <a:gd name="T36" fmla="*/ 1985 w 2688"/>
                <a:gd name="T37" fmla="*/ 2525 h 2687"/>
                <a:gd name="T38" fmla="*/ 2198 w 2688"/>
                <a:gd name="T39" fmla="*/ 2380 h 2687"/>
                <a:gd name="T40" fmla="*/ 2381 w 2688"/>
                <a:gd name="T41" fmla="*/ 2199 h 2687"/>
                <a:gd name="T42" fmla="*/ 2526 w 2688"/>
                <a:gd name="T43" fmla="*/ 1984 h 2687"/>
                <a:gd name="T44" fmla="*/ 2628 w 2688"/>
                <a:gd name="T45" fmla="*/ 1743 h 2687"/>
                <a:gd name="T46" fmla="*/ 2682 w 2688"/>
                <a:gd name="T47" fmla="*/ 1481 h 2687"/>
                <a:gd name="T48" fmla="*/ 2684 w 2688"/>
                <a:gd name="T49" fmla="*/ 1240 h 2687"/>
                <a:gd name="T50" fmla="*/ 2638 w 2688"/>
                <a:gd name="T51" fmla="*/ 975 h 2687"/>
                <a:gd name="T52" fmla="*/ 2541 w 2688"/>
                <a:gd name="T53" fmla="*/ 732 h 2687"/>
                <a:gd name="T54" fmla="*/ 2401 w 2688"/>
                <a:gd name="T55" fmla="*/ 514 h 2687"/>
                <a:gd name="T56" fmla="*/ 2223 w 2688"/>
                <a:gd name="T57" fmla="*/ 328 h 2687"/>
                <a:gd name="T58" fmla="*/ 2013 w 2688"/>
                <a:gd name="T59" fmla="*/ 178 h 2687"/>
                <a:gd name="T60" fmla="*/ 1776 w 2688"/>
                <a:gd name="T61" fmla="*/ 71 h 2687"/>
                <a:gd name="T62" fmla="*/ 1516 w 2688"/>
                <a:gd name="T63" fmla="*/ 11 h 2687"/>
                <a:gd name="T64" fmla="*/ 1344 w 2688"/>
                <a:gd name="T65" fmla="*/ 2417 h 2687"/>
                <a:gd name="T66" fmla="*/ 1128 w 2688"/>
                <a:gd name="T67" fmla="*/ 2395 h 2687"/>
                <a:gd name="T68" fmla="*/ 926 w 2688"/>
                <a:gd name="T69" fmla="*/ 2333 h 2687"/>
                <a:gd name="T70" fmla="*/ 585 w 2688"/>
                <a:gd name="T71" fmla="*/ 2102 h 2687"/>
                <a:gd name="T72" fmla="*/ 355 w 2688"/>
                <a:gd name="T73" fmla="*/ 1761 h 2687"/>
                <a:gd name="T74" fmla="*/ 292 w 2688"/>
                <a:gd name="T75" fmla="*/ 1560 h 2687"/>
                <a:gd name="T76" fmla="*/ 271 w 2688"/>
                <a:gd name="T77" fmla="*/ 1344 h 2687"/>
                <a:gd name="T78" fmla="*/ 288 w 2688"/>
                <a:gd name="T79" fmla="*/ 1154 h 2687"/>
                <a:gd name="T80" fmla="*/ 346 w 2688"/>
                <a:gd name="T81" fmla="*/ 951 h 2687"/>
                <a:gd name="T82" fmla="*/ 550 w 2688"/>
                <a:gd name="T83" fmla="*/ 622 h 2687"/>
                <a:gd name="T84" fmla="*/ 879 w 2688"/>
                <a:gd name="T85" fmla="*/ 377 h 2687"/>
                <a:gd name="T86" fmla="*/ 1101 w 2688"/>
                <a:gd name="T87" fmla="*/ 298 h 2687"/>
                <a:gd name="T88" fmla="*/ 1316 w 2688"/>
                <a:gd name="T89" fmla="*/ 271 h 2687"/>
                <a:gd name="T90" fmla="*/ 1507 w 2688"/>
                <a:gd name="T91" fmla="*/ 283 h 2687"/>
                <a:gd name="T92" fmla="*/ 1713 w 2688"/>
                <a:gd name="T93" fmla="*/ 336 h 2687"/>
                <a:gd name="T94" fmla="*/ 2027 w 2688"/>
                <a:gd name="T95" fmla="*/ 516 h 2687"/>
                <a:gd name="T96" fmla="*/ 2288 w 2688"/>
                <a:gd name="T97" fmla="*/ 833 h 2687"/>
                <a:gd name="T98" fmla="*/ 2384 w 2688"/>
                <a:gd name="T99" fmla="*/ 1075 h 2687"/>
                <a:gd name="T100" fmla="*/ 2416 w 2688"/>
                <a:gd name="T101" fmla="*/ 1289 h 2687"/>
                <a:gd name="T102" fmla="*/ 2409 w 2688"/>
                <a:gd name="T103" fmla="*/ 1481 h 2687"/>
                <a:gd name="T104" fmla="*/ 2362 w 2688"/>
                <a:gd name="T105" fmla="*/ 1688 h 2687"/>
                <a:gd name="T106" fmla="*/ 2204 w 2688"/>
                <a:gd name="T107" fmla="*/ 1985 h 2687"/>
                <a:gd name="T108" fmla="*/ 1901 w 2688"/>
                <a:gd name="T109" fmla="*/ 2261 h 2687"/>
                <a:gd name="T110" fmla="*/ 1638 w 2688"/>
                <a:gd name="T111" fmla="*/ 2376 h 2687"/>
                <a:gd name="T112" fmla="*/ 1427 w 2688"/>
                <a:gd name="T113" fmla="*/ 241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8" h="2687">
                  <a:moveTo>
                    <a:pt x="1344" y="0"/>
                  </a:moveTo>
                  <a:lnTo>
                    <a:pt x="1344" y="0"/>
                  </a:lnTo>
                  <a:lnTo>
                    <a:pt x="1310" y="1"/>
                  </a:lnTo>
                  <a:lnTo>
                    <a:pt x="1275" y="2"/>
                  </a:lnTo>
                  <a:lnTo>
                    <a:pt x="1241" y="4"/>
                  </a:lnTo>
                  <a:lnTo>
                    <a:pt x="1207" y="8"/>
                  </a:lnTo>
                  <a:lnTo>
                    <a:pt x="1173" y="11"/>
                  </a:lnTo>
                  <a:lnTo>
                    <a:pt x="1139" y="16"/>
                  </a:lnTo>
                  <a:lnTo>
                    <a:pt x="1107" y="21"/>
                  </a:lnTo>
                  <a:lnTo>
                    <a:pt x="1073" y="28"/>
                  </a:lnTo>
                  <a:lnTo>
                    <a:pt x="1040" y="34"/>
                  </a:lnTo>
                  <a:lnTo>
                    <a:pt x="1008" y="43"/>
                  </a:lnTo>
                  <a:lnTo>
                    <a:pt x="976" y="52"/>
                  </a:lnTo>
                  <a:lnTo>
                    <a:pt x="945" y="60"/>
                  </a:lnTo>
                  <a:lnTo>
                    <a:pt x="914" y="71"/>
                  </a:lnTo>
                  <a:lnTo>
                    <a:pt x="882" y="82"/>
                  </a:lnTo>
                  <a:lnTo>
                    <a:pt x="851" y="93"/>
                  </a:lnTo>
                  <a:lnTo>
                    <a:pt x="821" y="106"/>
                  </a:lnTo>
                  <a:lnTo>
                    <a:pt x="791" y="119"/>
                  </a:lnTo>
                  <a:lnTo>
                    <a:pt x="761" y="133"/>
                  </a:lnTo>
                  <a:lnTo>
                    <a:pt x="732" y="147"/>
                  </a:lnTo>
                  <a:lnTo>
                    <a:pt x="703" y="162"/>
                  </a:lnTo>
                  <a:lnTo>
                    <a:pt x="675" y="178"/>
                  </a:lnTo>
                  <a:lnTo>
                    <a:pt x="647" y="194"/>
                  </a:lnTo>
                  <a:lnTo>
                    <a:pt x="619" y="211"/>
                  </a:lnTo>
                  <a:lnTo>
                    <a:pt x="593" y="230"/>
                  </a:lnTo>
                  <a:lnTo>
                    <a:pt x="566" y="248"/>
                  </a:lnTo>
                  <a:lnTo>
                    <a:pt x="540" y="267"/>
                  </a:lnTo>
                  <a:lnTo>
                    <a:pt x="514" y="287"/>
                  </a:lnTo>
                  <a:lnTo>
                    <a:pt x="490" y="307"/>
                  </a:lnTo>
                  <a:lnTo>
                    <a:pt x="465" y="328"/>
                  </a:lnTo>
                  <a:lnTo>
                    <a:pt x="440" y="349"/>
                  </a:lnTo>
                  <a:lnTo>
                    <a:pt x="417" y="371"/>
                  </a:lnTo>
                  <a:lnTo>
                    <a:pt x="394" y="394"/>
                  </a:lnTo>
                  <a:lnTo>
                    <a:pt x="371" y="416"/>
                  </a:lnTo>
                  <a:lnTo>
                    <a:pt x="349" y="440"/>
                  </a:lnTo>
                  <a:lnTo>
                    <a:pt x="327" y="465"/>
                  </a:lnTo>
                  <a:lnTo>
                    <a:pt x="307" y="489"/>
                  </a:lnTo>
                  <a:lnTo>
                    <a:pt x="287" y="514"/>
                  </a:lnTo>
                  <a:lnTo>
                    <a:pt x="267" y="540"/>
                  </a:lnTo>
                  <a:lnTo>
                    <a:pt x="248" y="566"/>
                  </a:lnTo>
                  <a:lnTo>
                    <a:pt x="230" y="592"/>
                  </a:lnTo>
                  <a:lnTo>
                    <a:pt x="211" y="619"/>
                  </a:lnTo>
                  <a:lnTo>
                    <a:pt x="194" y="647"/>
                  </a:lnTo>
                  <a:lnTo>
                    <a:pt x="178" y="675"/>
                  </a:lnTo>
                  <a:lnTo>
                    <a:pt x="162" y="703"/>
                  </a:lnTo>
                  <a:lnTo>
                    <a:pt x="147" y="732"/>
                  </a:lnTo>
                  <a:lnTo>
                    <a:pt x="133" y="761"/>
                  </a:lnTo>
                  <a:lnTo>
                    <a:pt x="119" y="791"/>
                  </a:lnTo>
                  <a:lnTo>
                    <a:pt x="106" y="821"/>
                  </a:lnTo>
                  <a:lnTo>
                    <a:pt x="93" y="851"/>
                  </a:lnTo>
                  <a:lnTo>
                    <a:pt x="82" y="882"/>
                  </a:lnTo>
                  <a:lnTo>
                    <a:pt x="71" y="913"/>
                  </a:lnTo>
                  <a:lnTo>
                    <a:pt x="60" y="944"/>
                  </a:lnTo>
                  <a:lnTo>
                    <a:pt x="52" y="975"/>
                  </a:lnTo>
                  <a:lnTo>
                    <a:pt x="43" y="1008"/>
                  </a:lnTo>
                  <a:lnTo>
                    <a:pt x="34" y="1040"/>
                  </a:lnTo>
                  <a:lnTo>
                    <a:pt x="28" y="1073"/>
                  </a:lnTo>
                  <a:lnTo>
                    <a:pt x="21" y="1106"/>
                  </a:lnTo>
                  <a:lnTo>
                    <a:pt x="16" y="1140"/>
                  </a:lnTo>
                  <a:lnTo>
                    <a:pt x="11" y="1173"/>
                  </a:lnTo>
                  <a:lnTo>
                    <a:pt x="8" y="1206"/>
                  </a:lnTo>
                  <a:lnTo>
                    <a:pt x="4" y="1240"/>
                  </a:lnTo>
                  <a:lnTo>
                    <a:pt x="2" y="1275"/>
                  </a:lnTo>
                  <a:lnTo>
                    <a:pt x="1" y="1309"/>
                  </a:lnTo>
                  <a:lnTo>
                    <a:pt x="0" y="1344"/>
                  </a:lnTo>
                  <a:lnTo>
                    <a:pt x="0" y="1344"/>
                  </a:lnTo>
                  <a:lnTo>
                    <a:pt x="1" y="1378"/>
                  </a:lnTo>
                  <a:lnTo>
                    <a:pt x="2" y="1413"/>
                  </a:lnTo>
                  <a:lnTo>
                    <a:pt x="4" y="1447"/>
                  </a:lnTo>
                  <a:lnTo>
                    <a:pt x="8" y="1481"/>
                  </a:lnTo>
                  <a:lnTo>
                    <a:pt x="11" y="1515"/>
                  </a:lnTo>
                  <a:lnTo>
                    <a:pt x="16" y="1548"/>
                  </a:lnTo>
                  <a:lnTo>
                    <a:pt x="21" y="1582"/>
                  </a:lnTo>
                  <a:lnTo>
                    <a:pt x="28" y="1614"/>
                  </a:lnTo>
                  <a:lnTo>
                    <a:pt x="34" y="1647"/>
                  </a:lnTo>
                  <a:lnTo>
                    <a:pt x="43" y="1679"/>
                  </a:lnTo>
                  <a:lnTo>
                    <a:pt x="52" y="1712"/>
                  </a:lnTo>
                  <a:lnTo>
                    <a:pt x="60" y="1743"/>
                  </a:lnTo>
                  <a:lnTo>
                    <a:pt x="71" y="1775"/>
                  </a:lnTo>
                  <a:lnTo>
                    <a:pt x="82" y="1806"/>
                  </a:lnTo>
                  <a:lnTo>
                    <a:pt x="93" y="1836"/>
                  </a:lnTo>
                  <a:lnTo>
                    <a:pt x="106" y="1866"/>
                  </a:lnTo>
                  <a:lnTo>
                    <a:pt x="119" y="1896"/>
                  </a:lnTo>
                  <a:lnTo>
                    <a:pt x="133" y="1926"/>
                  </a:lnTo>
                  <a:lnTo>
                    <a:pt x="147" y="1955"/>
                  </a:lnTo>
                  <a:lnTo>
                    <a:pt x="162" y="1984"/>
                  </a:lnTo>
                  <a:lnTo>
                    <a:pt x="178" y="2012"/>
                  </a:lnTo>
                  <a:lnTo>
                    <a:pt x="194" y="2040"/>
                  </a:lnTo>
                  <a:lnTo>
                    <a:pt x="211" y="2068"/>
                  </a:lnTo>
                  <a:lnTo>
                    <a:pt x="230" y="2095"/>
                  </a:lnTo>
                  <a:lnTo>
                    <a:pt x="248" y="2121"/>
                  </a:lnTo>
                  <a:lnTo>
                    <a:pt x="267" y="2147"/>
                  </a:lnTo>
                  <a:lnTo>
                    <a:pt x="287" y="2173"/>
                  </a:lnTo>
                  <a:lnTo>
                    <a:pt x="307" y="2199"/>
                  </a:lnTo>
                  <a:lnTo>
                    <a:pt x="327" y="2222"/>
                  </a:lnTo>
                  <a:lnTo>
                    <a:pt x="349" y="2247"/>
                  </a:lnTo>
                  <a:lnTo>
                    <a:pt x="371" y="2271"/>
                  </a:lnTo>
                  <a:lnTo>
                    <a:pt x="394" y="2293"/>
                  </a:lnTo>
                  <a:lnTo>
                    <a:pt x="417" y="2316"/>
                  </a:lnTo>
                  <a:lnTo>
                    <a:pt x="440" y="2338"/>
                  </a:lnTo>
                  <a:lnTo>
                    <a:pt x="465" y="2360"/>
                  </a:lnTo>
                  <a:lnTo>
                    <a:pt x="490" y="2380"/>
                  </a:lnTo>
                  <a:lnTo>
                    <a:pt x="514" y="2400"/>
                  </a:lnTo>
                  <a:lnTo>
                    <a:pt x="540" y="2420"/>
                  </a:lnTo>
                  <a:lnTo>
                    <a:pt x="566" y="2439"/>
                  </a:lnTo>
                  <a:lnTo>
                    <a:pt x="593" y="2457"/>
                  </a:lnTo>
                  <a:lnTo>
                    <a:pt x="619" y="2476"/>
                  </a:lnTo>
                  <a:lnTo>
                    <a:pt x="647" y="2493"/>
                  </a:lnTo>
                  <a:lnTo>
                    <a:pt x="675" y="2509"/>
                  </a:lnTo>
                  <a:lnTo>
                    <a:pt x="703" y="2525"/>
                  </a:lnTo>
                  <a:lnTo>
                    <a:pt x="732" y="2540"/>
                  </a:lnTo>
                  <a:lnTo>
                    <a:pt x="761" y="2555"/>
                  </a:lnTo>
                  <a:lnTo>
                    <a:pt x="791" y="2569"/>
                  </a:lnTo>
                  <a:lnTo>
                    <a:pt x="821" y="2582"/>
                  </a:lnTo>
                  <a:lnTo>
                    <a:pt x="851" y="2594"/>
                  </a:lnTo>
                  <a:lnTo>
                    <a:pt x="882" y="2605"/>
                  </a:lnTo>
                  <a:lnTo>
                    <a:pt x="914" y="2616"/>
                  </a:lnTo>
                  <a:lnTo>
                    <a:pt x="945" y="2627"/>
                  </a:lnTo>
                  <a:lnTo>
                    <a:pt x="976" y="2637"/>
                  </a:lnTo>
                  <a:lnTo>
                    <a:pt x="1008" y="2645"/>
                  </a:lnTo>
                  <a:lnTo>
                    <a:pt x="1040" y="2653"/>
                  </a:lnTo>
                  <a:lnTo>
                    <a:pt x="1073" y="2660"/>
                  </a:lnTo>
                  <a:lnTo>
                    <a:pt x="1107" y="2667"/>
                  </a:lnTo>
                  <a:lnTo>
                    <a:pt x="1139" y="2672"/>
                  </a:lnTo>
                  <a:lnTo>
                    <a:pt x="1173" y="2676"/>
                  </a:lnTo>
                  <a:lnTo>
                    <a:pt x="1207" y="2681"/>
                  </a:lnTo>
                  <a:lnTo>
                    <a:pt x="1241" y="2683"/>
                  </a:lnTo>
                  <a:lnTo>
                    <a:pt x="1275" y="2686"/>
                  </a:lnTo>
                  <a:lnTo>
                    <a:pt x="1310" y="2687"/>
                  </a:lnTo>
                  <a:lnTo>
                    <a:pt x="1344" y="2687"/>
                  </a:lnTo>
                  <a:lnTo>
                    <a:pt x="1344" y="2687"/>
                  </a:lnTo>
                  <a:lnTo>
                    <a:pt x="1378" y="2687"/>
                  </a:lnTo>
                  <a:lnTo>
                    <a:pt x="1414" y="2686"/>
                  </a:lnTo>
                  <a:lnTo>
                    <a:pt x="1447" y="2683"/>
                  </a:lnTo>
                  <a:lnTo>
                    <a:pt x="1481" y="2681"/>
                  </a:lnTo>
                  <a:lnTo>
                    <a:pt x="1516" y="2676"/>
                  </a:lnTo>
                  <a:lnTo>
                    <a:pt x="1549" y="2672"/>
                  </a:lnTo>
                  <a:lnTo>
                    <a:pt x="1582" y="2667"/>
                  </a:lnTo>
                  <a:lnTo>
                    <a:pt x="1615" y="2660"/>
                  </a:lnTo>
                  <a:lnTo>
                    <a:pt x="1648" y="2653"/>
                  </a:lnTo>
                  <a:lnTo>
                    <a:pt x="1680" y="2645"/>
                  </a:lnTo>
                  <a:lnTo>
                    <a:pt x="1712" y="2637"/>
                  </a:lnTo>
                  <a:lnTo>
                    <a:pt x="1743" y="2627"/>
                  </a:lnTo>
                  <a:lnTo>
                    <a:pt x="1776" y="2616"/>
                  </a:lnTo>
                  <a:lnTo>
                    <a:pt x="1807" y="2605"/>
                  </a:lnTo>
                  <a:lnTo>
                    <a:pt x="1837" y="2594"/>
                  </a:lnTo>
                  <a:lnTo>
                    <a:pt x="1867" y="2582"/>
                  </a:lnTo>
                  <a:lnTo>
                    <a:pt x="1897" y="2569"/>
                  </a:lnTo>
                  <a:lnTo>
                    <a:pt x="1927" y="2555"/>
                  </a:lnTo>
                  <a:lnTo>
                    <a:pt x="1956" y="2540"/>
                  </a:lnTo>
                  <a:lnTo>
                    <a:pt x="1985" y="2525"/>
                  </a:lnTo>
                  <a:lnTo>
                    <a:pt x="2013" y="2509"/>
                  </a:lnTo>
                  <a:lnTo>
                    <a:pt x="2041" y="2493"/>
                  </a:lnTo>
                  <a:lnTo>
                    <a:pt x="2069" y="2476"/>
                  </a:lnTo>
                  <a:lnTo>
                    <a:pt x="2095" y="2457"/>
                  </a:lnTo>
                  <a:lnTo>
                    <a:pt x="2122" y="2439"/>
                  </a:lnTo>
                  <a:lnTo>
                    <a:pt x="2148" y="2420"/>
                  </a:lnTo>
                  <a:lnTo>
                    <a:pt x="2174" y="2400"/>
                  </a:lnTo>
                  <a:lnTo>
                    <a:pt x="2198" y="2380"/>
                  </a:lnTo>
                  <a:lnTo>
                    <a:pt x="2223" y="2360"/>
                  </a:lnTo>
                  <a:lnTo>
                    <a:pt x="2248" y="2338"/>
                  </a:lnTo>
                  <a:lnTo>
                    <a:pt x="2271" y="2316"/>
                  </a:lnTo>
                  <a:lnTo>
                    <a:pt x="2294" y="2293"/>
                  </a:lnTo>
                  <a:lnTo>
                    <a:pt x="2317" y="2271"/>
                  </a:lnTo>
                  <a:lnTo>
                    <a:pt x="2339" y="2247"/>
                  </a:lnTo>
                  <a:lnTo>
                    <a:pt x="2361" y="2222"/>
                  </a:lnTo>
                  <a:lnTo>
                    <a:pt x="2381" y="2199"/>
                  </a:lnTo>
                  <a:lnTo>
                    <a:pt x="2401" y="2173"/>
                  </a:lnTo>
                  <a:lnTo>
                    <a:pt x="2421" y="2147"/>
                  </a:lnTo>
                  <a:lnTo>
                    <a:pt x="2440" y="2121"/>
                  </a:lnTo>
                  <a:lnTo>
                    <a:pt x="2458" y="2095"/>
                  </a:lnTo>
                  <a:lnTo>
                    <a:pt x="2477" y="2068"/>
                  </a:lnTo>
                  <a:lnTo>
                    <a:pt x="2494" y="2040"/>
                  </a:lnTo>
                  <a:lnTo>
                    <a:pt x="2510" y="2012"/>
                  </a:lnTo>
                  <a:lnTo>
                    <a:pt x="2526" y="1984"/>
                  </a:lnTo>
                  <a:lnTo>
                    <a:pt x="2541" y="1955"/>
                  </a:lnTo>
                  <a:lnTo>
                    <a:pt x="2556" y="1926"/>
                  </a:lnTo>
                  <a:lnTo>
                    <a:pt x="2569" y="1896"/>
                  </a:lnTo>
                  <a:lnTo>
                    <a:pt x="2583" y="1866"/>
                  </a:lnTo>
                  <a:lnTo>
                    <a:pt x="2595" y="1836"/>
                  </a:lnTo>
                  <a:lnTo>
                    <a:pt x="2606" y="1806"/>
                  </a:lnTo>
                  <a:lnTo>
                    <a:pt x="2617" y="1775"/>
                  </a:lnTo>
                  <a:lnTo>
                    <a:pt x="2628" y="1743"/>
                  </a:lnTo>
                  <a:lnTo>
                    <a:pt x="2638" y="1712"/>
                  </a:lnTo>
                  <a:lnTo>
                    <a:pt x="2646" y="1679"/>
                  </a:lnTo>
                  <a:lnTo>
                    <a:pt x="2654" y="1647"/>
                  </a:lnTo>
                  <a:lnTo>
                    <a:pt x="2661" y="1614"/>
                  </a:lnTo>
                  <a:lnTo>
                    <a:pt x="2668" y="1582"/>
                  </a:lnTo>
                  <a:lnTo>
                    <a:pt x="2673" y="1548"/>
                  </a:lnTo>
                  <a:lnTo>
                    <a:pt x="2677" y="1515"/>
                  </a:lnTo>
                  <a:lnTo>
                    <a:pt x="2682" y="1481"/>
                  </a:lnTo>
                  <a:lnTo>
                    <a:pt x="2684" y="1447"/>
                  </a:lnTo>
                  <a:lnTo>
                    <a:pt x="2686" y="1413"/>
                  </a:lnTo>
                  <a:lnTo>
                    <a:pt x="2688" y="1378"/>
                  </a:lnTo>
                  <a:lnTo>
                    <a:pt x="2688" y="1344"/>
                  </a:lnTo>
                  <a:lnTo>
                    <a:pt x="2688" y="1344"/>
                  </a:lnTo>
                  <a:lnTo>
                    <a:pt x="2688" y="1309"/>
                  </a:lnTo>
                  <a:lnTo>
                    <a:pt x="2686" y="1275"/>
                  </a:lnTo>
                  <a:lnTo>
                    <a:pt x="2684" y="1240"/>
                  </a:lnTo>
                  <a:lnTo>
                    <a:pt x="2682" y="1206"/>
                  </a:lnTo>
                  <a:lnTo>
                    <a:pt x="2677" y="1173"/>
                  </a:lnTo>
                  <a:lnTo>
                    <a:pt x="2673" y="1140"/>
                  </a:lnTo>
                  <a:lnTo>
                    <a:pt x="2668" y="1106"/>
                  </a:lnTo>
                  <a:lnTo>
                    <a:pt x="2661" y="1073"/>
                  </a:lnTo>
                  <a:lnTo>
                    <a:pt x="2654" y="1040"/>
                  </a:lnTo>
                  <a:lnTo>
                    <a:pt x="2646" y="1008"/>
                  </a:lnTo>
                  <a:lnTo>
                    <a:pt x="2638" y="975"/>
                  </a:lnTo>
                  <a:lnTo>
                    <a:pt x="2628" y="944"/>
                  </a:lnTo>
                  <a:lnTo>
                    <a:pt x="2617" y="913"/>
                  </a:lnTo>
                  <a:lnTo>
                    <a:pt x="2606" y="882"/>
                  </a:lnTo>
                  <a:lnTo>
                    <a:pt x="2595" y="851"/>
                  </a:lnTo>
                  <a:lnTo>
                    <a:pt x="2583" y="821"/>
                  </a:lnTo>
                  <a:lnTo>
                    <a:pt x="2569" y="791"/>
                  </a:lnTo>
                  <a:lnTo>
                    <a:pt x="2556" y="761"/>
                  </a:lnTo>
                  <a:lnTo>
                    <a:pt x="2541" y="732"/>
                  </a:lnTo>
                  <a:lnTo>
                    <a:pt x="2526" y="703"/>
                  </a:lnTo>
                  <a:lnTo>
                    <a:pt x="2510" y="675"/>
                  </a:lnTo>
                  <a:lnTo>
                    <a:pt x="2494" y="647"/>
                  </a:lnTo>
                  <a:lnTo>
                    <a:pt x="2477" y="619"/>
                  </a:lnTo>
                  <a:lnTo>
                    <a:pt x="2458" y="592"/>
                  </a:lnTo>
                  <a:lnTo>
                    <a:pt x="2440" y="566"/>
                  </a:lnTo>
                  <a:lnTo>
                    <a:pt x="2421" y="540"/>
                  </a:lnTo>
                  <a:lnTo>
                    <a:pt x="2401" y="514"/>
                  </a:lnTo>
                  <a:lnTo>
                    <a:pt x="2381" y="489"/>
                  </a:lnTo>
                  <a:lnTo>
                    <a:pt x="2361" y="465"/>
                  </a:lnTo>
                  <a:lnTo>
                    <a:pt x="2339" y="440"/>
                  </a:lnTo>
                  <a:lnTo>
                    <a:pt x="2317" y="416"/>
                  </a:lnTo>
                  <a:lnTo>
                    <a:pt x="2294" y="394"/>
                  </a:lnTo>
                  <a:lnTo>
                    <a:pt x="2271" y="371"/>
                  </a:lnTo>
                  <a:lnTo>
                    <a:pt x="2248" y="349"/>
                  </a:lnTo>
                  <a:lnTo>
                    <a:pt x="2223" y="328"/>
                  </a:lnTo>
                  <a:lnTo>
                    <a:pt x="2198" y="307"/>
                  </a:lnTo>
                  <a:lnTo>
                    <a:pt x="2174" y="287"/>
                  </a:lnTo>
                  <a:lnTo>
                    <a:pt x="2148" y="267"/>
                  </a:lnTo>
                  <a:lnTo>
                    <a:pt x="2122" y="248"/>
                  </a:lnTo>
                  <a:lnTo>
                    <a:pt x="2095" y="230"/>
                  </a:lnTo>
                  <a:lnTo>
                    <a:pt x="2069" y="211"/>
                  </a:lnTo>
                  <a:lnTo>
                    <a:pt x="2041" y="194"/>
                  </a:lnTo>
                  <a:lnTo>
                    <a:pt x="2013" y="178"/>
                  </a:lnTo>
                  <a:lnTo>
                    <a:pt x="1985" y="162"/>
                  </a:lnTo>
                  <a:lnTo>
                    <a:pt x="1956" y="147"/>
                  </a:lnTo>
                  <a:lnTo>
                    <a:pt x="1927" y="133"/>
                  </a:lnTo>
                  <a:lnTo>
                    <a:pt x="1897" y="119"/>
                  </a:lnTo>
                  <a:lnTo>
                    <a:pt x="1867" y="106"/>
                  </a:lnTo>
                  <a:lnTo>
                    <a:pt x="1837" y="93"/>
                  </a:lnTo>
                  <a:lnTo>
                    <a:pt x="1807" y="82"/>
                  </a:lnTo>
                  <a:lnTo>
                    <a:pt x="1776" y="71"/>
                  </a:lnTo>
                  <a:lnTo>
                    <a:pt x="1743" y="60"/>
                  </a:lnTo>
                  <a:lnTo>
                    <a:pt x="1712" y="52"/>
                  </a:lnTo>
                  <a:lnTo>
                    <a:pt x="1680" y="43"/>
                  </a:lnTo>
                  <a:lnTo>
                    <a:pt x="1648" y="34"/>
                  </a:lnTo>
                  <a:lnTo>
                    <a:pt x="1615" y="28"/>
                  </a:lnTo>
                  <a:lnTo>
                    <a:pt x="1582" y="21"/>
                  </a:lnTo>
                  <a:lnTo>
                    <a:pt x="1549" y="16"/>
                  </a:lnTo>
                  <a:lnTo>
                    <a:pt x="1516" y="11"/>
                  </a:lnTo>
                  <a:lnTo>
                    <a:pt x="1481" y="8"/>
                  </a:lnTo>
                  <a:lnTo>
                    <a:pt x="1447" y="4"/>
                  </a:lnTo>
                  <a:lnTo>
                    <a:pt x="1414" y="2"/>
                  </a:lnTo>
                  <a:lnTo>
                    <a:pt x="1378" y="1"/>
                  </a:lnTo>
                  <a:lnTo>
                    <a:pt x="1344" y="0"/>
                  </a:lnTo>
                  <a:lnTo>
                    <a:pt x="1344" y="0"/>
                  </a:lnTo>
                  <a:close/>
                  <a:moveTo>
                    <a:pt x="1344" y="2417"/>
                  </a:moveTo>
                  <a:lnTo>
                    <a:pt x="1344" y="2417"/>
                  </a:lnTo>
                  <a:lnTo>
                    <a:pt x="1316" y="2417"/>
                  </a:lnTo>
                  <a:lnTo>
                    <a:pt x="1289" y="2416"/>
                  </a:lnTo>
                  <a:lnTo>
                    <a:pt x="1261" y="2413"/>
                  </a:lnTo>
                  <a:lnTo>
                    <a:pt x="1235" y="2411"/>
                  </a:lnTo>
                  <a:lnTo>
                    <a:pt x="1208" y="2408"/>
                  </a:lnTo>
                  <a:lnTo>
                    <a:pt x="1181" y="2405"/>
                  </a:lnTo>
                  <a:lnTo>
                    <a:pt x="1154" y="2400"/>
                  </a:lnTo>
                  <a:lnTo>
                    <a:pt x="1128" y="2395"/>
                  </a:lnTo>
                  <a:lnTo>
                    <a:pt x="1101" y="2390"/>
                  </a:lnTo>
                  <a:lnTo>
                    <a:pt x="1076" y="2383"/>
                  </a:lnTo>
                  <a:lnTo>
                    <a:pt x="1050" y="2376"/>
                  </a:lnTo>
                  <a:lnTo>
                    <a:pt x="1025" y="2368"/>
                  </a:lnTo>
                  <a:lnTo>
                    <a:pt x="999" y="2361"/>
                  </a:lnTo>
                  <a:lnTo>
                    <a:pt x="975" y="2351"/>
                  </a:lnTo>
                  <a:lnTo>
                    <a:pt x="950" y="2343"/>
                  </a:lnTo>
                  <a:lnTo>
                    <a:pt x="926" y="2333"/>
                  </a:lnTo>
                  <a:lnTo>
                    <a:pt x="879" y="2311"/>
                  </a:lnTo>
                  <a:lnTo>
                    <a:pt x="832" y="2287"/>
                  </a:lnTo>
                  <a:lnTo>
                    <a:pt x="788" y="2261"/>
                  </a:lnTo>
                  <a:lnTo>
                    <a:pt x="744" y="2233"/>
                  </a:lnTo>
                  <a:lnTo>
                    <a:pt x="702" y="2203"/>
                  </a:lnTo>
                  <a:lnTo>
                    <a:pt x="661" y="2172"/>
                  </a:lnTo>
                  <a:lnTo>
                    <a:pt x="623" y="2138"/>
                  </a:lnTo>
                  <a:lnTo>
                    <a:pt x="585" y="2102"/>
                  </a:lnTo>
                  <a:lnTo>
                    <a:pt x="550" y="2066"/>
                  </a:lnTo>
                  <a:lnTo>
                    <a:pt x="516" y="2026"/>
                  </a:lnTo>
                  <a:lnTo>
                    <a:pt x="484" y="1985"/>
                  </a:lnTo>
                  <a:lnTo>
                    <a:pt x="454" y="1943"/>
                  </a:lnTo>
                  <a:lnTo>
                    <a:pt x="426" y="1900"/>
                  </a:lnTo>
                  <a:lnTo>
                    <a:pt x="400" y="1855"/>
                  </a:lnTo>
                  <a:lnTo>
                    <a:pt x="377" y="1809"/>
                  </a:lnTo>
                  <a:lnTo>
                    <a:pt x="355" y="1761"/>
                  </a:lnTo>
                  <a:lnTo>
                    <a:pt x="346" y="1737"/>
                  </a:lnTo>
                  <a:lnTo>
                    <a:pt x="336" y="1713"/>
                  </a:lnTo>
                  <a:lnTo>
                    <a:pt x="327" y="1688"/>
                  </a:lnTo>
                  <a:lnTo>
                    <a:pt x="319" y="1663"/>
                  </a:lnTo>
                  <a:lnTo>
                    <a:pt x="311" y="1638"/>
                  </a:lnTo>
                  <a:lnTo>
                    <a:pt x="305" y="1612"/>
                  </a:lnTo>
                  <a:lnTo>
                    <a:pt x="298" y="1586"/>
                  </a:lnTo>
                  <a:lnTo>
                    <a:pt x="292" y="1560"/>
                  </a:lnTo>
                  <a:lnTo>
                    <a:pt x="288" y="1533"/>
                  </a:lnTo>
                  <a:lnTo>
                    <a:pt x="283" y="1507"/>
                  </a:lnTo>
                  <a:lnTo>
                    <a:pt x="279" y="1481"/>
                  </a:lnTo>
                  <a:lnTo>
                    <a:pt x="276" y="1453"/>
                  </a:lnTo>
                  <a:lnTo>
                    <a:pt x="274" y="1426"/>
                  </a:lnTo>
                  <a:lnTo>
                    <a:pt x="272" y="1399"/>
                  </a:lnTo>
                  <a:lnTo>
                    <a:pt x="272" y="1371"/>
                  </a:lnTo>
                  <a:lnTo>
                    <a:pt x="271" y="1344"/>
                  </a:lnTo>
                  <a:lnTo>
                    <a:pt x="271" y="1344"/>
                  </a:lnTo>
                  <a:lnTo>
                    <a:pt x="272" y="1316"/>
                  </a:lnTo>
                  <a:lnTo>
                    <a:pt x="272" y="1289"/>
                  </a:lnTo>
                  <a:lnTo>
                    <a:pt x="274" y="1261"/>
                  </a:lnTo>
                  <a:lnTo>
                    <a:pt x="276" y="1234"/>
                  </a:lnTo>
                  <a:lnTo>
                    <a:pt x="279" y="1207"/>
                  </a:lnTo>
                  <a:lnTo>
                    <a:pt x="283" y="1180"/>
                  </a:lnTo>
                  <a:lnTo>
                    <a:pt x="288" y="1154"/>
                  </a:lnTo>
                  <a:lnTo>
                    <a:pt x="292" y="1128"/>
                  </a:lnTo>
                  <a:lnTo>
                    <a:pt x="298" y="1101"/>
                  </a:lnTo>
                  <a:lnTo>
                    <a:pt x="305" y="1075"/>
                  </a:lnTo>
                  <a:lnTo>
                    <a:pt x="311" y="1049"/>
                  </a:lnTo>
                  <a:lnTo>
                    <a:pt x="319" y="1025"/>
                  </a:lnTo>
                  <a:lnTo>
                    <a:pt x="327" y="999"/>
                  </a:lnTo>
                  <a:lnTo>
                    <a:pt x="336" y="974"/>
                  </a:lnTo>
                  <a:lnTo>
                    <a:pt x="346" y="951"/>
                  </a:lnTo>
                  <a:lnTo>
                    <a:pt x="355" y="926"/>
                  </a:lnTo>
                  <a:lnTo>
                    <a:pt x="377" y="879"/>
                  </a:lnTo>
                  <a:lnTo>
                    <a:pt x="400" y="833"/>
                  </a:lnTo>
                  <a:lnTo>
                    <a:pt x="426" y="788"/>
                  </a:lnTo>
                  <a:lnTo>
                    <a:pt x="454" y="744"/>
                  </a:lnTo>
                  <a:lnTo>
                    <a:pt x="484" y="702"/>
                  </a:lnTo>
                  <a:lnTo>
                    <a:pt x="516" y="661"/>
                  </a:lnTo>
                  <a:lnTo>
                    <a:pt x="550" y="622"/>
                  </a:lnTo>
                  <a:lnTo>
                    <a:pt x="585" y="585"/>
                  </a:lnTo>
                  <a:lnTo>
                    <a:pt x="623" y="549"/>
                  </a:lnTo>
                  <a:lnTo>
                    <a:pt x="661" y="516"/>
                  </a:lnTo>
                  <a:lnTo>
                    <a:pt x="702" y="484"/>
                  </a:lnTo>
                  <a:lnTo>
                    <a:pt x="744" y="454"/>
                  </a:lnTo>
                  <a:lnTo>
                    <a:pt x="788" y="426"/>
                  </a:lnTo>
                  <a:lnTo>
                    <a:pt x="832" y="400"/>
                  </a:lnTo>
                  <a:lnTo>
                    <a:pt x="879" y="377"/>
                  </a:lnTo>
                  <a:lnTo>
                    <a:pt x="926" y="355"/>
                  </a:lnTo>
                  <a:lnTo>
                    <a:pt x="950" y="346"/>
                  </a:lnTo>
                  <a:lnTo>
                    <a:pt x="975" y="336"/>
                  </a:lnTo>
                  <a:lnTo>
                    <a:pt x="999" y="327"/>
                  </a:lnTo>
                  <a:lnTo>
                    <a:pt x="1025" y="319"/>
                  </a:lnTo>
                  <a:lnTo>
                    <a:pt x="1050" y="311"/>
                  </a:lnTo>
                  <a:lnTo>
                    <a:pt x="1076" y="305"/>
                  </a:lnTo>
                  <a:lnTo>
                    <a:pt x="1101" y="298"/>
                  </a:lnTo>
                  <a:lnTo>
                    <a:pt x="1128" y="293"/>
                  </a:lnTo>
                  <a:lnTo>
                    <a:pt x="1154" y="288"/>
                  </a:lnTo>
                  <a:lnTo>
                    <a:pt x="1181" y="283"/>
                  </a:lnTo>
                  <a:lnTo>
                    <a:pt x="1208" y="279"/>
                  </a:lnTo>
                  <a:lnTo>
                    <a:pt x="1235" y="276"/>
                  </a:lnTo>
                  <a:lnTo>
                    <a:pt x="1261" y="274"/>
                  </a:lnTo>
                  <a:lnTo>
                    <a:pt x="1289" y="273"/>
                  </a:lnTo>
                  <a:lnTo>
                    <a:pt x="1316" y="271"/>
                  </a:lnTo>
                  <a:lnTo>
                    <a:pt x="1344" y="270"/>
                  </a:lnTo>
                  <a:lnTo>
                    <a:pt x="1344" y="270"/>
                  </a:lnTo>
                  <a:lnTo>
                    <a:pt x="1372" y="271"/>
                  </a:lnTo>
                  <a:lnTo>
                    <a:pt x="1400" y="273"/>
                  </a:lnTo>
                  <a:lnTo>
                    <a:pt x="1427" y="274"/>
                  </a:lnTo>
                  <a:lnTo>
                    <a:pt x="1453" y="276"/>
                  </a:lnTo>
                  <a:lnTo>
                    <a:pt x="1480" y="279"/>
                  </a:lnTo>
                  <a:lnTo>
                    <a:pt x="1507" y="283"/>
                  </a:lnTo>
                  <a:lnTo>
                    <a:pt x="1534" y="288"/>
                  </a:lnTo>
                  <a:lnTo>
                    <a:pt x="1561" y="293"/>
                  </a:lnTo>
                  <a:lnTo>
                    <a:pt x="1587" y="298"/>
                  </a:lnTo>
                  <a:lnTo>
                    <a:pt x="1612" y="305"/>
                  </a:lnTo>
                  <a:lnTo>
                    <a:pt x="1638" y="311"/>
                  </a:lnTo>
                  <a:lnTo>
                    <a:pt x="1663" y="319"/>
                  </a:lnTo>
                  <a:lnTo>
                    <a:pt x="1689" y="327"/>
                  </a:lnTo>
                  <a:lnTo>
                    <a:pt x="1713" y="336"/>
                  </a:lnTo>
                  <a:lnTo>
                    <a:pt x="1738" y="346"/>
                  </a:lnTo>
                  <a:lnTo>
                    <a:pt x="1762" y="355"/>
                  </a:lnTo>
                  <a:lnTo>
                    <a:pt x="1810" y="377"/>
                  </a:lnTo>
                  <a:lnTo>
                    <a:pt x="1856" y="400"/>
                  </a:lnTo>
                  <a:lnTo>
                    <a:pt x="1901" y="426"/>
                  </a:lnTo>
                  <a:lnTo>
                    <a:pt x="1944" y="454"/>
                  </a:lnTo>
                  <a:lnTo>
                    <a:pt x="1986" y="484"/>
                  </a:lnTo>
                  <a:lnTo>
                    <a:pt x="2027" y="516"/>
                  </a:lnTo>
                  <a:lnTo>
                    <a:pt x="2065" y="549"/>
                  </a:lnTo>
                  <a:lnTo>
                    <a:pt x="2103" y="585"/>
                  </a:lnTo>
                  <a:lnTo>
                    <a:pt x="2138" y="622"/>
                  </a:lnTo>
                  <a:lnTo>
                    <a:pt x="2173" y="661"/>
                  </a:lnTo>
                  <a:lnTo>
                    <a:pt x="2204" y="702"/>
                  </a:lnTo>
                  <a:lnTo>
                    <a:pt x="2234" y="744"/>
                  </a:lnTo>
                  <a:lnTo>
                    <a:pt x="2262" y="788"/>
                  </a:lnTo>
                  <a:lnTo>
                    <a:pt x="2288" y="833"/>
                  </a:lnTo>
                  <a:lnTo>
                    <a:pt x="2311" y="879"/>
                  </a:lnTo>
                  <a:lnTo>
                    <a:pt x="2333" y="926"/>
                  </a:lnTo>
                  <a:lnTo>
                    <a:pt x="2343" y="951"/>
                  </a:lnTo>
                  <a:lnTo>
                    <a:pt x="2352" y="974"/>
                  </a:lnTo>
                  <a:lnTo>
                    <a:pt x="2362" y="999"/>
                  </a:lnTo>
                  <a:lnTo>
                    <a:pt x="2369" y="1025"/>
                  </a:lnTo>
                  <a:lnTo>
                    <a:pt x="2377" y="1049"/>
                  </a:lnTo>
                  <a:lnTo>
                    <a:pt x="2384" y="1075"/>
                  </a:lnTo>
                  <a:lnTo>
                    <a:pt x="2390" y="1101"/>
                  </a:lnTo>
                  <a:lnTo>
                    <a:pt x="2396" y="1128"/>
                  </a:lnTo>
                  <a:lnTo>
                    <a:pt x="2400" y="1154"/>
                  </a:lnTo>
                  <a:lnTo>
                    <a:pt x="2406" y="1180"/>
                  </a:lnTo>
                  <a:lnTo>
                    <a:pt x="2409" y="1207"/>
                  </a:lnTo>
                  <a:lnTo>
                    <a:pt x="2412" y="1234"/>
                  </a:lnTo>
                  <a:lnTo>
                    <a:pt x="2414" y="1261"/>
                  </a:lnTo>
                  <a:lnTo>
                    <a:pt x="2416" y="1289"/>
                  </a:lnTo>
                  <a:lnTo>
                    <a:pt x="2417" y="1316"/>
                  </a:lnTo>
                  <a:lnTo>
                    <a:pt x="2417" y="1344"/>
                  </a:lnTo>
                  <a:lnTo>
                    <a:pt x="2417" y="1344"/>
                  </a:lnTo>
                  <a:lnTo>
                    <a:pt x="2417" y="1371"/>
                  </a:lnTo>
                  <a:lnTo>
                    <a:pt x="2416" y="1399"/>
                  </a:lnTo>
                  <a:lnTo>
                    <a:pt x="2414" y="1426"/>
                  </a:lnTo>
                  <a:lnTo>
                    <a:pt x="2412" y="1453"/>
                  </a:lnTo>
                  <a:lnTo>
                    <a:pt x="2409" y="1481"/>
                  </a:lnTo>
                  <a:lnTo>
                    <a:pt x="2406" y="1507"/>
                  </a:lnTo>
                  <a:lnTo>
                    <a:pt x="2400" y="1533"/>
                  </a:lnTo>
                  <a:lnTo>
                    <a:pt x="2396" y="1560"/>
                  </a:lnTo>
                  <a:lnTo>
                    <a:pt x="2390" y="1586"/>
                  </a:lnTo>
                  <a:lnTo>
                    <a:pt x="2384" y="1612"/>
                  </a:lnTo>
                  <a:lnTo>
                    <a:pt x="2377" y="1638"/>
                  </a:lnTo>
                  <a:lnTo>
                    <a:pt x="2369" y="1663"/>
                  </a:lnTo>
                  <a:lnTo>
                    <a:pt x="2362" y="1688"/>
                  </a:lnTo>
                  <a:lnTo>
                    <a:pt x="2352" y="1713"/>
                  </a:lnTo>
                  <a:lnTo>
                    <a:pt x="2343" y="1737"/>
                  </a:lnTo>
                  <a:lnTo>
                    <a:pt x="2333" y="1761"/>
                  </a:lnTo>
                  <a:lnTo>
                    <a:pt x="2311" y="1809"/>
                  </a:lnTo>
                  <a:lnTo>
                    <a:pt x="2288" y="1855"/>
                  </a:lnTo>
                  <a:lnTo>
                    <a:pt x="2262" y="1900"/>
                  </a:lnTo>
                  <a:lnTo>
                    <a:pt x="2234" y="1943"/>
                  </a:lnTo>
                  <a:lnTo>
                    <a:pt x="2204" y="1985"/>
                  </a:lnTo>
                  <a:lnTo>
                    <a:pt x="2173" y="2026"/>
                  </a:lnTo>
                  <a:lnTo>
                    <a:pt x="2138" y="2066"/>
                  </a:lnTo>
                  <a:lnTo>
                    <a:pt x="2103" y="2102"/>
                  </a:lnTo>
                  <a:lnTo>
                    <a:pt x="2065" y="2138"/>
                  </a:lnTo>
                  <a:lnTo>
                    <a:pt x="2027" y="2172"/>
                  </a:lnTo>
                  <a:lnTo>
                    <a:pt x="1986" y="2203"/>
                  </a:lnTo>
                  <a:lnTo>
                    <a:pt x="1944" y="2233"/>
                  </a:lnTo>
                  <a:lnTo>
                    <a:pt x="1901" y="2261"/>
                  </a:lnTo>
                  <a:lnTo>
                    <a:pt x="1856" y="2287"/>
                  </a:lnTo>
                  <a:lnTo>
                    <a:pt x="1810" y="2311"/>
                  </a:lnTo>
                  <a:lnTo>
                    <a:pt x="1762" y="2333"/>
                  </a:lnTo>
                  <a:lnTo>
                    <a:pt x="1738" y="2343"/>
                  </a:lnTo>
                  <a:lnTo>
                    <a:pt x="1713" y="2351"/>
                  </a:lnTo>
                  <a:lnTo>
                    <a:pt x="1689" y="2361"/>
                  </a:lnTo>
                  <a:lnTo>
                    <a:pt x="1663" y="2368"/>
                  </a:lnTo>
                  <a:lnTo>
                    <a:pt x="1638" y="2376"/>
                  </a:lnTo>
                  <a:lnTo>
                    <a:pt x="1612" y="2383"/>
                  </a:lnTo>
                  <a:lnTo>
                    <a:pt x="1587" y="2390"/>
                  </a:lnTo>
                  <a:lnTo>
                    <a:pt x="1561" y="2395"/>
                  </a:lnTo>
                  <a:lnTo>
                    <a:pt x="1534" y="2400"/>
                  </a:lnTo>
                  <a:lnTo>
                    <a:pt x="1507" y="2405"/>
                  </a:lnTo>
                  <a:lnTo>
                    <a:pt x="1480" y="2408"/>
                  </a:lnTo>
                  <a:lnTo>
                    <a:pt x="1453" y="2411"/>
                  </a:lnTo>
                  <a:lnTo>
                    <a:pt x="1427" y="2413"/>
                  </a:lnTo>
                  <a:lnTo>
                    <a:pt x="1400" y="2416"/>
                  </a:lnTo>
                  <a:lnTo>
                    <a:pt x="1372" y="2417"/>
                  </a:lnTo>
                  <a:lnTo>
                    <a:pt x="1344" y="2417"/>
                  </a:lnTo>
                  <a:lnTo>
                    <a:pt x="1344" y="24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1" tIns="41465" rIns="82931" bIns="41465" numCol="1" anchor="t" anchorCtr="0" compatLnSpc="1">
              <a:prstTxWarp prst="textNoShape">
                <a:avLst/>
              </a:prstTxWarp>
            </a:bodyPr>
            <a:lstStyle/>
            <a:p>
              <a:pPr marL="0" marR="0" lvl="0" indent="0" algn="l" defTabSz="872296" rtl="0" eaLnBrk="1" fontAlgn="auto" latinLnBrk="0" hangingPunct="1">
                <a:lnSpc>
                  <a:spcPct val="100000"/>
                </a:lnSpc>
                <a:spcBef>
                  <a:spcPts val="0"/>
                </a:spcBef>
                <a:spcAft>
                  <a:spcPts val="0"/>
                </a:spcAft>
                <a:buClrTx/>
                <a:buSzTx/>
                <a:buFontTx/>
                <a:buNone/>
                <a:tabLst/>
                <a:defRPr/>
              </a:pPr>
              <a:endParaRPr kumimoji="0" lang="en-GB" sz="1723" b="0" i="0" u="none" strike="noStrike" kern="1200" cap="none" spc="0" normalizeH="0" baseline="0" noProof="0" dirty="0">
                <a:ln>
                  <a:noFill/>
                </a:ln>
                <a:solidFill>
                  <a:srgbClr val="00BFD6"/>
                </a:solidFill>
                <a:effectLst/>
                <a:uLnTx/>
                <a:uFillTx/>
                <a:latin typeface="Arial"/>
                <a:ea typeface="+mn-ea"/>
                <a:cs typeface="+mn-cs"/>
              </a:endParaRPr>
            </a:p>
          </p:txBody>
        </p:sp>
        <p:sp>
          <p:nvSpPr>
            <p:cNvPr id="7" name="Freeform 6">
              <a:extLst>
                <a:ext uri="{FF2B5EF4-FFF2-40B4-BE49-F238E27FC236}">
                  <a16:creationId xmlns:a16="http://schemas.microsoft.com/office/drawing/2014/main" id="{7DAA0696-2B66-2B87-9D42-5C98785517A1}"/>
                </a:ext>
              </a:extLst>
            </p:cNvPr>
            <p:cNvSpPr>
              <a:spLocks/>
            </p:cNvSpPr>
            <p:nvPr/>
          </p:nvSpPr>
          <p:spPr bwMode="auto">
            <a:xfrm>
              <a:off x="5065713" y="1663700"/>
              <a:ext cx="1377950" cy="1592263"/>
            </a:xfrm>
            <a:custGeom>
              <a:avLst/>
              <a:gdLst>
                <a:gd name="T0" fmla="*/ 0 w 868"/>
                <a:gd name="T1" fmla="*/ 1003 h 1003"/>
                <a:gd name="T2" fmla="*/ 0 w 868"/>
                <a:gd name="T3" fmla="*/ 0 h 1003"/>
                <a:gd name="T4" fmla="*/ 868 w 868"/>
                <a:gd name="T5" fmla="*/ 502 h 1003"/>
                <a:gd name="T6" fmla="*/ 0 w 868"/>
                <a:gd name="T7" fmla="*/ 1003 h 1003"/>
              </a:gdLst>
              <a:ahLst/>
              <a:cxnLst>
                <a:cxn ang="0">
                  <a:pos x="T0" y="T1"/>
                </a:cxn>
                <a:cxn ang="0">
                  <a:pos x="T2" y="T3"/>
                </a:cxn>
                <a:cxn ang="0">
                  <a:pos x="T4" y="T5"/>
                </a:cxn>
                <a:cxn ang="0">
                  <a:pos x="T6" y="T7"/>
                </a:cxn>
              </a:cxnLst>
              <a:rect l="0" t="0" r="r" b="b"/>
              <a:pathLst>
                <a:path w="868" h="1003">
                  <a:moveTo>
                    <a:pt x="0" y="1003"/>
                  </a:moveTo>
                  <a:lnTo>
                    <a:pt x="0" y="0"/>
                  </a:lnTo>
                  <a:lnTo>
                    <a:pt x="868" y="502"/>
                  </a:lnTo>
                  <a:lnTo>
                    <a:pt x="0"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1" tIns="41465" rIns="82931" bIns="41465" numCol="1" anchor="t" anchorCtr="0" compatLnSpc="1">
              <a:prstTxWarp prst="textNoShape">
                <a:avLst/>
              </a:prstTxWarp>
            </a:bodyPr>
            <a:lstStyle/>
            <a:p>
              <a:pPr marL="0" marR="0" lvl="0" indent="0" algn="l" defTabSz="872296" rtl="0" eaLnBrk="1" fontAlgn="auto" latinLnBrk="0" hangingPunct="1">
                <a:lnSpc>
                  <a:spcPct val="100000"/>
                </a:lnSpc>
                <a:spcBef>
                  <a:spcPts val="0"/>
                </a:spcBef>
                <a:spcAft>
                  <a:spcPts val="0"/>
                </a:spcAft>
                <a:buClrTx/>
                <a:buSzTx/>
                <a:buFontTx/>
                <a:buNone/>
                <a:tabLst/>
                <a:defRPr/>
              </a:pPr>
              <a:endParaRPr kumimoji="0" lang="en-GB" sz="1723" b="0" i="0" u="none" strike="noStrike" kern="1200" cap="none" spc="0" normalizeH="0" baseline="0" noProof="0" dirty="0">
                <a:ln>
                  <a:noFill/>
                </a:ln>
                <a:solidFill>
                  <a:srgbClr val="00BFD6"/>
                </a:solidFill>
                <a:effectLst/>
                <a:uLnTx/>
                <a:uFillTx/>
                <a:latin typeface="Arial"/>
                <a:ea typeface="+mn-ea"/>
                <a:cs typeface="+mn-cs"/>
              </a:endParaRPr>
            </a:p>
          </p:txBody>
        </p:sp>
      </p:gr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4226859" cy="39593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EDFF00"/>
                </a:solidFill>
                <a:effectLst/>
                <a:uLnTx/>
                <a:uFillTx/>
                <a:latin typeface="Arial"/>
                <a:ea typeface="+mn-ea"/>
                <a:cs typeface="+mn-cs"/>
              </a:rPr>
              <a:t>An incredible story with an even more incredible cast</a:t>
            </a:r>
            <a:endParaRPr kumimoji="0" lang="en-GB" sz="1200" b="1" i="0" u="none" strike="noStrike" kern="1200" cap="none" spc="0" normalizeH="0" baseline="0" noProof="0" dirty="0">
              <a:ln>
                <a:noFill/>
              </a:ln>
              <a:solidFill>
                <a:srgbClr val="EDFF00"/>
              </a:solidFill>
              <a:effectLst/>
              <a:uLnTx/>
              <a:uFillTx/>
              <a:latin typeface="Arial"/>
              <a:ea typeface="+mn-ea"/>
              <a:cs typeface="+mn-cs"/>
            </a:endParaRP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17705" y="171251"/>
            <a:ext cx="2082689"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Amsterdam</a:t>
            </a: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2200394"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7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3712337"/>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11th November</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Cast </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Bill Nighy, Aimee Lou Wood, Tom Burke</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Oliver Hermanus (Beauty, Moffie)</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 DCM admissions </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255k</a:t>
            </a: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 adaptation of the classic Japanese film </a:t>
            </a:r>
            <a:r>
              <a:rPr kumimoji="0" lang="en-GB" sz="1202"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Ikiru</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Bill Nighy stars as a banker faced with his own mortality as he questions what makes a life worth living. First premiering at the 2022 Sundance Film Festival, with critics Peter Bradshaw calling it a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“gentle, exquisitely sad film”</a:t>
            </a:r>
            <a:r>
              <a:rPr kumimoji="0" lang="en-GB" sz="1202" b="0" i="0" u="none" strike="noStrike" kern="1200" cap="none" spc="0" normalizeH="0" baseline="0" noProof="0" dirty="0">
                <a:ln>
                  <a:noFill/>
                </a:ln>
                <a:solidFill>
                  <a:srgbClr val="755F35"/>
                </a:solidFill>
                <a:effectLst/>
                <a:uLnTx/>
                <a:uFillTx/>
                <a:latin typeface="Arial" panose="020B0604020202020204" pitchFamily="34" charset="0"/>
                <a:ea typeface="+mn-ea"/>
                <a:cs typeface="Arial" panose="020B0604020202020204" pitchFamily="34" charset="0"/>
              </a:rPr>
              <a:t> </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Peter </a:t>
            </a:r>
            <a:r>
              <a:rPr kumimoji="0" lang="en-GB" sz="1202"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Debruge</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saying it is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“undeniably moving”</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With Nighy as a two-time BAFTA award winner, it seems likely that he will once again be nominated for an award with them.</a:t>
            </a:r>
          </a:p>
        </p:txBody>
      </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4226859" cy="39593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EDFF00"/>
                </a:solidFill>
                <a:effectLst/>
                <a:uLnTx/>
                <a:uFillTx/>
                <a:latin typeface="Arial"/>
                <a:ea typeface="+mn-ea"/>
                <a:cs typeface="+mn-cs"/>
              </a:rPr>
              <a:t>An adaptation of a classic</a:t>
            </a:r>
            <a:endParaRPr kumimoji="0" lang="en-GB" sz="1200" b="1" i="0" u="none" strike="noStrike" kern="1200" cap="none" spc="0" normalizeH="0" baseline="0" noProof="0" dirty="0">
              <a:ln>
                <a:noFill/>
              </a:ln>
              <a:solidFill>
                <a:srgbClr val="EDFF00"/>
              </a:solidFill>
              <a:effectLst/>
              <a:uLnTx/>
              <a:uFillTx/>
              <a:latin typeface="Arial"/>
              <a:ea typeface="+mn-ea"/>
              <a:cs typeface="+mn-cs"/>
            </a:endParaRP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91437" y="194174"/>
            <a:ext cx="1176506"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Living</a:t>
            </a: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1528877"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Picture Placeholder 3">
            <a:extLst>
              <a:ext uri="{FF2B5EF4-FFF2-40B4-BE49-F238E27FC236}">
                <a16:creationId xmlns:a16="http://schemas.microsoft.com/office/drawing/2014/main" id="{7B6C9468-B8AA-76F5-53DD-465E89CB0E80}"/>
              </a:ext>
            </a:extLst>
          </p:cNvPr>
          <p:cNvPicPr>
            <a:picLocks noChangeAspect="1"/>
          </p:cNvPicPr>
          <p:nvPr/>
        </p:nvPicPr>
        <p:blipFill rotWithShape="1">
          <a:blip r:embed="rId2">
            <a:extLst>
              <a:ext uri="{28A0092B-C50C-407E-A947-70E740481C1C}">
                <a14:useLocalDpi xmlns:a14="http://schemas.microsoft.com/office/drawing/2010/main" val="0"/>
              </a:ext>
            </a:extLst>
          </a:blip>
          <a:srcRect b="16804"/>
          <a:stretch/>
        </p:blipFill>
        <p:spPr>
          <a:xfrm>
            <a:off x="6904357" y="1234414"/>
            <a:ext cx="6121079" cy="5092433"/>
          </a:xfrm>
          <a:prstGeom prst="rect">
            <a:avLst/>
          </a:prstGeom>
        </p:spPr>
      </p:pic>
      <p:grpSp>
        <p:nvGrpSpPr>
          <p:cNvPr id="7" name="Group 6">
            <a:extLst>
              <a:ext uri="{FF2B5EF4-FFF2-40B4-BE49-F238E27FC236}">
                <a16:creationId xmlns:a16="http://schemas.microsoft.com/office/drawing/2014/main" id="{EC2E16BB-8A36-4CAD-BFE6-BEEBD44DEB90}"/>
              </a:ext>
            </a:extLst>
          </p:cNvPr>
          <p:cNvGrpSpPr/>
          <p:nvPr/>
        </p:nvGrpSpPr>
        <p:grpSpPr>
          <a:xfrm>
            <a:off x="9430028" y="3353453"/>
            <a:ext cx="1129401" cy="1128981"/>
            <a:chOff x="3429000" y="327025"/>
            <a:chExt cx="4267200" cy="4265613"/>
          </a:xfrm>
          <a:solidFill>
            <a:srgbClr val="FFFFFF">
              <a:alpha val="80000"/>
            </a:srgbClr>
          </a:solidFill>
        </p:grpSpPr>
        <p:sp>
          <p:nvSpPr>
            <p:cNvPr id="12" name="Freeform 5">
              <a:extLst>
                <a:ext uri="{FF2B5EF4-FFF2-40B4-BE49-F238E27FC236}">
                  <a16:creationId xmlns:a16="http://schemas.microsoft.com/office/drawing/2014/main" id="{7D2712C6-9536-4048-BAFD-3D26C0909F6C}"/>
                </a:ext>
              </a:extLst>
            </p:cNvPr>
            <p:cNvSpPr>
              <a:spLocks noEditPoints="1"/>
            </p:cNvSpPr>
            <p:nvPr/>
          </p:nvSpPr>
          <p:spPr bwMode="auto">
            <a:xfrm>
              <a:off x="3429000" y="327025"/>
              <a:ext cx="4267200" cy="4265613"/>
            </a:xfrm>
            <a:custGeom>
              <a:avLst/>
              <a:gdLst>
                <a:gd name="T0" fmla="*/ 1139 w 2688"/>
                <a:gd name="T1" fmla="*/ 16 h 2687"/>
                <a:gd name="T2" fmla="*/ 882 w 2688"/>
                <a:gd name="T3" fmla="*/ 82 h 2687"/>
                <a:gd name="T4" fmla="*/ 647 w 2688"/>
                <a:gd name="T5" fmla="*/ 194 h 2687"/>
                <a:gd name="T6" fmla="*/ 440 w 2688"/>
                <a:gd name="T7" fmla="*/ 349 h 2687"/>
                <a:gd name="T8" fmla="*/ 267 w 2688"/>
                <a:gd name="T9" fmla="*/ 540 h 2687"/>
                <a:gd name="T10" fmla="*/ 133 w 2688"/>
                <a:gd name="T11" fmla="*/ 761 h 2687"/>
                <a:gd name="T12" fmla="*/ 43 w 2688"/>
                <a:gd name="T13" fmla="*/ 1008 h 2687"/>
                <a:gd name="T14" fmla="*/ 2 w 2688"/>
                <a:gd name="T15" fmla="*/ 1275 h 2687"/>
                <a:gd name="T16" fmla="*/ 11 w 2688"/>
                <a:gd name="T17" fmla="*/ 1515 h 2687"/>
                <a:gd name="T18" fmla="*/ 71 w 2688"/>
                <a:gd name="T19" fmla="*/ 1775 h 2687"/>
                <a:gd name="T20" fmla="*/ 178 w 2688"/>
                <a:gd name="T21" fmla="*/ 2012 h 2687"/>
                <a:gd name="T22" fmla="*/ 327 w 2688"/>
                <a:gd name="T23" fmla="*/ 2222 h 2687"/>
                <a:gd name="T24" fmla="*/ 514 w 2688"/>
                <a:gd name="T25" fmla="*/ 2400 h 2687"/>
                <a:gd name="T26" fmla="*/ 732 w 2688"/>
                <a:gd name="T27" fmla="*/ 2540 h 2687"/>
                <a:gd name="T28" fmla="*/ 976 w 2688"/>
                <a:gd name="T29" fmla="*/ 2637 h 2687"/>
                <a:gd name="T30" fmla="*/ 1241 w 2688"/>
                <a:gd name="T31" fmla="*/ 2683 h 2687"/>
                <a:gd name="T32" fmla="*/ 1481 w 2688"/>
                <a:gd name="T33" fmla="*/ 2681 h 2687"/>
                <a:gd name="T34" fmla="*/ 1743 w 2688"/>
                <a:gd name="T35" fmla="*/ 2627 h 2687"/>
                <a:gd name="T36" fmla="*/ 1985 w 2688"/>
                <a:gd name="T37" fmla="*/ 2525 h 2687"/>
                <a:gd name="T38" fmla="*/ 2198 w 2688"/>
                <a:gd name="T39" fmla="*/ 2380 h 2687"/>
                <a:gd name="T40" fmla="*/ 2381 w 2688"/>
                <a:gd name="T41" fmla="*/ 2199 h 2687"/>
                <a:gd name="T42" fmla="*/ 2526 w 2688"/>
                <a:gd name="T43" fmla="*/ 1984 h 2687"/>
                <a:gd name="T44" fmla="*/ 2628 w 2688"/>
                <a:gd name="T45" fmla="*/ 1743 h 2687"/>
                <a:gd name="T46" fmla="*/ 2682 w 2688"/>
                <a:gd name="T47" fmla="*/ 1481 h 2687"/>
                <a:gd name="T48" fmla="*/ 2684 w 2688"/>
                <a:gd name="T49" fmla="*/ 1240 h 2687"/>
                <a:gd name="T50" fmla="*/ 2638 w 2688"/>
                <a:gd name="T51" fmla="*/ 975 h 2687"/>
                <a:gd name="T52" fmla="*/ 2541 w 2688"/>
                <a:gd name="T53" fmla="*/ 732 h 2687"/>
                <a:gd name="T54" fmla="*/ 2401 w 2688"/>
                <a:gd name="T55" fmla="*/ 514 h 2687"/>
                <a:gd name="T56" fmla="*/ 2223 w 2688"/>
                <a:gd name="T57" fmla="*/ 328 h 2687"/>
                <a:gd name="T58" fmla="*/ 2013 w 2688"/>
                <a:gd name="T59" fmla="*/ 178 h 2687"/>
                <a:gd name="T60" fmla="*/ 1776 w 2688"/>
                <a:gd name="T61" fmla="*/ 71 h 2687"/>
                <a:gd name="T62" fmla="*/ 1516 w 2688"/>
                <a:gd name="T63" fmla="*/ 11 h 2687"/>
                <a:gd name="T64" fmla="*/ 1344 w 2688"/>
                <a:gd name="T65" fmla="*/ 2417 h 2687"/>
                <a:gd name="T66" fmla="*/ 1128 w 2688"/>
                <a:gd name="T67" fmla="*/ 2395 h 2687"/>
                <a:gd name="T68" fmla="*/ 926 w 2688"/>
                <a:gd name="T69" fmla="*/ 2333 h 2687"/>
                <a:gd name="T70" fmla="*/ 585 w 2688"/>
                <a:gd name="T71" fmla="*/ 2102 h 2687"/>
                <a:gd name="T72" fmla="*/ 355 w 2688"/>
                <a:gd name="T73" fmla="*/ 1761 h 2687"/>
                <a:gd name="T74" fmla="*/ 292 w 2688"/>
                <a:gd name="T75" fmla="*/ 1560 h 2687"/>
                <a:gd name="T76" fmla="*/ 271 w 2688"/>
                <a:gd name="T77" fmla="*/ 1344 h 2687"/>
                <a:gd name="T78" fmla="*/ 288 w 2688"/>
                <a:gd name="T79" fmla="*/ 1154 h 2687"/>
                <a:gd name="T80" fmla="*/ 346 w 2688"/>
                <a:gd name="T81" fmla="*/ 951 h 2687"/>
                <a:gd name="T82" fmla="*/ 550 w 2688"/>
                <a:gd name="T83" fmla="*/ 622 h 2687"/>
                <a:gd name="T84" fmla="*/ 879 w 2688"/>
                <a:gd name="T85" fmla="*/ 377 h 2687"/>
                <a:gd name="T86" fmla="*/ 1101 w 2688"/>
                <a:gd name="T87" fmla="*/ 298 h 2687"/>
                <a:gd name="T88" fmla="*/ 1316 w 2688"/>
                <a:gd name="T89" fmla="*/ 271 h 2687"/>
                <a:gd name="T90" fmla="*/ 1507 w 2688"/>
                <a:gd name="T91" fmla="*/ 283 h 2687"/>
                <a:gd name="T92" fmla="*/ 1713 w 2688"/>
                <a:gd name="T93" fmla="*/ 336 h 2687"/>
                <a:gd name="T94" fmla="*/ 2027 w 2688"/>
                <a:gd name="T95" fmla="*/ 516 h 2687"/>
                <a:gd name="T96" fmla="*/ 2288 w 2688"/>
                <a:gd name="T97" fmla="*/ 833 h 2687"/>
                <a:gd name="T98" fmla="*/ 2384 w 2688"/>
                <a:gd name="T99" fmla="*/ 1075 h 2687"/>
                <a:gd name="T100" fmla="*/ 2416 w 2688"/>
                <a:gd name="T101" fmla="*/ 1289 h 2687"/>
                <a:gd name="T102" fmla="*/ 2409 w 2688"/>
                <a:gd name="T103" fmla="*/ 1481 h 2687"/>
                <a:gd name="T104" fmla="*/ 2362 w 2688"/>
                <a:gd name="T105" fmla="*/ 1688 h 2687"/>
                <a:gd name="T106" fmla="*/ 2204 w 2688"/>
                <a:gd name="T107" fmla="*/ 1985 h 2687"/>
                <a:gd name="T108" fmla="*/ 1901 w 2688"/>
                <a:gd name="T109" fmla="*/ 2261 h 2687"/>
                <a:gd name="T110" fmla="*/ 1638 w 2688"/>
                <a:gd name="T111" fmla="*/ 2376 h 2687"/>
                <a:gd name="T112" fmla="*/ 1427 w 2688"/>
                <a:gd name="T113" fmla="*/ 241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8" h="2687">
                  <a:moveTo>
                    <a:pt x="1344" y="0"/>
                  </a:moveTo>
                  <a:lnTo>
                    <a:pt x="1344" y="0"/>
                  </a:lnTo>
                  <a:lnTo>
                    <a:pt x="1310" y="1"/>
                  </a:lnTo>
                  <a:lnTo>
                    <a:pt x="1275" y="2"/>
                  </a:lnTo>
                  <a:lnTo>
                    <a:pt x="1241" y="4"/>
                  </a:lnTo>
                  <a:lnTo>
                    <a:pt x="1207" y="8"/>
                  </a:lnTo>
                  <a:lnTo>
                    <a:pt x="1173" y="11"/>
                  </a:lnTo>
                  <a:lnTo>
                    <a:pt x="1139" y="16"/>
                  </a:lnTo>
                  <a:lnTo>
                    <a:pt x="1107" y="21"/>
                  </a:lnTo>
                  <a:lnTo>
                    <a:pt x="1073" y="28"/>
                  </a:lnTo>
                  <a:lnTo>
                    <a:pt x="1040" y="34"/>
                  </a:lnTo>
                  <a:lnTo>
                    <a:pt x="1008" y="43"/>
                  </a:lnTo>
                  <a:lnTo>
                    <a:pt x="976" y="52"/>
                  </a:lnTo>
                  <a:lnTo>
                    <a:pt x="945" y="60"/>
                  </a:lnTo>
                  <a:lnTo>
                    <a:pt x="914" y="71"/>
                  </a:lnTo>
                  <a:lnTo>
                    <a:pt x="882" y="82"/>
                  </a:lnTo>
                  <a:lnTo>
                    <a:pt x="851" y="93"/>
                  </a:lnTo>
                  <a:lnTo>
                    <a:pt x="821" y="106"/>
                  </a:lnTo>
                  <a:lnTo>
                    <a:pt x="791" y="119"/>
                  </a:lnTo>
                  <a:lnTo>
                    <a:pt x="761" y="133"/>
                  </a:lnTo>
                  <a:lnTo>
                    <a:pt x="732" y="147"/>
                  </a:lnTo>
                  <a:lnTo>
                    <a:pt x="703" y="162"/>
                  </a:lnTo>
                  <a:lnTo>
                    <a:pt x="675" y="178"/>
                  </a:lnTo>
                  <a:lnTo>
                    <a:pt x="647" y="194"/>
                  </a:lnTo>
                  <a:lnTo>
                    <a:pt x="619" y="211"/>
                  </a:lnTo>
                  <a:lnTo>
                    <a:pt x="593" y="230"/>
                  </a:lnTo>
                  <a:lnTo>
                    <a:pt x="566" y="248"/>
                  </a:lnTo>
                  <a:lnTo>
                    <a:pt x="540" y="267"/>
                  </a:lnTo>
                  <a:lnTo>
                    <a:pt x="514" y="287"/>
                  </a:lnTo>
                  <a:lnTo>
                    <a:pt x="490" y="307"/>
                  </a:lnTo>
                  <a:lnTo>
                    <a:pt x="465" y="328"/>
                  </a:lnTo>
                  <a:lnTo>
                    <a:pt x="440" y="349"/>
                  </a:lnTo>
                  <a:lnTo>
                    <a:pt x="417" y="371"/>
                  </a:lnTo>
                  <a:lnTo>
                    <a:pt x="394" y="394"/>
                  </a:lnTo>
                  <a:lnTo>
                    <a:pt x="371" y="416"/>
                  </a:lnTo>
                  <a:lnTo>
                    <a:pt x="349" y="440"/>
                  </a:lnTo>
                  <a:lnTo>
                    <a:pt x="327" y="465"/>
                  </a:lnTo>
                  <a:lnTo>
                    <a:pt x="307" y="489"/>
                  </a:lnTo>
                  <a:lnTo>
                    <a:pt x="287" y="514"/>
                  </a:lnTo>
                  <a:lnTo>
                    <a:pt x="267" y="540"/>
                  </a:lnTo>
                  <a:lnTo>
                    <a:pt x="248" y="566"/>
                  </a:lnTo>
                  <a:lnTo>
                    <a:pt x="230" y="592"/>
                  </a:lnTo>
                  <a:lnTo>
                    <a:pt x="211" y="619"/>
                  </a:lnTo>
                  <a:lnTo>
                    <a:pt x="194" y="647"/>
                  </a:lnTo>
                  <a:lnTo>
                    <a:pt x="178" y="675"/>
                  </a:lnTo>
                  <a:lnTo>
                    <a:pt x="162" y="703"/>
                  </a:lnTo>
                  <a:lnTo>
                    <a:pt x="147" y="732"/>
                  </a:lnTo>
                  <a:lnTo>
                    <a:pt x="133" y="761"/>
                  </a:lnTo>
                  <a:lnTo>
                    <a:pt x="119" y="791"/>
                  </a:lnTo>
                  <a:lnTo>
                    <a:pt x="106" y="821"/>
                  </a:lnTo>
                  <a:lnTo>
                    <a:pt x="93" y="851"/>
                  </a:lnTo>
                  <a:lnTo>
                    <a:pt x="82" y="882"/>
                  </a:lnTo>
                  <a:lnTo>
                    <a:pt x="71" y="913"/>
                  </a:lnTo>
                  <a:lnTo>
                    <a:pt x="60" y="944"/>
                  </a:lnTo>
                  <a:lnTo>
                    <a:pt x="52" y="975"/>
                  </a:lnTo>
                  <a:lnTo>
                    <a:pt x="43" y="1008"/>
                  </a:lnTo>
                  <a:lnTo>
                    <a:pt x="34" y="1040"/>
                  </a:lnTo>
                  <a:lnTo>
                    <a:pt x="28" y="1073"/>
                  </a:lnTo>
                  <a:lnTo>
                    <a:pt x="21" y="1106"/>
                  </a:lnTo>
                  <a:lnTo>
                    <a:pt x="16" y="1140"/>
                  </a:lnTo>
                  <a:lnTo>
                    <a:pt x="11" y="1173"/>
                  </a:lnTo>
                  <a:lnTo>
                    <a:pt x="8" y="1206"/>
                  </a:lnTo>
                  <a:lnTo>
                    <a:pt x="4" y="1240"/>
                  </a:lnTo>
                  <a:lnTo>
                    <a:pt x="2" y="1275"/>
                  </a:lnTo>
                  <a:lnTo>
                    <a:pt x="1" y="1309"/>
                  </a:lnTo>
                  <a:lnTo>
                    <a:pt x="0" y="1344"/>
                  </a:lnTo>
                  <a:lnTo>
                    <a:pt x="0" y="1344"/>
                  </a:lnTo>
                  <a:lnTo>
                    <a:pt x="1" y="1378"/>
                  </a:lnTo>
                  <a:lnTo>
                    <a:pt x="2" y="1413"/>
                  </a:lnTo>
                  <a:lnTo>
                    <a:pt x="4" y="1447"/>
                  </a:lnTo>
                  <a:lnTo>
                    <a:pt x="8" y="1481"/>
                  </a:lnTo>
                  <a:lnTo>
                    <a:pt x="11" y="1515"/>
                  </a:lnTo>
                  <a:lnTo>
                    <a:pt x="16" y="1548"/>
                  </a:lnTo>
                  <a:lnTo>
                    <a:pt x="21" y="1582"/>
                  </a:lnTo>
                  <a:lnTo>
                    <a:pt x="28" y="1614"/>
                  </a:lnTo>
                  <a:lnTo>
                    <a:pt x="34" y="1647"/>
                  </a:lnTo>
                  <a:lnTo>
                    <a:pt x="43" y="1679"/>
                  </a:lnTo>
                  <a:lnTo>
                    <a:pt x="52" y="1712"/>
                  </a:lnTo>
                  <a:lnTo>
                    <a:pt x="60" y="1743"/>
                  </a:lnTo>
                  <a:lnTo>
                    <a:pt x="71" y="1775"/>
                  </a:lnTo>
                  <a:lnTo>
                    <a:pt x="82" y="1806"/>
                  </a:lnTo>
                  <a:lnTo>
                    <a:pt x="93" y="1836"/>
                  </a:lnTo>
                  <a:lnTo>
                    <a:pt x="106" y="1866"/>
                  </a:lnTo>
                  <a:lnTo>
                    <a:pt x="119" y="1896"/>
                  </a:lnTo>
                  <a:lnTo>
                    <a:pt x="133" y="1926"/>
                  </a:lnTo>
                  <a:lnTo>
                    <a:pt x="147" y="1955"/>
                  </a:lnTo>
                  <a:lnTo>
                    <a:pt x="162" y="1984"/>
                  </a:lnTo>
                  <a:lnTo>
                    <a:pt x="178" y="2012"/>
                  </a:lnTo>
                  <a:lnTo>
                    <a:pt x="194" y="2040"/>
                  </a:lnTo>
                  <a:lnTo>
                    <a:pt x="211" y="2068"/>
                  </a:lnTo>
                  <a:lnTo>
                    <a:pt x="230" y="2095"/>
                  </a:lnTo>
                  <a:lnTo>
                    <a:pt x="248" y="2121"/>
                  </a:lnTo>
                  <a:lnTo>
                    <a:pt x="267" y="2147"/>
                  </a:lnTo>
                  <a:lnTo>
                    <a:pt x="287" y="2173"/>
                  </a:lnTo>
                  <a:lnTo>
                    <a:pt x="307" y="2199"/>
                  </a:lnTo>
                  <a:lnTo>
                    <a:pt x="327" y="2222"/>
                  </a:lnTo>
                  <a:lnTo>
                    <a:pt x="349" y="2247"/>
                  </a:lnTo>
                  <a:lnTo>
                    <a:pt x="371" y="2271"/>
                  </a:lnTo>
                  <a:lnTo>
                    <a:pt x="394" y="2293"/>
                  </a:lnTo>
                  <a:lnTo>
                    <a:pt x="417" y="2316"/>
                  </a:lnTo>
                  <a:lnTo>
                    <a:pt x="440" y="2338"/>
                  </a:lnTo>
                  <a:lnTo>
                    <a:pt x="465" y="2360"/>
                  </a:lnTo>
                  <a:lnTo>
                    <a:pt x="490" y="2380"/>
                  </a:lnTo>
                  <a:lnTo>
                    <a:pt x="514" y="2400"/>
                  </a:lnTo>
                  <a:lnTo>
                    <a:pt x="540" y="2420"/>
                  </a:lnTo>
                  <a:lnTo>
                    <a:pt x="566" y="2439"/>
                  </a:lnTo>
                  <a:lnTo>
                    <a:pt x="593" y="2457"/>
                  </a:lnTo>
                  <a:lnTo>
                    <a:pt x="619" y="2476"/>
                  </a:lnTo>
                  <a:lnTo>
                    <a:pt x="647" y="2493"/>
                  </a:lnTo>
                  <a:lnTo>
                    <a:pt x="675" y="2509"/>
                  </a:lnTo>
                  <a:lnTo>
                    <a:pt x="703" y="2525"/>
                  </a:lnTo>
                  <a:lnTo>
                    <a:pt x="732" y="2540"/>
                  </a:lnTo>
                  <a:lnTo>
                    <a:pt x="761" y="2555"/>
                  </a:lnTo>
                  <a:lnTo>
                    <a:pt x="791" y="2569"/>
                  </a:lnTo>
                  <a:lnTo>
                    <a:pt x="821" y="2582"/>
                  </a:lnTo>
                  <a:lnTo>
                    <a:pt x="851" y="2594"/>
                  </a:lnTo>
                  <a:lnTo>
                    <a:pt x="882" y="2605"/>
                  </a:lnTo>
                  <a:lnTo>
                    <a:pt x="914" y="2616"/>
                  </a:lnTo>
                  <a:lnTo>
                    <a:pt x="945" y="2627"/>
                  </a:lnTo>
                  <a:lnTo>
                    <a:pt x="976" y="2637"/>
                  </a:lnTo>
                  <a:lnTo>
                    <a:pt x="1008" y="2645"/>
                  </a:lnTo>
                  <a:lnTo>
                    <a:pt x="1040" y="2653"/>
                  </a:lnTo>
                  <a:lnTo>
                    <a:pt x="1073" y="2660"/>
                  </a:lnTo>
                  <a:lnTo>
                    <a:pt x="1107" y="2667"/>
                  </a:lnTo>
                  <a:lnTo>
                    <a:pt x="1139" y="2672"/>
                  </a:lnTo>
                  <a:lnTo>
                    <a:pt x="1173" y="2676"/>
                  </a:lnTo>
                  <a:lnTo>
                    <a:pt x="1207" y="2681"/>
                  </a:lnTo>
                  <a:lnTo>
                    <a:pt x="1241" y="2683"/>
                  </a:lnTo>
                  <a:lnTo>
                    <a:pt x="1275" y="2686"/>
                  </a:lnTo>
                  <a:lnTo>
                    <a:pt x="1310" y="2687"/>
                  </a:lnTo>
                  <a:lnTo>
                    <a:pt x="1344" y="2687"/>
                  </a:lnTo>
                  <a:lnTo>
                    <a:pt x="1344" y="2687"/>
                  </a:lnTo>
                  <a:lnTo>
                    <a:pt x="1378" y="2687"/>
                  </a:lnTo>
                  <a:lnTo>
                    <a:pt x="1414" y="2686"/>
                  </a:lnTo>
                  <a:lnTo>
                    <a:pt x="1447" y="2683"/>
                  </a:lnTo>
                  <a:lnTo>
                    <a:pt x="1481" y="2681"/>
                  </a:lnTo>
                  <a:lnTo>
                    <a:pt x="1516" y="2676"/>
                  </a:lnTo>
                  <a:lnTo>
                    <a:pt x="1549" y="2672"/>
                  </a:lnTo>
                  <a:lnTo>
                    <a:pt x="1582" y="2667"/>
                  </a:lnTo>
                  <a:lnTo>
                    <a:pt x="1615" y="2660"/>
                  </a:lnTo>
                  <a:lnTo>
                    <a:pt x="1648" y="2653"/>
                  </a:lnTo>
                  <a:lnTo>
                    <a:pt x="1680" y="2645"/>
                  </a:lnTo>
                  <a:lnTo>
                    <a:pt x="1712" y="2637"/>
                  </a:lnTo>
                  <a:lnTo>
                    <a:pt x="1743" y="2627"/>
                  </a:lnTo>
                  <a:lnTo>
                    <a:pt x="1776" y="2616"/>
                  </a:lnTo>
                  <a:lnTo>
                    <a:pt x="1807" y="2605"/>
                  </a:lnTo>
                  <a:lnTo>
                    <a:pt x="1837" y="2594"/>
                  </a:lnTo>
                  <a:lnTo>
                    <a:pt x="1867" y="2582"/>
                  </a:lnTo>
                  <a:lnTo>
                    <a:pt x="1897" y="2569"/>
                  </a:lnTo>
                  <a:lnTo>
                    <a:pt x="1927" y="2555"/>
                  </a:lnTo>
                  <a:lnTo>
                    <a:pt x="1956" y="2540"/>
                  </a:lnTo>
                  <a:lnTo>
                    <a:pt x="1985" y="2525"/>
                  </a:lnTo>
                  <a:lnTo>
                    <a:pt x="2013" y="2509"/>
                  </a:lnTo>
                  <a:lnTo>
                    <a:pt x="2041" y="2493"/>
                  </a:lnTo>
                  <a:lnTo>
                    <a:pt x="2069" y="2476"/>
                  </a:lnTo>
                  <a:lnTo>
                    <a:pt x="2095" y="2457"/>
                  </a:lnTo>
                  <a:lnTo>
                    <a:pt x="2122" y="2439"/>
                  </a:lnTo>
                  <a:lnTo>
                    <a:pt x="2148" y="2420"/>
                  </a:lnTo>
                  <a:lnTo>
                    <a:pt x="2174" y="2400"/>
                  </a:lnTo>
                  <a:lnTo>
                    <a:pt x="2198" y="2380"/>
                  </a:lnTo>
                  <a:lnTo>
                    <a:pt x="2223" y="2360"/>
                  </a:lnTo>
                  <a:lnTo>
                    <a:pt x="2248" y="2338"/>
                  </a:lnTo>
                  <a:lnTo>
                    <a:pt x="2271" y="2316"/>
                  </a:lnTo>
                  <a:lnTo>
                    <a:pt x="2294" y="2293"/>
                  </a:lnTo>
                  <a:lnTo>
                    <a:pt x="2317" y="2271"/>
                  </a:lnTo>
                  <a:lnTo>
                    <a:pt x="2339" y="2247"/>
                  </a:lnTo>
                  <a:lnTo>
                    <a:pt x="2361" y="2222"/>
                  </a:lnTo>
                  <a:lnTo>
                    <a:pt x="2381" y="2199"/>
                  </a:lnTo>
                  <a:lnTo>
                    <a:pt x="2401" y="2173"/>
                  </a:lnTo>
                  <a:lnTo>
                    <a:pt x="2421" y="2147"/>
                  </a:lnTo>
                  <a:lnTo>
                    <a:pt x="2440" y="2121"/>
                  </a:lnTo>
                  <a:lnTo>
                    <a:pt x="2458" y="2095"/>
                  </a:lnTo>
                  <a:lnTo>
                    <a:pt x="2477" y="2068"/>
                  </a:lnTo>
                  <a:lnTo>
                    <a:pt x="2494" y="2040"/>
                  </a:lnTo>
                  <a:lnTo>
                    <a:pt x="2510" y="2012"/>
                  </a:lnTo>
                  <a:lnTo>
                    <a:pt x="2526" y="1984"/>
                  </a:lnTo>
                  <a:lnTo>
                    <a:pt x="2541" y="1955"/>
                  </a:lnTo>
                  <a:lnTo>
                    <a:pt x="2556" y="1926"/>
                  </a:lnTo>
                  <a:lnTo>
                    <a:pt x="2569" y="1896"/>
                  </a:lnTo>
                  <a:lnTo>
                    <a:pt x="2583" y="1866"/>
                  </a:lnTo>
                  <a:lnTo>
                    <a:pt x="2595" y="1836"/>
                  </a:lnTo>
                  <a:lnTo>
                    <a:pt x="2606" y="1806"/>
                  </a:lnTo>
                  <a:lnTo>
                    <a:pt x="2617" y="1775"/>
                  </a:lnTo>
                  <a:lnTo>
                    <a:pt x="2628" y="1743"/>
                  </a:lnTo>
                  <a:lnTo>
                    <a:pt x="2638" y="1712"/>
                  </a:lnTo>
                  <a:lnTo>
                    <a:pt x="2646" y="1679"/>
                  </a:lnTo>
                  <a:lnTo>
                    <a:pt x="2654" y="1647"/>
                  </a:lnTo>
                  <a:lnTo>
                    <a:pt x="2661" y="1614"/>
                  </a:lnTo>
                  <a:lnTo>
                    <a:pt x="2668" y="1582"/>
                  </a:lnTo>
                  <a:lnTo>
                    <a:pt x="2673" y="1548"/>
                  </a:lnTo>
                  <a:lnTo>
                    <a:pt x="2677" y="1515"/>
                  </a:lnTo>
                  <a:lnTo>
                    <a:pt x="2682" y="1481"/>
                  </a:lnTo>
                  <a:lnTo>
                    <a:pt x="2684" y="1447"/>
                  </a:lnTo>
                  <a:lnTo>
                    <a:pt x="2686" y="1413"/>
                  </a:lnTo>
                  <a:lnTo>
                    <a:pt x="2688" y="1378"/>
                  </a:lnTo>
                  <a:lnTo>
                    <a:pt x="2688" y="1344"/>
                  </a:lnTo>
                  <a:lnTo>
                    <a:pt x="2688" y="1344"/>
                  </a:lnTo>
                  <a:lnTo>
                    <a:pt x="2688" y="1309"/>
                  </a:lnTo>
                  <a:lnTo>
                    <a:pt x="2686" y="1275"/>
                  </a:lnTo>
                  <a:lnTo>
                    <a:pt x="2684" y="1240"/>
                  </a:lnTo>
                  <a:lnTo>
                    <a:pt x="2682" y="1206"/>
                  </a:lnTo>
                  <a:lnTo>
                    <a:pt x="2677" y="1173"/>
                  </a:lnTo>
                  <a:lnTo>
                    <a:pt x="2673" y="1140"/>
                  </a:lnTo>
                  <a:lnTo>
                    <a:pt x="2668" y="1106"/>
                  </a:lnTo>
                  <a:lnTo>
                    <a:pt x="2661" y="1073"/>
                  </a:lnTo>
                  <a:lnTo>
                    <a:pt x="2654" y="1040"/>
                  </a:lnTo>
                  <a:lnTo>
                    <a:pt x="2646" y="1008"/>
                  </a:lnTo>
                  <a:lnTo>
                    <a:pt x="2638" y="975"/>
                  </a:lnTo>
                  <a:lnTo>
                    <a:pt x="2628" y="944"/>
                  </a:lnTo>
                  <a:lnTo>
                    <a:pt x="2617" y="913"/>
                  </a:lnTo>
                  <a:lnTo>
                    <a:pt x="2606" y="882"/>
                  </a:lnTo>
                  <a:lnTo>
                    <a:pt x="2595" y="851"/>
                  </a:lnTo>
                  <a:lnTo>
                    <a:pt x="2583" y="821"/>
                  </a:lnTo>
                  <a:lnTo>
                    <a:pt x="2569" y="791"/>
                  </a:lnTo>
                  <a:lnTo>
                    <a:pt x="2556" y="761"/>
                  </a:lnTo>
                  <a:lnTo>
                    <a:pt x="2541" y="732"/>
                  </a:lnTo>
                  <a:lnTo>
                    <a:pt x="2526" y="703"/>
                  </a:lnTo>
                  <a:lnTo>
                    <a:pt x="2510" y="675"/>
                  </a:lnTo>
                  <a:lnTo>
                    <a:pt x="2494" y="647"/>
                  </a:lnTo>
                  <a:lnTo>
                    <a:pt x="2477" y="619"/>
                  </a:lnTo>
                  <a:lnTo>
                    <a:pt x="2458" y="592"/>
                  </a:lnTo>
                  <a:lnTo>
                    <a:pt x="2440" y="566"/>
                  </a:lnTo>
                  <a:lnTo>
                    <a:pt x="2421" y="540"/>
                  </a:lnTo>
                  <a:lnTo>
                    <a:pt x="2401" y="514"/>
                  </a:lnTo>
                  <a:lnTo>
                    <a:pt x="2381" y="489"/>
                  </a:lnTo>
                  <a:lnTo>
                    <a:pt x="2361" y="465"/>
                  </a:lnTo>
                  <a:lnTo>
                    <a:pt x="2339" y="440"/>
                  </a:lnTo>
                  <a:lnTo>
                    <a:pt x="2317" y="416"/>
                  </a:lnTo>
                  <a:lnTo>
                    <a:pt x="2294" y="394"/>
                  </a:lnTo>
                  <a:lnTo>
                    <a:pt x="2271" y="371"/>
                  </a:lnTo>
                  <a:lnTo>
                    <a:pt x="2248" y="349"/>
                  </a:lnTo>
                  <a:lnTo>
                    <a:pt x="2223" y="328"/>
                  </a:lnTo>
                  <a:lnTo>
                    <a:pt x="2198" y="307"/>
                  </a:lnTo>
                  <a:lnTo>
                    <a:pt x="2174" y="287"/>
                  </a:lnTo>
                  <a:lnTo>
                    <a:pt x="2148" y="267"/>
                  </a:lnTo>
                  <a:lnTo>
                    <a:pt x="2122" y="248"/>
                  </a:lnTo>
                  <a:lnTo>
                    <a:pt x="2095" y="230"/>
                  </a:lnTo>
                  <a:lnTo>
                    <a:pt x="2069" y="211"/>
                  </a:lnTo>
                  <a:lnTo>
                    <a:pt x="2041" y="194"/>
                  </a:lnTo>
                  <a:lnTo>
                    <a:pt x="2013" y="178"/>
                  </a:lnTo>
                  <a:lnTo>
                    <a:pt x="1985" y="162"/>
                  </a:lnTo>
                  <a:lnTo>
                    <a:pt x="1956" y="147"/>
                  </a:lnTo>
                  <a:lnTo>
                    <a:pt x="1927" y="133"/>
                  </a:lnTo>
                  <a:lnTo>
                    <a:pt x="1897" y="119"/>
                  </a:lnTo>
                  <a:lnTo>
                    <a:pt x="1867" y="106"/>
                  </a:lnTo>
                  <a:lnTo>
                    <a:pt x="1837" y="93"/>
                  </a:lnTo>
                  <a:lnTo>
                    <a:pt x="1807" y="82"/>
                  </a:lnTo>
                  <a:lnTo>
                    <a:pt x="1776" y="71"/>
                  </a:lnTo>
                  <a:lnTo>
                    <a:pt x="1743" y="60"/>
                  </a:lnTo>
                  <a:lnTo>
                    <a:pt x="1712" y="52"/>
                  </a:lnTo>
                  <a:lnTo>
                    <a:pt x="1680" y="43"/>
                  </a:lnTo>
                  <a:lnTo>
                    <a:pt x="1648" y="34"/>
                  </a:lnTo>
                  <a:lnTo>
                    <a:pt x="1615" y="28"/>
                  </a:lnTo>
                  <a:lnTo>
                    <a:pt x="1582" y="21"/>
                  </a:lnTo>
                  <a:lnTo>
                    <a:pt x="1549" y="16"/>
                  </a:lnTo>
                  <a:lnTo>
                    <a:pt x="1516" y="11"/>
                  </a:lnTo>
                  <a:lnTo>
                    <a:pt x="1481" y="8"/>
                  </a:lnTo>
                  <a:lnTo>
                    <a:pt x="1447" y="4"/>
                  </a:lnTo>
                  <a:lnTo>
                    <a:pt x="1414" y="2"/>
                  </a:lnTo>
                  <a:lnTo>
                    <a:pt x="1378" y="1"/>
                  </a:lnTo>
                  <a:lnTo>
                    <a:pt x="1344" y="0"/>
                  </a:lnTo>
                  <a:lnTo>
                    <a:pt x="1344" y="0"/>
                  </a:lnTo>
                  <a:close/>
                  <a:moveTo>
                    <a:pt x="1344" y="2417"/>
                  </a:moveTo>
                  <a:lnTo>
                    <a:pt x="1344" y="2417"/>
                  </a:lnTo>
                  <a:lnTo>
                    <a:pt x="1316" y="2417"/>
                  </a:lnTo>
                  <a:lnTo>
                    <a:pt x="1289" y="2416"/>
                  </a:lnTo>
                  <a:lnTo>
                    <a:pt x="1261" y="2413"/>
                  </a:lnTo>
                  <a:lnTo>
                    <a:pt x="1235" y="2411"/>
                  </a:lnTo>
                  <a:lnTo>
                    <a:pt x="1208" y="2408"/>
                  </a:lnTo>
                  <a:lnTo>
                    <a:pt x="1181" y="2405"/>
                  </a:lnTo>
                  <a:lnTo>
                    <a:pt x="1154" y="2400"/>
                  </a:lnTo>
                  <a:lnTo>
                    <a:pt x="1128" y="2395"/>
                  </a:lnTo>
                  <a:lnTo>
                    <a:pt x="1101" y="2390"/>
                  </a:lnTo>
                  <a:lnTo>
                    <a:pt x="1076" y="2383"/>
                  </a:lnTo>
                  <a:lnTo>
                    <a:pt x="1050" y="2376"/>
                  </a:lnTo>
                  <a:lnTo>
                    <a:pt x="1025" y="2368"/>
                  </a:lnTo>
                  <a:lnTo>
                    <a:pt x="999" y="2361"/>
                  </a:lnTo>
                  <a:lnTo>
                    <a:pt x="975" y="2351"/>
                  </a:lnTo>
                  <a:lnTo>
                    <a:pt x="950" y="2343"/>
                  </a:lnTo>
                  <a:lnTo>
                    <a:pt x="926" y="2333"/>
                  </a:lnTo>
                  <a:lnTo>
                    <a:pt x="879" y="2311"/>
                  </a:lnTo>
                  <a:lnTo>
                    <a:pt x="832" y="2287"/>
                  </a:lnTo>
                  <a:lnTo>
                    <a:pt x="788" y="2261"/>
                  </a:lnTo>
                  <a:lnTo>
                    <a:pt x="744" y="2233"/>
                  </a:lnTo>
                  <a:lnTo>
                    <a:pt x="702" y="2203"/>
                  </a:lnTo>
                  <a:lnTo>
                    <a:pt x="661" y="2172"/>
                  </a:lnTo>
                  <a:lnTo>
                    <a:pt x="623" y="2138"/>
                  </a:lnTo>
                  <a:lnTo>
                    <a:pt x="585" y="2102"/>
                  </a:lnTo>
                  <a:lnTo>
                    <a:pt x="550" y="2066"/>
                  </a:lnTo>
                  <a:lnTo>
                    <a:pt x="516" y="2026"/>
                  </a:lnTo>
                  <a:lnTo>
                    <a:pt x="484" y="1985"/>
                  </a:lnTo>
                  <a:lnTo>
                    <a:pt x="454" y="1943"/>
                  </a:lnTo>
                  <a:lnTo>
                    <a:pt x="426" y="1900"/>
                  </a:lnTo>
                  <a:lnTo>
                    <a:pt x="400" y="1855"/>
                  </a:lnTo>
                  <a:lnTo>
                    <a:pt x="377" y="1809"/>
                  </a:lnTo>
                  <a:lnTo>
                    <a:pt x="355" y="1761"/>
                  </a:lnTo>
                  <a:lnTo>
                    <a:pt x="346" y="1737"/>
                  </a:lnTo>
                  <a:lnTo>
                    <a:pt x="336" y="1713"/>
                  </a:lnTo>
                  <a:lnTo>
                    <a:pt x="327" y="1688"/>
                  </a:lnTo>
                  <a:lnTo>
                    <a:pt x="319" y="1663"/>
                  </a:lnTo>
                  <a:lnTo>
                    <a:pt x="311" y="1638"/>
                  </a:lnTo>
                  <a:lnTo>
                    <a:pt x="305" y="1612"/>
                  </a:lnTo>
                  <a:lnTo>
                    <a:pt x="298" y="1586"/>
                  </a:lnTo>
                  <a:lnTo>
                    <a:pt x="292" y="1560"/>
                  </a:lnTo>
                  <a:lnTo>
                    <a:pt x="288" y="1533"/>
                  </a:lnTo>
                  <a:lnTo>
                    <a:pt x="283" y="1507"/>
                  </a:lnTo>
                  <a:lnTo>
                    <a:pt x="279" y="1481"/>
                  </a:lnTo>
                  <a:lnTo>
                    <a:pt x="276" y="1453"/>
                  </a:lnTo>
                  <a:lnTo>
                    <a:pt x="274" y="1426"/>
                  </a:lnTo>
                  <a:lnTo>
                    <a:pt x="272" y="1399"/>
                  </a:lnTo>
                  <a:lnTo>
                    <a:pt x="272" y="1371"/>
                  </a:lnTo>
                  <a:lnTo>
                    <a:pt x="271" y="1344"/>
                  </a:lnTo>
                  <a:lnTo>
                    <a:pt x="271" y="1344"/>
                  </a:lnTo>
                  <a:lnTo>
                    <a:pt x="272" y="1316"/>
                  </a:lnTo>
                  <a:lnTo>
                    <a:pt x="272" y="1289"/>
                  </a:lnTo>
                  <a:lnTo>
                    <a:pt x="274" y="1261"/>
                  </a:lnTo>
                  <a:lnTo>
                    <a:pt x="276" y="1234"/>
                  </a:lnTo>
                  <a:lnTo>
                    <a:pt x="279" y="1207"/>
                  </a:lnTo>
                  <a:lnTo>
                    <a:pt x="283" y="1180"/>
                  </a:lnTo>
                  <a:lnTo>
                    <a:pt x="288" y="1154"/>
                  </a:lnTo>
                  <a:lnTo>
                    <a:pt x="292" y="1128"/>
                  </a:lnTo>
                  <a:lnTo>
                    <a:pt x="298" y="1101"/>
                  </a:lnTo>
                  <a:lnTo>
                    <a:pt x="305" y="1075"/>
                  </a:lnTo>
                  <a:lnTo>
                    <a:pt x="311" y="1049"/>
                  </a:lnTo>
                  <a:lnTo>
                    <a:pt x="319" y="1025"/>
                  </a:lnTo>
                  <a:lnTo>
                    <a:pt x="327" y="999"/>
                  </a:lnTo>
                  <a:lnTo>
                    <a:pt x="336" y="974"/>
                  </a:lnTo>
                  <a:lnTo>
                    <a:pt x="346" y="951"/>
                  </a:lnTo>
                  <a:lnTo>
                    <a:pt x="355" y="926"/>
                  </a:lnTo>
                  <a:lnTo>
                    <a:pt x="377" y="879"/>
                  </a:lnTo>
                  <a:lnTo>
                    <a:pt x="400" y="833"/>
                  </a:lnTo>
                  <a:lnTo>
                    <a:pt x="426" y="788"/>
                  </a:lnTo>
                  <a:lnTo>
                    <a:pt x="454" y="744"/>
                  </a:lnTo>
                  <a:lnTo>
                    <a:pt x="484" y="702"/>
                  </a:lnTo>
                  <a:lnTo>
                    <a:pt x="516" y="661"/>
                  </a:lnTo>
                  <a:lnTo>
                    <a:pt x="550" y="622"/>
                  </a:lnTo>
                  <a:lnTo>
                    <a:pt x="585" y="585"/>
                  </a:lnTo>
                  <a:lnTo>
                    <a:pt x="623" y="549"/>
                  </a:lnTo>
                  <a:lnTo>
                    <a:pt x="661" y="516"/>
                  </a:lnTo>
                  <a:lnTo>
                    <a:pt x="702" y="484"/>
                  </a:lnTo>
                  <a:lnTo>
                    <a:pt x="744" y="454"/>
                  </a:lnTo>
                  <a:lnTo>
                    <a:pt x="788" y="426"/>
                  </a:lnTo>
                  <a:lnTo>
                    <a:pt x="832" y="400"/>
                  </a:lnTo>
                  <a:lnTo>
                    <a:pt x="879" y="377"/>
                  </a:lnTo>
                  <a:lnTo>
                    <a:pt x="926" y="355"/>
                  </a:lnTo>
                  <a:lnTo>
                    <a:pt x="950" y="346"/>
                  </a:lnTo>
                  <a:lnTo>
                    <a:pt x="975" y="336"/>
                  </a:lnTo>
                  <a:lnTo>
                    <a:pt x="999" y="327"/>
                  </a:lnTo>
                  <a:lnTo>
                    <a:pt x="1025" y="319"/>
                  </a:lnTo>
                  <a:lnTo>
                    <a:pt x="1050" y="311"/>
                  </a:lnTo>
                  <a:lnTo>
                    <a:pt x="1076" y="305"/>
                  </a:lnTo>
                  <a:lnTo>
                    <a:pt x="1101" y="298"/>
                  </a:lnTo>
                  <a:lnTo>
                    <a:pt x="1128" y="293"/>
                  </a:lnTo>
                  <a:lnTo>
                    <a:pt x="1154" y="288"/>
                  </a:lnTo>
                  <a:lnTo>
                    <a:pt x="1181" y="283"/>
                  </a:lnTo>
                  <a:lnTo>
                    <a:pt x="1208" y="279"/>
                  </a:lnTo>
                  <a:lnTo>
                    <a:pt x="1235" y="276"/>
                  </a:lnTo>
                  <a:lnTo>
                    <a:pt x="1261" y="274"/>
                  </a:lnTo>
                  <a:lnTo>
                    <a:pt x="1289" y="273"/>
                  </a:lnTo>
                  <a:lnTo>
                    <a:pt x="1316" y="271"/>
                  </a:lnTo>
                  <a:lnTo>
                    <a:pt x="1344" y="270"/>
                  </a:lnTo>
                  <a:lnTo>
                    <a:pt x="1344" y="270"/>
                  </a:lnTo>
                  <a:lnTo>
                    <a:pt x="1372" y="271"/>
                  </a:lnTo>
                  <a:lnTo>
                    <a:pt x="1400" y="273"/>
                  </a:lnTo>
                  <a:lnTo>
                    <a:pt x="1427" y="274"/>
                  </a:lnTo>
                  <a:lnTo>
                    <a:pt x="1453" y="276"/>
                  </a:lnTo>
                  <a:lnTo>
                    <a:pt x="1480" y="279"/>
                  </a:lnTo>
                  <a:lnTo>
                    <a:pt x="1507" y="283"/>
                  </a:lnTo>
                  <a:lnTo>
                    <a:pt x="1534" y="288"/>
                  </a:lnTo>
                  <a:lnTo>
                    <a:pt x="1561" y="293"/>
                  </a:lnTo>
                  <a:lnTo>
                    <a:pt x="1587" y="298"/>
                  </a:lnTo>
                  <a:lnTo>
                    <a:pt x="1612" y="305"/>
                  </a:lnTo>
                  <a:lnTo>
                    <a:pt x="1638" y="311"/>
                  </a:lnTo>
                  <a:lnTo>
                    <a:pt x="1663" y="319"/>
                  </a:lnTo>
                  <a:lnTo>
                    <a:pt x="1689" y="327"/>
                  </a:lnTo>
                  <a:lnTo>
                    <a:pt x="1713" y="336"/>
                  </a:lnTo>
                  <a:lnTo>
                    <a:pt x="1738" y="346"/>
                  </a:lnTo>
                  <a:lnTo>
                    <a:pt x="1762" y="355"/>
                  </a:lnTo>
                  <a:lnTo>
                    <a:pt x="1810" y="377"/>
                  </a:lnTo>
                  <a:lnTo>
                    <a:pt x="1856" y="400"/>
                  </a:lnTo>
                  <a:lnTo>
                    <a:pt x="1901" y="426"/>
                  </a:lnTo>
                  <a:lnTo>
                    <a:pt x="1944" y="454"/>
                  </a:lnTo>
                  <a:lnTo>
                    <a:pt x="1986" y="484"/>
                  </a:lnTo>
                  <a:lnTo>
                    <a:pt x="2027" y="516"/>
                  </a:lnTo>
                  <a:lnTo>
                    <a:pt x="2065" y="549"/>
                  </a:lnTo>
                  <a:lnTo>
                    <a:pt x="2103" y="585"/>
                  </a:lnTo>
                  <a:lnTo>
                    <a:pt x="2138" y="622"/>
                  </a:lnTo>
                  <a:lnTo>
                    <a:pt x="2173" y="661"/>
                  </a:lnTo>
                  <a:lnTo>
                    <a:pt x="2204" y="702"/>
                  </a:lnTo>
                  <a:lnTo>
                    <a:pt x="2234" y="744"/>
                  </a:lnTo>
                  <a:lnTo>
                    <a:pt x="2262" y="788"/>
                  </a:lnTo>
                  <a:lnTo>
                    <a:pt x="2288" y="833"/>
                  </a:lnTo>
                  <a:lnTo>
                    <a:pt x="2311" y="879"/>
                  </a:lnTo>
                  <a:lnTo>
                    <a:pt x="2333" y="926"/>
                  </a:lnTo>
                  <a:lnTo>
                    <a:pt x="2343" y="951"/>
                  </a:lnTo>
                  <a:lnTo>
                    <a:pt x="2352" y="974"/>
                  </a:lnTo>
                  <a:lnTo>
                    <a:pt x="2362" y="999"/>
                  </a:lnTo>
                  <a:lnTo>
                    <a:pt x="2369" y="1025"/>
                  </a:lnTo>
                  <a:lnTo>
                    <a:pt x="2377" y="1049"/>
                  </a:lnTo>
                  <a:lnTo>
                    <a:pt x="2384" y="1075"/>
                  </a:lnTo>
                  <a:lnTo>
                    <a:pt x="2390" y="1101"/>
                  </a:lnTo>
                  <a:lnTo>
                    <a:pt x="2396" y="1128"/>
                  </a:lnTo>
                  <a:lnTo>
                    <a:pt x="2400" y="1154"/>
                  </a:lnTo>
                  <a:lnTo>
                    <a:pt x="2406" y="1180"/>
                  </a:lnTo>
                  <a:lnTo>
                    <a:pt x="2409" y="1207"/>
                  </a:lnTo>
                  <a:lnTo>
                    <a:pt x="2412" y="1234"/>
                  </a:lnTo>
                  <a:lnTo>
                    <a:pt x="2414" y="1261"/>
                  </a:lnTo>
                  <a:lnTo>
                    <a:pt x="2416" y="1289"/>
                  </a:lnTo>
                  <a:lnTo>
                    <a:pt x="2417" y="1316"/>
                  </a:lnTo>
                  <a:lnTo>
                    <a:pt x="2417" y="1344"/>
                  </a:lnTo>
                  <a:lnTo>
                    <a:pt x="2417" y="1344"/>
                  </a:lnTo>
                  <a:lnTo>
                    <a:pt x="2417" y="1371"/>
                  </a:lnTo>
                  <a:lnTo>
                    <a:pt x="2416" y="1399"/>
                  </a:lnTo>
                  <a:lnTo>
                    <a:pt x="2414" y="1426"/>
                  </a:lnTo>
                  <a:lnTo>
                    <a:pt x="2412" y="1453"/>
                  </a:lnTo>
                  <a:lnTo>
                    <a:pt x="2409" y="1481"/>
                  </a:lnTo>
                  <a:lnTo>
                    <a:pt x="2406" y="1507"/>
                  </a:lnTo>
                  <a:lnTo>
                    <a:pt x="2400" y="1533"/>
                  </a:lnTo>
                  <a:lnTo>
                    <a:pt x="2396" y="1560"/>
                  </a:lnTo>
                  <a:lnTo>
                    <a:pt x="2390" y="1586"/>
                  </a:lnTo>
                  <a:lnTo>
                    <a:pt x="2384" y="1612"/>
                  </a:lnTo>
                  <a:lnTo>
                    <a:pt x="2377" y="1638"/>
                  </a:lnTo>
                  <a:lnTo>
                    <a:pt x="2369" y="1663"/>
                  </a:lnTo>
                  <a:lnTo>
                    <a:pt x="2362" y="1688"/>
                  </a:lnTo>
                  <a:lnTo>
                    <a:pt x="2352" y="1713"/>
                  </a:lnTo>
                  <a:lnTo>
                    <a:pt x="2343" y="1737"/>
                  </a:lnTo>
                  <a:lnTo>
                    <a:pt x="2333" y="1761"/>
                  </a:lnTo>
                  <a:lnTo>
                    <a:pt x="2311" y="1809"/>
                  </a:lnTo>
                  <a:lnTo>
                    <a:pt x="2288" y="1855"/>
                  </a:lnTo>
                  <a:lnTo>
                    <a:pt x="2262" y="1900"/>
                  </a:lnTo>
                  <a:lnTo>
                    <a:pt x="2234" y="1943"/>
                  </a:lnTo>
                  <a:lnTo>
                    <a:pt x="2204" y="1985"/>
                  </a:lnTo>
                  <a:lnTo>
                    <a:pt x="2173" y="2026"/>
                  </a:lnTo>
                  <a:lnTo>
                    <a:pt x="2138" y="2066"/>
                  </a:lnTo>
                  <a:lnTo>
                    <a:pt x="2103" y="2102"/>
                  </a:lnTo>
                  <a:lnTo>
                    <a:pt x="2065" y="2138"/>
                  </a:lnTo>
                  <a:lnTo>
                    <a:pt x="2027" y="2172"/>
                  </a:lnTo>
                  <a:lnTo>
                    <a:pt x="1986" y="2203"/>
                  </a:lnTo>
                  <a:lnTo>
                    <a:pt x="1944" y="2233"/>
                  </a:lnTo>
                  <a:lnTo>
                    <a:pt x="1901" y="2261"/>
                  </a:lnTo>
                  <a:lnTo>
                    <a:pt x="1856" y="2287"/>
                  </a:lnTo>
                  <a:lnTo>
                    <a:pt x="1810" y="2311"/>
                  </a:lnTo>
                  <a:lnTo>
                    <a:pt x="1762" y="2333"/>
                  </a:lnTo>
                  <a:lnTo>
                    <a:pt x="1738" y="2343"/>
                  </a:lnTo>
                  <a:lnTo>
                    <a:pt x="1713" y="2351"/>
                  </a:lnTo>
                  <a:lnTo>
                    <a:pt x="1689" y="2361"/>
                  </a:lnTo>
                  <a:lnTo>
                    <a:pt x="1663" y="2368"/>
                  </a:lnTo>
                  <a:lnTo>
                    <a:pt x="1638" y="2376"/>
                  </a:lnTo>
                  <a:lnTo>
                    <a:pt x="1612" y="2383"/>
                  </a:lnTo>
                  <a:lnTo>
                    <a:pt x="1587" y="2390"/>
                  </a:lnTo>
                  <a:lnTo>
                    <a:pt x="1561" y="2395"/>
                  </a:lnTo>
                  <a:lnTo>
                    <a:pt x="1534" y="2400"/>
                  </a:lnTo>
                  <a:lnTo>
                    <a:pt x="1507" y="2405"/>
                  </a:lnTo>
                  <a:lnTo>
                    <a:pt x="1480" y="2408"/>
                  </a:lnTo>
                  <a:lnTo>
                    <a:pt x="1453" y="2411"/>
                  </a:lnTo>
                  <a:lnTo>
                    <a:pt x="1427" y="2413"/>
                  </a:lnTo>
                  <a:lnTo>
                    <a:pt x="1400" y="2416"/>
                  </a:lnTo>
                  <a:lnTo>
                    <a:pt x="1372" y="2417"/>
                  </a:lnTo>
                  <a:lnTo>
                    <a:pt x="1344" y="2417"/>
                  </a:lnTo>
                  <a:lnTo>
                    <a:pt x="1344" y="24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BFD6"/>
                </a:solidFill>
                <a:effectLst/>
                <a:uLnTx/>
                <a:uFillTx/>
                <a:latin typeface="Arial"/>
                <a:ea typeface="+mn-ea"/>
                <a:cs typeface="+mn-cs"/>
              </a:endParaRPr>
            </a:p>
          </p:txBody>
        </p:sp>
        <p:sp>
          <p:nvSpPr>
            <p:cNvPr id="13" name="Freeform 6">
              <a:extLst>
                <a:ext uri="{FF2B5EF4-FFF2-40B4-BE49-F238E27FC236}">
                  <a16:creationId xmlns:a16="http://schemas.microsoft.com/office/drawing/2014/main" id="{30697A8D-418B-40E8-A74A-E48B776D79BB}"/>
                </a:ext>
              </a:extLst>
            </p:cNvPr>
            <p:cNvSpPr>
              <a:spLocks/>
            </p:cNvSpPr>
            <p:nvPr/>
          </p:nvSpPr>
          <p:spPr bwMode="auto">
            <a:xfrm>
              <a:off x="5065713" y="1663700"/>
              <a:ext cx="1377950" cy="1592263"/>
            </a:xfrm>
            <a:custGeom>
              <a:avLst/>
              <a:gdLst>
                <a:gd name="T0" fmla="*/ 0 w 868"/>
                <a:gd name="T1" fmla="*/ 1003 h 1003"/>
                <a:gd name="T2" fmla="*/ 0 w 868"/>
                <a:gd name="T3" fmla="*/ 0 h 1003"/>
                <a:gd name="T4" fmla="*/ 868 w 868"/>
                <a:gd name="T5" fmla="*/ 502 h 1003"/>
                <a:gd name="T6" fmla="*/ 0 w 868"/>
                <a:gd name="T7" fmla="*/ 1003 h 1003"/>
              </a:gdLst>
              <a:ahLst/>
              <a:cxnLst>
                <a:cxn ang="0">
                  <a:pos x="T0" y="T1"/>
                </a:cxn>
                <a:cxn ang="0">
                  <a:pos x="T2" y="T3"/>
                </a:cxn>
                <a:cxn ang="0">
                  <a:pos x="T4" y="T5"/>
                </a:cxn>
                <a:cxn ang="0">
                  <a:pos x="T6" y="T7"/>
                </a:cxn>
              </a:cxnLst>
              <a:rect l="0" t="0" r="r" b="b"/>
              <a:pathLst>
                <a:path w="868" h="1003">
                  <a:moveTo>
                    <a:pt x="0" y="1003"/>
                  </a:moveTo>
                  <a:lnTo>
                    <a:pt x="0" y="0"/>
                  </a:lnTo>
                  <a:lnTo>
                    <a:pt x="868" y="502"/>
                  </a:lnTo>
                  <a:lnTo>
                    <a:pt x="0"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7322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4161470"/>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5401290" cy="60141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EDFF00"/>
                </a:solidFill>
                <a:effectLst/>
                <a:uLnTx/>
                <a:uFillTx/>
                <a:latin typeface="Arial"/>
                <a:ea typeface="+mn-ea"/>
                <a:cs typeface="+mn-cs"/>
              </a:rPr>
              <a:t>The incredible true story behind the start of the #MeToo movement</a:t>
            </a:r>
            <a:endParaRPr kumimoji="0" lang="en-GB" sz="1200" b="1" i="0" u="none" strike="noStrike" kern="1200" cap="none" spc="0" normalizeH="0" baseline="0" noProof="0" dirty="0">
              <a:ln>
                <a:noFill/>
              </a:ln>
              <a:solidFill>
                <a:srgbClr val="EDFF00"/>
              </a:solidFill>
              <a:effectLst/>
              <a:uLnTx/>
              <a:uFillTx/>
              <a:latin typeface="Arial"/>
              <a:ea typeface="+mn-ea"/>
              <a:cs typeface="+mn-cs"/>
            </a:endParaRP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91437" y="194174"/>
            <a:ext cx="1528876"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SHE SAID</a:t>
            </a: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172031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E49179-3F50-CDA1-1A6D-AC489A8DF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12159" y="1235330"/>
            <a:ext cx="6111407" cy="5090601"/>
          </a:xfrm>
          <a:prstGeom prst="rect">
            <a:avLst/>
          </a:prstGeom>
        </p:spPr>
      </p:pic>
      <p:grpSp>
        <p:nvGrpSpPr>
          <p:cNvPr id="12" name="Group 11">
            <a:extLst>
              <a:ext uri="{FF2B5EF4-FFF2-40B4-BE49-F238E27FC236}">
                <a16:creationId xmlns:a16="http://schemas.microsoft.com/office/drawing/2014/main" id="{C2C75579-859A-1C72-DE9B-69119B65A131}"/>
              </a:ext>
            </a:extLst>
          </p:cNvPr>
          <p:cNvGrpSpPr/>
          <p:nvPr/>
        </p:nvGrpSpPr>
        <p:grpSpPr>
          <a:xfrm>
            <a:off x="9430028" y="3353453"/>
            <a:ext cx="1129401" cy="1128981"/>
            <a:chOff x="3429000" y="327025"/>
            <a:chExt cx="4267200" cy="4265613"/>
          </a:xfrm>
          <a:solidFill>
            <a:srgbClr val="FFFFFF">
              <a:alpha val="80000"/>
            </a:srgbClr>
          </a:solidFill>
        </p:grpSpPr>
        <p:sp>
          <p:nvSpPr>
            <p:cNvPr id="13" name="Freeform 5">
              <a:extLst>
                <a:ext uri="{FF2B5EF4-FFF2-40B4-BE49-F238E27FC236}">
                  <a16:creationId xmlns:a16="http://schemas.microsoft.com/office/drawing/2014/main" id="{8A6F672E-1C33-102E-0F09-520432DBF33F}"/>
                </a:ext>
              </a:extLst>
            </p:cNvPr>
            <p:cNvSpPr>
              <a:spLocks noEditPoints="1"/>
            </p:cNvSpPr>
            <p:nvPr/>
          </p:nvSpPr>
          <p:spPr bwMode="auto">
            <a:xfrm>
              <a:off x="3429000" y="327025"/>
              <a:ext cx="4267200" cy="4265613"/>
            </a:xfrm>
            <a:custGeom>
              <a:avLst/>
              <a:gdLst>
                <a:gd name="T0" fmla="*/ 1139 w 2688"/>
                <a:gd name="T1" fmla="*/ 16 h 2687"/>
                <a:gd name="T2" fmla="*/ 882 w 2688"/>
                <a:gd name="T3" fmla="*/ 82 h 2687"/>
                <a:gd name="T4" fmla="*/ 647 w 2688"/>
                <a:gd name="T5" fmla="*/ 194 h 2687"/>
                <a:gd name="T6" fmla="*/ 440 w 2688"/>
                <a:gd name="T7" fmla="*/ 349 h 2687"/>
                <a:gd name="T8" fmla="*/ 267 w 2688"/>
                <a:gd name="T9" fmla="*/ 540 h 2687"/>
                <a:gd name="T10" fmla="*/ 133 w 2688"/>
                <a:gd name="T11" fmla="*/ 761 h 2687"/>
                <a:gd name="T12" fmla="*/ 43 w 2688"/>
                <a:gd name="T13" fmla="*/ 1008 h 2687"/>
                <a:gd name="T14" fmla="*/ 2 w 2688"/>
                <a:gd name="T15" fmla="*/ 1275 h 2687"/>
                <a:gd name="T16" fmla="*/ 11 w 2688"/>
                <a:gd name="T17" fmla="*/ 1515 h 2687"/>
                <a:gd name="T18" fmla="*/ 71 w 2688"/>
                <a:gd name="T19" fmla="*/ 1775 h 2687"/>
                <a:gd name="T20" fmla="*/ 178 w 2688"/>
                <a:gd name="T21" fmla="*/ 2012 h 2687"/>
                <a:gd name="T22" fmla="*/ 327 w 2688"/>
                <a:gd name="T23" fmla="*/ 2222 h 2687"/>
                <a:gd name="T24" fmla="*/ 514 w 2688"/>
                <a:gd name="T25" fmla="*/ 2400 h 2687"/>
                <a:gd name="T26" fmla="*/ 732 w 2688"/>
                <a:gd name="T27" fmla="*/ 2540 h 2687"/>
                <a:gd name="T28" fmla="*/ 976 w 2688"/>
                <a:gd name="T29" fmla="*/ 2637 h 2687"/>
                <a:gd name="T30" fmla="*/ 1241 w 2688"/>
                <a:gd name="T31" fmla="*/ 2683 h 2687"/>
                <a:gd name="T32" fmla="*/ 1481 w 2688"/>
                <a:gd name="T33" fmla="*/ 2681 h 2687"/>
                <a:gd name="T34" fmla="*/ 1743 w 2688"/>
                <a:gd name="T35" fmla="*/ 2627 h 2687"/>
                <a:gd name="T36" fmla="*/ 1985 w 2688"/>
                <a:gd name="T37" fmla="*/ 2525 h 2687"/>
                <a:gd name="T38" fmla="*/ 2198 w 2688"/>
                <a:gd name="T39" fmla="*/ 2380 h 2687"/>
                <a:gd name="T40" fmla="*/ 2381 w 2688"/>
                <a:gd name="T41" fmla="*/ 2199 h 2687"/>
                <a:gd name="T42" fmla="*/ 2526 w 2688"/>
                <a:gd name="T43" fmla="*/ 1984 h 2687"/>
                <a:gd name="T44" fmla="*/ 2628 w 2688"/>
                <a:gd name="T45" fmla="*/ 1743 h 2687"/>
                <a:gd name="T46" fmla="*/ 2682 w 2688"/>
                <a:gd name="T47" fmla="*/ 1481 h 2687"/>
                <a:gd name="T48" fmla="*/ 2684 w 2688"/>
                <a:gd name="T49" fmla="*/ 1240 h 2687"/>
                <a:gd name="T50" fmla="*/ 2638 w 2688"/>
                <a:gd name="T51" fmla="*/ 975 h 2687"/>
                <a:gd name="T52" fmla="*/ 2541 w 2688"/>
                <a:gd name="T53" fmla="*/ 732 h 2687"/>
                <a:gd name="T54" fmla="*/ 2401 w 2688"/>
                <a:gd name="T55" fmla="*/ 514 h 2687"/>
                <a:gd name="T56" fmla="*/ 2223 w 2688"/>
                <a:gd name="T57" fmla="*/ 328 h 2687"/>
                <a:gd name="T58" fmla="*/ 2013 w 2688"/>
                <a:gd name="T59" fmla="*/ 178 h 2687"/>
                <a:gd name="T60" fmla="*/ 1776 w 2688"/>
                <a:gd name="T61" fmla="*/ 71 h 2687"/>
                <a:gd name="T62" fmla="*/ 1516 w 2688"/>
                <a:gd name="T63" fmla="*/ 11 h 2687"/>
                <a:gd name="T64" fmla="*/ 1344 w 2688"/>
                <a:gd name="T65" fmla="*/ 2417 h 2687"/>
                <a:gd name="T66" fmla="*/ 1128 w 2688"/>
                <a:gd name="T67" fmla="*/ 2395 h 2687"/>
                <a:gd name="T68" fmla="*/ 926 w 2688"/>
                <a:gd name="T69" fmla="*/ 2333 h 2687"/>
                <a:gd name="T70" fmla="*/ 585 w 2688"/>
                <a:gd name="T71" fmla="*/ 2102 h 2687"/>
                <a:gd name="T72" fmla="*/ 355 w 2688"/>
                <a:gd name="T73" fmla="*/ 1761 h 2687"/>
                <a:gd name="T74" fmla="*/ 292 w 2688"/>
                <a:gd name="T75" fmla="*/ 1560 h 2687"/>
                <a:gd name="T76" fmla="*/ 271 w 2688"/>
                <a:gd name="T77" fmla="*/ 1344 h 2687"/>
                <a:gd name="T78" fmla="*/ 288 w 2688"/>
                <a:gd name="T79" fmla="*/ 1154 h 2687"/>
                <a:gd name="T80" fmla="*/ 346 w 2688"/>
                <a:gd name="T81" fmla="*/ 951 h 2687"/>
                <a:gd name="T82" fmla="*/ 550 w 2688"/>
                <a:gd name="T83" fmla="*/ 622 h 2687"/>
                <a:gd name="T84" fmla="*/ 879 w 2688"/>
                <a:gd name="T85" fmla="*/ 377 h 2687"/>
                <a:gd name="T86" fmla="*/ 1101 w 2688"/>
                <a:gd name="T87" fmla="*/ 298 h 2687"/>
                <a:gd name="T88" fmla="*/ 1316 w 2688"/>
                <a:gd name="T89" fmla="*/ 271 h 2687"/>
                <a:gd name="T90" fmla="*/ 1507 w 2688"/>
                <a:gd name="T91" fmla="*/ 283 h 2687"/>
                <a:gd name="T92" fmla="*/ 1713 w 2688"/>
                <a:gd name="T93" fmla="*/ 336 h 2687"/>
                <a:gd name="T94" fmla="*/ 2027 w 2688"/>
                <a:gd name="T95" fmla="*/ 516 h 2687"/>
                <a:gd name="T96" fmla="*/ 2288 w 2688"/>
                <a:gd name="T97" fmla="*/ 833 h 2687"/>
                <a:gd name="T98" fmla="*/ 2384 w 2688"/>
                <a:gd name="T99" fmla="*/ 1075 h 2687"/>
                <a:gd name="T100" fmla="*/ 2416 w 2688"/>
                <a:gd name="T101" fmla="*/ 1289 h 2687"/>
                <a:gd name="T102" fmla="*/ 2409 w 2688"/>
                <a:gd name="T103" fmla="*/ 1481 h 2687"/>
                <a:gd name="T104" fmla="*/ 2362 w 2688"/>
                <a:gd name="T105" fmla="*/ 1688 h 2687"/>
                <a:gd name="T106" fmla="*/ 2204 w 2688"/>
                <a:gd name="T107" fmla="*/ 1985 h 2687"/>
                <a:gd name="T108" fmla="*/ 1901 w 2688"/>
                <a:gd name="T109" fmla="*/ 2261 h 2687"/>
                <a:gd name="T110" fmla="*/ 1638 w 2688"/>
                <a:gd name="T111" fmla="*/ 2376 h 2687"/>
                <a:gd name="T112" fmla="*/ 1427 w 2688"/>
                <a:gd name="T113" fmla="*/ 241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8" h="2687">
                  <a:moveTo>
                    <a:pt x="1344" y="0"/>
                  </a:moveTo>
                  <a:lnTo>
                    <a:pt x="1344" y="0"/>
                  </a:lnTo>
                  <a:lnTo>
                    <a:pt x="1310" y="1"/>
                  </a:lnTo>
                  <a:lnTo>
                    <a:pt x="1275" y="2"/>
                  </a:lnTo>
                  <a:lnTo>
                    <a:pt x="1241" y="4"/>
                  </a:lnTo>
                  <a:lnTo>
                    <a:pt x="1207" y="8"/>
                  </a:lnTo>
                  <a:lnTo>
                    <a:pt x="1173" y="11"/>
                  </a:lnTo>
                  <a:lnTo>
                    <a:pt x="1139" y="16"/>
                  </a:lnTo>
                  <a:lnTo>
                    <a:pt x="1107" y="21"/>
                  </a:lnTo>
                  <a:lnTo>
                    <a:pt x="1073" y="28"/>
                  </a:lnTo>
                  <a:lnTo>
                    <a:pt x="1040" y="34"/>
                  </a:lnTo>
                  <a:lnTo>
                    <a:pt x="1008" y="43"/>
                  </a:lnTo>
                  <a:lnTo>
                    <a:pt x="976" y="52"/>
                  </a:lnTo>
                  <a:lnTo>
                    <a:pt x="945" y="60"/>
                  </a:lnTo>
                  <a:lnTo>
                    <a:pt x="914" y="71"/>
                  </a:lnTo>
                  <a:lnTo>
                    <a:pt x="882" y="82"/>
                  </a:lnTo>
                  <a:lnTo>
                    <a:pt x="851" y="93"/>
                  </a:lnTo>
                  <a:lnTo>
                    <a:pt x="821" y="106"/>
                  </a:lnTo>
                  <a:lnTo>
                    <a:pt x="791" y="119"/>
                  </a:lnTo>
                  <a:lnTo>
                    <a:pt x="761" y="133"/>
                  </a:lnTo>
                  <a:lnTo>
                    <a:pt x="732" y="147"/>
                  </a:lnTo>
                  <a:lnTo>
                    <a:pt x="703" y="162"/>
                  </a:lnTo>
                  <a:lnTo>
                    <a:pt x="675" y="178"/>
                  </a:lnTo>
                  <a:lnTo>
                    <a:pt x="647" y="194"/>
                  </a:lnTo>
                  <a:lnTo>
                    <a:pt x="619" y="211"/>
                  </a:lnTo>
                  <a:lnTo>
                    <a:pt x="593" y="230"/>
                  </a:lnTo>
                  <a:lnTo>
                    <a:pt x="566" y="248"/>
                  </a:lnTo>
                  <a:lnTo>
                    <a:pt x="540" y="267"/>
                  </a:lnTo>
                  <a:lnTo>
                    <a:pt x="514" y="287"/>
                  </a:lnTo>
                  <a:lnTo>
                    <a:pt x="490" y="307"/>
                  </a:lnTo>
                  <a:lnTo>
                    <a:pt x="465" y="328"/>
                  </a:lnTo>
                  <a:lnTo>
                    <a:pt x="440" y="349"/>
                  </a:lnTo>
                  <a:lnTo>
                    <a:pt x="417" y="371"/>
                  </a:lnTo>
                  <a:lnTo>
                    <a:pt x="394" y="394"/>
                  </a:lnTo>
                  <a:lnTo>
                    <a:pt x="371" y="416"/>
                  </a:lnTo>
                  <a:lnTo>
                    <a:pt x="349" y="440"/>
                  </a:lnTo>
                  <a:lnTo>
                    <a:pt x="327" y="465"/>
                  </a:lnTo>
                  <a:lnTo>
                    <a:pt x="307" y="489"/>
                  </a:lnTo>
                  <a:lnTo>
                    <a:pt x="287" y="514"/>
                  </a:lnTo>
                  <a:lnTo>
                    <a:pt x="267" y="540"/>
                  </a:lnTo>
                  <a:lnTo>
                    <a:pt x="248" y="566"/>
                  </a:lnTo>
                  <a:lnTo>
                    <a:pt x="230" y="592"/>
                  </a:lnTo>
                  <a:lnTo>
                    <a:pt x="211" y="619"/>
                  </a:lnTo>
                  <a:lnTo>
                    <a:pt x="194" y="647"/>
                  </a:lnTo>
                  <a:lnTo>
                    <a:pt x="178" y="675"/>
                  </a:lnTo>
                  <a:lnTo>
                    <a:pt x="162" y="703"/>
                  </a:lnTo>
                  <a:lnTo>
                    <a:pt x="147" y="732"/>
                  </a:lnTo>
                  <a:lnTo>
                    <a:pt x="133" y="761"/>
                  </a:lnTo>
                  <a:lnTo>
                    <a:pt x="119" y="791"/>
                  </a:lnTo>
                  <a:lnTo>
                    <a:pt x="106" y="821"/>
                  </a:lnTo>
                  <a:lnTo>
                    <a:pt x="93" y="851"/>
                  </a:lnTo>
                  <a:lnTo>
                    <a:pt x="82" y="882"/>
                  </a:lnTo>
                  <a:lnTo>
                    <a:pt x="71" y="913"/>
                  </a:lnTo>
                  <a:lnTo>
                    <a:pt x="60" y="944"/>
                  </a:lnTo>
                  <a:lnTo>
                    <a:pt x="52" y="975"/>
                  </a:lnTo>
                  <a:lnTo>
                    <a:pt x="43" y="1008"/>
                  </a:lnTo>
                  <a:lnTo>
                    <a:pt x="34" y="1040"/>
                  </a:lnTo>
                  <a:lnTo>
                    <a:pt x="28" y="1073"/>
                  </a:lnTo>
                  <a:lnTo>
                    <a:pt x="21" y="1106"/>
                  </a:lnTo>
                  <a:lnTo>
                    <a:pt x="16" y="1140"/>
                  </a:lnTo>
                  <a:lnTo>
                    <a:pt x="11" y="1173"/>
                  </a:lnTo>
                  <a:lnTo>
                    <a:pt x="8" y="1206"/>
                  </a:lnTo>
                  <a:lnTo>
                    <a:pt x="4" y="1240"/>
                  </a:lnTo>
                  <a:lnTo>
                    <a:pt x="2" y="1275"/>
                  </a:lnTo>
                  <a:lnTo>
                    <a:pt x="1" y="1309"/>
                  </a:lnTo>
                  <a:lnTo>
                    <a:pt x="0" y="1344"/>
                  </a:lnTo>
                  <a:lnTo>
                    <a:pt x="0" y="1344"/>
                  </a:lnTo>
                  <a:lnTo>
                    <a:pt x="1" y="1378"/>
                  </a:lnTo>
                  <a:lnTo>
                    <a:pt x="2" y="1413"/>
                  </a:lnTo>
                  <a:lnTo>
                    <a:pt x="4" y="1447"/>
                  </a:lnTo>
                  <a:lnTo>
                    <a:pt x="8" y="1481"/>
                  </a:lnTo>
                  <a:lnTo>
                    <a:pt x="11" y="1515"/>
                  </a:lnTo>
                  <a:lnTo>
                    <a:pt x="16" y="1548"/>
                  </a:lnTo>
                  <a:lnTo>
                    <a:pt x="21" y="1582"/>
                  </a:lnTo>
                  <a:lnTo>
                    <a:pt x="28" y="1614"/>
                  </a:lnTo>
                  <a:lnTo>
                    <a:pt x="34" y="1647"/>
                  </a:lnTo>
                  <a:lnTo>
                    <a:pt x="43" y="1679"/>
                  </a:lnTo>
                  <a:lnTo>
                    <a:pt x="52" y="1712"/>
                  </a:lnTo>
                  <a:lnTo>
                    <a:pt x="60" y="1743"/>
                  </a:lnTo>
                  <a:lnTo>
                    <a:pt x="71" y="1775"/>
                  </a:lnTo>
                  <a:lnTo>
                    <a:pt x="82" y="1806"/>
                  </a:lnTo>
                  <a:lnTo>
                    <a:pt x="93" y="1836"/>
                  </a:lnTo>
                  <a:lnTo>
                    <a:pt x="106" y="1866"/>
                  </a:lnTo>
                  <a:lnTo>
                    <a:pt x="119" y="1896"/>
                  </a:lnTo>
                  <a:lnTo>
                    <a:pt x="133" y="1926"/>
                  </a:lnTo>
                  <a:lnTo>
                    <a:pt x="147" y="1955"/>
                  </a:lnTo>
                  <a:lnTo>
                    <a:pt x="162" y="1984"/>
                  </a:lnTo>
                  <a:lnTo>
                    <a:pt x="178" y="2012"/>
                  </a:lnTo>
                  <a:lnTo>
                    <a:pt x="194" y="2040"/>
                  </a:lnTo>
                  <a:lnTo>
                    <a:pt x="211" y="2068"/>
                  </a:lnTo>
                  <a:lnTo>
                    <a:pt x="230" y="2095"/>
                  </a:lnTo>
                  <a:lnTo>
                    <a:pt x="248" y="2121"/>
                  </a:lnTo>
                  <a:lnTo>
                    <a:pt x="267" y="2147"/>
                  </a:lnTo>
                  <a:lnTo>
                    <a:pt x="287" y="2173"/>
                  </a:lnTo>
                  <a:lnTo>
                    <a:pt x="307" y="2199"/>
                  </a:lnTo>
                  <a:lnTo>
                    <a:pt x="327" y="2222"/>
                  </a:lnTo>
                  <a:lnTo>
                    <a:pt x="349" y="2247"/>
                  </a:lnTo>
                  <a:lnTo>
                    <a:pt x="371" y="2271"/>
                  </a:lnTo>
                  <a:lnTo>
                    <a:pt x="394" y="2293"/>
                  </a:lnTo>
                  <a:lnTo>
                    <a:pt x="417" y="2316"/>
                  </a:lnTo>
                  <a:lnTo>
                    <a:pt x="440" y="2338"/>
                  </a:lnTo>
                  <a:lnTo>
                    <a:pt x="465" y="2360"/>
                  </a:lnTo>
                  <a:lnTo>
                    <a:pt x="490" y="2380"/>
                  </a:lnTo>
                  <a:lnTo>
                    <a:pt x="514" y="2400"/>
                  </a:lnTo>
                  <a:lnTo>
                    <a:pt x="540" y="2420"/>
                  </a:lnTo>
                  <a:lnTo>
                    <a:pt x="566" y="2439"/>
                  </a:lnTo>
                  <a:lnTo>
                    <a:pt x="593" y="2457"/>
                  </a:lnTo>
                  <a:lnTo>
                    <a:pt x="619" y="2476"/>
                  </a:lnTo>
                  <a:lnTo>
                    <a:pt x="647" y="2493"/>
                  </a:lnTo>
                  <a:lnTo>
                    <a:pt x="675" y="2509"/>
                  </a:lnTo>
                  <a:lnTo>
                    <a:pt x="703" y="2525"/>
                  </a:lnTo>
                  <a:lnTo>
                    <a:pt x="732" y="2540"/>
                  </a:lnTo>
                  <a:lnTo>
                    <a:pt x="761" y="2555"/>
                  </a:lnTo>
                  <a:lnTo>
                    <a:pt x="791" y="2569"/>
                  </a:lnTo>
                  <a:lnTo>
                    <a:pt x="821" y="2582"/>
                  </a:lnTo>
                  <a:lnTo>
                    <a:pt x="851" y="2594"/>
                  </a:lnTo>
                  <a:lnTo>
                    <a:pt x="882" y="2605"/>
                  </a:lnTo>
                  <a:lnTo>
                    <a:pt x="914" y="2616"/>
                  </a:lnTo>
                  <a:lnTo>
                    <a:pt x="945" y="2627"/>
                  </a:lnTo>
                  <a:lnTo>
                    <a:pt x="976" y="2637"/>
                  </a:lnTo>
                  <a:lnTo>
                    <a:pt x="1008" y="2645"/>
                  </a:lnTo>
                  <a:lnTo>
                    <a:pt x="1040" y="2653"/>
                  </a:lnTo>
                  <a:lnTo>
                    <a:pt x="1073" y="2660"/>
                  </a:lnTo>
                  <a:lnTo>
                    <a:pt x="1107" y="2667"/>
                  </a:lnTo>
                  <a:lnTo>
                    <a:pt x="1139" y="2672"/>
                  </a:lnTo>
                  <a:lnTo>
                    <a:pt x="1173" y="2676"/>
                  </a:lnTo>
                  <a:lnTo>
                    <a:pt x="1207" y="2681"/>
                  </a:lnTo>
                  <a:lnTo>
                    <a:pt x="1241" y="2683"/>
                  </a:lnTo>
                  <a:lnTo>
                    <a:pt x="1275" y="2686"/>
                  </a:lnTo>
                  <a:lnTo>
                    <a:pt x="1310" y="2687"/>
                  </a:lnTo>
                  <a:lnTo>
                    <a:pt x="1344" y="2687"/>
                  </a:lnTo>
                  <a:lnTo>
                    <a:pt x="1344" y="2687"/>
                  </a:lnTo>
                  <a:lnTo>
                    <a:pt x="1378" y="2687"/>
                  </a:lnTo>
                  <a:lnTo>
                    <a:pt x="1414" y="2686"/>
                  </a:lnTo>
                  <a:lnTo>
                    <a:pt x="1447" y="2683"/>
                  </a:lnTo>
                  <a:lnTo>
                    <a:pt x="1481" y="2681"/>
                  </a:lnTo>
                  <a:lnTo>
                    <a:pt x="1516" y="2676"/>
                  </a:lnTo>
                  <a:lnTo>
                    <a:pt x="1549" y="2672"/>
                  </a:lnTo>
                  <a:lnTo>
                    <a:pt x="1582" y="2667"/>
                  </a:lnTo>
                  <a:lnTo>
                    <a:pt x="1615" y="2660"/>
                  </a:lnTo>
                  <a:lnTo>
                    <a:pt x="1648" y="2653"/>
                  </a:lnTo>
                  <a:lnTo>
                    <a:pt x="1680" y="2645"/>
                  </a:lnTo>
                  <a:lnTo>
                    <a:pt x="1712" y="2637"/>
                  </a:lnTo>
                  <a:lnTo>
                    <a:pt x="1743" y="2627"/>
                  </a:lnTo>
                  <a:lnTo>
                    <a:pt x="1776" y="2616"/>
                  </a:lnTo>
                  <a:lnTo>
                    <a:pt x="1807" y="2605"/>
                  </a:lnTo>
                  <a:lnTo>
                    <a:pt x="1837" y="2594"/>
                  </a:lnTo>
                  <a:lnTo>
                    <a:pt x="1867" y="2582"/>
                  </a:lnTo>
                  <a:lnTo>
                    <a:pt x="1897" y="2569"/>
                  </a:lnTo>
                  <a:lnTo>
                    <a:pt x="1927" y="2555"/>
                  </a:lnTo>
                  <a:lnTo>
                    <a:pt x="1956" y="2540"/>
                  </a:lnTo>
                  <a:lnTo>
                    <a:pt x="1985" y="2525"/>
                  </a:lnTo>
                  <a:lnTo>
                    <a:pt x="2013" y="2509"/>
                  </a:lnTo>
                  <a:lnTo>
                    <a:pt x="2041" y="2493"/>
                  </a:lnTo>
                  <a:lnTo>
                    <a:pt x="2069" y="2476"/>
                  </a:lnTo>
                  <a:lnTo>
                    <a:pt x="2095" y="2457"/>
                  </a:lnTo>
                  <a:lnTo>
                    <a:pt x="2122" y="2439"/>
                  </a:lnTo>
                  <a:lnTo>
                    <a:pt x="2148" y="2420"/>
                  </a:lnTo>
                  <a:lnTo>
                    <a:pt x="2174" y="2400"/>
                  </a:lnTo>
                  <a:lnTo>
                    <a:pt x="2198" y="2380"/>
                  </a:lnTo>
                  <a:lnTo>
                    <a:pt x="2223" y="2360"/>
                  </a:lnTo>
                  <a:lnTo>
                    <a:pt x="2248" y="2338"/>
                  </a:lnTo>
                  <a:lnTo>
                    <a:pt x="2271" y="2316"/>
                  </a:lnTo>
                  <a:lnTo>
                    <a:pt x="2294" y="2293"/>
                  </a:lnTo>
                  <a:lnTo>
                    <a:pt x="2317" y="2271"/>
                  </a:lnTo>
                  <a:lnTo>
                    <a:pt x="2339" y="2247"/>
                  </a:lnTo>
                  <a:lnTo>
                    <a:pt x="2361" y="2222"/>
                  </a:lnTo>
                  <a:lnTo>
                    <a:pt x="2381" y="2199"/>
                  </a:lnTo>
                  <a:lnTo>
                    <a:pt x="2401" y="2173"/>
                  </a:lnTo>
                  <a:lnTo>
                    <a:pt x="2421" y="2147"/>
                  </a:lnTo>
                  <a:lnTo>
                    <a:pt x="2440" y="2121"/>
                  </a:lnTo>
                  <a:lnTo>
                    <a:pt x="2458" y="2095"/>
                  </a:lnTo>
                  <a:lnTo>
                    <a:pt x="2477" y="2068"/>
                  </a:lnTo>
                  <a:lnTo>
                    <a:pt x="2494" y="2040"/>
                  </a:lnTo>
                  <a:lnTo>
                    <a:pt x="2510" y="2012"/>
                  </a:lnTo>
                  <a:lnTo>
                    <a:pt x="2526" y="1984"/>
                  </a:lnTo>
                  <a:lnTo>
                    <a:pt x="2541" y="1955"/>
                  </a:lnTo>
                  <a:lnTo>
                    <a:pt x="2556" y="1926"/>
                  </a:lnTo>
                  <a:lnTo>
                    <a:pt x="2569" y="1896"/>
                  </a:lnTo>
                  <a:lnTo>
                    <a:pt x="2583" y="1866"/>
                  </a:lnTo>
                  <a:lnTo>
                    <a:pt x="2595" y="1836"/>
                  </a:lnTo>
                  <a:lnTo>
                    <a:pt x="2606" y="1806"/>
                  </a:lnTo>
                  <a:lnTo>
                    <a:pt x="2617" y="1775"/>
                  </a:lnTo>
                  <a:lnTo>
                    <a:pt x="2628" y="1743"/>
                  </a:lnTo>
                  <a:lnTo>
                    <a:pt x="2638" y="1712"/>
                  </a:lnTo>
                  <a:lnTo>
                    <a:pt x="2646" y="1679"/>
                  </a:lnTo>
                  <a:lnTo>
                    <a:pt x="2654" y="1647"/>
                  </a:lnTo>
                  <a:lnTo>
                    <a:pt x="2661" y="1614"/>
                  </a:lnTo>
                  <a:lnTo>
                    <a:pt x="2668" y="1582"/>
                  </a:lnTo>
                  <a:lnTo>
                    <a:pt x="2673" y="1548"/>
                  </a:lnTo>
                  <a:lnTo>
                    <a:pt x="2677" y="1515"/>
                  </a:lnTo>
                  <a:lnTo>
                    <a:pt x="2682" y="1481"/>
                  </a:lnTo>
                  <a:lnTo>
                    <a:pt x="2684" y="1447"/>
                  </a:lnTo>
                  <a:lnTo>
                    <a:pt x="2686" y="1413"/>
                  </a:lnTo>
                  <a:lnTo>
                    <a:pt x="2688" y="1378"/>
                  </a:lnTo>
                  <a:lnTo>
                    <a:pt x="2688" y="1344"/>
                  </a:lnTo>
                  <a:lnTo>
                    <a:pt x="2688" y="1344"/>
                  </a:lnTo>
                  <a:lnTo>
                    <a:pt x="2688" y="1309"/>
                  </a:lnTo>
                  <a:lnTo>
                    <a:pt x="2686" y="1275"/>
                  </a:lnTo>
                  <a:lnTo>
                    <a:pt x="2684" y="1240"/>
                  </a:lnTo>
                  <a:lnTo>
                    <a:pt x="2682" y="1206"/>
                  </a:lnTo>
                  <a:lnTo>
                    <a:pt x="2677" y="1173"/>
                  </a:lnTo>
                  <a:lnTo>
                    <a:pt x="2673" y="1140"/>
                  </a:lnTo>
                  <a:lnTo>
                    <a:pt x="2668" y="1106"/>
                  </a:lnTo>
                  <a:lnTo>
                    <a:pt x="2661" y="1073"/>
                  </a:lnTo>
                  <a:lnTo>
                    <a:pt x="2654" y="1040"/>
                  </a:lnTo>
                  <a:lnTo>
                    <a:pt x="2646" y="1008"/>
                  </a:lnTo>
                  <a:lnTo>
                    <a:pt x="2638" y="975"/>
                  </a:lnTo>
                  <a:lnTo>
                    <a:pt x="2628" y="944"/>
                  </a:lnTo>
                  <a:lnTo>
                    <a:pt x="2617" y="913"/>
                  </a:lnTo>
                  <a:lnTo>
                    <a:pt x="2606" y="882"/>
                  </a:lnTo>
                  <a:lnTo>
                    <a:pt x="2595" y="851"/>
                  </a:lnTo>
                  <a:lnTo>
                    <a:pt x="2583" y="821"/>
                  </a:lnTo>
                  <a:lnTo>
                    <a:pt x="2569" y="791"/>
                  </a:lnTo>
                  <a:lnTo>
                    <a:pt x="2556" y="761"/>
                  </a:lnTo>
                  <a:lnTo>
                    <a:pt x="2541" y="732"/>
                  </a:lnTo>
                  <a:lnTo>
                    <a:pt x="2526" y="703"/>
                  </a:lnTo>
                  <a:lnTo>
                    <a:pt x="2510" y="675"/>
                  </a:lnTo>
                  <a:lnTo>
                    <a:pt x="2494" y="647"/>
                  </a:lnTo>
                  <a:lnTo>
                    <a:pt x="2477" y="619"/>
                  </a:lnTo>
                  <a:lnTo>
                    <a:pt x="2458" y="592"/>
                  </a:lnTo>
                  <a:lnTo>
                    <a:pt x="2440" y="566"/>
                  </a:lnTo>
                  <a:lnTo>
                    <a:pt x="2421" y="540"/>
                  </a:lnTo>
                  <a:lnTo>
                    <a:pt x="2401" y="514"/>
                  </a:lnTo>
                  <a:lnTo>
                    <a:pt x="2381" y="489"/>
                  </a:lnTo>
                  <a:lnTo>
                    <a:pt x="2361" y="465"/>
                  </a:lnTo>
                  <a:lnTo>
                    <a:pt x="2339" y="440"/>
                  </a:lnTo>
                  <a:lnTo>
                    <a:pt x="2317" y="416"/>
                  </a:lnTo>
                  <a:lnTo>
                    <a:pt x="2294" y="394"/>
                  </a:lnTo>
                  <a:lnTo>
                    <a:pt x="2271" y="371"/>
                  </a:lnTo>
                  <a:lnTo>
                    <a:pt x="2248" y="349"/>
                  </a:lnTo>
                  <a:lnTo>
                    <a:pt x="2223" y="328"/>
                  </a:lnTo>
                  <a:lnTo>
                    <a:pt x="2198" y="307"/>
                  </a:lnTo>
                  <a:lnTo>
                    <a:pt x="2174" y="287"/>
                  </a:lnTo>
                  <a:lnTo>
                    <a:pt x="2148" y="267"/>
                  </a:lnTo>
                  <a:lnTo>
                    <a:pt x="2122" y="248"/>
                  </a:lnTo>
                  <a:lnTo>
                    <a:pt x="2095" y="230"/>
                  </a:lnTo>
                  <a:lnTo>
                    <a:pt x="2069" y="211"/>
                  </a:lnTo>
                  <a:lnTo>
                    <a:pt x="2041" y="194"/>
                  </a:lnTo>
                  <a:lnTo>
                    <a:pt x="2013" y="178"/>
                  </a:lnTo>
                  <a:lnTo>
                    <a:pt x="1985" y="162"/>
                  </a:lnTo>
                  <a:lnTo>
                    <a:pt x="1956" y="147"/>
                  </a:lnTo>
                  <a:lnTo>
                    <a:pt x="1927" y="133"/>
                  </a:lnTo>
                  <a:lnTo>
                    <a:pt x="1897" y="119"/>
                  </a:lnTo>
                  <a:lnTo>
                    <a:pt x="1867" y="106"/>
                  </a:lnTo>
                  <a:lnTo>
                    <a:pt x="1837" y="93"/>
                  </a:lnTo>
                  <a:lnTo>
                    <a:pt x="1807" y="82"/>
                  </a:lnTo>
                  <a:lnTo>
                    <a:pt x="1776" y="71"/>
                  </a:lnTo>
                  <a:lnTo>
                    <a:pt x="1743" y="60"/>
                  </a:lnTo>
                  <a:lnTo>
                    <a:pt x="1712" y="52"/>
                  </a:lnTo>
                  <a:lnTo>
                    <a:pt x="1680" y="43"/>
                  </a:lnTo>
                  <a:lnTo>
                    <a:pt x="1648" y="34"/>
                  </a:lnTo>
                  <a:lnTo>
                    <a:pt x="1615" y="28"/>
                  </a:lnTo>
                  <a:lnTo>
                    <a:pt x="1582" y="21"/>
                  </a:lnTo>
                  <a:lnTo>
                    <a:pt x="1549" y="16"/>
                  </a:lnTo>
                  <a:lnTo>
                    <a:pt x="1516" y="11"/>
                  </a:lnTo>
                  <a:lnTo>
                    <a:pt x="1481" y="8"/>
                  </a:lnTo>
                  <a:lnTo>
                    <a:pt x="1447" y="4"/>
                  </a:lnTo>
                  <a:lnTo>
                    <a:pt x="1414" y="2"/>
                  </a:lnTo>
                  <a:lnTo>
                    <a:pt x="1378" y="1"/>
                  </a:lnTo>
                  <a:lnTo>
                    <a:pt x="1344" y="0"/>
                  </a:lnTo>
                  <a:lnTo>
                    <a:pt x="1344" y="0"/>
                  </a:lnTo>
                  <a:close/>
                  <a:moveTo>
                    <a:pt x="1344" y="2417"/>
                  </a:moveTo>
                  <a:lnTo>
                    <a:pt x="1344" y="2417"/>
                  </a:lnTo>
                  <a:lnTo>
                    <a:pt x="1316" y="2417"/>
                  </a:lnTo>
                  <a:lnTo>
                    <a:pt x="1289" y="2416"/>
                  </a:lnTo>
                  <a:lnTo>
                    <a:pt x="1261" y="2413"/>
                  </a:lnTo>
                  <a:lnTo>
                    <a:pt x="1235" y="2411"/>
                  </a:lnTo>
                  <a:lnTo>
                    <a:pt x="1208" y="2408"/>
                  </a:lnTo>
                  <a:lnTo>
                    <a:pt x="1181" y="2405"/>
                  </a:lnTo>
                  <a:lnTo>
                    <a:pt x="1154" y="2400"/>
                  </a:lnTo>
                  <a:lnTo>
                    <a:pt x="1128" y="2395"/>
                  </a:lnTo>
                  <a:lnTo>
                    <a:pt x="1101" y="2390"/>
                  </a:lnTo>
                  <a:lnTo>
                    <a:pt x="1076" y="2383"/>
                  </a:lnTo>
                  <a:lnTo>
                    <a:pt x="1050" y="2376"/>
                  </a:lnTo>
                  <a:lnTo>
                    <a:pt x="1025" y="2368"/>
                  </a:lnTo>
                  <a:lnTo>
                    <a:pt x="999" y="2361"/>
                  </a:lnTo>
                  <a:lnTo>
                    <a:pt x="975" y="2351"/>
                  </a:lnTo>
                  <a:lnTo>
                    <a:pt x="950" y="2343"/>
                  </a:lnTo>
                  <a:lnTo>
                    <a:pt x="926" y="2333"/>
                  </a:lnTo>
                  <a:lnTo>
                    <a:pt x="879" y="2311"/>
                  </a:lnTo>
                  <a:lnTo>
                    <a:pt x="832" y="2287"/>
                  </a:lnTo>
                  <a:lnTo>
                    <a:pt x="788" y="2261"/>
                  </a:lnTo>
                  <a:lnTo>
                    <a:pt x="744" y="2233"/>
                  </a:lnTo>
                  <a:lnTo>
                    <a:pt x="702" y="2203"/>
                  </a:lnTo>
                  <a:lnTo>
                    <a:pt x="661" y="2172"/>
                  </a:lnTo>
                  <a:lnTo>
                    <a:pt x="623" y="2138"/>
                  </a:lnTo>
                  <a:lnTo>
                    <a:pt x="585" y="2102"/>
                  </a:lnTo>
                  <a:lnTo>
                    <a:pt x="550" y="2066"/>
                  </a:lnTo>
                  <a:lnTo>
                    <a:pt x="516" y="2026"/>
                  </a:lnTo>
                  <a:lnTo>
                    <a:pt x="484" y="1985"/>
                  </a:lnTo>
                  <a:lnTo>
                    <a:pt x="454" y="1943"/>
                  </a:lnTo>
                  <a:lnTo>
                    <a:pt x="426" y="1900"/>
                  </a:lnTo>
                  <a:lnTo>
                    <a:pt x="400" y="1855"/>
                  </a:lnTo>
                  <a:lnTo>
                    <a:pt x="377" y="1809"/>
                  </a:lnTo>
                  <a:lnTo>
                    <a:pt x="355" y="1761"/>
                  </a:lnTo>
                  <a:lnTo>
                    <a:pt x="346" y="1737"/>
                  </a:lnTo>
                  <a:lnTo>
                    <a:pt x="336" y="1713"/>
                  </a:lnTo>
                  <a:lnTo>
                    <a:pt x="327" y="1688"/>
                  </a:lnTo>
                  <a:lnTo>
                    <a:pt x="319" y="1663"/>
                  </a:lnTo>
                  <a:lnTo>
                    <a:pt x="311" y="1638"/>
                  </a:lnTo>
                  <a:lnTo>
                    <a:pt x="305" y="1612"/>
                  </a:lnTo>
                  <a:lnTo>
                    <a:pt x="298" y="1586"/>
                  </a:lnTo>
                  <a:lnTo>
                    <a:pt x="292" y="1560"/>
                  </a:lnTo>
                  <a:lnTo>
                    <a:pt x="288" y="1533"/>
                  </a:lnTo>
                  <a:lnTo>
                    <a:pt x="283" y="1507"/>
                  </a:lnTo>
                  <a:lnTo>
                    <a:pt x="279" y="1481"/>
                  </a:lnTo>
                  <a:lnTo>
                    <a:pt x="276" y="1453"/>
                  </a:lnTo>
                  <a:lnTo>
                    <a:pt x="274" y="1426"/>
                  </a:lnTo>
                  <a:lnTo>
                    <a:pt x="272" y="1399"/>
                  </a:lnTo>
                  <a:lnTo>
                    <a:pt x="272" y="1371"/>
                  </a:lnTo>
                  <a:lnTo>
                    <a:pt x="271" y="1344"/>
                  </a:lnTo>
                  <a:lnTo>
                    <a:pt x="271" y="1344"/>
                  </a:lnTo>
                  <a:lnTo>
                    <a:pt x="272" y="1316"/>
                  </a:lnTo>
                  <a:lnTo>
                    <a:pt x="272" y="1289"/>
                  </a:lnTo>
                  <a:lnTo>
                    <a:pt x="274" y="1261"/>
                  </a:lnTo>
                  <a:lnTo>
                    <a:pt x="276" y="1234"/>
                  </a:lnTo>
                  <a:lnTo>
                    <a:pt x="279" y="1207"/>
                  </a:lnTo>
                  <a:lnTo>
                    <a:pt x="283" y="1180"/>
                  </a:lnTo>
                  <a:lnTo>
                    <a:pt x="288" y="1154"/>
                  </a:lnTo>
                  <a:lnTo>
                    <a:pt x="292" y="1128"/>
                  </a:lnTo>
                  <a:lnTo>
                    <a:pt x="298" y="1101"/>
                  </a:lnTo>
                  <a:lnTo>
                    <a:pt x="305" y="1075"/>
                  </a:lnTo>
                  <a:lnTo>
                    <a:pt x="311" y="1049"/>
                  </a:lnTo>
                  <a:lnTo>
                    <a:pt x="319" y="1025"/>
                  </a:lnTo>
                  <a:lnTo>
                    <a:pt x="327" y="999"/>
                  </a:lnTo>
                  <a:lnTo>
                    <a:pt x="336" y="974"/>
                  </a:lnTo>
                  <a:lnTo>
                    <a:pt x="346" y="951"/>
                  </a:lnTo>
                  <a:lnTo>
                    <a:pt x="355" y="926"/>
                  </a:lnTo>
                  <a:lnTo>
                    <a:pt x="377" y="879"/>
                  </a:lnTo>
                  <a:lnTo>
                    <a:pt x="400" y="833"/>
                  </a:lnTo>
                  <a:lnTo>
                    <a:pt x="426" y="788"/>
                  </a:lnTo>
                  <a:lnTo>
                    <a:pt x="454" y="744"/>
                  </a:lnTo>
                  <a:lnTo>
                    <a:pt x="484" y="702"/>
                  </a:lnTo>
                  <a:lnTo>
                    <a:pt x="516" y="661"/>
                  </a:lnTo>
                  <a:lnTo>
                    <a:pt x="550" y="622"/>
                  </a:lnTo>
                  <a:lnTo>
                    <a:pt x="585" y="585"/>
                  </a:lnTo>
                  <a:lnTo>
                    <a:pt x="623" y="549"/>
                  </a:lnTo>
                  <a:lnTo>
                    <a:pt x="661" y="516"/>
                  </a:lnTo>
                  <a:lnTo>
                    <a:pt x="702" y="484"/>
                  </a:lnTo>
                  <a:lnTo>
                    <a:pt x="744" y="454"/>
                  </a:lnTo>
                  <a:lnTo>
                    <a:pt x="788" y="426"/>
                  </a:lnTo>
                  <a:lnTo>
                    <a:pt x="832" y="400"/>
                  </a:lnTo>
                  <a:lnTo>
                    <a:pt x="879" y="377"/>
                  </a:lnTo>
                  <a:lnTo>
                    <a:pt x="926" y="355"/>
                  </a:lnTo>
                  <a:lnTo>
                    <a:pt x="950" y="346"/>
                  </a:lnTo>
                  <a:lnTo>
                    <a:pt x="975" y="336"/>
                  </a:lnTo>
                  <a:lnTo>
                    <a:pt x="999" y="327"/>
                  </a:lnTo>
                  <a:lnTo>
                    <a:pt x="1025" y="319"/>
                  </a:lnTo>
                  <a:lnTo>
                    <a:pt x="1050" y="311"/>
                  </a:lnTo>
                  <a:lnTo>
                    <a:pt x="1076" y="305"/>
                  </a:lnTo>
                  <a:lnTo>
                    <a:pt x="1101" y="298"/>
                  </a:lnTo>
                  <a:lnTo>
                    <a:pt x="1128" y="293"/>
                  </a:lnTo>
                  <a:lnTo>
                    <a:pt x="1154" y="288"/>
                  </a:lnTo>
                  <a:lnTo>
                    <a:pt x="1181" y="283"/>
                  </a:lnTo>
                  <a:lnTo>
                    <a:pt x="1208" y="279"/>
                  </a:lnTo>
                  <a:lnTo>
                    <a:pt x="1235" y="276"/>
                  </a:lnTo>
                  <a:lnTo>
                    <a:pt x="1261" y="274"/>
                  </a:lnTo>
                  <a:lnTo>
                    <a:pt x="1289" y="273"/>
                  </a:lnTo>
                  <a:lnTo>
                    <a:pt x="1316" y="271"/>
                  </a:lnTo>
                  <a:lnTo>
                    <a:pt x="1344" y="270"/>
                  </a:lnTo>
                  <a:lnTo>
                    <a:pt x="1344" y="270"/>
                  </a:lnTo>
                  <a:lnTo>
                    <a:pt x="1372" y="271"/>
                  </a:lnTo>
                  <a:lnTo>
                    <a:pt x="1400" y="273"/>
                  </a:lnTo>
                  <a:lnTo>
                    <a:pt x="1427" y="274"/>
                  </a:lnTo>
                  <a:lnTo>
                    <a:pt x="1453" y="276"/>
                  </a:lnTo>
                  <a:lnTo>
                    <a:pt x="1480" y="279"/>
                  </a:lnTo>
                  <a:lnTo>
                    <a:pt x="1507" y="283"/>
                  </a:lnTo>
                  <a:lnTo>
                    <a:pt x="1534" y="288"/>
                  </a:lnTo>
                  <a:lnTo>
                    <a:pt x="1561" y="293"/>
                  </a:lnTo>
                  <a:lnTo>
                    <a:pt x="1587" y="298"/>
                  </a:lnTo>
                  <a:lnTo>
                    <a:pt x="1612" y="305"/>
                  </a:lnTo>
                  <a:lnTo>
                    <a:pt x="1638" y="311"/>
                  </a:lnTo>
                  <a:lnTo>
                    <a:pt x="1663" y="319"/>
                  </a:lnTo>
                  <a:lnTo>
                    <a:pt x="1689" y="327"/>
                  </a:lnTo>
                  <a:lnTo>
                    <a:pt x="1713" y="336"/>
                  </a:lnTo>
                  <a:lnTo>
                    <a:pt x="1738" y="346"/>
                  </a:lnTo>
                  <a:lnTo>
                    <a:pt x="1762" y="355"/>
                  </a:lnTo>
                  <a:lnTo>
                    <a:pt x="1810" y="377"/>
                  </a:lnTo>
                  <a:lnTo>
                    <a:pt x="1856" y="400"/>
                  </a:lnTo>
                  <a:lnTo>
                    <a:pt x="1901" y="426"/>
                  </a:lnTo>
                  <a:lnTo>
                    <a:pt x="1944" y="454"/>
                  </a:lnTo>
                  <a:lnTo>
                    <a:pt x="1986" y="484"/>
                  </a:lnTo>
                  <a:lnTo>
                    <a:pt x="2027" y="516"/>
                  </a:lnTo>
                  <a:lnTo>
                    <a:pt x="2065" y="549"/>
                  </a:lnTo>
                  <a:lnTo>
                    <a:pt x="2103" y="585"/>
                  </a:lnTo>
                  <a:lnTo>
                    <a:pt x="2138" y="622"/>
                  </a:lnTo>
                  <a:lnTo>
                    <a:pt x="2173" y="661"/>
                  </a:lnTo>
                  <a:lnTo>
                    <a:pt x="2204" y="702"/>
                  </a:lnTo>
                  <a:lnTo>
                    <a:pt x="2234" y="744"/>
                  </a:lnTo>
                  <a:lnTo>
                    <a:pt x="2262" y="788"/>
                  </a:lnTo>
                  <a:lnTo>
                    <a:pt x="2288" y="833"/>
                  </a:lnTo>
                  <a:lnTo>
                    <a:pt x="2311" y="879"/>
                  </a:lnTo>
                  <a:lnTo>
                    <a:pt x="2333" y="926"/>
                  </a:lnTo>
                  <a:lnTo>
                    <a:pt x="2343" y="951"/>
                  </a:lnTo>
                  <a:lnTo>
                    <a:pt x="2352" y="974"/>
                  </a:lnTo>
                  <a:lnTo>
                    <a:pt x="2362" y="999"/>
                  </a:lnTo>
                  <a:lnTo>
                    <a:pt x="2369" y="1025"/>
                  </a:lnTo>
                  <a:lnTo>
                    <a:pt x="2377" y="1049"/>
                  </a:lnTo>
                  <a:lnTo>
                    <a:pt x="2384" y="1075"/>
                  </a:lnTo>
                  <a:lnTo>
                    <a:pt x="2390" y="1101"/>
                  </a:lnTo>
                  <a:lnTo>
                    <a:pt x="2396" y="1128"/>
                  </a:lnTo>
                  <a:lnTo>
                    <a:pt x="2400" y="1154"/>
                  </a:lnTo>
                  <a:lnTo>
                    <a:pt x="2406" y="1180"/>
                  </a:lnTo>
                  <a:lnTo>
                    <a:pt x="2409" y="1207"/>
                  </a:lnTo>
                  <a:lnTo>
                    <a:pt x="2412" y="1234"/>
                  </a:lnTo>
                  <a:lnTo>
                    <a:pt x="2414" y="1261"/>
                  </a:lnTo>
                  <a:lnTo>
                    <a:pt x="2416" y="1289"/>
                  </a:lnTo>
                  <a:lnTo>
                    <a:pt x="2417" y="1316"/>
                  </a:lnTo>
                  <a:lnTo>
                    <a:pt x="2417" y="1344"/>
                  </a:lnTo>
                  <a:lnTo>
                    <a:pt x="2417" y="1344"/>
                  </a:lnTo>
                  <a:lnTo>
                    <a:pt x="2417" y="1371"/>
                  </a:lnTo>
                  <a:lnTo>
                    <a:pt x="2416" y="1399"/>
                  </a:lnTo>
                  <a:lnTo>
                    <a:pt x="2414" y="1426"/>
                  </a:lnTo>
                  <a:lnTo>
                    <a:pt x="2412" y="1453"/>
                  </a:lnTo>
                  <a:lnTo>
                    <a:pt x="2409" y="1481"/>
                  </a:lnTo>
                  <a:lnTo>
                    <a:pt x="2406" y="1507"/>
                  </a:lnTo>
                  <a:lnTo>
                    <a:pt x="2400" y="1533"/>
                  </a:lnTo>
                  <a:lnTo>
                    <a:pt x="2396" y="1560"/>
                  </a:lnTo>
                  <a:lnTo>
                    <a:pt x="2390" y="1586"/>
                  </a:lnTo>
                  <a:lnTo>
                    <a:pt x="2384" y="1612"/>
                  </a:lnTo>
                  <a:lnTo>
                    <a:pt x="2377" y="1638"/>
                  </a:lnTo>
                  <a:lnTo>
                    <a:pt x="2369" y="1663"/>
                  </a:lnTo>
                  <a:lnTo>
                    <a:pt x="2362" y="1688"/>
                  </a:lnTo>
                  <a:lnTo>
                    <a:pt x="2352" y="1713"/>
                  </a:lnTo>
                  <a:lnTo>
                    <a:pt x="2343" y="1737"/>
                  </a:lnTo>
                  <a:lnTo>
                    <a:pt x="2333" y="1761"/>
                  </a:lnTo>
                  <a:lnTo>
                    <a:pt x="2311" y="1809"/>
                  </a:lnTo>
                  <a:lnTo>
                    <a:pt x="2288" y="1855"/>
                  </a:lnTo>
                  <a:lnTo>
                    <a:pt x="2262" y="1900"/>
                  </a:lnTo>
                  <a:lnTo>
                    <a:pt x="2234" y="1943"/>
                  </a:lnTo>
                  <a:lnTo>
                    <a:pt x="2204" y="1985"/>
                  </a:lnTo>
                  <a:lnTo>
                    <a:pt x="2173" y="2026"/>
                  </a:lnTo>
                  <a:lnTo>
                    <a:pt x="2138" y="2066"/>
                  </a:lnTo>
                  <a:lnTo>
                    <a:pt x="2103" y="2102"/>
                  </a:lnTo>
                  <a:lnTo>
                    <a:pt x="2065" y="2138"/>
                  </a:lnTo>
                  <a:lnTo>
                    <a:pt x="2027" y="2172"/>
                  </a:lnTo>
                  <a:lnTo>
                    <a:pt x="1986" y="2203"/>
                  </a:lnTo>
                  <a:lnTo>
                    <a:pt x="1944" y="2233"/>
                  </a:lnTo>
                  <a:lnTo>
                    <a:pt x="1901" y="2261"/>
                  </a:lnTo>
                  <a:lnTo>
                    <a:pt x="1856" y="2287"/>
                  </a:lnTo>
                  <a:lnTo>
                    <a:pt x="1810" y="2311"/>
                  </a:lnTo>
                  <a:lnTo>
                    <a:pt x="1762" y="2333"/>
                  </a:lnTo>
                  <a:lnTo>
                    <a:pt x="1738" y="2343"/>
                  </a:lnTo>
                  <a:lnTo>
                    <a:pt x="1713" y="2351"/>
                  </a:lnTo>
                  <a:lnTo>
                    <a:pt x="1689" y="2361"/>
                  </a:lnTo>
                  <a:lnTo>
                    <a:pt x="1663" y="2368"/>
                  </a:lnTo>
                  <a:lnTo>
                    <a:pt x="1638" y="2376"/>
                  </a:lnTo>
                  <a:lnTo>
                    <a:pt x="1612" y="2383"/>
                  </a:lnTo>
                  <a:lnTo>
                    <a:pt x="1587" y="2390"/>
                  </a:lnTo>
                  <a:lnTo>
                    <a:pt x="1561" y="2395"/>
                  </a:lnTo>
                  <a:lnTo>
                    <a:pt x="1534" y="2400"/>
                  </a:lnTo>
                  <a:lnTo>
                    <a:pt x="1507" y="2405"/>
                  </a:lnTo>
                  <a:lnTo>
                    <a:pt x="1480" y="2408"/>
                  </a:lnTo>
                  <a:lnTo>
                    <a:pt x="1453" y="2411"/>
                  </a:lnTo>
                  <a:lnTo>
                    <a:pt x="1427" y="2413"/>
                  </a:lnTo>
                  <a:lnTo>
                    <a:pt x="1400" y="2416"/>
                  </a:lnTo>
                  <a:lnTo>
                    <a:pt x="1372" y="2417"/>
                  </a:lnTo>
                  <a:lnTo>
                    <a:pt x="1344" y="2417"/>
                  </a:lnTo>
                  <a:lnTo>
                    <a:pt x="1344" y="24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BFD6"/>
                </a:solidFill>
                <a:effectLst/>
                <a:uLnTx/>
                <a:uFillTx/>
                <a:latin typeface="Arial"/>
                <a:ea typeface="+mn-ea"/>
                <a:cs typeface="+mn-cs"/>
              </a:endParaRPr>
            </a:p>
          </p:txBody>
        </p:sp>
        <p:sp>
          <p:nvSpPr>
            <p:cNvPr id="14" name="Freeform 6">
              <a:extLst>
                <a:ext uri="{FF2B5EF4-FFF2-40B4-BE49-F238E27FC236}">
                  <a16:creationId xmlns:a16="http://schemas.microsoft.com/office/drawing/2014/main" id="{B497340A-2E1D-1757-05BF-422C52BAC3DB}"/>
                </a:ext>
              </a:extLst>
            </p:cNvPr>
            <p:cNvSpPr>
              <a:spLocks/>
            </p:cNvSpPr>
            <p:nvPr/>
          </p:nvSpPr>
          <p:spPr bwMode="auto">
            <a:xfrm>
              <a:off x="5065713" y="1663700"/>
              <a:ext cx="1377950" cy="1592263"/>
            </a:xfrm>
            <a:custGeom>
              <a:avLst/>
              <a:gdLst>
                <a:gd name="T0" fmla="*/ 0 w 868"/>
                <a:gd name="T1" fmla="*/ 1003 h 1003"/>
                <a:gd name="T2" fmla="*/ 0 w 868"/>
                <a:gd name="T3" fmla="*/ 0 h 1003"/>
                <a:gd name="T4" fmla="*/ 868 w 868"/>
                <a:gd name="T5" fmla="*/ 502 h 1003"/>
                <a:gd name="T6" fmla="*/ 0 w 868"/>
                <a:gd name="T7" fmla="*/ 1003 h 1003"/>
              </a:gdLst>
              <a:ahLst/>
              <a:cxnLst>
                <a:cxn ang="0">
                  <a:pos x="T0" y="T1"/>
                </a:cxn>
                <a:cxn ang="0">
                  <a:pos x="T2" y="T3"/>
                </a:cxn>
                <a:cxn ang="0">
                  <a:pos x="T4" y="T5"/>
                </a:cxn>
                <a:cxn ang="0">
                  <a:pos x="T6" y="T7"/>
                </a:cxn>
              </a:cxnLst>
              <a:rect l="0" t="0" r="r" b="b"/>
              <a:pathLst>
                <a:path w="868" h="1003">
                  <a:moveTo>
                    <a:pt x="0" y="1003"/>
                  </a:moveTo>
                  <a:lnTo>
                    <a:pt x="0" y="0"/>
                  </a:lnTo>
                  <a:lnTo>
                    <a:pt x="868" y="502"/>
                  </a:lnTo>
                  <a:lnTo>
                    <a:pt x="0"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BFD6"/>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82E96590-8777-6386-EC14-0EA2750D3473}"/>
              </a:ext>
            </a:extLst>
          </p:cNvPr>
          <p:cNvSpPr txBox="1"/>
          <p:nvPr/>
        </p:nvSpPr>
        <p:spPr>
          <a:xfrm>
            <a:off x="191436" y="1471234"/>
            <a:ext cx="6233741" cy="4672946"/>
          </a:xfrm>
          <a:prstGeom prst="rect">
            <a:avLst/>
          </a:prstGeom>
          <a:noFill/>
          <a:ln>
            <a:noFill/>
          </a:ln>
        </p:spPr>
        <p:txBody>
          <a:bodyPr wrap="square">
            <a:spAutoFit/>
          </a:bodyPr>
          <a:lstStyle/>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Release Date</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r>
              <a:rPr kumimoji="0" lang="en-US" sz="1202"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120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November</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Cast </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Carey Mulligan, Zoe Kazan, Patricia Clarkson</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Director</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Maria Schrader (</a:t>
            </a:r>
            <a:r>
              <a:rPr kumimoji="0" lang="en-US" sz="1202"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Life, Unorthodox)</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2"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Est. DCM admissions </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402k</a:t>
            </a: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52032" marR="0" lvl="0" indent="-252032" algn="l" defTabSz="1008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52032" marR="0" lvl="0" indent="-252032" algn="just" defTabSz="1008126"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Based on the true story of the two Pulitzer-prize winning New York Times journalists who</a:t>
            </a:r>
          </a:p>
          <a:p>
            <a:pPr marL="252032" marR="0" lvl="0" indent="-252032" algn="just" defTabSz="1008126"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exposed one of Hollywood's greatest cover-ups; Harvey Weinstein. Carey Mulligan, Oscar </a:t>
            </a:r>
          </a:p>
          <a:p>
            <a:pPr marL="252032" marR="0" lvl="0" indent="-252032" algn="just" defTabSz="1008126"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nominee for fellow feminist film Promising Young Woman, stars alongside Zoe Kazan as </a:t>
            </a:r>
          </a:p>
          <a:p>
            <a:pPr marL="252032" marR="0" lvl="0" indent="-252032" algn="just" defTabSz="1008126"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the film </a:t>
            </a:r>
            <a:r>
              <a:rPr kumimoji="0" lang="en-GB" sz="1202" i="0" u="none" strike="noStrike" kern="1200" cap="none" spc="0" normalizeH="0" baseline="0" noProof="0" dirty="0">
                <a:ln>
                  <a:noFill/>
                </a:ln>
                <a:solidFill>
                  <a:srgbClr val="EDFF00"/>
                </a:solidFill>
                <a:effectLst/>
                <a:uLnTx/>
                <a:uFillTx/>
                <a:latin typeface="Arial" panose="020B0604020202020204" pitchFamily="34" charset="0"/>
                <a:ea typeface="Arial" panose="020B0604020202020204" pitchFamily="34" charset="0"/>
                <a:cs typeface="Arial" panose="020B0604020202020204" pitchFamily="34" charset="0"/>
              </a:rPr>
              <a:t>depicts the beginning of the #MeToo movement </a:t>
            </a: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and the decades of trauma </a:t>
            </a:r>
          </a:p>
          <a:p>
            <a:pPr marL="252032" marR="0" lvl="0" indent="-252032" algn="just" defTabSz="1008126"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that led to it. Following in the footsteps of </a:t>
            </a:r>
            <a:r>
              <a:rPr kumimoji="0" lang="en-GB" sz="1202" b="0" i="1"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Bombshell</a:t>
            </a: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which won one Oscar and received </a:t>
            </a:r>
          </a:p>
          <a:p>
            <a:pPr marL="252032" marR="0" lvl="0" indent="-252032" algn="just" defTabSz="1008126"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three nominations,</a:t>
            </a:r>
            <a:r>
              <a:rPr kumimoji="0" lang="en-GB" sz="1202" b="0" i="1"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She Said </a:t>
            </a:r>
            <a:r>
              <a:rPr kumimoji="0" lang="en-GB" sz="1202"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is almost certain to be nominated.</a:t>
            </a:r>
            <a:endParaRPr kumimoji="0" lang="en-US" sz="120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52032" marR="0" lvl="0" indent="-252032" algn="l" defTabSz="1008126" rtl="0" eaLnBrk="1" fontAlgn="auto" latinLnBrk="0" hangingPunct="1">
              <a:lnSpc>
                <a:spcPct val="100000"/>
              </a:lnSpc>
              <a:spcBef>
                <a:spcPts val="1103"/>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370450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4161470"/>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4695118" cy="39593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EDFF00"/>
                </a:solidFill>
                <a:effectLst/>
                <a:uLnTx/>
                <a:uFillTx/>
                <a:latin typeface="Arial"/>
                <a:ea typeface="+mn-ea"/>
                <a:cs typeface="+mn-cs"/>
              </a:rPr>
              <a:t>The late musical icon Whitney Houston is immortalized in film</a:t>
            </a: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91436" y="194174"/>
            <a:ext cx="5009671"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I </a:t>
            </a:r>
            <a:r>
              <a:rPr kumimoji="0" lang="en-GB" sz="2800" b="0" i="0" u="none" strike="noStrike" kern="1200" cap="all" spc="0" normalizeH="0" baseline="0" noProof="0" dirty="0" err="1">
                <a:ln w="22225">
                  <a:noFill/>
                  <a:prstDash val="solid"/>
                </a:ln>
                <a:solidFill>
                  <a:srgbClr val="FFFFFF"/>
                </a:solidFill>
                <a:effectLst/>
                <a:uLnTx/>
                <a:uFillTx/>
                <a:latin typeface="Impact" panose="020B0806030902050204" pitchFamily="34" charset="0"/>
                <a:ea typeface="+mj-ea"/>
                <a:cs typeface="+mj-cs"/>
              </a:rPr>
              <a:t>wanna</a:t>
            </a:r>
            <a:r>
              <a:rPr kumimoji="0" lang="en-GB"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 dance with somebody</a:t>
            </a:r>
            <a:endPar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endParaRP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5098694"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E49179-3F50-CDA1-1A6D-AC489A8DF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4357" y="1235330"/>
            <a:ext cx="6127011" cy="5090601"/>
          </a:xfrm>
          <a:prstGeom prst="rect">
            <a:avLst/>
          </a:prstGeom>
        </p:spPr>
      </p:pic>
      <p:sp>
        <p:nvSpPr>
          <p:cNvPr id="15" name="TextBox 14">
            <a:extLst>
              <a:ext uri="{FF2B5EF4-FFF2-40B4-BE49-F238E27FC236}">
                <a16:creationId xmlns:a16="http://schemas.microsoft.com/office/drawing/2014/main" id="{82E96590-8777-6386-EC14-0EA2750D3473}"/>
              </a:ext>
            </a:extLst>
          </p:cNvPr>
          <p:cNvSpPr txBox="1"/>
          <p:nvPr/>
        </p:nvSpPr>
        <p:spPr>
          <a:xfrm>
            <a:off x="191436" y="1471234"/>
            <a:ext cx="6233741" cy="4950458"/>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23</a:t>
            </a:r>
            <a:r>
              <a:rPr kumimoji="0" lang="en-US" sz="1202"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rd</a:t>
            </a: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December</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Cast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Naomi Ackie, Stanley Tucci, Ashton Sanders</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Kasi Lemmons </a:t>
            </a:r>
            <a:r>
              <a:rPr kumimoji="0" lang="en-US" sz="1202"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(Talk To Me, Harriet)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2"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 DCM admissions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1m</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61844" rtl="0" eaLnBrk="1" fontAlgn="auto" latinLnBrk="0" hangingPunct="1">
              <a:lnSpc>
                <a:spcPct val="15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Based on the incredible life of one of the best-selling musicians of all time, Whitney Houston, Naomie Ackie stars as the film documents her rise to stardom. The screenplay is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Arial" panose="020B0604020202020204" pitchFamily="34" charset="0"/>
                <a:cs typeface="Arial" panose="020B0604020202020204" pitchFamily="34" charset="0"/>
              </a:rPr>
              <a:t>written by Academy Award Nominee Anthony McCarten</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 who received the nomination for another acclaimed musical biopic, </a:t>
            </a:r>
            <a:r>
              <a:rPr kumimoji="0" lang="en-GB" sz="1202" b="0" i="1"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Bohemian Rhapsody</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 It’s received approval from the Houston estate ability to use all of her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Arial" panose="020B0604020202020204" pitchFamily="34" charset="0"/>
                <a:cs typeface="Arial" panose="020B0604020202020204" pitchFamily="34" charset="0"/>
              </a:rPr>
              <a:t>music including the titular song and Grammy-winning “I Will Always Love You”</a:t>
            </a:r>
            <a:r>
              <a:rPr kumimoji="0" lang="en-GB" sz="1202" b="0" i="1" u="none" strike="noStrike" kern="1200" cap="none" spc="0" normalizeH="0" baseline="0" noProof="0" dirty="0">
                <a:ln>
                  <a:noFill/>
                </a:ln>
                <a:solidFill>
                  <a:srgbClr val="755F35"/>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and</a:t>
            </a:r>
            <a:r>
              <a:rPr kumimoji="0" lang="en-GB" sz="1202" b="0" i="1"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Arial" panose="020B0604020202020204" pitchFamily="34" charset="0"/>
                <a:cs typeface="Arial" panose="020B0604020202020204" pitchFamily="34" charset="0"/>
              </a:rPr>
              <a:t>to be an honest and empathetic depiction of the star that’s sure to stir awards buzz.</a:t>
            </a: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52032" marR="0" lvl="0" indent="-252032" algn="l" defTabSz="1008126" rtl="0" eaLnBrk="1" fontAlgn="auto" latinLnBrk="0" hangingPunct="1">
              <a:lnSpc>
                <a:spcPct val="100000"/>
              </a:lnSpc>
              <a:spcBef>
                <a:spcPts val="1103"/>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72877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4161470"/>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4695118" cy="39593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EDFF00"/>
                </a:solidFill>
                <a:effectLst/>
                <a:uLnTx/>
                <a:uFillTx/>
                <a:latin typeface="Arial"/>
                <a:ea typeface="+mn-ea"/>
                <a:cs typeface="+mn-cs"/>
              </a:rPr>
              <a:t>A love letter to cinema that must be seen on the big screen</a:t>
            </a:r>
            <a:endParaRPr kumimoji="0" lang="en-GB" sz="1200" b="1" i="0" u="none" strike="noStrike" kern="1200" cap="none" spc="0" normalizeH="0" baseline="0" noProof="0" dirty="0">
              <a:ln>
                <a:noFill/>
              </a:ln>
              <a:solidFill>
                <a:srgbClr val="EDFF00"/>
              </a:solidFill>
              <a:effectLst/>
              <a:uLnTx/>
              <a:uFillTx/>
              <a:latin typeface="Arial"/>
              <a:ea typeface="+mn-ea"/>
              <a:cs typeface="+mn-cs"/>
            </a:endParaRP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91437" y="194174"/>
            <a:ext cx="2515188"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Empire Of Light</a:t>
            </a: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277246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E49179-3F50-CDA1-1A6D-AC489A8DF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4357" y="1235330"/>
            <a:ext cx="6127011" cy="5090601"/>
          </a:xfrm>
          <a:prstGeom prst="rect">
            <a:avLst/>
          </a:prstGeom>
        </p:spPr>
      </p:pic>
      <p:sp>
        <p:nvSpPr>
          <p:cNvPr id="15" name="TextBox 14">
            <a:extLst>
              <a:ext uri="{FF2B5EF4-FFF2-40B4-BE49-F238E27FC236}">
                <a16:creationId xmlns:a16="http://schemas.microsoft.com/office/drawing/2014/main" id="{82E96590-8777-6386-EC14-0EA2750D3473}"/>
              </a:ext>
            </a:extLst>
          </p:cNvPr>
          <p:cNvSpPr txBox="1"/>
          <p:nvPr/>
        </p:nvSpPr>
        <p:spPr>
          <a:xfrm>
            <a:off x="191436" y="1471234"/>
            <a:ext cx="6233741" cy="4950458"/>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13th January</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Cast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Olivia Colman, Michael Ward, Colin Firth, Toby Jones</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Sam Mendes (Spectre, Skyfall, 1917)</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 DCM admissions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2m</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5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tale of romance in 1980s Margate at a beautiful old cinema, this film will truly be a love letter to the movies. It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stars Academy Award winner Olivia Colman </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a woman who works at the cinema box office but does not watch the movies themselves, instead observing the audience and how film allows them to feel big emotions that they don’t get to experience in their daily life. It’s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directed, written, and produced by Sam Mendes, who has won an incredible 12 Oscars</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as well as received 33 nominations, and his exceptional talent is sure to create another incredible film.</a:t>
            </a:r>
          </a:p>
          <a:p>
            <a:pPr marL="252032" marR="0" lvl="0" indent="-252032" algn="l" defTabSz="1008126" rtl="0" eaLnBrk="1" fontAlgn="auto" latinLnBrk="0" hangingPunct="1">
              <a:lnSpc>
                <a:spcPct val="100000"/>
              </a:lnSpc>
              <a:spcBef>
                <a:spcPts val="1103"/>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188668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4161470"/>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4695118" cy="39593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EDFF00"/>
                </a:solidFill>
                <a:effectLst/>
                <a:uLnTx/>
                <a:uFillTx/>
                <a:latin typeface="Arial"/>
                <a:ea typeface="+mn-ea"/>
                <a:cs typeface="+mn-cs"/>
              </a:rPr>
              <a:t>An all-star casts brings silent film back to life</a:t>
            </a:r>
            <a:endParaRPr kumimoji="0" lang="en-GB" sz="1200" b="1" i="0" u="none" strike="noStrike" kern="1200" cap="none" spc="0" normalizeH="0" baseline="0" noProof="0" dirty="0">
              <a:ln>
                <a:noFill/>
              </a:ln>
              <a:solidFill>
                <a:srgbClr val="EDFF00"/>
              </a:solidFill>
              <a:effectLst/>
              <a:uLnTx/>
              <a:uFillTx/>
              <a:latin typeface="Arial"/>
              <a:ea typeface="+mn-ea"/>
              <a:cs typeface="+mn-cs"/>
            </a:endParaRP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91437" y="194174"/>
            <a:ext cx="1469113"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Babylon</a:t>
            </a: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1726387"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E49179-3F50-CDA1-1A6D-AC489A8DF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4357" y="1235330"/>
            <a:ext cx="6127011" cy="5090601"/>
          </a:xfrm>
          <a:prstGeom prst="rect">
            <a:avLst/>
          </a:prstGeom>
        </p:spPr>
      </p:pic>
      <p:sp>
        <p:nvSpPr>
          <p:cNvPr id="15" name="TextBox 14">
            <a:extLst>
              <a:ext uri="{FF2B5EF4-FFF2-40B4-BE49-F238E27FC236}">
                <a16:creationId xmlns:a16="http://schemas.microsoft.com/office/drawing/2014/main" id="{82E96590-8777-6386-EC14-0EA2750D3473}"/>
              </a:ext>
            </a:extLst>
          </p:cNvPr>
          <p:cNvSpPr txBox="1"/>
          <p:nvPr/>
        </p:nvSpPr>
        <p:spPr>
          <a:xfrm>
            <a:off x="191436" y="1471234"/>
            <a:ext cx="6233741" cy="4672946"/>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20th January</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Cast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Brad Pitt, Margot Robbie, Tobey Maguire</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Damien Chazelle (La </a:t>
            </a:r>
            <a:r>
              <a:rPr kumimoji="0" lang="en-GB" sz="1202"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La</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Land, Whiplash)</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 DCM admissions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1.5m</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61844" rtl="0" eaLnBrk="1" fontAlgn="auto" latinLnBrk="0" hangingPunct="1">
              <a:lnSpc>
                <a:spcPct val="15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1930s drama about the greatest transitional stage in the movies: the fall of silent films and the rise of talking pictures. It features a large ensemble cast, led by Brad Pitt as an aging actor and Margot Robbie as rising starlet Clara Bow, and its previews have already begun to garner awards buzz. Damien Chazelle directs, and as the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youngest director to win an Academy Award</a:t>
            </a:r>
            <a:r>
              <a:rPr kumimoji="0" lang="en-GB" sz="1202" b="0" i="0" u="none" strike="noStrike" kern="1200" cap="none" spc="0" normalizeH="0" baseline="0" noProof="0" dirty="0">
                <a:ln>
                  <a:noFill/>
                </a:ln>
                <a:solidFill>
                  <a:srgbClr val="755F35"/>
                </a:solidFill>
                <a:effectLst/>
                <a:uLnTx/>
                <a:uFillTx/>
                <a:latin typeface="Arial" panose="020B0604020202020204" pitchFamily="34" charset="0"/>
                <a:ea typeface="+mn-ea"/>
                <a:cs typeface="Arial" panose="020B0604020202020204" pitchFamily="34" charset="0"/>
              </a:rPr>
              <a:t> </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age 32 for La </a:t>
            </a:r>
            <a:r>
              <a:rPr kumimoji="0" lang="en-GB" sz="1202"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La</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Land, it's easy to see Babylon earning even more nominations for him.</a:t>
            </a:r>
          </a:p>
          <a:p>
            <a:pPr marL="252032" marR="0" lvl="0" indent="-252032" algn="l" defTabSz="1008126" rtl="0" eaLnBrk="1" fontAlgn="auto" latinLnBrk="0" hangingPunct="1">
              <a:lnSpc>
                <a:spcPct val="100000"/>
              </a:lnSpc>
              <a:spcBef>
                <a:spcPts val="1103"/>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280182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4161470"/>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4695118" cy="39593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EDFF00"/>
                </a:solidFill>
                <a:effectLst/>
                <a:uLnTx/>
                <a:uFillTx/>
                <a:latin typeface="Arial"/>
                <a:ea typeface="+mn-ea"/>
                <a:cs typeface="+mn-cs"/>
              </a:rPr>
              <a:t>An intense tale of success already competing at festivals</a:t>
            </a:r>
            <a:endParaRPr kumimoji="0" lang="en-GB" sz="1200" b="1" i="0" u="none" strike="noStrike" kern="1200" cap="none" spc="0" normalizeH="0" baseline="0" noProof="0" dirty="0">
              <a:ln>
                <a:noFill/>
              </a:ln>
              <a:solidFill>
                <a:srgbClr val="EDFF00"/>
              </a:solidFill>
              <a:effectLst/>
              <a:uLnTx/>
              <a:uFillTx/>
              <a:latin typeface="Arial"/>
              <a:ea typeface="+mn-ea"/>
              <a:cs typeface="+mn-cs"/>
            </a:endParaRP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91437" y="194174"/>
            <a:ext cx="1469113"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TAR</a:t>
            </a: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103144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E49179-3F50-CDA1-1A6D-AC489A8DF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4357" y="1235330"/>
            <a:ext cx="6127011" cy="5090601"/>
          </a:xfrm>
          <a:prstGeom prst="rect">
            <a:avLst/>
          </a:prstGeom>
        </p:spPr>
      </p:pic>
      <p:sp>
        <p:nvSpPr>
          <p:cNvPr id="15" name="TextBox 14">
            <a:extLst>
              <a:ext uri="{FF2B5EF4-FFF2-40B4-BE49-F238E27FC236}">
                <a16:creationId xmlns:a16="http://schemas.microsoft.com/office/drawing/2014/main" id="{82E96590-8777-6386-EC14-0EA2750D3473}"/>
              </a:ext>
            </a:extLst>
          </p:cNvPr>
          <p:cNvSpPr txBox="1"/>
          <p:nvPr/>
        </p:nvSpPr>
        <p:spPr>
          <a:xfrm>
            <a:off x="191436" y="1471234"/>
            <a:ext cx="6233741" cy="4312912"/>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20th January</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Cast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Cate Blanchett, Mark Strong, </a:t>
            </a:r>
            <a:r>
              <a:rPr kumimoji="0" lang="en-GB" sz="1202"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Noemie</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202"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Merlant</a:t>
            </a: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Todd Field (In The Bedroom, Little Children)</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 DCM admissions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50k</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61844" rtl="0" eaLnBrk="1" fontAlgn="auto" latinLnBrk="0" hangingPunct="1">
              <a:lnSpc>
                <a:spcPct val="15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Todd Field, who has previously received 8 Academy Award nominations</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returns behind the camera for the first time in 16 years to direct the ominous story of a fictional female orchestra conductor whose career begins to unravel when elements seem to conspire against her. The plot is currently still shrouded in mystery, but it will premiere in competition at the Venice International Film Festival. Renowned actress and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two-time Oscar Winner Cate Blanchett</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stars, and this could be the role to snag her another</a:t>
            </a:r>
            <a:endParaRPr kumimoji="0" lang="en-GB" sz="1200" b="0" i="0" u="none" strike="noStrike" kern="1200" cap="none" spc="0" normalizeH="0" baseline="0" noProof="0" dirty="0">
              <a:ln>
                <a:noFill/>
              </a:ln>
              <a:solidFill>
                <a:srgbClr val="00BFD6"/>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BC736E38-F4A3-5B2F-A040-1FA66CA6A0EA}"/>
              </a:ext>
            </a:extLst>
          </p:cNvPr>
          <p:cNvGrpSpPr/>
          <p:nvPr/>
        </p:nvGrpSpPr>
        <p:grpSpPr>
          <a:xfrm>
            <a:off x="9430028" y="3353453"/>
            <a:ext cx="1129401" cy="1128981"/>
            <a:chOff x="3429000" y="327025"/>
            <a:chExt cx="4267200" cy="4265613"/>
          </a:xfrm>
          <a:solidFill>
            <a:srgbClr val="FFFFFF">
              <a:alpha val="80000"/>
            </a:srgbClr>
          </a:solidFill>
        </p:grpSpPr>
        <p:sp>
          <p:nvSpPr>
            <p:cNvPr id="12" name="Freeform 5">
              <a:extLst>
                <a:ext uri="{FF2B5EF4-FFF2-40B4-BE49-F238E27FC236}">
                  <a16:creationId xmlns:a16="http://schemas.microsoft.com/office/drawing/2014/main" id="{83698010-9533-D584-F8F9-25FEBE67D052}"/>
                </a:ext>
              </a:extLst>
            </p:cNvPr>
            <p:cNvSpPr>
              <a:spLocks noEditPoints="1"/>
            </p:cNvSpPr>
            <p:nvPr/>
          </p:nvSpPr>
          <p:spPr bwMode="auto">
            <a:xfrm>
              <a:off x="3429000" y="327025"/>
              <a:ext cx="4267200" cy="4265613"/>
            </a:xfrm>
            <a:custGeom>
              <a:avLst/>
              <a:gdLst>
                <a:gd name="T0" fmla="*/ 1139 w 2688"/>
                <a:gd name="T1" fmla="*/ 16 h 2687"/>
                <a:gd name="T2" fmla="*/ 882 w 2688"/>
                <a:gd name="T3" fmla="*/ 82 h 2687"/>
                <a:gd name="T4" fmla="*/ 647 w 2688"/>
                <a:gd name="T5" fmla="*/ 194 h 2687"/>
                <a:gd name="T6" fmla="*/ 440 w 2688"/>
                <a:gd name="T7" fmla="*/ 349 h 2687"/>
                <a:gd name="T8" fmla="*/ 267 w 2688"/>
                <a:gd name="T9" fmla="*/ 540 h 2687"/>
                <a:gd name="T10" fmla="*/ 133 w 2688"/>
                <a:gd name="T11" fmla="*/ 761 h 2687"/>
                <a:gd name="T12" fmla="*/ 43 w 2688"/>
                <a:gd name="T13" fmla="*/ 1008 h 2687"/>
                <a:gd name="T14" fmla="*/ 2 w 2688"/>
                <a:gd name="T15" fmla="*/ 1275 h 2687"/>
                <a:gd name="T16" fmla="*/ 11 w 2688"/>
                <a:gd name="T17" fmla="*/ 1515 h 2687"/>
                <a:gd name="T18" fmla="*/ 71 w 2688"/>
                <a:gd name="T19" fmla="*/ 1775 h 2687"/>
                <a:gd name="T20" fmla="*/ 178 w 2688"/>
                <a:gd name="T21" fmla="*/ 2012 h 2687"/>
                <a:gd name="T22" fmla="*/ 327 w 2688"/>
                <a:gd name="T23" fmla="*/ 2222 h 2687"/>
                <a:gd name="T24" fmla="*/ 514 w 2688"/>
                <a:gd name="T25" fmla="*/ 2400 h 2687"/>
                <a:gd name="T26" fmla="*/ 732 w 2688"/>
                <a:gd name="T27" fmla="*/ 2540 h 2687"/>
                <a:gd name="T28" fmla="*/ 976 w 2688"/>
                <a:gd name="T29" fmla="*/ 2637 h 2687"/>
                <a:gd name="T30" fmla="*/ 1241 w 2688"/>
                <a:gd name="T31" fmla="*/ 2683 h 2687"/>
                <a:gd name="T32" fmla="*/ 1481 w 2688"/>
                <a:gd name="T33" fmla="*/ 2681 h 2687"/>
                <a:gd name="T34" fmla="*/ 1743 w 2688"/>
                <a:gd name="T35" fmla="*/ 2627 h 2687"/>
                <a:gd name="T36" fmla="*/ 1985 w 2688"/>
                <a:gd name="T37" fmla="*/ 2525 h 2687"/>
                <a:gd name="T38" fmla="*/ 2198 w 2688"/>
                <a:gd name="T39" fmla="*/ 2380 h 2687"/>
                <a:gd name="T40" fmla="*/ 2381 w 2688"/>
                <a:gd name="T41" fmla="*/ 2199 h 2687"/>
                <a:gd name="T42" fmla="*/ 2526 w 2688"/>
                <a:gd name="T43" fmla="*/ 1984 h 2687"/>
                <a:gd name="T44" fmla="*/ 2628 w 2688"/>
                <a:gd name="T45" fmla="*/ 1743 h 2687"/>
                <a:gd name="T46" fmla="*/ 2682 w 2688"/>
                <a:gd name="T47" fmla="*/ 1481 h 2687"/>
                <a:gd name="T48" fmla="*/ 2684 w 2688"/>
                <a:gd name="T49" fmla="*/ 1240 h 2687"/>
                <a:gd name="T50" fmla="*/ 2638 w 2688"/>
                <a:gd name="T51" fmla="*/ 975 h 2687"/>
                <a:gd name="T52" fmla="*/ 2541 w 2688"/>
                <a:gd name="T53" fmla="*/ 732 h 2687"/>
                <a:gd name="T54" fmla="*/ 2401 w 2688"/>
                <a:gd name="T55" fmla="*/ 514 h 2687"/>
                <a:gd name="T56" fmla="*/ 2223 w 2688"/>
                <a:gd name="T57" fmla="*/ 328 h 2687"/>
                <a:gd name="T58" fmla="*/ 2013 w 2688"/>
                <a:gd name="T59" fmla="*/ 178 h 2687"/>
                <a:gd name="T60" fmla="*/ 1776 w 2688"/>
                <a:gd name="T61" fmla="*/ 71 h 2687"/>
                <a:gd name="T62" fmla="*/ 1516 w 2688"/>
                <a:gd name="T63" fmla="*/ 11 h 2687"/>
                <a:gd name="T64" fmla="*/ 1344 w 2688"/>
                <a:gd name="T65" fmla="*/ 2417 h 2687"/>
                <a:gd name="T66" fmla="*/ 1128 w 2688"/>
                <a:gd name="T67" fmla="*/ 2395 h 2687"/>
                <a:gd name="T68" fmla="*/ 926 w 2688"/>
                <a:gd name="T69" fmla="*/ 2333 h 2687"/>
                <a:gd name="T70" fmla="*/ 585 w 2688"/>
                <a:gd name="T71" fmla="*/ 2102 h 2687"/>
                <a:gd name="T72" fmla="*/ 355 w 2688"/>
                <a:gd name="T73" fmla="*/ 1761 h 2687"/>
                <a:gd name="T74" fmla="*/ 292 w 2688"/>
                <a:gd name="T75" fmla="*/ 1560 h 2687"/>
                <a:gd name="T76" fmla="*/ 271 w 2688"/>
                <a:gd name="T77" fmla="*/ 1344 h 2687"/>
                <a:gd name="T78" fmla="*/ 288 w 2688"/>
                <a:gd name="T79" fmla="*/ 1154 h 2687"/>
                <a:gd name="T80" fmla="*/ 346 w 2688"/>
                <a:gd name="T81" fmla="*/ 951 h 2687"/>
                <a:gd name="T82" fmla="*/ 550 w 2688"/>
                <a:gd name="T83" fmla="*/ 622 h 2687"/>
                <a:gd name="T84" fmla="*/ 879 w 2688"/>
                <a:gd name="T85" fmla="*/ 377 h 2687"/>
                <a:gd name="T86" fmla="*/ 1101 w 2688"/>
                <a:gd name="T87" fmla="*/ 298 h 2687"/>
                <a:gd name="T88" fmla="*/ 1316 w 2688"/>
                <a:gd name="T89" fmla="*/ 271 h 2687"/>
                <a:gd name="T90" fmla="*/ 1507 w 2688"/>
                <a:gd name="T91" fmla="*/ 283 h 2687"/>
                <a:gd name="T92" fmla="*/ 1713 w 2688"/>
                <a:gd name="T93" fmla="*/ 336 h 2687"/>
                <a:gd name="T94" fmla="*/ 2027 w 2688"/>
                <a:gd name="T95" fmla="*/ 516 h 2687"/>
                <a:gd name="T96" fmla="*/ 2288 w 2688"/>
                <a:gd name="T97" fmla="*/ 833 h 2687"/>
                <a:gd name="T98" fmla="*/ 2384 w 2688"/>
                <a:gd name="T99" fmla="*/ 1075 h 2687"/>
                <a:gd name="T100" fmla="*/ 2416 w 2688"/>
                <a:gd name="T101" fmla="*/ 1289 h 2687"/>
                <a:gd name="T102" fmla="*/ 2409 w 2688"/>
                <a:gd name="T103" fmla="*/ 1481 h 2687"/>
                <a:gd name="T104" fmla="*/ 2362 w 2688"/>
                <a:gd name="T105" fmla="*/ 1688 h 2687"/>
                <a:gd name="T106" fmla="*/ 2204 w 2688"/>
                <a:gd name="T107" fmla="*/ 1985 h 2687"/>
                <a:gd name="T108" fmla="*/ 1901 w 2688"/>
                <a:gd name="T109" fmla="*/ 2261 h 2687"/>
                <a:gd name="T110" fmla="*/ 1638 w 2688"/>
                <a:gd name="T111" fmla="*/ 2376 h 2687"/>
                <a:gd name="T112" fmla="*/ 1427 w 2688"/>
                <a:gd name="T113" fmla="*/ 241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8" h="2687">
                  <a:moveTo>
                    <a:pt x="1344" y="0"/>
                  </a:moveTo>
                  <a:lnTo>
                    <a:pt x="1344" y="0"/>
                  </a:lnTo>
                  <a:lnTo>
                    <a:pt x="1310" y="1"/>
                  </a:lnTo>
                  <a:lnTo>
                    <a:pt x="1275" y="2"/>
                  </a:lnTo>
                  <a:lnTo>
                    <a:pt x="1241" y="4"/>
                  </a:lnTo>
                  <a:lnTo>
                    <a:pt x="1207" y="8"/>
                  </a:lnTo>
                  <a:lnTo>
                    <a:pt x="1173" y="11"/>
                  </a:lnTo>
                  <a:lnTo>
                    <a:pt x="1139" y="16"/>
                  </a:lnTo>
                  <a:lnTo>
                    <a:pt x="1107" y="21"/>
                  </a:lnTo>
                  <a:lnTo>
                    <a:pt x="1073" y="28"/>
                  </a:lnTo>
                  <a:lnTo>
                    <a:pt x="1040" y="34"/>
                  </a:lnTo>
                  <a:lnTo>
                    <a:pt x="1008" y="43"/>
                  </a:lnTo>
                  <a:lnTo>
                    <a:pt x="976" y="52"/>
                  </a:lnTo>
                  <a:lnTo>
                    <a:pt x="945" y="60"/>
                  </a:lnTo>
                  <a:lnTo>
                    <a:pt x="914" y="71"/>
                  </a:lnTo>
                  <a:lnTo>
                    <a:pt x="882" y="82"/>
                  </a:lnTo>
                  <a:lnTo>
                    <a:pt x="851" y="93"/>
                  </a:lnTo>
                  <a:lnTo>
                    <a:pt x="821" y="106"/>
                  </a:lnTo>
                  <a:lnTo>
                    <a:pt x="791" y="119"/>
                  </a:lnTo>
                  <a:lnTo>
                    <a:pt x="761" y="133"/>
                  </a:lnTo>
                  <a:lnTo>
                    <a:pt x="732" y="147"/>
                  </a:lnTo>
                  <a:lnTo>
                    <a:pt x="703" y="162"/>
                  </a:lnTo>
                  <a:lnTo>
                    <a:pt x="675" y="178"/>
                  </a:lnTo>
                  <a:lnTo>
                    <a:pt x="647" y="194"/>
                  </a:lnTo>
                  <a:lnTo>
                    <a:pt x="619" y="211"/>
                  </a:lnTo>
                  <a:lnTo>
                    <a:pt x="593" y="230"/>
                  </a:lnTo>
                  <a:lnTo>
                    <a:pt x="566" y="248"/>
                  </a:lnTo>
                  <a:lnTo>
                    <a:pt x="540" y="267"/>
                  </a:lnTo>
                  <a:lnTo>
                    <a:pt x="514" y="287"/>
                  </a:lnTo>
                  <a:lnTo>
                    <a:pt x="490" y="307"/>
                  </a:lnTo>
                  <a:lnTo>
                    <a:pt x="465" y="328"/>
                  </a:lnTo>
                  <a:lnTo>
                    <a:pt x="440" y="349"/>
                  </a:lnTo>
                  <a:lnTo>
                    <a:pt x="417" y="371"/>
                  </a:lnTo>
                  <a:lnTo>
                    <a:pt x="394" y="394"/>
                  </a:lnTo>
                  <a:lnTo>
                    <a:pt x="371" y="416"/>
                  </a:lnTo>
                  <a:lnTo>
                    <a:pt x="349" y="440"/>
                  </a:lnTo>
                  <a:lnTo>
                    <a:pt x="327" y="465"/>
                  </a:lnTo>
                  <a:lnTo>
                    <a:pt x="307" y="489"/>
                  </a:lnTo>
                  <a:lnTo>
                    <a:pt x="287" y="514"/>
                  </a:lnTo>
                  <a:lnTo>
                    <a:pt x="267" y="540"/>
                  </a:lnTo>
                  <a:lnTo>
                    <a:pt x="248" y="566"/>
                  </a:lnTo>
                  <a:lnTo>
                    <a:pt x="230" y="592"/>
                  </a:lnTo>
                  <a:lnTo>
                    <a:pt x="211" y="619"/>
                  </a:lnTo>
                  <a:lnTo>
                    <a:pt x="194" y="647"/>
                  </a:lnTo>
                  <a:lnTo>
                    <a:pt x="178" y="675"/>
                  </a:lnTo>
                  <a:lnTo>
                    <a:pt x="162" y="703"/>
                  </a:lnTo>
                  <a:lnTo>
                    <a:pt x="147" y="732"/>
                  </a:lnTo>
                  <a:lnTo>
                    <a:pt x="133" y="761"/>
                  </a:lnTo>
                  <a:lnTo>
                    <a:pt x="119" y="791"/>
                  </a:lnTo>
                  <a:lnTo>
                    <a:pt x="106" y="821"/>
                  </a:lnTo>
                  <a:lnTo>
                    <a:pt x="93" y="851"/>
                  </a:lnTo>
                  <a:lnTo>
                    <a:pt x="82" y="882"/>
                  </a:lnTo>
                  <a:lnTo>
                    <a:pt x="71" y="913"/>
                  </a:lnTo>
                  <a:lnTo>
                    <a:pt x="60" y="944"/>
                  </a:lnTo>
                  <a:lnTo>
                    <a:pt x="52" y="975"/>
                  </a:lnTo>
                  <a:lnTo>
                    <a:pt x="43" y="1008"/>
                  </a:lnTo>
                  <a:lnTo>
                    <a:pt x="34" y="1040"/>
                  </a:lnTo>
                  <a:lnTo>
                    <a:pt x="28" y="1073"/>
                  </a:lnTo>
                  <a:lnTo>
                    <a:pt x="21" y="1106"/>
                  </a:lnTo>
                  <a:lnTo>
                    <a:pt x="16" y="1140"/>
                  </a:lnTo>
                  <a:lnTo>
                    <a:pt x="11" y="1173"/>
                  </a:lnTo>
                  <a:lnTo>
                    <a:pt x="8" y="1206"/>
                  </a:lnTo>
                  <a:lnTo>
                    <a:pt x="4" y="1240"/>
                  </a:lnTo>
                  <a:lnTo>
                    <a:pt x="2" y="1275"/>
                  </a:lnTo>
                  <a:lnTo>
                    <a:pt x="1" y="1309"/>
                  </a:lnTo>
                  <a:lnTo>
                    <a:pt x="0" y="1344"/>
                  </a:lnTo>
                  <a:lnTo>
                    <a:pt x="0" y="1344"/>
                  </a:lnTo>
                  <a:lnTo>
                    <a:pt x="1" y="1378"/>
                  </a:lnTo>
                  <a:lnTo>
                    <a:pt x="2" y="1413"/>
                  </a:lnTo>
                  <a:lnTo>
                    <a:pt x="4" y="1447"/>
                  </a:lnTo>
                  <a:lnTo>
                    <a:pt x="8" y="1481"/>
                  </a:lnTo>
                  <a:lnTo>
                    <a:pt x="11" y="1515"/>
                  </a:lnTo>
                  <a:lnTo>
                    <a:pt x="16" y="1548"/>
                  </a:lnTo>
                  <a:lnTo>
                    <a:pt x="21" y="1582"/>
                  </a:lnTo>
                  <a:lnTo>
                    <a:pt x="28" y="1614"/>
                  </a:lnTo>
                  <a:lnTo>
                    <a:pt x="34" y="1647"/>
                  </a:lnTo>
                  <a:lnTo>
                    <a:pt x="43" y="1679"/>
                  </a:lnTo>
                  <a:lnTo>
                    <a:pt x="52" y="1712"/>
                  </a:lnTo>
                  <a:lnTo>
                    <a:pt x="60" y="1743"/>
                  </a:lnTo>
                  <a:lnTo>
                    <a:pt x="71" y="1775"/>
                  </a:lnTo>
                  <a:lnTo>
                    <a:pt x="82" y="1806"/>
                  </a:lnTo>
                  <a:lnTo>
                    <a:pt x="93" y="1836"/>
                  </a:lnTo>
                  <a:lnTo>
                    <a:pt x="106" y="1866"/>
                  </a:lnTo>
                  <a:lnTo>
                    <a:pt x="119" y="1896"/>
                  </a:lnTo>
                  <a:lnTo>
                    <a:pt x="133" y="1926"/>
                  </a:lnTo>
                  <a:lnTo>
                    <a:pt x="147" y="1955"/>
                  </a:lnTo>
                  <a:lnTo>
                    <a:pt x="162" y="1984"/>
                  </a:lnTo>
                  <a:lnTo>
                    <a:pt x="178" y="2012"/>
                  </a:lnTo>
                  <a:lnTo>
                    <a:pt x="194" y="2040"/>
                  </a:lnTo>
                  <a:lnTo>
                    <a:pt x="211" y="2068"/>
                  </a:lnTo>
                  <a:lnTo>
                    <a:pt x="230" y="2095"/>
                  </a:lnTo>
                  <a:lnTo>
                    <a:pt x="248" y="2121"/>
                  </a:lnTo>
                  <a:lnTo>
                    <a:pt x="267" y="2147"/>
                  </a:lnTo>
                  <a:lnTo>
                    <a:pt x="287" y="2173"/>
                  </a:lnTo>
                  <a:lnTo>
                    <a:pt x="307" y="2199"/>
                  </a:lnTo>
                  <a:lnTo>
                    <a:pt x="327" y="2222"/>
                  </a:lnTo>
                  <a:lnTo>
                    <a:pt x="349" y="2247"/>
                  </a:lnTo>
                  <a:lnTo>
                    <a:pt x="371" y="2271"/>
                  </a:lnTo>
                  <a:lnTo>
                    <a:pt x="394" y="2293"/>
                  </a:lnTo>
                  <a:lnTo>
                    <a:pt x="417" y="2316"/>
                  </a:lnTo>
                  <a:lnTo>
                    <a:pt x="440" y="2338"/>
                  </a:lnTo>
                  <a:lnTo>
                    <a:pt x="465" y="2360"/>
                  </a:lnTo>
                  <a:lnTo>
                    <a:pt x="490" y="2380"/>
                  </a:lnTo>
                  <a:lnTo>
                    <a:pt x="514" y="2400"/>
                  </a:lnTo>
                  <a:lnTo>
                    <a:pt x="540" y="2420"/>
                  </a:lnTo>
                  <a:lnTo>
                    <a:pt x="566" y="2439"/>
                  </a:lnTo>
                  <a:lnTo>
                    <a:pt x="593" y="2457"/>
                  </a:lnTo>
                  <a:lnTo>
                    <a:pt x="619" y="2476"/>
                  </a:lnTo>
                  <a:lnTo>
                    <a:pt x="647" y="2493"/>
                  </a:lnTo>
                  <a:lnTo>
                    <a:pt x="675" y="2509"/>
                  </a:lnTo>
                  <a:lnTo>
                    <a:pt x="703" y="2525"/>
                  </a:lnTo>
                  <a:lnTo>
                    <a:pt x="732" y="2540"/>
                  </a:lnTo>
                  <a:lnTo>
                    <a:pt x="761" y="2555"/>
                  </a:lnTo>
                  <a:lnTo>
                    <a:pt x="791" y="2569"/>
                  </a:lnTo>
                  <a:lnTo>
                    <a:pt x="821" y="2582"/>
                  </a:lnTo>
                  <a:lnTo>
                    <a:pt x="851" y="2594"/>
                  </a:lnTo>
                  <a:lnTo>
                    <a:pt x="882" y="2605"/>
                  </a:lnTo>
                  <a:lnTo>
                    <a:pt x="914" y="2616"/>
                  </a:lnTo>
                  <a:lnTo>
                    <a:pt x="945" y="2627"/>
                  </a:lnTo>
                  <a:lnTo>
                    <a:pt x="976" y="2637"/>
                  </a:lnTo>
                  <a:lnTo>
                    <a:pt x="1008" y="2645"/>
                  </a:lnTo>
                  <a:lnTo>
                    <a:pt x="1040" y="2653"/>
                  </a:lnTo>
                  <a:lnTo>
                    <a:pt x="1073" y="2660"/>
                  </a:lnTo>
                  <a:lnTo>
                    <a:pt x="1107" y="2667"/>
                  </a:lnTo>
                  <a:lnTo>
                    <a:pt x="1139" y="2672"/>
                  </a:lnTo>
                  <a:lnTo>
                    <a:pt x="1173" y="2676"/>
                  </a:lnTo>
                  <a:lnTo>
                    <a:pt x="1207" y="2681"/>
                  </a:lnTo>
                  <a:lnTo>
                    <a:pt x="1241" y="2683"/>
                  </a:lnTo>
                  <a:lnTo>
                    <a:pt x="1275" y="2686"/>
                  </a:lnTo>
                  <a:lnTo>
                    <a:pt x="1310" y="2687"/>
                  </a:lnTo>
                  <a:lnTo>
                    <a:pt x="1344" y="2687"/>
                  </a:lnTo>
                  <a:lnTo>
                    <a:pt x="1344" y="2687"/>
                  </a:lnTo>
                  <a:lnTo>
                    <a:pt x="1378" y="2687"/>
                  </a:lnTo>
                  <a:lnTo>
                    <a:pt x="1414" y="2686"/>
                  </a:lnTo>
                  <a:lnTo>
                    <a:pt x="1447" y="2683"/>
                  </a:lnTo>
                  <a:lnTo>
                    <a:pt x="1481" y="2681"/>
                  </a:lnTo>
                  <a:lnTo>
                    <a:pt x="1516" y="2676"/>
                  </a:lnTo>
                  <a:lnTo>
                    <a:pt x="1549" y="2672"/>
                  </a:lnTo>
                  <a:lnTo>
                    <a:pt x="1582" y="2667"/>
                  </a:lnTo>
                  <a:lnTo>
                    <a:pt x="1615" y="2660"/>
                  </a:lnTo>
                  <a:lnTo>
                    <a:pt x="1648" y="2653"/>
                  </a:lnTo>
                  <a:lnTo>
                    <a:pt x="1680" y="2645"/>
                  </a:lnTo>
                  <a:lnTo>
                    <a:pt x="1712" y="2637"/>
                  </a:lnTo>
                  <a:lnTo>
                    <a:pt x="1743" y="2627"/>
                  </a:lnTo>
                  <a:lnTo>
                    <a:pt x="1776" y="2616"/>
                  </a:lnTo>
                  <a:lnTo>
                    <a:pt x="1807" y="2605"/>
                  </a:lnTo>
                  <a:lnTo>
                    <a:pt x="1837" y="2594"/>
                  </a:lnTo>
                  <a:lnTo>
                    <a:pt x="1867" y="2582"/>
                  </a:lnTo>
                  <a:lnTo>
                    <a:pt x="1897" y="2569"/>
                  </a:lnTo>
                  <a:lnTo>
                    <a:pt x="1927" y="2555"/>
                  </a:lnTo>
                  <a:lnTo>
                    <a:pt x="1956" y="2540"/>
                  </a:lnTo>
                  <a:lnTo>
                    <a:pt x="1985" y="2525"/>
                  </a:lnTo>
                  <a:lnTo>
                    <a:pt x="2013" y="2509"/>
                  </a:lnTo>
                  <a:lnTo>
                    <a:pt x="2041" y="2493"/>
                  </a:lnTo>
                  <a:lnTo>
                    <a:pt x="2069" y="2476"/>
                  </a:lnTo>
                  <a:lnTo>
                    <a:pt x="2095" y="2457"/>
                  </a:lnTo>
                  <a:lnTo>
                    <a:pt x="2122" y="2439"/>
                  </a:lnTo>
                  <a:lnTo>
                    <a:pt x="2148" y="2420"/>
                  </a:lnTo>
                  <a:lnTo>
                    <a:pt x="2174" y="2400"/>
                  </a:lnTo>
                  <a:lnTo>
                    <a:pt x="2198" y="2380"/>
                  </a:lnTo>
                  <a:lnTo>
                    <a:pt x="2223" y="2360"/>
                  </a:lnTo>
                  <a:lnTo>
                    <a:pt x="2248" y="2338"/>
                  </a:lnTo>
                  <a:lnTo>
                    <a:pt x="2271" y="2316"/>
                  </a:lnTo>
                  <a:lnTo>
                    <a:pt x="2294" y="2293"/>
                  </a:lnTo>
                  <a:lnTo>
                    <a:pt x="2317" y="2271"/>
                  </a:lnTo>
                  <a:lnTo>
                    <a:pt x="2339" y="2247"/>
                  </a:lnTo>
                  <a:lnTo>
                    <a:pt x="2361" y="2222"/>
                  </a:lnTo>
                  <a:lnTo>
                    <a:pt x="2381" y="2199"/>
                  </a:lnTo>
                  <a:lnTo>
                    <a:pt x="2401" y="2173"/>
                  </a:lnTo>
                  <a:lnTo>
                    <a:pt x="2421" y="2147"/>
                  </a:lnTo>
                  <a:lnTo>
                    <a:pt x="2440" y="2121"/>
                  </a:lnTo>
                  <a:lnTo>
                    <a:pt x="2458" y="2095"/>
                  </a:lnTo>
                  <a:lnTo>
                    <a:pt x="2477" y="2068"/>
                  </a:lnTo>
                  <a:lnTo>
                    <a:pt x="2494" y="2040"/>
                  </a:lnTo>
                  <a:lnTo>
                    <a:pt x="2510" y="2012"/>
                  </a:lnTo>
                  <a:lnTo>
                    <a:pt x="2526" y="1984"/>
                  </a:lnTo>
                  <a:lnTo>
                    <a:pt x="2541" y="1955"/>
                  </a:lnTo>
                  <a:lnTo>
                    <a:pt x="2556" y="1926"/>
                  </a:lnTo>
                  <a:lnTo>
                    <a:pt x="2569" y="1896"/>
                  </a:lnTo>
                  <a:lnTo>
                    <a:pt x="2583" y="1866"/>
                  </a:lnTo>
                  <a:lnTo>
                    <a:pt x="2595" y="1836"/>
                  </a:lnTo>
                  <a:lnTo>
                    <a:pt x="2606" y="1806"/>
                  </a:lnTo>
                  <a:lnTo>
                    <a:pt x="2617" y="1775"/>
                  </a:lnTo>
                  <a:lnTo>
                    <a:pt x="2628" y="1743"/>
                  </a:lnTo>
                  <a:lnTo>
                    <a:pt x="2638" y="1712"/>
                  </a:lnTo>
                  <a:lnTo>
                    <a:pt x="2646" y="1679"/>
                  </a:lnTo>
                  <a:lnTo>
                    <a:pt x="2654" y="1647"/>
                  </a:lnTo>
                  <a:lnTo>
                    <a:pt x="2661" y="1614"/>
                  </a:lnTo>
                  <a:lnTo>
                    <a:pt x="2668" y="1582"/>
                  </a:lnTo>
                  <a:lnTo>
                    <a:pt x="2673" y="1548"/>
                  </a:lnTo>
                  <a:lnTo>
                    <a:pt x="2677" y="1515"/>
                  </a:lnTo>
                  <a:lnTo>
                    <a:pt x="2682" y="1481"/>
                  </a:lnTo>
                  <a:lnTo>
                    <a:pt x="2684" y="1447"/>
                  </a:lnTo>
                  <a:lnTo>
                    <a:pt x="2686" y="1413"/>
                  </a:lnTo>
                  <a:lnTo>
                    <a:pt x="2688" y="1378"/>
                  </a:lnTo>
                  <a:lnTo>
                    <a:pt x="2688" y="1344"/>
                  </a:lnTo>
                  <a:lnTo>
                    <a:pt x="2688" y="1344"/>
                  </a:lnTo>
                  <a:lnTo>
                    <a:pt x="2688" y="1309"/>
                  </a:lnTo>
                  <a:lnTo>
                    <a:pt x="2686" y="1275"/>
                  </a:lnTo>
                  <a:lnTo>
                    <a:pt x="2684" y="1240"/>
                  </a:lnTo>
                  <a:lnTo>
                    <a:pt x="2682" y="1206"/>
                  </a:lnTo>
                  <a:lnTo>
                    <a:pt x="2677" y="1173"/>
                  </a:lnTo>
                  <a:lnTo>
                    <a:pt x="2673" y="1140"/>
                  </a:lnTo>
                  <a:lnTo>
                    <a:pt x="2668" y="1106"/>
                  </a:lnTo>
                  <a:lnTo>
                    <a:pt x="2661" y="1073"/>
                  </a:lnTo>
                  <a:lnTo>
                    <a:pt x="2654" y="1040"/>
                  </a:lnTo>
                  <a:lnTo>
                    <a:pt x="2646" y="1008"/>
                  </a:lnTo>
                  <a:lnTo>
                    <a:pt x="2638" y="975"/>
                  </a:lnTo>
                  <a:lnTo>
                    <a:pt x="2628" y="944"/>
                  </a:lnTo>
                  <a:lnTo>
                    <a:pt x="2617" y="913"/>
                  </a:lnTo>
                  <a:lnTo>
                    <a:pt x="2606" y="882"/>
                  </a:lnTo>
                  <a:lnTo>
                    <a:pt x="2595" y="851"/>
                  </a:lnTo>
                  <a:lnTo>
                    <a:pt x="2583" y="821"/>
                  </a:lnTo>
                  <a:lnTo>
                    <a:pt x="2569" y="791"/>
                  </a:lnTo>
                  <a:lnTo>
                    <a:pt x="2556" y="761"/>
                  </a:lnTo>
                  <a:lnTo>
                    <a:pt x="2541" y="732"/>
                  </a:lnTo>
                  <a:lnTo>
                    <a:pt x="2526" y="703"/>
                  </a:lnTo>
                  <a:lnTo>
                    <a:pt x="2510" y="675"/>
                  </a:lnTo>
                  <a:lnTo>
                    <a:pt x="2494" y="647"/>
                  </a:lnTo>
                  <a:lnTo>
                    <a:pt x="2477" y="619"/>
                  </a:lnTo>
                  <a:lnTo>
                    <a:pt x="2458" y="592"/>
                  </a:lnTo>
                  <a:lnTo>
                    <a:pt x="2440" y="566"/>
                  </a:lnTo>
                  <a:lnTo>
                    <a:pt x="2421" y="540"/>
                  </a:lnTo>
                  <a:lnTo>
                    <a:pt x="2401" y="514"/>
                  </a:lnTo>
                  <a:lnTo>
                    <a:pt x="2381" y="489"/>
                  </a:lnTo>
                  <a:lnTo>
                    <a:pt x="2361" y="465"/>
                  </a:lnTo>
                  <a:lnTo>
                    <a:pt x="2339" y="440"/>
                  </a:lnTo>
                  <a:lnTo>
                    <a:pt x="2317" y="416"/>
                  </a:lnTo>
                  <a:lnTo>
                    <a:pt x="2294" y="394"/>
                  </a:lnTo>
                  <a:lnTo>
                    <a:pt x="2271" y="371"/>
                  </a:lnTo>
                  <a:lnTo>
                    <a:pt x="2248" y="349"/>
                  </a:lnTo>
                  <a:lnTo>
                    <a:pt x="2223" y="328"/>
                  </a:lnTo>
                  <a:lnTo>
                    <a:pt x="2198" y="307"/>
                  </a:lnTo>
                  <a:lnTo>
                    <a:pt x="2174" y="287"/>
                  </a:lnTo>
                  <a:lnTo>
                    <a:pt x="2148" y="267"/>
                  </a:lnTo>
                  <a:lnTo>
                    <a:pt x="2122" y="248"/>
                  </a:lnTo>
                  <a:lnTo>
                    <a:pt x="2095" y="230"/>
                  </a:lnTo>
                  <a:lnTo>
                    <a:pt x="2069" y="211"/>
                  </a:lnTo>
                  <a:lnTo>
                    <a:pt x="2041" y="194"/>
                  </a:lnTo>
                  <a:lnTo>
                    <a:pt x="2013" y="178"/>
                  </a:lnTo>
                  <a:lnTo>
                    <a:pt x="1985" y="162"/>
                  </a:lnTo>
                  <a:lnTo>
                    <a:pt x="1956" y="147"/>
                  </a:lnTo>
                  <a:lnTo>
                    <a:pt x="1927" y="133"/>
                  </a:lnTo>
                  <a:lnTo>
                    <a:pt x="1897" y="119"/>
                  </a:lnTo>
                  <a:lnTo>
                    <a:pt x="1867" y="106"/>
                  </a:lnTo>
                  <a:lnTo>
                    <a:pt x="1837" y="93"/>
                  </a:lnTo>
                  <a:lnTo>
                    <a:pt x="1807" y="82"/>
                  </a:lnTo>
                  <a:lnTo>
                    <a:pt x="1776" y="71"/>
                  </a:lnTo>
                  <a:lnTo>
                    <a:pt x="1743" y="60"/>
                  </a:lnTo>
                  <a:lnTo>
                    <a:pt x="1712" y="52"/>
                  </a:lnTo>
                  <a:lnTo>
                    <a:pt x="1680" y="43"/>
                  </a:lnTo>
                  <a:lnTo>
                    <a:pt x="1648" y="34"/>
                  </a:lnTo>
                  <a:lnTo>
                    <a:pt x="1615" y="28"/>
                  </a:lnTo>
                  <a:lnTo>
                    <a:pt x="1582" y="21"/>
                  </a:lnTo>
                  <a:lnTo>
                    <a:pt x="1549" y="16"/>
                  </a:lnTo>
                  <a:lnTo>
                    <a:pt x="1516" y="11"/>
                  </a:lnTo>
                  <a:lnTo>
                    <a:pt x="1481" y="8"/>
                  </a:lnTo>
                  <a:lnTo>
                    <a:pt x="1447" y="4"/>
                  </a:lnTo>
                  <a:lnTo>
                    <a:pt x="1414" y="2"/>
                  </a:lnTo>
                  <a:lnTo>
                    <a:pt x="1378" y="1"/>
                  </a:lnTo>
                  <a:lnTo>
                    <a:pt x="1344" y="0"/>
                  </a:lnTo>
                  <a:lnTo>
                    <a:pt x="1344" y="0"/>
                  </a:lnTo>
                  <a:close/>
                  <a:moveTo>
                    <a:pt x="1344" y="2417"/>
                  </a:moveTo>
                  <a:lnTo>
                    <a:pt x="1344" y="2417"/>
                  </a:lnTo>
                  <a:lnTo>
                    <a:pt x="1316" y="2417"/>
                  </a:lnTo>
                  <a:lnTo>
                    <a:pt x="1289" y="2416"/>
                  </a:lnTo>
                  <a:lnTo>
                    <a:pt x="1261" y="2413"/>
                  </a:lnTo>
                  <a:lnTo>
                    <a:pt x="1235" y="2411"/>
                  </a:lnTo>
                  <a:lnTo>
                    <a:pt x="1208" y="2408"/>
                  </a:lnTo>
                  <a:lnTo>
                    <a:pt x="1181" y="2405"/>
                  </a:lnTo>
                  <a:lnTo>
                    <a:pt x="1154" y="2400"/>
                  </a:lnTo>
                  <a:lnTo>
                    <a:pt x="1128" y="2395"/>
                  </a:lnTo>
                  <a:lnTo>
                    <a:pt x="1101" y="2390"/>
                  </a:lnTo>
                  <a:lnTo>
                    <a:pt x="1076" y="2383"/>
                  </a:lnTo>
                  <a:lnTo>
                    <a:pt x="1050" y="2376"/>
                  </a:lnTo>
                  <a:lnTo>
                    <a:pt x="1025" y="2368"/>
                  </a:lnTo>
                  <a:lnTo>
                    <a:pt x="999" y="2361"/>
                  </a:lnTo>
                  <a:lnTo>
                    <a:pt x="975" y="2351"/>
                  </a:lnTo>
                  <a:lnTo>
                    <a:pt x="950" y="2343"/>
                  </a:lnTo>
                  <a:lnTo>
                    <a:pt x="926" y="2333"/>
                  </a:lnTo>
                  <a:lnTo>
                    <a:pt x="879" y="2311"/>
                  </a:lnTo>
                  <a:lnTo>
                    <a:pt x="832" y="2287"/>
                  </a:lnTo>
                  <a:lnTo>
                    <a:pt x="788" y="2261"/>
                  </a:lnTo>
                  <a:lnTo>
                    <a:pt x="744" y="2233"/>
                  </a:lnTo>
                  <a:lnTo>
                    <a:pt x="702" y="2203"/>
                  </a:lnTo>
                  <a:lnTo>
                    <a:pt x="661" y="2172"/>
                  </a:lnTo>
                  <a:lnTo>
                    <a:pt x="623" y="2138"/>
                  </a:lnTo>
                  <a:lnTo>
                    <a:pt x="585" y="2102"/>
                  </a:lnTo>
                  <a:lnTo>
                    <a:pt x="550" y="2066"/>
                  </a:lnTo>
                  <a:lnTo>
                    <a:pt x="516" y="2026"/>
                  </a:lnTo>
                  <a:lnTo>
                    <a:pt x="484" y="1985"/>
                  </a:lnTo>
                  <a:lnTo>
                    <a:pt x="454" y="1943"/>
                  </a:lnTo>
                  <a:lnTo>
                    <a:pt x="426" y="1900"/>
                  </a:lnTo>
                  <a:lnTo>
                    <a:pt x="400" y="1855"/>
                  </a:lnTo>
                  <a:lnTo>
                    <a:pt x="377" y="1809"/>
                  </a:lnTo>
                  <a:lnTo>
                    <a:pt x="355" y="1761"/>
                  </a:lnTo>
                  <a:lnTo>
                    <a:pt x="346" y="1737"/>
                  </a:lnTo>
                  <a:lnTo>
                    <a:pt x="336" y="1713"/>
                  </a:lnTo>
                  <a:lnTo>
                    <a:pt x="327" y="1688"/>
                  </a:lnTo>
                  <a:lnTo>
                    <a:pt x="319" y="1663"/>
                  </a:lnTo>
                  <a:lnTo>
                    <a:pt x="311" y="1638"/>
                  </a:lnTo>
                  <a:lnTo>
                    <a:pt x="305" y="1612"/>
                  </a:lnTo>
                  <a:lnTo>
                    <a:pt x="298" y="1586"/>
                  </a:lnTo>
                  <a:lnTo>
                    <a:pt x="292" y="1560"/>
                  </a:lnTo>
                  <a:lnTo>
                    <a:pt x="288" y="1533"/>
                  </a:lnTo>
                  <a:lnTo>
                    <a:pt x="283" y="1507"/>
                  </a:lnTo>
                  <a:lnTo>
                    <a:pt x="279" y="1481"/>
                  </a:lnTo>
                  <a:lnTo>
                    <a:pt x="276" y="1453"/>
                  </a:lnTo>
                  <a:lnTo>
                    <a:pt x="274" y="1426"/>
                  </a:lnTo>
                  <a:lnTo>
                    <a:pt x="272" y="1399"/>
                  </a:lnTo>
                  <a:lnTo>
                    <a:pt x="272" y="1371"/>
                  </a:lnTo>
                  <a:lnTo>
                    <a:pt x="271" y="1344"/>
                  </a:lnTo>
                  <a:lnTo>
                    <a:pt x="271" y="1344"/>
                  </a:lnTo>
                  <a:lnTo>
                    <a:pt x="272" y="1316"/>
                  </a:lnTo>
                  <a:lnTo>
                    <a:pt x="272" y="1289"/>
                  </a:lnTo>
                  <a:lnTo>
                    <a:pt x="274" y="1261"/>
                  </a:lnTo>
                  <a:lnTo>
                    <a:pt x="276" y="1234"/>
                  </a:lnTo>
                  <a:lnTo>
                    <a:pt x="279" y="1207"/>
                  </a:lnTo>
                  <a:lnTo>
                    <a:pt x="283" y="1180"/>
                  </a:lnTo>
                  <a:lnTo>
                    <a:pt x="288" y="1154"/>
                  </a:lnTo>
                  <a:lnTo>
                    <a:pt x="292" y="1128"/>
                  </a:lnTo>
                  <a:lnTo>
                    <a:pt x="298" y="1101"/>
                  </a:lnTo>
                  <a:lnTo>
                    <a:pt x="305" y="1075"/>
                  </a:lnTo>
                  <a:lnTo>
                    <a:pt x="311" y="1049"/>
                  </a:lnTo>
                  <a:lnTo>
                    <a:pt x="319" y="1025"/>
                  </a:lnTo>
                  <a:lnTo>
                    <a:pt x="327" y="999"/>
                  </a:lnTo>
                  <a:lnTo>
                    <a:pt x="336" y="974"/>
                  </a:lnTo>
                  <a:lnTo>
                    <a:pt x="346" y="951"/>
                  </a:lnTo>
                  <a:lnTo>
                    <a:pt x="355" y="926"/>
                  </a:lnTo>
                  <a:lnTo>
                    <a:pt x="377" y="879"/>
                  </a:lnTo>
                  <a:lnTo>
                    <a:pt x="400" y="833"/>
                  </a:lnTo>
                  <a:lnTo>
                    <a:pt x="426" y="788"/>
                  </a:lnTo>
                  <a:lnTo>
                    <a:pt x="454" y="744"/>
                  </a:lnTo>
                  <a:lnTo>
                    <a:pt x="484" y="702"/>
                  </a:lnTo>
                  <a:lnTo>
                    <a:pt x="516" y="661"/>
                  </a:lnTo>
                  <a:lnTo>
                    <a:pt x="550" y="622"/>
                  </a:lnTo>
                  <a:lnTo>
                    <a:pt x="585" y="585"/>
                  </a:lnTo>
                  <a:lnTo>
                    <a:pt x="623" y="549"/>
                  </a:lnTo>
                  <a:lnTo>
                    <a:pt x="661" y="516"/>
                  </a:lnTo>
                  <a:lnTo>
                    <a:pt x="702" y="484"/>
                  </a:lnTo>
                  <a:lnTo>
                    <a:pt x="744" y="454"/>
                  </a:lnTo>
                  <a:lnTo>
                    <a:pt x="788" y="426"/>
                  </a:lnTo>
                  <a:lnTo>
                    <a:pt x="832" y="400"/>
                  </a:lnTo>
                  <a:lnTo>
                    <a:pt x="879" y="377"/>
                  </a:lnTo>
                  <a:lnTo>
                    <a:pt x="926" y="355"/>
                  </a:lnTo>
                  <a:lnTo>
                    <a:pt x="950" y="346"/>
                  </a:lnTo>
                  <a:lnTo>
                    <a:pt x="975" y="336"/>
                  </a:lnTo>
                  <a:lnTo>
                    <a:pt x="999" y="327"/>
                  </a:lnTo>
                  <a:lnTo>
                    <a:pt x="1025" y="319"/>
                  </a:lnTo>
                  <a:lnTo>
                    <a:pt x="1050" y="311"/>
                  </a:lnTo>
                  <a:lnTo>
                    <a:pt x="1076" y="305"/>
                  </a:lnTo>
                  <a:lnTo>
                    <a:pt x="1101" y="298"/>
                  </a:lnTo>
                  <a:lnTo>
                    <a:pt x="1128" y="293"/>
                  </a:lnTo>
                  <a:lnTo>
                    <a:pt x="1154" y="288"/>
                  </a:lnTo>
                  <a:lnTo>
                    <a:pt x="1181" y="283"/>
                  </a:lnTo>
                  <a:lnTo>
                    <a:pt x="1208" y="279"/>
                  </a:lnTo>
                  <a:lnTo>
                    <a:pt x="1235" y="276"/>
                  </a:lnTo>
                  <a:lnTo>
                    <a:pt x="1261" y="274"/>
                  </a:lnTo>
                  <a:lnTo>
                    <a:pt x="1289" y="273"/>
                  </a:lnTo>
                  <a:lnTo>
                    <a:pt x="1316" y="271"/>
                  </a:lnTo>
                  <a:lnTo>
                    <a:pt x="1344" y="270"/>
                  </a:lnTo>
                  <a:lnTo>
                    <a:pt x="1344" y="270"/>
                  </a:lnTo>
                  <a:lnTo>
                    <a:pt x="1372" y="271"/>
                  </a:lnTo>
                  <a:lnTo>
                    <a:pt x="1400" y="273"/>
                  </a:lnTo>
                  <a:lnTo>
                    <a:pt x="1427" y="274"/>
                  </a:lnTo>
                  <a:lnTo>
                    <a:pt x="1453" y="276"/>
                  </a:lnTo>
                  <a:lnTo>
                    <a:pt x="1480" y="279"/>
                  </a:lnTo>
                  <a:lnTo>
                    <a:pt x="1507" y="283"/>
                  </a:lnTo>
                  <a:lnTo>
                    <a:pt x="1534" y="288"/>
                  </a:lnTo>
                  <a:lnTo>
                    <a:pt x="1561" y="293"/>
                  </a:lnTo>
                  <a:lnTo>
                    <a:pt x="1587" y="298"/>
                  </a:lnTo>
                  <a:lnTo>
                    <a:pt x="1612" y="305"/>
                  </a:lnTo>
                  <a:lnTo>
                    <a:pt x="1638" y="311"/>
                  </a:lnTo>
                  <a:lnTo>
                    <a:pt x="1663" y="319"/>
                  </a:lnTo>
                  <a:lnTo>
                    <a:pt x="1689" y="327"/>
                  </a:lnTo>
                  <a:lnTo>
                    <a:pt x="1713" y="336"/>
                  </a:lnTo>
                  <a:lnTo>
                    <a:pt x="1738" y="346"/>
                  </a:lnTo>
                  <a:lnTo>
                    <a:pt x="1762" y="355"/>
                  </a:lnTo>
                  <a:lnTo>
                    <a:pt x="1810" y="377"/>
                  </a:lnTo>
                  <a:lnTo>
                    <a:pt x="1856" y="400"/>
                  </a:lnTo>
                  <a:lnTo>
                    <a:pt x="1901" y="426"/>
                  </a:lnTo>
                  <a:lnTo>
                    <a:pt x="1944" y="454"/>
                  </a:lnTo>
                  <a:lnTo>
                    <a:pt x="1986" y="484"/>
                  </a:lnTo>
                  <a:lnTo>
                    <a:pt x="2027" y="516"/>
                  </a:lnTo>
                  <a:lnTo>
                    <a:pt x="2065" y="549"/>
                  </a:lnTo>
                  <a:lnTo>
                    <a:pt x="2103" y="585"/>
                  </a:lnTo>
                  <a:lnTo>
                    <a:pt x="2138" y="622"/>
                  </a:lnTo>
                  <a:lnTo>
                    <a:pt x="2173" y="661"/>
                  </a:lnTo>
                  <a:lnTo>
                    <a:pt x="2204" y="702"/>
                  </a:lnTo>
                  <a:lnTo>
                    <a:pt x="2234" y="744"/>
                  </a:lnTo>
                  <a:lnTo>
                    <a:pt x="2262" y="788"/>
                  </a:lnTo>
                  <a:lnTo>
                    <a:pt x="2288" y="833"/>
                  </a:lnTo>
                  <a:lnTo>
                    <a:pt x="2311" y="879"/>
                  </a:lnTo>
                  <a:lnTo>
                    <a:pt x="2333" y="926"/>
                  </a:lnTo>
                  <a:lnTo>
                    <a:pt x="2343" y="951"/>
                  </a:lnTo>
                  <a:lnTo>
                    <a:pt x="2352" y="974"/>
                  </a:lnTo>
                  <a:lnTo>
                    <a:pt x="2362" y="999"/>
                  </a:lnTo>
                  <a:lnTo>
                    <a:pt x="2369" y="1025"/>
                  </a:lnTo>
                  <a:lnTo>
                    <a:pt x="2377" y="1049"/>
                  </a:lnTo>
                  <a:lnTo>
                    <a:pt x="2384" y="1075"/>
                  </a:lnTo>
                  <a:lnTo>
                    <a:pt x="2390" y="1101"/>
                  </a:lnTo>
                  <a:lnTo>
                    <a:pt x="2396" y="1128"/>
                  </a:lnTo>
                  <a:lnTo>
                    <a:pt x="2400" y="1154"/>
                  </a:lnTo>
                  <a:lnTo>
                    <a:pt x="2406" y="1180"/>
                  </a:lnTo>
                  <a:lnTo>
                    <a:pt x="2409" y="1207"/>
                  </a:lnTo>
                  <a:lnTo>
                    <a:pt x="2412" y="1234"/>
                  </a:lnTo>
                  <a:lnTo>
                    <a:pt x="2414" y="1261"/>
                  </a:lnTo>
                  <a:lnTo>
                    <a:pt x="2416" y="1289"/>
                  </a:lnTo>
                  <a:lnTo>
                    <a:pt x="2417" y="1316"/>
                  </a:lnTo>
                  <a:lnTo>
                    <a:pt x="2417" y="1344"/>
                  </a:lnTo>
                  <a:lnTo>
                    <a:pt x="2417" y="1344"/>
                  </a:lnTo>
                  <a:lnTo>
                    <a:pt x="2417" y="1371"/>
                  </a:lnTo>
                  <a:lnTo>
                    <a:pt x="2416" y="1399"/>
                  </a:lnTo>
                  <a:lnTo>
                    <a:pt x="2414" y="1426"/>
                  </a:lnTo>
                  <a:lnTo>
                    <a:pt x="2412" y="1453"/>
                  </a:lnTo>
                  <a:lnTo>
                    <a:pt x="2409" y="1481"/>
                  </a:lnTo>
                  <a:lnTo>
                    <a:pt x="2406" y="1507"/>
                  </a:lnTo>
                  <a:lnTo>
                    <a:pt x="2400" y="1533"/>
                  </a:lnTo>
                  <a:lnTo>
                    <a:pt x="2396" y="1560"/>
                  </a:lnTo>
                  <a:lnTo>
                    <a:pt x="2390" y="1586"/>
                  </a:lnTo>
                  <a:lnTo>
                    <a:pt x="2384" y="1612"/>
                  </a:lnTo>
                  <a:lnTo>
                    <a:pt x="2377" y="1638"/>
                  </a:lnTo>
                  <a:lnTo>
                    <a:pt x="2369" y="1663"/>
                  </a:lnTo>
                  <a:lnTo>
                    <a:pt x="2362" y="1688"/>
                  </a:lnTo>
                  <a:lnTo>
                    <a:pt x="2352" y="1713"/>
                  </a:lnTo>
                  <a:lnTo>
                    <a:pt x="2343" y="1737"/>
                  </a:lnTo>
                  <a:lnTo>
                    <a:pt x="2333" y="1761"/>
                  </a:lnTo>
                  <a:lnTo>
                    <a:pt x="2311" y="1809"/>
                  </a:lnTo>
                  <a:lnTo>
                    <a:pt x="2288" y="1855"/>
                  </a:lnTo>
                  <a:lnTo>
                    <a:pt x="2262" y="1900"/>
                  </a:lnTo>
                  <a:lnTo>
                    <a:pt x="2234" y="1943"/>
                  </a:lnTo>
                  <a:lnTo>
                    <a:pt x="2204" y="1985"/>
                  </a:lnTo>
                  <a:lnTo>
                    <a:pt x="2173" y="2026"/>
                  </a:lnTo>
                  <a:lnTo>
                    <a:pt x="2138" y="2066"/>
                  </a:lnTo>
                  <a:lnTo>
                    <a:pt x="2103" y="2102"/>
                  </a:lnTo>
                  <a:lnTo>
                    <a:pt x="2065" y="2138"/>
                  </a:lnTo>
                  <a:lnTo>
                    <a:pt x="2027" y="2172"/>
                  </a:lnTo>
                  <a:lnTo>
                    <a:pt x="1986" y="2203"/>
                  </a:lnTo>
                  <a:lnTo>
                    <a:pt x="1944" y="2233"/>
                  </a:lnTo>
                  <a:lnTo>
                    <a:pt x="1901" y="2261"/>
                  </a:lnTo>
                  <a:lnTo>
                    <a:pt x="1856" y="2287"/>
                  </a:lnTo>
                  <a:lnTo>
                    <a:pt x="1810" y="2311"/>
                  </a:lnTo>
                  <a:lnTo>
                    <a:pt x="1762" y="2333"/>
                  </a:lnTo>
                  <a:lnTo>
                    <a:pt x="1738" y="2343"/>
                  </a:lnTo>
                  <a:lnTo>
                    <a:pt x="1713" y="2351"/>
                  </a:lnTo>
                  <a:lnTo>
                    <a:pt x="1689" y="2361"/>
                  </a:lnTo>
                  <a:lnTo>
                    <a:pt x="1663" y="2368"/>
                  </a:lnTo>
                  <a:lnTo>
                    <a:pt x="1638" y="2376"/>
                  </a:lnTo>
                  <a:lnTo>
                    <a:pt x="1612" y="2383"/>
                  </a:lnTo>
                  <a:lnTo>
                    <a:pt x="1587" y="2390"/>
                  </a:lnTo>
                  <a:lnTo>
                    <a:pt x="1561" y="2395"/>
                  </a:lnTo>
                  <a:lnTo>
                    <a:pt x="1534" y="2400"/>
                  </a:lnTo>
                  <a:lnTo>
                    <a:pt x="1507" y="2405"/>
                  </a:lnTo>
                  <a:lnTo>
                    <a:pt x="1480" y="2408"/>
                  </a:lnTo>
                  <a:lnTo>
                    <a:pt x="1453" y="2411"/>
                  </a:lnTo>
                  <a:lnTo>
                    <a:pt x="1427" y="2413"/>
                  </a:lnTo>
                  <a:lnTo>
                    <a:pt x="1400" y="2416"/>
                  </a:lnTo>
                  <a:lnTo>
                    <a:pt x="1372" y="2417"/>
                  </a:lnTo>
                  <a:lnTo>
                    <a:pt x="1344" y="2417"/>
                  </a:lnTo>
                  <a:lnTo>
                    <a:pt x="1344" y="24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BFD6"/>
                </a:solidFill>
                <a:effectLst/>
                <a:uLnTx/>
                <a:uFillTx/>
                <a:latin typeface="Arial"/>
                <a:ea typeface="+mn-ea"/>
                <a:cs typeface="+mn-cs"/>
              </a:endParaRPr>
            </a:p>
          </p:txBody>
        </p:sp>
        <p:sp>
          <p:nvSpPr>
            <p:cNvPr id="13" name="Freeform 6">
              <a:extLst>
                <a:ext uri="{FF2B5EF4-FFF2-40B4-BE49-F238E27FC236}">
                  <a16:creationId xmlns:a16="http://schemas.microsoft.com/office/drawing/2014/main" id="{4A1B931A-E7E2-FC14-A9B7-CB0CE756AD1D}"/>
                </a:ext>
              </a:extLst>
            </p:cNvPr>
            <p:cNvSpPr>
              <a:spLocks/>
            </p:cNvSpPr>
            <p:nvPr/>
          </p:nvSpPr>
          <p:spPr bwMode="auto">
            <a:xfrm>
              <a:off x="5065713" y="1663700"/>
              <a:ext cx="1377950" cy="1592263"/>
            </a:xfrm>
            <a:custGeom>
              <a:avLst/>
              <a:gdLst>
                <a:gd name="T0" fmla="*/ 0 w 868"/>
                <a:gd name="T1" fmla="*/ 1003 h 1003"/>
                <a:gd name="T2" fmla="*/ 0 w 868"/>
                <a:gd name="T3" fmla="*/ 0 h 1003"/>
                <a:gd name="T4" fmla="*/ 868 w 868"/>
                <a:gd name="T5" fmla="*/ 502 h 1003"/>
                <a:gd name="T6" fmla="*/ 0 w 868"/>
                <a:gd name="T7" fmla="*/ 1003 h 1003"/>
              </a:gdLst>
              <a:ahLst/>
              <a:cxnLst>
                <a:cxn ang="0">
                  <a:pos x="T0" y="T1"/>
                </a:cxn>
                <a:cxn ang="0">
                  <a:pos x="T2" y="T3"/>
                </a:cxn>
                <a:cxn ang="0">
                  <a:pos x="T4" y="T5"/>
                </a:cxn>
                <a:cxn ang="0">
                  <a:pos x="T6" y="T7"/>
                </a:cxn>
              </a:cxnLst>
              <a:rect l="0" t="0" r="r" b="b"/>
              <a:pathLst>
                <a:path w="868" h="1003">
                  <a:moveTo>
                    <a:pt x="0" y="1003"/>
                  </a:moveTo>
                  <a:lnTo>
                    <a:pt x="0" y="0"/>
                  </a:lnTo>
                  <a:lnTo>
                    <a:pt x="868" y="502"/>
                  </a:lnTo>
                  <a:lnTo>
                    <a:pt x="0"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5" tIns="45717" rIns="91435" bIns="45717" numCol="1" anchor="t" anchorCtr="0" compatLnSpc="1">
              <a:prstTxWarp prst="textNoShape">
                <a:avLst/>
              </a:prstTxWarp>
            </a:bodyPr>
            <a:lstStyle/>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220707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ABDC0E1-8210-F405-FE99-633EA1668A8C}"/>
              </a:ext>
            </a:extLst>
          </p:cNvPr>
          <p:cNvSpPr txBox="1">
            <a:spLocks/>
          </p:cNvSpPr>
          <p:nvPr/>
        </p:nvSpPr>
        <p:spPr bwMode="gray">
          <a:xfrm>
            <a:off x="191436" y="1471234"/>
            <a:ext cx="6347159" cy="4161470"/>
          </a:xfrm>
          <a:prstGeom prst="rect">
            <a:avLst/>
          </a:prstGeom>
        </p:spPr>
        <p:txBody>
          <a:bodyPr>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2">
            <a:extLst>
              <a:ext uri="{FF2B5EF4-FFF2-40B4-BE49-F238E27FC236}">
                <a16:creationId xmlns:a16="http://schemas.microsoft.com/office/drawing/2014/main" id="{930D1973-BCB4-0154-1763-D0689A96A44E}"/>
              </a:ext>
            </a:extLst>
          </p:cNvPr>
          <p:cNvSpPr txBox="1">
            <a:spLocks/>
          </p:cNvSpPr>
          <p:nvPr/>
        </p:nvSpPr>
        <p:spPr bwMode="gray">
          <a:xfrm>
            <a:off x="191436" y="950937"/>
            <a:ext cx="4695118" cy="39593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EDFF00"/>
                </a:solidFill>
                <a:effectLst/>
                <a:uLnTx/>
                <a:uFillTx/>
                <a:latin typeface="Arial"/>
                <a:ea typeface="+mn-ea"/>
                <a:cs typeface="+mn-cs"/>
              </a:rPr>
              <a:t>A movie a lifetime in the making</a:t>
            </a:r>
            <a:endParaRPr kumimoji="0" lang="en-GB" sz="1200" b="1" i="0" u="none" strike="noStrike" kern="1200" cap="none" spc="0" normalizeH="0" baseline="0" noProof="0" dirty="0">
              <a:ln>
                <a:noFill/>
              </a:ln>
              <a:solidFill>
                <a:srgbClr val="EDFF00"/>
              </a:solidFill>
              <a:effectLst/>
              <a:uLnTx/>
              <a:uFillTx/>
              <a:latin typeface="Arial"/>
              <a:ea typeface="+mn-ea"/>
              <a:cs typeface="+mn-cs"/>
            </a:endParaRPr>
          </a:p>
        </p:txBody>
      </p:sp>
      <p:sp>
        <p:nvSpPr>
          <p:cNvPr id="9" name="Title 3">
            <a:extLst>
              <a:ext uri="{FF2B5EF4-FFF2-40B4-BE49-F238E27FC236}">
                <a16:creationId xmlns:a16="http://schemas.microsoft.com/office/drawing/2014/main" id="{13EA4A4E-1F80-C89A-1D65-45FE8E00E6FF}"/>
              </a:ext>
            </a:extLst>
          </p:cNvPr>
          <p:cNvSpPr txBox="1">
            <a:spLocks/>
          </p:cNvSpPr>
          <p:nvPr/>
        </p:nvSpPr>
        <p:spPr>
          <a:xfrm>
            <a:off x="191437" y="194174"/>
            <a:ext cx="2487968" cy="452457"/>
          </a:xfrm>
          <a:prstGeom prst="rect">
            <a:avLst/>
          </a:prstGeom>
        </p:spPr>
        <p:txBody>
          <a:bodyP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rPr>
              <a:t>The </a:t>
            </a:r>
            <a:r>
              <a:rPr kumimoji="0" lang="en-US" sz="2800" b="0" i="0" u="none" strike="noStrike" kern="1200" cap="all" spc="0" normalizeH="0" baseline="0" noProof="0" dirty="0" err="1">
                <a:ln w="22225">
                  <a:noFill/>
                  <a:prstDash val="solid"/>
                </a:ln>
                <a:solidFill>
                  <a:srgbClr val="FFFFFF"/>
                </a:solidFill>
                <a:effectLst/>
                <a:uLnTx/>
                <a:uFillTx/>
                <a:latin typeface="Impact" panose="020B0806030902050204" pitchFamily="34" charset="0"/>
                <a:ea typeface="+mj-ea"/>
                <a:cs typeface="+mj-cs"/>
              </a:rPr>
              <a:t>fabelmans</a:t>
            </a:r>
            <a:endParaRPr kumimoji="0" lang="en-US" sz="2800" b="0" i="0" u="none" strike="noStrike" kern="1200" cap="all" spc="0" normalizeH="0" baseline="0" noProof="0" dirty="0">
              <a:ln w="22225">
                <a:noFill/>
                <a:prstDash val="solid"/>
              </a:ln>
              <a:solidFill>
                <a:srgbClr val="FFFFFF"/>
              </a:solidFill>
              <a:effectLst/>
              <a:uLnTx/>
              <a:uFillTx/>
              <a:latin typeface="Impact" panose="020B0806030902050204" pitchFamily="34" charset="0"/>
              <a:ea typeface="+mj-ea"/>
              <a:cs typeface="+mj-cs"/>
            </a:endParaRPr>
          </a:p>
        </p:txBody>
      </p:sp>
      <p:cxnSp>
        <p:nvCxnSpPr>
          <p:cNvPr id="11" name="Straight Connector 10">
            <a:extLst>
              <a:ext uri="{FF2B5EF4-FFF2-40B4-BE49-F238E27FC236}">
                <a16:creationId xmlns:a16="http://schemas.microsoft.com/office/drawing/2014/main" id="{A2E4A750-D806-4F35-7681-E1CECFA1B939}"/>
              </a:ext>
            </a:extLst>
          </p:cNvPr>
          <p:cNvCxnSpPr>
            <a:cxnSpLocks/>
          </p:cNvCxnSpPr>
          <p:nvPr/>
        </p:nvCxnSpPr>
        <p:spPr>
          <a:xfrm>
            <a:off x="0" y="748066"/>
            <a:ext cx="2736112"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E49179-3F50-CDA1-1A6D-AC489A8DF8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4357" y="1235330"/>
            <a:ext cx="6127011" cy="5090601"/>
          </a:xfrm>
          <a:prstGeom prst="rect">
            <a:avLst/>
          </a:prstGeom>
        </p:spPr>
      </p:pic>
      <p:sp>
        <p:nvSpPr>
          <p:cNvPr id="15" name="TextBox 14">
            <a:extLst>
              <a:ext uri="{FF2B5EF4-FFF2-40B4-BE49-F238E27FC236}">
                <a16:creationId xmlns:a16="http://schemas.microsoft.com/office/drawing/2014/main" id="{82E96590-8777-6386-EC14-0EA2750D3473}"/>
              </a:ext>
            </a:extLst>
          </p:cNvPr>
          <p:cNvSpPr txBox="1"/>
          <p:nvPr/>
        </p:nvSpPr>
        <p:spPr>
          <a:xfrm>
            <a:off x="191436" y="1471234"/>
            <a:ext cx="6233741" cy="4035400"/>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Release Date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27th January</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Cast</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Michelle Williams, Paul Dano, Seth Rogen</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Director</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Steven Spielberg (Indiana Jones, Jurassic Park, Jaws)</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 DCM admissions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703k</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61844" rtl="0" eaLnBrk="1" fontAlgn="auto" latinLnBrk="0" hangingPunct="1">
              <a:lnSpc>
                <a:spcPct val="150000"/>
              </a:lnSpc>
              <a:spcBef>
                <a:spcPts val="0"/>
              </a:spcBef>
              <a:spcAft>
                <a:spcPts val="0"/>
              </a:spcAft>
              <a:buClrTx/>
              <a:buSzTx/>
              <a:buFontTx/>
              <a:buNone/>
              <a:tabLst/>
              <a:defRPr/>
            </a:pP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Iconic director Steven Spielberg's next picture is a semi-autobiographical depiction on his childhood in post-WWII Arizona. As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one of the most decorated filmmakers in Hollywood</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 movie reflecting on what led him to making numerous timeless films is sure to garner awards buzz. While not much is known about the film yet, Spielberg being </a:t>
            </a:r>
            <a:r>
              <a:rPr kumimoji="0" lang="en-GB" sz="1202" b="0" i="0" u="none" strike="noStrike" kern="1200" cap="none" spc="0" normalizeH="0" baseline="0" noProof="0" dirty="0">
                <a:ln>
                  <a:noFill/>
                </a:ln>
                <a:solidFill>
                  <a:srgbClr val="EDFF00"/>
                </a:solidFill>
                <a:effectLst/>
                <a:uLnTx/>
                <a:uFillTx/>
                <a:latin typeface="Arial" panose="020B0604020202020204" pitchFamily="34" charset="0"/>
                <a:ea typeface="+mn-ea"/>
                <a:cs typeface="Arial" panose="020B0604020202020204" pitchFamily="34" charset="0"/>
              </a:rPr>
              <a:t>one of his generations' best storytellers</a:t>
            </a:r>
            <a:r>
              <a:rPr kumimoji="0" lang="en-GB" sz="1202"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could lead him to winning awards about his own origin story.</a:t>
            </a:r>
          </a:p>
        </p:txBody>
      </p:sp>
    </p:spTree>
    <p:extLst>
      <p:ext uri="{BB962C8B-B14F-4D97-AF65-F5344CB8AC3E}">
        <p14:creationId xmlns:p14="http://schemas.microsoft.com/office/powerpoint/2010/main" val="59394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150A62-49AD-42A1-BAE9-E1577D4DB54F}"/>
              </a:ext>
            </a:extLst>
          </p:cNvPr>
          <p:cNvSpPr>
            <a:spLocks noGrp="1"/>
          </p:cNvSpPr>
          <p:nvPr>
            <p:ph type="body" sz="quarter" idx="10"/>
          </p:nvPr>
        </p:nvSpPr>
        <p:spPr/>
        <p:txBody>
          <a:bodyPr/>
          <a:lstStyle/>
          <a:p>
            <a:r>
              <a:rPr lang="en-GB" dirty="0"/>
              <a:t>THANK YOU!</a:t>
            </a:r>
          </a:p>
        </p:txBody>
      </p:sp>
      <p:sp>
        <p:nvSpPr>
          <p:cNvPr id="3" name="Text Placeholder 2">
            <a:extLst>
              <a:ext uri="{FF2B5EF4-FFF2-40B4-BE49-F238E27FC236}">
                <a16:creationId xmlns:a16="http://schemas.microsoft.com/office/drawing/2014/main" id="{3C93B4EC-7B58-4B41-B42A-311F58D6A9E1}"/>
              </a:ext>
            </a:extLst>
          </p:cNvPr>
          <p:cNvSpPr>
            <a:spLocks noGrp="1"/>
          </p:cNvSpPr>
          <p:nvPr>
            <p:ph type="body" sz="quarter" idx="12"/>
          </p:nvPr>
        </p:nvSpPr>
        <p:spPr/>
        <p:txBody>
          <a:bodyPr/>
          <a:lstStyle/>
          <a:p>
            <a:endParaRPr lang="en-GB"/>
          </a:p>
        </p:txBody>
      </p:sp>
      <p:cxnSp>
        <p:nvCxnSpPr>
          <p:cNvPr id="4" name="Straight Connector 3">
            <a:extLst>
              <a:ext uri="{FF2B5EF4-FFF2-40B4-BE49-F238E27FC236}">
                <a16:creationId xmlns:a16="http://schemas.microsoft.com/office/drawing/2014/main" id="{DC6E6240-5D11-477B-99FF-93E7A3161541}"/>
              </a:ext>
            </a:extLst>
          </p:cNvPr>
          <p:cNvCxnSpPr>
            <a:cxnSpLocks/>
          </p:cNvCxnSpPr>
          <p:nvPr/>
        </p:nvCxnSpPr>
        <p:spPr>
          <a:xfrm>
            <a:off x="3648239" y="3931242"/>
            <a:ext cx="614647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53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89AA8C-E499-4F1A-BB11-CBA3044D453B}"/>
              </a:ext>
            </a:extLst>
          </p:cNvPr>
          <p:cNvSpPr>
            <a:spLocks noGrp="1"/>
          </p:cNvSpPr>
          <p:nvPr>
            <p:ph type="title"/>
          </p:nvPr>
        </p:nvSpPr>
        <p:spPr/>
        <p:txBody>
          <a:bodyPr/>
          <a:lstStyle/>
          <a:p>
            <a:r>
              <a:rPr lang="en-GB" dirty="0"/>
              <a:t>AWARDS SEASON 2023</a:t>
            </a:r>
          </a:p>
        </p:txBody>
      </p:sp>
      <p:sp>
        <p:nvSpPr>
          <p:cNvPr id="5" name="Text Placeholder 4">
            <a:extLst>
              <a:ext uri="{FF2B5EF4-FFF2-40B4-BE49-F238E27FC236}">
                <a16:creationId xmlns:a16="http://schemas.microsoft.com/office/drawing/2014/main" id="{75361FA0-51FA-4ADC-993E-C5DEC53B699D}"/>
              </a:ext>
            </a:extLst>
          </p:cNvPr>
          <p:cNvSpPr>
            <a:spLocks noGrp="1"/>
          </p:cNvSpPr>
          <p:nvPr>
            <p:ph type="body" sz="quarter" idx="12"/>
          </p:nvPr>
        </p:nvSpPr>
        <p:spPr/>
        <p:txBody>
          <a:bodyPr/>
          <a:lstStyle/>
          <a:p>
            <a:r>
              <a:rPr lang="en-GB" dirty="0"/>
              <a:t>At the start of every new year, the world of film transforms. Focus shifts towards more artistic and thought-provoking titles, in celebration of the craft of film making.</a:t>
            </a:r>
          </a:p>
          <a:p>
            <a:endParaRPr lang="en-GB" dirty="0"/>
          </a:p>
        </p:txBody>
      </p:sp>
      <p:sp>
        <p:nvSpPr>
          <p:cNvPr id="6" name="Text Placeholder 5">
            <a:extLst>
              <a:ext uri="{FF2B5EF4-FFF2-40B4-BE49-F238E27FC236}">
                <a16:creationId xmlns:a16="http://schemas.microsoft.com/office/drawing/2014/main" id="{25B1524B-6FF9-4513-B03F-03CA7A144BC9}"/>
              </a:ext>
            </a:extLst>
          </p:cNvPr>
          <p:cNvSpPr>
            <a:spLocks noGrp="1"/>
          </p:cNvSpPr>
          <p:nvPr>
            <p:ph type="body" sz="quarter" idx="13"/>
          </p:nvPr>
        </p:nvSpPr>
        <p:spPr>
          <a:xfrm>
            <a:off x="233363" y="1487125"/>
            <a:ext cx="6010275" cy="5339126"/>
          </a:xfrm>
        </p:spPr>
        <p:txBody>
          <a:bodyPr/>
          <a:lstStyle/>
          <a:p>
            <a:pPr algn="just"/>
            <a:endParaRPr lang="en-GB" dirty="0"/>
          </a:p>
          <a:p>
            <a:pPr algn="just"/>
            <a:r>
              <a:rPr lang="en-GB" dirty="0"/>
              <a:t>Film titans and new comers from across the industry come together to exhibit their best work at the cinema in hope of success at the Awards Season. The quality of content is second to none, generating buzz across the world as millions tune in to experience the best in film.</a:t>
            </a:r>
          </a:p>
          <a:p>
            <a:pPr algn="just"/>
            <a:endParaRPr lang="en-GB" dirty="0"/>
          </a:p>
          <a:p>
            <a:pPr algn="just"/>
            <a:r>
              <a:rPr lang="en-GB" dirty="0"/>
              <a:t>As the world of film transforms, so too does the make-up of the cinema audience. The Awards Season attracts an even more upmarket and discerning audience to the cinema – perhaps the purest upmarket audience in mainstream entertainment.</a:t>
            </a:r>
          </a:p>
          <a:p>
            <a:pPr algn="just"/>
            <a:endParaRPr lang="en-GB" dirty="0"/>
          </a:p>
          <a:p>
            <a:pPr algn="just"/>
            <a:r>
              <a:rPr lang="en-GB" dirty="0"/>
              <a:t>The Awards Season Sponsorship offers the partner brand an exclusive opportunity to create fame in line with this year’s greatest content and the upmarket audience that consumes it. </a:t>
            </a:r>
          </a:p>
          <a:p>
            <a:pPr algn="just"/>
            <a:endParaRPr lang="en-GB" dirty="0"/>
          </a:p>
          <a:p>
            <a:pPr algn="just"/>
            <a:r>
              <a:rPr lang="en-GB" dirty="0"/>
              <a:t>The Sponsorship package is carefully selected based on industry tips, and early critic reviews from film festivals such as TIFF and LFF. Your brand would buy into a premium position across these films with options to either run in the Gold Spot (the final commercial message before the film) or the Silver Spot (the final message before the trailers).</a:t>
            </a:r>
          </a:p>
          <a:p>
            <a:pPr algn="just"/>
            <a:endParaRPr lang="en-GB" dirty="0"/>
          </a:p>
          <a:p>
            <a:pPr algn="just"/>
            <a:r>
              <a:rPr lang="en-GB" dirty="0"/>
              <a:t>Our work with brands in recent years has demonstrated that contextually relevant messaging unlocks disproportionate shifts in key brand metrics, allowing advertisers to make the most of their cinema campaigns. The Awards season package is an opportunity for your brand to add to the audience’s experience through bespoke content created by DCM Studios to engage and excites audiences before the incredible films begin.</a:t>
            </a:r>
          </a:p>
        </p:txBody>
      </p:sp>
      <p:pic>
        <p:nvPicPr>
          <p:cNvPr id="1255428" name="Picture 4" descr="Facts About Lashana Lynch, BAFTA's 2022 Rising Star | POPSUGAR  Entertainment UK">
            <a:extLst>
              <a:ext uri="{FF2B5EF4-FFF2-40B4-BE49-F238E27FC236}">
                <a16:creationId xmlns:a16="http://schemas.microsoft.com/office/drawing/2014/main" id="{0FA94492-D625-45DB-87F1-D9AA10F2EE40}"/>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5553" r="55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0B35CA9-46CD-468F-AD88-524351117228}"/>
              </a:ext>
            </a:extLst>
          </p:cNvPr>
          <p:cNvCxnSpPr>
            <a:cxnSpLocks/>
          </p:cNvCxnSpPr>
          <p:nvPr/>
        </p:nvCxnSpPr>
        <p:spPr>
          <a:xfrm>
            <a:off x="353" y="706678"/>
            <a:ext cx="3465861" cy="0"/>
          </a:xfrm>
          <a:prstGeom prst="line">
            <a:avLst/>
          </a:prstGeom>
          <a:noFill/>
          <a:ln w="19050" cap="flat" cmpd="sng" algn="ctr">
            <a:solidFill>
              <a:srgbClr val="FFFFFF"/>
            </a:solidFill>
            <a:prstDash val="solid"/>
          </a:ln>
          <a:effectLst/>
        </p:spPr>
      </p:cxnSp>
    </p:spTree>
    <p:extLst>
      <p:ext uri="{BB962C8B-B14F-4D97-AF65-F5344CB8AC3E}">
        <p14:creationId xmlns:p14="http://schemas.microsoft.com/office/powerpoint/2010/main" val="378664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C35F2-DFF5-45EE-A4D7-BECA774F82CF}"/>
              </a:ext>
            </a:extLst>
          </p:cNvPr>
          <p:cNvSpPr>
            <a:spLocks noGrp="1"/>
          </p:cNvSpPr>
          <p:nvPr>
            <p:ph type="title"/>
          </p:nvPr>
        </p:nvSpPr>
        <p:spPr/>
        <p:txBody>
          <a:bodyPr/>
          <a:lstStyle/>
          <a:p>
            <a:r>
              <a:rPr lang="en-GB" dirty="0">
                <a:solidFill>
                  <a:srgbClr val="FFFFFF"/>
                </a:solidFill>
              </a:rPr>
              <a:t>THE AWARDS SEASON PACKAGE</a:t>
            </a:r>
          </a:p>
        </p:txBody>
      </p:sp>
      <p:sp>
        <p:nvSpPr>
          <p:cNvPr id="4" name="Text Placeholder 3">
            <a:extLst>
              <a:ext uri="{FF2B5EF4-FFF2-40B4-BE49-F238E27FC236}">
                <a16:creationId xmlns:a16="http://schemas.microsoft.com/office/drawing/2014/main" id="{DB1CDAD8-0D58-4445-9E21-A9A5C33A9937}"/>
              </a:ext>
            </a:extLst>
          </p:cNvPr>
          <p:cNvSpPr>
            <a:spLocks noGrp="1"/>
          </p:cNvSpPr>
          <p:nvPr>
            <p:ph type="body" sz="quarter" idx="12"/>
          </p:nvPr>
        </p:nvSpPr>
        <p:spPr>
          <a:xfrm>
            <a:off x="233363" y="904395"/>
            <a:ext cx="9112656" cy="300272"/>
          </a:xfrm>
        </p:spPr>
        <p:txBody>
          <a:bodyPr/>
          <a:lstStyle/>
          <a:p>
            <a:r>
              <a:rPr lang="en-GB" dirty="0">
                <a:solidFill>
                  <a:srgbClr val="FFFFFF"/>
                </a:solidFill>
              </a:rPr>
              <a:t>The perfect platform to shift perceptions of your brand, create fame, and to engage an upmarket audience</a:t>
            </a:r>
          </a:p>
        </p:txBody>
      </p:sp>
      <p:pic>
        <p:nvPicPr>
          <p:cNvPr id="2" name="Picture Placeholder 1">
            <a:extLst>
              <a:ext uri="{FF2B5EF4-FFF2-40B4-BE49-F238E27FC236}">
                <a16:creationId xmlns:a16="http://schemas.microsoft.com/office/drawing/2014/main" id="{C268D498-B2F2-113C-53BE-7DC9FEC45ACC}"/>
              </a:ext>
            </a:extLst>
          </p:cNvPr>
          <p:cNvPicPr>
            <a:picLocks noGrp="1" noChangeAspect="1"/>
          </p:cNvPicPr>
          <p:nvPr>
            <p:ph type="pic" sz="quarter" idx="14"/>
          </p:nvPr>
        </p:nvPicPr>
        <p:blipFill>
          <a:blip r:embed="rId2"/>
          <a:srcRect l="17752" r="17752"/>
          <a:stretch>
            <a:fillRect/>
          </a:stretch>
        </p:blipFill>
        <p:spPr>
          <a:xfrm>
            <a:off x="1074738" y="2019019"/>
            <a:ext cx="3600450" cy="3140075"/>
          </a:xfrm>
          <a:prstGeom prst="rect">
            <a:avLst/>
          </a:prstGeom>
        </p:spPr>
      </p:pic>
      <p:sp>
        <p:nvSpPr>
          <p:cNvPr id="8" name="Text Placeholder 7">
            <a:extLst>
              <a:ext uri="{FF2B5EF4-FFF2-40B4-BE49-F238E27FC236}">
                <a16:creationId xmlns:a16="http://schemas.microsoft.com/office/drawing/2014/main" id="{2D6F2731-2E38-438A-99EE-38E58A4028ED}"/>
              </a:ext>
            </a:extLst>
          </p:cNvPr>
          <p:cNvSpPr>
            <a:spLocks noGrp="1"/>
          </p:cNvSpPr>
          <p:nvPr>
            <p:ph type="body" sz="quarter" idx="19"/>
          </p:nvPr>
        </p:nvSpPr>
        <p:spPr>
          <a:xfrm>
            <a:off x="1072076" y="5491561"/>
            <a:ext cx="3600001" cy="1047156"/>
          </a:xfrm>
        </p:spPr>
        <p:txBody>
          <a:bodyPr/>
          <a:lstStyle/>
          <a:p>
            <a:pPr algn="ctr"/>
            <a:r>
              <a:rPr lang="en-GB" dirty="0">
                <a:solidFill>
                  <a:srgbClr val="FFFFFF"/>
                </a:solidFill>
              </a:rPr>
              <a:t>Engage an ABC1 audience across a breadth of high quality titles. </a:t>
            </a:r>
          </a:p>
          <a:p>
            <a:pPr algn="ctr"/>
            <a:endParaRPr lang="en-GB" dirty="0">
              <a:solidFill>
                <a:srgbClr val="FFFFFF"/>
              </a:solidFill>
            </a:endParaRPr>
          </a:p>
          <a:p>
            <a:pPr algn="ctr"/>
            <a:r>
              <a:rPr lang="en-GB" dirty="0">
                <a:solidFill>
                  <a:srgbClr val="FFFFFF"/>
                </a:solidFill>
              </a:rPr>
              <a:t>The predicted ABC1 profile for the Awards Season package based on 8 awards hopefuls is 78%.</a:t>
            </a:r>
          </a:p>
        </p:txBody>
      </p:sp>
      <p:sp>
        <p:nvSpPr>
          <p:cNvPr id="9" name="Text Placeholder 8">
            <a:extLst>
              <a:ext uri="{FF2B5EF4-FFF2-40B4-BE49-F238E27FC236}">
                <a16:creationId xmlns:a16="http://schemas.microsoft.com/office/drawing/2014/main" id="{2D47D4E2-D901-457A-A781-01F18648D952}"/>
              </a:ext>
            </a:extLst>
          </p:cNvPr>
          <p:cNvSpPr>
            <a:spLocks noGrp="1"/>
          </p:cNvSpPr>
          <p:nvPr>
            <p:ph type="body" sz="quarter" idx="20"/>
          </p:nvPr>
        </p:nvSpPr>
        <p:spPr>
          <a:xfrm>
            <a:off x="4921474" y="5491560"/>
            <a:ext cx="3600001" cy="1047156"/>
          </a:xfrm>
        </p:spPr>
        <p:txBody>
          <a:bodyPr/>
          <a:lstStyle/>
          <a:p>
            <a:pPr algn="ctr"/>
            <a:r>
              <a:rPr lang="en-GB" dirty="0">
                <a:solidFill>
                  <a:srgbClr val="FFFFFF"/>
                </a:solidFill>
              </a:rPr>
              <a:t>Build an association between your brand and high quality, artistic and culturally significant moments in film.</a:t>
            </a:r>
          </a:p>
          <a:p>
            <a:pPr algn="ctr"/>
            <a:endParaRPr lang="en-GB" dirty="0">
              <a:solidFill>
                <a:srgbClr val="FFFFFF"/>
              </a:solidFill>
            </a:endParaRPr>
          </a:p>
          <a:p>
            <a:pPr algn="ctr"/>
            <a:r>
              <a:rPr lang="en-GB" dirty="0">
                <a:solidFill>
                  <a:srgbClr val="FFFFFF"/>
                </a:solidFill>
              </a:rPr>
              <a:t>The Awards Season represents the best in film, and is a powerful platform to shift perceptions of your brand.</a:t>
            </a:r>
          </a:p>
          <a:p>
            <a:pPr algn="ctr"/>
            <a:endParaRPr lang="en-GB" dirty="0">
              <a:solidFill>
                <a:srgbClr val="FFFFFF"/>
              </a:solidFill>
            </a:endParaRPr>
          </a:p>
        </p:txBody>
      </p:sp>
      <p:sp>
        <p:nvSpPr>
          <p:cNvPr id="10" name="Text Placeholder 9">
            <a:extLst>
              <a:ext uri="{FF2B5EF4-FFF2-40B4-BE49-F238E27FC236}">
                <a16:creationId xmlns:a16="http://schemas.microsoft.com/office/drawing/2014/main" id="{EA0E0791-FE5A-42CE-BD4D-85C7A1F6ABD8}"/>
              </a:ext>
            </a:extLst>
          </p:cNvPr>
          <p:cNvSpPr>
            <a:spLocks noGrp="1"/>
          </p:cNvSpPr>
          <p:nvPr>
            <p:ph type="body" sz="quarter" idx="21"/>
          </p:nvPr>
        </p:nvSpPr>
        <p:spPr>
          <a:xfrm>
            <a:off x="8768107" y="5491560"/>
            <a:ext cx="3600001" cy="1047156"/>
          </a:xfrm>
        </p:spPr>
        <p:txBody>
          <a:bodyPr/>
          <a:lstStyle/>
          <a:p>
            <a:pPr algn="ctr"/>
            <a:r>
              <a:rPr lang="en-GB" dirty="0">
                <a:solidFill>
                  <a:srgbClr val="FFFFFF"/>
                </a:solidFill>
              </a:rPr>
              <a:t>Cinema’s ability to grab and hold attention is unmatched, which, combined with the impactful nature of the big screen means that cinema is the perfect platform to tell stories and build an emotional connection with your customers.</a:t>
            </a:r>
          </a:p>
        </p:txBody>
      </p:sp>
      <p:pic>
        <p:nvPicPr>
          <p:cNvPr id="11" name="Picture 10">
            <a:extLst>
              <a:ext uri="{FF2B5EF4-FFF2-40B4-BE49-F238E27FC236}">
                <a16:creationId xmlns:a16="http://schemas.microsoft.com/office/drawing/2014/main" id="{6439E9F2-65A8-4D9C-828D-58071F08D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24" y="6959163"/>
            <a:ext cx="1679509" cy="364060"/>
          </a:xfrm>
          <a:prstGeom prst="rect">
            <a:avLst/>
          </a:prstGeom>
        </p:spPr>
      </p:pic>
      <p:cxnSp>
        <p:nvCxnSpPr>
          <p:cNvPr id="12" name="Straight Connector 11">
            <a:extLst>
              <a:ext uri="{FF2B5EF4-FFF2-40B4-BE49-F238E27FC236}">
                <a16:creationId xmlns:a16="http://schemas.microsoft.com/office/drawing/2014/main" id="{CAF0D959-65F0-439A-A145-A53E6EF31C53}"/>
              </a:ext>
            </a:extLst>
          </p:cNvPr>
          <p:cNvCxnSpPr>
            <a:cxnSpLocks/>
          </p:cNvCxnSpPr>
          <p:nvPr/>
        </p:nvCxnSpPr>
        <p:spPr>
          <a:xfrm>
            <a:off x="353" y="706678"/>
            <a:ext cx="4671724" cy="0"/>
          </a:xfrm>
          <a:prstGeom prst="line">
            <a:avLst/>
          </a:prstGeom>
          <a:noFill/>
          <a:ln w="19050" cap="flat" cmpd="sng" algn="ctr">
            <a:solidFill>
              <a:srgbClr val="FFFFFF"/>
            </a:solidFill>
            <a:prstDash val="solid"/>
          </a:ln>
          <a:effectLst/>
        </p:spPr>
      </p:cxnSp>
      <p:sp>
        <p:nvSpPr>
          <p:cNvPr id="14" name="Text Placeholder 7">
            <a:extLst>
              <a:ext uri="{FF2B5EF4-FFF2-40B4-BE49-F238E27FC236}">
                <a16:creationId xmlns:a16="http://schemas.microsoft.com/office/drawing/2014/main" id="{3DB82F54-0D0B-4B56-88B4-B8493C871E4A}"/>
              </a:ext>
            </a:extLst>
          </p:cNvPr>
          <p:cNvSpPr txBox="1">
            <a:spLocks/>
          </p:cNvSpPr>
          <p:nvPr/>
        </p:nvSpPr>
        <p:spPr>
          <a:xfrm>
            <a:off x="1072076" y="1474123"/>
            <a:ext cx="3600001" cy="364953"/>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ENGAGE AN UPMARKET AUDIENCE</a:t>
            </a:r>
          </a:p>
        </p:txBody>
      </p:sp>
      <p:sp>
        <p:nvSpPr>
          <p:cNvPr id="15" name="Text Placeholder 8">
            <a:extLst>
              <a:ext uri="{FF2B5EF4-FFF2-40B4-BE49-F238E27FC236}">
                <a16:creationId xmlns:a16="http://schemas.microsoft.com/office/drawing/2014/main" id="{86476454-6872-4CE5-9962-797FB47F1497}"/>
              </a:ext>
            </a:extLst>
          </p:cNvPr>
          <p:cNvSpPr txBox="1">
            <a:spLocks/>
          </p:cNvSpPr>
          <p:nvPr/>
        </p:nvSpPr>
        <p:spPr>
          <a:xfrm>
            <a:off x="4921474" y="1474122"/>
            <a:ext cx="3600001" cy="364953"/>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200" b="1" i="0" u="none" strike="noStrike" kern="1200" cap="none" spc="0" normalizeH="0" baseline="0" noProof="0" dirty="0">
                <a:ln>
                  <a:noFill/>
                </a:ln>
                <a:solidFill>
                  <a:srgbClr val="FFFFFF"/>
                </a:solidFill>
                <a:effectLst/>
                <a:uLnTx/>
                <a:uFillTx/>
                <a:latin typeface="Arial"/>
                <a:ea typeface="+mn-ea"/>
                <a:cs typeface="+mn-cs"/>
              </a:rPr>
              <a:t>ALIGN WITH HIGH QUALITY CONTENT</a:t>
            </a:r>
          </a:p>
        </p:txBody>
      </p:sp>
      <p:sp>
        <p:nvSpPr>
          <p:cNvPr id="16" name="Text Placeholder 9">
            <a:extLst>
              <a:ext uri="{FF2B5EF4-FFF2-40B4-BE49-F238E27FC236}">
                <a16:creationId xmlns:a16="http://schemas.microsoft.com/office/drawing/2014/main" id="{1CA99C69-8CD5-476C-8C2A-1C480125A7BF}"/>
              </a:ext>
            </a:extLst>
          </p:cNvPr>
          <p:cNvSpPr txBox="1">
            <a:spLocks/>
          </p:cNvSpPr>
          <p:nvPr/>
        </p:nvSpPr>
        <p:spPr>
          <a:xfrm>
            <a:off x="8768107" y="1474122"/>
            <a:ext cx="3600001" cy="364953"/>
          </a:xfrm>
          <a:prstGeom prst="rect">
            <a:avLst/>
          </a:prstGeom>
        </p:spPr>
        <p:txBody>
          <a:bodyPr lIns="0" tIns="0" rIns="0" bIns="0" anchor="b"/>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kumimoji="0" lang="en-GB" sz="1200" b="1" i="0" u="none" strike="noStrike" kern="1200" cap="none" spc="0" normalizeH="0" baseline="0" noProof="0" dirty="0">
                <a:ln>
                  <a:noFill/>
                </a:ln>
                <a:solidFill>
                  <a:srgbClr val="FFFFFF"/>
                </a:solidFill>
                <a:effectLst/>
                <a:uLnTx/>
                <a:uFillTx/>
                <a:latin typeface="Arial"/>
                <a:ea typeface="+mn-ea"/>
                <a:cs typeface="+mn-cs"/>
              </a:rPr>
              <a:t>THE PERFECT PLATFORM</a:t>
            </a:r>
          </a:p>
        </p:txBody>
      </p:sp>
      <p:pic>
        <p:nvPicPr>
          <p:cNvPr id="6" name="Picture Placeholder 5">
            <a:extLst>
              <a:ext uri="{FF2B5EF4-FFF2-40B4-BE49-F238E27FC236}">
                <a16:creationId xmlns:a16="http://schemas.microsoft.com/office/drawing/2014/main" id="{D1DFD45F-08F2-68D7-187B-FD81379B46EB}"/>
              </a:ext>
            </a:extLst>
          </p:cNvPr>
          <p:cNvPicPr>
            <a:picLocks noGrp="1" noChangeAspect="1"/>
          </p:cNvPicPr>
          <p:nvPr>
            <p:ph type="pic" sz="quarter" idx="16"/>
          </p:nvPr>
        </p:nvPicPr>
        <p:blipFill rotWithShape="1">
          <a:blip r:embed="rId4"/>
          <a:srcRect l="26924" r="4280"/>
          <a:stretch/>
        </p:blipFill>
        <p:spPr>
          <a:xfrm>
            <a:off x="8767763" y="2019019"/>
            <a:ext cx="3600450" cy="3140075"/>
          </a:xfrm>
          <a:prstGeom prst="rect">
            <a:avLst/>
          </a:prstGeom>
        </p:spPr>
      </p:pic>
      <p:pic>
        <p:nvPicPr>
          <p:cNvPr id="1026" name="Picture 2" descr="Living (2022) - IMDb">
            <a:extLst>
              <a:ext uri="{FF2B5EF4-FFF2-40B4-BE49-F238E27FC236}">
                <a16:creationId xmlns:a16="http://schemas.microsoft.com/office/drawing/2014/main" id="{CB4CB5AF-856A-1BDC-3F0F-6E777A15BDA8}"/>
              </a:ext>
            </a:extLst>
          </p:cNvPr>
          <p:cNvPicPr>
            <a:picLocks noGrp="1" noChangeAspect="1" noChangeArrowheads="1"/>
          </p:cNvPicPr>
          <p:nvPr>
            <p:ph type="pic" sz="quarter" idx="15"/>
          </p:nvPr>
        </p:nvPicPr>
        <p:blipFill rotWithShape="1">
          <a:blip r:embed="rId5" cstate="print">
            <a:extLst>
              <a:ext uri="{28A0092B-C50C-407E-A947-70E740481C1C}">
                <a14:useLocalDpi xmlns:a14="http://schemas.microsoft.com/office/drawing/2010/main" val="0"/>
              </a:ext>
            </a:extLst>
          </a:blip>
          <a:srcRect l="31096" r="4408"/>
          <a:stretch/>
        </p:blipFill>
        <p:spPr bwMode="auto">
          <a:xfrm>
            <a:off x="4921250" y="2019019"/>
            <a:ext cx="3600450" cy="314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0C39E6-97B4-4137-98C4-F5D5F0D15E55}"/>
              </a:ext>
            </a:extLst>
          </p:cNvPr>
          <p:cNvSpPr>
            <a:spLocks noGrp="1"/>
          </p:cNvSpPr>
          <p:nvPr>
            <p:ph type="title"/>
          </p:nvPr>
        </p:nvSpPr>
        <p:spPr/>
        <p:txBody>
          <a:bodyPr/>
          <a:lstStyle/>
          <a:p>
            <a:r>
              <a:rPr lang="en-GB" dirty="0"/>
              <a:t>THE AWARDS BUZZ…</a:t>
            </a:r>
          </a:p>
        </p:txBody>
      </p:sp>
      <p:sp>
        <p:nvSpPr>
          <p:cNvPr id="4" name="Text Placeholder 3">
            <a:extLst>
              <a:ext uri="{FF2B5EF4-FFF2-40B4-BE49-F238E27FC236}">
                <a16:creationId xmlns:a16="http://schemas.microsoft.com/office/drawing/2014/main" id="{ADA2D9D0-D125-4C62-9622-F0B605E359A3}"/>
              </a:ext>
            </a:extLst>
          </p:cNvPr>
          <p:cNvSpPr>
            <a:spLocks noGrp="1"/>
          </p:cNvSpPr>
          <p:nvPr>
            <p:ph type="body" sz="quarter" idx="12"/>
          </p:nvPr>
        </p:nvSpPr>
        <p:spPr/>
        <p:txBody>
          <a:bodyPr/>
          <a:lstStyle/>
          <a:p>
            <a:r>
              <a:rPr lang="en-GB" dirty="0">
                <a:solidFill>
                  <a:srgbClr val="EDFF00"/>
                </a:solidFill>
              </a:rPr>
              <a:t>With strong competitors both in-front and behind the camera, this awards season is one with an emphasis on the artistry of film</a:t>
            </a:r>
          </a:p>
        </p:txBody>
      </p:sp>
      <p:sp>
        <p:nvSpPr>
          <p:cNvPr id="5" name="Text Placeholder 4">
            <a:extLst>
              <a:ext uri="{FF2B5EF4-FFF2-40B4-BE49-F238E27FC236}">
                <a16:creationId xmlns:a16="http://schemas.microsoft.com/office/drawing/2014/main" id="{1A7D16DF-BB6A-411C-AE85-E8774E0023F4}"/>
              </a:ext>
            </a:extLst>
          </p:cNvPr>
          <p:cNvSpPr>
            <a:spLocks noGrp="1"/>
          </p:cNvSpPr>
          <p:nvPr>
            <p:ph type="body" sz="quarter" idx="13"/>
          </p:nvPr>
        </p:nvSpPr>
        <p:spPr>
          <a:xfrm>
            <a:off x="233703" y="1487125"/>
            <a:ext cx="6009960" cy="4603892"/>
          </a:xfrm>
        </p:spPr>
        <p:txBody>
          <a:bodyPr/>
          <a:lstStyle/>
          <a:p>
            <a:r>
              <a:rPr lang="en-GB" dirty="0"/>
              <a:t>With cinema coming back into full swing, the Academy Awards are as competitive as ever with titles across the UK and US all contending for awards. Across all the competition comes a theme of a love of the arts, be it music, writing, or especially cinema. </a:t>
            </a:r>
          </a:p>
          <a:p>
            <a:endParaRPr lang="en-GB" dirty="0"/>
          </a:p>
          <a:p>
            <a:r>
              <a:rPr lang="en-GB" dirty="0"/>
              <a:t>Films focusing on cinema document the history of film through the creation of their own mythologies, such as 1930s Hollywood drama </a:t>
            </a:r>
            <a:r>
              <a:rPr lang="en-GB" b="1" i="1" dirty="0">
                <a:solidFill>
                  <a:srgbClr val="EDFF00"/>
                </a:solidFill>
              </a:rPr>
              <a:t>Babylon</a:t>
            </a:r>
            <a:r>
              <a:rPr lang="en-GB" dirty="0"/>
              <a:t> and </a:t>
            </a:r>
            <a:r>
              <a:rPr lang="en-GB" b="1" i="1" dirty="0">
                <a:solidFill>
                  <a:srgbClr val="EDFF00"/>
                </a:solidFill>
              </a:rPr>
              <a:t>Empire</a:t>
            </a:r>
            <a:r>
              <a:rPr lang="en-GB" b="1" i="1" dirty="0">
                <a:solidFill>
                  <a:srgbClr val="917641"/>
                </a:solidFill>
              </a:rPr>
              <a:t> </a:t>
            </a:r>
            <a:r>
              <a:rPr lang="en-GB" b="1" i="1" dirty="0">
                <a:solidFill>
                  <a:srgbClr val="EDFF00"/>
                </a:solidFill>
              </a:rPr>
              <a:t>of</a:t>
            </a:r>
            <a:r>
              <a:rPr lang="en-GB" b="1" i="1" dirty="0">
                <a:solidFill>
                  <a:srgbClr val="917641"/>
                </a:solidFill>
              </a:rPr>
              <a:t> </a:t>
            </a:r>
            <a:r>
              <a:rPr lang="en-GB" b="1" i="1" dirty="0">
                <a:solidFill>
                  <a:srgbClr val="EDFF00"/>
                </a:solidFill>
              </a:rPr>
              <a:t>Light</a:t>
            </a:r>
            <a:r>
              <a:rPr lang="en-GB" dirty="0"/>
              <a:t>, a love story that is both about and takes place in a cinema in the 1980s. Similarly from prolific director Steven Spielberg comes </a:t>
            </a:r>
            <a:r>
              <a:rPr lang="en-GB" b="1" i="1" dirty="0">
                <a:solidFill>
                  <a:srgbClr val="EDFF00"/>
                </a:solidFill>
              </a:rPr>
              <a:t>The</a:t>
            </a:r>
            <a:r>
              <a:rPr lang="en-GB" b="1" i="1" dirty="0">
                <a:solidFill>
                  <a:srgbClr val="917641"/>
                </a:solidFill>
              </a:rPr>
              <a:t> </a:t>
            </a:r>
            <a:r>
              <a:rPr lang="en-GB" b="1" i="1" dirty="0">
                <a:solidFill>
                  <a:srgbClr val="EDFF00"/>
                </a:solidFill>
              </a:rPr>
              <a:t>Fabelmans</a:t>
            </a:r>
            <a:r>
              <a:rPr lang="en-GB" dirty="0"/>
              <a:t>, an autobiographical adaptation of his childhood and burgeoning interest in film. These films will make up a large bulk of the admissions.</a:t>
            </a:r>
          </a:p>
          <a:p>
            <a:endParaRPr lang="en-GB" dirty="0"/>
          </a:p>
          <a:p>
            <a:r>
              <a:rPr lang="en-GB" dirty="0"/>
              <a:t>With an emphasis on music comes Whitney Houston musical biopic</a:t>
            </a:r>
            <a:r>
              <a:rPr lang="en-GB" b="1" i="1" dirty="0">
                <a:solidFill>
                  <a:srgbClr val="917641"/>
                </a:solidFill>
              </a:rPr>
              <a:t> </a:t>
            </a:r>
            <a:r>
              <a:rPr lang="en-GB" b="1" i="1" dirty="0">
                <a:solidFill>
                  <a:srgbClr val="EDFF00"/>
                </a:solidFill>
              </a:rPr>
              <a:t>I Wanna Dance With Somebody</a:t>
            </a:r>
            <a:r>
              <a:rPr lang="en-GB" b="1" i="1" dirty="0">
                <a:solidFill>
                  <a:srgbClr val="917641"/>
                </a:solidFill>
              </a:rPr>
              <a:t> </a:t>
            </a:r>
            <a:r>
              <a:rPr lang="en-GB" dirty="0"/>
              <a:t>and </a:t>
            </a:r>
            <a:r>
              <a:rPr lang="en-GB" b="1" i="1" dirty="0">
                <a:solidFill>
                  <a:srgbClr val="EDFF00"/>
                </a:solidFill>
              </a:rPr>
              <a:t>TAR</a:t>
            </a:r>
            <a:r>
              <a:rPr lang="en-GB" dirty="0"/>
              <a:t>, which follows the rise of a renowned orchestra conductor as played by two-time Academy Award winner Cate Blanchett. Also releasing is </a:t>
            </a:r>
            <a:r>
              <a:rPr lang="en-GB" b="1" i="1" dirty="0">
                <a:solidFill>
                  <a:srgbClr val="EDFF00"/>
                </a:solidFill>
              </a:rPr>
              <a:t>She Said</a:t>
            </a:r>
            <a:r>
              <a:rPr lang="en-GB" dirty="0"/>
              <a:t>, an adaptation of the Pulitzer Prize-winning article by the two female journalists who exposed Harvey Weinstein.</a:t>
            </a:r>
          </a:p>
          <a:p>
            <a:r>
              <a:rPr lang="en-GB" dirty="0"/>
              <a:t> </a:t>
            </a:r>
          </a:p>
          <a:p>
            <a:r>
              <a:rPr lang="en-GB" dirty="0"/>
              <a:t>Elsewhere, acclaimed director David O’Russell also returns to the big screen with </a:t>
            </a:r>
            <a:r>
              <a:rPr lang="en-GB" b="1" i="1" dirty="0">
                <a:solidFill>
                  <a:srgbClr val="EDFF00"/>
                </a:solidFill>
              </a:rPr>
              <a:t>Amsterdam</a:t>
            </a:r>
            <a:r>
              <a:rPr lang="en-GB" dirty="0"/>
              <a:t>, starring an equally acclaimed cast that is sure to dazzle. Debuting earlier this year at the Sundance Film Festival to glowing reviews is Bill Nighy-led </a:t>
            </a:r>
            <a:r>
              <a:rPr lang="en-GB" b="1" i="1" dirty="0">
                <a:solidFill>
                  <a:srgbClr val="EDFF00"/>
                </a:solidFill>
              </a:rPr>
              <a:t>Living</a:t>
            </a:r>
            <a:r>
              <a:rPr lang="en-GB" dirty="0"/>
              <a:t>. </a:t>
            </a:r>
          </a:p>
        </p:txBody>
      </p:sp>
      <p:cxnSp>
        <p:nvCxnSpPr>
          <p:cNvPr id="6" name="Straight Connector 5">
            <a:extLst>
              <a:ext uri="{FF2B5EF4-FFF2-40B4-BE49-F238E27FC236}">
                <a16:creationId xmlns:a16="http://schemas.microsoft.com/office/drawing/2014/main" id="{83F06F79-E6D2-48D0-99D1-377350404311}"/>
              </a:ext>
            </a:extLst>
          </p:cNvPr>
          <p:cNvCxnSpPr>
            <a:cxnSpLocks/>
          </p:cNvCxnSpPr>
          <p:nvPr/>
        </p:nvCxnSpPr>
        <p:spPr>
          <a:xfrm>
            <a:off x="353" y="706678"/>
            <a:ext cx="3238084" cy="0"/>
          </a:xfrm>
          <a:prstGeom prst="line">
            <a:avLst/>
          </a:prstGeom>
          <a:noFill/>
          <a:ln w="19050" cap="flat" cmpd="sng" algn="ctr">
            <a:solidFill>
              <a:srgbClr val="FFFFFF"/>
            </a:solidFill>
            <a:prstDash val="solid"/>
          </a:ln>
          <a:effectLst/>
        </p:spPr>
      </p:cxnSp>
      <p:sp>
        <p:nvSpPr>
          <p:cNvPr id="12" name="Rectangle 11">
            <a:extLst>
              <a:ext uri="{FF2B5EF4-FFF2-40B4-BE49-F238E27FC236}">
                <a16:creationId xmlns:a16="http://schemas.microsoft.com/office/drawing/2014/main" id="{73C49757-5889-42DD-B170-386887DC9799}"/>
              </a:ext>
            </a:extLst>
          </p:cNvPr>
          <p:cNvSpPr/>
          <p:nvPr/>
        </p:nvSpPr>
        <p:spPr>
          <a:xfrm>
            <a:off x="6721750" y="5040841"/>
            <a:ext cx="6720848" cy="2520421"/>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1008126"/>
            <a:endParaRPr lang="en-GB" sz="1985" dirty="0">
              <a:solidFill>
                <a:srgbClr val="000000"/>
              </a:solidFill>
              <a:latin typeface="Arial"/>
            </a:endParaRPr>
          </a:p>
        </p:txBody>
      </p:sp>
      <p:pic>
        <p:nvPicPr>
          <p:cNvPr id="21" name="Picture Placeholder 20">
            <a:extLst>
              <a:ext uri="{FF2B5EF4-FFF2-40B4-BE49-F238E27FC236}">
                <a16:creationId xmlns:a16="http://schemas.microsoft.com/office/drawing/2014/main" id="{49A9415D-9403-4DD8-A231-6C52ABA19E6C}"/>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19053" b="14281"/>
          <a:stretch/>
        </p:blipFill>
        <p:spPr>
          <a:xfrm>
            <a:off x="6721475" y="2520421"/>
            <a:ext cx="6721122" cy="2520421"/>
          </a:xfrm>
        </p:spPr>
      </p:pic>
      <p:pic>
        <p:nvPicPr>
          <p:cNvPr id="23" name="Picture 22">
            <a:extLst>
              <a:ext uri="{FF2B5EF4-FFF2-40B4-BE49-F238E27FC236}">
                <a16:creationId xmlns:a16="http://schemas.microsoft.com/office/drawing/2014/main" id="{84507706-4DC2-4C90-A8DE-F214A06D24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 t="9375" r="30" b="34375"/>
          <a:stretch/>
        </p:blipFill>
        <p:spPr>
          <a:xfrm>
            <a:off x="6719431" y="0"/>
            <a:ext cx="6721122" cy="2520421"/>
          </a:xfrm>
          <a:prstGeom prst="rect">
            <a:avLst/>
          </a:prstGeom>
        </p:spPr>
      </p:pic>
      <p:pic>
        <p:nvPicPr>
          <p:cNvPr id="25" name="Picture 24">
            <a:extLst>
              <a:ext uri="{FF2B5EF4-FFF2-40B4-BE49-F238E27FC236}">
                <a16:creationId xmlns:a16="http://schemas.microsoft.com/office/drawing/2014/main" id="{79AA0323-7FDD-4815-94DF-FAAE9CF90EC5}"/>
              </a:ext>
            </a:extLst>
          </p:cNvPr>
          <p:cNvPicPr>
            <a:picLocks noChangeAspect="1"/>
          </p:cNvPicPr>
          <p:nvPr/>
        </p:nvPicPr>
        <p:blipFill rotWithShape="1">
          <a:blip r:embed="rId4">
            <a:extLst>
              <a:ext uri="{28A0092B-C50C-407E-A947-70E740481C1C}">
                <a14:useLocalDpi xmlns:a14="http://schemas.microsoft.com/office/drawing/2010/main" val="0"/>
              </a:ext>
            </a:extLst>
          </a:blip>
          <a:srcRect t="14846" b="18496"/>
          <a:stretch/>
        </p:blipFill>
        <p:spPr>
          <a:xfrm>
            <a:off x="6719431" y="5040842"/>
            <a:ext cx="6723166" cy="2520421"/>
          </a:xfrm>
          <a:prstGeom prst="rect">
            <a:avLst/>
          </a:prstGeom>
        </p:spPr>
      </p:pic>
      <p:cxnSp>
        <p:nvCxnSpPr>
          <p:cNvPr id="28" name="Straight Connector 27">
            <a:extLst>
              <a:ext uri="{FF2B5EF4-FFF2-40B4-BE49-F238E27FC236}">
                <a16:creationId xmlns:a16="http://schemas.microsoft.com/office/drawing/2014/main" id="{F486BB7C-FF1A-4971-9358-DEABD4FE7A53}"/>
              </a:ext>
            </a:extLst>
          </p:cNvPr>
          <p:cNvCxnSpPr>
            <a:cxnSpLocks/>
          </p:cNvCxnSpPr>
          <p:nvPr/>
        </p:nvCxnSpPr>
        <p:spPr>
          <a:xfrm>
            <a:off x="6719431" y="2520421"/>
            <a:ext cx="6721122"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6E0BB7D-6357-4170-8FC6-46ECB4B7B2C2}"/>
              </a:ext>
            </a:extLst>
          </p:cNvPr>
          <p:cNvCxnSpPr>
            <a:cxnSpLocks/>
          </p:cNvCxnSpPr>
          <p:nvPr/>
        </p:nvCxnSpPr>
        <p:spPr>
          <a:xfrm>
            <a:off x="6721475" y="5040841"/>
            <a:ext cx="6721122"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 Placeholder 3">
            <a:extLst>
              <a:ext uri="{FF2B5EF4-FFF2-40B4-BE49-F238E27FC236}">
                <a16:creationId xmlns:a16="http://schemas.microsoft.com/office/drawing/2014/main" id="{677B86F7-D2C0-41CA-B203-252185417936}"/>
              </a:ext>
            </a:extLst>
          </p:cNvPr>
          <p:cNvSpPr txBox="1">
            <a:spLocks/>
          </p:cNvSpPr>
          <p:nvPr/>
        </p:nvSpPr>
        <p:spPr>
          <a:xfrm>
            <a:off x="7075259" y="2186326"/>
            <a:ext cx="6009466" cy="222730"/>
          </a:xfrm>
          <a:prstGeom prst="rect">
            <a:avLst/>
          </a:prstGeom>
        </p:spPr>
        <p:txBody>
          <a:bodyPr lIns="0" tIns="0" rIns="0" bIns="0"/>
          <a:lstStyle>
            <a:lvl1pPr marL="0" indent="0" algn="l" defTabSz="872296" rtl="0" eaLnBrk="1" latinLnBrk="0" hangingPunct="1">
              <a:lnSpc>
                <a:spcPts val="1723"/>
              </a:lnSpc>
              <a:spcBef>
                <a:spcPts val="0"/>
              </a:spcBef>
              <a:buClr>
                <a:srgbClr val="FFFFFF"/>
              </a:buClr>
              <a:buSzPct val="100000"/>
              <a:buFont typeface="Arial"/>
              <a:buNone/>
              <a:defRPr sz="1088" b="1" kern="1200" baseline="0">
                <a:solidFill>
                  <a:srgbClr val="FFFFFF"/>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088" b="0" kern="1200" baseline="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a:lstStyle>
          <a:p>
            <a:pPr algn="ctr" defTabSz="961706">
              <a:lnSpc>
                <a:spcPts val="1900"/>
              </a:lnSpc>
            </a:pPr>
            <a:r>
              <a:rPr lang="en-GB" sz="1200" dirty="0">
                <a:latin typeface="Arial"/>
              </a:rPr>
              <a:t>Amsterdam -  4 Nov</a:t>
            </a:r>
          </a:p>
          <a:p>
            <a:pPr algn="ctr" defTabSz="961706">
              <a:lnSpc>
                <a:spcPts val="1900"/>
              </a:lnSpc>
            </a:pPr>
            <a:endParaRPr lang="en-GB" sz="1200" dirty="0">
              <a:latin typeface="Arial"/>
            </a:endParaRPr>
          </a:p>
        </p:txBody>
      </p:sp>
      <p:sp>
        <p:nvSpPr>
          <p:cNvPr id="32" name="Text Placeholder 3">
            <a:extLst>
              <a:ext uri="{FF2B5EF4-FFF2-40B4-BE49-F238E27FC236}">
                <a16:creationId xmlns:a16="http://schemas.microsoft.com/office/drawing/2014/main" id="{804F2340-B839-41F4-9040-6EC39E61E9FA}"/>
              </a:ext>
            </a:extLst>
          </p:cNvPr>
          <p:cNvSpPr txBox="1">
            <a:spLocks/>
          </p:cNvSpPr>
          <p:nvPr/>
        </p:nvSpPr>
        <p:spPr>
          <a:xfrm>
            <a:off x="7075259" y="4727934"/>
            <a:ext cx="6009466" cy="222730"/>
          </a:xfrm>
          <a:prstGeom prst="rect">
            <a:avLst/>
          </a:prstGeom>
        </p:spPr>
        <p:txBody>
          <a:bodyPr lIns="0" tIns="0" rIns="0" bIns="0"/>
          <a:lstStyle>
            <a:lvl1pPr marL="0" indent="0" algn="l" defTabSz="872296" rtl="0" eaLnBrk="1" latinLnBrk="0" hangingPunct="1">
              <a:lnSpc>
                <a:spcPts val="1723"/>
              </a:lnSpc>
              <a:spcBef>
                <a:spcPts val="0"/>
              </a:spcBef>
              <a:buClr>
                <a:srgbClr val="FFFFFF"/>
              </a:buClr>
              <a:buSzPct val="100000"/>
              <a:buFont typeface="Arial"/>
              <a:buNone/>
              <a:defRPr sz="1088" b="1" kern="1200" baseline="0">
                <a:solidFill>
                  <a:srgbClr val="FFFFFF"/>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088" b="0" kern="1200" baseline="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a:lstStyle>
          <a:p>
            <a:pPr algn="ctr" defTabSz="961706">
              <a:lnSpc>
                <a:spcPts val="1900"/>
              </a:lnSpc>
            </a:pPr>
            <a:r>
              <a:rPr lang="en-GB" sz="1200" dirty="0">
                <a:latin typeface="Arial"/>
              </a:rPr>
              <a:t>Living -  11 Nov</a:t>
            </a:r>
          </a:p>
          <a:p>
            <a:pPr algn="ctr" defTabSz="961706">
              <a:lnSpc>
                <a:spcPts val="1900"/>
              </a:lnSpc>
            </a:pPr>
            <a:endParaRPr lang="en-GB" sz="1200" dirty="0">
              <a:latin typeface="Arial"/>
            </a:endParaRPr>
          </a:p>
        </p:txBody>
      </p:sp>
      <p:sp>
        <p:nvSpPr>
          <p:cNvPr id="33" name="Text Placeholder 3">
            <a:extLst>
              <a:ext uri="{FF2B5EF4-FFF2-40B4-BE49-F238E27FC236}">
                <a16:creationId xmlns:a16="http://schemas.microsoft.com/office/drawing/2014/main" id="{38ADD365-2703-40A1-A186-F07052836DC4}"/>
              </a:ext>
            </a:extLst>
          </p:cNvPr>
          <p:cNvSpPr txBox="1">
            <a:spLocks/>
          </p:cNvSpPr>
          <p:nvPr/>
        </p:nvSpPr>
        <p:spPr>
          <a:xfrm>
            <a:off x="7075259" y="7248354"/>
            <a:ext cx="6009466" cy="222730"/>
          </a:xfrm>
          <a:prstGeom prst="rect">
            <a:avLst/>
          </a:prstGeom>
        </p:spPr>
        <p:txBody>
          <a:bodyPr lIns="0" tIns="0" rIns="0" bIns="0"/>
          <a:lstStyle>
            <a:lvl1pPr marL="0" indent="0" algn="l" defTabSz="872296" rtl="0" eaLnBrk="1" latinLnBrk="0" hangingPunct="1">
              <a:lnSpc>
                <a:spcPts val="1723"/>
              </a:lnSpc>
              <a:spcBef>
                <a:spcPts val="0"/>
              </a:spcBef>
              <a:buClr>
                <a:srgbClr val="FFFFFF"/>
              </a:buClr>
              <a:buSzPct val="100000"/>
              <a:buFont typeface="Arial"/>
              <a:buNone/>
              <a:defRPr sz="1088" b="1" kern="1200" baseline="0">
                <a:solidFill>
                  <a:srgbClr val="FFFFFF"/>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088" b="0" kern="1200" baseline="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a:lstStyle>
          <a:p>
            <a:pPr algn="ctr" defTabSz="961706">
              <a:lnSpc>
                <a:spcPts val="1900"/>
              </a:lnSpc>
            </a:pPr>
            <a:r>
              <a:rPr lang="en-GB" sz="1200" dirty="0">
                <a:latin typeface="Arial"/>
              </a:rPr>
              <a:t>She Said -  18 Nov</a:t>
            </a:r>
          </a:p>
          <a:p>
            <a:pPr algn="ctr" defTabSz="961706">
              <a:lnSpc>
                <a:spcPts val="1900"/>
              </a:lnSpc>
            </a:pPr>
            <a:endParaRPr lang="en-GB" sz="1200" dirty="0">
              <a:latin typeface="Arial"/>
            </a:endParaRPr>
          </a:p>
        </p:txBody>
      </p:sp>
    </p:spTree>
    <p:extLst>
      <p:ext uri="{BB962C8B-B14F-4D97-AF65-F5344CB8AC3E}">
        <p14:creationId xmlns:p14="http://schemas.microsoft.com/office/powerpoint/2010/main" val="162430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BFACF-5150-4B93-BDCC-0E6ADE206C91}"/>
              </a:ext>
            </a:extLst>
          </p:cNvPr>
          <p:cNvSpPr/>
          <p:nvPr/>
        </p:nvSpPr>
        <p:spPr>
          <a:xfrm>
            <a:off x="353" y="-1"/>
            <a:ext cx="13442244" cy="7561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defRPr/>
            </a:pPr>
            <a:endParaRPr lang="en-GB" sz="1985"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10A7E8A7-3421-4D1F-B500-C47AA652FF30}"/>
              </a:ext>
            </a:extLst>
          </p:cNvPr>
          <p:cNvSpPr/>
          <p:nvPr/>
        </p:nvSpPr>
        <p:spPr>
          <a:xfrm>
            <a:off x="160120" y="140450"/>
            <a:ext cx="12127526" cy="523220"/>
          </a:xfrm>
          <a:prstGeom prst="rect">
            <a:avLst/>
          </a:prstGeom>
        </p:spPr>
        <p:txBody>
          <a:bodyPr wrap="square">
            <a:spAutoFit/>
          </a:bodyPr>
          <a:lstStyle/>
          <a:p>
            <a:pPr defTabSz="1008126">
              <a:defRPr/>
            </a:pPr>
            <a:r>
              <a:rPr lang="en-GB" sz="2800" dirty="0">
                <a:solidFill>
                  <a:prstClr val="white"/>
                </a:solidFill>
                <a:latin typeface="Impact" charset="0"/>
                <a:ea typeface="Impact" charset="0"/>
                <a:cs typeface="Impact" charset="0"/>
              </a:rPr>
              <a:t>REACHING AN UPMARKET CINEMA AUDIENCE</a:t>
            </a:r>
          </a:p>
        </p:txBody>
      </p:sp>
      <p:sp>
        <p:nvSpPr>
          <p:cNvPr id="6" name="Rectangle 5">
            <a:extLst>
              <a:ext uri="{FF2B5EF4-FFF2-40B4-BE49-F238E27FC236}">
                <a16:creationId xmlns:a16="http://schemas.microsoft.com/office/drawing/2014/main" id="{906AAB7D-E54B-460D-9E17-91D48120B0B6}"/>
              </a:ext>
            </a:extLst>
          </p:cNvPr>
          <p:cNvSpPr/>
          <p:nvPr/>
        </p:nvSpPr>
        <p:spPr>
          <a:xfrm>
            <a:off x="160120" y="813660"/>
            <a:ext cx="12603217" cy="277320"/>
          </a:xfrm>
          <a:prstGeom prst="rect">
            <a:avLst/>
          </a:prstGeom>
        </p:spPr>
        <p:txBody>
          <a:bodyPr wrap="square">
            <a:spAutoFit/>
          </a:bodyPr>
          <a:lstStyle/>
          <a:p>
            <a:pPr defTabSz="1008126">
              <a:defRPr/>
            </a:pPr>
            <a:r>
              <a:rPr lang="en-US" sz="1202" b="1" dirty="0">
                <a:solidFill>
                  <a:srgbClr val="FFFFFF"/>
                </a:solidFill>
                <a:latin typeface="Arial" charset="0"/>
                <a:ea typeface="Arial" charset="0"/>
                <a:cs typeface="Arial" charset="0"/>
              </a:rPr>
              <a:t>Awards Season delivers a higher share of affluent ABC1 cinemagoers vs. the average film profile, with a predicted average at 78% across these 8 titles</a:t>
            </a:r>
          </a:p>
        </p:txBody>
      </p:sp>
      <p:graphicFrame>
        <p:nvGraphicFramePr>
          <p:cNvPr id="21" name="Chart 20">
            <a:extLst>
              <a:ext uri="{FF2B5EF4-FFF2-40B4-BE49-F238E27FC236}">
                <a16:creationId xmlns:a16="http://schemas.microsoft.com/office/drawing/2014/main" id="{C0FBDAE5-8D85-4AFE-AB88-1D015BEF5564}"/>
              </a:ext>
            </a:extLst>
          </p:cNvPr>
          <p:cNvGraphicFramePr/>
          <p:nvPr>
            <p:extLst>
              <p:ext uri="{D42A27DB-BD31-4B8C-83A1-F6EECF244321}">
                <p14:modId xmlns:p14="http://schemas.microsoft.com/office/powerpoint/2010/main" val="2246239355"/>
              </p:ext>
            </p:extLst>
          </p:nvPr>
        </p:nvGraphicFramePr>
        <p:xfrm>
          <a:off x="776642" y="1900003"/>
          <a:ext cx="11886305" cy="4898074"/>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8B140DAA-883A-4D3D-9E96-3ACBE88EC187}"/>
              </a:ext>
            </a:extLst>
          </p:cNvPr>
          <p:cNvCxnSpPr>
            <a:cxnSpLocks/>
          </p:cNvCxnSpPr>
          <p:nvPr/>
        </p:nvCxnSpPr>
        <p:spPr>
          <a:xfrm>
            <a:off x="1016827" y="3674500"/>
            <a:ext cx="1125643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0313E7-C27F-4C93-B6C1-8640A5A7FEB4}"/>
              </a:ext>
            </a:extLst>
          </p:cNvPr>
          <p:cNvSpPr txBox="1"/>
          <p:nvPr/>
        </p:nvSpPr>
        <p:spPr>
          <a:xfrm>
            <a:off x="12273257" y="3355412"/>
            <a:ext cx="1450921" cy="940963"/>
          </a:xfrm>
          <a:prstGeom prst="rect">
            <a:avLst/>
          </a:prstGeom>
          <a:noFill/>
          <a:ln>
            <a:noFill/>
          </a:ln>
        </p:spPr>
        <p:txBody>
          <a:bodyPr wrap="square" rtlCol="0">
            <a:spAutoFit/>
          </a:bodyPr>
          <a:lstStyle/>
          <a:p>
            <a:pPr defTabSz="1060433">
              <a:defRPr/>
            </a:pPr>
            <a:r>
              <a:rPr lang="en-GB" sz="1103" b="1" i="1" dirty="0">
                <a:solidFill>
                  <a:srgbClr val="EDFF00"/>
                </a:solidFill>
                <a:latin typeface="Arial"/>
              </a:rPr>
              <a:t>Average %</a:t>
            </a:r>
          </a:p>
          <a:p>
            <a:pPr defTabSz="1060433">
              <a:defRPr/>
            </a:pPr>
            <a:r>
              <a:rPr lang="en-GB" sz="1103" b="1" i="1" dirty="0">
                <a:solidFill>
                  <a:srgbClr val="EDFF00"/>
                </a:solidFill>
                <a:latin typeface="Arial"/>
              </a:rPr>
              <a:t>Cinema goers ABC1 Adult Profile: </a:t>
            </a:r>
          </a:p>
          <a:p>
            <a:pPr defTabSz="1060433">
              <a:defRPr/>
            </a:pPr>
            <a:r>
              <a:rPr lang="en-GB" sz="1103" b="1" i="1" dirty="0">
                <a:solidFill>
                  <a:srgbClr val="EDFF00"/>
                </a:solidFill>
                <a:latin typeface="Arial"/>
              </a:rPr>
              <a:t>55%</a:t>
            </a:r>
          </a:p>
        </p:txBody>
      </p:sp>
      <p:cxnSp>
        <p:nvCxnSpPr>
          <p:cNvPr id="9" name="Straight Connector 8">
            <a:extLst>
              <a:ext uri="{FF2B5EF4-FFF2-40B4-BE49-F238E27FC236}">
                <a16:creationId xmlns:a16="http://schemas.microsoft.com/office/drawing/2014/main" id="{197B2CFE-8CC0-4B5B-AD9E-CEAA6E6E5553}"/>
              </a:ext>
            </a:extLst>
          </p:cNvPr>
          <p:cNvCxnSpPr>
            <a:cxnSpLocks/>
          </p:cNvCxnSpPr>
          <p:nvPr/>
        </p:nvCxnSpPr>
        <p:spPr>
          <a:xfrm>
            <a:off x="353" y="714432"/>
            <a:ext cx="6347284" cy="0"/>
          </a:xfrm>
          <a:prstGeom prst="line">
            <a:avLst/>
          </a:prstGeom>
          <a:noFill/>
          <a:ln w="19050" cap="flat" cmpd="sng" algn="ctr">
            <a:solidFill>
              <a:schemeClr val="bg1"/>
            </a:solidFill>
            <a:prstDash val="solid"/>
          </a:ln>
          <a:effectLst/>
        </p:spPr>
      </p:cxnSp>
      <p:pic>
        <p:nvPicPr>
          <p:cNvPr id="16" name="Picture 15">
            <a:extLst>
              <a:ext uri="{FF2B5EF4-FFF2-40B4-BE49-F238E27FC236}">
                <a16:creationId xmlns:a16="http://schemas.microsoft.com/office/drawing/2014/main" id="{EF06D0CC-1F88-4282-85FE-3E5FB9C9D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224" y="6959163"/>
            <a:ext cx="1679509" cy="364060"/>
          </a:xfrm>
          <a:prstGeom prst="rect">
            <a:avLst/>
          </a:prstGeom>
        </p:spPr>
      </p:pic>
      <p:sp>
        <p:nvSpPr>
          <p:cNvPr id="19" name="Rectangle 18">
            <a:extLst>
              <a:ext uri="{FF2B5EF4-FFF2-40B4-BE49-F238E27FC236}">
                <a16:creationId xmlns:a16="http://schemas.microsoft.com/office/drawing/2014/main" id="{F3F16DFC-C46C-4692-A9A3-D71AB0D16D68}"/>
              </a:ext>
            </a:extLst>
          </p:cNvPr>
          <p:cNvSpPr/>
          <p:nvPr/>
        </p:nvSpPr>
        <p:spPr>
          <a:xfrm>
            <a:off x="1911732" y="6879319"/>
            <a:ext cx="11305078" cy="462306"/>
          </a:xfrm>
          <a:prstGeom prst="rect">
            <a:avLst/>
          </a:prstGeom>
        </p:spPr>
        <p:txBody>
          <a:bodyPr wrap="square">
            <a:spAutoFit/>
          </a:bodyPr>
          <a:lstStyle/>
          <a:p>
            <a:pPr algn="r" defTabSz="1008126">
              <a:defRPr/>
            </a:pPr>
            <a:r>
              <a:rPr lang="en-US" sz="1202" b="1" dirty="0">
                <a:solidFill>
                  <a:prstClr val="white"/>
                </a:solidFill>
                <a:latin typeface="Arial" charset="0"/>
                <a:ea typeface="Arial" charset="0"/>
                <a:cs typeface="Arial" charset="0"/>
              </a:rPr>
              <a:t>SOURCE: FILM MONITOR DATA 2021</a:t>
            </a:r>
          </a:p>
          <a:p>
            <a:pPr algn="r" defTabSz="1008126">
              <a:defRPr/>
            </a:pPr>
            <a:r>
              <a:rPr lang="en-US" sz="1202" b="1" dirty="0">
                <a:solidFill>
                  <a:prstClr val="white"/>
                </a:solidFill>
                <a:latin typeface="Arial" charset="0"/>
                <a:ea typeface="Arial" charset="0"/>
                <a:cs typeface="Arial" charset="0"/>
              </a:rPr>
              <a:t>TOUCHPOINTS 2020 ‘Have been to the cinema in the last 12 months’.</a:t>
            </a:r>
          </a:p>
        </p:txBody>
      </p:sp>
    </p:spTree>
    <p:extLst>
      <p:ext uri="{BB962C8B-B14F-4D97-AF65-F5344CB8AC3E}">
        <p14:creationId xmlns:p14="http://schemas.microsoft.com/office/powerpoint/2010/main" val="319078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898752-0EBC-CED7-DB8C-5A6602C63896}"/>
              </a:ext>
            </a:extLst>
          </p:cNvPr>
          <p:cNvSpPr>
            <a:spLocks noGrp="1"/>
          </p:cNvSpPr>
          <p:nvPr>
            <p:ph type="body" sz="quarter" idx="11"/>
          </p:nvPr>
        </p:nvSpPr>
        <p:spPr>
          <a:xfrm>
            <a:off x="166296" y="227354"/>
            <a:ext cx="7154333" cy="581078"/>
          </a:xfrm>
        </p:spPr>
        <p:txBody>
          <a:bodyPr/>
          <a:lstStyle/>
          <a:p>
            <a:pPr>
              <a:lnSpc>
                <a:spcPct val="100000"/>
              </a:lnSpc>
            </a:pPr>
            <a:r>
              <a:rPr lang="en-GB" sz="3200" dirty="0"/>
              <a:t>AWARD TITLES Q4 2022 &amp; Q1 2023</a:t>
            </a:r>
          </a:p>
        </p:txBody>
      </p:sp>
      <p:cxnSp>
        <p:nvCxnSpPr>
          <p:cNvPr id="7" name="Straight Connector 6">
            <a:extLst>
              <a:ext uri="{FF2B5EF4-FFF2-40B4-BE49-F238E27FC236}">
                <a16:creationId xmlns:a16="http://schemas.microsoft.com/office/drawing/2014/main" id="{BB5BC913-C08F-D1D3-08B7-8C4453F030C1}"/>
              </a:ext>
            </a:extLst>
          </p:cNvPr>
          <p:cNvCxnSpPr>
            <a:cxnSpLocks/>
          </p:cNvCxnSpPr>
          <p:nvPr/>
        </p:nvCxnSpPr>
        <p:spPr>
          <a:xfrm>
            <a:off x="463321" y="3707598"/>
            <a:ext cx="12516307"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8B1A01-E4FD-8F5B-8A65-341843365BF4}"/>
              </a:ext>
            </a:extLst>
          </p:cNvPr>
          <p:cNvCxnSpPr>
            <a:cxnSpLocks/>
          </p:cNvCxnSpPr>
          <p:nvPr/>
        </p:nvCxnSpPr>
        <p:spPr>
          <a:xfrm>
            <a:off x="2856720" y="3611799"/>
            <a:ext cx="0" cy="22798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523E1E-FE8D-613A-8D72-994381A23C2A}"/>
              </a:ext>
            </a:extLst>
          </p:cNvPr>
          <p:cNvCxnSpPr>
            <a:cxnSpLocks/>
          </p:cNvCxnSpPr>
          <p:nvPr/>
        </p:nvCxnSpPr>
        <p:spPr>
          <a:xfrm>
            <a:off x="6156335" y="3592785"/>
            <a:ext cx="0" cy="22798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3D13CD-11E2-53F2-8E00-7AE23759622F}"/>
              </a:ext>
            </a:extLst>
          </p:cNvPr>
          <p:cNvCxnSpPr>
            <a:cxnSpLocks/>
          </p:cNvCxnSpPr>
          <p:nvPr/>
        </p:nvCxnSpPr>
        <p:spPr>
          <a:xfrm>
            <a:off x="7504199" y="3620063"/>
            <a:ext cx="0" cy="22798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ADC7506-BA45-B342-2B9D-D13AB9A33BBB}"/>
              </a:ext>
            </a:extLst>
          </p:cNvPr>
          <p:cNvSpPr txBox="1"/>
          <p:nvPr/>
        </p:nvSpPr>
        <p:spPr>
          <a:xfrm>
            <a:off x="170726" y="3178168"/>
            <a:ext cx="585189" cy="38472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Impact"/>
                <a:ea typeface="+mn-ea"/>
                <a:cs typeface="+mn-cs"/>
              </a:rPr>
              <a:t>OCT</a:t>
            </a:r>
          </a:p>
        </p:txBody>
      </p:sp>
      <p:sp>
        <p:nvSpPr>
          <p:cNvPr id="17" name="TextBox 16">
            <a:extLst>
              <a:ext uri="{FF2B5EF4-FFF2-40B4-BE49-F238E27FC236}">
                <a16:creationId xmlns:a16="http://schemas.microsoft.com/office/drawing/2014/main" id="{53BD77D6-0D6F-FFE8-3CC3-85674DC876D6}"/>
              </a:ext>
            </a:extLst>
          </p:cNvPr>
          <p:cNvSpPr txBox="1"/>
          <p:nvPr/>
        </p:nvSpPr>
        <p:spPr>
          <a:xfrm>
            <a:off x="7238413" y="3183115"/>
            <a:ext cx="531571" cy="38472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Impact"/>
                <a:ea typeface="+mn-ea"/>
                <a:cs typeface="+mn-cs"/>
              </a:rPr>
              <a:t>JAN</a:t>
            </a:r>
          </a:p>
        </p:txBody>
      </p:sp>
      <p:sp>
        <p:nvSpPr>
          <p:cNvPr id="18" name="TextBox 17">
            <a:extLst>
              <a:ext uri="{FF2B5EF4-FFF2-40B4-BE49-F238E27FC236}">
                <a16:creationId xmlns:a16="http://schemas.microsoft.com/office/drawing/2014/main" id="{BD141090-13B7-8837-0F50-0F3787770830}"/>
              </a:ext>
            </a:extLst>
          </p:cNvPr>
          <p:cNvSpPr txBox="1"/>
          <p:nvPr/>
        </p:nvSpPr>
        <p:spPr>
          <a:xfrm>
            <a:off x="5881729" y="3213451"/>
            <a:ext cx="610071" cy="38472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Impact"/>
                <a:ea typeface="+mn-ea"/>
                <a:cs typeface="+mn-cs"/>
              </a:rPr>
              <a:t>DEC</a:t>
            </a:r>
          </a:p>
        </p:txBody>
      </p:sp>
      <p:grpSp>
        <p:nvGrpSpPr>
          <p:cNvPr id="19" name="Group 18">
            <a:extLst>
              <a:ext uri="{FF2B5EF4-FFF2-40B4-BE49-F238E27FC236}">
                <a16:creationId xmlns:a16="http://schemas.microsoft.com/office/drawing/2014/main" id="{01A64173-CB6D-FCA8-3441-08EDC3A22568}"/>
              </a:ext>
            </a:extLst>
          </p:cNvPr>
          <p:cNvGrpSpPr/>
          <p:nvPr/>
        </p:nvGrpSpPr>
        <p:grpSpPr>
          <a:xfrm>
            <a:off x="2734583" y="4139120"/>
            <a:ext cx="1011973" cy="1041640"/>
            <a:chOff x="1833442" y="2294928"/>
            <a:chExt cx="1260145" cy="1281835"/>
          </a:xfrm>
        </p:grpSpPr>
        <p:pic>
          <p:nvPicPr>
            <p:cNvPr id="20" name="Picture 4" descr="Amsterdam (2022) - IMDb">
              <a:extLst>
                <a:ext uri="{FF2B5EF4-FFF2-40B4-BE49-F238E27FC236}">
                  <a16:creationId xmlns:a16="http://schemas.microsoft.com/office/drawing/2014/main" id="{E5EFA0C7-A600-8956-8A97-45D319F6E19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85" r="19049"/>
            <a:stretch/>
          </p:blipFill>
          <p:spPr bwMode="auto">
            <a:xfrm>
              <a:off x="1833442" y="2294928"/>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5208F64-2291-0E24-FD89-4847170D7A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024" b="5062"/>
            <a:stretch/>
          </p:blipFill>
          <p:spPr>
            <a:xfrm>
              <a:off x="1833587" y="3373043"/>
              <a:ext cx="1260000" cy="203720"/>
            </a:xfrm>
            <a:prstGeom prst="rect">
              <a:avLst/>
            </a:prstGeom>
          </p:spPr>
        </p:pic>
      </p:grpSp>
      <p:sp>
        <p:nvSpPr>
          <p:cNvPr id="22" name="Text Placeholder 2">
            <a:extLst>
              <a:ext uri="{FF2B5EF4-FFF2-40B4-BE49-F238E27FC236}">
                <a16:creationId xmlns:a16="http://schemas.microsoft.com/office/drawing/2014/main" id="{74523E13-BB5C-2458-4105-6285F4CF6770}"/>
              </a:ext>
            </a:extLst>
          </p:cNvPr>
          <p:cNvSpPr txBox="1">
            <a:spLocks/>
          </p:cNvSpPr>
          <p:nvPr/>
        </p:nvSpPr>
        <p:spPr>
          <a:xfrm>
            <a:off x="2734583" y="5168550"/>
            <a:ext cx="929790"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Amsterdam</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4</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Nov</a:t>
            </a:r>
          </a:p>
        </p:txBody>
      </p:sp>
      <p:cxnSp>
        <p:nvCxnSpPr>
          <p:cNvPr id="24" name="Straight Connector 23">
            <a:extLst>
              <a:ext uri="{FF2B5EF4-FFF2-40B4-BE49-F238E27FC236}">
                <a16:creationId xmlns:a16="http://schemas.microsoft.com/office/drawing/2014/main" id="{7E35490D-5119-6E7B-755F-D1DF62F8E6B0}"/>
              </a:ext>
            </a:extLst>
          </p:cNvPr>
          <p:cNvCxnSpPr>
            <a:cxnSpLocks/>
          </p:cNvCxnSpPr>
          <p:nvPr/>
        </p:nvCxnSpPr>
        <p:spPr>
          <a:xfrm>
            <a:off x="3224003" y="3691532"/>
            <a:ext cx="1185" cy="4345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6D0C2E-EC6C-583B-71E4-AD18A5B67F6F}"/>
              </a:ext>
            </a:extLst>
          </p:cNvPr>
          <p:cNvCxnSpPr>
            <a:cxnSpLocks/>
          </p:cNvCxnSpPr>
          <p:nvPr/>
        </p:nvCxnSpPr>
        <p:spPr>
          <a:xfrm>
            <a:off x="464563" y="3611799"/>
            <a:ext cx="0" cy="22798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394385-DA35-3960-9106-B12CDB8170DF}"/>
              </a:ext>
            </a:extLst>
          </p:cNvPr>
          <p:cNvSpPr txBox="1"/>
          <p:nvPr/>
        </p:nvSpPr>
        <p:spPr>
          <a:xfrm>
            <a:off x="2546312" y="3178211"/>
            <a:ext cx="585189" cy="38472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Impact"/>
                <a:ea typeface="+mn-ea"/>
                <a:cs typeface="+mn-cs"/>
              </a:rPr>
              <a:t>NOV</a:t>
            </a:r>
          </a:p>
        </p:txBody>
      </p:sp>
      <p:cxnSp>
        <p:nvCxnSpPr>
          <p:cNvPr id="29" name="Straight Connector 28">
            <a:extLst>
              <a:ext uri="{FF2B5EF4-FFF2-40B4-BE49-F238E27FC236}">
                <a16:creationId xmlns:a16="http://schemas.microsoft.com/office/drawing/2014/main" id="{5D1729B0-DC28-427E-576F-67D67E50E86C}"/>
              </a:ext>
            </a:extLst>
          </p:cNvPr>
          <p:cNvCxnSpPr>
            <a:cxnSpLocks/>
          </p:cNvCxnSpPr>
          <p:nvPr/>
        </p:nvCxnSpPr>
        <p:spPr>
          <a:xfrm>
            <a:off x="996329" y="3698804"/>
            <a:ext cx="1185" cy="4345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CDE130A-B4FE-197B-9718-ED834AC21E7F}"/>
              </a:ext>
            </a:extLst>
          </p:cNvPr>
          <p:cNvCxnSpPr>
            <a:cxnSpLocks/>
          </p:cNvCxnSpPr>
          <p:nvPr/>
        </p:nvCxnSpPr>
        <p:spPr>
          <a:xfrm>
            <a:off x="1692376" y="3008717"/>
            <a:ext cx="0" cy="69835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3802B0-E2CE-7F85-99BD-692E756D3549}"/>
              </a:ext>
            </a:extLst>
          </p:cNvPr>
          <p:cNvCxnSpPr>
            <a:cxnSpLocks/>
          </p:cNvCxnSpPr>
          <p:nvPr/>
        </p:nvCxnSpPr>
        <p:spPr>
          <a:xfrm>
            <a:off x="2209056" y="3715234"/>
            <a:ext cx="0" cy="9169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49282" name="Picture 2" descr="Decision to Leave - AsianWiki">
            <a:extLst>
              <a:ext uri="{FF2B5EF4-FFF2-40B4-BE49-F238E27FC236}">
                <a16:creationId xmlns:a16="http://schemas.microsoft.com/office/drawing/2014/main" id="{2A88924B-CBC7-8C55-FE16-02C92E75CA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903" b="325"/>
          <a:stretch/>
        </p:blipFill>
        <p:spPr bwMode="auto">
          <a:xfrm>
            <a:off x="424197" y="4146334"/>
            <a:ext cx="1065706" cy="132506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2">
            <a:extLst>
              <a:ext uri="{FF2B5EF4-FFF2-40B4-BE49-F238E27FC236}">
                <a16:creationId xmlns:a16="http://schemas.microsoft.com/office/drawing/2014/main" id="{FDF22BFE-0DE8-D178-0936-5EC40007C27E}"/>
              </a:ext>
            </a:extLst>
          </p:cNvPr>
          <p:cNvSpPr txBox="1">
            <a:spLocks/>
          </p:cNvSpPr>
          <p:nvPr/>
        </p:nvSpPr>
        <p:spPr>
          <a:xfrm>
            <a:off x="526534" y="5613368"/>
            <a:ext cx="929096"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Decision To Leave</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18</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Oct</a:t>
            </a:r>
          </a:p>
        </p:txBody>
      </p:sp>
      <p:sp>
        <p:nvSpPr>
          <p:cNvPr id="40" name="Text Placeholder 2">
            <a:extLst>
              <a:ext uri="{FF2B5EF4-FFF2-40B4-BE49-F238E27FC236}">
                <a16:creationId xmlns:a16="http://schemas.microsoft.com/office/drawing/2014/main" id="{9137052A-DF8B-BAF7-4D60-EF74B03D3F5A}"/>
              </a:ext>
            </a:extLst>
          </p:cNvPr>
          <p:cNvSpPr txBox="1">
            <a:spLocks/>
          </p:cNvSpPr>
          <p:nvPr/>
        </p:nvSpPr>
        <p:spPr>
          <a:xfrm>
            <a:off x="1228176" y="1158634"/>
            <a:ext cx="929096"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Banshees of Inisherin</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21</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st</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Oct</a:t>
            </a:r>
          </a:p>
        </p:txBody>
      </p:sp>
      <p:pic>
        <p:nvPicPr>
          <p:cNvPr id="1249284" name="Picture 4" descr="The Banshees of Inisherin (2022) - IMDb">
            <a:extLst>
              <a:ext uri="{FF2B5EF4-FFF2-40B4-BE49-F238E27FC236}">
                <a16:creationId xmlns:a16="http://schemas.microsoft.com/office/drawing/2014/main" id="{6C707EBA-40B6-3A19-849F-91145D3C142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279" t="12986" r="6317" b="13604"/>
          <a:stretch/>
        </p:blipFill>
        <p:spPr bwMode="auto">
          <a:xfrm>
            <a:off x="1132586" y="1665956"/>
            <a:ext cx="1147055" cy="1477533"/>
          </a:xfrm>
          <a:prstGeom prst="rect">
            <a:avLst/>
          </a:prstGeom>
          <a:noFill/>
          <a:extLst>
            <a:ext uri="{909E8E84-426E-40DD-AFC4-6F175D3DCCD1}">
              <a14:hiddenFill xmlns:a14="http://schemas.microsoft.com/office/drawing/2010/main">
                <a:solidFill>
                  <a:srgbClr val="FFFFFF"/>
                </a:solidFill>
              </a14:hiddenFill>
            </a:ext>
          </a:extLst>
        </p:spPr>
      </p:pic>
      <p:pic>
        <p:nvPicPr>
          <p:cNvPr id="1249288" name="Picture 8" descr="Triangle of Sadness (2022) - Filmaffinity">
            <a:extLst>
              <a:ext uri="{FF2B5EF4-FFF2-40B4-BE49-F238E27FC236}">
                <a16:creationId xmlns:a16="http://schemas.microsoft.com/office/drawing/2014/main" id="{AC29D92C-EF8E-4148-4B24-68538A40EA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2376" y="4639774"/>
            <a:ext cx="929792" cy="1338754"/>
          </a:xfrm>
          <a:prstGeom prst="rect">
            <a:avLst/>
          </a:prstGeom>
          <a:noFill/>
          <a:extLst>
            <a:ext uri="{909E8E84-426E-40DD-AFC4-6F175D3DCCD1}">
              <a14:hiddenFill xmlns:a14="http://schemas.microsoft.com/office/drawing/2010/main">
                <a:solidFill>
                  <a:srgbClr val="FFFFFF"/>
                </a:solidFill>
              </a14:hiddenFill>
            </a:ext>
          </a:extLst>
        </p:spPr>
      </p:pic>
      <p:sp>
        <p:nvSpPr>
          <p:cNvPr id="46" name="Text Placeholder 2">
            <a:extLst>
              <a:ext uri="{FF2B5EF4-FFF2-40B4-BE49-F238E27FC236}">
                <a16:creationId xmlns:a16="http://schemas.microsoft.com/office/drawing/2014/main" id="{809098FB-D314-EFA3-B88C-B06988525838}"/>
              </a:ext>
            </a:extLst>
          </p:cNvPr>
          <p:cNvSpPr txBox="1">
            <a:spLocks/>
          </p:cNvSpPr>
          <p:nvPr/>
        </p:nvSpPr>
        <p:spPr>
          <a:xfrm>
            <a:off x="1693072" y="6100260"/>
            <a:ext cx="929096"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Triangles of Sadness</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28</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Oct</a:t>
            </a:r>
          </a:p>
        </p:txBody>
      </p:sp>
      <p:cxnSp>
        <p:nvCxnSpPr>
          <p:cNvPr id="43" name="Straight Connector 42">
            <a:extLst>
              <a:ext uri="{FF2B5EF4-FFF2-40B4-BE49-F238E27FC236}">
                <a16:creationId xmlns:a16="http://schemas.microsoft.com/office/drawing/2014/main" id="{CCB40D3E-87A3-B4EA-B136-743B885B8425}"/>
              </a:ext>
            </a:extLst>
          </p:cNvPr>
          <p:cNvCxnSpPr>
            <a:cxnSpLocks/>
          </p:cNvCxnSpPr>
          <p:nvPr/>
        </p:nvCxnSpPr>
        <p:spPr>
          <a:xfrm>
            <a:off x="3542285" y="2869609"/>
            <a:ext cx="0" cy="85618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40863E67-F3BE-3EEA-0691-C302236B94D0}"/>
              </a:ext>
            </a:extLst>
          </p:cNvPr>
          <p:cNvPicPr>
            <a:picLocks noChangeAspect="1"/>
          </p:cNvPicPr>
          <p:nvPr/>
        </p:nvPicPr>
        <p:blipFill rotWithShape="1">
          <a:blip r:embed="rId7">
            <a:extLst>
              <a:ext uri="{28A0092B-C50C-407E-A947-70E740481C1C}">
                <a14:useLocalDpi xmlns:a14="http://schemas.microsoft.com/office/drawing/2010/main" val="0"/>
              </a:ext>
            </a:extLst>
          </a:blip>
          <a:srcRect l="567" t="30858" r="-567" b="6244"/>
          <a:stretch/>
        </p:blipFill>
        <p:spPr>
          <a:xfrm>
            <a:off x="5057624" y="4024750"/>
            <a:ext cx="1050823" cy="1050823"/>
          </a:xfrm>
          <a:prstGeom prst="rect">
            <a:avLst/>
          </a:prstGeom>
        </p:spPr>
      </p:pic>
      <p:cxnSp>
        <p:nvCxnSpPr>
          <p:cNvPr id="51" name="Straight Connector 50">
            <a:extLst>
              <a:ext uri="{FF2B5EF4-FFF2-40B4-BE49-F238E27FC236}">
                <a16:creationId xmlns:a16="http://schemas.microsoft.com/office/drawing/2014/main" id="{F9FF3FD8-8356-1C71-536D-9035AAE83413}"/>
              </a:ext>
            </a:extLst>
          </p:cNvPr>
          <p:cNvCxnSpPr>
            <a:cxnSpLocks/>
          </p:cNvCxnSpPr>
          <p:nvPr/>
        </p:nvCxnSpPr>
        <p:spPr>
          <a:xfrm>
            <a:off x="4586482" y="3345392"/>
            <a:ext cx="26818" cy="217378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49290" name="Picture 10" descr="Armageddon Time: A Despairing, Delicate Film Set in the Trump Family's  Queens | Vanity Fair">
            <a:extLst>
              <a:ext uri="{FF2B5EF4-FFF2-40B4-BE49-F238E27FC236}">
                <a16:creationId xmlns:a16="http://schemas.microsoft.com/office/drawing/2014/main" id="{70E39F46-3187-3156-1E2C-5DDEB1A656F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031" r="14824"/>
          <a:stretch/>
        </p:blipFill>
        <p:spPr bwMode="auto">
          <a:xfrm>
            <a:off x="4027735" y="5480541"/>
            <a:ext cx="1082592" cy="1091654"/>
          </a:xfrm>
          <a:prstGeom prst="rect">
            <a:avLst/>
          </a:prstGeom>
          <a:noFill/>
          <a:extLst>
            <a:ext uri="{909E8E84-426E-40DD-AFC4-6F175D3DCCD1}">
              <a14:hiddenFill xmlns:a14="http://schemas.microsoft.com/office/drawing/2010/main">
                <a:solidFill>
                  <a:srgbClr val="FFFFFF"/>
                </a:solidFill>
              </a14:hiddenFill>
            </a:ext>
          </a:extLst>
        </p:spPr>
      </p:pic>
      <p:sp>
        <p:nvSpPr>
          <p:cNvPr id="56" name="Text Placeholder 2">
            <a:extLst>
              <a:ext uri="{FF2B5EF4-FFF2-40B4-BE49-F238E27FC236}">
                <a16:creationId xmlns:a16="http://schemas.microsoft.com/office/drawing/2014/main" id="{B51EA49E-CA0A-944E-A320-7F1ABDD837BB}"/>
              </a:ext>
            </a:extLst>
          </p:cNvPr>
          <p:cNvSpPr txBox="1">
            <a:spLocks/>
          </p:cNvSpPr>
          <p:nvPr/>
        </p:nvSpPr>
        <p:spPr>
          <a:xfrm>
            <a:off x="3120494" y="1414946"/>
            <a:ext cx="929096" cy="413374"/>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Living </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11</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Nov</a:t>
            </a:r>
          </a:p>
        </p:txBody>
      </p:sp>
      <p:sp>
        <p:nvSpPr>
          <p:cNvPr id="57" name="Text Placeholder 2">
            <a:extLst>
              <a:ext uri="{FF2B5EF4-FFF2-40B4-BE49-F238E27FC236}">
                <a16:creationId xmlns:a16="http://schemas.microsoft.com/office/drawing/2014/main" id="{31DD8D77-47E1-BD0B-98ED-1FE244935EBE}"/>
              </a:ext>
            </a:extLst>
          </p:cNvPr>
          <p:cNvSpPr txBox="1">
            <a:spLocks/>
          </p:cNvSpPr>
          <p:nvPr/>
        </p:nvSpPr>
        <p:spPr>
          <a:xfrm>
            <a:off x="3585042" y="6645169"/>
            <a:ext cx="1432930"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Armageddon Time 18</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Nov</a:t>
            </a:r>
          </a:p>
        </p:txBody>
      </p:sp>
      <p:cxnSp>
        <p:nvCxnSpPr>
          <p:cNvPr id="61" name="Straight Connector 60">
            <a:extLst>
              <a:ext uri="{FF2B5EF4-FFF2-40B4-BE49-F238E27FC236}">
                <a16:creationId xmlns:a16="http://schemas.microsoft.com/office/drawing/2014/main" id="{D8FD5165-986A-AD4F-B73D-BF6FADF5F6D4}"/>
              </a:ext>
            </a:extLst>
          </p:cNvPr>
          <p:cNvCxnSpPr>
            <a:cxnSpLocks/>
          </p:cNvCxnSpPr>
          <p:nvPr/>
        </p:nvCxnSpPr>
        <p:spPr>
          <a:xfrm>
            <a:off x="5560335" y="3734053"/>
            <a:ext cx="0" cy="30367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
            <a:extLst>
              <a:ext uri="{FF2B5EF4-FFF2-40B4-BE49-F238E27FC236}">
                <a16:creationId xmlns:a16="http://schemas.microsoft.com/office/drawing/2014/main" id="{66C77CD7-7A0F-10EA-1B59-21064C79FD4E}"/>
              </a:ext>
            </a:extLst>
          </p:cNvPr>
          <p:cNvSpPr txBox="1">
            <a:spLocks/>
          </p:cNvSpPr>
          <p:nvPr/>
        </p:nvSpPr>
        <p:spPr>
          <a:xfrm>
            <a:off x="5095440" y="5063728"/>
            <a:ext cx="929790"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She Said 25</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Nov</a:t>
            </a:r>
          </a:p>
        </p:txBody>
      </p:sp>
      <p:pic>
        <p:nvPicPr>
          <p:cNvPr id="65" name="Picture Placeholder 14">
            <a:extLst>
              <a:ext uri="{FF2B5EF4-FFF2-40B4-BE49-F238E27FC236}">
                <a16:creationId xmlns:a16="http://schemas.microsoft.com/office/drawing/2014/main" id="{BBAE1EA7-E709-5FF3-D7BD-CF30E6929B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744" t="231" b="12118"/>
          <a:stretch/>
        </p:blipFill>
        <p:spPr>
          <a:xfrm>
            <a:off x="4301507" y="2473967"/>
            <a:ext cx="1286573" cy="864633"/>
          </a:xfrm>
          <a:prstGeom prst="rect">
            <a:avLst/>
          </a:prstGeom>
        </p:spPr>
      </p:pic>
      <p:sp>
        <p:nvSpPr>
          <p:cNvPr id="66" name="Text Placeholder 2">
            <a:extLst>
              <a:ext uri="{FF2B5EF4-FFF2-40B4-BE49-F238E27FC236}">
                <a16:creationId xmlns:a16="http://schemas.microsoft.com/office/drawing/2014/main" id="{AAF26087-ED1F-756A-1E8D-3FCAC5B98F25}"/>
              </a:ext>
            </a:extLst>
          </p:cNvPr>
          <p:cNvSpPr txBox="1">
            <a:spLocks/>
          </p:cNvSpPr>
          <p:nvPr/>
        </p:nvSpPr>
        <p:spPr>
          <a:xfrm>
            <a:off x="4301507" y="2053801"/>
            <a:ext cx="1286573" cy="413374"/>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Aftersun</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18</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Nov</a:t>
            </a:r>
          </a:p>
        </p:txBody>
      </p:sp>
      <p:cxnSp>
        <p:nvCxnSpPr>
          <p:cNvPr id="69" name="Straight Connector 68">
            <a:extLst>
              <a:ext uri="{FF2B5EF4-FFF2-40B4-BE49-F238E27FC236}">
                <a16:creationId xmlns:a16="http://schemas.microsoft.com/office/drawing/2014/main" id="{441F1962-E3ED-73FA-C1E3-A284F587C79A}"/>
              </a:ext>
            </a:extLst>
          </p:cNvPr>
          <p:cNvCxnSpPr>
            <a:cxnSpLocks/>
          </p:cNvCxnSpPr>
          <p:nvPr/>
        </p:nvCxnSpPr>
        <p:spPr>
          <a:xfrm>
            <a:off x="6814247" y="3715234"/>
            <a:ext cx="0" cy="36073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CB274F6C-E476-5F0D-8DB6-B53825B0604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713" r="16713"/>
          <a:stretch/>
        </p:blipFill>
        <p:spPr>
          <a:xfrm>
            <a:off x="6340687" y="4024751"/>
            <a:ext cx="1050823" cy="1050823"/>
          </a:xfrm>
          <a:prstGeom prst="rect">
            <a:avLst/>
          </a:prstGeom>
        </p:spPr>
      </p:pic>
      <p:sp>
        <p:nvSpPr>
          <p:cNvPr id="70" name="Text Placeholder 2">
            <a:extLst>
              <a:ext uri="{FF2B5EF4-FFF2-40B4-BE49-F238E27FC236}">
                <a16:creationId xmlns:a16="http://schemas.microsoft.com/office/drawing/2014/main" id="{FA8DCA55-F22C-AE1B-9754-AA4A32005F74}"/>
              </a:ext>
            </a:extLst>
          </p:cNvPr>
          <p:cNvSpPr txBox="1">
            <a:spLocks/>
          </p:cNvSpPr>
          <p:nvPr/>
        </p:nvSpPr>
        <p:spPr>
          <a:xfrm>
            <a:off x="6156335" y="5184319"/>
            <a:ext cx="1410187"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I Wanna Dance With Somebody 23</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rd</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Dec</a:t>
            </a:r>
          </a:p>
        </p:txBody>
      </p:sp>
      <p:cxnSp>
        <p:nvCxnSpPr>
          <p:cNvPr id="71" name="Straight Connector 70">
            <a:extLst>
              <a:ext uri="{FF2B5EF4-FFF2-40B4-BE49-F238E27FC236}">
                <a16:creationId xmlns:a16="http://schemas.microsoft.com/office/drawing/2014/main" id="{FB05201E-55BC-A067-EE3E-A762EF04BF53}"/>
              </a:ext>
            </a:extLst>
          </p:cNvPr>
          <p:cNvCxnSpPr>
            <a:cxnSpLocks/>
          </p:cNvCxnSpPr>
          <p:nvPr/>
        </p:nvCxnSpPr>
        <p:spPr>
          <a:xfrm>
            <a:off x="11037705" y="3601244"/>
            <a:ext cx="0" cy="22798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01B27A9-FBCC-8494-E454-C708E250FC24}"/>
              </a:ext>
            </a:extLst>
          </p:cNvPr>
          <p:cNvCxnSpPr>
            <a:cxnSpLocks/>
          </p:cNvCxnSpPr>
          <p:nvPr/>
        </p:nvCxnSpPr>
        <p:spPr>
          <a:xfrm>
            <a:off x="12498043" y="3593608"/>
            <a:ext cx="0" cy="22798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7DA4D34-847C-1E84-96C5-8E4D5CAA7737}"/>
              </a:ext>
            </a:extLst>
          </p:cNvPr>
          <p:cNvSpPr txBox="1"/>
          <p:nvPr/>
        </p:nvSpPr>
        <p:spPr>
          <a:xfrm>
            <a:off x="12185933" y="3183115"/>
            <a:ext cx="624219" cy="38472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Impact"/>
                <a:ea typeface="+mn-ea"/>
                <a:cs typeface="+mn-cs"/>
              </a:rPr>
              <a:t>MAR</a:t>
            </a:r>
          </a:p>
        </p:txBody>
      </p:sp>
      <p:sp>
        <p:nvSpPr>
          <p:cNvPr id="74" name="TextBox 73">
            <a:extLst>
              <a:ext uri="{FF2B5EF4-FFF2-40B4-BE49-F238E27FC236}">
                <a16:creationId xmlns:a16="http://schemas.microsoft.com/office/drawing/2014/main" id="{99A51C9C-3206-51F4-6C7D-AB852F570AF7}"/>
              </a:ext>
            </a:extLst>
          </p:cNvPr>
          <p:cNvSpPr txBox="1"/>
          <p:nvPr/>
        </p:nvSpPr>
        <p:spPr>
          <a:xfrm>
            <a:off x="10769733" y="3183115"/>
            <a:ext cx="531571" cy="38472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FFFFFF"/>
                </a:solidFill>
                <a:effectLst/>
                <a:uLnTx/>
                <a:uFillTx/>
                <a:latin typeface="Impact"/>
                <a:ea typeface="+mn-ea"/>
                <a:cs typeface="+mn-cs"/>
              </a:rPr>
              <a:t>FEB</a:t>
            </a:r>
          </a:p>
        </p:txBody>
      </p:sp>
      <p:pic>
        <p:nvPicPr>
          <p:cNvPr id="75" name="Picture Placeholder 13">
            <a:extLst>
              <a:ext uri="{FF2B5EF4-FFF2-40B4-BE49-F238E27FC236}">
                <a16:creationId xmlns:a16="http://schemas.microsoft.com/office/drawing/2014/main" id="{CD47A4E5-F6CC-5032-49CB-8550F5CFAC1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578" r="4545" b="6033"/>
          <a:stretch/>
        </p:blipFill>
        <p:spPr>
          <a:xfrm>
            <a:off x="7645970" y="1917794"/>
            <a:ext cx="1076673" cy="1191981"/>
          </a:xfrm>
          <a:prstGeom prst="rect">
            <a:avLst/>
          </a:prstGeom>
        </p:spPr>
      </p:pic>
      <p:cxnSp>
        <p:nvCxnSpPr>
          <p:cNvPr id="76" name="Straight Connector 75">
            <a:extLst>
              <a:ext uri="{FF2B5EF4-FFF2-40B4-BE49-F238E27FC236}">
                <a16:creationId xmlns:a16="http://schemas.microsoft.com/office/drawing/2014/main" id="{82065D27-5162-419C-1945-DA340937367C}"/>
              </a:ext>
            </a:extLst>
          </p:cNvPr>
          <p:cNvCxnSpPr>
            <a:cxnSpLocks/>
            <a:stCxn id="75" idx="2"/>
          </p:cNvCxnSpPr>
          <p:nvPr/>
        </p:nvCxnSpPr>
        <p:spPr>
          <a:xfrm flipH="1">
            <a:off x="8173506" y="3109775"/>
            <a:ext cx="10801" cy="176946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8" name="Picture Placeholder 44">
            <a:extLst>
              <a:ext uri="{FF2B5EF4-FFF2-40B4-BE49-F238E27FC236}">
                <a16:creationId xmlns:a16="http://schemas.microsoft.com/office/drawing/2014/main" id="{4B7549C3-D50F-1647-D136-31BE225C087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4" r="-174" b="14863"/>
          <a:stretch/>
        </p:blipFill>
        <p:spPr>
          <a:xfrm>
            <a:off x="10050322" y="4073662"/>
            <a:ext cx="1072380" cy="1188909"/>
          </a:xfrm>
          <a:prstGeom prst="rect">
            <a:avLst/>
          </a:prstGeom>
        </p:spPr>
      </p:pic>
      <p:cxnSp>
        <p:nvCxnSpPr>
          <p:cNvPr id="79" name="Straight Connector 78">
            <a:extLst>
              <a:ext uri="{FF2B5EF4-FFF2-40B4-BE49-F238E27FC236}">
                <a16:creationId xmlns:a16="http://schemas.microsoft.com/office/drawing/2014/main" id="{A1F56CE8-6A9A-CBCE-3A9C-CC4F16C6C949}"/>
              </a:ext>
            </a:extLst>
          </p:cNvPr>
          <p:cNvCxnSpPr>
            <a:cxnSpLocks/>
          </p:cNvCxnSpPr>
          <p:nvPr/>
        </p:nvCxnSpPr>
        <p:spPr>
          <a:xfrm>
            <a:off x="10542155" y="3698804"/>
            <a:ext cx="0" cy="35917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C190D4F6-F095-F7DF-C3C1-7B1BAC17BE3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6667" b="16667"/>
          <a:stretch/>
        </p:blipFill>
        <p:spPr>
          <a:xfrm>
            <a:off x="8917319" y="4083947"/>
            <a:ext cx="891734" cy="891734"/>
          </a:xfrm>
          <a:prstGeom prst="rect">
            <a:avLst/>
          </a:prstGeom>
        </p:spPr>
      </p:pic>
      <p:cxnSp>
        <p:nvCxnSpPr>
          <p:cNvPr id="82" name="Straight Connector 81">
            <a:extLst>
              <a:ext uri="{FF2B5EF4-FFF2-40B4-BE49-F238E27FC236}">
                <a16:creationId xmlns:a16="http://schemas.microsoft.com/office/drawing/2014/main" id="{610647A1-BC79-3F3C-E127-7E2EC1B2095C}"/>
              </a:ext>
            </a:extLst>
          </p:cNvPr>
          <p:cNvCxnSpPr>
            <a:cxnSpLocks/>
          </p:cNvCxnSpPr>
          <p:nvPr/>
        </p:nvCxnSpPr>
        <p:spPr>
          <a:xfrm>
            <a:off x="9409984" y="3716795"/>
            <a:ext cx="0" cy="35917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63513-2F94-45D9-C220-BF519268102D}"/>
              </a:ext>
            </a:extLst>
          </p:cNvPr>
          <p:cNvCxnSpPr>
            <a:cxnSpLocks/>
          </p:cNvCxnSpPr>
          <p:nvPr/>
        </p:nvCxnSpPr>
        <p:spPr>
          <a:xfrm>
            <a:off x="9409984" y="3347896"/>
            <a:ext cx="0" cy="35917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1437EBEF-596D-BE55-9BA3-D1AB5BD5C03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412" t="-805" r="38254" b="805"/>
          <a:stretch/>
        </p:blipFill>
        <p:spPr>
          <a:xfrm>
            <a:off x="8855781" y="2145511"/>
            <a:ext cx="1194541" cy="1194541"/>
          </a:xfrm>
          <a:prstGeom prst="rect">
            <a:avLst/>
          </a:prstGeom>
        </p:spPr>
      </p:pic>
      <p:pic>
        <p:nvPicPr>
          <p:cNvPr id="85" name="Picture Placeholder 13">
            <a:extLst>
              <a:ext uri="{FF2B5EF4-FFF2-40B4-BE49-F238E27FC236}">
                <a16:creationId xmlns:a16="http://schemas.microsoft.com/office/drawing/2014/main" id="{2538BB4E-4784-6C77-D831-4D0580ED3D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4145" b="10713"/>
          <a:stretch/>
        </p:blipFill>
        <p:spPr>
          <a:xfrm>
            <a:off x="7658498" y="4684532"/>
            <a:ext cx="1044242" cy="1156078"/>
          </a:xfrm>
          <a:prstGeom prst="rect">
            <a:avLst/>
          </a:prstGeom>
        </p:spPr>
      </p:pic>
      <p:cxnSp>
        <p:nvCxnSpPr>
          <p:cNvPr id="96" name="Straight Connector 95">
            <a:extLst>
              <a:ext uri="{FF2B5EF4-FFF2-40B4-BE49-F238E27FC236}">
                <a16:creationId xmlns:a16="http://schemas.microsoft.com/office/drawing/2014/main" id="{83E91904-BFDB-EFCB-5958-9E666DAEDA99}"/>
              </a:ext>
            </a:extLst>
          </p:cNvPr>
          <p:cNvCxnSpPr>
            <a:cxnSpLocks/>
          </p:cNvCxnSpPr>
          <p:nvPr/>
        </p:nvCxnSpPr>
        <p:spPr>
          <a:xfrm>
            <a:off x="11675856" y="3109775"/>
            <a:ext cx="0" cy="60781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8" name="Picture Placeholder 46">
            <a:extLst>
              <a:ext uri="{FF2B5EF4-FFF2-40B4-BE49-F238E27FC236}">
                <a16:creationId xmlns:a16="http://schemas.microsoft.com/office/drawing/2014/main" id="{5D3B3B8F-38CC-ACB5-BCD7-85C1BFD011B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02" t="5470" r="-102" b="9480"/>
          <a:stretch/>
        </p:blipFill>
        <p:spPr>
          <a:xfrm>
            <a:off x="11184008" y="2028908"/>
            <a:ext cx="984566" cy="1087216"/>
          </a:xfrm>
          <a:prstGeom prst="rect">
            <a:avLst/>
          </a:prstGeom>
        </p:spPr>
      </p:pic>
      <p:sp>
        <p:nvSpPr>
          <p:cNvPr id="102" name="Text Placeholder 2">
            <a:extLst>
              <a:ext uri="{FF2B5EF4-FFF2-40B4-BE49-F238E27FC236}">
                <a16:creationId xmlns:a16="http://schemas.microsoft.com/office/drawing/2014/main" id="{E42D0F9F-AC0C-CE19-5CDB-52ACC4492CEF}"/>
              </a:ext>
            </a:extLst>
          </p:cNvPr>
          <p:cNvSpPr txBox="1">
            <a:spLocks/>
          </p:cNvSpPr>
          <p:nvPr/>
        </p:nvSpPr>
        <p:spPr>
          <a:xfrm>
            <a:off x="8797216" y="1926563"/>
            <a:ext cx="1218445"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Tar </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20</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Jan </a:t>
            </a:r>
          </a:p>
        </p:txBody>
      </p:sp>
      <p:sp>
        <p:nvSpPr>
          <p:cNvPr id="103" name="Text Placeholder 2">
            <a:extLst>
              <a:ext uri="{FF2B5EF4-FFF2-40B4-BE49-F238E27FC236}">
                <a16:creationId xmlns:a16="http://schemas.microsoft.com/office/drawing/2014/main" id="{00CA70EB-5539-2075-2897-D34183692810}"/>
              </a:ext>
            </a:extLst>
          </p:cNvPr>
          <p:cNvSpPr txBox="1">
            <a:spLocks/>
          </p:cNvSpPr>
          <p:nvPr/>
        </p:nvSpPr>
        <p:spPr>
          <a:xfrm>
            <a:off x="10084634" y="5310772"/>
            <a:ext cx="1003755"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The Fablemans</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27</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Jan</a:t>
            </a:r>
          </a:p>
        </p:txBody>
      </p:sp>
      <p:sp>
        <p:nvSpPr>
          <p:cNvPr id="104" name="Text Placeholder 2">
            <a:extLst>
              <a:ext uri="{FF2B5EF4-FFF2-40B4-BE49-F238E27FC236}">
                <a16:creationId xmlns:a16="http://schemas.microsoft.com/office/drawing/2014/main" id="{4780F0EC-F473-B8CE-610E-F041672F3E7E}"/>
              </a:ext>
            </a:extLst>
          </p:cNvPr>
          <p:cNvSpPr txBox="1">
            <a:spLocks/>
          </p:cNvSpPr>
          <p:nvPr/>
        </p:nvSpPr>
        <p:spPr>
          <a:xfrm>
            <a:off x="8886692" y="4891005"/>
            <a:ext cx="952987"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Babylon 20</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Jan</a:t>
            </a:r>
          </a:p>
        </p:txBody>
      </p:sp>
      <p:sp>
        <p:nvSpPr>
          <p:cNvPr id="105" name="Text Placeholder 2">
            <a:extLst>
              <a:ext uri="{FF2B5EF4-FFF2-40B4-BE49-F238E27FC236}">
                <a16:creationId xmlns:a16="http://schemas.microsoft.com/office/drawing/2014/main" id="{4F26589B-BD20-BCD0-4484-67D0E97C6268}"/>
              </a:ext>
            </a:extLst>
          </p:cNvPr>
          <p:cNvSpPr txBox="1">
            <a:spLocks/>
          </p:cNvSpPr>
          <p:nvPr/>
        </p:nvSpPr>
        <p:spPr>
          <a:xfrm>
            <a:off x="7658498" y="5930787"/>
            <a:ext cx="1064145"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Till</a:t>
            </a:r>
          </a:p>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13</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Jan </a:t>
            </a:r>
          </a:p>
        </p:txBody>
      </p:sp>
      <p:sp>
        <p:nvSpPr>
          <p:cNvPr id="106" name="Text Placeholder 2">
            <a:extLst>
              <a:ext uri="{FF2B5EF4-FFF2-40B4-BE49-F238E27FC236}">
                <a16:creationId xmlns:a16="http://schemas.microsoft.com/office/drawing/2014/main" id="{3BAB13A2-ED23-D89E-2C17-66D12EBC5EC3}"/>
              </a:ext>
            </a:extLst>
          </p:cNvPr>
          <p:cNvSpPr txBox="1">
            <a:spLocks/>
          </p:cNvSpPr>
          <p:nvPr/>
        </p:nvSpPr>
        <p:spPr>
          <a:xfrm>
            <a:off x="7571397" y="1509556"/>
            <a:ext cx="1218444"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Empire Of Light 13</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Jan</a:t>
            </a:r>
          </a:p>
        </p:txBody>
      </p:sp>
      <p:sp>
        <p:nvSpPr>
          <p:cNvPr id="107" name="Text Placeholder 2">
            <a:extLst>
              <a:ext uri="{FF2B5EF4-FFF2-40B4-BE49-F238E27FC236}">
                <a16:creationId xmlns:a16="http://schemas.microsoft.com/office/drawing/2014/main" id="{A0E99F29-5103-CEF6-30D9-39D619BF4482}"/>
              </a:ext>
            </a:extLst>
          </p:cNvPr>
          <p:cNvSpPr txBox="1">
            <a:spLocks/>
          </p:cNvSpPr>
          <p:nvPr/>
        </p:nvSpPr>
        <p:spPr>
          <a:xfrm>
            <a:off x="10970762" y="1595391"/>
            <a:ext cx="1410187" cy="416813"/>
          </a:xfrm>
          <a:prstGeom prst="rect">
            <a:avLst/>
          </a:prstGeom>
        </p:spPr>
        <p:txBody>
          <a:bodyPr anchor="ctr" anchorCtr="0"/>
          <a:lstStyle>
            <a:lvl1pPr marL="0" indent="0" algn="ctr" defTabSz="961844" rtl="0" eaLnBrk="1" latinLnBrk="0" hangingPunct="1">
              <a:lnSpc>
                <a:spcPct val="100000"/>
              </a:lnSpc>
              <a:spcBef>
                <a:spcPts val="0"/>
              </a:spcBef>
              <a:buClr>
                <a:srgbClr val="FFFFFF"/>
              </a:buClr>
              <a:buSzPct val="100000"/>
              <a:buFont typeface="Arial"/>
              <a:buNone/>
              <a:defRPr sz="1800" b="1" kern="120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707" rtl="0" eaLnBrk="1" fontAlgn="auto" latinLnBrk="0" hangingPunct="1">
              <a:lnSpc>
                <a:spcPct val="1000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Women Talking 10</a:t>
            </a:r>
            <a:r>
              <a:rPr kumimoji="0" lang="en-US" sz="1200" b="1"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Feb</a:t>
            </a:r>
          </a:p>
        </p:txBody>
      </p:sp>
      <p:cxnSp>
        <p:nvCxnSpPr>
          <p:cNvPr id="97" name="Straight Connector 96">
            <a:extLst>
              <a:ext uri="{FF2B5EF4-FFF2-40B4-BE49-F238E27FC236}">
                <a16:creationId xmlns:a16="http://schemas.microsoft.com/office/drawing/2014/main" id="{9AB80576-54B1-9E88-E0DC-BB2892B4ADA1}"/>
              </a:ext>
            </a:extLst>
          </p:cNvPr>
          <p:cNvCxnSpPr/>
          <p:nvPr/>
        </p:nvCxnSpPr>
        <p:spPr>
          <a:xfrm>
            <a:off x="0" y="808432"/>
            <a:ext cx="591044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80478F0F-EC25-FC55-D240-8C65FAAA97C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814" t="1202" r="18937" b="38291"/>
          <a:stretch/>
        </p:blipFill>
        <p:spPr>
          <a:xfrm>
            <a:off x="3085833" y="1818031"/>
            <a:ext cx="951274" cy="1365084"/>
          </a:xfrm>
          <a:prstGeom prst="rect">
            <a:avLst/>
          </a:prstGeom>
        </p:spPr>
      </p:pic>
    </p:spTree>
    <p:extLst>
      <p:ext uri="{BB962C8B-B14F-4D97-AF65-F5344CB8AC3E}">
        <p14:creationId xmlns:p14="http://schemas.microsoft.com/office/powerpoint/2010/main" val="18872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5783F9-EB52-4FC1-B366-74DC47C7B2EF}"/>
              </a:ext>
            </a:extLst>
          </p:cNvPr>
          <p:cNvSpPr>
            <a:spLocks noGrp="1"/>
          </p:cNvSpPr>
          <p:nvPr>
            <p:ph type="body" sz="quarter" idx="10"/>
          </p:nvPr>
        </p:nvSpPr>
        <p:spPr/>
        <p:txBody>
          <a:bodyPr/>
          <a:lstStyle/>
          <a:p>
            <a:r>
              <a:rPr lang="en-GB" dirty="0">
                <a:solidFill>
                  <a:srgbClr val="EDFF00"/>
                </a:solidFill>
              </a:rPr>
              <a:t>GOLD OPTION </a:t>
            </a:r>
          </a:p>
          <a:p>
            <a:r>
              <a:rPr lang="en-GB" sz="2400" dirty="0">
                <a:solidFill>
                  <a:srgbClr val="EDFF00"/>
                </a:solidFill>
              </a:rPr>
              <a:t>(7 FILMS, 23/12 ONWARDS)</a:t>
            </a:r>
            <a:endParaRPr lang="en-GB" dirty="0">
              <a:solidFill>
                <a:srgbClr val="EDFF00"/>
              </a:solidFill>
            </a:endParaRPr>
          </a:p>
        </p:txBody>
      </p:sp>
      <p:sp>
        <p:nvSpPr>
          <p:cNvPr id="7" name="Text Placeholder 6">
            <a:extLst>
              <a:ext uri="{FF2B5EF4-FFF2-40B4-BE49-F238E27FC236}">
                <a16:creationId xmlns:a16="http://schemas.microsoft.com/office/drawing/2014/main" id="{177C5BAA-8417-4E96-B751-AEDB0AB2CF2C}"/>
              </a:ext>
            </a:extLst>
          </p:cNvPr>
          <p:cNvSpPr>
            <a:spLocks noGrp="1"/>
          </p:cNvSpPr>
          <p:nvPr>
            <p:ph type="body" sz="quarter" idx="11"/>
          </p:nvPr>
        </p:nvSpPr>
        <p:spPr>
          <a:xfrm>
            <a:off x="1460681" y="2484315"/>
            <a:ext cx="10521588" cy="3121479"/>
          </a:xfrm>
        </p:spPr>
        <p:txBody>
          <a:bodyPr anchor="ctr"/>
          <a:lstStyle/>
          <a:p>
            <a:r>
              <a:rPr lang="en-GB" dirty="0"/>
              <a:t>ADMISSIONS: 4.7m</a:t>
            </a:r>
          </a:p>
          <a:p>
            <a:r>
              <a:rPr lang="en-GB" dirty="0"/>
              <a:t>RATECARD MEDIA: £1.6m</a:t>
            </a:r>
          </a:p>
        </p:txBody>
      </p:sp>
    </p:spTree>
    <p:extLst>
      <p:ext uri="{BB962C8B-B14F-4D97-AF65-F5344CB8AC3E}">
        <p14:creationId xmlns:p14="http://schemas.microsoft.com/office/powerpoint/2010/main" val="390685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5783F9-EB52-4FC1-B366-74DC47C7B2EF}"/>
              </a:ext>
            </a:extLst>
          </p:cNvPr>
          <p:cNvSpPr>
            <a:spLocks noGrp="1"/>
          </p:cNvSpPr>
          <p:nvPr>
            <p:ph type="body" sz="quarter" idx="10"/>
          </p:nvPr>
        </p:nvSpPr>
        <p:spPr/>
        <p:txBody>
          <a:bodyPr/>
          <a:lstStyle/>
          <a:p>
            <a:r>
              <a:rPr lang="en-GB" dirty="0">
                <a:solidFill>
                  <a:srgbClr val="EDFF00"/>
                </a:solidFill>
              </a:rPr>
              <a:t>SILVER OPTION </a:t>
            </a:r>
          </a:p>
          <a:p>
            <a:r>
              <a:rPr lang="en-GB" sz="2400" dirty="0">
                <a:solidFill>
                  <a:srgbClr val="EDFF00"/>
                </a:solidFill>
              </a:rPr>
              <a:t>(7 FILMS, 23/12 ONWARDS)</a:t>
            </a:r>
            <a:endParaRPr lang="en-GB" dirty="0">
              <a:solidFill>
                <a:srgbClr val="EDFF00"/>
              </a:solidFill>
            </a:endParaRPr>
          </a:p>
        </p:txBody>
      </p:sp>
      <p:sp>
        <p:nvSpPr>
          <p:cNvPr id="7" name="Text Placeholder 6">
            <a:extLst>
              <a:ext uri="{FF2B5EF4-FFF2-40B4-BE49-F238E27FC236}">
                <a16:creationId xmlns:a16="http://schemas.microsoft.com/office/drawing/2014/main" id="{177C5BAA-8417-4E96-B751-AEDB0AB2CF2C}"/>
              </a:ext>
            </a:extLst>
          </p:cNvPr>
          <p:cNvSpPr>
            <a:spLocks noGrp="1"/>
          </p:cNvSpPr>
          <p:nvPr>
            <p:ph type="body" sz="quarter" idx="11"/>
          </p:nvPr>
        </p:nvSpPr>
        <p:spPr>
          <a:xfrm>
            <a:off x="1460681" y="2484315"/>
            <a:ext cx="10521588" cy="3121479"/>
          </a:xfrm>
        </p:spPr>
        <p:txBody>
          <a:bodyPr anchor="ctr"/>
          <a:lstStyle/>
          <a:p>
            <a:r>
              <a:rPr lang="en-GB" dirty="0"/>
              <a:t>ADMISSIONS: 5.4m</a:t>
            </a:r>
          </a:p>
          <a:p>
            <a:r>
              <a:rPr lang="en-GB" dirty="0"/>
              <a:t>RATECARD MEDIA: £1.5m</a:t>
            </a:r>
          </a:p>
        </p:txBody>
      </p:sp>
    </p:spTree>
    <p:extLst>
      <p:ext uri="{BB962C8B-B14F-4D97-AF65-F5344CB8AC3E}">
        <p14:creationId xmlns:p14="http://schemas.microsoft.com/office/powerpoint/2010/main" val="120585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0.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11.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069CD9C-5FBB-48B5-913D-843E8FB70E04}"/>
    </a:ext>
  </a:extLst>
</a:theme>
</file>

<file path=ppt/theme/theme12.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5.xml><?xml version="1.0" encoding="utf-8"?>
<a:theme xmlns:a="http://schemas.openxmlformats.org/drawingml/2006/main" name="2_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6.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7.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53E78992-053D-4CFA-A3B0-5AC09EE9680E}"/>
    </a:ext>
  </a:extLst>
</a:theme>
</file>

<file path=ppt/theme/theme3.xml><?xml version="1.0" encoding="utf-8"?>
<a:theme xmlns:a="http://schemas.openxmlformats.org/drawingml/2006/main" name="SECTION DIVIDER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4.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5.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6.xml><?xml version="1.0" encoding="utf-8"?>
<a:theme xmlns:a="http://schemas.openxmlformats.org/drawingml/2006/main" name="EXTRA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C9FD65CF-771B-485A-85FD-E946D489AD66}"/>
    </a:ext>
  </a:extLst>
</a:theme>
</file>

<file path=ppt/theme/theme7.xml><?xml version="1.0" encoding="utf-8"?>
<a:theme xmlns:a="http://schemas.openxmlformats.org/drawingml/2006/main" name="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8.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AA65A6D-50E3-401E-92D2-748547AE51FA}"/>
    </a:ext>
  </a:extLst>
</a:theme>
</file>

<file path=ppt/theme/theme9.xml><?xml version="1.0" encoding="utf-8"?>
<a:theme xmlns:a="http://schemas.openxmlformats.org/drawingml/2006/main" name="ICON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248835ED-A982-47BF-944B-5F4719FEBC62}"/>
    </a:ext>
  </a:extLst>
</a:theme>
</file>

<file path=ppt/theme/themeOverride1.xml><?xml version="1.0" encoding="utf-8"?>
<a:themeOverride xmlns:a="http://schemas.openxmlformats.org/drawingml/2006/main">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themeOverride>
</file>

<file path=ppt/theme/themeOverride3.xml><?xml version="1.0" encoding="utf-8"?>
<a:themeOverride xmlns:a="http://schemas.openxmlformats.org/drawingml/2006/main">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themeOverride>
</file>

<file path=ppt/theme/themeOverride4.xml><?xml version="1.0" encoding="utf-8"?>
<a:themeOverride xmlns:a="http://schemas.openxmlformats.org/drawingml/2006/main">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2535</Words>
  <Application>Microsoft Office PowerPoint</Application>
  <PresentationFormat>Custom</PresentationFormat>
  <Paragraphs>312</Paragraphs>
  <Slides>28</Slides>
  <Notes>4</Notes>
  <HiddenSlides>0</HiddenSlides>
  <MMClips>0</MMClips>
  <ScaleCrop>false</ScaleCrop>
  <HeadingPairs>
    <vt:vector size="8" baseType="variant">
      <vt:variant>
        <vt:lpstr>Fonts Used</vt:lpstr>
      </vt:variant>
      <vt:variant>
        <vt:i4>9</vt:i4>
      </vt:variant>
      <vt:variant>
        <vt:lpstr>Theme</vt:lpstr>
      </vt:variant>
      <vt:variant>
        <vt:i4>16</vt:i4>
      </vt:variant>
      <vt:variant>
        <vt:lpstr>Embedded OLE Servers</vt:lpstr>
      </vt:variant>
      <vt:variant>
        <vt:i4>1</vt:i4>
      </vt:variant>
      <vt:variant>
        <vt:lpstr>Slide Titles</vt:lpstr>
      </vt:variant>
      <vt:variant>
        <vt:i4>28</vt:i4>
      </vt:variant>
    </vt:vector>
  </HeadingPairs>
  <TitlesOfParts>
    <vt:vector size="54" baseType="lpstr">
      <vt:lpstr>.AppleSystemUIFont</vt:lpstr>
      <vt:lpstr>Arial</vt:lpstr>
      <vt:lpstr>Calibri</vt:lpstr>
      <vt:lpstr>Calibri Light</vt:lpstr>
      <vt:lpstr>Century Gothic</vt:lpstr>
      <vt:lpstr>Helvetica</vt:lpstr>
      <vt:lpstr>Impact</vt:lpstr>
      <vt:lpstr>STIXGeneral-Regular</vt:lpstr>
      <vt:lpstr>Wingdings</vt:lpstr>
      <vt:lpstr>INTRO SLIDES</vt:lpstr>
      <vt:lpstr>AGENDA SLIDE</vt:lpstr>
      <vt:lpstr>SECTION DIVIDERS</vt:lpstr>
      <vt:lpstr>STATEMENT SLIDES</vt:lpstr>
      <vt:lpstr>COPY SLIDES</vt:lpstr>
      <vt:lpstr>EXTRA SLIDES</vt:lpstr>
      <vt:lpstr>THANK YOU SLIDES</vt:lpstr>
      <vt:lpstr>VIDEO SLIDES</vt:lpstr>
      <vt:lpstr>ICONS</vt:lpstr>
      <vt:lpstr>Image Slides</vt:lpstr>
      <vt:lpstr>1_Statement Slides</vt:lpstr>
      <vt:lpstr>2_STATEMENT SLIDES</vt:lpstr>
      <vt:lpstr>Office Theme</vt:lpstr>
      <vt:lpstr>1_INTRO SLIDES</vt:lpstr>
      <vt:lpstr>2_INTRO SLIDES</vt:lpstr>
      <vt:lpstr>1_COPY SLIDES</vt:lpstr>
      <vt:lpstr>think-cell Slide</vt:lpstr>
      <vt:lpstr>PowerPoint Presentation</vt:lpstr>
      <vt:lpstr>PowerPoint Presentation</vt:lpstr>
      <vt:lpstr>AWARDS SEASON 2023</vt:lpstr>
      <vt:lpstr>THE AWARDS SEASON PACKAGE</vt:lpstr>
      <vt:lpstr>THE AWARDS BUZZ…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CINEMA’S ABILITY TO GRAB AND HOLD ATTENTION IS UNMATCHED</vt:lpstr>
      <vt:lpstr>The DEPTH OF VISUAL attention PAID to cinema ads is unmatched</vt:lpstr>
      <vt:lpstr>CINEMA DELIVERS significant uplifts across KEY brand metrics</vt:lpstr>
      <vt:lpstr>CINEMA IS THE BEST PLACE FOR BESPOKE CONTENT</vt:lpstr>
      <vt:lpstr>CONTEXTUALLY RELEVANT CONTENT ENHANCES THESE SHIFTS IN BRAND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2016-12-08T16:13:43Z</dcterms:created>
  <dcterms:modified xsi:type="dcterms:W3CDTF">2022-08-25T10:50:28Z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