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ags/tag74.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ags/tag75.xml" ContentType="application/vnd.openxmlformats-officedocument.presentationml.tags+xml"/>
  <Override PartName="/ppt/slideLayouts/slideLayout103.xml" ContentType="application/vnd.openxmlformats-officedocument.presentationml.slideLayout+xml"/>
  <Override PartName="/ppt/theme/theme11.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3954" r:id="rId5"/>
    <p:sldMasterId id="2147483824" r:id="rId6"/>
    <p:sldMasterId id="2147483891" r:id="rId7"/>
    <p:sldMasterId id="2147483894" r:id="rId8"/>
    <p:sldMasterId id="2147483895" r:id="rId9"/>
    <p:sldMasterId id="2147483899" r:id="rId10"/>
    <p:sldMasterId id="2147483996" r:id="rId11"/>
    <p:sldMasterId id="2147484010" r:id="rId12"/>
    <p:sldMasterId id="2147484057" r:id="rId13"/>
    <p:sldMasterId id="2147484081" r:id="rId14"/>
    <p:sldMasterId id="2147484119" r:id="rId15"/>
    <p:sldMasterId id="2147484135" r:id="rId16"/>
    <p:sldMasterId id="2147484158" r:id="rId17"/>
  </p:sldMasterIdLst>
  <p:notesMasterIdLst>
    <p:notesMasterId r:id="rId35"/>
  </p:notesMasterIdLst>
  <p:handoutMasterIdLst>
    <p:handoutMasterId r:id="rId36"/>
  </p:handoutMasterIdLst>
  <p:sldIdLst>
    <p:sldId id="2147473658" r:id="rId18"/>
    <p:sldId id="2147473538" r:id="rId19"/>
    <p:sldId id="2147473539" r:id="rId20"/>
    <p:sldId id="509" r:id="rId21"/>
    <p:sldId id="660" r:id="rId22"/>
    <p:sldId id="2147473574" r:id="rId23"/>
    <p:sldId id="2145704441" r:id="rId24"/>
    <p:sldId id="2147473657" r:id="rId25"/>
    <p:sldId id="2145704414" r:id="rId26"/>
    <p:sldId id="2147473659" r:id="rId27"/>
    <p:sldId id="2147473546" r:id="rId28"/>
    <p:sldId id="2147473616" r:id="rId29"/>
    <p:sldId id="2145704420" r:id="rId30"/>
    <p:sldId id="2147473655" r:id="rId31"/>
    <p:sldId id="386" r:id="rId32"/>
    <p:sldId id="2147473537" r:id="rId33"/>
    <p:sldId id="2144" r:id="rId34"/>
  </p:sldIdLst>
  <p:sldSz cx="13442950" cy="7561263"/>
  <p:notesSz cx="6858000" cy="9144000"/>
  <p:custDataLst>
    <p:tags r:id="rId37"/>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4A4A6"/>
    <a:srgbClr val="000000"/>
    <a:srgbClr val="FB3449"/>
    <a:srgbClr val="CAC8C8"/>
    <a:srgbClr val="8547AD"/>
    <a:srgbClr val="33006F"/>
    <a:srgbClr val="0099A8"/>
    <a:srgbClr val="EA576C"/>
    <a:srgbClr val="DF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1" autoAdjust="0"/>
    <p:restoredTop sz="96362" autoAdjust="0"/>
  </p:normalViewPr>
  <p:slideViewPr>
    <p:cSldViewPr snapToGrid="0">
      <p:cViewPr varScale="1">
        <p:scale>
          <a:sx n="57" d="100"/>
          <a:sy n="57" d="100"/>
        </p:scale>
        <p:origin x="448" y="48"/>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presProps" Target="presProps.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ableStyles" Target="tableStyle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handoutMaster" Target="handoutMasters/handoutMaster1.xml"/><Relationship Id="rId10" Type="http://schemas.openxmlformats.org/officeDocument/2006/relationships/slideMaster" Target="slideMasters/slideMaster9.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Master" Target="slideMasters/slideMaster7.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'%1634 version'!$E$4</c:f>
              <c:strCache>
                <c:ptCount val="1"/>
                <c:pt idx="0">
                  <c:v>% ABC1</c:v>
                </c:pt>
              </c:strCache>
            </c:strRef>
          </c:tx>
          <c:spPr>
            <a:ln w="19050" cap="rnd">
              <a:noFill/>
              <a:round/>
            </a:ln>
            <a:effectLst/>
          </c:spPr>
          <c:marker>
            <c:symbol val="circle"/>
            <c:size val="5"/>
            <c:spPr>
              <a:solidFill>
                <a:schemeClr val="accent3"/>
              </a:solidFill>
              <a:ln w="9525">
                <a:noFill/>
              </a:ln>
              <a:effectLst/>
            </c:spPr>
          </c:marker>
          <c:dPt>
            <c:idx val="0"/>
            <c:marker>
              <c:symbol val="circle"/>
              <c:size val="5"/>
              <c:spPr>
                <a:solidFill>
                  <a:srgbClr val="C00000"/>
                </a:solidFill>
                <a:ln w="9525">
                  <a:noFill/>
                </a:ln>
                <a:effectLst/>
              </c:spPr>
            </c:marker>
            <c:bubble3D val="0"/>
            <c:extLst>
              <c:ext xmlns:c16="http://schemas.microsoft.com/office/drawing/2014/chart" uri="{C3380CC4-5D6E-409C-BE32-E72D297353CC}">
                <c16:uniqueId val="{00000000-DC09-4546-AB66-A2AD3FF1217F}"/>
              </c:ext>
            </c:extLst>
          </c:dPt>
          <c:dLbls>
            <c:dLbl>
              <c:idx val="0"/>
              <c:layout>
                <c:manualLayout>
                  <c:x val="7.7139035519096805E-3"/>
                  <c:y val="0"/>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fld id="{18F133A9-F7DD-4DED-8699-EDBC8E10F9EC}" type="CELLRANGE">
                      <a:rPr lang="en-US"/>
                      <a:pPr>
                        <a:defRPr sz="1100" b="1">
                          <a:solidFill>
                            <a:srgbClr val="C00000"/>
                          </a:solidFill>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C09-4546-AB66-A2AD3FF1217F}"/>
                </c:ext>
              </c:extLst>
            </c:dLbl>
            <c:dLbl>
              <c:idx val="1"/>
              <c:layout>
                <c:manualLayout>
                  <c:x val="-4.1965076679464655E-2"/>
                  <c:y val="2.4166789374729943E-2"/>
                </c:manualLayout>
              </c:layout>
              <c:tx>
                <c:rich>
                  <a:bodyPr/>
                  <a:lstStyle/>
                  <a:p>
                    <a:fld id="{CCFBFAB0-D54B-45C4-B5A1-0E619EA1D14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9-4546-AB66-A2AD3FF1217F}"/>
                </c:ext>
              </c:extLst>
            </c:dLbl>
            <c:dLbl>
              <c:idx val="2"/>
              <c:layout>
                <c:manualLayout>
                  <c:x val="-3.7466316749886874E-2"/>
                  <c:y val="8.2175127301191128E-2"/>
                </c:manualLayout>
              </c:layout>
              <c:tx>
                <c:rich>
                  <a:bodyPr/>
                  <a:lstStyle/>
                  <a:p>
                    <a:fld id="{46A27DF7-347A-410A-B689-D13A3E963A3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9-4546-AB66-A2AD3FF1217F}"/>
                </c:ext>
              </c:extLst>
            </c:dLbl>
            <c:dLbl>
              <c:idx val="3"/>
              <c:layout>
                <c:manualLayout>
                  <c:x val="-2.4292141168304415E-2"/>
                  <c:y val="5.5131768852909338E-2"/>
                </c:manualLayout>
              </c:layout>
              <c:tx>
                <c:rich>
                  <a:bodyPr/>
                  <a:lstStyle/>
                  <a:p>
                    <a:fld id="{A8AC1382-BF98-4944-A64A-8112A455926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C09-4546-AB66-A2AD3FF1217F}"/>
                </c:ext>
              </c:extLst>
            </c:dLbl>
            <c:dLbl>
              <c:idx val="4"/>
              <c:layout>
                <c:manualLayout>
                  <c:x val="-1.2825448471833664E-2"/>
                  <c:y val="4.482193867237260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9403BEC4-B6F2-4152-892C-57E089448670}" type="CELLRANGE">
                      <a:rPr lang="en-US"/>
                      <a:pPr>
                        <a:defRPr sz="1000">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2088154269972448E-2"/>
                      <c:h val="4.1086777116341559E-2"/>
                    </c:manualLayout>
                  </c15:layout>
                  <c15:dlblFieldTable/>
                  <c15:showDataLabelsRange val="1"/>
                </c:ext>
                <c:ext xmlns:c16="http://schemas.microsoft.com/office/drawing/2014/chart" uri="{C3380CC4-5D6E-409C-BE32-E72D297353CC}">
                  <c16:uniqueId val="{00000004-DC09-4546-AB66-A2AD3FF1217F}"/>
                </c:ext>
              </c:extLst>
            </c:dLbl>
            <c:dLbl>
              <c:idx val="5"/>
              <c:layout>
                <c:manualLayout>
                  <c:x val="8.8171913321408169E-3"/>
                  <c:y val="-1.9919359408680108E-2"/>
                </c:manualLayout>
              </c:layout>
              <c:tx>
                <c:rich>
                  <a:bodyPr/>
                  <a:lstStyle/>
                  <a:p>
                    <a:fld id="{7EA4DEB6-EC89-45FC-87E8-72C909855E6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9-4546-AB66-A2AD3FF1217F}"/>
                </c:ext>
              </c:extLst>
            </c:dLbl>
            <c:dLbl>
              <c:idx val="6"/>
              <c:layout>
                <c:manualLayout>
                  <c:x val="-0.11791252572205048"/>
                  <c:y val="-6.723644109223044E-2"/>
                </c:manualLayout>
              </c:layout>
              <c:tx>
                <c:rich>
                  <a:bodyPr/>
                  <a:lstStyle/>
                  <a:p>
                    <a:fld id="{596B1D1D-38D1-40B5-B3A8-C15D00768C3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manualLayout>
                      <c:w val="5.6840449315358518E-2"/>
                      <c:h val="3.6108459105086692E-2"/>
                    </c:manualLayout>
                  </c15:layout>
                  <c15:dlblFieldTable/>
                  <c15:showDataLabelsRange val="1"/>
                </c:ext>
                <c:ext xmlns:c16="http://schemas.microsoft.com/office/drawing/2014/chart" uri="{C3380CC4-5D6E-409C-BE32-E72D297353CC}">
                  <c16:uniqueId val="{00000006-DC09-4546-AB66-A2AD3FF1217F}"/>
                </c:ext>
              </c:extLst>
            </c:dLbl>
            <c:dLbl>
              <c:idx val="7"/>
              <c:layout>
                <c:manualLayout>
                  <c:x val="-3.3057851239669506E-2"/>
                  <c:y val="2.9881292448248404E-2"/>
                </c:manualLayout>
              </c:layout>
              <c:tx>
                <c:rich>
                  <a:bodyPr/>
                  <a:lstStyle/>
                  <a:p>
                    <a:fld id="{69A5C996-79DD-4354-8F37-851FB732331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9-4546-AB66-A2AD3FF1217F}"/>
                </c:ext>
              </c:extLst>
            </c:dLbl>
            <c:dLbl>
              <c:idx val="8"/>
              <c:layout>
                <c:manualLayout>
                  <c:x val="-8.7367029526722956E-2"/>
                  <c:y val="-3.9665970772442591E-2"/>
                </c:manualLayout>
              </c:layout>
              <c:tx>
                <c:rich>
                  <a:bodyPr/>
                  <a:lstStyle/>
                  <a:p>
                    <a:fld id="{11F72F2F-DF7A-4578-9D78-C5B2241568E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C09-4546-AB66-A2AD3FF1217F}"/>
                </c:ext>
              </c:extLst>
            </c:dLbl>
            <c:dLbl>
              <c:idx val="9"/>
              <c:layout>
                <c:manualLayout>
                  <c:x val="-6.7725730380415225E-2"/>
                  <c:y val="1.5657325919089207E-2"/>
                </c:manualLayout>
              </c:layout>
              <c:tx>
                <c:rich>
                  <a:bodyPr/>
                  <a:lstStyle/>
                  <a:p>
                    <a:fld id="{2E857743-FFF3-457F-9821-FC5481EF26E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9-4546-AB66-A2AD3FF1217F}"/>
                </c:ext>
              </c:extLst>
            </c:dLbl>
            <c:dLbl>
              <c:idx val="10"/>
              <c:layout>
                <c:manualLayout>
                  <c:x val="-6.8459375538248685E-2"/>
                  <c:y val="9.611340428748491E-3"/>
                </c:manualLayout>
              </c:layout>
              <c:tx>
                <c:rich>
                  <a:bodyPr/>
                  <a:lstStyle/>
                  <a:p>
                    <a:fld id="{86A2C9CE-9A2B-44DF-B739-9375938EC2D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C09-4546-AB66-A2AD3FF1217F}"/>
                </c:ext>
              </c:extLst>
            </c:dLbl>
            <c:dLbl>
              <c:idx val="11"/>
              <c:layout>
                <c:manualLayout>
                  <c:x val="-6.3921389991540317E-2"/>
                  <c:y val="4.9802154080414007E-3"/>
                </c:manualLayout>
              </c:layout>
              <c:tx>
                <c:rich>
                  <a:bodyPr/>
                  <a:lstStyle/>
                  <a:p>
                    <a:fld id="{8DC9E41E-7360-4FC5-A1CA-3AAE116D4A0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9-4546-AB66-A2AD3FF1217F}"/>
                </c:ext>
              </c:extLst>
            </c:dLbl>
            <c:dLbl>
              <c:idx val="12"/>
              <c:layout>
                <c:manualLayout>
                  <c:x val="-5.1790836073475663E-2"/>
                  <c:y val="6.225380707474814E-2"/>
                </c:manualLayout>
              </c:layout>
              <c:tx>
                <c:rich>
                  <a:bodyPr/>
                  <a:lstStyle/>
                  <a:p>
                    <a:fld id="{01152F6D-7FEB-447B-A05C-F8ED791B1C5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9-4546-AB66-A2AD3FF1217F}"/>
                </c:ext>
              </c:extLst>
            </c:dLbl>
            <c:dLbl>
              <c:idx val="13"/>
              <c:layout>
                <c:manualLayout>
                  <c:x val="1.1019862217013859E-3"/>
                  <c:y val="-1.2451192794857482E-2"/>
                </c:manualLayout>
              </c:layout>
              <c:tx>
                <c:rich>
                  <a:bodyPr/>
                  <a:lstStyle/>
                  <a:p>
                    <a:fld id="{4DFC9CA4-DE2C-4F37-86C8-DD532813801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DC09-4546-AB66-A2AD3FF1217F}"/>
                </c:ext>
              </c:extLst>
            </c:dLbl>
            <c:dLbl>
              <c:idx val="14"/>
              <c:layout>
                <c:manualLayout>
                  <c:x val="-2.6443764645244956E-2"/>
                  <c:y val="3.984362086176764E-2"/>
                </c:manualLayout>
              </c:layout>
              <c:tx>
                <c:rich>
                  <a:bodyPr/>
                  <a:lstStyle/>
                  <a:p>
                    <a:fld id="{CC2ACA84-D7F8-4B70-8721-C710AABD7A4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09-4546-AB66-A2AD3FF1217F}"/>
                </c:ext>
              </c:extLst>
            </c:dLbl>
            <c:dLbl>
              <c:idx val="15"/>
              <c:layout>
                <c:manualLayout>
                  <c:x val="-7.7511454799692306E-2"/>
                  <c:y val="3.65159170362317E-2"/>
                </c:manualLayout>
              </c:layout>
              <c:tx>
                <c:rich>
                  <a:bodyPr/>
                  <a:lstStyle/>
                  <a:p>
                    <a:fld id="{3D6C4249-BB82-4C0E-A5C5-69E4B5615B2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DC09-4546-AB66-A2AD3FF1217F}"/>
                </c:ext>
              </c:extLst>
            </c:dLbl>
            <c:dLbl>
              <c:idx val="16"/>
              <c:layout>
                <c:manualLayout>
                  <c:x val="-3.3645201218779404E-2"/>
                  <c:y val="-6.3800696207954963E-2"/>
                </c:manualLayout>
              </c:layout>
              <c:tx>
                <c:rich>
                  <a:bodyPr/>
                  <a:lstStyle/>
                  <a:p>
                    <a:fld id="{42D2417E-0998-45B7-B8FE-05DA3C2DF2B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DC09-4546-AB66-A2AD3FF1217F}"/>
                </c:ext>
              </c:extLst>
            </c:dLbl>
            <c:dLbl>
              <c:idx val="17"/>
              <c:layout>
                <c:manualLayout>
                  <c:x val="-3.6375263619833842E-2"/>
                  <c:y val="-9.0244872804692899E-2"/>
                </c:manualLayout>
              </c:layout>
              <c:tx>
                <c:rich>
                  <a:bodyPr/>
                  <a:lstStyle/>
                  <a:p>
                    <a:fld id="{9622F309-AFF6-4CBF-8037-91884448444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DC09-4546-AB66-A2AD3FF1217F}"/>
                </c:ext>
              </c:extLst>
            </c:dLbl>
            <c:dLbl>
              <c:idx val="18"/>
              <c:layout>
                <c:manualLayout>
                  <c:x val="-5.5096418732782371E-2"/>
                  <c:y val="3.4861507856289803E-2"/>
                </c:manualLayout>
              </c:layout>
              <c:tx>
                <c:rich>
                  <a:bodyPr/>
                  <a:lstStyle/>
                  <a:p>
                    <a:fld id="{E119512C-6B99-462D-8248-0A3C435930B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DC09-4546-AB66-A2AD3FF1217F}"/>
                </c:ext>
              </c:extLst>
            </c:dLbl>
            <c:dLbl>
              <c:idx val="19"/>
              <c:layout>
                <c:manualLayout>
                  <c:x val="2.2038567493112946E-3"/>
                  <c:y val="1.9920861632165648E-2"/>
                </c:manualLayout>
              </c:layout>
              <c:tx>
                <c:rich>
                  <a:bodyPr/>
                  <a:lstStyle/>
                  <a:p>
                    <a:fld id="{AB5B64D7-FC6A-4901-8BE0-F85147A5DF0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DC09-4546-AB66-A2AD3FF1217F}"/>
                </c:ext>
              </c:extLst>
            </c:dLbl>
            <c:dLbl>
              <c:idx val="20"/>
              <c:layout>
                <c:manualLayout>
                  <c:x val="-6.6116309873319387E-2"/>
                  <c:y val="-4.9826340174822592E-3"/>
                </c:manualLayout>
              </c:layout>
              <c:tx>
                <c:rich>
                  <a:bodyPr/>
                  <a:lstStyle/>
                  <a:p>
                    <a:fld id="{AC4E26DE-FB14-421C-8FFD-B1B5FC148D6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11B-4A78-9486-BEC3E9F41E02}"/>
                </c:ext>
              </c:extLst>
            </c:dLbl>
            <c:dLbl>
              <c:idx val="21"/>
              <c:layout>
                <c:manualLayout>
                  <c:x val="5.5099311085070298E-3"/>
                  <c:y val="0"/>
                </c:manualLayout>
              </c:layout>
              <c:tx>
                <c:rich>
                  <a:bodyPr/>
                  <a:lstStyle/>
                  <a:p>
                    <a:fld id="{2FA06C62-B2D1-481F-B046-EA1237D1FB2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95D-4518-8775-737CA1DDBD2D}"/>
                </c:ext>
              </c:extLst>
            </c:dLbl>
            <c:dLbl>
              <c:idx val="22"/>
              <c:layout>
                <c:manualLayout>
                  <c:x val="1.101986221701398E-2"/>
                  <c:y val="2.2412147030743467E-2"/>
                </c:manualLayout>
              </c:layout>
              <c:tx>
                <c:rich>
                  <a:bodyPr/>
                  <a:lstStyle/>
                  <a:p>
                    <a:fld id="{D77154E9-E884-4F27-A147-92014B5F892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95D-4518-8775-737CA1DDBD2D}"/>
                </c:ext>
              </c:extLst>
            </c:dLbl>
            <c:dLbl>
              <c:idx val="23"/>
              <c:layout>
                <c:manualLayout>
                  <c:x val="1.101986221701406E-2"/>
                  <c:y val="4.9804771179429927E-3"/>
                </c:manualLayout>
              </c:layout>
              <c:tx>
                <c:rich>
                  <a:bodyPr/>
                  <a:lstStyle/>
                  <a:p>
                    <a:fld id="{CEAA58A8-C092-4E39-A0EA-329E7029E69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83E-4B61-A782-0974A479E29D}"/>
                </c:ext>
              </c:extLst>
            </c:dLbl>
            <c:dLbl>
              <c:idx val="24"/>
              <c:layout>
                <c:manualLayout>
                  <c:x val="-9.2566842622918144E-2"/>
                  <c:y val="-0.1020997809178314"/>
                </c:manualLayout>
              </c:layout>
              <c:tx>
                <c:rich>
                  <a:bodyPr/>
                  <a:lstStyle/>
                  <a:p>
                    <a:fld id="{37931546-B340-4348-8871-77DF879CC75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83E-4B61-A782-0974A479E29D}"/>
                </c:ext>
              </c:extLst>
            </c:dLbl>
            <c:dLbl>
              <c:idx val="25"/>
              <c:layout>
                <c:manualLayout>
                  <c:x val="6.6119173302084363E-3"/>
                  <c:y val="-3.4863339825600949E-2"/>
                </c:manualLayout>
              </c:layout>
              <c:tx>
                <c:rich>
                  <a:bodyPr/>
                  <a:lstStyle/>
                  <a:p>
                    <a:fld id="{2E56B77C-9A04-43F0-8951-7611F47B73B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A49-44B8-8011-8591DBA676B2}"/>
                </c:ext>
              </c:extLst>
            </c:dLbl>
            <c:dLbl>
              <c:idx val="26"/>
              <c:layout>
                <c:manualLayout>
                  <c:x val="5.5099311085069491E-3"/>
                  <c:y val="0"/>
                </c:manualLayout>
              </c:layout>
              <c:tx>
                <c:rich>
                  <a:bodyPr/>
                  <a:lstStyle/>
                  <a:p>
                    <a:fld id="{03FDEAE3-075D-4A11-8ED6-7E5920EBEC9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A49-44B8-8011-8591DBA676B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'%1634 version'!$D$5:$D$31</c:f>
              <c:numCache>
                <c:formatCode>0</c:formatCode>
                <c:ptCount val="27"/>
                <c:pt idx="0">
                  <c:v>41.1</c:v>
                </c:pt>
                <c:pt idx="1">
                  <c:v>15.4</c:v>
                </c:pt>
                <c:pt idx="2">
                  <c:v>26.9</c:v>
                </c:pt>
                <c:pt idx="3">
                  <c:v>18.7</c:v>
                </c:pt>
                <c:pt idx="4">
                  <c:v>24.2</c:v>
                </c:pt>
                <c:pt idx="5">
                  <c:v>36.299999999999997</c:v>
                </c:pt>
                <c:pt idx="6">
                  <c:v>21.8</c:v>
                </c:pt>
                <c:pt idx="7">
                  <c:v>26.3</c:v>
                </c:pt>
                <c:pt idx="8">
                  <c:v>22.7</c:v>
                </c:pt>
                <c:pt idx="9">
                  <c:v>22.9</c:v>
                </c:pt>
                <c:pt idx="10">
                  <c:v>14</c:v>
                </c:pt>
                <c:pt idx="11">
                  <c:v>32.9</c:v>
                </c:pt>
                <c:pt idx="12">
                  <c:v>33.799999999999997</c:v>
                </c:pt>
                <c:pt idx="13">
                  <c:v>15.7</c:v>
                </c:pt>
                <c:pt idx="14">
                  <c:v>25.2</c:v>
                </c:pt>
                <c:pt idx="15">
                  <c:v>32.1</c:v>
                </c:pt>
                <c:pt idx="16">
                  <c:v>22.8</c:v>
                </c:pt>
                <c:pt idx="17">
                  <c:v>27.1</c:v>
                </c:pt>
                <c:pt idx="18">
                  <c:v>37.700000000000003</c:v>
                </c:pt>
                <c:pt idx="19">
                  <c:v>46.9</c:v>
                </c:pt>
                <c:pt idx="20">
                  <c:v>36.700000000000003</c:v>
                </c:pt>
                <c:pt idx="21" formatCode="General">
                  <c:v>39.5</c:v>
                </c:pt>
                <c:pt idx="22" formatCode="General">
                  <c:v>29.9</c:v>
                </c:pt>
                <c:pt idx="23" formatCode="General">
                  <c:v>24.6</c:v>
                </c:pt>
                <c:pt idx="24" formatCode="General">
                  <c:v>21.9</c:v>
                </c:pt>
                <c:pt idx="25" formatCode="General">
                  <c:v>35</c:v>
                </c:pt>
                <c:pt idx="26" formatCode="General">
                  <c:v>34</c:v>
                </c:pt>
              </c:numCache>
            </c:numRef>
          </c:xVal>
          <c:yVal>
            <c:numRef>
              <c:f>'%1634 version'!$E$5:$E$31</c:f>
              <c:numCache>
                <c:formatCode>0</c:formatCode>
                <c:ptCount val="27"/>
                <c:pt idx="0">
                  <c:v>69.3</c:v>
                </c:pt>
                <c:pt idx="1">
                  <c:v>58.3</c:v>
                </c:pt>
                <c:pt idx="2">
                  <c:v>53.8</c:v>
                </c:pt>
                <c:pt idx="3">
                  <c:v>53.4</c:v>
                </c:pt>
                <c:pt idx="4">
                  <c:v>55.6</c:v>
                </c:pt>
                <c:pt idx="5">
                  <c:v>52.1</c:v>
                </c:pt>
                <c:pt idx="6">
                  <c:v>59.6</c:v>
                </c:pt>
                <c:pt idx="7">
                  <c:v>56.3</c:v>
                </c:pt>
                <c:pt idx="8">
                  <c:v>57.8</c:v>
                </c:pt>
                <c:pt idx="9">
                  <c:v>56.6</c:v>
                </c:pt>
                <c:pt idx="10">
                  <c:v>55.9</c:v>
                </c:pt>
                <c:pt idx="11">
                  <c:v>55.9</c:v>
                </c:pt>
                <c:pt idx="12">
                  <c:v>55.4</c:v>
                </c:pt>
                <c:pt idx="13">
                  <c:v>65.2</c:v>
                </c:pt>
                <c:pt idx="14">
                  <c:v>59.2</c:v>
                </c:pt>
                <c:pt idx="15">
                  <c:v>58.7</c:v>
                </c:pt>
                <c:pt idx="16">
                  <c:v>62.9</c:v>
                </c:pt>
                <c:pt idx="17">
                  <c:v>59.2</c:v>
                </c:pt>
                <c:pt idx="18">
                  <c:v>59.8</c:v>
                </c:pt>
                <c:pt idx="19">
                  <c:v>59.2</c:v>
                </c:pt>
                <c:pt idx="20">
                  <c:v>57.5</c:v>
                </c:pt>
                <c:pt idx="21" formatCode="General">
                  <c:v>60.8</c:v>
                </c:pt>
                <c:pt idx="22" formatCode="General">
                  <c:v>61.6</c:v>
                </c:pt>
                <c:pt idx="23" formatCode="General">
                  <c:v>60.5</c:v>
                </c:pt>
                <c:pt idx="24" formatCode="General">
                  <c:v>60.6</c:v>
                </c:pt>
                <c:pt idx="25" formatCode="General">
                  <c:v>60</c:v>
                </c:pt>
                <c:pt idx="26" formatCode="General">
                  <c:v>67</c:v>
                </c:pt>
              </c:numCache>
            </c:numRef>
          </c:yVal>
          <c:smooth val="0"/>
          <c:extLst>
            <c:ext xmlns:c15="http://schemas.microsoft.com/office/drawing/2012/chart" uri="{02D57815-91ED-43cb-92C2-25804820EDAC}">
              <c15:datalabelsRange>
                <c15:f>'%1634 version'!$C$5:$C$31</c15:f>
                <c15:dlblRangeCache>
                  <c:ptCount val="27"/>
                  <c:pt idx="0">
                    <c:v>Cinema</c:v>
                  </c:pt>
                  <c:pt idx="1">
                    <c:v>ITV1</c:v>
                  </c:pt>
                  <c:pt idx="2">
                    <c:v>ITV2</c:v>
                  </c:pt>
                  <c:pt idx="3">
                    <c:v>ITV3</c:v>
                  </c:pt>
                  <c:pt idx="4">
                    <c:v>ITV4</c:v>
                  </c:pt>
                  <c:pt idx="5">
                    <c:v>ITVBe</c:v>
                  </c:pt>
                  <c:pt idx="6">
                    <c:v>Channel 4</c:v>
                  </c:pt>
                  <c:pt idx="7">
                    <c:v>E4</c:v>
                  </c:pt>
                  <c:pt idx="8">
                    <c:v>More4</c:v>
                  </c:pt>
                  <c:pt idx="9">
                    <c:v>Film4</c:v>
                  </c:pt>
                  <c:pt idx="10">
                    <c:v>Channel 5</c:v>
                  </c:pt>
                  <c:pt idx="11">
                    <c:v>Sky Max</c:v>
                  </c:pt>
                  <c:pt idx="12">
                    <c:v>Sky Showcase</c:v>
                  </c:pt>
                  <c:pt idx="13">
                    <c:v>Sky Arts</c:v>
                  </c:pt>
                  <c:pt idx="14">
                    <c:v>Sky Atlantic</c:v>
                  </c:pt>
                  <c:pt idx="15">
                    <c:v>Sky Cinema</c:v>
                  </c:pt>
                  <c:pt idx="16">
                    <c:v>Sky Sports</c:v>
                  </c:pt>
                  <c:pt idx="17">
                    <c:v>Facebook</c:v>
                  </c:pt>
                  <c:pt idx="18">
                    <c:v>Instagram </c:v>
                  </c:pt>
                  <c:pt idx="19">
                    <c:v>TikTok</c:v>
                  </c:pt>
                  <c:pt idx="20">
                    <c:v>Youtube</c:v>
                  </c:pt>
                  <c:pt idx="21">
                    <c:v>Netflix</c:v>
                  </c:pt>
                  <c:pt idx="22">
                    <c:v>Amazon Prime </c:v>
                  </c:pt>
                  <c:pt idx="23">
                    <c:v>BBC1</c:v>
                  </c:pt>
                  <c:pt idx="24">
                    <c:v>BBCiPlayer</c:v>
                  </c:pt>
                  <c:pt idx="25">
                    <c:v>Disney+</c:v>
                  </c:pt>
                  <c:pt idx="26">
                    <c:v>Apple TV</c:v>
                  </c:pt>
                </c15:dlblRangeCache>
              </c15:datalabelsRange>
            </c:ext>
            <c:ext xmlns:c16="http://schemas.microsoft.com/office/drawing/2014/chart" uri="{C3380CC4-5D6E-409C-BE32-E72D297353CC}">
              <c16:uniqueId val="{00000014-DC09-4546-AB66-A2AD3FF1217F}"/>
            </c:ext>
          </c:extLst>
        </c:ser>
        <c:dLbls>
          <c:showLegendKey val="0"/>
          <c:showVal val="0"/>
          <c:showCatName val="0"/>
          <c:showSerName val="0"/>
          <c:showPercent val="0"/>
          <c:showBubbleSize val="0"/>
        </c:dLbls>
        <c:axId val="326815104"/>
        <c:axId val="327525120"/>
      </c:scatterChart>
      <c:valAx>
        <c:axId val="326815104"/>
        <c:scaling>
          <c:orientation val="minMax"/>
          <c:min val="1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7525120"/>
        <c:crosses val="autoZero"/>
        <c:crossBetween val="midCat"/>
      </c:valAx>
      <c:valAx>
        <c:axId val="327525120"/>
        <c:scaling>
          <c:orientation val="minMax"/>
          <c:min val="45"/>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815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bg1"/>
                </a:solidFill>
                <a:latin typeface="+mn-lt"/>
                <a:ea typeface="+mn-ea"/>
                <a:cs typeface="+mn-cs"/>
              </a:defRPr>
            </a:pPr>
            <a:r>
              <a:rPr lang="en-GB" u="sng" dirty="0"/>
              <a:t>Average</a:t>
            </a:r>
            <a:r>
              <a:rPr lang="en-GB" u="sng" baseline="0" dirty="0"/>
              <a:t> ABC1 profile %</a:t>
            </a:r>
            <a:endParaRPr lang="en-GB" u="sng" dirty="0"/>
          </a:p>
        </c:rich>
      </c:tx>
      <c:layout>
        <c:manualLayout>
          <c:xMode val="edge"/>
          <c:yMode val="edge"/>
          <c:x val="4.4700000908375927E-3"/>
          <c:y val="2.269923944639275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1.8742957617147935E-2"/>
          <c:y val="9.3478566099172433E-2"/>
          <c:w val="0.96235973478039338"/>
          <c:h val="0.85212706569533248"/>
        </c:manualLayout>
      </c:layout>
      <c:lineChart>
        <c:grouping val="standard"/>
        <c:varyColors val="0"/>
        <c:ser>
          <c:idx val="1"/>
          <c:order val="0"/>
          <c:tx>
            <c:strRef>
              <c:f>Sheet1!$C$25</c:f>
              <c:strCache>
                <c:ptCount val="1"/>
                <c:pt idx="0">
                  <c:v>%</c:v>
                </c:pt>
              </c:strCache>
            </c:strRef>
          </c:tx>
          <c:spPr>
            <a:ln w="28575" cap="rnd">
              <a:solidFill>
                <a:schemeClr val="bg2"/>
              </a:solidFill>
              <a:round/>
            </a:ln>
            <a:effectLst/>
          </c:spPr>
          <c:marker>
            <c:symbol val="none"/>
          </c:marker>
          <c:dPt>
            <c:idx val="0"/>
            <c:marker>
              <c:symbol val="none"/>
            </c:marker>
            <c:bubble3D val="0"/>
            <c:extLst>
              <c:ext xmlns:c16="http://schemas.microsoft.com/office/drawing/2014/chart" uri="{C3380CC4-5D6E-409C-BE32-E72D297353CC}">
                <c16:uniqueId val="{00000004-2CDB-484E-B90E-DAB5D7ECFAA2}"/>
              </c:ext>
            </c:extLst>
          </c:dPt>
          <c:dPt>
            <c:idx val="5"/>
            <c:marker>
              <c:symbol val="none"/>
            </c:marker>
            <c:bubble3D val="0"/>
            <c:extLst>
              <c:ext xmlns:c16="http://schemas.microsoft.com/office/drawing/2014/chart" uri="{C3380CC4-5D6E-409C-BE32-E72D297353CC}">
                <c16:uniqueId val="{00000001-2CDB-484E-B90E-DAB5D7ECFAA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Sheet1!$B$26:$B$37</c:f>
              <c:strCache>
                <c:ptCount val="12"/>
                <c:pt idx="0">
                  <c:v>January </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Sheet1!$C$26:$C$37</c:f>
              <c:numCache>
                <c:formatCode>0%</c:formatCode>
                <c:ptCount val="12"/>
                <c:pt idx="0">
                  <c:v>0.63934444444444449</c:v>
                </c:pt>
                <c:pt idx="1">
                  <c:v>0.59327142857142867</c:v>
                </c:pt>
                <c:pt idx="2">
                  <c:v>0.59176666666666666</c:v>
                </c:pt>
                <c:pt idx="3">
                  <c:v>0.55716666666666659</c:v>
                </c:pt>
                <c:pt idx="4">
                  <c:v>0.54</c:v>
                </c:pt>
                <c:pt idx="5">
                  <c:v>0.55855999999999995</c:v>
                </c:pt>
                <c:pt idx="6">
                  <c:v>0.5743166666666667</c:v>
                </c:pt>
                <c:pt idx="7">
                  <c:v>0.59343333333333337</c:v>
                </c:pt>
                <c:pt idx="8">
                  <c:v>0.58418000000000014</c:v>
                </c:pt>
                <c:pt idx="9">
                  <c:v>0.56630000000000003</c:v>
                </c:pt>
                <c:pt idx="10">
                  <c:v>0.57557999999999998</c:v>
                </c:pt>
                <c:pt idx="11">
                  <c:v>0.54984999999999995</c:v>
                </c:pt>
              </c:numCache>
            </c:numRef>
          </c:val>
          <c:smooth val="0"/>
          <c:extLst>
            <c:ext xmlns:c16="http://schemas.microsoft.com/office/drawing/2014/chart" uri="{C3380CC4-5D6E-409C-BE32-E72D297353CC}">
              <c16:uniqueId val="{00000002-2CDB-484E-B90E-DAB5D7ECFAA2}"/>
            </c:ext>
          </c:extLst>
        </c:ser>
        <c:dLbls>
          <c:showLegendKey val="0"/>
          <c:showVal val="1"/>
          <c:showCatName val="0"/>
          <c:showSerName val="0"/>
          <c:showPercent val="0"/>
          <c:showBubbleSize val="0"/>
        </c:dLbls>
        <c:smooth val="0"/>
        <c:axId val="434463984"/>
        <c:axId val="434464640"/>
      </c:lineChart>
      <c:catAx>
        <c:axId val="43446398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434464640"/>
        <c:crosses val="autoZero"/>
        <c:auto val="1"/>
        <c:lblAlgn val="ctr"/>
        <c:lblOffset val="100"/>
        <c:noMultiLvlLbl val="0"/>
      </c:catAx>
      <c:valAx>
        <c:axId val="434464640"/>
        <c:scaling>
          <c:orientation val="minMax"/>
          <c:max val="1"/>
        </c:scaling>
        <c:delete val="1"/>
        <c:axPos val="l"/>
        <c:numFmt formatCode="0%" sourceLinked="1"/>
        <c:majorTickMark val="out"/>
        <c:minorTickMark val="none"/>
        <c:tickLblPos val="nextTo"/>
        <c:crossAx val="43446398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Index</c:v>
                </c:pt>
              </c:strCache>
            </c:strRef>
          </c:tx>
          <c:spPr>
            <a:solidFill>
              <a:schemeClr val="accent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6E53-4C9C-9B01-1AD2044825A0}"/>
              </c:ext>
            </c:extLst>
          </c:dPt>
          <c:cat>
            <c:strRef>
              <c:f>Sheet1!$A$2:$A$8</c:f>
              <c:strCache>
                <c:ptCount val="7"/>
                <c:pt idx="0">
                  <c:v>Cinema</c:v>
                </c:pt>
                <c:pt idx="1">
                  <c:v>TV</c:v>
                </c:pt>
                <c:pt idx="2">
                  <c:v>Newspapers and magazines</c:v>
                </c:pt>
                <c:pt idx="3">
                  <c:v>Online video services</c:v>
                </c:pt>
                <c:pt idx="4">
                  <c:v>Radio</c:v>
                </c:pt>
                <c:pt idx="5">
                  <c:v>Online</c:v>
                </c:pt>
                <c:pt idx="6">
                  <c:v>Social media</c:v>
                </c:pt>
              </c:strCache>
            </c:strRef>
          </c:cat>
          <c:val>
            <c:numRef>
              <c:f>Sheet1!$B$2:$B$8</c:f>
              <c:numCache>
                <c:formatCode>General</c:formatCode>
                <c:ptCount val="7"/>
                <c:pt idx="0">
                  <c:v>100</c:v>
                </c:pt>
                <c:pt idx="1">
                  <c:v>71</c:v>
                </c:pt>
                <c:pt idx="2">
                  <c:v>49</c:v>
                </c:pt>
                <c:pt idx="3">
                  <c:v>49</c:v>
                </c:pt>
                <c:pt idx="4">
                  <c:v>49</c:v>
                </c:pt>
                <c:pt idx="5">
                  <c:v>29</c:v>
                </c:pt>
                <c:pt idx="6">
                  <c:v>29</c:v>
                </c:pt>
              </c:numCache>
            </c:numRef>
          </c:val>
          <c:extLst>
            <c:ext xmlns:c16="http://schemas.microsoft.com/office/drawing/2014/chart" uri="{C3380CC4-5D6E-409C-BE32-E72D297353CC}">
              <c16:uniqueId val="{00000002-6E53-4C9C-9B01-1AD2044825A0}"/>
            </c:ext>
          </c:extLst>
        </c:ser>
        <c:dLbls>
          <c:showLegendKey val="0"/>
          <c:showVal val="0"/>
          <c:showCatName val="0"/>
          <c:showSerName val="0"/>
          <c:showPercent val="0"/>
          <c:showBubbleSize val="0"/>
        </c:dLbls>
        <c:gapWidth val="116"/>
        <c:axId val="682677088"/>
        <c:axId val="682676432"/>
      </c:barChart>
      <c:catAx>
        <c:axId val="682677088"/>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0"/>
        </c:scaling>
        <c:delete val="0"/>
        <c:axPos val="l"/>
        <c:numFmt formatCode="General" sourceLinked="1"/>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dirty="0"/>
              <a:t>ABC1 Adults %</a:t>
            </a:r>
          </a:p>
        </c:rich>
      </c:tx>
      <c:layout>
        <c:manualLayout>
          <c:xMode val="edge"/>
          <c:yMode val="edge"/>
          <c:x val="5.0732972356070964E-3"/>
          <c:y val="9.447116788307593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4.4449465093855363E-3"/>
          <c:y val="0.16039220034498236"/>
          <c:w val="0.97458996791454744"/>
          <c:h val="0.67576263793278379"/>
        </c:manualLayout>
      </c:layout>
      <c:barChart>
        <c:barDir val="col"/>
        <c:grouping val="clustered"/>
        <c:varyColors val="0"/>
        <c:ser>
          <c:idx val="0"/>
          <c:order val="0"/>
          <c:tx>
            <c:strRef>
              <c:f>Sheet1!$B$1</c:f>
              <c:strCache>
                <c:ptCount val="1"/>
                <c:pt idx="0">
                  <c:v>ABC1Ads</c:v>
                </c:pt>
              </c:strCache>
            </c:strRef>
          </c:tx>
          <c:spPr>
            <a:solidFill>
              <a:schemeClr val="accent5"/>
            </a:solidFill>
            <a:ln>
              <a:noFill/>
            </a:ln>
            <a:effectLst/>
          </c:spPr>
          <c:invertIfNegative val="0"/>
          <c:dPt>
            <c:idx val="2"/>
            <c:invertIfNegative val="0"/>
            <c:bubble3D val="0"/>
            <c:extLst>
              <c:ext xmlns:c16="http://schemas.microsoft.com/office/drawing/2014/chart" uri="{C3380CC4-5D6E-409C-BE32-E72D297353CC}">
                <c16:uniqueId val="{00000000-D98C-45C4-BCA8-02C27EB849CE}"/>
              </c:ext>
            </c:extLst>
          </c:dPt>
          <c:dPt>
            <c:idx val="6"/>
            <c:invertIfNegative val="0"/>
            <c:bubble3D val="0"/>
          </c:dPt>
          <c:dPt>
            <c:idx val="7"/>
            <c:invertIfNegative val="0"/>
            <c:bubble3D val="0"/>
          </c:dPt>
          <c:dPt>
            <c:idx val="8"/>
            <c:invertIfNegative val="0"/>
            <c:bubble3D val="0"/>
            <c:spPr>
              <a:solidFill>
                <a:schemeClr val="accent4"/>
              </a:solidFill>
              <a:ln>
                <a:noFill/>
              </a:ln>
              <a:effectLst/>
            </c:spPr>
            <c:extLst>
              <c:ext xmlns:c16="http://schemas.microsoft.com/office/drawing/2014/chart" uri="{C3380CC4-5D6E-409C-BE32-E72D297353CC}">
                <c16:uniqueId val="{00000002-D98C-45C4-BCA8-02C27EB849CE}"/>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4-D98C-45C4-BCA8-02C27EB849CE}"/>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6-D98C-45C4-BCA8-02C27EB849CE}"/>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4-7320-494B-ABE6-41DE93834749}"/>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0A-788E-49DF-8E45-815F3A9F7EA9}"/>
              </c:ext>
            </c:extLst>
          </c:dPt>
          <c:dPt>
            <c:idx val="13"/>
            <c:invertIfNegative val="0"/>
            <c:bubble3D val="0"/>
            <c:spPr>
              <a:solidFill>
                <a:schemeClr val="accent4"/>
              </a:solidFill>
              <a:ln>
                <a:noFill/>
              </a:ln>
              <a:effectLst/>
            </c:spPr>
            <c:extLst>
              <c:ext xmlns:c16="http://schemas.microsoft.com/office/drawing/2014/chart" uri="{C3380CC4-5D6E-409C-BE32-E72D297353CC}">
                <c16:uniqueId val="{00000001-7320-494B-ABE6-41DE9383474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Emmerdale</c:v>
                </c:pt>
                <c:pt idx="1">
                  <c:v>Coronation Street</c:v>
                </c:pt>
                <c:pt idx="2">
                  <c:v>Dancing On Ice</c:v>
                </c:pt>
                <c:pt idx="3">
                  <c:v>The Voice UK</c:v>
                </c:pt>
                <c:pt idx="4">
                  <c:v>The Masked Singer</c:v>
                </c:pt>
                <c:pt idx="5">
                  <c:v>The Great British Bake Off: Festive Specials</c:v>
                </c:pt>
                <c:pt idx="6">
                  <c:v>Gogglebox</c:v>
                </c:pt>
                <c:pt idx="7">
                  <c:v>The Great Pottery Throw Down</c:v>
                </c:pt>
                <c:pt idx="8">
                  <c:v>28 Years Later</c:v>
                </c:pt>
                <c:pt idx="9">
                  <c:v>The Bride!</c:v>
                </c:pt>
                <c:pt idx="10">
                  <c:v>Mickey 17</c:v>
                </c:pt>
                <c:pt idx="11">
                  <c:v>Black Bag</c:v>
                </c:pt>
                <c:pt idx="12">
                  <c:v>The Battle of Baktan Cross</c:v>
                </c:pt>
                <c:pt idx="13">
                  <c:v>Bugonia</c:v>
                </c:pt>
              </c:strCache>
            </c:strRef>
          </c:cat>
          <c:val>
            <c:numRef>
              <c:f>Sheet1!$B$2:$B$15</c:f>
              <c:numCache>
                <c:formatCode>0%</c:formatCode>
                <c:ptCount val="14"/>
                <c:pt idx="0">
                  <c:v>0.35</c:v>
                </c:pt>
                <c:pt idx="1">
                  <c:v>0.37</c:v>
                </c:pt>
                <c:pt idx="2">
                  <c:v>0.41</c:v>
                </c:pt>
                <c:pt idx="3">
                  <c:v>0.42</c:v>
                </c:pt>
                <c:pt idx="4">
                  <c:v>0.44</c:v>
                </c:pt>
                <c:pt idx="5">
                  <c:v>0.55000000000000004</c:v>
                </c:pt>
                <c:pt idx="6">
                  <c:v>0.59</c:v>
                </c:pt>
                <c:pt idx="7">
                  <c:v>0.6</c:v>
                </c:pt>
                <c:pt idx="8">
                  <c:v>0.66</c:v>
                </c:pt>
                <c:pt idx="9">
                  <c:v>0.67</c:v>
                </c:pt>
                <c:pt idx="10">
                  <c:v>0.69</c:v>
                </c:pt>
                <c:pt idx="11">
                  <c:v>0.7</c:v>
                </c:pt>
                <c:pt idx="12">
                  <c:v>0.71</c:v>
                </c:pt>
                <c:pt idx="13">
                  <c:v>0.71</c:v>
                </c:pt>
              </c:numCache>
            </c:numRef>
          </c:val>
          <c:extLst>
            <c:ext xmlns:c16="http://schemas.microsoft.com/office/drawing/2014/chart" uri="{C3380CC4-5D6E-409C-BE32-E72D297353CC}">
              <c16:uniqueId val="{00000000-FEB6-4A2B-8DF1-EAFFE7EF4FC5}"/>
            </c:ext>
          </c:extLst>
        </c:ser>
        <c:dLbls>
          <c:showLegendKey val="0"/>
          <c:showVal val="0"/>
          <c:showCatName val="0"/>
          <c:showSerName val="0"/>
          <c:showPercent val="0"/>
          <c:showBubbleSize val="0"/>
        </c:dLbls>
        <c:gapWidth val="59"/>
        <c:overlap val="-27"/>
        <c:axId val="480704415"/>
        <c:axId val="480693183"/>
      </c:barChart>
      <c:catAx>
        <c:axId val="48070441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80693183"/>
        <c:crosses val="autoZero"/>
        <c:auto val="1"/>
        <c:lblAlgn val="ctr"/>
        <c:lblOffset val="100"/>
        <c:noMultiLvlLbl val="0"/>
      </c:catAx>
      <c:valAx>
        <c:axId val="480693183"/>
        <c:scaling>
          <c:orientation val="minMax"/>
        </c:scaling>
        <c:delete val="1"/>
        <c:axPos val="l"/>
        <c:numFmt formatCode="0%" sourceLinked="1"/>
        <c:majorTickMark val="none"/>
        <c:minorTickMark val="none"/>
        <c:tickLblPos val="nextTo"/>
        <c:crossAx val="4807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6"/>
                </a:solidFill>
                <a:latin typeface="+mn-lt"/>
                <a:ea typeface="+mn-ea"/>
                <a:cs typeface="+mn-cs"/>
              </a:defRPr>
            </a:pPr>
            <a:r>
              <a:rPr lang="en-US" sz="1400" b="1" dirty="0"/>
              <a:t>Brand Recall</a:t>
            </a:r>
          </a:p>
        </c:rich>
      </c:tx>
      <c:layout>
        <c:manualLayout>
          <c:xMode val="edge"/>
          <c:yMode val="edge"/>
          <c:x val="5.2071360140905321E-4"/>
          <c:y val="2.581575093436571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1.8897729769637793E-2"/>
          <c:y val="7.6942764613757E-2"/>
          <c:w val="0.97001667283370807"/>
          <c:h val="0.85947213534327838"/>
        </c:manualLayout>
      </c:layout>
      <c:barChart>
        <c:barDir val="col"/>
        <c:grouping val="clustered"/>
        <c:varyColors val="0"/>
        <c:ser>
          <c:idx val="0"/>
          <c:order val="0"/>
          <c:tx>
            <c:strRef>
              <c:f>Sheet1!$B$1</c:f>
              <c:strCache>
                <c:ptCount val="1"/>
                <c:pt idx="0">
                  <c:v>Test</c:v>
                </c:pt>
              </c:strCache>
            </c:strRef>
          </c:tx>
          <c:spPr>
            <a:solidFill>
              <a:schemeClr val="bg1"/>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0-CBDF-4D4E-853E-2C6CB76121A9}"/>
              </c:ext>
            </c:extLst>
          </c:dPt>
          <c:dPt>
            <c:idx val="1"/>
            <c:invertIfNegative val="0"/>
            <c:bubble3D val="0"/>
            <c:spPr>
              <a:solidFill>
                <a:srgbClr val="D87F4C"/>
              </a:solidFill>
              <a:ln>
                <a:noFill/>
              </a:ln>
              <a:effectLst/>
            </c:spPr>
            <c:extLst>
              <c:ext xmlns:c16="http://schemas.microsoft.com/office/drawing/2014/chart" uri="{C3380CC4-5D6E-409C-BE32-E72D297353CC}">
                <c16:uniqueId val="{00000003-1F83-460E-B364-7FACBF49CB4B}"/>
              </c:ext>
            </c:extLst>
          </c:dPt>
          <c:dPt>
            <c:idx val="2"/>
            <c:invertIfNegative val="0"/>
            <c:bubble3D val="0"/>
            <c:spPr>
              <a:solidFill>
                <a:srgbClr val="C7C9C7"/>
              </a:solidFill>
              <a:ln>
                <a:noFill/>
              </a:ln>
              <a:effectLst/>
            </c:spPr>
            <c:extLst>
              <c:ext xmlns:c16="http://schemas.microsoft.com/office/drawing/2014/chart" uri="{C3380CC4-5D6E-409C-BE32-E72D297353CC}">
                <c16:uniqueId val="{00000004-1F83-460E-B364-7FACBF49CB4B}"/>
              </c:ext>
            </c:extLst>
          </c:dPt>
          <c:dPt>
            <c:idx val="3"/>
            <c:invertIfNegative val="0"/>
            <c:bubble3D val="0"/>
            <c:spPr>
              <a:solidFill>
                <a:srgbClr val="D7BB77"/>
              </a:solidFill>
              <a:ln>
                <a:noFill/>
              </a:ln>
              <a:effectLst/>
            </c:spPr>
            <c:extLst>
              <c:ext xmlns:c16="http://schemas.microsoft.com/office/drawing/2014/chart" uri="{C3380CC4-5D6E-409C-BE32-E72D297353CC}">
                <c16:uniqueId val="{00000000-7014-45B7-A199-93FEA2A0F884}"/>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D87F4C"/>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F83-460E-B364-7FACBF49CB4B}"/>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7C9C7"/>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1F83-460E-B364-7FACBF49CB4B}"/>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D7BB77"/>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7014-45B7-A199-93FEA2A0F88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 Reel'</c:v>
                </c:pt>
                <c:pt idx="1">
                  <c:v>Bronze Spot</c:v>
                </c:pt>
                <c:pt idx="2">
                  <c:v>Silver Spot</c:v>
                </c:pt>
                <c:pt idx="3">
                  <c:v>Gold Spot</c:v>
                </c:pt>
              </c:strCache>
            </c:strRef>
          </c:cat>
          <c:val>
            <c:numRef>
              <c:f>Sheet1!$B$2:$B$5</c:f>
              <c:numCache>
                <c:formatCode>0</c:formatCode>
                <c:ptCount val="4"/>
                <c:pt idx="0">
                  <c:v>100</c:v>
                </c:pt>
                <c:pt idx="1">
                  <c:v>110</c:v>
                </c:pt>
                <c:pt idx="2">
                  <c:v>170</c:v>
                </c:pt>
                <c:pt idx="3">
                  <c:v>235</c:v>
                </c:pt>
              </c:numCache>
            </c:numRef>
          </c:val>
          <c:extLst>
            <c:ext xmlns:c16="http://schemas.microsoft.com/office/drawing/2014/chart" uri="{C3380CC4-5D6E-409C-BE32-E72D297353CC}">
              <c16:uniqueId val="{00000000-8772-4D77-9609-C06D97AF9A2F}"/>
            </c:ext>
          </c:extLst>
        </c:ser>
        <c:dLbls>
          <c:showLegendKey val="0"/>
          <c:showVal val="0"/>
          <c:showCatName val="0"/>
          <c:showSerName val="0"/>
          <c:showPercent val="0"/>
          <c:showBubbleSize val="0"/>
        </c:dLbls>
        <c:gapWidth val="219"/>
        <c:overlap val="-27"/>
        <c:axId val="350743151"/>
        <c:axId val="1949589983"/>
      </c:barChart>
      <c:catAx>
        <c:axId val="350743151"/>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chemeClr val="accent6"/>
                </a:solidFill>
                <a:latin typeface="+mn-lt"/>
                <a:ea typeface="+mn-ea"/>
                <a:cs typeface="+mn-cs"/>
              </a:defRPr>
            </a:pPr>
            <a:endParaRPr lang="en-US"/>
          </a:p>
        </c:txPr>
        <c:crossAx val="1949589983"/>
        <c:crosses val="autoZero"/>
        <c:auto val="1"/>
        <c:lblAlgn val="ctr"/>
        <c:lblOffset val="100"/>
        <c:noMultiLvlLbl val="0"/>
      </c:catAx>
      <c:valAx>
        <c:axId val="1949589983"/>
        <c:scaling>
          <c:orientation val="minMax"/>
          <c:max val="300"/>
        </c:scaling>
        <c:delete val="1"/>
        <c:axPos val="l"/>
        <c:numFmt formatCode="0" sourceLinked="1"/>
        <c:majorTickMark val="none"/>
        <c:minorTickMark val="none"/>
        <c:tickLblPos val="nextTo"/>
        <c:crossAx val="350743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6"/>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12/24/2024</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82746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4</a:t>
            </a:fld>
            <a:endParaRPr lang="en-US"/>
          </a:p>
        </p:txBody>
      </p:sp>
    </p:spTree>
    <p:extLst>
      <p:ext uri="{BB962C8B-B14F-4D97-AF65-F5344CB8AC3E}">
        <p14:creationId xmlns:p14="http://schemas.microsoft.com/office/powerpoint/2010/main" val="141633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6435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B1556-B057-C7D4-8287-7A241B34A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4E70C-A389-7AAB-12E9-8377739B1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6E843-CA66-7614-D87C-A96CA046F812}"/>
              </a:ext>
            </a:extLst>
          </p:cNvPr>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a:extLst>
              <a:ext uri="{FF2B5EF4-FFF2-40B4-BE49-F238E27FC236}">
                <a16:creationId xmlns:a16="http://schemas.microsoft.com/office/drawing/2014/main" id="{23B6C675-85D4-4452-570E-D06491489C62}"/>
              </a:ext>
            </a:extLst>
          </p:cNvPr>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2509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980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92463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77.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2.xml"/><Relationship Id="rId1" Type="http://schemas.openxmlformats.org/officeDocument/2006/relationships/tags" Target="../tags/tag79.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2.xml"/><Relationship Id="rId1" Type="http://schemas.openxmlformats.org/officeDocument/2006/relationships/tags" Target="../tags/tag80.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2.xml"/><Relationship Id="rId1" Type="http://schemas.openxmlformats.org/officeDocument/2006/relationships/tags" Target="../tags/tag81.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2.xml"/><Relationship Id="rId1" Type="http://schemas.openxmlformats.org/officeDocument/2006/relationships/tags" Target="../tags/tag8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2.xml"/><Relationship Id="rId1" Type="http://schemas.openxmlformats.org/officeDocument/2006/relationships/tags" Target="../tags/tag83.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84.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2.xml"/><Relationship Id="rId1" Type="http://schemas.openxmlformats.org/officeDocument/2006/relationships/tags" Target="../tags/tag85.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2.xml"/><Relationship Id="rId1" Type="http://schemas.openxmlformats.org/officeDocument/2006/relationships/tags" Target="../tags/tag86.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2.xml"/><Relationship Id="rId1" Type="http://schemas.openxmlformats.org/officeDocument/2006/relationships/tags" Target="../tags/tag87.xml"/><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2.xml"/><Relationship Id="rId1" Type="http://schemas.openxmlformats.org/officeDocument/2006/relationships/tags" Target="../tags/tag88.xml"/><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2.xml"/><Relationship Id="rId1" Type="http://schemas.openxmlformats.org/officeDocument/2006/relationships/tags" Target="../tags/tag89.xml"/><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2.xml"/><Relationship Id="rId1" Type="http://schemas.openxmlformats.org/officeDocument/2006/relationships/tags" Target="../tags/tag90.xml"/><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2.xml"/><Relationship Id="rId1" Type="http://schemas.openxmlformats.org/officeDocument/2006/relationships/tags" Target="../tags/tag91.xml"/><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2.xml"/><Relationship Id="rId1" Type="http://schemas.openxmlformats.org/officeDocument/2006/relationships/tags" Target="../tags/tag92.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3.xml"/><Relationship Id="rId1" Type="http://schemas.openxmlformats.org/officeDocument/2006/relationships/tags" Target="../tags/tag9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3.xml"/><Relationship Id="rId1" Type="http://schemas.openxmlformats.org/officeDocument/2006/relationships/tags" Target="../tags/tag9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3.xml"/><Relationship Id="rId1" Type="http://schemas.openxmlformats.org/officeDocument/2006/relationships/tags" Target="../tags/tag9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3.xml"/><Relationship Id="rId1" Type="http://schemas.openxmlformats.org/officeDocument/2006/relationships/tags" Target="../tags/tag9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3.xml"/><Relationship Id="rId1" Type="http://schemas.openxmlformats.org/officeDocument/2006/relationships/tags" Target="../tags/tag98.xml"/><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3.xml"/><Relationship Id="rId1" Type="http://schemas.openxmlformats.org/officeDocument/2006/relationships/tags" Target="../tags/tag99.xml"/><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3.xml"/><Relationship Id="rId1" Type="http://schemas.openxmlformats.org/officeDocument/2006/relationships/tags" Target="../tags/tag100.xml"/><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3.xml"/><Relationship Id="rId1" Type="http://schemas.openxmlformats.org/officeDocument/2006/relationships/tags" Target="../tags/tag101.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3.xml"/><Relationship Id="rId1" Type="http://schemas.openxmlformats.org/officeDocument/2006/relationships/tags" Target="../tags/tag102.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3.xml"/><Relationship Id="rId1" Type="http://schemas.openxmlformats.org/officeDocument/2006/relationships/tags" Target="../tags/tag103.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3.xml"/><Relationship Id="rId1" Type="http://schemas.openxmlformats.org/officeDocument/2006/relationships/tags" Target="../tags/tag104.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3.xml"/><Relationship Id="rId1" Type="http://schemas.openxmlformats.org/officeDocument/2006/relationships/tags" Target="../tags/tag105.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3.xml"/><Relationship Id="rId1" Type="http://schemas.openxmlformats.org/officeDocument/2006/relationships/tags" Target="../tags/tag106.xml"/><Relationship Id="rId4" Type="http://schemas.openxmlformats.org/officeDocument/2006/relationships/image" Target="../media/image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3.xml"/><Relationship Id="rId1" Type="http://schemas.openxmlformats.org/officeDocument/2006/relationships/tags" Target="../tags/tag107.xml"/><Relationship Id="rId4" Type="http://schemas.openxmlformats.org/officeDocument/2006/relationships/image" Target="../media/image1.e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3.xml"/><Relationship Id="rId1" Type="http://schemas.openxmlformats.org/officeDocument/2006/relationships/tags" Target="../tags/tag108.xml"/><Relationship Id="rId4"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4.xml"/><Relationship Id="rId1" Type="http://schemas.openxmlformats.org/officeDocument/2006/relationships/tags" Target="../tags/tag110.xml"/><Relationship Id="rId4" Type="http://schemas.openxmlformats.org/officeDocument/2006/relationships/image" Target="../media/image1.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4.xml"/><Relationship Id="rId1" Type="http://schemas.openxmlformats.org/officeDocument/2006/relationships/tags" Target="../tags/tag111.xml"/><Relationship Id="rId4" Type="http://schemas.openxmlformats.org/officeDocument/2006/relationships/image" Target="../media/image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4.xml"/><Relationship Id="rId1" Type="http://schemas.openxmlformats.org/officeDocument/2006/relationships/tags" Target="../tags/tag112.xml"/><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4.xml"/><Relationship Id="rId1" Type="http://schemas.openxmlformats.org/officeDocument/2006/relationships/tags" Target="../tags/tag113.xml"/><Relationship Id="rId4" Type="http://schemas.openxmlformats.org/officeDocument/2006/relationships/image" Target="../media/image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4.xml"/><Relationship Id="rId1" Type="http://schemas.openxmlformats.org/officeDocument/2006/relationships/tags" Target="../tags/tag114.xml"/><Relationship Id="rId4" Type="http://schemas.openxmlformats.org/officeDocument/2006/relationships/image" Target="../media/image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4.xml"/><Relationship Id="rId1" Type="http://schemas.openxmlformats.org/officeDocument/2006/relationships/tags" Target="../tags/tag115.xml"/><Relationship Id="rId4" Type="http://schemas.openxmlformats.org/officeDocument/2006/relationships/image" Target="../media/image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4.xml"/><Relationship Id="rId1" Type="http://schemas.openxmlformats.org/officeDocument/2006/relationships/tags" Target="../tags/tag116.xml"/><Relationship Id="rId4" Type="http://schemas.openxmlformats.org/officeDocument/2006/relationships/image" Target="../media/image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4.xml"/><Relationship Id="rId1" Type="http://schemas.openxmlformats.org/officeDocument/2006/relationships/tags" Target="../tags/tag117.xml"/><Relationship Id="rId4" Type="http://schemas.openxmlformats.org/officeDocument/2006/relationships/image" Target="../media/image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4.xml"/><Relationship Id="rId1" Type="http://schemas.openxmlformats.org/officeDocument/2006/relationships/tags" Target="../tags/tag118.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4.xml"/><Relationship Id="rId1" Type="http://schemas.openxmlformats.org/officeDocument/2006/relationships/tags" Target="../tags/tag119.xml"/><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4.xml"/><Relationship Id="rId1" Type="http://schemas.openxmlformats.org/officeDocument/2006/relationships/tags" Target="../tags/tag12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4.xml"/><Relationship Id="rId1" Type="http://schemas.openxmlformats.org/officeDocument/2006/relationships/tags" Target="../tags/tag121.xml"/><Relationship Id="rId4" Type="http://schemas.openxmlformats.org/officeDocument/2006/relationships/image" Target="../media/image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5.xml"/><Relationship Id="rId1" Type="http://schemas.openxmlformats.org/officeDocument/2006/relationships/tags" Target="../tags/tag123.xml"/><Relationship Id="rId4" Type="http://schemas.openxmlformats.org/officeDocument/2006/relationships/image" Target="../media/image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5.xml"/><Relationship Id="rId1" Type="http://schemas.openxmlformats.org/officeDocument/2006/relationships/tags" Target="../tags/tag124.xml"/><Relationship Id="rId4" Type="http://schemas.openxmlformats.org/officeDocument/2006/relationships/image" Target="../media/image1.emf"/></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5.xml"/><Relationship Id="rId1" Type="http://schemas.openxmlformats.org/officeDocument/2006/relationships/tags" Target="../tags/tag125.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5.xml"/><Relationship Id="rId1" Type="http://schemas.openxmlformats.org/officeDocument/2006/relationships/tags" Target="../tags/tag126.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5.xml"/><Relationship Id="rId1" Type="http://schemas.openxmlformats.org/officeDocument/2006/relationships/tags" Target="../tags/tag127.xml"/><Relationship Id="rId4" Type="http://schemas.openxmlformats.org/officeDocument/2006/relationships/image" Target="../media/image1.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5.xml"/><Relationship Id="rId1" Type="http://schemas.openxmlformats.org/officeDocument/2006/relationships/tags" Target="../tags/tag128.xml"/><Relationship Id="rId4" Type="http://schemas.openxmlformats.org/officeDocument/2006/relationships/image" Target="../media/image1.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5.xml"/><Relationship Id="rId1" Type="http://schemas.openxmlformats.org/officeDocument/2006/relationships/tags" Target="../tags/tag129.xml"/><Relationship Id="rId4" Type="http://schemas.openxmlformats.org/officeDocument/2006/relationships/image" Target="../media/image1.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5.xml"/><Relationship Id="rId1" Type="http://schemas.openxmlformats.org/officeDocument/2006/relationships/tags" Target="../tags/tag130.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5.xml"/><Relationship Id="rId1" Type="http://schemas.openxmlformats.org/officeDocument/2006/relationships/tags" Target="../tags/tag131.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5.xml"/><Relationship Id="rId1" Type="http://schemas.openxmlformats.org/officeDocument/2006/relationships/tags" Target="../tags/tag132.xml"/><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5.xml"/><Relationship Id="rId1" Type="http://schemas.openxmlformats.org/officeDocument/2006/relationships/tags" Target="../tags/tag133.xml"/><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5.xml"/><Relationship Id="rId1" Type="http://schemas.openxmlformats.org/officeDocument/2006/relationships/tags" Target="../tags/tag134.xml"/><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5.xml"/><Relationship Id="rId1" Type="http://schemas.openxmlformats.org/officeDocument/2006/relationships/tags" Target="../tags/tag135.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5.xml"/><Relationship Id="rId1" Type="http://schemas.openxmlformats.org/officeDocument/2006/relationships/tags" Target="../tags/tag136.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6.xml"/><Relationship Id="rId1" Type="http://schemas.openxmlformats.org/officeDocument/2006/relationships/tags" Target="../tags/tag138.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6.xml"/><Relationship Id="rId1" Type="http://schemas.openxmlformats.org/officeDocument/2006/relationships/tags" Target="../tags/tag139.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6.xml"/><Relationship Id="rId1" Type="http://schemas.openxmlformats.org/officeDocument/2006/relationships/tags" Target="../tags/tag140.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6.xml"/><Relationship Id="rId1" Type="http://schemas.openxmlformats.org/officeDocument/2006/relationships/tags" Target="../tags/tag141.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6.xml"/><Relationship Id="rId1" Type="http://schemas.openxmlformats.org/officeDocument/2006/relationships/tags" Target="../tags/tag142.xml"/><Relationship Id="rId4" Type="http://schemas.openxmlformats.org/officeDocument/2006/relationships/image" Target="../media/image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6.xml"/><Relationship Id="rId1" Type="http://schemas.openxmlformats.org/officeDocument/2006/relationships/tags" Target="../tags/tag143.xml"/><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6.xml"/><Relationship Id="rId1" Type="http://schemas.openxmlformats.org/officeDocument/2006/relationships/tags" Target="../tags/tag144.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6.xml"/><Relationship Id="rId1" Type="http://schemas.openxmlformats.org/officeDocument/2006/relationships/tags" Target="../tags/tag145.xml"/><Relationship Id="rId4" Type="http://schemas.openxmlformats.org/officeDocument/2006/relationships/image" Target="../media/image1.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6.xml"/><Relationship Id="rId1" Type="http://schemas.openxmlformats.org/officeDocument/2006/relationships/tags" Target="../tags/tag146.xml"/><Relationship Id="rId4" Type="http://schemas.openxmlformats.org/officeDocument/2006/relationships/image" Target="../media/image1.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6.xml"/><Relationship Id="rId1" Type="http://schemas.openxmlformats.org/officeDocument/2006/relationships/tags" Target="../tags/tag147.xml"/><Relationship Id="rId4" Type="http://schemas.openxmlformats.org/officeDocument/2006/relationships/image" Target="../media/image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6.xml"/><Relationship Id="rId1" Type="http://schemas.openxmlformats.org/officeDocument/2006/relationships/tags" Target="../tags/tag148.xml"/><Relationship Id="rId4" Type="http://schemas.openxmlformats.org/officeDocument/2006/relationships/image" Target="../media/image1.emf"/></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6.xml"/><Relationship Id="rId1" Type="http://schemas.openxmlformats.org/officeDocument/2006/relationships/tags" Target="../tags/tag149.xml"/><Relationship Id="rId4" Type="http://schemas.openxmlformats.org/officeDocument/2006/relationships/image" Target="../media/image1.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6.xml"/><Relationship Id="rId1" Type="http://schemas.openxmlformats.org/officeDocument/2006/relationships/tags" Target="../tags/tag150.xml"/><Relationship Id="rId4" Type="http://schemas.openxmlformats.org/officeDocument/2006/relationships/image" Target="../media/image1.emf"/></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6.xml"/><Relationship Id="rId1" Type="http://schemas.openxmlformats.org/officeDocument/2006/relationships/tags" Target="../tags/tag151.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6.xml"/><Relationship Id="rId1" Type="http://schemas.openxmlformats.org/officeDocument/2006/relationships/tags" Target="../tags/tag152.xml"/><Relationship Id="rId4" Type="http://schemas.openxmlformats.org/officeDocument/2006/relationships/image" Target="../media/image1.emf"/></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6.xml"/><Relationship Id="rId1" Type="http://schemas.openxmlformats.org/officeDocument/2006/relationships/tags" Target="../tags/tag15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49.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0.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1.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2.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3.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4.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5.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6.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7.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8.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6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61.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7.xml"/><Relationship Id="rId1" Type="http://schemas.openxmlformats.org/officeDocument/2006/relationships/tags" Target="../tags/tag63.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4.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7.xml"/><Relationship Id="rId1" Type="http://schemas.openxmlformats.org/officeDocument/2006/relationships/tags" Target="../tags/tag6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6.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7.xml"/><Relationship Id="rId1" Type="http://schemas.openxmlformats.org/officeDocument/2006/relationships/tags" Target="../tags/tag67.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69.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70.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8.xml"/><Relationship Id="rId1" Type="http://schemas.openxmlformats.org/officeDocument/2006/relationships/tags" Target="../tags/tag71.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72.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73.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33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992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427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94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756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53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328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34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4847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7653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7044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48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4810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1612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629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0905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57865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81134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7099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5418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88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04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6209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60239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658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659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9921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28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7040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0702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98825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7392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4554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3099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350825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3577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92827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21988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7003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6007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6407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3842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97360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974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20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5265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66723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7226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7089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4155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2659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000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447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20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98538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55809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4666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8390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91899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276835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545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319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507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015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604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286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9067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21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365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297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291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5756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104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8288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8201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4606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8784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87962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2913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2601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1213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3419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997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103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010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2790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932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9507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84804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45429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101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5102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88900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2204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315118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5687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720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26513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50992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618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2299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5792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2749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3733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911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a:solidFill>
                <a:schemeClr val="bg1"/>
              </a:solidFill>
            </a:endParaRPr>
          </a:p>
        </p:txBody>
      </p:sp>
      <p:sp>
        <p:nvSpPr>
          <p:cNvPr id="4" name="Text Placeholder 3"/>
          <p:cNvSpPr>
            <a:spLocks noGrp="1"/>
          </p:cNvSpPr>
          <p:nvPr>
            <p:ph type="body" sz="quarter" idx="10" hasCustomPrompt="1"/>
          </p:nvPr>
        </p:nvSpPr>
        <p:spPr bwMode="gray">
          <a:xfrm>
            <a:off x="2181590" y="1578329"/>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a:t>QUOTE OR STATEMENT QUOTE OR STATEMENT QUOTE OR STATEMENT QUOTE OR STATEMENT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7" name="Text Placeholder 3"/>
          <p:cNvSpPr>
            <a:spLocks noGrp="1"/>
          </p:cNvSpPr>
          <p:nvPr>
            <p:ph type="body" sz="quarter" idx="11" hasCustomPrompt="1"/>
          </p:nvPr>
        </p:nvSpPr>
        <p:spPr>
          <a:xfrm>
            <a:off x="10182225" y="7209082"/>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6520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7929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3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7336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6889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ags" Target="../tags/tag75.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emf"/><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heme" Target="../theme/theme11.xml"/><Relationship Id="rId1" Type="http://schemas.openxmlformats.org/officeDocument/2006/relationships/slideLayout" Target="../slideLayouts/slideLayout10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oleObject" Target="../embeddings/oleObject22.bin"/><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tags" Target="../tags/tag7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theme" Target="../theme/theme12.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image" Target="../media/image2.png"/><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tags" Target="../tags/tag93.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theme" Target="../theme/theme1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image" Target="../media/image2.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image" Target="../media/image1.emf"/><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oleObject" Target="../embeddings/oleObject40.bin"/></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2.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1.emf"/><Relationship Id="rId2" Type="http://schemas.openxmlformats.org/officeDocument/2006/relationships/slideLayout" Target="../slideLayouts/slideLayout152.xml"/><Relationship Id="rId16" Type="http://schemas.openxmlformats.org/officeDocument/2006/relationships/oleObject" Target="../embeddings/oleObject1.bin"/><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ags" Target="../tags/tag109.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image" Target="../media/image1.emf"/><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oleObject" Target="../embeddings/oleObject22.bin"/><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tags" Target="../tags/tag122.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theme" Target="../theme/theme15.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theme" Target="../theme/theme16.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image" Target="../media/image1.emf"/><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oleObject" Target="../embeddings/oleObject40.bin"/><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tags" Target="../tags/tag137.xml"/><Relationship Id="rId30"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2.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emf"/><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oleObject" Target="../embeddings/oleObject22.bin"/><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ags" Target="../tags/tag2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8.xml"/><Relationship Id="rId7" Type="http://schemas.openxmlformats.org/officeDocument/2006/relationships/tags" Target="../tags/tag3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oleObject" Target="../embeddings/oleObject40.bin"/><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ags" Target="../tags/tag4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2.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6.xml"/><Relationship Id="rId7" Type="http://schemas.openxmlformats.org/officeDocument/2006/relationships/image" Target="../media/image1.emf"/><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oleObject" Target="../embeddings/oleObject54.bin"/><Relationship Id="rId5" Type="http://schemas.openxmlformats.org/officeDocument/2006/relationships/tags" Target="../tags/tag5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slideLayout" Target="../slideLayouts/slideLayout79.xml"/><Relationship Id="rId7"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2.png"/><Relationship Id="rId5" Type="http://schemas.openxmlformats.org/officeDocument/2006/relationships/slideLayout" Target="../slideLayouts/slideLayout81.xml"/><Relationship Id="rId10" Type="http://schemas.openxmlformats.org/officeDocument/2006/relationships/image" Target="../media/image1.emf"/><Relationship Id="rId4" Type="http://schemas.openxmlformats.org/officeDocument/2006/relationships/slideLayout" Target="../slideLayouts/slideLayout80.xml"/><Relationship Id="rId9" Type="http://schemas.openxmlformats.org/officeDocument/2006/relationships/oleObject" Target="../embeddings/oleObject57.bin"/></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slideLayout" Target="../slideLayouts/slideLayout85.xml"/><Relationship Id="rId7" Type="http://schemas.openxmlformats.org/officeDocument/2006/relationships/tags" Target="../tags/tag6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8.xml"/><Relationship Id="rId5" Type="http://schemas.openxmlformats.org/officeDocument/2006/relationships/slideLayout" Target="../slideLayouts/slideLayout87.xml"/><Relationship Id="rId10" Type="http://schemas.openxmlformats.org/officeDocument/2006/relationships/image" Target="../media/image2.png"/><Relationship Id="rId4" Type="http://schemas.openxmlformats.org/officeDocument/2006/relationships/slideLayout" Target="../slideLayouts/slideLayout86.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90.xml"/><Relationship Id="rId7" Type="http://schemas.openxmlformats.org/officeDocument/2006/relationships/oleObject" Target="../embeddings/oleObject68.bin"/><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ags" Target="../tags/tag74.xml"/><Relationship Id="rId5" Type="http://schemas.openxmlformats.org/officeDocument/2006/relationships/theme" Target="../theme/theme9.xml"/><Relationship Id="rId4" Type="http://schemas.openxmlformats.org/officeDocument/2006/relationships/slideLayout" Target="../slideLayouts/slideLayout91.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511931669"/>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 id="2147484076" r:id="rId19"/>
    <p:sldLayoutId id="2147484077" r:id="rId20"/>
    <p:sldLayoutId id="2147484078" r:id="rId21"/>
    <p:sldLayoutId id="2147484079" r:id="rId22"/>
    <p:sldLayoutId id="2147484112"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105024743"/>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6"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390292491"/>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2" r:id="rId12"/>
    <p:sldLayoutId id="2147484133"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62950514"/>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826477174"/>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4" r:id="rId2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5" imgW="6350000" imgH="6350000" progId="">
                  <p:embed/>
                </p:oleObj>
              </mc:Choice>
              <mc:Fallback>
                <p:oleObj name="think-cell Slide" r:id="rId15" imgW="6350000" imgH="6350000" progId="">
                  <p:embed/>
                  <p:pic>
                    <p:nvPicPr>
                      <p:cNvPr id="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5" imgW="6350000" imgH="6350000" progId="">
                  <p:embed/>
                </p:oleObj>
              </mc:Choice>
              <mc:Fallback>
                <p:oleObj name="think-cell Slide" r:id="rId25" imgW="6350000" imgH="6350000" progId="">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56" r:id="rId12"/>
    <p:sldLayoutId id="2147484046" r:id="rId13"/>
    <p:sldLayoutId id="2147484055" r:id="rId14"/>
    <p:sldLayoutId id="2147484054" r:id="rId15"/>
    <p:sldLayoutId id="2147484047" r:id="rId16"/>
    <p:sldLayoutId id="2147484051" r:id="rId17"/>
    <p:sldLayoutId id="2147484052" r:id="rId18"/>
    <p:sldLayoutId id="2147483726" r:id="rId19"/>
    <p:sldLayoutId id="2147483727" r:id="rId20"/>
    <p:sldLayoutId id="2147484040" r:id="rId21"/>
    <p:sldLayoutId id="2147484039" r:id="rId22"/>
    <p:sldLayoutId id="2147484041"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6" imgW="6350000" imgH="6350000" progId="">
                  <p:embed/>
                </p:oleObj>
              </mc:Choice>
              <mc:Fallback>
                <p:oleObj name="think-cell Slide" r:id="rId6" imgW="6350000" imgH="63500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7" imgW="6350000" imgH="6350000" progId="">
                  <p:embed/>
                </p:oleObj>
              </mc:Choice>
              <mc:Fallback>
                <p:oleObj name="think-cell Slide" r:id="rId7" imgW="6350000" imgH="6350000"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4.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0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jpeg"/><Relationship Id="rId26" Type="http://schemas.openxmlformats.org/officeDocument/2006/relationships/image" Target="../media/image53.jpeg"/><Relationship Id="rId3" Type="http://schemas.openxmlformats.org/officeDocument/2006/relationships/image" Target="../media/image30.png"/><Relationship Id="rId21" Type="http://schemas.openxmlformats.org/officeDocument/2006/relationships/image" Target="../media/image48.jpeg"/><Relationship Id="rId34" Type="http://schemas.openxmlformats.org/officeDocument/2006/relationships/image" Target="../media/image61.sv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eg"/><Relationship Id="rId25" Type="http://schemas.openxmlformats.org/officeDocument/2006/relationships/image" Target="../media/image52.png"/><Relationship Id="rId33" Type="http://schemas.openxmlformats.org/officeDocument/2006/relationships/image" Target="../media/image60.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7.jpeg"/><Relationship Id="rId29" Type="http://schemas.openxmlformats.org/officeDocument/2006/relationships/image" Target="../media/image56.jpeg"/><Relationship Id="rId1" Type="http://schemas.openxmlformats.org/officeDocument/2006/relationships/slideLayout" Target="../slideLayouts/slideLayout209.xml"/><Relationship Id="rId6" Type="http://schemas.openxmlformats.org/officeDocument/2006/relationships/image" Target="../media/image33.png"/><Relationship Id="rId11" Type="http://schemas.openxmlformats.org/officeDocument/2006/relationships/image" Target="../media/image38.jpeg"/><Relationship Id="rId24" Type="http://schemas.openxmlformats.org/officeDocument/2006/relationships/image" Target="../media/image51.png"/><Relationship Id="rId32" Type="http://schemas.openxmlformats.org/officeDocument/2006/relationships/image" Target="../media/image59.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jpe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57.jpeg"/><Relationship Id="rId35" Type="http://schemas.openxmlformats.org/officeDocument/2006/relationships/image" Target="../media/image62.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0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0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8.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1078" y="5782738"/>
            <a:ext cx="12305338" cy="455176"/>
          </a:xfrm>
        </p:spPr>
        <p:txBody>
          <a:bodyPr/>
          <a:lstStyle/>
          <a:p>
            <a:r>
              <a:rPr lang="en-GB" dirty="0"/>
              <a:t>How best to utilise cinema to reach an engaged affluent audience</a:t>
            </a:r>
          </a:p>
          <a:p>
            <a:endParaRPr lang="en-US" dirty="0"/>
          </a:p>
        </p:txBody>
      </p:sp>
      <p:sp>
        <p:nvSpPr>
          <p:cNvPr id="3" name="Title 2"/>
          <p:cNvSpPr>
            <a:spLocks noGrp="1"/>
          </p:cNvSpPr>
          <p:nvPr>
            <p:ph type="ctrTitle"/>
          </p:nvPr>
        </p:nvSpPr>
        <p:spPr>
          <a:xfrm>
            <a:off x="327899" y="4961821"/>
            <a:ext cx="12331696" cy="709383"/>
          </a:xfrm>
        </p:spPr>
        <p:txBody>
          <a:bodyPr/>
          <a:lstStyle/>
          <a:p>
            <a:r>
              <a:rPr lang="en-US" sz="6000" dirty="0"/>
              <a:t>Abc1 adults</a:t>
            </a:r>
          </a:p>
        </p:txBody>
      </p:sp>
      <p:pic>
        <p:nvPicPr>
          <p:cNvPr id="10" name="Picture Placeholder 9">
            <a:extLst>
              <a:ext uri="{FF2B5EF4-FFF2-40B4-BE49-F238E27FC236}">
                <a16:creationId xmlns:a16="http://schemas.microsoft.com/office/drawing/2014/main" id="{CA0D01CD-7D0E-68F0-3D3F-679D5D7CB0E6}"/>
              </a:ext>
            </a:extLst>
          </p:cNvPr>
          <p:cNvPicPr>
            <a:picLocks noGrp="1" noChangeAspect="1"/>
          </p:cNvPicPr>
          <p:nvPr>
            <p:ph type="pic" sz="quarter" idx="10"/>
          </p:nvPr>
        </p:nvPicPr>
        <p:blipFill>
          <a:blip r:embed="rId2"/>
          <a:srcRect t="15629" b="33479"/>
          <a:stretch/>
        </p:blipFill>
        <p:spPr>
          <a:xfrm>
            <a:off x="0" y="0"/>
            <a:ext cx="13442950" cy="4560888"/>
          </a:xfrm>
          <a:prstGeom prst="rect">
            <a:avLst/>
          </a:prstGeom>
        </p:spPr>
      </p:pic>
    </p:spTree>
    <p:extLst>
      <p:ext uri="{BB962C8B-B14F-4D97-AF65-F5344CB8AC3E}">
        <p14:creationId xmlns:p14="http://schemas.microsoft.com/office/powerpoint/2010/main" val="5929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43415" y="1927711"/>
            <a:ext cx="7867460" cy="3349139"/>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00" dirty="0">
                <a:solidFill>
                  <a:schemeClr val="bg2">
                    <a:lumMod val="50000"/>
                  </a:schemeClr>
                </a:solidFill>
                <a:latin typeface="Arial" pitchFamily="34" charset="0"/>
                <a:cs typeface="Arial" pitchFamily="34" charset="0"/>
              </a:rPr>
              <a:t>SYNOPSIS</a:t>
            </a:r>
          </a:p>
          <a:p>
            <a:pPr>
              <a:lnSpc>
                <a:spcPct val="150000"/>
              </a:lnSpc>
            </a:pPr>
            <a:r>
              <a:rPr lang="en-US" sz="1100" b="0" i="0" dirty="0">
                <a:solidFill>
                  <a:srgbClr val="202122"/>
                </a:solidFill>
                <a:effectLst/>
                <a:latin typeface="Arial" panose="020B0604020202020204" pitchFamily="34" charset="0"/>
              </a:rPr>
              <a:t>A disposable employee is sent on a human expedition to colonize the ice world </a:t>
            </a:r>
            <a:r>
              <a:rPr lang="en-US" sz="1100" b="0" i="0" dirty="0" err="1">
                <a:solidFill>
                  <a:srgbClr val="202122"/>
                </a:solidFill>
                <a:effectLst/>
                <a:latin typeface="Arial" panose="020B0604020202020204" pitchFamily="34" charset="0"/>
              </a:rPr>
              <a:t>Niflheim</a:t>
            </a:r>
            <a:r>
              <a:rPr lang="en-US" sz="1100" b="0" i="0" dirty="0">
                <a:solidFill>
                  <a:srgbClr val="202122"/>
                </a:solidFill>
                <a:effectLst/>
                <a:latin typeface="Arial" panose="020B0604020202020204" pitchFamily="34" charset="0"/>
              </a:rPr>
              <a:t>. After one iteration dies, a new body is regenerated with most of his memories intact.</a:t>
            </a:r>
          </a:p>
          <a:p>
            <a:pPr>
              <a:lnSpc>
                <a:spcPct val="150000"/>
              </a:lnSpc>
            </a:pPr>
            <a:endParaRPr lang="en-GB" altLang="en-US" sz="1100" dirty="0">
              <a:solidFill>
                <a:schemeClr val="bg2">
                  <a:lumMod val="50000"/>
                </a:schemeClr>
              </a:solidFill>
              <a:latin typeface="Arial" pitchFamily="34" charset="0"/>
              <a:cs typeface="Arial" pitchFamily="34" charset="0"/>
            </a:endParaRPr>
          </a:p>
          <a:p>
            <a:pPr>
              <a:lnSpc>
                <a:spcPct val="150000"/>
              </a:lnSpc>
            </a:pPr>
            <a:r>
              <a:rPr lang="en-GB" altLang="en-US" sz="1100" dirty="0">
                <a:solidFill>
                  <a:schemeClr val="bg2">
                    <a:lumMod val="50000"/>
                  </a:schemeClr>
                </a:solidFill>
                <a:latin typeface="Arial" pitchFamily="34" charset="0"/>
                <a:cs typeface="Arial" pitchFamily="34" charset="0"/>
              </a:rPr>
              <a:t>CAST</a:t>
            </a:r>
          </a:p>
          <a:p>
            <a:pPr>
              <a:lnSpc>
                <a:spcPct val="150000"/>
              </a:lnSpc>
            </a:pPr>
            <a:r>
              <a:rPr lang="en-GB" sz="1100" b="0" dirty="0">
                <a:solidFill>
                  <a:schemeClr val="bg1"/>
                </a:solidFill>
                <a:latin typeface="Arial" pitchFamily="34" charset="0"/>
                <a:cs typeface="Arial" pitchFamily="34" charset="0"/>
              </a:rPr>
              <a:t>Robert Pattinson, Steven Yeun, Mark Ruffalo, Toni Collette, Naomi </a:t>
            </a:r>
            <a:r>
              <a:rPr lang="en-GB" sz="1100" b="0" dirty="0" err="1">
                <a:solidFill>
                  <a:schemeClr val="bg1"/>
                </a:solidFill>
                <a:latin typeface="Arial" pitchFamily="34" charset="0"/>
                <a:cs typeface="Arial" pitchFamily="34" charset="0"/>
              </a:rPr>
              <a:t>Ackie</a:t>
            </a:r>
            <a:r>
              <a:rPr lang="en-GB" sz="1100" b="0" dirty="0">
                <a:solidFill>
                  <a:schemeClr val="bg1"/>
                </a:solidFill>
                <a:latin typeface="Arial" pitchFamily="34" charset="0"/>
                <a:cs typeface="Arial" pitchFamily="34" charset="0"/>
              </a:rPr>
              <a:t> </a:t>
            </a:r>
          </a:p>
          <a:p>
            <a:pPr>
              <a:lnSpc>
                <a:spcPct val="150000"/>
              </a:lnSpc>
            </a:pPr>
            <a:endParaRPr lang="en-GB" altLang="en-US" sz="1100" dirty="0">
              <a:solidFill>
                <a:schemeClr val="bg1"/>
              </a:solidFill>
              <a:latin typeface="Arial" pitchFamily="34" charset="0"/>
              <a:cs typeface="Arial" pitchFamily="34" charset="0"/>
            </a:endParaRPr>
          </a:p>
          <a:p>
            <a:pPr>
              <a:lnSpc>
                <a:spcPct val="150000"/>
              </a:lnSpc>
            </a:pPr>
            <a:r>
              <a:rPr lang="en-GB" altLang="en-US" sz="1100" dirty="0">
                <a:solidFill>
                  <a:schemeClr val="bg2">
                    <a:lumMod val="50000"/>
                  </a:schemeClr>
                </a:solidFill>
                <a:latin typeface="Arial" pitchFamily="34" charset="0"/>
                <a:cs typeface="Arial" pitchFamily="34" charset="0"/>
              </a:rPr>
              <a:t>THE DCM TAKE</a:t>
            </a:r>
          </a:p>
          <a:p>
            <a:pPr>
              <a:lnSpc>
                <a:spcPct val="150000"/>
              </a:lnSpc>
            </a:pPr>
            <a:r>
              <a:rPr lang="en-GB" altLang="en-US" sz="1100" b="0" dirty="0">
                <a:solidFill>
                  <a:schemeClr val="bg1"/>
                </a:solidFill>
                <a:latin typeface="Arial" pitchFamily="34" charset="0"/>
                <a:cs typeface="Arial" pitchFamily="34" charset="0"/>
              </a:rPr>
              <a:t>From visionary Bong Joon-Ho comes his newest film, an English-language science fiction based on a novel. With it being a 6 year gap since his previous film, </a:t>
            </a:r>
            <a:r>
              <a:rPr lang="en-GB" altLang="en-US" sz="1100" b="0" i="1" dirty="0">
                <a:solidFill>
                  <a:schemeClr val="bg1"/>
                </a:solidFill>
                <a:latin typeface="Arial" pitchFamily="34" charset="0"/>
                <a:cs typeface="Arial" pitchFamily="34" charset="0"/>
              </a:rPr>
              <a:t>Parasite</a:t>
            </a:r>
            <a:r>
              <a:rPr lang="en-GB" altLang="en-US" sz="1100" b="0" dirty="0">
                <a:solidFill>
                  <a:schemeClr val="bg1"/>
                </a:solidFill>
                <a:latin typeface="Arial" pitchFamily="34" charset="0"/>
                <a:cs typeface="Arial" pitchFamily="34" charset="0"/>
              </a:rPr>
              <a:t>, which won an astounding 6 Oscars and was the first foreign-language film to win the Oscar for Best Picture, it’s been long-awaited and hotly anticipated. Starring Robert Pattinson as an expendable worker (</a:t>
            </a:r>
            <a:r>
              <a:rPr lang="en-GB" altLang="en-US" sz="1100" b="0" i="1" dirty="0">
                <a:solidFill>
                  <a:schemeClr val="bg1"/>
                </a:solidFill>
                <a:latin typeface="Arial" pitchFamily="34" charset="0"/>
                <a:cs typeface="Arial" pitchFamily="34" charset="0"/>
              </a:rPr>
              <a:t>The Batman, Tenet</a:t>
            </a:r>
            <a:r>
              <a:rPr lang="en-GB" altLang="en-US" sz="1100" b="0" dirty="0">
                <a:solidFill>
                  <a:schemeClr val="bg1"/>
                </a:solidFill>
                <a:latin typeface="Arial" pitchFamily="34" charset="0"/>
                <a:cs typeface="Arial" pitchFamily="34" charset="0"/>
              </a:rPr>
              <a:t>) and Mark Ruffalo (</a:t>
            </a:r>
            <a:r>
              <a:rPr lang="en-GB" altLang="en-US" sz="1100" b="0" i="1" dirty="0">
                <a:solidFill>
                  <a:schemeClr val="bg1"/>
                </a:solidFill>
                <a:latin typeface="Arial" pitchFamily="34" charset="0"/>
                <a:cs typeface="Arial" pitchFamily="34" charset="0"/>
              </a:rPr>
              <a:t>Poor Things, Avengers</a:t>
            </a:r>
            <a:r>
              <a:rPr lang="en-GB" altLang="en-US" sz="1100" b="0" dirty="0">
                <a:solidFill>
                  <a:schemeClr val="bg1"/>
                </a:solidFill>
                <a:latin typeface="Arial" pitchFamily="34" charset="0"/>
                <a:cs typeface="Arial" pitchFamily="34" charset="0"/>
              </a:rPr>
              <a:t>) as a maniacal leader, we anticipate it to be another awards season leader from Joon-Ho.</a:t>
            </a:r>
          </a:p>
          <a:p>
            <a:pPr>
              <a:lnSpc>
                <a:spcPts val="1800"/>
              </a:lnSpc>
            </a:pPr>
            <a:endParaRPr lang="en-GB" altLang="en-US" sz="1100" b="0" dirty="0">
              <a:solidFill>
                <a:schemeClr val="bg1"/>
              </a:solidFill>
              <a:latin typeface="Arial" pitchFamily="34" charset="0"/>
              <a:cs typeface="Arial" pitchFamily="34" charset="0"/>
            </a:endParaRP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Mickey 17</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On a planet far, far away…</a:t>
            </a: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56069"/>
          <a:ext cx="7867461" cy="807009"/>
        </p:xfrm>
        <a:graphic>
          <a:graphicData uri="http://schemas.openxmlformats.org/drawingml/2006/table">
            <a:tbl>
              <a:tblPr firstRow="1" bandRow="1">
                <a:tableStyleId>{5C22544A-7EE6-4342-B048-85BDC9FD1C3A}</a:tableStyleId>
              </a:tblPr>
              <a:tblGrid>
                <a:gridCol w="1620944">
                  <a:extLst>
                    <a:ext uri="{9D8B030D-6E8A-4147-A177-3AD203B41FA5}">
                      <a16:colId xmlns:a16="http://schemas.microsoft.com/office/drawing/2014/main" val="1043653864"/>
                    </a:ext>
                  </a:extLst>
                </a:gridCol>
                <a:gridCol w="1473136">
                  <a:extLst>
                    <a:ext uri="{9D8B030D-6E8A-4147-A177-3AD203B41FA5}">
                      <a16:colId xmlns:a16="http://schemas.microsoft.com/office/drawing/2014/main" val="1430915649"/>
                    </a:ext>
                  </a:extLst>
                </a:gridCol>
                <a:gridCol w="1945290">
                  <a:extLst>
                    <a:ext uri="{9D8B030D-6E8A-4147-A177-3AD203B41FA5}">
                      <a16:colId xmlns:a16="http://schemas.microsoft.com/office/drawing/2014/main" val="1969532920"/>
                    </a:ext>
                  </a:extLst>
                </a:gridCol>
                <a:gridCol w="1018353">
                  <a:extLst>
                    <a:ext uri="{9D8B030D-6E8A-4147-A177-3AD203B41FA5}">
                      <a16:colId xmlns:a16="http://schemas.microsoft.com/office/drawing/2014/main" val="696929619"/>
                    </a:ext>
                  </a:extLst>
                </a:gridCol>
                <a:gridCol w="1809738">
                  <a:extLst>
                    <a:ext uri="{9D8B030D-6E8A-4147-A177-3AD203B41FA5}">
                      <a16:colId xmlns:a16="http://schemas.microsoft.com/office/drawing/2014/main" val="214587584"/>
                    </a:ext>
                  </a:extLst>
                </a:gridCol>
              </a:tblGrid>
              <a:tr h="329386">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bg2">
                              <a:lumMod val="50000"/>
                            </a:schemeClr>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80289">
                <a:tc>
                  <a:txBody>
                    <a:bodyPr/>
                    <a:lstStyle/>
                    <a:p>
                      <a:pPr algn="ctr"/>
                      <a:r>
                        <a:rPr lang="en-GB" sz="1100" b="0" kern="1200" dirty="0">
                          <a:solidFill>
                            <a:schemeClr val="bg1"/>
                          </a:solidFill>
                          <a:latin typeface="+mn-lt"/>
                          <a:ea typeface="+mn-ea"/>
                          <a:cs typeface="+mn-cs"/>
                        </a:rPr>
                        <a:t>31 January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727k</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Science Fiction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kern="1200" dirty="0">
                          <a:solidFill>
                            <a:schemeClr val="bg1"/>
                          </a:solidFill>
                          <a:latin typeface="+mn-lt"/>
                          <a:ea typeface="+mn-ea"/>
                          <a:cs typeface="+mn-cs"/>
                        </a:rPr>
                        <a:t>Y</a:t>
                      </a:r>
                      <a:r>
                        <a:rPr lang="en-GB" sz="1100" b="0" kern="1200" dirty="0">
                          <a:solidFill>
                            <a:schemeClr val="bg1"/>
                          </a:solidFill>
                          <a:latin typeface="+mn-lt"/>
                          <a:ea typeface="+mn-ea"/>
                          <a:cs typeface="+mn-cs"/>
                        </a:rPr>
                        <a:t>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kern="1200" dirty="0">
                          <a:solidFill>
                            <a:schemeClr val="bg1"/>
                          </a:solidFill>
                          <a:latin typeface="+mn-lt"/>
                          <a:ea typeface="+mn-ea"/>
                          <a:cs typeface="+mn-cs"/>
                        </a:rPr>
                        <a:t>Y</a:t>
                      </a:r>
                      <a:r>
                        <a:rPr lang="en-GB" sz="1100" b="0" kern="1200" dirty="0">
                          <a:solidFill>
                            <a:schemeClr val="bg1"/>
                          </a:solidFill>
                          <a:latin typeface="+mn-lt"/>
                          <a:ea typeface="+mn-ea"/>
                          <a:cs typeface="+mn-cs"/>
                        </a:rPr>
                        <a:t>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410786" y="7203725"/>
            <a:ext cx="7867460" cy="215444"/>
          </a:xfrm>
          <a:prstGeom prst="rect">
            <a:avLst/>
          </a:prstGeom>
          <a:noFill/>
          <a:ln>
            <a:noFill/>
          </a:ln>
        </p:spPr>
        <p:txBody>
          <a:bodyPr wrap="square" rtlCol="0">
            <a:spAutoFit/>
          </a:bodyPr>
          <a:lstStyle/>
          <a:p>
            <a:pPr algn="r">
              <a:defRPr/>
            </a:pPr>
            <a:r>
              <a:rPr lang="en-GB" sz="800" dirty="0">
                <a:solidFill>
                  <a:srgbClr val="000000"/>
                </a:solidFill>
              </a:rPr>
              <a:t>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70001" y="5476875"/>
          <a:ext cx="7840873" cy="1354025"/>
        </p:xfrm>
        <a:graphic>
          <a:graphicData uri="http://schemas.openxmlformats.org/drawingml/2006/table">
            <a:tbl>
              <a:tblPr firstRow="1" bandRow="1">
                <a:tableStyleId>{5C22544A-7EE6-4342-B048-85BDC9FD1C3A}</a:tableStyleId>
              </a:tblPr>
              <a:tblGrid>
                <a:gridCol w="1295285">
                  <a:extLst>
                    <a:ext uri="{9D8B030D-6E8A-4147-A177-3AD203B41FA5}">
                      <a16:colId xmlns:a16="http://schemas.microsoft.com/office/drawing/2014/main" val="1395259455"/>
                    </a:ext>
                  </a:extLst>
                </a:gridCol>
                <a:gridCol w="1295285">
                  <a:extLst>
                    <a:ext uri="{9D8B030D-6E8A-4147-A177-3AD203B41FA5}">
                      <a16:colId xmlns:a16="http://schemas.microsoft.com/office/drawing/2014/main" val="683455642"/>
                    </a:ext>
                  </a:extLst>
                </a:gridCol>
                <a:gridCol w="1295285">
                  <a:extLst>
                    <a:ext uri="{9D8B030D-6E8A-4147-A177-3AD203B41FA5}">
                      <a16:colId xmlns:a16="http://schemas.microsoft.com/office/drawing/2014/main" val="1873108184"/>
                    </a:ext>
                  </a:extLst>
                </a:gridCol>
                <a:gridCol w="1295285">
                  <a:extLst>
                    <a:ext uri="{9D8B030D-6E8A-4147-A177-3AD203B41FA5}">
                      <a16:colId xmlns:a16="http://schemas.microsoft.com/office/drawing/2014/main" val="2296736108"/>
                    </a:ext>
                  </a:extLst>
                </a:gridCol>
                <a:gridCol w="1295285">
                  <a:extLst>
                    <a:ext uri="{9D8B030D-6E8A-4147-A177-3AD203B41FA5}">
                      <a16:colId xmlns:a16="http://schemas.microsoft.com/office/drawing/2014/main" val="2016657501"/>
                    </a:ext>
                  </a:extLst>
                </a:gridCol>
                <a:gridCol w="1364448">
                  <a:extLst>
                    <a:ext uri="{9D8B030D-6E8A-4147-A177-3AD203B41FA5}">
                      <a16:colId xmlns:a16="http://schemas.microsoft.com/office/drawing/2014/main" val="2752111294"/>
                    </a:ext>
                  </a:extLst>
                </a:gridCol>
              </a:tblGrid>
              <a:tr h="322647">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lumMod val="50000"/>
                            </a:schemeClr>
                          </a:solidFill>
                          <a:effectLst/>
                          <a:uLnTx/>
                          <a:uFillTx/>
                          <a:latin typeface="+mn-lt"/>
                          <a:ea typeface="+mn-ea"/>
                          <a:cs typeface="Arial" pitchFamily="34" charset="0"/>
                        </a:rPr>
                        <a:t>Adults (16+)</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US" sz="1100" dirty="0">
                          <a:solidFill>
                            <a:schemeClr val="bg2">
                              <a:lumMod val="50000"/>
                            </a:schemeClr>
                          </a:solidFill>
                          <a:latin typeface="+mn-lt"/>
                        </a:rPr>
                        <a:t>ABC1 Adults</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US" sz="1100" dirty="0">
                          <a:solidFill>
                            <a:schemeClr val="bg2">
                              <a:lumMod val="50000"/>
                            </a:schemeClr>
                          </a:solidFill>
                          <a:latin typeface="+mn-lt"/>
                        </a:rPr>
                        <a:t>ABC1 Men</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bg2">
                              <a:lumMod val="50000"/>
                            </a:schemeClr>
                          </a:solidFill>
                          <a:effectLst/>
                          <a:uLnTx/>
                          <a:uFillTx/>
                          <a:latin typeface="+mn-lt"/>
                          <a:ea typeface="+mn-ea"/>
                          <a:cs typeface="Arial" pitchFamily="34" charset="0"/>
                        </a:rPr>
                        <a:t>16-34 Adults</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lumMod val="50000"/>
                            </a:schemeClr>
                          </a:solidFill>
                          <a:effectLst/>
                          <a:uLnTx/>
                          <a:uFillTx/>
                          <a:latin typeface="+mn-lt"/>
                          <a:ea typeface="+mn-ea"/>
                          <a:cs typeface="Arial" pitchFamily="34" charset="0"/>
                        </a:rPr>
                        <a:t>16-34 Men</a:t>
                      </a:r>
                      <a:endParaRPr lang="en-GB" sz="1100" dirty="0">
                        <a:solidFill>
                          <a:schemeClr val="bg2">
                            <a:lumMod val="50000"/>
                          </a:schemeClr>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2264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1.9%</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2.8%</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2264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7</a:t>
                      </a:r>
                      <a:r>
                        <a:rPr lang="en-GB" sz="1100" b="0" i="0" u="none" strike="noStrike" dirty="0">
                          <a:solidFill>
                            <a:srgbClr val="000000"/>
                          </a:solidFill>
                          <a:effectLst/>
                          <a:latin typeface="+mn-lt"/>
                        </a:rPr>
                        <a:t>27k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515k</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365k</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454k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312k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86084">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2</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2</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4</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6" name="Picture Placeholder 5">
            <a:extLst>
              <a:ext uri="{FF2B5EF4-FFF2-40B4-BE49-F238E27FC236}">
                <a16:creationId xmlns:a16="http://schemas.microsoft.com/office/drawing/2014/main" id="{B3C97CD1-FA32-0C62-104D-4B5CE2A7E69A}"/>
              </a:ext>
            </a:extLst>
          </p:cNvPr>
          <p:cNvPicPr>
            <a:picLocks noGrp="1" noChangeAspect="1"/>
          </p:cNvPicPr>
          <p:nvPr>
            <p:ph type="pic" sz="quarter" idx="11"/>
          </p:nvPr>
        </p:nvPicPr>
        <p:blipFill>
          <a:blip r:embed="rId2"/>
          <a:srcRect l="13047" r="13047"/>
          <a:stretch>
            <a:fillRect/>
          </a:stretch>
        </p:blipFill>
        <p:spPr>
          <a:xfrm>
            <a:off x="8477250" y="0"/>
            <a:ext cx="4965700" cy="7078663"/>
          </a:xfrm>
          <a:prstGeom prst="rect">
            <a:avLst/>
          </a:prstGeom>
        </p:spPr>
      </p:pic>
    </p:spTree>
    <p:extLst>
      <p:ext uri="{BB962C8B-B14F-4D97-AF65-F5344CB8AC3E}">
        <p14:creationId xmlns:p14="http://schemas.microsoft.com/office/powerpoint/2010/main" val="195479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27927" y="1838691"/>
            <a:ext cx="8197005" cy="3730837"/>
          </a:xfrm>
        </p:spPr>
        <p:txBody>
          <a:bodyPr/>
          <a:lstStyle/>
          <a:p>
            <a:pPr>
              <a:lnSpc>
                <a:spcPts val="1800"/>
              </a:lnSpc>
            </a:pPr>
            <a:r>
              <a:rPr lang="en-GB" altLang="en-US" sz="1100" dirty="0">
                <a:solidFill>
                  <a:schemeClr val="bg2"/>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A former driver finds himself back in action when he returns to Formula 1 racing to take on the sport's top competition.</a:t>
            </a:r>
          </a:p>
          <a:p>
            <a:pPr>
              <a:lnSpc>
                <a:spcPts val="1800"/>
              </a:lnSpc>
            </a:pPr>
            <a:endParaRPr lang="en-GB" altLang="en-US" sz="105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CAST</a:t>
            </a:r>
          </a:p>
          <a:p>
            <a:pPr>
              <a:lnSpc>
                <a:spcPts val="1800"/>
              </a:lnSpc>
            </a:pPr>
            <a:r>
              <a:rPr lang="en-GB" altLang="en-US" sz="1100" b="0" dirty="0">
                <a:solidFill>
                  <a:schemeClr val="bg1"/>
                </a:solidFill>
                <a:latin typeface="Arial" pitchFamily="34" charset="0"/>
                <a:cs typeface="Arial" pitchFamily="34" charset="0"/>
              </a:rPr>
              <a:t>Brad Pitt, Damson Idris, Kerry Condon, Tobias Menzies, Javier Bardem, Sarah Niles</a:t>
            </a:r>
          </a:p>
          <a:p>
            <a:pPr>
              <a:lnSpc>
                <a:spcPts val="1800"/>
              </a:lnSpc>
            </a:pPr>
            <a:endParaRPr lang="en-GB" altLang="en-US" sz="1050" b="0" dirty="0">
              <a:solidFill>
                <a:schemeClr val="bg1"/>
              </a:solidFill>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Coming from the same director as </a:t>
            </a:r>
            <a:r>
              <a:rPr lang="en-GB" altLang="en-US" sz="1100" b="0" i="1" dirty="0">
                <a:solidFill>
                  <a:schemeClr val="bg1"/>
                </a:solidFill>
                <a:latin typeface="Arial" pitchFamily="34" charset="0"/>
                <a:cs typeface="Arial" pitchFamily="34" charset="0"/>
              </a:rPr>
              <a:t>Top Gun: Maverick, </a:t>
            </a:r>
            <a:r>
              <a:rPr lang="en-GB" altLang="en-US" sz="1100" b="0" dirty="0">
                <a:solidFill>
                  <a:schemeClr val="bg1"/>
                </a:solidFill>
                <a:latin typeface="Arial" pitchFamily="34" charset="0"/>
                <a:cs typeface="Arial" pitchFamily="34" charset="0"/>
              </a:rPr>
              <a:t>the highest-grossing film of 2022 and the 13th most successful film of all time worldwide, F1</a:t>
            </a:r>
            <a:r>
              <a:rPr lang="en-GB" altLang="en-US" sz="1100" b="0" i="1" dirty="0">
                <a:solidFill>
                  <a:schemeClr val="bg1"/>
                </a:solidFill>
                <a:latin typeface="Arial" pitchFamily="34" charset="0"/>
                <a:cs typeface="Arial" pitchFamily="34" charset="0"/>
              </a:rPr>
              <a:t> </a:t>
            </a:r>
            <a:r>
              <a:rPr lang="en-GB" altLang="en-US" sz="1100" b="0" dirty="0">
                <a:solidFill>
                  <a:schemeClr val="bg1"/>
                </a:solidFill>
                <a:latin typeface="Arial" pitchFamily="34" charset="0"/>
                <a:cs typeface="Arial" pitchFamily="34" charset="0"/>
              </a:rPr>
              <a:t>is anticipated to have a similar feel both in its thrilling action sequences and overall cinematic impact, attracting cinephiles and F1 fans alike. Recognising the value of a cinematic event to fully capture the film's scale and appeal, Warner Bros. acquired the theatrical distribution rights from Apple, ensuring the film receives the high-profile, big-screen release it deserves before it eventually becomes available on Apple TV+, mirroring what we have seen in the past with successful films like </a:t>
            </a:r>
            <a:r>
              <a:rPr lang="en-GB" altLang="en-US" sz="1100" b="0" i="1" dirty="0">
                <a:solidFill>
                  <a:schemeClr val="bg1"/>
                </a:solidFill>
                <a:latin typeface="Arial" pitchFamily="34" charset="0"/>
                <a:cs typeface="Arial" pitchFamily="34" charset="0"/>
              </a:rPr>
              <a:t>Killers of the Flower Moon (2023). </a:t>
            </a:r>
            <a:r>
              <a:rPr lang="en-GB" altLang="en-US" sz="1100" b="0" dirty="0">
                <a:solidFill>
                  <a:schemeClr val="bg1"/>
                </a:solidFill>
                <a:latin typeface="Arial" pitchFamily="34" charset="0"/>
                <a:cs typeface="Arial" pitchFamily="34" charset="0"/>
              </a:rPr>
              <a:t>Made in collaboration with Formula 1 and the F1 community, the film is expected to be exhilarating, immersive and true to the sport, making it likely to resonate strongly with a young male audience - an ideal fit for sports, active &amp; leisure brands.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We've already seen significant interest, with the Gold Spot already secured…</a:t>
            </a:r>
          </a:p>
          <a:p>
            <a:pPr>
              <a:lnSpc>
                <a:spcPts val="1800"/>
              </a:lnSpc>
            </a:pPr>
            <a:endParaRPr lang="en-GB" altLang="en-US" sz="1100" dirty="0">
              <a:solidFill>
                <a:schemeClr val="bg2"/>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a:xfrm>
            <a:off x="168399" y="270000"/>
            <a:ext cx="7835775" cy="297159"/>
          </a:xfrm>
        </p:spPr>
        <p:txBody>
          <a:bodyPr/>
          <a:lstStyle/>
          <a:p>
            <a:r>
              <a:rPr lang="en-US" dirty="0"/>
              <a:t>F1</a:t>
            </a:r>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168399" y="622629"/>
            <a:ext cx="12423740" cy="436608"/>
          </a:xfrm>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dirty="0">
                <a:solidFill>
                  <a:srgbClr val="8A8A8D"/>
                </a:solidFill>
                <a:latin typeface="Arial"/>
              </a:rPr>
              <a:t>It’s lights out, and away we go!</a:t>
            </a:r>
          </a:p>
        </p:txBody>
      </p:sp>
      <p:sp>
        <p:nvSpPr>
          <p:cNvPr id="16" name="Rectangle 15">
            <a:extLst>
              <a:ext uri="{FF2B5EF4-FFF2-40B4-BE49-F238E27FC236}">
                <a16:creationId xmlns:a16="http://schemas.microsoft.com/office/drawing/2014/main" id="{55822937-1369-4930-8648-0951018680F8}"/>
              </a:ext>
            </a:extLst>
          </p:cNvPr>
          <p:cNvSpPr/>
          <p:nvPr/>
        </p:nvSpPr>
        <p:spPr>
          <a:xfrm>
            <a:off x="9444985" y="7245082"/>
            <a:ext cx="3903633"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08085" y="966875"/>
          <a:ext cx="8236691" cy="746119"/>
        </p:xfrm>
        <a:graphic>
          <a:graphicData uri="http://schemas.openxmlformats.org/drawingml/2006/table">
            <a:tbl>
              <a:tblPr firstRow="1" bandRow="1">
                <a:tableStyleId>{5C22544A-7EE6-4342-B048-85BDC9FD1C3A}</a:tableStyleId>
              </a:tblPr>
              <a:tblGrid>
                <a:gridCol w="1329860">
                  <a:extLst>
                    <a:ext uri="{9D8B030D-6E8A-4147-A177-3AD203B41FA5}">
                      <a16:colId xmlns:a16="http://schemas.microsoft.com/office/drawing/2014/main" val="1043653864"/>
                    </a:ext>
                  </a:extLst>
                </a:gridCol>
                <a:gridCol w="2163159">
                  <a:extLst>
                    <a:ext uri="{9D8B030D-6E8A-4147-A177-3AD203B41FA5}">
                      <a16:colId xmlns:a16="http://schemas.microsoft.com/office/drawing/2014/main" val="1430915649"/>
                    </a:ext>
                  </a:extLst>
                </a:gridCol>
                <a:gridCol w="1166850">
                  <a:extLst>
                    <a:ext uri="{9D8B030D-6E8A-4147-A177-3AD203B41FA5}">
                      <a16:colId xmlns:a16="http://schemas.microsoft.com/office/drawing/2014/main" val="1969532920"/>
                    </a:ext>
                  </a:extLst>
                </a:gridCol>
                <a:gridCol w="1388384">
                  <a:extLst>
                    <a:ext uri="{9D8B030D-6E8A-4147-A177-3AD203B41FA5}">
                      <a16:colId xmlns:a16="http://schemas.microsoft.com/office/drawing/2014/main" val="696929619"/>
                    </a:ext>
                  </a:extLst>
                </a:gridCol>
                <a:gridCol w="2188438">
                  <a:extLst>
                    <a:ext uri="{9D8B030D-6E8A-4147-A177-3AD203B41FA5}">
                      <a16:colId xmlns:a16="http://schemas.microsoft.com/office/drawing/2014/main" val="214587584"/>
                    </a:ext>
                  </a:extLst>
                </a:gridCol>
              </a:tblGrid>
              <a:tr h="440407">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05712">
                <a:tc>
                  <a:txBody>
                    <a:bodyPr/>
                    <a:lstStyle/>
                    <a:p>
                      <a:pPr algn="ctr"/>
                      <a:r>
                        <a:rPr lang="en-GB" sz="1100" b="0" kern="1200" dirty="0">
                          <a:solidFill>
                            <a:schemeClr val="bg1"/>
                          </a:solidFill>
                          <a:latin typeface="+mn-lt"/>
                          <a:ea typeface="+mn-ea"/>
                          <a:cs typeface="+mn-cs"/>
                        </a:rPr>
                        <a:t>27 June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Sport/Action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pic>
        <p:nvPicPr>
          <p:cNvPr id="6" name="Picture 5">
            <a:extLst>
              <a:ext uri="{FF2B5EF4-FFF2-40B4-BE49-F238E27FC236}">
                <a16:creationId xmlns:a16="http://schemas.microsoft.com/office/drawing/2014/main" id="{753D79C6-3AFE-932F-62D8-44B8A5C99791}"/>
              </a:ext>
            </a:extLst>
          </p:cNvPr>
          <p:cNvPicPr>
            <a:picLocks noChangeAspect="1"/>
          </p:cNvPicPr>
          <p:nvPr/>
        </p:nvPicPr>
        <p:blipFill>
          <a:blip r:embed="rId3"/>
          <a:stretch>
            <a:fillRect/>
          </a:stretch>
        </p:blipFill>
        <p:spPr>
          <a:xfrm>
            <a:off x="8698522" y="189347"/>
            <a:ext cx="4496655" cy="6663639"/>
          </a:xfrm>
          <a:prstGeom prst="rect">
            <a:avLst/>
          </a:prstGeom>
        </p:spPr>
      </p:pic>
      <p:graphicFrame>
        <p:nvGraphicFramePr>
          <p:cNvPr id="9" name="Table 2">
            <a:extLst>
              <a:ext uri="{FF2B5EF4-FFF2-40B4-BE49-F238E27FC236}">
                <a16:creationId xmlns:a16="http://schemas.microsoft.com/office/drawing/2014/main" id="{6FACECA3-84A3-4EEF-8C65-87A80F86ACA4}"/>
              </a:ext>
            </a:extLst>
          </p:cNvPr>
          <p:cNvGraphicFramePr>
            <a:graphicFrameLocks noGrp="1"/>
          </p:cNvGraphicFramePr>
          <p:nvPr/>
        </p:nvGraphicFramePr>
        <p:xfrm>
          <a:off x="168399" y="5722572"/>
          <a:ext cx="8236692" cy="1084489"/>
        </p:xfrm>
        <a:graphic>
          <a:graphicData uri="http://schemas.openxmlformats.org/drawingml/2006/table">
            <a:tbl>
              <a:tblPr firstRow="1" bandRow="1">
                <a:tableStyleId>{5C22544A-7EE6-4342-B048-85BDC9FD1C3A}</a:tableStyleId>
              </a:tblPr>
              <a:tblGrid>
                <a:gridCol w="1372782">
                  <a:extLst>
                    <a:ext uri="{9D8B030D-6E8A-4147-A177-3AD203B41FA5}">
                      <a16:colId xmlns:a16="http://schemas.microsoft.com/office/drawing/2014/main" val="1395259455"/>
                    </a:ext>
                  </a:extLst>
                </a:gridCol>
                <a:gridCol w="1372782">
                  <a:extLst>
                    <a:ext uri="{9D8B030D-6E8A-4147-A177-3AD203B41FA5}">
                      <a16:colId xmlns:a16="http://schemas.microsoft.com/office/drawing/2014/main" val="2016657501"/>
                    </a:ext>
                  </a:extLst>
                </a:gridCol>
                <a:gridCol w="1372782">
                  <a:extLst>
                    <a:ext uri="{9D8B030D-6E8A-4147-A177-3AD203B41FA5}">
                      <a16:colId xmlns:a16="http://schemas.microsoft.com/office/drawing/2014/main" val="2752111294"/>
                    </a:ext>
                  </a:extLst>
                </a:gridCol>
                <a:gridCol w="1532165">
                  <a:extLst>
                    <a:ext uri="{9D8B030D-6E8A-4147-A177-3AD203B41FA5}">
                      <a16:colId xmlns:a16="http://schemas.microsoft.com/office/drawing/2014/main" val="1099605818"/>
                    </a:ext>
                  </a:extLst>
                </a:gridCol>
                <a:gridCol w="1213399">
                  <a:extLst>
                    <a:ext uri="{9D8B030D-6E8A-4147-A177-3AD203B41FA5}">
                      <a16:colId xmlns:a16="http://schemas.microsoft.com/office/drawing/2014/main" val="2827254152"/>
                    </a:ext>
                  </a:extLst>
                </a:gridCol>
                <a:gridCol w="1372782">
                  <a:extLst>
                    <a:ext uri="{9D8B030D-6E8A-4147-A177-3AD203B41FA5}">
                      <a16:colId xmlns:a16="http://schemas.microsoft.com/office/drawing/2014/main" val="19339951"/>
                    </a:ext>
                  </a:extLst>
                </a:gridCol>
              </a:tblGrid>
              <a:tr h="262112">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Adults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bg2"/>
                          </a:solidFill>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6211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6211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2.7m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997k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695k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98153">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5.6</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6.5</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8.9</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9.3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Tree>
    <p:extLst>
      <p:ext uri="{BB962C8B-B14F-4D97-AF65-F5344CB8AC3E}">
        <p14:creationId xmlns:p14="http://schemas.microsoft.com/office/powerpoint/2010/main" val="4218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223D-847B-0017-9053-C2551E0CD166}"/>
            </a:ext>
          </a:extLst>
        </p:cNvPr>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4D217323-C949-7A4F-F3AB-C1391B4B04CF}"/>
              </a:ext>
            </a:extLst>
          </p:cNvPr>
          <p:cNvSpPr txBox="1">
            <a:spLocks/>
          </p:cNvSpPr>
          <p:nvPr/>
        </p:nvSpPr>
        <p:spPr bwMode="gray">
          <a:xfrm>
            <a:off x="233585" y="164439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1" i="0" u="none" strike="noStrike" kern="1200" cap="none" spc="0" normalizeH="0" baseline="0" noProof="0" dirty="0">
                <a:ln>
                  <a:noFill/>
                </a:ln>
                <a:solidFill>
                  <a:srgbClr val="AC162C"/>
                </a:solidFill>
                <a:effectLst/>
                <a:uLnTx/>
                <a:uFillTx/>
                <a:latin typeface="Arial" pitchFamily="34" charset="0"/>
                <a:ea typeface="+mn-ea"/>
                <a:cs typeface="Arial" pitchFamily="34" charset="0"/>
              </a:rPr>
              <a:t>SYNOPSIS</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 mysterious portal pulls four misfits into the Overworld, a bizarre, cubic wonderland that thrives on imagination. To get back home, they'll have to master the terrain while embarking on a magical quest with an unexpected crafter named Steve.</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endParaRPr kumimoji="0" lang="en-GB" altLang="en-US" sz="800" b="1" i="0" u="none" strike="noStrike" kern="1200" cap="none" spc="0" normalizeH="0" baseline="0" noProof="0" dirty="0">
              <a:ln>
                <a:noFill/>
              </a:ln>
              <a:solidFill>
                <a:srgbClr val="0099A8">
                  <a:lumMod val="50000"/>
                </a:srgbClr>
              </a:solidFill>
              <a:effectLst/>
              <a:uLnTx/>
              <a:uFillTx/>
              <a:latin typeface="Arial" pitchFamily="34" charset="0"/>
              <a:ea typeface="+mn-ea"/>
              <a:cs typeface="Arial"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1" i="0" u="none" strike="noStrike" kern="1200" cap="none" spc="0" normalizeH="0" baseline="0" noProof="0" dirty="0">
                <a:ln>
                  <a:noFill/>
                </a:ln>
                <a:solidFill>
                  <a:srgbClr val="AC162C"/>
                </a:solidFill>
                <a:effectLst/>
                <a:uLnTx/>
                <a:uFillTx/>
                <a:latin typeface="Arial" pitchFamily="34" charset="0"/>
                <a:ea typeface="+mn-ea"/>
                <a:cs typeface="Arial" pitchFamily="34" charset="0"/>
              </a:rPr>
              <a:t>CAST</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it-IT" altLang="en-US" sz="11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Pedro Pascal, Vanessa Kirby, Joseph Quinn, Ebon Moss-Bachrach </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endParaRPr kumimoji="0" lang="en-GB" altLang="en-US" sz="7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1" i="0" u="none" strike="noStrike" kern="1200" cap="none" spc="0" normalizeH="0" baseline="0" noProof="0" dirty="0">
                <a:ln>
                  <a:noFill/>
                </a:ln>
                <a:solidFill>
                  <a:srgbClr val="AC162C"/>
                </a:solidFill>
                <a:effectLst/>
                <a:uLnTx/>
                <a:uFillTx/>
                <a:latin typeface="Arial" pitchFamily="34" charset="0"/>
                <a:ea typeface="+mn-ea"/>
                <a:cs typeface="Arial" pitchFamily="34" charset="0"/>
              </a:rPr>
              <a:t>THE DCM TAKE</a:t>
            </a: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The Fantastic Four: First Steps </a:t>
            </a:r>
            <a:r>
              <a:rPr kumimoji="0" lang="en-GB" altLang="en-US" sz="11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kicks off Phase 6 of the MCU, providing a fresh new take on the familiar narrative, with the original film releasing exactly 20 years ago. Featuring a star-studded cast, this film offers a fresher, more upmarket tone compared to many previous MCU films. It was revealed earlier this year that the film would be a period piece set in the 1960s within an alternate universe, giving it more of an authentic and refreshing aesthetic that is likely to attract a wider range of audiences. Despite it differing from other MCU films, it was confirmed at the San Diego Comic-Con in July 2024, that the cast would reprise their roles in </a:t>
            </a:r>
            <a:r>
              <a:rPr kumimoji="0" lang="en-GB" altLang="en-US" sz="115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Avengers: Doomsday (2026) </a:t>
            </a:r>
            <a:r>
              <a:rPr kumimoji="0" lang="en-GB" altLang="en-US" sz="11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a:t>
            </a:r>
            <a:r>
              <a:rPr kumimoji="0" lang="en-GB" altLang="en-US" sz="115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Avengers: Secret Wars (2027), </a:t>
            </a:r>
            <a:r>
              <a:rPr kumimoji="0" lang="en-GB" altLang="en-US" sz="11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starring alongside Robert Downey Jr. as Dr. Doom, emphasising the significance of </a:t>
            </a:r>
            <a:r>
              <a:rPr kumimoji="0" lang="en-GB" altLang="en-US" sz="115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The Fantastic Four: First Steps </a:t>
            </a:r>
            <a:r>
              <a:rPr kumimoji="0" lang="en-GB" altLang="en-US" sz="11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within the MCU timeline. </a:t>
            </a:r>
            <a:endParaRPr kumimoji="0" lang="en-GB" altLang="en-US" sz="115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 name="Title 4">
            <a:extLst>
              <a:ext uri="{FF2B5EF4-FFF2-40B4-BE49-F238E27FC236}">
                <a16:creationId xmlns:a16="http://schemas.microsoft.com/office/drawing/2014/main" id="{1C4CE2D6-872C-BD1E-806B-A0A479D54A85}"/>
              </a:ext>
            </a:extLst>
          </p:cNvPr>
          <p:cNvSpPr>
            <a:spLocks noGrp="1"/>
          </p:cNvSpPr>
          <p:nvPr>
            <p:ph type="title"/>
          </p:nvPr>
        </p:nvSpPr>
        <p:spPr>
          <a:xfrm>
            <a:off x="270000" y="270000"/>
            <a:ext cx="12413343" cy="297159"/>
          </a:xfrm>
        </p:spPr>
        <p:txBody>
          <a:bodyPr/>
          <a:lstStyle/>
          <a:p>
            <a:r>
              <a:rPr lang="en-GB" dirty="0"/>
              <a:t>The Fantastic Four: First Steps</a:t>
            </a:r>
            <a:endParaRPr lang="en-US" dirty="0"/>
          </a:p>
        </p:txBody>
      </p:sp>
      <p:sp>
        <p:nvSpPr>
          <p:cNvPr id="15" name="Text Placeholder 7">
            <a:extLst>
              <a:ext uri="{FF2B5EF4-FFF2-40B4-BE49-F238E27FC236}">
                <a16:creationId xmlns:a16="http://schemas.microsoft.com/office/drawing/2014/main" id="{A753C59C-06CA-BE1B-BEF3-29E3A61A554D}"/>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graphicFrame>
        <p:nvGraphicFramePr>
          <p:cNvPr id="16" name="Table 5">
            <a:extLst>
              <a:ext uri="{FF2B5EF4-FFF2-40B4-BE49-F238E27FC236}">
                <a16:creationId xmlns:a16="http://schemas.microsoft.com/office/drawing/2014/main" id="{039CC417-4028-17AB-650D-7B3797E57B63}"/>
              </a:ext>
            </a:extLst>
          </p:cNvPr>
          <p:cNvGraphicFramePr>
            <a:graphicFrameLocks noGrp="1"/>
          </p:cNvGraphicFramePr>
          <p:nvPr/>
        </p:nvGraphicFramePr>
        <p:xfrm>
          <a:off x="250949" y="975216"/>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326673">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9634">
                <a:tc>
                  <a:txBody>
                    <a:bodyPr/>
                    <a:lstStyle/>
                    <a:p>
                      <a:pPr algn="ctr"/>
                      <a:r>
                        <a:rPr lang="en-GB" sz="1050" b="0" kern="1200" dirty="0">
                          <a:solidFill>
                            <a:schemeClr val="bg1"/>
                          </a:solidFill>
                          <a:latin typeface="+mn-lt"/>
                          <a:ea typeface="+mn-ea"/>
                          <a:cs typeface="+mn-cs"/>
                        </a:rPr>
                        <a:t>25 July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9FA87A3A-6F9D-DA41-1DB2-B78CEDF920E1}"/>
              </a:ext>
            </a:extLst>
          </p:cNvPr>
          <p:cNvSpPr txBox="1"/>
          <p:nvPr/>
        </p:nvSpPr>
        <p:spPr>
          <a:xfrm>
            <a:off x="5509108" y="7223389"/>
            <a:ext cx="7867460" cy="230832"/>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Based on industry admissions and comparative film profile</a:t>
            </a:r>
          </a:p>
        </p:txBody>
      </p:sp>
      <p:graphicFrame>
        <p:nvGraphicFramePr>
          <p:cNvPr id="3" name="Table 2">
            <a:extLst>
              <a:ext uri="{FF2B5EF4-FFF2-40B4-BE49-F238E27FC236}">
                <a16:creationId xmlns:a16="http://schemas.microsoft.com/office/drawing/2014/main" id="{6EA969E7-2AA0-3A03-D76C-D76BFE35CB4F}"/>
              </a:ext>
            </a:extLst>
          </p:cNvPr>
          <p:cNvGraphicFramePr>
            <a:graphicFrameLocks noGrp="1"/>
          </p:cNvGraphicFramePr>
          <p:nvPr/>
        </p:nvGraphicFramePr>
        <p:xfrm>
          <a:off x="250949" y="5799784"/>
          <a:ext cx="8342445" cy="1071944"/>
        </p:xfrm>
        <a:graphic>
          <a:graphicData uri="http://schemas.openxmlformats.org/drawingml/2006/table">
            <a:tbl>
              <a:tblPr firstRow="1" bandRow="1">
                <a:tableStyleId>{5C22544A-7EE6-4342-B048-85BDC9FD1C3A}</a:tableStyleId>
              </a:tblPr>
              <a:tblGrid>
                <a:gridCol w="1643547">
                  <a:extLst>
                    <a:ext uri="{9D8B030D-6E8A-4147-A177-3AD203B41FA5}">
                      <a16:colId xmlns:a16="http://schemas.microsoft.com/office/drawing/2014/main" val="1395259455"/>
                    </a:ext>
                  </a:extLst>
                </a:gridCol>
                <a:gridCol w="1643547">
                  <a:extLst>
                    <a:ext uri="{9D8B030D-6E8A-4147-A177-3AD203B41FA5}">
                      <a16:colId xmlns:a16="http://schemas.microsoft.com/office/drawing/2014/main" val="683455642"/>
                    </a:ext>
                  </a:extLst>
                </a:gridCol>
                <a:gridCol w="1768257">
                  <a:extLst>
                    <a:ext uri="{9D8B030D-6E8A-4147-A177-3AD203B41FA5}">
                      <a16:colId xmlns:a16="http://schemas.microsoft.com/office/drawing/2014/main" val="2240884329"/>
                    </a:ext>
                  </a:extLst>
                </a:gridCol>
                <a:gridCol w="1768257">
                  <a:extLst>
                    <a:ext uri="{9D8B030D-6E8A-4147-A177-3AD203B41FA5}">
                      <a16:colId xmlns:a16="http://schemas.microsoft.com/office/drawing/2014/main" val="1873108184"/>
                    </a:ext>
                  </a:extLst>
                </a:gridCol>
                <a:gridCol w="1518837">
                  <a:extLst>
                    <a:ext uri="{9D8B030D-6E8A-4147-A177-3AD203B41FA5}">
                      <a16:colId xmlns:a16="http://schemas.microsoft.com/office/drawing/2014/main" val="2296736108"/>
                    </a:ext>
                  </a:extLst>
                </a:gridCol>
              </a:tblGrid>
              <a:tr h="237574">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accent2"/>
                          </a:solidFill>
                          <a:latin typeface="+mn-lt"/>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173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173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0851">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8018EA9D-F66C-6190-A587-3EF64DDF45F5}"/>
              </a:ext>
            </a:extLst>
          </p:cNvPr>
          <p:cNvSpPr txBox="1">
            <a:spLocks/>
          </p:cNvSpPr>
          <p:nvPr/>
        </p:nvSpPr>
        <p:spPr>
          <a:xfrm>
            <a:off x="231500" y="602507"/>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The first film to kick off MCU Phase 6</a:t>
            </a:r>
          </a:p>
        </p:txBody>
      </p:sp>
      <p:pic>
        <p:nvPicPr>
          <p:cNvPr id="20" name="Picture Placeholder 19">
            <a:extLst>
              <a:ext uri="{FF2B5EF4-FFF2-40B4-BE49-F238E27FC236}">
                <a16:creationId xmlns:a16="http://schemas.microsoft.com/office/drawing/2014/main" id="{7C67DFF9-348C-8133-1A54-1662E9830F9C}"/>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8880475" y="0"/>
            <a:ext cx="4562475" cy="7078663"/>
          </a:xfrm>
          <a:prstGeom prst="rect">
            <a:avLst/>
          </a:prstGeom>
        </p:spPr>
      </p:pic>
    </p:spTree>
    <p:extLst>
      <p:ext uri="{BB962C8B-B14F-4D97-AF65-F5344CB8AC3E}">
        <p14:creationId xmlns:p14="http://schemas.microsoft.com/office/powerpoint/2010/main" val="18163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73670" y="7154176"/>
            <a:ext cx="7867460" cy="338554"/>
          </a:xfrm>
          <a:prstGeom prst="rect">
            <a:avLst/>
          </a:prstGeom>
          <a:noFill/>
          <a:ln>
            <a:noFill/>
          </a:ln>
        </p:spPr>
        <p:txBody>
          <a:bodyPr wrap="square" rtlCol="0">
            <a:spAutoFit/>
          </a:bodyPr>
          <a:lstStyle/>
          <a:p>
            <a:pPr algn="r">
              <a:defRPr/>
            </a:pPr>
            <a:r>
              <a:rPr lang="en-GB" sz="800" dirty="0">
                <a:solidFill>
                  <a:srgbClr val="000000"/>
                </a:solidFill>
              </a:rPr>
              <a:t>Sources: Adwanted Connected, top rating shows (top episodes for each series), 26 Dec 2023 – 31 Jan 2024</a:t>
            </a:r>
          </a:p>
          <a:p>
            <a:pPr algn="r">
              <a:defRPr/>
            </a:pPr>
            <a:r>
              <a:rPr lang="en-GB" sz="800" dirty="0">
                <a:solidFill>
                  <a:srgbClr val="000000"/>
                </a:solidFill>
              </a:rPr>
              <a:t>% of (4+) audience that are ABC1. Films based off of comparative film profiles. GB % from Film Monitor</a:t>
            </a:r>
          </a:p>
        </p:txBody>
      </p:sp>
      <p:sp>
        <p:nvSpPr>
          <p:cNvPr id="7" name="Title 2">
            <a:extLst>
              <a:ext uri="{FF2B5EF4-FFF2-40B4-BE49-F238E27FC236}">
                <a16:creationId xmlns:a16="http://schemas.microsoft.com/office/drawing/2014/main" id="{37DCE327-FE7B-43D3-AC45-7F917D6EED1C}"/>
              </a:ext>
            </a:extLst>
          </p:cNvPr>
          <p:cNvSpPr txBox="1">
            <a:spLocks/>
          </p:cNvSpPr>
          <p:nvPr/>
        </p:nvSpPr>
        <p:spPr bwMode="gray">
          <a:xfrm>
            <a:off x="270000" y="270000"/>
            <a:ext cx="12413343" cy="297159"/>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dirty="0"/>
              <a:t>Maximise your campaign with abc1 skewing major releases</a:t>
            </a:r>
            <a:endParaRPr lang="en-US" dirty="0"/>
          </a:p>
        </p:txBody>
      </p:sp>
      <p:sp>
        <p:nvSpPr>
          <p:cNvPr id="8" name="Text Placeholder 21">
            <a:extLst>
              <a:ext uri="{FF2B5EF4-FFF2-40B4-BE49-F238E27FC236}">
                <a16:creationId xmlns:a16="http://schemas.microsoft.com/office/drawing/2014/main" id="{38262B62-64C9-45DE-86AC-3DE03D16D941}"/>
              </a:ext>
            </a:extLst>
          </p:cNvPr>
          <p:cNvSpPr txBox="1">
            <a:spLocks/>
          </p:cNvSpPr>
          <p:nvPr/>
        </p:nvSpPr>
        <p:spPr>
          <a:xfrm>
            <a:off x="161438" y="651956"/>
            <a:ext cx="13170167"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nSpc>
                <a:spcPts val="1500"/>
              </a:lnSpc>
            </a:pPr>
            <a:r>
              <a:rPr lang="en-GB" sz="1400" dirty="0">
                <a:solidFill>
                  <a:srgbClr val="8A8A8D"/>
                </a:solidFill>
              </a:rPr>
              <a:t>Across the slate in 2025, the cinema audience is a more efficient affluent-skewing buy than many major peak TV spots.</a:t>
            </a:r>
          </a:p>
        </p:txBody>
      </p:sp>
      <p:graphicFrame>
        <p:nvGraphicFramePr>
          <p:cNvPr id="12" name="Chart 11">
            <a:extLst>
              <a:ext uri="{FF2B5EF4-FFF2-40B4-BE49-F238E27FC236}">
                <a16:creationId xmlns:a16="http://schemas.microsoft.com/office/drawing/2014/main" id="{A8478DC9-6450-4678-A1A7-4CA7D64C0E8D}"/>
              </a:ext>
            </a:extLst>
          </p:cNvPr>
          <p:cNvGraphicFramePr/>
          <p:nvPr>
            <p:extLst>
              <p:ext uri="{D42A27DB-BD31-4B8C-83A1-F6EECF244321}">
                <p14:modId xmlns:p14="http://schemas.microsoft.com/office/powerpoint/2010/main" val="2885212231"/>
              </p:ext>
            </p:extLst>
          </p:nvPr>
        </p:nvGraphicFramePr>
        <p:xfrm>
          <a:off x="354352" y="1529935"/>
          <a:ext cx="12818598" cy="537937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a:extLst>
              <a:ext uri="{FF2B5EF4-FFF2-40B4-BE49-F238E27FC236}">
                <a16:creationId xmlns:a16="http://schemas.microsoft.com/office/drawing/2014/main" id="{DEACB697-E7BC-9A8E-786C-50CEEA7975E0}"/>
              </a:ext>
            </a:extLst>
          </p:cNvPr>
          <p:cNvCxnSpPr>
            <a:cxnSpLocks/>
          </p:cNvCxnSpPr>
          <p:nvPr/>
        </p:nvCxnSpPr>
        <p:spPr>
          <a:xfrm>
            <a:off x="612570" y="3617608"/>
            <a:ext cx="12265891" cy="0"/>
          </a:xfrm>
          <a:prstGeom prst="straightConnector1">
            <a:avLst/>
          </a:prstGeom>
          <a:ln>
            <a:solidFill>
              <a:schemeClr val="accent4"/>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 Placeholder 21">
            <a:extLst>
              <a:ext uri="{FF2B5EF4-FFF2-40B4-BE49-F238E27FC236}">
                <a16:creationId xmlns:a16="http://schemas.microsoft.com/office/drawing/2014/main" id="{E32D838C-7984-7759-CC1D-92424A5CFAD0}"/>
              </a:ext>
            </a:extLst>
          </p:cNvPr>
          <p:cNvSpPr txBox="1">
            <a:spLocks/>
          </p:cNvSpPr>
          <p:nvPr/>
        </p:nvSpPr>
        <p:spPr>
          <a:xfrm>
            <a:off x="548779" y="3361741"/>
            <a:ext cx="1823967" cy="338554"/>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nSpc>
                <a:spcPts val="1500"/>
              </a:lnSpc>
            </a:pPr>
            <a:r>
              <a:rPr lang="en-GB" sz="900" b="0" i="1" dirty="0">
                <a:solidFill>
                  <a:schemeClr val="bg1"/>
                </a:solidFill>
              </a:rPr>
              <a:t>54% of GB population are ABC1</a:t>
            </a:r>
          </a:p>
        </p:txBody>
      </p:sp>
    </p:spTree>
    <p:extLst>
      <p:ext uri="{BB962C8B-B14F-4D97-AF65-F5344CB8AC3E}">
        <p14:creationId xmlns:p14="http://schemas.microsoft.com/office/powerpoint/2010/main" val="191653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92C9-269F-FA33-134D-CD82117A4EE2}"/>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5D4BB00-1FC8-877E-38CD-2C30452769E2}"/>
              </a:ext>
            </a:extLst>
          </p:cNvPr>
          <p:cNvSpPr txBox="1">
            <a:spLocks/>
          </p:cNvSpPr>
          <p:nvPr/>
        </p:nvSpPr>
        <p:spPr bwMode="gray">
          <a:xfrm>
            <a:off x="8812150" y="3960646"/>
            <a:ext cx="4215835" cy="17389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indent="-171450">
              <a:lnSpc>
                <a:spcPct val="100000"/>
              </a:lnSpc>
              <a:buClr>
                <a:schemeClr val="bg1"/>
              </a:buClr>
              <a:buFont typeface="Lucida Grande"/>
              <a:buChar char="-"/>
            </a:pPr>
            <a:r>
              <a:rPr lang="en-GB" sz="1050" b="0" dirty="0">
                <a:solidFill>
                  <a:schemeClr val="bg1"/>
                </a:solidFill>
              </a:rPr>
              <a:t>Ernest Jones wanted to tell a story that expressed its luxury credentials on a wider national level, driving mass reach but with a proximity focus to support the key outlets. So, they chose cinema to prioritise targeting in a premium environment that provides content that influences and creates emotional connections. </a:t>
            </a:r>
          </a:p>
          <a:p>
            <a:pPr marL="171450" indent="-171450">
              <a:lnSpc>
                <a:spcPct val="100000"/>
              </a:lnSpc>
              <a:buClr>
                <a:schemeClr val="bg1"/>
              </a:buClr>
              <a:buFont typeface="Lucida Grande"/>
              <a:buChar char="-"/>
            </a:pPr>
            <a:endParaRPr lang="en-GB" sz="1050" dirty="0">
              <a:solidFill>
                <a:schemeClr val="bg1"/>
              </a:solidFill>
            </a:endParaRPr>
          </a:p>
          <a:p>
            <a:pPr marL="171450" indent="-171450">
              <a:lnSpc>
                <a:spcPct val="100000"/>
              </a:lnSpc>
              <a:buClr>
                <a:schemeClr val="bg1"/>
              </a:buClr>
              <a:buFont typeface="Lucida Grande"/>
              <a:buChar char="-"/>
            </a:pPr>
            <a:r>
              <a:rPr lang="en-GB" sz="1050" b="0" dirty="0">
                <a:solidFill>
                  <a:schemeClr val="bg1"/>
                </a:solidFill>
              </a:rPr>
              <a:t>The brand also saw the benefit of DCM’s Cinemapper planning tool that meant the campaign could target cinemas in proximity to its stores and inspire cinemagoers to visit their local Ernest Jones.</a:t>
            </a:r>
          </a:p>
          <a:p>
            <a:pPr marL="171450" indent="-171450">
              <a:lnSpc>
                <a:spcPct val="100000"/>
              </a:lnSpc>
              <a:buClr>
                <a:schemeClr val="bg1"/>
              </a:buClr>
              <a:buFont typeface="Lucida Grande"/>
              <a:buChar char="-"/>
            </a:pPr>
            <a:endParaRPr lang="en-GB" sz="1050" dirty="0">
              <a:solidFill>
                <a:schemeClr val="bg1"/>
              </a:solidFill>
            </a:endParaRPr>
          </a:p>
          <a:p>
            <a:pPr marL="171450" indent="-171450">
              <a:lnSpc>
                <a:spcPct val="100000"/>
              </a:lnSpc>
              <a:buClr>
                <a:schemeClr val="bg1"/>
              </a:buClr>
              <a:buFont typeface="Lucida Grande"/>
              <a:buChar char="-"/>
            </a:pPr>
            <a:r>
              <a:rPr lang="en-GB" sz="1050" b="0" dirty="0">
                <a:solidFill>
                  <a:schemeClr val="bg1"/>
                </a:solidFill>
              </a:rPr>
              <a:t>Nationally, the campaign ran in cinema sites that were within a 20-minute drive time of an Ernest Jones store. Ernest Jones handpicked </a:t>
            </a:r>
            <a:r>
              <a:rPr lang="en-GB" sz="1050" b="0" i="1" dirty="0">
                <a:solidFill>
                  <a:schemeClr val="bg1"/>
                </a:solidFill>
              </a:rPr>
              <a:t>House of Gucci </a:t>
            </a:r>
            <a:r>
              <a:rPr lang="en-GB" sz="1050" b="0" dirty="0">
                <a:solidFill>
                  <a:schemeClr val="bg1"/>
                </a:solidFill>
              </a:rPr>
              <a:t>as the perfect film fit for its campaign, aligning with the brand’s luxury credentials. </a:t>
            </a:r>
          </a:p>
          <a:p>
            <a:pPr marL="171450" indent="-171450">
              <a:lnSpc>
                <a:spcPct val="100000"/>
              </a:lnSpc>
              <a:buClr>
                <a:schemeClr val="bg1"/>
              </a:buClr>
              <a:buFont typeface="Lucida Grande"/>
              <a:buChar char="-"/>
            </a:pPr>
            <a:endParaRPr lang="en-GB" sz="1050" b="0" dirty="0">
              <a:solidFill>
                <a:schemeClr val="bg1"/>
              </a:solidFill>
            </a:endParaRPr>
          </a:p>
          <a:p>
            <a:pPr marL="171450" indent="-171450">
              <a:lnSpc>
                <a:spcPct val="100000"/>
              </a:lnSpc>
              <a:buClr>
                <a:schemeClr val="bg1"/>
              </a:buClr>
              <a:buFont typeface="Lucida Grande"/>
              <a:buChar char="-"/>
            </a:pPr>
            <a:r>
              <a:rPr lang="en-GB" sz="1050" b="0" dirty="0">
                <a:solidFill>
                  <a:schemeClr val="bg1"/>
                </a:solidFill>
              </a:rPr>
              <a:t>Selecting cinema locations near Ernest Jones stores delivered an exceptional uplift in sales performance, demonstrating the power of cinema as both a brand-building and sales-driving platform.</a:t>
            </a:r>
          </a:p>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 Placeholder 8">
            <a:extLst>
              <a:ext uri="{FF2B5EF4-FFF2-40B4-BE49-F238E27FC236}">
                <a16:creationId xmlns:a16="http://schemas.microsoft.com/office/drawing/2014/main" id="{34C60CA8-9E18-3BA0-FDE6-21AB1D009C6C}"/>
              </a:ext>
            </a:extLst>
          </p:cNvPr>
          <p:cNvSpPr txBox="1">
            <a:spLocks/>
          </p:cNvSpPr>
          <p:nvPr/>
        </p:nvSpPr>
        <p:spPr bwMode="gray">
          <a:xfrm>
            <a:off x="4660697" y="3964207"/>
            <a:ext cx="4280831" cy="17992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050" b="0" i="0" u="none" strike="noStrike" kern="1200" cap="none" spc="0" normalizeH="0" baseline="0" noProof="0" dirty="0">
                <a:ln>
                  <a:noFill/>
                </a:ln>
                <a:solidFill>
                  <a:srgbClr val="000000"/>
                </a:solidFill>
                <a:effectLst/>
                <a:uLnTx/>
                <a:uFillTx/>
                <a:latin typeface="Arial"/>
                <a:ea typeface="+mn-ea"/>
                <a:cs typeface="+mn-cs"/>
              </a:rPr>
              <a:t>Kia looked to showcase the brand’s innovative credentials in a </a:t>
            </a:r>
            <a:r>
              <a:rPr kumimoji="0" lang="en-GB" sz="1050" i="0" u="none" strike="noStrike" kern="1200" cap="none" spc="0" normalizeH="0" baseline="0" noProof="0" dirty="0">
                <a:ln>
                  <a:noFill/>
                </a:ln>
                <a:solidFill>
                  <a:schemeClr val="bg1"/>
                </a:solidFill>
                <a:effectLst/>
                <a:uLnTx/>
                <a:uFillTx/>
                <a:latin typeface="Arial"/>
                <a:ea typeface="+mn-ea"/>
                <a:cs typeface="+mn-cs"/>
              </a:rPr>
              <a:t>premium environment as part of a new brand identity launch, promoting both the EV6 and Niro EV to help cement itself as a leader in the electrified market.</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050" i="0" u="none" strike="noStrike" kern="1200" cap="none" spc="0" normalizeH="0" baseline="0" noProof="0" dirty="0">
              <a:ln>
                <a:noFill/>
              </a:ln>
              <a:solidFill>
                <a:schemeClr val="bg1"/>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050" i="0" u="none" strike="noStrike" kern="1200" cap="none" spc="0" normalizeH="0" baseline="0" noProof="0" dirty="0">
                <a:ln>
                  <a:noFill/>
                </a:ln>
                <a:solidFill>
                  <a:schemeClr val="bg1"/>
                </a:solidFill>
                <a:effectLst/>
                <a:uLnTx/>
                <a:uFillTx/>
                <a:latin typeface="Arial"/>
                <a:ea typeface="+mn-ea"/>
                <a:cs typeface="+mn-cs"/>
              </a:rPr>
              <a:t>Running from April 2022 – May 2023, Kia took on an annual residency as the Gold Spot across all independent cinemas on the DCM estate, launching several creatives as part of its ‘Movement that Inspires’ campaign.</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050" i="0" u="none" strike="noStrike" kern="1200" cap="none" spc="0" normalizeH="0" baseline="0" noProof="0" dirty="0">
              <a:ln>
                <a:noFill/>
              </a:ln>
              <a:solidFill>
                <a:schemeClr val="bg1"/>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050" i="0" u="none" strike="noStrike" kern="1200" cap="none" spc="0" normalizeH="0" baseline="0" noProof="0" dirty="0">
                <a:ln>
                  <a:noFill/>
                </a:ln>
                <a:solidFill>
                  <a:schemeClr val="bg1"/>
                </a:solidFill>
                <a:effectLst/>
                <a:uLnTx/>
                <a:uFillTx/>
                <a:latin typeface="Arial"/>
                <a:ea typeface="+mn-ea"/>
                <a:cs typeface="+mn-cs"/>
              </a:rPr>
              <a:t>Comparing results from those who were exposed to the advert in the cinema in Wave 1 (2022) to Wave 2 (2023), consideration of Kia had increased by 8%, positive impression jumped by 9% and spontaneous awareness of Kia as an ‘electric car brand’ has increased by 14%. Overall, their consistent presence in the Gold Spot has helped keep Kia at cinemagoers’ front of mind with long-term, low frequency exposure.</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050" b="1" i="0" u="none" strike="noStrike" kern="1200" cap="none" spc="0" normalizeH="0" baseline="0" noProof="0" dirty="0">
              <a:ln>
                <a:noFill/>
              </a:ln>
              <a:solidFill>
                <a:srgbClr val="B6008D"/>
              </a:solidFill>
              <a:effectLst/>
              <a:uLnTx/>
              <a:uFillTx/>
              <a:latin typeface="Arial"/>
              <a:ea typeface="+mn-ea"/>
              <a:cs typeface="Arial"/>
            </a:endParaRPr>
          </a:p>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endParaRPr kumimoji="0" lang="en-GB"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4016DF0E-781D-7B05-FF3F-58D043DB21D8}"/>
              </a:ext>
            </a:extLst>
          </p:cNvPr>
          <p:cNvSpPr>
            <a:spLocks noGrp="1"/>
          </p:cNvSpPr>
          <p:nvPr>
            <p:ph type="title"/>
          </p:nvPr>
        </p:nvSpPr>
        <p:spPr/>
        <p:txBody>
          <a:bodyPr/>
          <a:lstStyle/>
          <a:p>
            <a:r>
              <a:rPr lang="en-GB" sz="2800" dirty="0">
                <a:solidFill>
                  <a:srgbClr val="000000"/>
                </a:solidFill>
              </a:rPr>
              <a:t>Cinema DELIVERS POSITIVE OUTCOMES FOR </a:t>
            </a:r>
            <a:r>
              <a:rPr lang="en-GB" dirty="0">
                <a:solidFill>
                  <a:schemeClr val="accent2">
                    <a:lumMod val="75000"/>
                  </a:schemeClr>
                </a:solidFill>
              </a:rPr>
              <a:t>targeting ABC1s</a:t>
            </a:r>
          </a:p>
        </p:txBody>
      </p:sp>
      <p:sp>
        <p:nvSpPr>
          <p:cNvPr id="9" name="Text Placeholder 8">
            <a:extLst>
              <a:ext uri="{FF2B5EF4-FFF2-40B4-BE49-F238E27FC236}">
                <a16:creationId xmlns:a16="http://schemas.microsoft.com/office/drawing/2014/main" id="{95529D8F-4D5F-8C3C-468B-8AEE0BA4F04B}"/>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F82BE53C-E0B0-F610-5486-F06CA9D178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8FBDA9-7CF7-55E8-0D3B-B1B43B0E02E1}"/>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srgbClr val="000000"/>
                </a:solidFill>
                <a:effectLst/>
                <a:uLnTx/>
                <a:uFillTx/>
                <a:latin typeface="Arial" charset="0"/>
                <a:ea typeface="Arial" charset="0"/>
                <a:cs typeface="Arial" charset="0"/>
              </a:rPr>
              <a:t>Meta-analysis of 27 cinema campaigns: Average uplifts seen from Control (unexposed to cinema ad) vs Test (exposed to cinema ad)</a:t>
            </a:r>
          </a:p>
        </p:txBody>
      </p:sp>
      <p:sp>
        <p:nvSpPr>
          <p:cNvPr id="12" name="Text Placeholder 7">
            <a:extLst>
              <a:ext uri="{FF2B5EF4-FFF2-40B4-BE49-F238E27FC236}">
                <a16:creationId xmlns:a16="http://schemas.microsoft.com/office/drawing/2014/main" id="{DD059A1A-52C3-BACE-08F1-1AFD706AE8D1}"/>
              </a:ext>
            </a:extLst>
          </p:cNvPr>
          <p:cNvSpPr txBox="1">
            <a:spLocks/>
          </p:cNvSpPr>
          <p:nvPr/>
        </p:nvSpPr>
        <p:spPr bwMode="gray">
          <a:xfrm>
            <a:off x="5791200" y="7190473"/>
            <a:ext cx="752633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Differentology Cinema Effectiveness Databank (2016 – 2024). </a:t>
            </a: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Meta-analysis consists of 27 cinema campaigns that all targeted ABC1. Uplifts based on relative difference between Control (unexposed to ad) vs Test (exposed to ad). Results for all respondents</a:t>
            </a:r>
          </a:p>
        </p:txBody>
      </p:sp>
      <p:sp>
        <p:nvSpPr>
          <p:cNvPr id="7" name="Rectangle: Rounded Corners 6">
            <a:extLst>
              <a:ext uri="{FF2B5EF4-FFF2-40B4-BE49-F238E27FC236}">
                <a16:creationId xmlns:a16="http://schemas.microsoft.com/office/drawing/2014/main" id="{E2740BB9-1578-D54D-B37A-2BE169C27B17}"/>
              </a:ext>
            </a:extLst>
          </p:cNvPr>
          <p:cNvSpPr/>
          <p:nvPr/>
        </p:nvSpPr>
        <p:spPr>
          <a:xfrm>
            <a:off x="270000" y="3009944"/>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Recall</a:t>
            </a:r>
          </a:p>
        </p:txBody>
      </p:sp>
      <p:sp>
        <p:nvSpPr>
          <p:cNvPr id="8" name="Rectangle: Rounded Corners 7">
            <a:extLst>
              <a:ext uri="{FF2B5EF4-FFF2-40B4-BE49-F238E27FC236}">
                <a16:creationId xmlns:a16="http://schemas.microsoft.com/office/drawing/2014/main" id="{25C9A6C0-CC91-438E-44AA-E0F4E6228E13}"/>
              </a:ext>
            </a:extLst>
          </p:cNvPr>
          <p:cNvSpPr/>
          <p:nvPr/>
        </p:nvSpPr>
        <p:spPr>
          <a:xfrm>
            <a:off x="270000" y="2092044"/>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+58%</a:t>
            </a:r>
          </a:p>
        </p:txBody>
      </p:sp>
      <p:sp>
        <p:nvSpPr>
          <p:cNvPr id="10" name="Rectangle: Rounded Corners 9">
            <a:extLst>
              <a:ext uri="{FF2B5EF4-FFF2-40B4-BE49-F238E27FC236}">
                <a16:creationId xmlns:a16="http://schemas.microsoft.com/office/drawing/2014/main" id="{5429DB1C-1920-B5DE-37C1-A98D77352065}"/>
              </a:ext>
            </a:extLst>
          </p:cNvPr>
          <p:cNvSpPr/>
          <p:nvPr/>
        </p:nvSpPr>
        <p:spPr>
          <a:xfrm>
            <a:off x="270000" y="6170437"/>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Action Intended</a:t>
            </a:r>
          </a:p>
        </p:txBody>
      </p:sp>
      <p:sp>
        <p:nvSpPr>
          <p:cNvPr id="11" name="Rectangle: Rounded Corners 10">
            <a:extLst>
              <a:ext uri="{FF2B5EF4-FFF2-40B4-BE49-F238E27FC236}">
                <a16:creationId xmlns:a16="http://schemas.microsoft.com/office/drawing/2014/main" id="{C5C6C32C-F480-7FB8-BC28-E3B82F56AFA0}"/>
              </a:ext>
            </a:extLst>
          </p:cNvPr>
          <p:cNvSpPr/>
          <p:nvPr/>
        </p:nvSpPr>
        <p:spPr>
          <a:xfrm>
            <a:off x="270000" y="5253503"/>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+14%</a:t>
            </a:r>
          </a:p>
        </p:txBody>
      </p:sp>
      <p:sp>
        <p:nvSpPr>
          <p:cNvPr id="13" name="Rectangle: Rounded Corners 12">
            <a:extLst>
              <a:ext uri="{FF2B5EF4-FFF2-40B4-BE49-F238E27FC236}">
                <a16:creationId xmlns:a16="http://schemas.microsoft.com/office/drawing/2014/main" id="{3C8474F3-5B45-9FAD-C89A-4A29609EF340}"/>
              </a:ext>
            </a:extLst>
          </p:cNvPr>
          <p:cNvSpPr/>
          <p:nvPr/>
        </p:nvSpPr>
        <p:spPr>
          <a:xfrm>
            <a:off x="270000" y="4602115"/>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Perceptions</a:t>
            </a:r>
          </a:p>
        </p:txBody>
      </p:sp>
      <p:sp>
        <p:nvSpPr>
          <p:cNvPr id="20" name="Rectangle: Rounded Corners 19">
            <a:extLst>
              <a:ext uri="{FF2B5EF4-FFF2-40B4-BE49-F238E27FC236}">
                <a16:creationId xmlns:a16="http://schemas.microsoft.com/office/drawing/2014/main" id="{1CB83B7B-6E3A-7708-F310-63F9294BEDEB}"/>
              </a:ext>
            </a:extLst>
          </p:cNvPr>
          <p:cNvSpPr/>
          <p:nvPr/>
        </p:nvSpPr>
        <p:spPr>
          <a:xfrm>
            <a:off x="270000" y="3685186"/>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+32%</a:t>
            </a:r>
          </a:p>
        </p:txBody>
      </p:sp>
      <p:sp>
        <p:nvSpPr>
          <p:cNvPr id="22" name="Text Placeholder 18">
            <a:extLst>
              <a:ext uri="{FF2B5EF4-FFF2-40B4-BE49-F238E27FC236}">
                <a16:creationId xmlns:a16="http://schemas.microsoft.com/office/drawing/2014/main" id="{5FD73B2A-44FB-647A-E621-0007590DB89E}"/>
              </a:ext>
            </a:extLst>
          </p:cNvPr>
          <p:cNvSpPr txBox="1">
            <a:spLocks/>
          </p:cNvSpPr>
          <p:nvPr/>
        </p:nvSpPr>
        <p:spPr bwMode="gray">
          <a:xfrm>
            <a:off x="9179713" y="3643817"/>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684"/>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Birds Eye</a:t>
            </a:r>
          </a:p>
        </p:txBody>
      </p:sp>
      <p:pic>
        <p:nvPicPr>
          <p:cNvPr id="15" name="Picture 14" descr="A car driving on the road&#10;&#10;Description automatically generated with low confidence">
            <a:extLst>
              <a:ext uri="{FF2B5EF4-FFF2-40B4-BE49-F238E27FC236}">
                <a16:creationId xmlns:a16="http://schemas.microsoft.com/office/drawing/2014/main" id="{CB01FD45-965B-9480-CA03-DC8843D9C5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015" r="8762" b="5893"/>
          <a:stretch/>
        </p:blipFill>
        <p:spPr>
          <a:xfrm>
            <a:off x="4830907" y="1604776"/>
            <a:ext cx="3844093" cy="2177463"/>
          </a:xfrm>
          <a:prstGeom prst="rect">
            <a:avLst/>
          </a:prstGeom>
        </p:spPr>
      </p:pic>
      <p:pic>
        <p:nvPicPr>
          <p:cNvPr id="16" name="Picture 15">
            <a:extLst>
              <a:ext uri="{FF2B5EF4-FFF2-40B4-BE49-F238E27FC236}">
                <a16:creationId xmlns:a16="http://schemas.microsoft.com/office/drawing/2014/main" id="{44F43072-BBF5-24FD-D96B-535032148A35}"/>
              </a:ext>
            </a:extLst>
          </p:cNvPr>
          <p:cNvPicPr>
            <a:picLocks noChangeAspect="1"/>
          </p:cNvPicPr>
          <p:nvPr/>
        </p:nvPicPr>
        <p:blipFill>
          <a:blip r:embed="rId4"/>
          <a:stretch>
            <a:fillRect/>
          </a:stretch>
        </p:blipFill>
        <p:spPr>
          <a:xfrm>
            <a:off x="8941528" y="1603168"/>
            <a:ext cx="4093451" cy="2177463"/>
          </a:xfrm>
          <a:prstGeom prst="rect">
            <a:avLst/>
          </a:prstGeom>
        </p:spPr>
      </p:pic>
    </p:spTree>
    <p:extLst>
      <p:ext uri="{BB962C8B-B14F-4D97-AF65-F5344CB8AC3E}">
        <p14:creationId xmlns:p14="http://schemas.microsoft.com/office/powerpoint/2010/main" val="12764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5149B8-47DE-40A1-A8B4-A2F9E8B10AAC}"/>
              </a:ext>
            </a:extLst>
          </p:cNvPr>
          <p:cNvSpPr>
            <a:spLocks noGrp="1"/>
          </p:cNvSpPr>
          <p:nvPr>
            <p:ph type="title"/>
          </p:nvPr>
        </p:nvSpPr>
        <p:spPr/>
        <p:txBody>
          <a:bodyPr/>
          <a:lstStyle/>
          <a:p>
            <a:r>
              <a:rPr lang="en-GB" dirty="0"/>
              <a:t>The benefit of Premium positions for premium Brands </a:t>
            </a:r>
          </a:p>
        </p:txBody>
      </p:sp>
      <p:sp>
        <p:nvSpPr>
          <p:cNvPr id="9" name="Text Placeholder 8">
            <a:extLst>
              <a:ext uri="{FF2B5EF4-FFF2-40B4-BE49-F238E27FC236}">
                <a16:creationId xmlns:a16="http://schemas.microsoft.com/office/drawing/2014/main" id="{670FF490-5639-479F-BEA4-D3F5AF26498E}"/>
              </a:ext>
            </a:extLst>
          </p:cNvPr>
          <p:cNvSpPr>
            <a:spLocks noGrp="1"/>
          </p:cNvSpPr>
          <p:nvPr>
            <p:ph type="body" sz="quarter" idx="14"/>
          </p:nvPr>
        </p:nvSpPr>
        <p:spPr/>
        <p:txBody>
          <a:bodyPr/>
          <a:lstStyle/>
          <a:p>
            <a:r>
              <a:rPr lang="en-GB" dirty="0"/>
              <a:t>Placing your ad in the premium position delivers an uplift in brand recall vs. appearing ‘in reel’ - 10% for Bronze Spot, 70% for Silver Spot and 2x for the Gold Spot </a:t>
            </a:r>
          </a:p>
        </p:txBody>
      </p:sp>
      <p:sp>
        <p:nvSpPr>
          <p:cNvPr id="8" name="Text Placeholder 7">
            <a:extLst>
              <a:ext uri="{FF2B5EF4-FFF2-40B4-BE49-F238E27FC236}">
                <a16:creationId xmlns:a16="http://schemas.microsoft.com/office/drawing/2014/main" id="{24E7FC00-7AE5-4B85-9A01-BA5AF530B557}"/>
              </a:ext>
            </a:extLst>
          </p:cNvPr>
          <p:cNvSpPr>
            <a:spLocks noGrp="1"/>
          </p:cNvSpPr>
          <p:nvPr>
            <p:ph type="body" sz="quarter" idx="11"/>
          </p:nvPr>
        </p:nvSpPr>
        <p:spPr>
          <a:xfrm>
            <a:off x="9348395" y="7128009"/>
            <a:ext cx="3950093" cy="369332"/>
          </a:xfrm>
        </p:spPr>
        <p:txBody>
          <a:bodyPr/>
          <a:lstStyle/>
          <a:p>
            <a:r>
              <a:rPr lang="en-GB" dirty="0"/>
              <a:t>Prompted brand recall, based on 4 studies conducted by eworks, 2022</a:t>
            </a:r>
          </a:p>
          <a:p>
            <a:r>
              <a:rPr lang="en-GB" dirty="0"/>
              <a:t>Results indexed to ‘in reel’ ad average</a:t>
            </a:r>
          </a:p>
        </p:txBody>
      </p:sp>
      <p:graphicFrame>
        <p:nvGraphicFramePr>
          <p:cNvPr id="14" name="Chart 13">
            <a:extLst>
              <a:ext uri="{FF2B5EF4-FFF2-40B4-BE49-F238E27FC236}">
                <a16:creationId xmlns:a16="http://schemas.microsoft.com/office/drawing/2014/main" id="{EC1B6B63-0357-41DA-A873-D59A6196ECED}"/>
              </a:ext>
            </a:extLst>
          </p:cNvPr>
          <p:cNvGraphicFramePr/>
          <p:nvPr/>
        </p:nvGraphicFramePr>
        <p:xfrm>
          <a:off x="347821" y="1431028"/>
          <a:ext cx="12601937" cy="4976179"/>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Arrow Connector 2">
            <a:extLst>
              <a:ext uri="{FF2B5EF4-FFF2-40B4-BE49-F238E27FC236}">
                <a16:creationId xmlns:a16="http://schemas.microsoft.com/office/drawing/2014/main" id="{35AAB432-00C2-5985-69DB-6760E9F785F2}"/>
              </a:ext>
            </a:extLst>
          </p:cNvPr>
          <p:cNvCxnSpPr/>
          <p:nvPr/>
        </p:nvCxnSpPr>
        <p:spPr>
          <a:xfrm flipV="1">
            <a:off x="2657475" y="2705100"/>
            <a:ext cx="7534275" cy="1428750"/>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67270E88-D7E5-4C76-7BF3-072C92A5F596}"/>
              </a:ext>
            </a:extLst>
          </p:cNvPr>
          <p:cNvSpPr txBox="1"/>
          <p:nvPr/>
        </p:nvSpPr>
        <p:spPr>
          <a:xfrm rot="20962876">
            <a:off x="4638657" y="3143688"/>
            <a:ext cx="2877545" cy="30777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dirty="0">
                <a:solidFill>
                  <a:schemeClr val="bg1">
                    <a:lumMod val="65000"/>
                    <a:lumOff val="35000"/>
                  </a:schemeClr>
                </a:solidFill>
                <a:latin typeface="Arial"/>
              </a:rPr>
              <a:t>2</a:t>
            </a:r>
            <a:r>
              <a:rPr kumimoji="0" lang="en-GB" sz="1400" b="0" i="0" u="none" strike="noStrike" kern="1200" cap="none" spc="0" normalizeH="0" baseline="0" noProof="0" dirty="0">
                <a:ln>
                  <a:noFill/>
                </a:ln>
                <a:solidFill>
                  <a:schemeClr val="bg1">
                    <a:lumMod val="65000"/>
                    <a:lumOff val="35000"/>
                  </a:schemeClr>
                </a:solidFill>
                <a:effectLst/>
                <a:uLnTx/>
                <a:uFillTx/>
                <a:latin typeface="Arial"/>
                <a:ea typeface="+mn-ea"/>
                <a:cs typeface="+mn-cs"/>
              </a:rPr>
              <a:t>x uplift from ‘in-reel’ access</a:t>
            </a:r>
          </a:p>
        </p:txBody>
      </p:sp>
    </p:spTree>
    <p:extLst>
      <p:ext uri="{BB962C8B-B14F-4D97-AF65-F5344CB8AC3E}">
        <p14:creationId xmlns:p14="http://schemas.microsoft.com/office/powerpoint/2010/main" val="415957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19C4-0390-4423-8EC0-4FB306E9D73C}"/>
              </a:ext>
            </a:extLst>
          </p:cNvPr>
          <p:cNvSpPr>
            <a:spLocks noGrp="1"/>
          </p:cNvSpPr>
          <p:nvPr>
            <p:ph type="title"/>
          </p:nvPr>
        </p:nvSpPr>
        <p:spPr/>
        <p:txBody>
          <a:bodyPr/>
          <a:lstStyle/>
          <a:p>
            <a:r>
              <a:rPr lang="en-GB" dirty="0"/>
              <a:t>What can Cinema add to your ABC1 ADS media plan?</a:t>
            </a:r>
            <a:endParaRPr lang="en-US" dirty="0"/>
          </a:p>
        </p:txBody>
      </p:sp>
      <p:sp>
        <p:nvSpPr>
          <p:cNvPr id="7" name="Text Placeholder 6">
            <a:extLst>
              <a:ext uri="{FF2B5EF4-FFF2-40B4-BE49-F238E27FC236}">
                <a16:creationId xmlns:a16="http://schemas.microsoft.com/office/drawing/2014/main" id="{C9A47DE4-245F-4A32-B1E0-21A648823743}"/>
              </a:ext>
            </a:extLst>
          </p:cNvPr>
          <p:cNvSpPr>
            <a:spLocks noGrp="1"/>
          </p:cNvSpPr>
          <p:nvPr>
            <p:ph type="body" sz="quarter" idx="14"/>
          </p:nvPr>
        </p:nvSpPr>
        <p:spPr>
          <a:xfrm>
            <a:off x="270000" y="671102"/>
            <a:ext cx="12496599" cy="436608"/>
          </a:xfrm>
        </p:spPr>
        <p:txBody>
          <a:body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Starting with cinema allows you to engage an audience when they’re in a positive and receptive mindset and most willing to pay attention to ads. </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sp>
        <p:nvSpPr>
          <p:cNvPr id="22" name="Text Placeholder 6">
            <a:extLst>
              <a:ext uri="{FF2B5EF4-FFF2-40B4-BE49-F238E27FC236}">
                <a16:creationId xmlns:a16="http://schemas.microsoft.com/office/drawing/2014/main" id="{13DB1834-C014-B78B-EAAB-D84930878C92}"/>
              </a:ext>
            </a:extLst>
          </p:cNvPr>
          <p:cNvSpPr txBox="1">
            <a:spLocks/>
          </p:cNvSpPr>
          <p:nvPr/>
        </p:nvSpPr>
        <p:spPr bwMode="gray">
          <a:xfrm>
            <a:off x="2847976" y="7176504"/>
            <a:ext cx="10493060" cy="276999"/>
          </a:xfrm>
          <a:prstGeom prst="rect">
            <a:avLst/>
          </a:prstGeom>
          <a:ln>
            <a:noFill/>
          </a:ln>
        </p:spPr>
        <p:txBody>
          <a:bodyPr vert="horz" wrap="square" lIns="0" tIns="0" rIns="0" bIns="0" rtlCol="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lnSpc>
                <a:spcPct val="100000"/>
              </a:lnSpc>
              <a:defRPr/>
            </a:pPr>
            <a:r>
              <a:rPr lang="en-US" sz="900" dirty="0">
                <a:solidFill>
                  <a:schemeClr val="bg1">
                    <a:lumMod val="50000"/>
                    <a:lumOff val="50000"/>
                  </a:schemeClr>
                </a:solidFill>
              </a:rPr>
              <a:t>Source: 1. FAME 2022. ABC1 Adults who are heavy cinemagoers. 2. Centre of Attention Research, Lumen &amp; DCM 2022. 3.</a:t>
            </a:r>
            <a:r>
              <a:rPr lang="en-GB" sz="900" dirty="0">
                <a:solidFill>
                  <a:schemeClr val="bg1">
                    <a:lumMod val="50000"/>
                    <a:lumOff val="50000"/>
                  </a:schemeClr>
                </a:solidFill>
              </a:rPr>
              <a:t> Differentology 2022 – 2023. Respondents were asked ‘Please can you rank the following in order of how premium you perceive them’. Sample: 7,000 cinemagoers across 14 research projects</a:t>
            </a:r>
          </a:p>
        </p:txBody>
      </p:sp>
      <p:sp>
        <p:nvSpPr>
          <p:cNvPr id="18" name="Oval 17">
            <a:extLst>
              <a:ext uri="{FF2B5EF4-FFF2-40B4-BE49-F238E27FC236}">
                <a16:creationId xmlns:a16="http://schemas.microsoft.com/office/drawing/2014/main" id="{53345286-9416-5B14-1F8E-E99C1E7A4FD2}"/>
              </a:ext>
            </a:extLst>
          </p:cNvPr>
          <p:cNvSpPr/>
          <p:nvPr/>
        </p:nvSpPr>
        <p:spPr>
          <a:xfrm>
            <a:off x="695325" y="1436939"/>
            <a:ext cx="3514725" cy="3430083"/>
          </a:xfrm>
          <a:prstGeom prst="ellipse">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200" b="1" dirty="0">
                <a:solidFill>
                  <a:schemeClr val="accent5">
                    <a:lumMod val="20000"/>
                    <a:lumOff val="80000"/>
                  </a:schemeClr>
                </a:solidFill>
              </a:rPr>
              <a:t>POSITIVE MOOD</a:t>
            </a:r>
          </a:p>
        </p:txBody>
      </p:sp>
      <p:sp>
        <p:nvSpPr>
          <p:cNvPr id="3" name="Oval 2">
            <a:extLst>
              <a:ext uri="{FF2B5EF4-FFF2-40B4-BE49-F238E27FC236}">
                <a16:creationId xmlns:a16="http://schemas.microsoft.com/office/drawing/2014/main" id="{349307E3-3F9C-A3F8-E52C-479C22ABA1FD}"/>
              </a:ext>
            </a:extLst>
          </p:cNvPr>
          <p:cNvSpPr/>
          <p:nvPr/>
        </p:nvSpPr>
        <p:spPr>
          <a:xfrm>
            <a:off x="4760936" y="1436939"/>
            <a:ext cx="3514725" cy="3430083"/>
          </a:xfrm>
          <a:prstGeom prst="ellipse">
            <a:avLst/>
          </a:prstGeom>
          <a:solidFill>
            <a:schemeClr val="bg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200" b="1" dirty="0">
                <a:solidFill>
                  <a:schemeClr val="accent5">
                    <a:lumMod val="20000"/>
                    <a:lumOff val="80000"/>
                  </a:schemeClr>
                </a:solidFill>
              </a:rPr>
              <a:t>PAY MORE ATTENTION TO ADS</a:t>
            </a:r>
          </a:p>
        </p:txBody>
      </p:sp>
      <p:sp>
        <p:nvSpPr>
          <p:cNvPr id="4" name="Oval 3">
            <a:extLst>
              <a:ext uri="{FF2B5EF4-FFF2-40B4-BE49-F238E27FC236}">
                <a16:creationId xmlns:a16="http://schemas.microsoft.com/office/drawing/2014/main" id="{56846390-4476-E754-E5F7-4A84CCD54C6A}"/>
              </a:ext>
            </a:extLst>
          </p:cNvPr>
          <p:cNvSpPr/>
          <p:nvPr/>
        </p:nvSpPr>
        <p:spPr>
          <a:xfrm>
            <a:off x="8826547" y="1436938"/>
            <a:ext cx="3514725" cy="3430083"/>
          </a:xfrm>
          <a:prstGeom prst="ellipse">
            <a:avLst/>
          </a:prstGeom>
          <a:solidFill>
            <a:schemeClr val="tx1">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200" b="1" dirty="0">
                <a:solidFill>
                  <a:schemeClr val="accent5">
                    <a:lumMod val="20000"/>
                    <a:lumOff val="80000"/>
                  </a:schemeClr>
                </a:solidFill>
              </a:rPr>
              <a:t>QUALITY SIGNAL</a:t>
            </a:r>
          </a:p>
        </p:txBody>
      </p:sp>
      <p:sp>
        <p:nvSpPr>
          <p:cNvPr id="5" name="Text Placeholder 10">
            <a:extLst>
              <a:ext uri="{FF2B5EF4-FFF2-40B4-BE49-F238E27FC236}">
                <a16:creationId xmlns:a16="http://schemas.microsoft.com/office/drawing/2014/main" id="{75AED8D9-1617-AE34-ECFB-457FA3191903}"/>
              </a:ext>
            </a:extLst>
          </p:cNvPr>
          <p:cNvSpPr txBox="1">
            <a:spLocks/>
          </p:cNvSpPr>
          <p:nvPr/>
        </p:nvSpPr>
        <p:spPr>
          <a:xfrm>
            <a:off x="740568" y="5115212"/>
            <a:ext cx="3424238" cy="970474"/>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2000" b="1" i="0" u="none" strike="noStrike" kern="1200" cap="none" spc="0" normalizeH="0" baseline="0" noProof="0" dirty="0">
                <a:ln>
                  <a:noFill/>
                </a:ln>
                <a:solidFill>
                  <a:schemeClr val="bg2">
                    <a:lumMod val="75000"/>
                  </a:schemeClr>
                </a:solidFill>
                <a:effectLst/>
                <a:uLnTx/>
                <a:uFillTx/>
                <a:latin typeface="Arial"/>
                <a:ea typeface="+mn-ea"/>
                <a:cs typeface="+mn-cs"/>
              </a:rPr>
              <a:t>70%</a:t>
            </a:r>
            <a:endParaRPr kumimoji="0" lang="en-GB" sz="2000" b="1"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0" b="0" i="1" u="none" strike="noStrike" kern="1200" cap="none" spc="0" normalizeH="0" baseline="0" noProof="0" dirty="0">
                <a:ln>
                  <a:noFill/>
                </a:ln>
                <a:solidFill>
                  <a:srgbClr val="8A8A8D"/>
                </a:solidFill>
                <a:effectLst/>
                <a:uLnTx/>
                <a:uFillTx/>
                <a:latin typeface="Arial"/>
                <a:ea typeface="+mn-ea"/>
                <a:cs typeface="+mn-cs"/>
              </a:rPr>
              <a:t>agree they feel either relaxed, happy, excited, engaged or attentive when watching adverts in the cinema</a:t>
            </a:r>
            <a:r>
              <a:rPr kumimoji="0" lang="en-GB" sz="1200" b="0" i="1" u="none" strike="noStrike" kern="1200" cap="none" spc="0" normalizeH="0" baseline="30000" noProof="0" dirty="0">
                <a:ln>
                  <a:noFill/>
                </a:ln>
                <a:solidFill>
                  <a:srgbClr val="8A8A8D"/>
                </a:solidFill>
                <a:effectLst/>
                <a:uLnTx/>
                <a:uFillTx/>
                <a:latin typeface="Arial"/>
                <a:ea typeface="+mn-ea"/>
                <a:cs typeface="+mn-cs"/>
              </a:rPr>
              <a:t>1</a:t>
            </a:r>
            <a:endParaRPr kumimoji="0" lang="en-US" sz="900" b="0" i="1" u="none" strike="noStrike" kern="1200" cap="none" spc="0" normalizeH="0" baseline="30000" noProof="0" dirty="0">
              <a:ln>
                <a:noFill/>
              </a:ln>
              <a:solidFill>
                <a:srgbClr val="8A8A8D"/>
              </a:solidFill>
              <a:effectLst/>
              <a:uLnTx/>
              <a:uFillTx/>
              <a:latin typeface="Arial"/>
              <a:ea typeface="+mn-ea"/>
              <a:cs typeface="+mn-cs"/>
            </a:endParaRPr>
          </a:p>
        </p:txBody>
      </p:sp>
      <p:sp>
        <p:nvSpPr>
          <p:cNvPr id="9" name="Text Placeholder 10">
            <a:extLst>
              <a:ext uri="{FF2B5EF4-FFF2-40B4-BE49-F238E27FC236}">
                <a16:creationId xmlns:a16="http://schemas.microsoft.com/office/drawing/2014/main" id="{D6A2A3F9-4958-6A1F-5979-9D0B427E883B}"/>
              </a:ext>
            </a:extLst>
          </p:cNvPr>
          <p:cNvSpPr txBox="1">
            <a:spLocks/>
          </p:cNvSpPr>
          <p:nvPr/>
        </p:nvSpPr>
        <p:spPr>
          <a:xfrm>
            <a:off x="4546707" y="5115212"/>
            <a:ext cx="3859927" cy="970474"/>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2000" b="1" i="0" u="none" strike="noStrike" kern="1200" cap="none" spc="0" normalizeH="0" baseline="0" noProof="0" dirty="0">
                <a:ln>
                  <a:noFill/>
                </a:ln>
                <a:solidFill>
                  <a:schemeClr val="bg2">
                    <a:lumMod val="75000"/>
                  </a:schemeClr>
                </a:solidFill>
                <a:effectLst/>
                <a:uLnTx/>
                <a:uFillTx/>
                <a:latin typeface="Arial"/>
                <a:ea typeface="+mn-ea"/>
                <a:cs typeface="+mn-cs"/>
              </a:rPr>
              <a:t>80%</a:t>
            </a:r>
            <a:endParaRPr kumimoji="0" lang="en-GB" sz="2000" b="1"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GB" sz="1200" b="0" i="1" dirty="0">
                <a:solidFill>
                  <a:srgbClr val="8A8A8D"/>
                </a:solidFill>
                <a:latin typeface="Arial"/>
              </a:rPr>
              <a:t>DCM &amp; Lumen’s ‘Centre of Attention’ research, shows that 24 seconds of a 30”, and 48 seconds of a 60” ad (80% of your ads) are watched by the audience – significantly higher than vs other platforms</a:t>
            </a:r>
            <a:r>
              <a:rPr lang="en-GB" sz="1200" b="0" i="1" baseline="30000" dirty="0">
                <a:solidFill>
                  <a:srgbClr val="8A8A8D"/>
                </a:solidFill>
                <a:latin typeface="Arial"/>
              </a:rPr>
              <a:t>2</a:t>
            </a:r>
            <a:endParaRPr kumimoji="0" lang="en-US" sz="900" b="0" i="1" u="none" strike="noStrike" kern="1200" cap="none" spc="0" normalizeH="0" baseline="30000" noProof="0" dirty="0">
              <a:ln>
                <a:noFill/>
              </a:ln>
              <a:solidFill>
                <a:srgbClr val="8A8A8D"/>
              </a:solidFill>
              <a:effectLst/>
              <a:uLnTx/>
              <a:uFillTx/>
              <a:latin typeface="Arial"/>
              <a:ea typeface="+mn-ea"/>
              <a:cs typeface="+mn-cs"/>
            </a:endParaRPr>
          </a:p>
        </p:txBody>
      </p:sp>
      <p:sp>
        <p:nvSpPr>
          <p:cNvPr id="11" name="Text Placeholder 10">
            <a:extLst>
              <a:ext uri="{FF2B5EF4-FFF2-40B4-BE49-F238E27FC236}">
                <a16:creationId xmlns:a16="http://schemas.microsoft.com/office/drawing/2014/main" id="{B0B61759-4816-B227-C9A5-486E030120CF}"/>
              </a:ext>
            </a:extLst>
          </p:cNvPr>
          <p:cNvSpPr txBox="1">
            <a:spLocks/>
          </p:cNvSpPr>
          <p:nvPr/>
        </p:nvSpPr>
        <p:spPr>
          <a:xfrm>
            <a:off x="8740246" y="5115212"/>
            <a:ext cx="3687325" cy="138083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2000" b="1" i="0" u="none" strike="noStrike" kern="1200" cap="none" spc="0" normalizeH="0" baseline="0" noProof="0" dirty="0">
                <a:ln>
                  <a:noFill/>
                </a:ln>
                <a:solidFill>
                  <a:schemeClr val="bg2">
                    <a:lumMod val="75000"/>
                  </a:schemeClr>
                </a:solidFill>
                <a:effectLst/>
                <a:uLnTx/>
                <a:uFillTx/>
                <a:latin typeface="Arial"/>
                <a:ea typeface="+mn-ea"/>
                <a:cs typeface="+mn-cs"/>
              </a:rPr>
              <a:t>46%</a:t>
            </a:r>
            <a:endParaRPr kumimoji="0" lang="en-GB" sz="2000" b="1"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GB" sz="1200" b="0" i="1" dirty="0">
                <a:solidFill>
                  <a:srgbClr val="8A8A8D"/>
                </a:solidFill>
                <a:latin typeface="Arial"/>
              </a:rPr>
              <a:t>rank cinema as the most premium platform making it the best way to signal to an affluent audience that your product is high quality and premium.</a:t>
            </a:r>
            <a:r>
              <a:rPr lang="en-GB" sz="1200" b="0" i="1" baseline="30000" dirty="0">
                <a:solidFill>
                  <a:srgbClr val="8A8A8D"/>
                </a:solidFill>
                <a:latin typeface="Arial"/>
              </a:rPr>
              <a:t>3</a:t>
            </a:r>
            <a:endParaRPr kumimoji="0" lang="en-US" sz="900" b="0" i="1" u="none" strike="noStrike" kern="1200" cap="none" spc="0" normalizeH="0" baseline="30000" noProof="0" dirty="0">
              <a:ln>
                <a:noFill/>
              </a:ln>
              <a:solidFill>
                <a:srgbClr val="8A8A8D"/>
              </a:solidFill>
              <a:effectLst/>
              <a:uLnTx/>
              <a:uFillTx/>
              <a:latin typeface="Arial"/>
              <a:ea typeface="+mn-ea"/>
              <a:cs typeface="+mn-cs"/>
            </a:endParaRPr>
          </a:p>
        </p:txBody>
      </p:sp>
    </p:spTree>
    <p:extLst>
      <p:ext uri="{BB962C8B-B14F-4D97-AF65-F5344CB8AC3E}">
        <p14:creationId xmlns:p14="http://schemas.microsoft.com/office/powerpoint/2010/main" val="4948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black background with white text&#10;&#10;Description automatically generated">
            <a:extLst>
              <a:ext uri="{FF2B5EF4-FFF2-40B4-BE49-F238E27FC236}">
                <a16:creationId xmlns:a16="http://schemas.microsoft.com/office/drawing/2014/main" id="{87A8F59A-A975-697F-3B3E-A07EB99F7F5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46033" y="4754595"/>
            <a:ext cx="951243" cy="621922"/>
          </a:xfrm>
          <a:prstGeom prst="rect">
            <a:avLst/>
          </a:prstGeom>
        </p:spPr>
      </p:pic>
      <p:cxnSp>
        <p:nvCxnSpPr>
          <p:cNvPr id="28" name="Straight Connector 27">
            <a:extLst>
              <a:ext uri="{FF2B5EF4-FFF2-40B4-BE49-F238E27FC236}">
                <a16:creationId xmlns:a16="http://schemas.microsoft.com/office/drawing/2014/main" id="{9D273B56-B96D-DECC-0A20-EA59D3A78B7E}"/>
              </a:ext>
            </a:extLst>
          </p:cNvPr>
          <p:cNvCxnSpPr>
            <a:cxnSpLocks/>
          </p:cNvCxnSpPr>
          <p:nvPr/>
        </p:nvCxnSpPr>
        <p:spPr>
          <a:xfrm>
            <a:off x="8917552" y="3616337"/>
            <a:ext cx="0" cy="68378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9" name="Picture 2" descr="DreamWorks The Bad Guys 2 Logo by SamLee25 on DeviantArt">
            <a:extLst>
              <a:ext uri="{FF2B5EF4-FFF2-40B4-BE49-F238E27FC236}">
                <a16:creationId xmlns:a16="http://schemas.microsoft.com/office/drawing/2014/main" id="{D712B042-A08A-CE5C-B7B7-65A7DDBA68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4941" y="4132105"/>
            <a:ext cx="866117" cy="86611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E8C2DE9-769E-67F7-A8C7-AD4160A9F2F4}"/>
              </a:ext>
            </a:extLst>
          </p:cNvPr>
          <p:cNvCxnSpPr>
            <a:cxnSpLocks/>
          </p:cNvCxnSpPr>
          <p:nvPr/>
        </p:nvCxnSpPr>
        <p:spPr>
          <a:xfrm flipV="1">
            <a:off x="8552902" y="3267648"/>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499466-2933-9EE8-4434-27EF7B33A6B7}"/>
              </a:ext>
            </a:extLst>
          </p:cNvPr>
          <p:cNvCxnSpPr>
            <a:cxnSpLocks/>
          </p:cNvCxnSpPr>
          <p:nvPr/>
        </p:nvCxnSpPr>
        <p:spPr>
          <a:xfrm flipV="1">
            <a:off x="3726058" y="2173748"/>
            <a:ext cx="0" cy="15758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673B7F-3DD9-79C2-08C4-DC4BD7D80FA2}"/>
              </a:ext>
            </a:extLst>
          </p:cNvPr>
          <p:cNvCxnSpPr>
            <a:cxnSpLocks/>
          </p:cNvCxnSpPr>
          <p:nvPr/>
        </p:nvCxnSpPr>
        <p:spPr>
          <a:xfrm flipH="1" flipV="1">
            <a:off x="995225" y="3303578"/>
            <a:ext cx="4225" cy="140921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5FDA23-9FFD-44C8-B5FC-05743743EDDE}"/>
              </a:ext>
            </a:extLst>
          </p:cNvPr>
          <p:cNvCxnSpPr>
            <a:cxnSpLocks/>
          </p:cNvCxnSpPr>
          <p:nvPr/>
        </p:nvCxnSpPr>
        <p:spPr>
          <a:xfrm flipV="1">
            <a:off x="2369376" y="2856026"/>
            <a:ext cx="0" cy="97634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DC92BE-EE4A-E54C-BFF3-8CF766BB78B9}"/>
              </a:ext>
            </a:extLst>
          </p:cNvPr>
          <p:cNvSpPr txBox="1">
            <a:spLocks/>
          </p:cNvSpPr>
          <p:nvPr/>
        </p:nvSpPr>
        <p:spPr bwMode="gray">
          <a:xfrm>
            <a:off x="259028" y="183348"/>
            <a:ext cx="10435188" cy="431015"/>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07" rtl="0" eaLnBrk="1" fontAlgn="auto" latinLnBrk="0" hangingPunct="1">
              <a:lnSpc>
                <a:spcPct val="100000"/>
              </a:lnSpc>
              <a:spcBef>
                <a:spcPct val="0"/>
              </a:spcBef>
              <a:spcAft>
                <a:spcPts val="0"/>
              </a:spcAft>
              <a:buClrTx/>
              <a:buSzTx/>
              <a:buFontTx/>
              <a:buNone/>
              <a:tabLst/>
              <a:defRPr/>
            </a:pPr>
            <a:r>
              <a:rPr kumimoji="0" lang="en-US" sz="2801" b="0" i="0" u="none" strike="noStrike" kern="1200" cap="all" spc="100" normalizeH="0" baseline="0" noProof="0">
                <a:ln w="22225">
                  <a:noFill/>
                  <a:prstDash val="solid"/>
                </a:ln>
                <a:solidFill>
                  <a:srgbClr val="FFFFFF"/>
                </a:solidFill>
                <a:effectLst/>
                <a:uLnTx/>
                <a:uFillTx/>
                <a:latin typeface="Impact"/>
                <a:ea typeface="+mj-ea"/>
                <a:cs typeface="+mj-cs"/>
              </a:rPr>
              <a:t>FILM SLATE 2025</a:t>
            </a:r>
          </a:p>
        </p:txBody>
      </p:sp>
      <p:sp>
        <p:nvSpPr>
          <p:cNvPr id="22" name="AutoShape 10" descr="Image result for gambit logo">
            <a:extLst>
              <a:ext uri="{FF2B5EF4-FFF2-40B4-BE49-F238E27FC236}">
                <a16:creationId xmlns:a16="http://schemas.microsoft.com/office/drawing/2014/main" id="{2438FAE9-DF04-D94C-9801-CBBF9BDDE919}"/>
              </a:ext>
            </a:extLst>
          </p:cNvPr>
          <p:cNvSpPr>
            <a:spLocks noChangeAspect="1" noChangeArrowheads="1"/>
          </p:cNvSpPr>
          <p:nvPr/>
        </p:nvSpPr>
        <p:spPr bwMode="auto">
          <a:xfrm>
            <a:off x="6569085" y="3452645"/>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CD7DCF25-EB44-7B4B-A4F6-002C7D9BCB0B}"/>
              </a:ext>
            </a:extLst>
          </p:cNvPr>
          <p:cNvCxnSpPr>
            <a:cxnSpLocks/>
          </p:cNvCxnSpPr>
          <p:nvPr/>
        </p:nvCxnSpPr>
        <p:spPr>
          <a:xfrm flipH="1" flipV="1">
            <a:off x="4887174" y="1563463"/>
            <a:ext cx="5356" cy="20194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AutoShape 8" descr="Respect (2021 film) - Wikipedia">
            <a:extLst>
              <a:ext uri="{FF2B5EF4-FFF2-40B4-BE49-F238E27FC236}">
                <a16:creationId xmlns:a16="http://schemas.microsoft.com/office/drawing/2014/main" id="{ABCE86EF-A500-487D-B55B-5F8E6976DB1A}"/>
              </a:ext>
            </a:extLst>
          </p:cNvPr>
          <p:cNvSpPr>
            <a:spLocks noChangeAspect="1" noChangeArrowheads="1"/>
          </p:cNvSpPr>
          <p:nvPr/>
        </p:nvSpPr>
        <p:spPr bwMode="auto">
          <a:xfrm>
            <a:off x="6569085" y="3627447"/>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812ABDCB-4F78-41A6-84AE-915E56A657A5}"/>
              </a:ext>
            </a:extLst>
          </p:cNvPr>
          <p:cNvGrpSpPr/>
          <p:nvPr/>
        </p:nvGrpSpPr>
        <p:grpSpPr>
          <a:xfrm>
            <a:off x="0" y="3596399"/>
            <a:ext cx="13442951" cy="288000"/>
            <a:chOff x="0" y="3590945"/>
            <a:chExt cx="13442951" cy="288000"/>
          </a:xfrm>
        </p:grpSpPr>
        <p:sp>
          <p:nvSpPr>
            <p:cNvPr id="55" name="Rectangle: Rounded Corners 3">
              <a:extLst>
                <a:ext uri="{FF2B5EF4-FFF2-40B4-BE49-F238E27FC236}">
                  <a16:creationId xmlns:a16="http://schemas.microsoft.com/office/drawing/2014/main" id="{81113650-8D03-47D7-B289-DF003545C79F}"/>
                </a:ext>
              </a:extLst>
            </p:cNvPr>
            <p:cNvSpPr/>
            <p:nvPr/>
          </p:nvSpPr>
          <p:spPr>
            <a:xfrm>
              <a:off x="0" y="3590945"/>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a:ln>
                  <a:noFill/>
                </a:ln>
                <a:solidFill>
                  <a:srgbClr val="000000"/>
                </a:solidFill>
                <a:effectLst/>
                <a:uLnTx/>
                <a:uFillTx/>
                <a:latin typeface="Impact"/>
                <a:ea typeface="+mn-ea"/>
                <a:cs typeface="+mn-cs"/>
              </a:endParaRPr>
            </a:p>
          </p:txBody>
        </p:sp>
        <p:sp>
          <p:nvSpPr>
            <p:cNvPr id="57" name="Title 1">
              <a:extLst>
                <a:ext uri="{FF2B5EF4-FFF2-40B4-BE49-F238E27FC236}">
                  <a16:creationId xmlns:a16="http://schemas.microsoft.com/office/drawing/2014/main" id="{CA55D575-4975-4C7E-B787-7FBA3A4DF94B}"/>
                </a:ext>
              </a:extLst>
            </p:cNvPr>
            <p:cNvSpPr txBox="1">
              <a:spLocks/>
            </p:cNvSpPr>
            <p:nvPr/>
          </p:nvSpPr>
          <p:spPr bwMode="gray">
            <a:xfrm>
              <a:off x="12973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JAN</a:t>
              </a:r>
            </a:p>
          </p:txBody>
        </p:sp>
        <p:sp>
          <p:nvSpPr>
            <p:cNvPr id="63" name="Title 1">
              <a:extLst>
                <a:ext uri="{FF2B5EF4-FFF2-40B4-BE49-F238E27FC236}">
                  <a16:creationId xmlns:a16="http://schemas.microsoft.com/office/drawing/2014/main" id="{216F97A8-D6A9-426E-9740-91E00B0381D3}"/>
                </a:ext>
              </a:extLst>
            </p:cNvPr>
            <p:cNvSpPr txBox="1">
              <a:spLocks/>
            </p:cNvSpPr>
            <p:nvPr/>
          </p:nvSpPr>
          <p:spPr bwMode="gray">
            <a:xfrm>
              <a:off x="1413291" y="3658365"/>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Feb</a:t>
              </a:r>
            </a:p>
          </p:txBody>
        </p:sp>
        <p:sp>
          <p:nvSpPr>
            <p:cNvPr id="69" name="Title 1">
              <a:extLst>
                <a:ext uri="{FF2B5EF4-FFF2-40B4-BE49-F238E27FC236}">
                  <a16:creationId xmlns:a16="http://schemas.microsoft.com/office/drawing/2014/main" id="{1AB92A3A-9BF6-4458-9428-B45840A86A71}"/>
                </a:ext>
              </a:extLst>
            </p:cNvPr>
            <p:cNvSpPr txBox="1">
              <a:spLocks/>
            </p:cNvSpPr>
            <p:nvPr/>
          </p:nvSpPr>
          <p:spPr bwMode="gray">
            <a:xfrm>
              <a:off x="8078331"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1" name="Title 1">
              <a:extLst>
                <a:ext uri="{FF2B5EF4-FFF2-40B4-BE49-F238E27FC236}">
                  <a16:creationId xmlns:a16="http://schemas.microsoft.com/office/drawing/2014/main" id="{FD777305-2577-4279-A395-62076DA5AE79}"/>
                </a:ext>
              </a:extLst>
            </p:cNvPr>
            <p:cNvSpPr txBox="1">
              <a:spLocks/>
            </p:cNvSpPr>
            <p:nvPr/>
          </p:nvSpPr>
          <p:spPr bwMode="gray">
            <a:xfrm>
              <a:off x="2859872" y="3648240"/>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Mar</a:t>
              </a:r>
            </a:p>
          </p:txBody>
        </p:sp>
        <p:sp>
          <p:nvSpPr>
            <p:cNvPr id="72" name="Title 1">
              <a:extLst>
                <a:ext uri="{FF2B5EF4-FFF2-40B4-BE49-F238E27FC236}">
                  <a16:creationId xmlns:a16="http://schemas.microsoft.com/office/drawing/2014/main" id="{DBC1C7C6-CE7E-488D-BBE5-55134C385E52}"/>
                </a:ext>
              </a:extLst>
            </p:cNvPr>
            <p:cNvSpPr txBox="1">
              <a:spLocks/>
            </p:cNvSpPr>
            <p:nvPr/>
          </p:nvSpPr>
          <p:spPr bwMode="gray">
            <a:xfrm>
              <a:off x="10349359"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3" name="Title 1">
              <a:extLst>
                <a:ext uri="{FF2B5EF4-FFF2-40B4-BE49-F238E27FC236}">
                  <a16:creationId xmlns:a16="http://schemas.microsoft.com/office/drawing/2014/main" id="{00BC2E8E-4561-4847-956D-917BB8AFDBEF}"/>
                </a:ext>
              </a:extLst>
            </p:cNvPr>
            <p:cNvSpPr txBox="1">
              <a:spLocks/>
            </p:cNvSpPr>
            <p:nvPr/>
          </p:nvSpPr>
          <p:spPr bwMode="gray">
            <a:xfrm>
              <a:off x="1148487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grpSp>
      <p:cxnSp>
        <p:nvCxnSpPr>
          <p:cNvPr id="75" name="Straight Connector 74">
            <a:extLst>
              <a:ext uri="{FF2B5EF4-FFF2-40B4-BE49-F238E27FC236}">
                <a16:creationId xmlns:a16="http://schemas.microsoft.com/office/drawing/2014/main" id="{DFAE185E-9170-4837-870D-666400CE4073}"/>
              </a:ext>
            </a:extLst>
          </p:cNvPr>
          <p:cNvCxnSpPr>
            <a:cxnSpLocks/>
          </p:cNvCxnSpPr>
          <p:nvPr/>
        </p:nvCxnSpPr>
        <p:spPr>
          <a:xfrm flipV="1">
            <a:off x="2327059" y="3716459"/>
            <a:ext cx="0" cy="33879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B09EF72-1925-4D5C-A844-096519EA64A4}"/>
              </a:ext>
            </a:extLst>
          </p:cNvPr>
          <p:cNvCxnSpPr>
            <a:cxnSpLocks/>
          </p:cNvCxnSpPr>
          <p:nvPr/>
        </p:nvCxnSpPr>
        <p:spPr>
          <a:xfrm flipV="1">
            <a:off x="1745689" y="3865991"/>
            <a:ext cx="0" cy="103200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80B3D9-0FF2-D8AA-7486-608834A7E300}"/>
              </a:ext>
            </a:extLst>
          </p:cNvPr>
          <p:cNvCxnSpPr>
            <a:cxnSpLocks/>
          </p:cNvCxnSpPr>
          <p:nvPr/>
        </p:nvCxnSpPr>
        <p:spPr>
          <a:xfrm flipH="1" flipV="1">
            <a:off x="3729977" y="3699008"/>
            <a:ext cx="10800" cy="11698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0BDD5A2E-FC45-35FF-7C69-B8021B8546F3}"/>
              </a:ext>
            </a:extLst>
          </p:cNvPr>
          <p:cNvSpPr txBox="1">
            <a:spLocks/>
          </p:cNvSpPr>
          <p:nvPr/>
        </p:nvSpPr>
        <p:spPr bwMode="gray">
          <a:xfrm>
            <a:off x="5181231" y="366321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MAY</a:t>
            </a:r>
          </a:p>
        </p:txBody>
      </p:sp>
      <p:sp>
        <p:nvSpPr>
          <p:cNvPr id="62" name="Title 1">
            <a:extLst>
              <a:ext uri="{FF2B5EF4-FFF2-40B4-BE49-F238E27FC236}">
                <a16:creationId xmlns:a16="http://schemas.microsoft.com/office/drawing/2014/main" id="{B99C3FB7-9DD3-A058-652D-59DCDB748821}"/>
              </a:ext>
            </a:extLst>
          </p:cNvPr>
          <p:cNvSpPr txBox="1">
            <a:spLocks/>
          </p:cNvSpPr>
          <p:nvPr/>
        </p:nvSpPr>
        <p:spPr bwMode="gray">
          <a:xfrm>
            <a:off x="645053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JUN</a:t>
            </a:r>
          </a:p>
        </p:txBody>
      </p:sp>
      <p:sp>
        <p:nvSpPr>
          <p:cNvPr id="74" name="Title 1">
            <a:extLst>
              <a:ext uri="{FF2B5EF4-FFF2-40B4-BE49-F238E27FC236}">
                <a16:creationId xmlns:a16="http://schemas.microsoft.com/office/drawing/2014/main" id="{337C61C3-23D4-A1E9-B41F-3A07D094D34B}"/>
              </a:ext>
            </a:extLst>
          </p:cNvPr>
          <p:cNvSpPr txBox="1">
            <a:spLocks/>
          </p:cNvSpPr>
          <p:nvPr/>
        </p:nvSpPr>
        <p:spPr bwMode="gray">
          <a:xfrm>
            <a:off x="4262246" y="3654588"/>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APR</a:t>
            </a:r>
          </a:p>
        </p:txBody>
      </p:sp>
      <p:cxnSp>
        <p:nvCxnSpPr>
          <p:cNvPr id="78" name="Straight Connector 77">
            <a:extLst>
              <a:ext uri="{FF2B5EF4-FFF2-40B4-BE49-F238E27FC236}">
                <a16:creationId xmlns:a16="http://schemas.microsoft.com/office/drawing/2014/main" id="{1C1DFEF9-0386-4FB3-B006-E6D86CB58040}"/>
              </a:ext>
            </a:extLst>
          </p:cNvPr>
          <p:cNvCxnSpPr>
            <a:cxnSpLocks/>
          </p:cNvCxnSpPr>
          <p:nvPr/>
        </p:nvCxnSpPr>
        <p:spPr>
          <a:xfrm flipH="1" flipV="1">
            <a:off x="6036056" y="3664024"/>
            <a:ext cx="10917" cy="194289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3" name="Title 1">
            <a:extLst>
              <a:ext uri="{FF2B5EF4-FFF2-40B4-BE49-F238E27FC236}">
                <a16:creationId xmlns:a16="http://schemas.microsoft.com/office/drawing/2014/main" id="{E95A1948-3807-E82E-5CA4-EB81D9725914}"/>
              </a:ext>
            </a:extLst>
          </p:cNvPr>
          <p:cNvSpPr txBox="1">
            <a:spLocks/>
          </p:cNvSpPr>
          <p:nvPr/>
        </p:nvSpPr>
        <p:spPr bwMode="gray">
          <a:xfrm>
            <a:off x="7758767" y="3669032"/>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JUL</a:t>
            </a:r>
          </a:p>
        </p:txBody>
      </p:sp>
      <p:sp>
        <p:nvSpPr>
          <p:cNvPr id="84" name="Title 1">
            <a:extLst>
              <a:ext uri="{FF2B5EF4-FFF2-40B4-BE49-F238E27FC236}">
                <a16:creationId xmlns:a16="http://schemas.microsoft.com/office/drawing/2014/main" id="{508225DC-72F5-880C-F8D6-636C91ACA82E}"/>
              </a:ext>
            </a:extLst>
          </p:cNvPr>
          <p:cNvSpPr txBox="1">
            <a:spLocks/>
          </p:cNvSpPr>
          <p:nvPr/>
        </p:nvSpPr>
        <p:spPr bwMode="gray">
          <a:xfrm>
            <a:off x="876559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AUG</a:t>
            </a:r>
          </a:p>
        </p:txBody>
      </p:sp>
      <p:sp>
        <p:nvSpPr>
          <p:cNvPr id="85" name="Title 1">
            <a:extLst>
              <a:ext uri="{FF2B5EF4-FFF2-40B4-BE49-F238E27FC236}">
                <a16:creationId xmlns:a16="http://schemas.microsoft.com/office/drawing/2014/main" id="{33120328-BA13-A284-35F3-72BFE4235074}"/>
              </a:ext>
            </a:extLst>
          </p:cNvPr>
          <p:cNvSpPr txBox="1">
            <a:spLocks/>
          </p:cNvSpPr>
          <p:nvPr/>
        </p:nvSpPr>
        <p:spPr bwMode="gray">
          <a:xfrm>
            <a:off x="9818554"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SEPT</a:t>
            </a:r>
          </a:p>
        </p:txBody>
      </p:sp>
      <p:sp>
        <p:nvSpPr>
          <p:cNvPr id="86" name="Title 1">
            <a:extLst>
              <a:ext uri="{FF2B5EF4-FFF2-40B4-BE49-F238E27FC236}">
                <a16:creationId xmlns:a16="http://schemas.microsoft.com/office/drawing/2014/main" id="{7869372B-B14D-4D99-5B22-5CEF4BB551C9}"/>
              </a:ext>
            </a:extLst>
          </p:cNvPr>
          <p:cNvSpPr txBox="1">
            <a:spLocks/>
          </p:cNvSpPr>
          <p:nvPr/>
        </p:nvSpPr>
        <p:spPr bwMode="gray">
          <a:xfrm>
            <a:off x="10591667"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OCT</a:t>
            </a:r>
          </a:p>
        </p:txBody>
      </p:sp>
      <p:sp>
        <p:nvSpPr>
          <p:cNvPr id="87" name="Title 1">
            <a:extLst>
              <a:ext uri="{FF2B5EF4-FFF2-40B4-BE49-F238E27FC236}">
                <a16:creationId xmlns:a16="http://schemas.microsoft.com/office/drawing/2014/main" id="{76E5660B-4667-4589-A7ED-371A8F5036C5}"/>
              </a:ext>
            </a:extLst>
          </p:cNvPr>
          <p:cNvSpPr txBox="1">
            <a:spLocks/>
          </p:cNvSpPr>
          <p:nvPr/>
        </p:nvSpPr>
        <p:spPr bwMode="gray">
          <a:xfrm>
            <a:off x="11484873"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NOV</a:t>
            </a:r>
          </a:p>
        </p:txBody>
      </p:sp>
      <p:sp>
        <p:nvSpPr>
          <p:cNvPr id="88" name="Title 1">
            <a:extLst>
              <a:ext uri="{FF2B5EF4-FFF2-40B4-BE49-F238E27FC236}">
                <a16:creationId xmlns:a16="http://schemas.microsoft.com/office/drawing/2014/main" id="{CC74D5E2-B0EA-6661-7B0E-44B447FEF59E}"/>
              </a:ext>
            </a:extLst>
          </p:cNvPr>
          <p:cNvSpPr txBox="1">
            <a:spLocks/>
          </p:cNvSpPr>
          <p:nvPr/>
        </p:nvSpPr>
        <p:spPr bwMode="gray">
          <a:xfrm>
            <a:off x="12444071" y="3654588"/>
            <a:ext cx="387185"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DEC</a:t>
            </a:r>
          </a:p>
        </p:txBody>
      </p:sp>
      <p:cxnSp>
        <p:nvCxnSpPr>
          <p:cNvPr id="89" name="Straight Connector 88">
            <a:extLst>
              <a:ext uri="{FF2B5EF4-FFF2-40B4-BE49-F238E27FC236}">
                <a16:creationId xmlns:a16="http://schemas.microsoft.com/office/drawing/2014/main" id="{6F1ADC04-6B0A-D4F7-3D30-194431CBCE6B}"/>
              </a:ext>
            </a:extLst>
          </p:cNvPr>
          <p:cNvCxnSpPr>
            <a:cxnSpLocks/>
          </p:cNvCxnSpPr>
          <p:nvPr/>
        </p:nvCxnSpPr>
        <p:spPr>
          <a:xfrm flipV="1">
            <a:off x="7314292" y="3823070"/>
            <a:ext cx="5828" cy="14439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D5CB633-F2BB-1F05-70A2-11D50AA34C4B}"/>
              </a:ext>
            </a:extLst>
          </p:cNvPr>
          <p:cNvCxnSpPr>
            <a:cxnSpLocks/>
          </p:cNvCxnSpPr>
          <p:nvPr/>
        </p:nvCxnSpPr>
        <p:spPr>
          <a:xfrm flipV="1">
            <a:off x="7120342" y="3276615"/>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22B86F-AF5F-1DAC-F321-5B29141DC33A}"/>
              </a:ext>
            </a:extLst>
          </p:cNvPr>
          <p:cNvCxnSpPr>
            <a:cxnSpLocks/>
          </p:cNvCxnSpPr>
          <p:nvPr/>
        </p:nvCxnSpPr>
        <p:spPr>
          <a:xfrm flipH="1" flipV="1">
            <a:off x="8320018" y="3682252"/>
            <a:ext cx="3131" cy="14393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4ABB596-4C8F-360A-B917-3950F0B4608C}"/>
              </a:ext>
            </a:extLst>
          </p:cNvPr>
          <p:cNvCxnSpPr>
            <a:cxnSpLocks/>
          </p:cNvCxnSpPr>
          <p:nvPr/>
        </p:nvCxnSpPr>
        <p:spPr>
          <a:xfrm flipV="1">
            <a:off x="11104900" y="2348583"/>
            <a:ext cx="0" cy="12478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AB8F473-1CA1-AD3A-6BB7-010B7B7D962D}"/>
              </a:ext>
            </a:extLst>
          </p:cNvPr>
          <p:cNvCxnSpPr>
            <a:cxnSpLocks/>
          </p:cNvCxnSpPr>
          <p:nvPr/>
        </p:nvCxnSpPr>
        <p:spPr>
          <a:xfrm flipH="1" flipV="1">
            <a:off x="10245990" y="2953859"/>
            <a:ext cx="9609" cy="88141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510299A-763F-7007-C165-D46BFDEC1F44}"/>
              </a:ext>
            </a:extLst>
          </p:cNvPr>
          <p:cNvCxnSpPr>
            <a:cxnSpLocks/>
          </p:cNvCxnSpPr>
          <p:nvPr/>
        </p:nvCxnSpPr>
        <p:spPr>
          <a:xfrm flipV="1">
            <a:off x="10610721" y="3784666"/>
            <a:ext cx="0" cy="5027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61C4B33-6C2A-6910-C2A9-DDE6E79BC2B8}"/>
              </a:ext>
            </a:extLst>
          </p:cNvPr>
          <p:cNvCxnSpPr>
            <a:cxnSpLocks/>
          </p:cNvCxnSpPr>
          <p:nvPr/>
        </p:nvCxnSpPr>
        <p:spPr>
          <a:xfrm flipV="1">
            <a:off x="12396148" y="3638420"/>
            <a:ext cx="0" cy="106286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7F634BB-02DD-DB4A-A9BF-EE3A688E4DFD}"/>
              </a:ext>
            </a:extLst>
          </p:cNvPr>
          <p:cNvCxnSpPr>
            <a:cxnSpLocks/>
          </p:cNvCxnSpPr>
          <p:nvPr/>
        </p:nvCxnSpPr>
        <p:spPr>
          <a:xfrm flipV="1">
            <a:off x="2859872" y="3220443"/>
            <a:ext cx="0" cy="39164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01E054-DAC9-F24B-2C10-E9379BD92649}"/>
              </a:ext>
            </a:extLst>
          </p:cNvPr>
          <p:cNvCxnSpPr>
            <a:cxnSpLocks/>
          </p:cNvCxnSpPr>
          <p:nvPr/>
        </p:nvCxnSpPr>
        <p:spPr>
          <a:xfrm>
            <a:off x="11840098" y="3665601"/>
            <a:ext cx="0" cy="16009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41643C-EDA7-A47E-82C6-6EFF9263DC2A}"/>
              </a:ext>
            </a:extLst>
          </p:cNvPr>
          <p:cNvCxnSpPr>
            <a:cxnSpLocks/>
          </p:cNvCxnSpPr>
          <p:nvPr/>
        </p:nvCxnSpPr>
        <p:spPr>
          <a:xfrm flipV="1">
            <a:off x="295932" y="2257032"/>
            <a:ext cx="0" cy="15965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995846-4485-40B6-9FDD-EFF87041C593}"/>
              </a:ext>
            </a:extLst>
          </p:cNvPr>
          <p:cNvCxnSpPr>
            <a:cxnSpLocks/>
          </p:cNvCxnSpPr>
          <p:nvPr/>
        </p:nvCxnSpPr>
        <p:spPr>
          <a:xfrm flipV="1">
            <a:off x="12294349" y="1784502"/>
            <a:ext cx="0" cy="20146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9139496-1CED-4D22-9111-F149DF52CCA4}"/>
              </a:ext>
            </a:extLst>
          </p:cNvPr>
          <p:cNvCxnSpPr>
            <a:cxnSpLocks/>
          </p:cNvCxnSpPr>
          <p:nvPr/>
        </p:nvCxnSpPr>
        <p:spPr>
          <a:xfrm>
            <a:off x="8078331" y="2781658"/>
            <a:ext cx="0" cy="81474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02BC3D-E284-44A5-ECC5-CD2C9BFB980F}"/>
              </a:ext>
            </a:extLst>
          </p:cNvPr>
          <p:cNvCxnSpPr>
            <a:cxnSpLocks/>
          </p:cNvCxnSpPr>
          <p:nvPr/>
        </p:nvCxnSpPr>
        <p:spPr>
          <a:xfrm flipH="1">
            <a:off x="8736563" y="1959381"/>
            <a:ext cx="9687" cy="18743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BB10AF-FC20-DD1C-8BAF-CB8E6599AC59}"/>
              </a:ext>
            </a:extLst>
          </p:cNvPr>
          <p:cNvCxnSpPr>
            <a:cxnSpLocks/>
          </p:cNvCxnSpPr>
          <p:nvPr/>
        </p:nvCxnSpPr>
        <p:spPr>
          <a:xfrm flipV="1">
            <a:off x="5529477" y="2752455"/>
            <a:ext cx="8660" cy="9021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DFFDBCA-8EAC-539A-B0E3-54D3C98EDD27}"/>
              </a:ext>
            </a:extLst>
          </p:cNvPr>
          <p:cNvCxnSpPr>
            <a:cxnSpLocks/>
          </p:cNvCxnSpPr>
          <p:nvPr/>
        </p:nvCxnSpPr>
        <p:spPr>
          <a:xfrm flipV="1">
            <a:off x="6326634" y="3829858"/>
            <a:ext cx="0" cy="80685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D8542A-C12C-E8DE-FF54-89DFC59ADCA0}"/>
              </a:ext>
            </a:extLst>
          </p:cNvPr>
          <p:cNvCxnSpPr>
            <a:cxnSpLocks/>
          </p:cNvCxnSpPr>
          <p:nvPr/>
        </p:nvCxnSpPr>
        <p:spPr>
          <a:xfrm flipH="1" flipV="1">
            <a:off x="10941564" y="3749409"/>
            <a:ext cx="8103" cy="108088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970187EC-161A-377A-BDC0-D9BC032538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7174" y="5127744"/>
            <a:ext cx="2146967" cy="429392"/>
          </a:xfrm>
          <a:prstGeom prst="rect">
            <a:avLst/>
          </a:prstGeom>
        </p:spPr>
      </p:pic>
      <p:pic>
        <p:nvPicPr>
          <p:cNvPr id="17" name="Picture 16">
            <a:extLst>
              <a:ext uri="{FF2B5EF4-FFF2-40B4-BE49-F238E27FC236}">
                <a16:creationId xmlns:a16="http://schemas.microsoft.com/office/drawing/2014/main" id="{0286FE9B-785D-F68A-1578-B256232ED2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5891" y="1989172"/>
            <a:ext cx="1100990" cy="888038"/>
          </a:xfrm>
          <a:prstGeom prst="rect">
            <a:avLst/>
          </a:prstGeom>
        </p:spPr>
      </p:pic>
      <p:pic>
        <p:nvPicPr>
          <p:cNvPr id="2" name="Picture 1">
            <a:extLst>
              <a:ext uri="{FF2B5EF4-FFF2-40B4-BE49-F238E27FC236}">
                <a16:creationId xmlns:a16="http://schemas.microsoft.com/office/drawing/2014/main" id="{CB7A7ED3-2AB9-51F5-95EB-A528782D9D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9" y="2226647"/>
            <a:ext cx="1114959" cy="702116"/>
          </a:xfrm>
          <a:prstGeom prst="rect">
            <a:avLst/>
          </a:prstGeom>
        </p:spPr>
      </p:pic>
      <p:pic>
        <p:nvPicPr>
          <p:cNvPr id="11" name="Picture 10">
            <a:extLst>
              <a:ext uri="{FF2B5EF4-FFF2-40B4-BE49-F238E27FC236}">
                <a16:creationId xmlns:a16="http://schemas.microsoft.com/office/drawing/2014/main" id="{023A2683-B262-F879-8A59-EB011D359803}"/>
              </a:ext>
            </a:extLst>
          </p:cNvPr>
          <p:cNvPicPr>
            <a:picLocks noChangeAspect="1"/>
          </p:cNvPicPr>
          <p:nvPr/>
        </p:nvPicPr>
        <p:blipFill>
          <a:blip r:embed="rId7"/>
          <a:stretch>
            <a:fillRect/>
          </a:stretch>
        </p:blipFill>
        <p:spPr>
          <a:xfrm>
            <a:off x="3933846" y="1285531"/>
            <a:ext cx="1892397" cy="495325"/>
          </a:xfrm>
          <a:prstGeom prst="rect">
            <a:avLst/>
          </a:prstGeom>
        </p:spPr>
      </p:pic>
      <p:pic>
        <p:nvPicPr>
          <p:cNvPr id="26" name="Picture 25">
            <a:extLst>
              <a:ext uri="{FF2B5EF4-FFF2-40B4-BE49-F238E27FC236}">
                <a16:creationId xmlns:a16="http://schemas.microsoft.com/office/drawing/2014/main" id="{A601F6EA-47E4-2BE0-9966-2E5161C211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0083" y="2300854"/>
            <a:ext cx="2079115" cy="743934"/>
          </a:xfrm>
          <a:prstGeom prst="rect">
            <a:avLst/>
          </a:prstGeom>
        </p:spPr>
      </p:pic>
      <p:pic>
        <p:nvPicPr>
          <p:cNvPr id="27" name="Picture 26">
            <a:extLst>
              <a:ext uri="{FF2B5EF4-FFF2-40B4-BE49-F238E27FC236}">
                <a16:creationId xmlns:a16="http://schemas.microsoft.com/office/drawing/2014/main" id="{36DFE03E-DCD2-008D-2CB9-7723AB6130C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28787" y="3004712"/>
            <a:ext cx="1064239" cy="348226"/>
          </a:xfrm>
          <a:prstGeom prst="rect">
            <a:avLst/>
          </a:prstGeom>
        </p:spPr>
      </p:pic>
      <p:pic>
        <p:nvPicPr>
          <p:cNvPr id="1028" name="Picture 4">
            <a:extLst>
              <a:ext uri="{FF2B5EF4-FFF2-40B4-BE49-F238E27FC236}">
                <a16:creationId xmlns:a16="http://schemas.microsoft.com/office/drawing/2014/main" id="{FABEF949-3208-2FCC-10AA-CA88DFA525D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822161" y="1824451"/>
            <a:ext cx="1739424" cy="646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o Knights (2024) Release Date is November 14, 2024 - See the Cast and  More - Plex">
            <a:extLst>
              <a:ext uri="{FF2B5EF4-FFF2-40B4-BE49-F238E27FC236}">
                <a16:creationId xmlns:a16="http://schemas.microsoft.com/office/drawing/2014/main" id="{58767BD7-B9E9-C542-0974-76AA52A3676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170100" y="4913865"/>
            <a:ext cx="1103951" cy="7815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UNDERBOLTS LOGO PNG 2024 OFFICIAL by Andrewvm on DeviantArt">
            <a:extLst>
              <a:ext uri="{FF2B5EF4-FFF2-40B4-BE49-F238E27FC236}">
                <a16:creationId xmlns:a16="http://schemas.microsoft.com/office/drawing/2014/main" id="{64E6705E-444B-1ADD-A6C0-0C10B18D38E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88367" y="2225215"/>
            <a:ext cx="1292793" cy="7261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C2DD3DA-0368-6574-EEF6-94292A0A9FC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0624" y="4663344"/>
            <a:ext cx="1055309" cy="411105"/>
          </a:xfrm>
          <a:prstGeom prst="rect">
            <a:avLst/>
          </a:prstGeom>
        </p:spPr>
      </p:pic>
      <p:cxnSp>
        <p:nvCxnSpPr>
          <p:cNvPr id="42" name="Straight Connector 41">
            <a:extLst>
              <a:ext uri="{FF2B5EF4-FFF2-40B4-BE49-F238E27FC236}">
                <a16:creationId xmlns:a16="http://schemas.microsoft.com/office/drawing/2014/main" id="{7ACD9945-D359-97D5-A621-EC5E19BACDFC}"/>
              </a:ext>
            </a:extLst>
          </p:cNvPr>
          <p:cNvCxnSpPr>
            <a:cxnSpLocks/>
          </p:cNvCxnSpPr>
          <p:nvPr/>
        </p:nvCxnSpPr>
        <p:spPr>
          <a:xfrm flipV="1">
            <a:off x="6446449" y="2142656"/>
            <a:ext cx="0" cy="170107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6" name="Picture 2" descr="Elio - Logo | Pirates &amp; Princesses">
            <a:extLst>
              <a:ext uri="{FF2B5EF4-FFF2-40B4-BE49-F238E27FC236}">
                <a16:creationId xmlns:a16="http://schemas.microsoft.com/office/drawing/2014/main" id="{111813A2-083F-80CE-A01F-688D6F13DACA}"/>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23648" t="22014" r="22578" b="21069"/>
          <a:stretch/>
        </p:blipFill>
        <p:spPr bwMode="auto">
          <a:xfrm>
            <a:off x="6647490" y="2855379"/>
            <a:ext cx="933101" cy="5136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HE FANTASTIC FOUR LOGO PNG HD 2025 OFFICIAL by Andrewvm on DeviantArt">
            <a:extLst>
              <a:ext uri="{FF2B5EF4-FFF2-40B4-BE49-F238E27FC236}">
                <a16:creationId xmlns:a16="http://schemas.microsoft.com/office/drawing/2014/main" id="{B88889C4-BE1A-F893-E2FD-E4905D27EAE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761252" y="1020354"/>
            <a:ext cx="1970779" cy="110680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ED01AF3-829B-D954-F94F-B587610801A1}"/>
              </a:ext>
            </a:extLst>
          </p:cNvPr>
          <p:cNvSpPr txBox="1"/>
          <p:nvPr/>
        </p:nvSpPr>
        <p:spPr>
          <a:xfrm>
            <a:off x="2009986" y="2800150"/>
            <a:ext cx="1676859" cy="473206"/>
          </a:xfrm>
          <a:prstGeom prst="rect">
            <a:avLst/>
          </a:prstGeom>
          <a:noFill/>
          <a:ln>
            <a:noFill/>
          </a:ln>
        </p:spPr>
        <p:txBody>
          <a:bodyPr wrap="square" rtlCol="0">
            <a:spAutoFit/>
          </a:bodyPr>
          <a:lstStyle/>
          <a:p>
            <a:pPr marL="0" marR="0" lvl="0" indent="0" algn="ctr" defTabSz="961844"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C162C"/>
                </a:solidFill>
                <a:effectLst/>
                <a:uLnTx/>
                <a:uFillTx/>
                <a:latin typeface="Aharoni" panose="02010803020104030203" pitchFamily="2" charset="-79"/>
                <a:ea typeface="+mn-ea"/>
                <a:cs typeface="Aharoni" panose="02010803020104030203" pitchFamily="2" charset="-79"/>
              </a:rPr>
              <a:t>VICIOUS</a:t>
            </a:r>
          </a:p>
        </p:txBody>
      </p:sp>
      <p:pic>
        <p:nvPicPr>
          <p:cNvPr id="34" name="Picture 33">
            <a:extLst>
              <a:ext uri="{FF2B5EF4-FFF2-40B4-BE49-F238E27FC236}">
                <a16:creationId xmlns:a16="http://schemas.microsoft.com/office/drawing/2014/main" id="{932889C7-3D24-A3B4-3967-AEC4422BD8F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707497" y="2353890"/>
            <a:ext cx="1055205" cy="489091"/>
          </a:xfrm>
          <a:prstGeom prst="rect">
            <a:avLst/>
          </a:prstGeom>
        </p:spPr>
      </p:pic>
      <p:pic>
        <p:nvPicPr>
          <p:cNvPr id="37" name="Picture 6" descr="The Bride! (2025) - Cast &amp; Crew — The Movie Database (TMDB)">
            <a:extLst>
              <a:ext uri="{FF2B5EF4-FFF2-40B4-BE49-F238E27FC236}">
                <a16:creationId xmlns:a16="http://schemas.microsoft.com/office/drawing/2014/main" id="{D77BBF49-8999-25FB-4AD3-60F90A854641}"/>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9932394" y="4360886"/>
            <a:ext cx="1350368" cy="28397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CAED540-C676-4259-91F6-DB05E5C729F8}"/>
              </a:ext>
            </a:extLst>
          </p:cNvPr>
          <p:cNvSpPr txBox="1"/>
          <p:nvPr/>
        </p:nvSpPr>
        <p:spPr>
          <a:xfrm>
            <a:off x="10255515" y="1678870"/>
            <a:ext cx="1676859" cy="707886"/>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B3449"/>
                </a:solidFill>
                <a:effectLst/>
                <a:uLnTx/>
                <a:uFillTx/>
                <a:latin typeface="Stencil" panose="040409050D0802020404" pitchFamily="82" charset="0"/>
                <a:ea typeface="+mn-ea"/>
                <a:cs typeface="Aharoni" panose="02010803020104030203" pitchFamily="2" charset="-79"/>
              </a:rPr>
              <a:t>TRON</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B3449"/>
                </a:solidFill>
                <a:effectLst/>
                <a:uLnTx/>
                <a:uFillTx/>
                <a:latin typeface="Stencil" panose="040409050D0802020404" pitchFamily="82" charset="0"/>
                <a:ea typeface="+mn-ea"/>
                <a:cs typeface="Aharoni" panose="02010803020104030203" pitchFamily="2" charset="-79"/>
              </a:rPr>
              <a:t>ARES</a:t>
            </a:r>
          </a:p>
        </p:txBody>
      </p:sp>
      <p:pic>
        <p:nvPicPr>
          <p:cNvPr id="1038" name="Picture 14" descr="Wicked: Part Two (2025) - IMDb">
            <a:extLst>
              <a:ext uri="{FF2B5EF4-FFF2-40B4-BE49-F238E27FC236}">
                <a16:creationId xmlns:a16="http://schemas.microsoft.com/office/drawing/2014/main" id="{CFE23033-C43E-DCD7-CD59-C546DDDB65D1}"/>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1457757" y="2444922"/>
            <a:ext cx="1674462" cy="785912"/>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097EF1F7-B67A-C547-C258-4D3B9C727497}"/>
              </a:ext>
            </a:extLst>
          </p:cNvPr>
          <p:cNvCxnSpPr>
            <a:cxnSpLocks/>
          </p:cNvCxnSpPr>
          <p:nvPr/>
        </p:nvCxnSpPr>
        <p:spPr>
          <a:xfrm flipV="1">
            <a:off x="13137756" y="2584527"/>
            <a:ext cx="0" cy="12510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4065950-4634-47A3-E2BC-FAE568CCF714}"/>
              </a:ext>
            </a:extLst>
          </p:cNvPr>
          <p:cNvCxnSpPr>
            <a:cxnSpLocks/>
          </p:cNvCxnSpPr>
          <p:nvPr/>
        </p:nvCxnSpPr>
        <p:spPr>
          <a:xfrm flipV="1">
            <a:off x="4558971" y="3314009"/>
            <a:ext cx="0" cy="36824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7AFDBE4-7BAE-4725-E8B6-FACC24ACFA38}"/>
              </a:ext>
            </a:extLst>
          </p:cNvPr>
          <p:cNvCxnSpPr>
            <a:cxnSpLocks/>
          </p:cNvCxnSpPr>
          <p:nvPr/>
        </p:nvCxnSpPr>
        <p:spPr>
          <a:xfrm flipV="1">
            <a:off x="6721475" y="3730638"/>
            <a:ext cx="0" cy="603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3934308D-69A8-C70F-E763-F800E4FBBBC9}"/>
              </a:ext>
            </a:extLst>
          </p:cNvPr>
          <p:cNvSpPr txBox="1"/>
          <p:nvPr/>
        </p:nvSpPr>
        <p:spPr>
          <a:xfrm>
            <a:off x="8715735" y="1964233"/>
            <a:ext cx="1846189" cy="369332"/>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C162C"/>
                </a:solidFill>
                <a:effectLst/>
                <a:uLnTx/>
                <a:uFillTx/>
                <a:latin typeface="Book Antiqua" panose="02040602050305030304" pitchFamily="18" charset="0"/>
                <a:ea typeface="+mn-ea"/>
                <a:cs typeface="Aldhabi" panose="01000000000000000000" pitchFamily="2" charset="-78"/>
              </a:rPr>
              <a:t>Insidious </a:t>
            </a:r>
            <a:r>
              <a:rPr kumimoji="0" lang="en-GB" sz="1200" b="1" i="0" u="none" strike="noStrike" kern="1200" cap="none" spc="0" normalizeH="0" baseline="0" noProof="0" dirty="0">
                <a:ln>
                  <a:noFill/>
                </a:ln>
                <a:solidFill>
                  <a:srgbClr val="AC162C"/>
                </a:solidFill>
                <a:effectLst/>
                <a:uLnTx/>
                <a:uFillTx/>
                <a:latin typeface="Book Antiqua" panose="02040602050305030304" pitchFamily="18" charset="0"/>
                <a:ea typeface="+mn-ea"/>
                <a:cs typeface="Aldhabi" panose="01000000000000000000" pitchFamily="2" charset="-78"/>
              </a:rPr>
              <a:t>(Sequel)</a:t>
            </a:r>
            <a:endParaRPr kumimoji="0" lang="en-GB" sz="1800" b="1" i="0" u="none" strike="noStrike" kern="1200" cap="none" spc="0" normalizeH="0" baseline="0" noProof="0" dirty="0">
              <a:ln>
                <a:noFill/>
              </a:ln>
              <a:solidFill>
                <a:srgbClr val="AC162C"/>
              </a:solidFill>
              <a:effectLst/>
              <a:uLnTx/>
              <a:uFillTx/>
              <a:latin typeface="Book Antiqua" panose="02040602050305030304" pitchFamily="18" charset="0"/>
              <a:ea typeface="+mn-ea"/>
              <a:cs typeface="Aldhabi" panose="01000000000000000000" pitchFamily="2" charset="-78"/>
            </a:endParaRPr>
          </a:p>
        </p:txBody>
      </p:sp>
      <p:cxnSp>
        <p:nvCxnSpPr>
          <p:cNvPr id="96" name="Straight Connector 95">
            <a:extLst>
              <a:ext uri="{FF2B5EF4-FFF2-40B4-BE49-F238E27FC236}">
                <a16:creationId xmlns:a16="http://schemas.microsoft.com/office/drawing/2014/main" id="{6E18C68E-C874-9FD1-F455-4FD40489987F}"/>
              </a:ext>
            </a:extLst>
          </p:cNvPr>
          <p:cNvCxnSpPr>
            <a:cxnSpLocks/>
          </p:cNvCxnSpPr>
          <p:nvPr/>
        </p:nvCxnSpPr>
        <p:spPr>
          <a:xfrm flipV="1">
            <a:off x="9638829" y="2333565"/>
            <a:ext cx="0" cy="12843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B4C840-55E6-7B14-2D22-509A142D5177}"/>
              </a:ext>
            </a:extLst>
          </p:cNvPr>
          <p:cNvCxnSpPr>
            <a:cxnSpLocks/>
          </p:cNvCxnSpPr>
          <p:nvPr/>
        </p:nvCxnSpPr>
        <p:spPr>
          <a:xfrm flipV="1">
            <a:off x="7735557" y="3832061"/>
            <a:ext cx="0" cy="4282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6" name="Picture 4" descr="The Jane Austen Film Club: Downton Abbey Episode 1 on Masterpiece/PBS...My  personal link">
            <a:extLst>
              <a:ext uri="{FF2B5EF4-FFF2-40B4-BE49-F238E27FC236}">
                <a16:creationId xmlns:a16="http://schemas.microsoft.com/office/drawing/2014/main" id="{DB268514-956C-774E-A44C-6839A040365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94376" y="768251"/>
            <a:ext cx="1554486" cy="879305"/>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7DD9F8DE-C455-28C5-06EA-1612FACD4267}"/>
              </a:ext>
            </a:extLst>
          </p:cNvPr>
          <p:cNvCxnSpPr>
            <a:cxnSpLocks/>
          </p:cNvCxnSpPr>
          <p:nvPr/>
        </p:nvCxnSpPr>
        <p:spPr>
          <a:xfrm>
            <a:off x="10519896" y="1424006"/>
            <a:ext cx="3014" cy="8585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7" name="Picture 96" descr="A logo for a movie&#10;&#10;Description automatically generated">
            <a:extLst>
              <a:ext uri="{FF2B5EF4-FFF2-40B4-BE49-F238E27FC236}">
                <a16:creationId xmlns:a16="http://schemas.microsoft.com/office/drawing/2014/main" id="{0736C3ED-3DF8-4188-A86C-574FC0D2225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69807" y="4276597"/>
            <a:ext cx="1244210" cy="628600"/>
          </a:xfrm>
          <a:prstGeom prst="rect">
            <a:avLst/>
          </a:prstGeom>
        </p:spPr>
      </p:pic>
      <p:pic>
        <p:nvPicPr>
          <p:cNvPr id="98" name="Picture 97" descr="A white silhouette of a person&#10;&#10;Description automatically generated">
            <a:extLst>
              <a:ext uri="{FF2B5EF4-FFF2-40B4-BE49-F238E27FC236}">
                <a16:creationId xmlns:a16="http://schemas.microsoft.com/office/drawing/2014/main" id="{A5225C78-74E5-47BE-AA90-E2E7883EA0B1}"/>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0625534" y="4852872"/>
            <a:ext cx="644773" cy="982653"/>
          </a:xfrm>
          <a:prstGeom prst="rect">
            <a:avLst/>
          </a:prstGeom>
        </p:spPr>
      </p:pic>
      <p:pic>
        <p:nvPicPr>
          <p:cNvPr id="99" name="Picture 98" descr="A black and grey text&#10;&#10;Description automatically generated">
            <a:extLst>
              <a:ext uri="{FF2B5EF4-FFF2-40B4-BE49-F238E27FC236}">
                <a16:creationId xmlns:a16="http://schemas.microsoft.com/office/drawing/2014/main" id="{B695CE21-117E-4CAE-A80C-A9B3662D632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3790622" y="2930100"/>
            <a:ext cx="1547814" cy="368242"/>
          </a:xfrm>
          <a:prstGeom prst="rect">
            <a:avLst/>
          </a:prstGeom>
        </p:spPr>
      </p:pic>
      <p:pic>
        <p:nvPicPr>
          <p:cNvPr id="32" name="Picture 31" descr="A logo for a movie&#10;&#10;Description automatically generated">
            <a:extLst>
              <a:ext uri="{FF2B5EF4-FFF2-40B4-BE49-F238E27FC236}">
                <a16:creationId xmlns:a16="http://schemas.microsoft.com/office/drawing/2014/main" id="{7CA60823-6FC4-188A-C110-4D01D3FFB8C9}"/>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1109504" y="5050871"/>
            <a:ext cx="1248728" cy="487618"/>
          </a:xfrm>
          <a:prstGeom prst="rect">
            <a:avLst/>
          </a:prstGeom>
        </p:spPr>
      </p:pic>
      <p:pic>
        <p:nvPicPr>
          <p:cNvPr id="90" name="Picture 89" descr="A purple and pink text&#10;&#10;Description automatically generated">
            <a:extLst>
              <a:ext uri="{FF2B5EF4-FFF2-40B4-BE49-F238E27FC236}">
                <a16:creationId xmlns:a16="http://schemas.microsoft.com/office/drawing/2014/main" id="{49390DF9-2058-4F1B-8100-BE4469E15998}"/>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t="-1132"/>
          <a:stretch/>
        </p:blipFill>
        <p:spPr>
          <a:xfrm>
            <a:off x="1777883" y="4132165"/>
            <a:ext cx="1407945" cy="765828"/>
          </a:xfrm>
          <a:prstGeom prst="rect">
            <a:avLst/>
          </a:prstGeom>
        </p:spPr>
      </p:pic>
      <p:pic>
        <p:nvPicPr>
          <p:cNvPr id="16" name="Picture 15">
            <a:extLst>
              <a:ext uri="{FF2B5EF4-FFF2-40B4-BE49-F238E27FC236}">
                <a16:creationId xmlns:a16="http://schemas.microsoft.com/office/drawing/2014/main" id="{C6BDC9D6-E7CE-EFD4-7684-7D4BD1F7A917}"/>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2306243" y="1353215"/>
            <a:ext cx="1100990" cy="1140114"/>
          </a:xfrm>
          <a:prstGeom prst="rect">
            <a:avLst/>
          </a:prstGeom>
        </p:spPr>
      </p:pic>
      <p:pic>
        <p:nvPicPr>
          <p:cNvPr id="56" name="Picture 55" descr="A blue and black text with a light beam&#10;&#10;Description automatically generated">
            <a:extLst>
              <a:ext uri="{FF2B5EF4-FFF2-40B4-BE49-F238E27FC236}">
                <a16:creationId xmlns:a16="http://schemas.microsoft.com/office/drawing/2014/main" id="{CFC48344-3D70-C2C0-7E35-1C6E8C0EA5E8}"/>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6048760" y="4055254"/>
            <a:ext cx="1289051" cy="431015"/>
          </a:xfrm>
          <a:prstGeom prst="rect">
            <a:avLst/>
          </a:prstGeom>
        </p:spPr>
      </p:pic>
      <p:pic>
        <p:nvPicPr>
          <p:cNvPr id="24" name="Picture 2" descr="New Formula 1 logo vector Free Download | Pixellogo">
            <a:extLst>
              <a:ext uri="{FF2B5EF4-FFF2-40B4-BE49-F238E27FC236}">
                <a16:creationId xmlns:a16="http://schemas.microsoft.com/office/drawing/2014/main" id="{203B2FA4-73DF-47A8-6C52-BE4881EE610B}"/>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l="5570" t="27406" r="9372" b="29991"/>
          <a:stretch/>
        </p:blipFill>
        <p:spPr bwMode="auto">
          <a:xfrm>
            <a:off x="7164950" y="4503320"/>
            <a:ext cx="1108612" cy="4545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uperman (2025) poster I made. I hope you like it. : r/superman">
            <a:extLst>
              <a:ext uri="{FF2B5EF4-FFF2-40B4-BE49-F238E27FC236}">
                <a16:creationId xmlns:a16="http://schemas.microsoft.com/office/drawing/2014/main" id="{9B59D6E4-DF36-FE08-5488-9BEF0DA4B250}"/>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3261" b="26100"/>
          <a:stretch/>
        </p:blipFill>
        <p:spPr bwMode="auto">
          <a:xfrm>
            <a:off x="7661046" y="5063366"/>
            <a:ext cx="1323415" cy="893623"/>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DE5D2E1A-9757-E98F-2352-29B14ED350A5}"/>
              </a:ext>
            </a:extLst>
          </p:cNvPr>
          <p:cNvSpPr txBox="1"/>
          <p:nvPr/>
        </p:nvSpPr>
        <p:spPr>
          <a:xfrm>
            <a:off x="6526904" y="5245865"/>
            <a:ext cx="1575068" cy="64633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5DF4A"/>
                </a:solidFill>
                <a:effectLst/>
                <a:uLnTx/>
                <a:uFillTx/>
                <a:latin typeface="Boucherie Block" panose="02000506000000020004" pitchFamily="2" charset="0"/>
                <a:ea typeface="+mn-ea"/>
                <a:cs typeface="Aldhabi" panose="01000000000000000000" pitchFamily="2" charset="-78"/>
              </a:rPr>
              <a:t>28 Years Later</a:t>
            </a:r>
          </a:p>
        </p:txBody>
      </p:sp>
      <p:pic>
        <p:nvPicPr>
          <p:cNvPr id="64" name="Picture 63" descr="A black background with white text&#10;&#10;Description automatically generated">
            <a:extLst>
              <a:ext uri="{FF2B5EF4-FFF2-40B4-BE49-F238E27FC236}">
                <a16:creationId xmlns:a16="http://schemas.microsoft.com/office/drawing/2014/main" id="{00E7AD25-8C7A-671F-70DC-A62A68850C2A}"/>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370116" y="2961694"/>
            <a:ext cx="1258668" cy="345479"/>
          </a:xfrm>
          <a:prstGeom prst="rect">
            <a:avLst/>
          </a:prstGeom>
        </p:spPr>
      </p:pic>
      <p:pic>
        <p:nvPicPr>
          <p:cNvPr id="1036" name="Picture 12" descr="Cobra Kai Kid on X: &quot;Sony has officially revealed the logo for “KARATE  KID.” The brand new film starring Ralph Macchio and Jackie Chan is set to  premiere on December 13th, 2024. #">
            <a:extLst>
              <a:ext uri="{FF2B5EF4-FFF2-40B4-BE49-F238E27FC236}">
                <a16:creationId xmlns:a16="http://schemas.microsoft.com/office/drawing/2014/main" id="{FFEB1F8E-11A5-AA93-EDCB-40D1BDE80D4A}"/>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5715772" y="1667347"/>
            <a:ext cx="1405404" cy="6765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white text&#10;&#10;Description automatically generated">
            <a:extLst>
              <a:ext uri="{FF2B5EF4-FFF2-40B4-BE49-F238E27FC236}">
                <a16:creationId xmlns:a16="http://schemas.microsoft.com/office/drawing/2014/main" id="{7D9BAC6C-2FA1-83EC-3CA0-9E3C791F90AD}"/>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1285427" y="5258296"/>
            <a:ext cx="1097088" cy="423286"/>
          </a:xfrm>
          <a:prstGeom prst="rect">
            <a:avLst/>
          </a:prstGeom>
        </p:spPr>
      </p:pic>
      <p:pic>
        <p:nvPicPr>
          <p:cNvPr id="5" name="Picture 2" descr="Zootropolis 2 (Version 2) Logo by lolboyyeah on DeviantArt">
            <a:extLst>
              <a:ext uri="{FF2B5EF4-FFF2-40B4-BE49-F238E27FC236}">
                <a16:creationId xmlns:a16="http://schemas.microsoft.com/office/drawing/2014/main" id="{98348B84-C536-0C03-F359-15A64476801E}"/>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1892690" y="4558545"/>
            <a:ext cx="1004159" cy="731205"/>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a:extLst>
              <a:ext uri="{FF2B5EF4-FFF2-40B4-BE49-F238E27FC236}">
                <a16:creationId xmlns:a16="http://schemas.microsoft.com/office/drawing/2014/main" id="{A436D143-5BF8-122A-3FA5-AE3ACDF4C48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291837" y="5474724"/>
            <a:ext cx="1386152" cy="880493"/>
          </a:xfrm>
          <a:prstGeom prst="rect">
            <a:avLst/>
          </a:prstGeom>
        </p:spPr>
      </p:pic>
      <p:cxnSp>
        <p:nvCxnSpPr>
          <p:cNvPr id="46" name="Straight Connector 45">
            <a:extLst>
              <a:ext uri="{FF2B5EF4-FFF2-40B4-BE49-F238E27FC236}">
                <a16:creationId xmlns:a16="http://schemas.microsoft.com/office/drawing/2014/main" id="{4DCFEA8E-FF5A-F4F8-E214-45EEA1259FD6}"/>
              </a:ext>
            </a:extLst>
          </p:cNvPr>
          <p:cNvCxnSpPr>
            <a:cxnSpLocks/>
          </p:cNvCxnSpPr>
          <p:nvPr/>
        </p:nvCxnSpPr>
        <p:spPr>
          <a:xfrm flipV="1">
            <a:off x="9413778" y="3605080"/>
            <a:ext cx="0" cy="112551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1" name="Picture 50" descr="A red and white text on a black background&#10;&#10;Description automatically generated">
            <a:extLst>
              <a:ext uri="{FF2B5EF4-FFF2-40B4-BE49-F238E27FC236}">
                <a16:creationId xmlns:a16="http://schemas.microsoft.com/office/drawing/2014/main" id="{6420CF77-B095-C61D-CBB7-622A79D36AFE}"/>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11744709" y="1314730"/>
            <a:ext cx="881155" cy="402358"/>
          </a:xfrm>
          <a:prstGeom prst="rect">
            <a:avLst/>
          </a:prstGeom>
        </p:spPr>
      </p:pic>
      <p:pic>
        <p:nvPicPr>
          <p:cNvPr id="43" name="Picture 42" descr="A close-up of a black background&#10;&#10;Description automatically generated">
            <a:extLst>
              <a:ext uri="{FF2B5EF4-FFF2-40B4-BE49-F238E27FC236}">
                <a16:creationId xmlns:a16="http://schemas.microsoft.com/office/drawing/2014/main" id="{2B1AF84C-6B92-0E7F-6222-EF8EA1B5AE1E}"/>
              </a:ext>
            </a:extLst>
          </p:cNvPr>
          <p:cNvPicPr>
            <a:picLocks noChangeAspect="1"/>
          </p:cNvPicPr>
          <p:nvPr/>
        </p:nvPicPr>
        <p:blipFill>
          <a:blip r:embed="rId36" cstate="screen">
            <a:extLst>
              <a:ext uri="{28A0092B-C50C-407E-A947-70E740481C1C}">
                <a14:useLocalDpi xmlns:a14="http://schemas.microsoft.com/office/drawing/2010/main"/>
              </a:ext>
            </a:extLst>
          </a:blip>
          <a:srcRect/>
          <a:stretch/>
        </p:blipFill>
        <p:spPr>
          <a:xfrm>
            <a:off x="4546454" y="4461700"/>
            <a:ext cx="1404923" cy="178915"/>
          </a:xfrm>
          <a:prstGeom prst="rect">
            <a:avLst/>
          </a:prstGeom>
        </p:spPr>
      </p:pic>
      <p:cxnSp>
        <p:nvCxnSpPr>
          <p:cNvPr id="44" name="Straight Connector 43">
            <a:extLst>
              <a:ext uri="{FF2B5EF4-FFF2-40B4-BE49-F238E27FC236}">
                <a16:creationId xmlns:a16="http://schemas.microsoft.com/office/drawing/2014/main" id="{1EF60271-6F64-6CE0-BE17-546D9DA3FB44}"/>
              </a:ext>
            </a:extLst>
          </p:cNvPr>
          <p:cNvCxnSpPr>
            <a:cxnSpLocks/>
          </p:cNvCxnSpPr>
          <p:nvPr/>
        </p:nvCxnSpPr>
        <p:spPr>
          <a:xfrm flipV="1">
            <a:off x="5762987" y="3868859"/>
            <a:ext cx="0" cy="33879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5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0F5AB0-FA71-BF1F-E9A3-E3F2607C3E7C}"/>
              </a:ext>
            </a:extLst>
          </p:cNvPr>
          <p:cNvSpPr/>
          <p:nvPr/>
        </p:nvSpPr>
        <p:spPr>
          <a:xfrm>
            <a:off x="4653781" y="1969848"/>
            <a:ext cx="4049787" cy="4545251"/>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583" rtl="0" eaLnBrk="1" fontAlgn="auto" latinLnBrk="0" hangingPunct="1">
              <a:lnSpc>
                <a:spcPct val="100000"/>
              </a:lnSpc>
              <a:spcBef>
                <a:spcPts val="0"/>
              </a:spcBef>
              <a:spcAft>
                <a:spcPts val="0"/>
              </a:spcAft>
              <a:buClrTx/>
              <a:buSzTx/>
              <a:buFontTx/>
              <a:buNone/>
              <a:tabLst/>
              <a:defRPr/>
            </a:pPr>
            <a:endParaRPr kumimoji="0" lang="en-GB" sz="1344"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E35718F-1F3F-FE3D-9ED2-68E291EA4680}"/>
              </a:ext>
            </a:extLst>
          </p:cNvPr>
          <p:cNvSpPr/>
          <p:nvPr/>
        </p:nvSpPr>
        <p:spPr>
          <a:xfrm>
            <a:off x="8967684" y="1969851"/>
            <a:ext cx="4049787" cy="4545248"/>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583" rtl="0" eaLnBrk="1" fontAlgn="auto" latinLnBrk="0" hangingPunct="1">
              <a:lnSpc>
                <a:spcPct val="100000"/>
              </a:lnSpc>
              <a:spcBef>
                <a:spcPts val="0"/>
              </a:spcBef>
              <a:spcAft>
                <a:spcPts val="0"/>
              </a:spcAft>
              <a:buClrTx/>
              <a:buSzTx/>
              <a:buFontTx/>
              <a:buNone/>
              <a:tabLst/>
              <a:defRPr/>
            </a:pPr>
            <a:endParaRPr kumimoji="0" lang="en-GB" sz="1344"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8EBE19C4-0390-4423-8EC0-4FB306E9D73C}"/>
              </a:ext>
            </a:extLst>
          </p:cNvPr>
          <p:cNvSpPr>
            <a:spLocks noGrp="1"/>
          </p:cNvSpPr>
          <p:nvPr>
            <p:ph type="title"/>
          </p:nvPr>
        </p:nvSpPr>
        <p:spPr/>
        <p:txBody>
          <a:bodyPr/>
          <a:lstStyle/>
          <a:p>
            <a:r>
              <a:rPr lang="en-GB" dirty="0"/>
              <a:t>The abc1 audience</a:t>
            </a:r>
            <a:endParaRPr lang="en-US" dirty="0"/>
          </a:p>
        </p:txBody>
      </p:sp>
      <p:sp>
        <p:nvSpPr>
          <p:cNvPr id="7" name="Text Placeholder 6">
            <a:extLst>
              <a:ext uri="{FF2B5EF4-FFF2-40B4-BE49-F238E27FC236}">
                <a16:creationId xmlns:a16="http://schemas.microsoft.com/office/drawing/2014/main" id="{C9A47DE4-245F-4A32-B1E0-21A648823743}"/>
              </a:ext>
            </a:extLst>
          </p:cNvPr>
          <p:cNvSpPr>
            <a:spLocks noGrp="1"/>
          </p:cNvSpPr>
          <p:nvPr>
            <p:ph type="body" sz="quarter" idx="14"/>
          </p:nvPr>
        </p:nvSpPr>
        <p:spPr>
          <a:xfrm>
            <a:off x="270000" y="665442"/>
            <a:ext cx="12817350" cy="436608"/>
          </a:xfrm>
        </p:spPr>
        <p:txBody>
          <a:body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Cinema gives brands the opportunity to engage a consumer heavy, online, discerning audience</a:t>
            </a:r>
            <a:r>
              <a:rPr lang="en-GB" dirty="0">
                <a:solidFill>
                  <a:srgbClr val="8A8A8D"/>
                </a:solidFill>
                <a:latin typeface="Arial"/>
              </a:rPr>
              <a:t> who tend to opt for a more premium lifestyle.</a:t>
            </a: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sp>
        <p:nvSpPr>
          <p:cNvPr id="22" name="Text Placeholder 6">
            <a:extLst>
              <a:ext uri="{FF2B5EF4-FFF2-40B4-BE49-F238E27FC236}">
                <a16:creationId xmlns:a16="http://schemas.microsoft.com/office/drawing/2014/main" id="{13DB1834-C014-B78B-EAAB-D84930878C92}"/>
              </a:ext>
            </a:extLst>
          </p:cNvPr>
          <p:cNvSpPr txBox="1">
            <a:spLocks/>
          </p:cNvSpPr>
          <p:nvPr/>
        </p:nvSpPr>
        <p:spPr bwMode="gray">
          <a:xfrm>
            <a:off x="2457453" y="7260796"/>
            <a:ext cx="10826432" cy="123111"/>
          </a:xfrm>
          <a:prstGeom prst="rect">
            <a:avLst/>
          </a:prstGeom>
          <a:ln>
            <a:noFill/>
          </a:ln>
        </p:spPr>
        <p:txBody>
          <a:bodyPr vert="horz" wrap="square" lIns="0" tIns="0" rIns="0" bIns="0" rtlCol="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1008126" rtl="0" eaLnBrk="1" fontAlgn="auto" latinLnBrk="0" hangingPunct="1">
              <a:lnSpc>
                <a:spcPct val="100000"/>
              </a:lnSpc>
              <a:spcBef>
                <a:spcPts val="0"/>
              </a:spcBef>
              <a:spcAft>
                <a:spcPts val="0"/>
              </a:spcAft>
              <a:buClr>
                <a:srgbClr val="FFFFFF"/>
              </a:buClr>
              <a:buSzPct val="100000"/>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GB TGI Dec 2024. ABC1 cinemagoers who have visited in the last week. Index vs. avg. GB adult</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 Placeholder 7">
            <a:extLst>
              <a:ext uri="{FF2B5EF4-FFF2-40B4-BE49-F238E27FC236}">
                <a16:creationId xmlns:a16="http://schemas.microsoft.com/office/drawing/2014/main" id="{3F39091F-4489-C7A2-273F-DB3F01C41EA5}"/>
              </a:ext>
            </a:extLst>
          </p:cNvPr>
          <p:cNvSpPr txBox="1">
            <a:spLocks/>
          </p:cNvSpPr>
          <p:nvPr/>
        </p:nvSpPr>
        <p:spPr bwMode="gray">
          <a:xfrm>
            <a:off x="395197"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chemeClr val="accent2"/>
                </a:solidFill>
                <a:effectLst/>
                <a:uLnTx/>
                <a:uFillTx/>
                <a:latin typeface="Arial"/>
                <a:ea typeface="+mn-ea"/>
                <a:cs typeface="+mn-cs"/>
              </a:rPr>
              <a:t>Demographics</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A highly affluent audience</a:t>
            </a:r>
          </a:p>
        </p:txBody>
      </p:sp>
      <p:sp>
        <p:nvSpPr>
          <p:cNvPr id="6" name="Text Placeholder 11">
            <a:extLst>
              <a:ext uri="{FF2B5EF4-FFF2-40B4-BE49-F238E27FC236}">
                <a16:creationId xmlns:a16="http://schemas.microsoft.com/office/drawing/2014/main" id="{9C38E1A7-0886-45FF-8617-B908B15DFD1E}"/>
              </a:ext>
            </a:extLst>
          </p:cNvPr>
          <p:cNvSpPr txBox="1">
            <a:spLocks/>
          </p:cNvSpPr>
          <p:nvPr/>
        </p:nvSpPr>
        <p:spPr bwMode="gray">
          <a:xfrm>
            <a:off x="4635363"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chemeClr val="accent2"/>
                </a:solidFill>
                <a:effectLst/>
                <a:uLnTx/>
                <a:uFillTx/>
                <a:latin typeface="Arial"/>
                <a:ea typeface="+mn-ea"/>
                <a:cs typeface="+mn-cs"/>
              </a:rPr>
              <a:t>Lifestyle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Culture-centric and quality-driven</a:t>
            </a:r>
          </a:p>
        </p:txBody>
      </p:sp>
      <p:sp>
        <p:nvSpPr>
          <p:cNvPr id="8" name="Text Placeholder 13">
            <a:extLst>
              <a:ext uri="{FF2B5EF4-FFF2-40B4-BE49-F238E27FC236}">
                <a16:creationId xmlns:a16="http://schemas.microsoft.com/office/drawing/2014/main" id="{422FBC0A-795A-476F-22E0-4C0EE4F8AAB2}"/>
              </a:ext>
            </a:extLst>
          </p:cNvPr>
          <p:cNvSpPr txBox="1">
            <a:spLocks/>
          </p:cNvSpPr>
          <p:nvPr/>
        </p:nvSpPr>
        <p:spPr bwMode="gray">
          <a:xfrm>
            <a:off x="8967684"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chemeClr val="accent2"/>
                </a:solidFill>
                <a:effectLst/>
                <a:uLnTx/>
                <a:uFillTx/>
                <a:latin typeface="Arial"/>
                <a:ea typeface="+mn-ea"/>
                <a:cs typeface="+mn-cs"/>
              </a:rPr>
              <a:t>Media habits</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More fragmented media consumption</a:t>
            </a:r>
          </a:p>
        </p:txBody>
      </p:sp>
      <p:graphicFrame>
        <p:nvGraphicFramePr>
          <p:cNvPr id="9" name="Table 8">
            <a:extLst>
              <a:ext uri="{FF2B5EF4-FFF2-40B4-BE49-F238E27FC236}">
                <a16:creationId xmlns:a16="http://schemas.microsoft.com/office/drawing/2014/main" id="{2BF17079-42E4-B156-3E42-667C3EF2415B}"/>
              </a:ext>
            </a:extLst>
          </p:cNvPr>
          <p:cNvGraphicFramePr>
            <a:graphicFrameLocks noGrp="1"/>
          </p:cNvGraphicFramePr>
          <p:nvPr>
            <p:extLst>
              <p:ext uri="{D42A27DB-BD31-4B8C-83A1-F6EECF244321}">
                <p14:modId xmlns:p14="http://schemas.microsoft.com/office/powerpoint/2010/main" val="1843407326"/>
              </p:ext>
            </p:extLst>
          </p:nvPr>
        </p:nvGraphicFramePr>
        <p:xfrm>
          <a:off x="425479" y="1969846"/>
          <a:ext cx="3824377" cy="4545252"/>
        </p:xfrm>
        <a:graphic>
          <a:graphicData uri="http://schemas.openxmlformats.org/drawingml/2006/table">
            <a:tbl>
              <a:tblPr>
                <a:tableStyleId>{5C22544A-7EE6-4342-B048-85BDC9FD1C3A}</a:tableStyleId>
              </a:tblPr>
              <a:tblGrid>
                <a:gridCol w="1224901">
                  <a:extLst>
                    <a:ext uri="{9D8B030D-6E8A-4147-A177-3AD203B41FA5}">
                      <a16:colId xmlns:a16="http://schemas.microsoft.com/office/drawing/2014/main" val="3573705866"/>
                    </a:ext>
                  </a:extLst>
                </a:gridCol>
                <a:gridCol w="1218352">
                  <a:extLst>
                    <a:ext uri="{9D8B030D-6E8A-4147-A177-3AD203B41FA5}">
                      <a16:colId xmlns:a16="http://schemas.microsoft.com/office/drawing/2014/main" val="3768755172"/>
                    </a:ext>
                  </a:extLst>
                </a:gridCol>
                <a:gridCol w="1381124">
                  <a:extLst>
                    <a:ext uri="{9D8B030D-6E8A-4147-A177-3AD203B41FA5}">
                      <a16:colId xmlns:a16="http://schemas.microsoft.com/office/drawing/2014/main" val="3268865423"/>
                    </a:ext>
                  </a:extLst>
                </a:gridCol>
              </a:tblGrid>
              <a:tr h="598608">
                <a:tc>
                  <a:txBody>
                    <a:bodyPr/>
                    <a:lstStyle/>
                    <a:p>
                      <a:pPr algn="ctr">
                        <a:lnSpc>
                          <a:spcPts val="1500"/>
                        </a:lnSpc>
                      </a:pPr>
                      <a:endParaRPr lang="en-GB" sz="1400" b="1" dirty="0">
                        <a:ln>
                          <a:noFill/>
                        </a:ln>
                        <a:solidFill>
                          <a:schemeClr val="bg1"/>
                        </a:solidFill>
                      </a:endParaRP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050" b="1" kern="1200" dirty="0">
                          <a:ln>
                            <a:noFill/>
                          </a:ln>
                          <a:solidFill>
                            <a:schemeClr val="accent6">
                              <a:lumMod val="75000"/>
                            </a:schemeClr>
                          </a:solidFill>
                          <a:latin typeface="+mn-lt"/>
                          <a:ea typeface="+mn-ea"/>
                          <a:cs typeface="+mn-cs"/>
                        </a:rPr>
                        <a:t>Non-cinemagoing </a:t>
                      </a:r>
                    </a:p>
                    <a:p>
                      <a:pPr algn="ctr">
                        <a:lnSpc>
                          <a:spcPct val="100000"/>
                        </a:lnSpc>
                      </a:pPr>
                      <a:r>
                        <a:rPr lang="en-GB" sz="1050" b="1" kern="1200" dirty="0">
                          <a:ln>
                            <a:noFill/>
                          </a:ln>
                          <a:solidFill>
                            <a:schemeClr val="accent6">
                              <a:lumMod val="75000"/>
                            </a:schemeClr>
                          </a:solidFill>
                          <a:latin typeface="+mn-lt"/>
                          <a:ea typeface="+mn-ea"/>
                          <a:cs typeface="+mn-cs"/>
                        </a:rPr>
                        <a:t>ABC1</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050" b="1" kern="1200" dirty="0">
                          <a:ln>
                            <a:noFill/>
                          </a:ln>
                          <a:solidFill>
                            <a:schemeClr val="accent2"/>
                          </a:solidFill>
                          <a:latin typeface="+mn-lt"/>
                          <a:ea typeface="+mn-ea"/>
                          <a:cs typeface="+mn-cs"/>
                        </a:rPr>
                        <a:t>Cinemagoing</a:t>
                      </a:r>
                    </a:p>
                    <a:p>
                      <a:pPr algn="ctr">
                        <a:lnSpc>
                          <a:spcPct val="100000"/>
                        </a:lnSpc>
                      </a:pPr>
                      <a:r>
                        <a:rPr lang="en-GB" sz="1050" b="1" kern="1200" dirty="0">
                          <a:ln>
                            <a:noFill/>
                          </a:ln>
                          <a:solidFill>
                            <a:schemeClr val="accent2"/>
                          </a:solidFill>
                          <a:latin typeface="+mn-lt"/>
                          <a:ea typeface="+mn-ea"/>
                          <a:cs typeface="+mn-cs"/>
                        </a:rPr>
                        <a:t>ABC1</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003188"/>
                  </a:ext>
                </a:extLst>
              </a:tr>
              <a:tr h="1315548">
                <a:tc>
                  <a:txBody>
                    <a:bodyPr/>
                    <a:lstStyle/>
                    <a:p>
                      <a:pPr algn="ctr">
                        <a:lnSpc>
                          <a:spcPts val="1500"/>
                        </a:lnSpc>
                      </a:pPr>
                      <a:r>
                        <a:rPr lang="en-GB" sz="1400" b="1" dirty="0">
                          <a:ln>
                            <a:noFill/>
                          </a:ln>
                          <a:solidFill>
                            <a:schemeClr val="bg1"/>
                          </a:solidFill>
                        </a:rPr>
                        <a:t>16-34</a:t>
                      </a: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25%</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2"/>
                          </a:solidFill>
                          <a:latin typeface="+mn-lt"/>
                          <a:ea typeface="+mn-ea"/>
                          <a:cs typeface="+mn-cs"/>
                        </a:rPr>
                        <a:t>33%</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1315548">
                <a:tc>
                  <a:txBody>
                    <a:bodyPr/>
                    <a:lstStyle/>
                    <a:p>
                      <a:pPr marL="0" marR="0" lvl="0" indent="0" algn="ctr" defTabSz="961844" rtl="0" eaLnBrk="1" fontAlgn="auto" latinLnBrk="0" hangingPunct="1">
                        <a:lnSpc>
                          <a:spcPts val="1500"/>
                        </a:lnSpc>
                        <a:spcBef>
                          <a:spcPts val="0"/>
                        </a:spcBef>
                        <a:spcAft>
                          <a:spcPts val="0"/>
                        </a:spcAft>
                        <a:buClrTx/>
                        <a:buSzTx/>
                        <a:buFontTx/>
                        <a:buNone/>
                        <a:tabLst/>
                        <a:defRPr/>
                      </a:pPr>
                      <a:r>
                        <a:rPr lang="en-GB" sz="1400" b="1" dirty="0">
                          <a:ln>
                            <a:noFill/>
                          </a:ln>
                          <a:solidFill>
                            <a:schemeClr val="bg1"/>
                          </a:solidFill>
                        </a:rPr>
                        <a:t>£50k+</a:t>
                      </a:r>
                    </a:p>
                    <a:p>
                      <a:pPr marL="0" marR="0" lvl="0" indent="0" algn="ctr" defTabSz="961844" rtl="0" eaLnBrk="1" fontAlgn="auto" latinLnBrk="0" hangingPunct="1">
                        <a:lnSpc>
                          <a:spcPts val="1500"/>
                        </a:lnSpc>
                        <a:spcBef>
                          <a:spcPts val="0"/>
                        </a:spcBef>
                        <a:spcAft>
                          <a:spcPts val="0"/>
                        </a:spcAft>
                        <a:buClrTx/>
                        <a:buSzTx/>
                        <a:buFontTx/>
                        <a:buNone/>
                        <a:tabLst/>
                        <a:defRPr/>
                      </a:pPr>
                      <a:r>
                        <a:rPr lang="en-GB" sz="1100" b="1" dirty="0">
                          <a:ln>
                            <a:noFill/>
                          </a:ln>
                          <a:solidFill>
                            <a:schemeClr val="bg1"/>
                          </a:solidFill>
                        </a:rPr>
                        <a:t>HH income</a:t>
                      </a: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22%</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2"/>
                          </a:solidFill>
                          <a:latin typeface="+mn-lt"/>
                          <a:ea typeface="+mn-ea"/>
                          <a:cs typeface="+mn-cs"/>
                        </a:rPr>
                        <a:t>30%</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1315548">
                <a:tc>
                  <a:txBody>
                    <a:bodyPr/>
                    <a:lstStyle/>
                    <a:p>
                      <a:pPr marL="0" marR="0" lvl="0" indent="0" algn="ctr" defTabSz="961844" rtl="0" eaLnBrk="1" fontAlgn="auto" latinLnBrk="0" hangingPunct="1">
                        <a:lnSpc>
                          <a:spcPts val="1500"/>
                        </a:lnSpc>
                        <a:spcBef>
                          <a:spcPts val="0"/>
                        </a:spcBef>
                        <a:spcAft>
                          <a:spcPts val="0"/>
                        </a:spcAft>
                        <a:buClrTx/>
                        <a:buSzTx/>
                        <a:buFontTx/>
                        <a:buNone/>
                        <a:tabLst/>
                        <a:defRPr/>
                      </a:pPr>
                      <a:r>
                        <a:rPr lang="en-GB" sz="1400" b="1" dirty="0">
                          <a:ln>
                            <a:noFill/>
                          </a:ln>
                          <a:solidFill>
                            <a:schemeClr val="bg1"/>
                          </a:solidFill>
                        </a:rPr>
                        <a:t>Children in HH</a:t>
                      </a:r>
                      <a:endParaRPr lang="en-GB" sz="1100" b="1" dirty="0">
                        <a:ln>
                          <a:noFill/>
                        </a:ln>
                        <a:solidFill>
                          <a:schemeClr val="bg1"/>
                        </a:solidFill>
                      </a:endParaRP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29%</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2"/>
                          </a:solidFill>
                          <a:latin typeface="+mn-lt"/>
                          <a:ea typeface="+mn-ea"/>
                          <a:cs typeface="+mn-cs"/>
                        </a:rPr>
                        <a:t>36%</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bl>
          </a:graphicData>
        </a:graphic>
      </p:graphicFrame>
      <p:pic>
        <p:nvPicPr>
          <p:cNvPr id="56322" name="Picture 2">
            <a:extLst>
              <a:ext uri="{FF2B5EF4-FFF2-40B4-BE49-F238E27FC236}">
                <a16:creationId xmlns:a16="http://schemas.microsoft.com/office/drawing/2014/main" id="{F1AE40FC-BB29-F8F5-BE32-68B780B56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52921" y="3907804"/>
            <a:ext cx="748488" cy="748488"/>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Netflix | Brand Assets | Logos">
            <a:extLst>
              <a:ext uri="{FF2B5EF4-FFF2-40B4-BE49-F238E27FC236}">
                <a16:creationId xmlns:a16="http://schemas.microsoft.com/office/drawing/2014/main" id="{92270CC5-C370-9CB5-9B5B-47E8B8AF65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63962" y="5140560"/>
            <a:ext cx="2084478" cy="1172457"/>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a:extLst>
              <a:ext uri="{FF2B5EF4-FFF2-40B4-BE49-F238E27FC236}">
                <a16:creationId xmlns:a16="http://schemas.microsoft.com/office/drawing/2014/main" id="{B8B92E03-3819-CD4F-C038-D77548931D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06652" y="4875337"/>
            <a:ext cx="1685925" cy="491363"/>
          </a:xfrm>
          <a:prstGeom prst="rect">
            <a:avLst/>
          </a:prstGeom>
          <a:noFill/>
          <a:extLst>
            <a:ext uri="{909E8E84-426E-40DD-AFC4-6F175D3DCCD1}">
              <a14:hiddenFill xmlns:a14="http://schemas.microsoft.com/office/drawing/2010/main">
                <a:solidFill>
                  <a:srgbClr val="FFFFFF"/>
                </a:solidFill>
              </a14:hiddenFill>
            </a:ext>
          </a:extLst>
        </p:spPr>
      </p:pic>
      <p:pic>
        <p:nvPicPr>
          <p:cNvPr id="56334" name="Picture 14" descr="X Logo, symbol, meaning, history, PNG, brand">
            <a:extLst>
              <a:ext uri="{FF2B5EF4-FFF2-40B4-BE49-F238E27FC236}">
                <a16:creationId xmlns:a16="http://schemas.microsoft.com/office/drawing/2014/main" id="{B9F31DB8-AAF5-AAEB-6045-1CD9CE67223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07493" y="3038398"/>
            <a:ext cx="1269250" cy="713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C2492A-135F-69BB-1F22-2CF750F0B79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16110" y="5807253"/>
            <a:ext cx="1155700" cy="3557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ky Cinema · BIFA · British Independent Film Awards">
            <a:extLst>
              <a:ext uri="{FF2B5EF4-FFF2-40B4-BE49-F238E27FC236}">
                <a16:creationId xmlns:a16="http://schemas.microsoft.com/office/drawing/2014/main" id="{9F0F4359-762E-B4D3-4D0E-3B845378BC1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86646" y="4216480"/>
            <a:ext cx="2148284" cy="43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BC One - Wikipedia">
            <a:extLst>
              <a:ext uri="{FF2B5EF4-FFF2-40B4-BE49-F238E27FC236}">
                <a16:creationId xmlns:a16="http://schemas.microsoft.com/office/drawing/2014/main" id="{13FBDA52-E2EA-5A03-E6C3-893E6CDAD46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16110" y="2170042"/>
            <a:ext cx="952500" cy="6201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B834DCF1-9031-F057-3F73-A85A427DE25F}"/>
              </a:ext>
            </a:extLst>
          </p:cNvPr>
          <p:cNvGraphicFramePr>
            <a:graphicFrameLocks noGrp="1"/>
          </p:cNvGraphicFramePr>
          <p:nvPr>
            <p:extLst>
              <p:ext uri="{D42A27DB-BD31-4B8C-83A1-F6EECF244321}">
                <p14:modId xmlns:p14="http://schemas.microsoft.com/office/powerpoint/2010/main" val="1611598335"/>
              </p:ext>
            </p:extLst>
          </p:nvPr>
        </p:nvGraphicFramePr>
        <p:xfrm>
          <a:off x="4716424" y="2029522"/>
          <a:ext cx="3952101" cy="4463274"/>
        </p:xfrm>
        <a:graphic>
          <a:graphicData uri="http://schemas.openxmlformats.org/drawingml/2006/table">
            <a:tbl>
              <a:tblPr firstRow="1" bandRow="1">
                <a:tableStyleId>{5C22544A-7EE6-4342-B048-85BDC9FD1C3A}</a:tableStyleId>
              </a:tblPr>
              <a:tblGrid>
                <a:gridCol w="3952101">
                  <a:extLst>
                    <a:ext uri="{9D8B030D-6E8A-4147-A177-3AD203B41FA5}">
                      <a16:colId xmlns:a16="http://schemas.microsoft.com/office/drawing/2014/main" val="3838071793"/>
                    </a:ext>
                  </a:extLst>
                </a:gridCol>
              </a:tblGrid>
              <a:tr h="1633568">
                <a:tc>
                  <a:txBody>
                    <a:bodyPr/>
                    <a:lstStyle/>
                    <a:p>
                      <a:pPr algn="ctr"/>
                      <a:r>
                        <a:rPr lang="en-GB" sz="1900" b="1" dirty="0">
                          <a:solidFill>
                            <a:schemeClr val="bg1"/>
                          </a:solidFill>
                        </a:rPr>
                        <a:t>I tend to go for premium rather than standard goods and services</a:t>
                      </a:r>
                    </a:p>
                    <a:p>
                      <a:pPr algn="ctr"/>
                      <a:r>
                        <a:rPr lang="en-GB" sz="1000" b="0" dirty="0">
                          <a:solidFill>
                            <a:schemeClr val="accent6"/>
                          </a:solidFill>
                        </a:rPr>
                        <a:t>(41% agree, Idx: 141)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94339"/>
                  </a:ext>
                </a:extLst>
              </a:tr>
              <a:tr h="1166099">
                <a:tc>
                  <a:txBody>
                    <a:bodyPr/>
                    <a:lstStyle/>
                    <a:p>
                      <a:pPr algn="ctr"/>
                      <a:r>
                        <a:rPr lang="en-GB" sz="1900" b="1" dirty="0">
                          <a:solidFill>
                            <a:schemeClr val="bg1"/>
                          </a:solidFill>
                        </a:rPr>
                        <a:t> I try to keep up with developments in technology</a:t>
                      </a:r>
                    </a:p>
                    <a:p>
                      <a:pPr algn="ctr"/>
                      <a:r>
                        <a:rPr lang="en-GB" sz="1000" b="0" dirty="0">
                          <a:solidFill>
                            <a:schemeClr val="accent6"/>
                          </a:solidFill>
                        </a:rPr>
                        <a:t>(56% agree, Idx: 123)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960348"/>
                  </a:ext>
                </a:extLst>
              </a:tr>
              <a:tr h="1663607">
                <a:tc>
                  <a:txBody>
                    <a:bodyPr/>
                    <a:lstStyle/>
                    <a:p>
                      <a:pPr algn="ctr"/>
                      <a:r>
                        <a:rPr lang="en-GB" sz="1900" b="1" dirty="0">
                          <a:solidFill>
                            <a:schemeClr val="bg1"/>
                          </a:solidFill>
                        </a:rPr>
                        <a:t>I would be prepared to pay more for environmentally friendly products</a:t>
                      </a:r>
                    </a:p>
                    <a:p>
                      <a:pPr algn="ctr"/>
                      <a:r>
                        <a:rPr kumimoji="0" lang="en-GB" sz="1000" b="0" i="0" u="none" strike="noStrike" kern="1200" cap="none" spc="0" normalizeH="0" baseline="0" noProof="0" dirty="0">
                          <a:ln>
                            <a:noFill/>
                          </a:ln>
                          <a:solidFill>
                            <a:schemeClr val="accent6"/>
                          </a:solidFill>
                          <a:effectLst/>
                          <a:uLnTx/>
                          <a:uFillTx/>
                          <a:latin typeface="+mn-lt"/>
                          <a:ea typeface="+mn-ea"/>
                          <a:cs typeface="+mn-cs"/>
                        </a:rPr>
                        <a:t>(49% agree, Idx: 155)</a:t>
                      </a:r>
                      <a:endParaRPr lang="en-GB" sz="2000" b="1" dirty="0">
                        <a:solidFill>
                          <a:schemeClr val="accent6"/>
                        </a:solidFill>
                      </a:endParaRPr>
                    </a:p>
                  </a:txBody>
                  <a:tcPr marL="91435" marR="91435" marT="45717" marB="457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060638"/>
                  </a:ext>
                </a:extLst>
              </a:tr>
            </a:tbl>
          </a:graphicData>
        </a:graphic>
      </p:graphicFrame>
      <p:pic>
        <p:nvPicPr>
          <p:cNvPr id="12" name="Picture 2" descr="Acast - Wikipedia">
            <a:extLst>
              <a:ext uri="{FF2B5EF4-FFF2-40B4-BE49-F238E27FC236}">
                <a16:creationId xmlns:a16="http://schemas.microsoft.com/office/drawing/2014/main" id="{42978C41-34F0-1C69-5353-C4E2F82CBB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2368" y="3124169"/>
            <a:ext cx="1907594" cy="6932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ky Atlantic">
            <a:extLst>
              <a:ext uri="{FF2B5EF4-FFF2-40B4-BE49-F238E27FC236}">
                <a16:creationId xmlns:a16="http://schemas.microsoft.com/office/drawing/2014/main" id="{598E09AA-D3D8-C32D-D251-4152FE7948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52811" y="2411343"/>
            <a:ext cx="1941943" cy="38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3CBC8C4-2283-25E0-1641-A489E551C595}"/>
              </a:ext>
            </a:extLst>
          </p:cNvPr>
          <p:cNvPicPr>
            <a:picLocks noGrp="1" noChangeAspect="1"/>
          </p:cNvPicPr>
          <p:nvPr>
            <p:ph type="pic" sz="quarter" idx="16"/>
          </p:nvPr>
        </p:nvPicPr>
        <p:blipFill>
          <a:blip r:embed="rId3"/>
          <a:srcRect t="20" b="20"/>
          <a:stretch>
            <a:fillRect/>
          </a:stretch>
        </p:blipFill>
        <p:spPr>
          <a:prstGeom prst="rect">
            <a:avLst/>
          </a:prstGeom>
        </p:spPr>
      </p:pic>
      <p:sp>
        <p:nvSpPr>
          <p:cNvPr id="3" name="Text Placeholder 2"/>
          <p:cNvSpPr>
            <a:spLocks noGrp="1"/>
          </p:cNvSpPr>
          <p:nvPr>
            <p:ph type="body" sz="quarter" idx="11"/>
          </p:nvPr>
        </p:nvSpPr>
        <p:spPr>
          <a:xfrm>
            <a:off x="10182225" y="7209634"/>
            <a:ext cx="3116263" cy="206082"/>
          </a:xfrm>
        </p:spPr>
        <p:txBody>
          <a:bodyPr/>
          <a:lstStyle/>
          <a:p>
            <a:r>
              <a:rPr lang="en-US" dirty="0"/>
              <a:t>Source: TGI GB Dec 2024</a:t>
            </a:r>
          </a:p>
        </p:txBody>
      </p:sp>
      <p:sp>
        <p:nvSpPr>
          <p:cNvPr id="5" name="Text Placeholder 3"/>
          <p:cNvSpPr txBox="1">
            <a:spLocks/>
          </p:cNvSpPr>
          <p:nvPr/>
        </p:nvSpPr>
        <p:spPr>
          <a:xfrm>
            <a:off x="1892998" y="2509453"/>
            <a:ext cx="9210903" cy="2542355"/>
          </a:xfrm>
          <a:prstGeom prst="roundRect">
            <a:avLst/>
          </a:prstGeom>
          <a:solidFill>
            <a:schemeClr val="bg1">
              <a:alpha val="21000"/>
            </a:schemeClr>
          </a:solidFill>
          <a:effectLst>
            <a:outerShdw blurRad="50800" dist="50800" dir="5400000" algn="ctr" rotWithShape="0">
              <a:schemeClr val="bg1">
                <a:alpha val="42000"/>
              </a:schemeClr>
            </a:outerShdw>
          </a:effectLst>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0000"/>
              </a:lnSpc>
              <a:spcBef>
                <a:spcPts val="0"/>
              </a:spcBef>
              <a:spcAft>
                <a:spcPts val="0"/>
              </a:spcAft>
              <a:buClr>
                <a:srgbClr val="FFFFFF"/>
              </a:buClr>
              <a:buSzPct val="100000"/>
              <a:buFont typeface="Arial"/>
              <a:buNone/>
              <a:tabLst/>
              <a:defRPr/>
            </a:pPr>
            <a:r>
              <a:rPr kumimoji="0" lang="en-GB" sz="8000" b="0" i="0" u="none" strike="noStrike" kern="1200" cap="none" spc="0" normalizeH="0" baseline="0" noProof="0" dirty="0">
                <a:ln>
                  <a:noFill/>
                </a:ln>
                <a:solidFill>
                  <a:srgbClr val="FFFFFF"/>
                </a:solidFill>
                <a:effectLst/>
                <a:uLnTx/>
                <a:uFillTx/>
                <a:latin typeface="Impact" charset="0"/>
                <a:ea typeface="Impact" charset="0"/>
                <a:cs typeface="Impact" charset="0"/>
              </a:rPr>
              <a:t>70% OF ABC1 ADULTS ARE CINEMAGOERS</a:t>
            </a:r>
          </a:p>
        </p:txBody>
      </p:sp>
    </p:spTree>
    <p:extLst>
      <p:ext uri="{BB962C8B-B14F-4D97-AF65-F5344CB8AC3E}">
        <p14:creationId xmlns:p14="http://schemas.microsoft.com/office/powerpoint/2010/main" val="261551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53D6B6-D63C-3B2B-284C-2368C18E7C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0093" y="1915700"/>
            <a:ext cx="6208213" cy="3489016"/>
          </a:xfrm>
          <a:prstGeom prst="rect">
            <a:avLst/>
          </a:prstGeom>
        </p:spPr>
      </p:pic>
      <p:pic>
        <p:nvPicPr>
          <p:cNvPr id="12" name="Picture 11">
            <a:extLst>
              <a:ext uri="{FF2B5EF4-FFF2-40B4-BE49-F238E27FC236}">
                <a16:creationId xmlns:a16="http://schemas.microsoft.com/office/drawing/2014/main" id="{BA045FC8-D049-FC5C-ED67-C1D9099CE8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404" y="1930611"/>
            <a:ext cx="5553243" cy="3474105"/>
          </a:xfrm>
          <a:prstGeom prst="rect">
            <a:avLst/>
          </a:prstGeom>
        </p:spPr>
      </p:pic>
      <p:sp>
        <p:nvSpPr>
          <p:cNvPr id="4" name="Title 3">
            <a:extLst>
              <a:ext uri="{FF2B5EF4-FFF2-40B4-BE49-F238E27FC236}">
                <a16:creationId xmlns:a16="http://schemas.microsoft.com/office/drawing/2014/main" id="{A1CA9509-E844-4A27-9604-03F9988985BD}"/>
              </a:ext>
            </a:extLst>
          </p:cNvPr>
          <p:cNvSpPr>
            <a:spLocks noGrp="1"/>
          </p:cNvSpPr>
          <p:nvPr>
            <p:ph type="title"/>
          </p:nvPr>
        </p:nvSpPr>
        <p:spPr/>
        <p:txBody>
          <a:bodyP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r>
              <a:rPr lang="en-GB" sz="2800" dirty="0">
                <a:solidFill>
                  <a:srgbClr val="000000"/>
                </a:solidFill>
                <a:latin typeface="+mj-lt"/>
                <a:ea typeface="+mj-ea"/>
                <a:cs typeface="+mj-cs"/>
              </a:rPr>
              <a:t>The Cultural resonance of the classic </a:t>
            </a:r>
            <a:r>
              <a:rPr lang="en-GB" sz="2800" dirty="0" err="1">
                <a:solidFill>
                  <a:srgbClr val="000000"/>
                </a:solidFill>
                <a:latin typeface="+mj-lt"/>
                <a:ea typeface="+mj-ea"/>
                <a:cs typeface="+mj-cs"/>
              </a:rPr>
              <a:t>pEAK</a:t>
            </a:r>
            <a:r>
              <a:rPr lang="en-GB" sz="2800" dirty="0">
                <a:solidFill>
                  <a:srgbClr val="000000"/>
                </a:solidFill>
                <a:latin typeface="+mj-lt"/>
                <a:ea typeface="+mj-ea"/>
                <a:cs typeface="+mj-cs"/>
              </a:rPr>
              <a:t> tv is declining yoy</a:t>
            </a:r>
          </a:p>
        </p:txBody>
      </p:sp>
      <p:sp>
        <p:nvSpPr>
          <p:cNvPr id="7" name="Text Placeholder 6">
            <a:extLst>
              <a:ext uri="{FF2B5EF4-FFF2-40B4-BE49-F238E27FC236}">
                <a16:creationId xmlns:a16="http://schemas.microsoft.com/office/drawing/2014/main" id="{D662C26A-30B3-4F6C-908D-16DCC5234974}"/>
              </a:ext>
            </a:extLst>
          </p:cNvPr>
          <p:cNvSpPr>
            <a:spLocks noGrp="1"/>
          </p:cNvSpPr>
          <p:nvPr>
            <p:ph type="body" sz="quarter" idx="14"/>
          </p:nvPr>
        </p:nvSpPr>
        <p:spPr>
          <a:xfrm>
            <a:off x="228223" y="647616"/>
            <a:ext cx="12423740" cy="436608"/>
          </a:xfrm>
        </p:spPr>
        <p:txBody>
          <a:bodyP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defTabSz="961844">
              <a:lnSpc>
                <a:spcPts val="1500"/>
              </a:lnSpc>
            </a:pPr>
            <a:r>
              <a:rPr lang="en-GB" sz="1200" dirty="0">
                <a:solidFill>
                  <a:srgbClr val="8A8A8D"/>
                </a:solidFill>
                <a:cs typeface="Arial"/>
              </a:rPr>
              <a:t>While still popular, the cultural resonance and ratings – particularly for ABC1 audiences - of the usual TV bankers is declining </a:t>
            </a:r>
          </a:p>
        </p:txBody>
      </p:sp>
      <p:sp>
        <p:nvSpPr>
          <p:cNvPr id="6" name="Text Placeholder 5">
            <a:extLst>
              <a:ext uri="{FF2B5EF4-FFF2-40B4-BE49-F238E27FC236}">
                <a16:creationId xmlns:a16="http://schemas.microsoft.com/office/drawing/2014/main" id="{7041D897-0C89-4C99-A849-BCFAD16D76C1}"/>
              </a:ext>
            </a:extLst>
          </p:cNvPr>
          <p:cNvSpPr>
            <a:spLocks noGrp="1"/>
          </p:cNvSpPr>
          <p:nvPr>
            <p:ph type="body" sz="quarter" idx="11"/>
          </p:nvPr>
        </p:nvSpPr>
        <p:spPr>
          <a:xfrm>
            <a:off x="8420883" y="7199520"/>
            <a:ext cx="4865389" cy="246221"/>
          </a:xfrm>
        </p:spPr>
        <p:txBody>
          <a:bodyP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algn="r">
              <a:lnSpc>
                <a:spcPct val="100000"/>
              </a:lnSpc>
            </a:pPr>
            <a:r>
              <a:rPr lang="en-GB" sz="800" dirty="0">
                <a:solidFill>
                  <a:schemeClr val="accent6"/>
                </a:solidFill>
              </a:rPr>
              <a:t>Source: BARB via Adwanted Connected. Episodes between 1 Jan 2023 – 31 Mar 2024 calculated using relative difference between 2024 &amp; 2023 impacts</a:t>
            </a:r>
            <a:endParaRPr lang="en-GB" sz="800" dirty="0">
              <a:solidFill>
                <a:schemeClr val="accent6"/>
              </a:solidFill>
              <a:cs typeface="Arial"/>
            </a:endParaRPr>
          </a:p>
        </p:txBody>
      </p:sp>
      <p:sp>
        <p:nvSpPr>
          <p:cNvPr id="9" name="Oval 8">
            <a:extLst>
              <a:ext uri="{FF2B5EF4-FFF2-40B4-BE49-F238E27FC236}">
                <a16:creationId xmlns:a16="http://schemas.microsoft.com/office/drawing/2014/main" id="{C8207F1F-9FB5-423A-B705-0236BF1DF005}"/>
              </a:ext>
            </a:extLst>
          </p:cNvPr>
          <p:cNvSpPr/>
          <p:nvPr/>
        </p:nvSpPr>
        <p:spPr>
          <a:xfrm>
            <a:off x="1458772" y="5028599"/>
            <a:ext cx="1438842" cy="1440808"/>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algn="ctr"/>
            <a:r>
              <a:rPr lang="en-GB" sz="2646" b="1" dirty="0">
                <a:solidFill>
                  <a:srgbClr val="F8F8F8"/>
                </a:solidFill>
              </a:rPr>
              <a:t>-16%</a:t>
            </a:r>
          </a:p>
          <a:p>
            <a:pPr marL="0" marR="0" lvl="0" indent="0" algn="ctr" defTabSz="1008126" rtl="0" eaLnBrk="1" fontAlgn="auto" latinLnBrk="0" hangingPunct="1">
              <a:lnSpc>
                <a:spcPct val="100000"/>
              </a:lnSpc>
              <a:spcBef>
                <a:spcPts val="0"/>
              </a:spcBef>
              <a:spcAft>
                <a:spcPts val="0"/>
              </a:spcAft>
              <a:buClrTx/>
              <a:buSzTx/>
              <a:buFontTx/>
              <a:buNone/>
              <a:tabLst/>
              <a:defRPr/>
            </a:pPr>
            <a:r>
              <a:rPr lang="en-GB" sz="1544" b="1" dirty="0">
                <a:solidFill>
                  <a:srgbClr val="F8F8F8"/>
                </a:solidFill>
                <a:latin typeface="Arial"/>
              </a:rPr>
              <a:t>Impacts</a:t>
            </a:r>
            <a:endParaRPr kumimoji="0" lang="en-GB" sz="1544" b="1" i="0" u="none" strike="noStrike" kern="1200" cap="none" spc="0" normalizeH="0" baseline="0" noProof="0" dirty="0">
              <a:ln>
                <a:noFill/>
              </a:ln>
              <a:solidFill>
                <a:srgbClr val="F8F8F8"/>
              </a:solidFill>
              <a:effectLst/>
              <a:uLnTx/>
              <a:uFillTx/>
              <a:latin typeface="Arial"/>
              <a:ea typeface="+mn-ea"/>
              <a:cs typeface="+mn-cs"/>
            </a:endParaRPr>
          </a:p>
        </p:txBody>
      </p:sp>
      <p:sp>
        <p:nvSpPr>
          <p:cNvPr id="21" name="Oval 20">
            <a:extLst>
              <a:ext uri="{FF2B5EF4-FFF2-40B4-BE49-F238E27FC236}">
                <a16:creationId xmlns:a16="http://schemas.microsoft.com/office/drawing/2014/main" id="{CC3F62CB-78BF-4867-B82E-2DB385C312C3}"/>
              </a:ext>
            </a:extLst>
          </p:cNvPr>
          <p:cNvSpPr/>
          <p:nvPr/>
        </p:nvSpPr>
        <p:spPr>
          <a:xfrm>
            <a:off x="3437588" y="5028599"/>
            <a:ext cx="1438842" cy="1440808"/>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algn="ctr"/>
            <a:r>
              <a:rPr lang="en-GB" sz="2646" b="1" dirty="0">
                <a:solidFill>
                  <a:srgbClr val="F8F8F8"/>
                </a:solidFill>
              </a:rPr>
              <a:t>-12%</a:t>
            </a:r>
          </a:p>
          <a:p>
            <a:pPr algn="ctr"/>
            <a:r>
              <a:rPr lang="en-GB" sz="1544" b="1" dirty="0">
                <a:solidFill>
                  <a:srgbClr val="F8F8F8"/>
                </a:solidFill>
              </a:rPr>
              <a:t>ABC1s</a:t>
            </a:r>
          </a:p>
        </p:txBody>
      </p:sp>
      <p:sp>
        <p:nvSpPr>
          <p:cNvPr id="22" name="Oval 21">
            <a:extLst>
              <a:ext uri="{FF2B5EF4-FFF2-40B4-BE49-F238E27FC236}">
                <a16:creationId xmlns:a16="http://schemas.microsoft.com/office/drawing/2014/main" id="{605B403D-0D6D-422E-A347-1031CDA7B163}"/>
              </a:ext>
            </a:extLst>
          </p:cNvPr>
          <p:cNvSpPr/>
          <p:nvPr/>
        </p:nvSpPr>
        <p:spPr>
          <a:xfrm>
            <a:off x="8105358" y="5028599"/>
            <a:ext cx="1438842" cy="1440808"/>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algn="ctr"/>
            <a:r>
              <a:rPr lang="en-GB" sz="2646" b="1" dirty="0">
                <a:solidFill>
                  <a:srgbClr val="F8F8F8"/>
                </a:solidFill>
              </a:rPr>
              <a:t>-31%</a:t>
            </a:r>
          </a:p>
          <a:p>
            <a:pPr marL="0" marR="0" lvl="0" indent="0" algn="ctr" defTabSz="1008126" rtl="0" eaLnBrk="1" fontAlgn="auto" latinLnBrk="0" hangingPunct="1">
              <a:lnSpc>
                <a:spcPct val="100000"/>
              </a:lnSpc>
              <a:spcBef>
                <a:spcPts val="0"/>
              </a:spcBef>
              <a:spcAft>
                <a:spcPts val="0"/>
              </a:spcAft>
              <a:buClrTx/>
              <a:buSzTx/>
              <a:buFontTx/>
              <a:buNone/>
              <a:tabLst/>
              <a:defRPr/>
            </a:pPr>
            <a:r>
              <a:rPr lang="en-GB" sz="1544" b="1" dirty="0">
                <a:solidFill>
                  <a:srgbClr val="F8F8F8"/>
                </a:solidFill>
                <a:latin typeface="Arial"/>
              </a:rPr>
              <a:t>Impacts</a:t>
            </a:r>
            <a:endParaRPr kumimoji="0" lang="en-GB" sz="1544" b="1" i="0" u="none" strike="noStrike" kern="1200" cap="none" spc="0" normalizeH="0" baseline="0" noProof="0" dirty="0">
              <a:ln>
                <a:noFill/>
              </a:ln>
              <a:solidFill>
                <a:srgbClr val="F8F8F8"/>
              </a:solidFill>
              <a:effectLst/>
              <a:uLnTx/>
              <a:uFillTx/>
              <a:latin typeface="Arial"/>
              <a:ea typeface="+mn-ea"/>
              <a:cs typeface="+mn-cs"/>
            </a:endParaRPr>
          </a:p>
        </p:txBody>
      </p:sp>
      <p:sp>
        <p:nvSpPr>
          <p:cNvPr id="24" name="Oval 23">
            <a:extLst>
              <a:ext uri="{FF2B5EF4-FFF2-40B4-BE49-F238E27FC236}">
                <a16:creationId xmlns:a16="http://schemas.microsoft.com/office/drawing/2014/main" id="{D603AA80-2E89-465E-8004-B89B3D625A87}"/>
              </a:ext>
            </a:extLst>
          </p:cNvPr>
          <p:cNvSpPr/>
          <p:nvPr/>
        </p:nvSpPr>
        <p:spPr>
          <a:xfrm>
            <a:off x="10146028" y="5028599"/>
            <a:ext cx="1438842" cy="1440808"/>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algn="ctr"/>
            <a:r>
              <a:rPr lang="en-GB" sz="2646" b="1" dirty="0">
                <a:solidFill>
                  <a:srgbClr val="F8F8F8"/>
                </a:solidFill>
              </a:rPr>
              <a:t>-28%</a:t>
            </a:r>
          </a:p>
          <a:p>
            <a:pPr algn="ctr"/>
            <a:r>
              <a:rPr lang="en-GB" sz="1544" b="1" dirty="0">
                <a:solidFill>
                  <a:srgbClr val="F8F8F8"/>
                </a:solidFill>
              </a:rPr>
              <a:t>ABC1s</a:t>
            </a:r>
          </a:p>
        </p:txBody>
      </p:sp>
      <p:sp>
        <p:nvSpPr>
          <p:cNvPr id="10" name="TextBox 9">
            <a:extLst>
              <a:ext uri="{FF2B5EF4-FFF2-40B4-BE49-F238E27FC236}">
                <a16:creationId xmlns:a16="http://schemas.microsoft.com/office/drawing/2014/main" id="{B50FB5F3-3ED8-44BC-A884-71EB0013E285}"/>
              </a:ext>
            </a:extLst>
          </p:cNvPr>
          <p:cNvSpPr txBox="1"/>
          <p:nvPr/>
        </p:nvSpPr>
        <p:spPr>
          <a:xfrm>
            <a:off x="468042" y="1457029"/>
            <a:ext cx="11944102" cy="339338"/>
          </a:xfrm>
          <a:prstGeom prst="rect">
            <a:avLst/>
          </a:prstGeom>
          <a:noFill/>
          <a:ln>
            <a:noFill/>
          </a:ln>
        </p:spPr>
        <p:txBody>
          <a:bodyPr wrap="square" rtlCol="0">
            <a:spAutoFit/>
          </a:bodyPr>
          <a:lst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a:lstStyle>
          <a:p>
            <a:pPr algn="ctr"/>
            <a:r>
              <a:rPr lang="en-GB" sz="1544" b="1" dirty="0">
                <a:solidFill>
                  <a:schemeClr val="bg1"/>
                </a:solidFill>
              </a:rPr>
              <a:t>2024 vs 2023 top episode impacts</a:t>
            </a:r>
          </a:p>
        </p:txBody>
      </p:sp>
      <p:pic>
        <p:nvPicPr>
          <p:cNvPr id="65538" name="Picture 2" descr="Dancing on Ice - Qdos">
            <a:extLst>
              <a:ext uri="{FF2B5EF4-FFF2-40B4-BE49-F238E27FC236}">
                <a16:creationId xmlns:a16="http://schemas.microsoft.com/office/drawing/2014/main" id="{A1BEE372-8B66-5EBE-5F0C-FAB4C1D8911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9431" y="1453032"/>
            <a:ext cx="1748411" cy="749953"/>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Inside Gogglebox's most dramatic transformations – The Sun">
            <a:extLst>
              <a:ext uri="{FF2B5EF4-FFF2-40B4-BE49-F238E27FC236}">
                <a16:creationId xmlns:a16="http://schemas.microsoft.com/office/drawing/2014/main" id="{83E9B229-19F1-D6A5-2DC9-B74905012D3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699903" y="1011978"/>
            <a:ext cx="1983440" cy="84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7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E236590-4EFA-4102-BD1F-0A89EC31526E}"/>
              </a:ext>
            </a:extLst>
          </p:cNvPr>
          <p:cNvGraphicFramePr>
            <a:graphicFrameLocks/>
          </p:cNvGraphicFramePr>
          <p:nvPr/>
        </p:nvGraphicFramePr>
        <p:xfrm>
          <a:off x="733739" y="1342817"/>
          <a:ext cx="11524645" cy="5099913"/>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2EE9EE9-81F1-477B-A860-BE62E9E9B965}"/>
              </a:ext>
            </a:extLst>
          </p:cNvPr>
          <p:cNvCxnSpPr>
            <a:cxnSpLocks/>
          </p:cNvCxnSpPr>
          <p:nvPr/>
        </p:nvCxnSpPr>
        <p:spPr>
          <a:xfrm flipH="1">
            <a:off x="1046383" y="4730811"/>
            <a:ext cx="11464878"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7F8900-6970-4462-9B17-66981739F43B}"/>
              </a:ext>
            </a:extLst>
          </p:cNvPr>
          <p:cNvSpPr>
            <a:spLocks noGrp="1"/>
          </p:cNvSpPr>
          <p:nvPr>
            <p:ph type="title"/>
          </p:nvPr>
        </p:nvSpPr>
        <p:spPr/>
        <p:txBody>
          <a:bodyPr/>
          <a:lstStyle/>
          <a:p>
            <a:r>
              <a:rPr lang="en-GB" sz="2400" dirty="0"/>
              <a:t>cinemagoers are younger &amp; more UPMARKET VS. TV, bvod &amp; svod</a:t>
            </a:r>
          </a:p>
        </p:txBody>
      </p:sp>
      <p:sp>
        <p:nvSpPr>
          <p:cNvPr id="6" name="Text Placeholder 5">
            <a:extLst>
              <a:ext uri="{FF2B5EF4-FFF2-40B4-BE49-F238E27FC236}">
                <a16:creationId xmlns:a16="http://schemas.microsoft.com/office/drawing/2014/main" id="{7122F843-B5ED-49E3-93CC-7759AE5ACB22}"/>
              </a:ext>
            </a:extLst>
          </p:cNvPr>
          <p:cNvSpPr>
            <a:spLocks noGrp="1"/>
          </p:cNvSpPr>
          <p:nvPr>
            <p:ph type="body" sz="quarter" idx="11"/>
          </p:nvPr>
        </p:nvSpPr>
        <p:spPr>
          <a:xfrm>
            <a:off x="7067533" y="7173990"/>
            <a:ext cx="6230612" cy="276999"/>
          </a:xfrm>
        </p:spPr>
        <p:txBody>
          <a:bodyPr/>
          <a:lstStyle/>
          <a:p>
            <a:pPr>
              <a:lnSpc>
                <a:spcPct val="100000"/>
              </a:lnSpc>
            </a:pPr>
            <a:r>
              <a:rPr lang="en-GB" sz="900" dirty="0"/>
              <a:t>Source: GB TGI Oct 2024- ‘Been to the cinema in the last week’ / </a:t>
            </a:r>
          </a:p>
          <a:p>
            <a:pPr>
              <a:lnSpc>
                <a:spcPct val="100000"/>
              </a:lnSpc>
            </a:pPr>
            <a:r>
              <a:rPr lang="en-GB" sz="900" dirty="0"/>
              <a:t>Channels watched in the last week’ / Instagram, Facebook, TikTok &amp; YouTube = Used in last 7 days</a:t>
            </a:r>
            <a:endParaRPr lang="en-GB" sz="1000" dirty="0"/>
          </a:p>
        </p:txBody>
      </p:sp>
      <p:sp>
        <p:nvSpPr>
          <p:cNvPr id="7" name="Text Placeholder 6">
            <a:extLst>
              <a:ext uri="{FF2B5EF4-FFF2-40B4-BE49-F238E27FC236}">
                <a16:creationId xmlns:a16="http://schemas.microsoft.com/office/drawing/2014/main" id="{14E5559B-B916-4519-A9BB-2EA641FA597B}"/>
              </a:ext>
            </a:extLst>
          </p:cNvPr>
          <p:cNvSpPr>
            <a:spLocks noGrp="1"/>
          </p:cNvSpPr>
          <p:nvPr>
            <p:ph type="body" sz="quarter" idx="14"/>
          </p:nvPr>
        </p:nvSpPr>
        <p:spPr>
          <a:xfrm>
            <a:off x="259603" y="681925"/>
            <a:ext cx="12423740" cy="436608"/>
          </a:xfrm>
        </p:spPr>
        <p:txBody>
          <a:bodyPr/>
          <a:lstStyle/>
          <a:p>
            <a:r>
              <a:rPr lang="en-GB" sz="1200" dirty="0"/>
              <a:t>Cinema is a great complement to TV &amp; online video campaigns providing a more affluent, younger skewing audience</a:t>
            </a:r>
          </a:p>
          <a:p>
            <a:endParaRPr lang="en-US" sz="1200" dirty="0"/>
          </a:p>
        </p:txBody>
      </p:sp>
      <p:sp>
        <p:nvSpPr>
          <p:cNvPr id="10" name="Text Placeholder 6">
            <a:extLst>
              <a:ext uri="{FF2B5EF4-FFF2-40B4-BE49-F238E27FC236}">
                <a16:creationId xmlns:a16="http://schemas.microsoft.com/office/drawing/2014/main" id="{9AF8B88B-C470-40C9-A1EC-08777B950122}"/>
              </a:ext>
            </a:extLst>
          </p:cNvPr>
          <p:cNvSpPr txBox="1">
            <a:spLocks/>
          </p:cNvSpPr>
          <p:nvPr/>
        </p:nvSpPr>
        <p:spPr bwMode="gray">
          <a:xfrm rot="16200000">
            <a:off x="-848670" y="3644176"/>
            <a:ext cx="2785201" cy="272910"/>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defTabSz="961706">
              <a:lnSpc>
                <a:spcPts val="1499"/>
              </a:lnSpc>
              <a:defRPr/>
            </a:pPr>
            <a:r>
              <a:rPr lang="en-GB" sz="1200" b="0" dirty="0">
                <a:solidFill>
                  <a:srgbClr val="8A8A8D"/>
                </a:solidFill>
                <a:latin typeface="Arial"/>
              </a:rPr>
              <a:t>% of audience who are ABC1 </a:t>
            </a:r>
            <a:endParaRPr lang="en-US" sz="1200" b="0" dirty="0">
              <a:solidFill>
                <a:srgbClr val="8A8A8D"/>
              </a:solidFill>
              <a:latin typeface="Arial"/>
            </a:endParaRPr>
          </a:p>
        </p:txBody>
      </p:sp>
      <p:sp>
        <p:nvSpPr>
          <p:cNvPr id="11" name="Text Placeholder 6">
            <a:extLst>
              <a:ext uri="{FF2B5EF4-FFF2-40B4-BE49-F238E27FC236}">
                <a16:creationId xmlns:a16="http://schemas.microsoft.com/office/drawing/2014/main" id="{8F913BDF-3674-4059-B376-529F3F250F24}"/>
              </a:ext>
            </a:extLst>
          </p:cNvPr>
          <p:cNvSpPr txBox="1">
            <a:spLocks/>
          </p:cNvSpPr>
          <p:nvPr/>
        </p:nvSpPr>
        <p:spPr bwMode="gray">
          <a:xfrm>
            <a:off x="5078872" y="6568490"/>
            <a:ext cx="2785201" cy="272910"/>
          </a:xfrm>
          <a:prstGeom prst="rect">
            <a:avLst/>
          </a:prstGeom>
        </p:spPr>
        <p:txBody>
          <a:bodyPr vert="horz" lIns="0" tIns="0" rIns="0" bIns="0" rtlCol="0" anchor="t" anchorCtr="0">
            <a:noAutofit/>
          </a:bodyPr>
          <a:lstStyle>
            <a:defPPr>
              <a:defRPr lang="en-US"/>
            </a:defPPr>
            <a:lvl1pPr marR="0" lvl="0" indent="0" algn="ctr" fontAlgn="auto">
              <a:lnSpc>
                <a:spcPts val="1500"/>
              </a:lnSpc>
              <a:spcBef>
                <a:spcPts val="0"/>
              </a:spcBef>
              <a:spcAft>
                <a:spcPts val="0"/>
              </a:spcAft>
              <a:buClr>
                <a:srgbClr val="FFFFFF"/>
              </a:buClr>
              <a:buSzPct val="100000"/>
              <a:buFont typeface="Arial"/>
              <a:buNone/>
              <a:tabLst/>
              <a:defRPr kumimoji="0" sz="1200" b="0" i="0" u="none" strike="noStrike" cap="none" spc="0" normalizeH="0" baseline="0">
                <a:ln>
                  <a:noFill/>
                </a:ln>
                <a:solidFill>
                  <a:srgbClr val="8A8A8D"/>
                </a:solidFill>
                <a:effectLst/>
                <a:uLnTx/>
                <a:uFillTx/>
                <a:latin typeface="Arial"/>
              </a:defRPr>
            </a:lvl1pPr>
            <a:lvl2pPr marL="0" indent="0">
              <a:lnSpc>
                <a:spcPct val="100000"/>
              </a:lnSpc>
              <a:spcBef>
                <a:spcPts val="0"/>
              </a:spcBef>
              <a:buClr>
                <a:srgbClr val="FFFFFF"/>
              </a:buClr>
              <a:buSzPct val="100000"/>
              <a:buFont typeface="Arial"/>
              <a:buNone/>
              <a:defRPr sz="1800" b="0">
                <a:solidFill>
                  <a:schemeClr val="bg1"/>
                </a:solidFill>
              </a:defRPr>
            </a:lvl2pPr>
            <a:lvl3pPr marL="0" indent="0">
              <a:lnSpc>
                <a:spcPct val="100000"/>
              </a:lnSpc>
              <a:spcBef>
                <a:spcPts val="0"/>
              </a:spcBef>
              <a:buClr>
                <a:srgbClr val="FFFFFF"/>
              </a:buClr>
              <a:buSzPct val="100000"/>
              <a:buFont typeface="Arial"/>
              <a:buNone/>
              <a:tabLst/>
              <a:defRPr sz="1400" b="1" baseline="0">
                <a:solidFill>
                  <a:schemeClr val="tx2"/>
                </a:solidFill>
              </a:defRPr>
            </a:lvl3pPr>
            <a:lvl4pPr marL="0" indent="0">
              <a:lnSpc>
                <a:spcPct val="100000"/>
              </a:lnSpc>
              <a:spcBef>
                <a:spcPts val="0"/>
              </a:spcBef>
              <a:buClr>
                <a:srgbClr val="FFFFFF"/>
              </a:buClr>
              <a:buSzPct val="100000"/>
              <a:buFont typeface="Arial"/>
              <a:buNone/>
              <a:tabLst/>
              <a:defRPr sz="1400" b="0">
                <a:solidFill>
                  <a:srgbClr val="000000"/>
                </a:solidFill>
              </a:defRPr>
            </a:lvl4pPr>
            <a:lvl5pPr marL="0" indent="0">
              <a:lnSpc>
                <a:spcPct val="1000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defTabSz="961706">
              <a:lnSpc>
                <a:spcPts val="1499"/>
              </a:lnSpc>
            </a:pPr>
            <a:r>
              <a:rPr lang="en-GB" dirty="0"/>
              <a:t>% of audience who are 16-34</a:t>
            </a:r>
            <a:endParaRPr lang="en-US" dirty="0"/>
          </a:p>
        </p:txBody>
      </p:sp>
      <p:cxnSp>
        <p:nvCxnSpPr>
          <p:cNvPr id="4" name="Straight Connector 3">
            <a:extLst>
              <a:ext uri="{FF2B5EF4-FFF2-40B4-BE49-F238E27FC236}">
                <a16:creationId xmlns:a16="http://schemas.microsoft.com/office/drawing/2014/main" id="{A12093D3-D4DF-4740-AF5B-7AFE3B23DBEA}"/>
              </a:ext>
            </a:extLst>
          </p:cNvPr>
          <p:cNvCxnSpPr>
            <a:cxnSpLocks/>
          </p:cNvCxnSpPr>
          <p:nvPr/>
        </p:nvCxnSpPr>
        <p:spPr>
          <a:xfrm flipV="1">
            <a:off x="6335857" y="1109008"/>
            <a:ext cx="0" cy="5032885"/>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89013F8F-2AFE-4F8C-B6F6-842E419B9958}"/>
              </a:ext>
            </a:extLst>
          </p:cNvPr>
          <p:cNvSpPr txBox="1">
            <a:spLocks/>
          </p:cNvSpPr>
          <p:nvPr/>
        </p:nvSpPr>
        <p:spPr bwMode="gray">
          <a:xfrm>
            <a:off x="11444884" y="4521494"/>
            <a:ext cx="1066377" cy="209317"/>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defTabSz="961706">
              <a:lnSpc>
                <a:spcPts val="1499"/>
              </a:lnSpc>
              <a:defRPr/>
            </a:pPr>
            <a:r>
              <a:rPr lang="en-GB" sz="1100" dirty="0">
                <a:solidFill>
                  <a:srgbClr val="CAC8C8"/>
                </a:solidFill>
                <a:latin typeface="Arial"/>
              </a:rPr>
              <a:t>GB Population</a:t>
            </a:r>
            <a:endParaRPr lang="en-US" sz="1100" dirty="0">
              <a:solidFill>
                <a:srgbClr val="CAC8C8"/>
              </a:solidFill>
              <a:latin typeface="Arial"/>
            </a:endParaRPr>
          </a:p>
        </p:txBody>
      </p:sp>
    </p:spTree>
    <p:extLst>
      <p:ext uri="{BB962C8B-B14F-4D97-AF65-F5344CB8AC3E}">
        <p14:creationId xmlns:p14="http://schemas.microsoft.com/office/powerpoint/2010/main" val="21015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7D6281-1C17-4270-8A92-81A920F7D6AA}"/>
              </a:ext>
            </a:extLst>
          </p:cNvPr>
          <p:cNvSpPr>
            <a:spLocks noGrp="1"/>
          </p:cNvSpPr>
          <p:nvPr>
            <p:ph type="title"/>
          </p:nvPr>
        </p:nvSpPr>
        <p:spPr/>
        <p:txBody>
          <a:bodyPr/>
          <a:lstStyle/>
          <a:p>
            <a:r>
              <a:rPr lang="en-GB" dirty="0">
                <a:solidFill>
                  <a:schemeClr val="bg1"/>
                </a:solidFill>
              </a:rPr>
              <a:t>Cinema provides a more premium offering</a:t>
            </a:r>
            <a:endParaRPr lang="en-GB" dirty="0"/>
          </a:p>
        </p:txBody>
      </p:sp>
      <p:sp>
        <p:nvSpPr>
          <p:cNvPr id="8" name="Text Placeholder 7">
            <a:extLst>
              <a:ext uri="{FF2B5EF4-FFF2-40B4-BE49-F238E27FC236}">
                <a16:creationId xmlns:a16="http://schemas.microsoft.com/office/drawing/2014/main" id="{CDF2A087-6268-4029-AE9E-B0279E742830}"/>
              </a:ext>
            </a:extLst>
          </p:cNvPr>
          <p:cNvSpPr>
            <a:spLocks noGrp="1"/>
          </p:cNvSpPr>
          <p:nvPr>
            <p:ph type="body" sz="quarter" idx="14"/>
          </p:nvPr>
        </p:nvSpPr>
        <p:spPr>
          <a:xfrm>
            <a:off x="270000" y="737743"/>
            <a:ext cx="12423740" cy="436608"/>
          </a:xfrm>
        </p:spPr>
        <p:txBody>
          <a:bodyPr/>
          <a:lstStyle/>
          <a:p>
            <a:r>
              <a:rPr lang="en-GB" sz="1400" dirty="0">
                <a:solidFill>
                  <a:schemeClr val="accent6"/>
                </a:solidFill>
              </a:rPr>
              <a:t>Cinema is the most efficient platform for targeting ABC1 Adults across the full year, with the film slate holding a higher ABC1 profile vs the GB avg.</a:t>
            </a:r>
            <a:endParaRPr lang="en-GB" dirty="0"/>
          </a:p>
        </p:txBody>
      </p:sp>
      <p:sp>
        <p:nvSpPr>
          <p:cNvPr id="7" name="Text Placeholder 6">
            <a:extLst>
              <a:ext uri="{FF2B5EF4-FFF2-40B4-BE49-F238E27FC236}">
                <a16:creationId xmlns:a16="http://schemas.microsoft.com/office/drawing/2014/main" id="{00930700-B2F0-F0D2-22CA-C8A92A75DD32}"/>
              </a:ext>
            </a:extLst>
          </p:cNvPr>
          <p:cNvSpPr txBox="1">
            <a:spLocks/>
          </p:cNvSpPr>
          <p:nvPr/>
        </p:nvSpPr>
        <p:spPr>
          <a:xfrm>
            <a:off x="6759719" y="7193220"/>
            <a:ext cx="6562409" cy="206082"/>
          </a:xfrm>
          <a:prstGeom prst="rect">
            <a:avLst/>
          </a:prstGeom>
          <a:ln>
            <a:noFill/>
          </a:ln>
        </p:spPr>
        <p:txBody>
          <a:bodyPr lIns="0" tIns="0" rIns="0" bIns="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t>Source: DCM Planner. TGI GB July 2024: ABC1 Profile, Index vs avg. GB adult</a:t>
            </a:r>
          </a:p>
        </p:txBody>
      </p:sp>
      <p:graphicFrame>
        <p:nvGraphicFramePr>
          <p:cNvPr id="9" name="Chart 8">
            <a:extLst>
              <a:ext uri="{FF2B5EF4-FFF2-40B4-BE49-F238E27FC236}">
                <a16:creationId xmlns:a16="http://schemas.microsoft.com/office/drawing/2014/main" id="{4BAE13A6-0C6D-2CBD-452A-2E8CC0FE2F44}"/>
              </a:ext>
            </a:extLst>
          </p:cNvPr>
          <p:cNvGraphicFramePr>
            <a:graphicFrameLocks/>
          </p:cNvGraphicFramePr>
          <p:nvPr>
            <p:extLst>
              <p:ext uri="{D42A27DB-BD31-4B8C-83A1-F6EECF244321}">
                <p14:modId xmlns:p14="http://schemas.microsoft.com/office/powerpoint/2010/main" val="3930640255"/>
              </p:ext>
            </p:extLst>
          </p:nvPr>
        </p:nvGraphicFramePr>
        <p:xfrm>
          <a:off x="381790" y="1523585"/>
          <a:ext cx="12659955" cy="5035411"/>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02C9B6FE-976F-3E15-5075-152A7562BB52}"/>
              </a:ext>
            </a:extLst>
          </p:cNvPr>
          <p:cNvCxnSpPr>
            <a:cxnSpLocks/>
          </p:cNvCxnSpPr>
          <p:nvPr/>
        </p:nvCxnSpPr>
        <p:spPr>
          <a:xfrm>
            <a:off x="664602" y="3974595"/>
            <a:ext cx="1188901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92CCDF9-7289-D307-8466-A77CBFA0B603}"/>
              </a:ext>
            </a:extLst>
          </p:cNvPr>
          <p:cNvSpPr txBox="1"/>
          <p:nvPr/>
        </p:nvSpPr>
        <p:spPr>
          <a:xfrm>
            <a:off x="614981" y="3964477"/>
            <a:ext cx="2423782" cy="253916"/>
          </a:xfrm>
          <a:prstGeom prst="rect">
            <a:avLst/>
          </a:prstGeom>
          <a:noFill/>
          <a:ln>
            <a:noFill/>
          </a:ln>
        </p:spPr>
        <p:txBody>
          <a:bodyPr wrap="square" rtlCol="0">
            <a:spAutoFit/>
          </a:bodyPr>
          <a:lstStyle/>
          <a:p>
            <a:r>
              <a:rPr lang="en-GB" sz="1050" dirty="0">
                <a:solidFill>
                  <a:schemeClr val="accent6"/>
                </a:solidFill>
              </a:rPr>
              <a:t>54% of the GB population are ABC1</a:t>
            </a:r>
          </a:p>
        </p:txBody>
      </p:sp>
    </p:spTree>
    <p:extLst>
      <p:ext uri="{BB962C8B-B14F-4D97-AF65-F5344CB8AC3E}">
        <p14:creationId xmlns:p14="http://schemas.microsoft.com/office/powerpoint/2010/main" val="30914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solidFill>
                  <a:schemeClr val="accent4"/>
                </a:solidFill>
              </a:rPr>
              <a:t>Premium advertising: </a:t>
            </a:r>
            <a:r>
              <a:rPr lang="en-GB" dirty="0">
                <a:solidFill>
                  <a:schemeClr val="bg1"/>
                </a:solidFill>
              </a:rPr>
              <a:t>Cinema IS KEY FOR reinforcing quality perceptions</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300480" y="645518"/>
            <a:ext cx="12559486" cy="436608"/>
          </a:xfrm>
        </p:spPr>
        <p:txBody>
          <a:bodyPr/>
          <a:lstStyle/>
          <a:p>
            <a:pPr>
              <a:lnSpc>
                <a:spcPct val="100000"/>
              </a:lnSpc>
            </a:pPr>
            <a:r>
              <a:rPr lang="en-GB" dirty="0"/>
              <a:t>Cinemagoers are significantly more likely to perceive the advertising they see on the big screen as premium vs. other AV channels including TV and online video.</a:t>
            </a:r>
          </a:p>
        </p:txBody>
      </p:sp>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50502" y="7062602"/>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FAME 2022,. Base: All Cinemagoers 15+</a:t>
            </a:r>
          </a:p>
        </p:txBody>
      </p:sp>
      <p:sp>
        <p:nvSpPr>
          <p:cNvPr id="2" name="Rectangle 1">
            <a:extLst>
              <a:ext uri="{FF2B5EF4-FFF2-40B4-BE49-F238E27FC236}">
                <a16:creationId xmlns:a16="http://schemas.microsoft.com/office/drawing/2014/main" id="{18CDADD7-5546-4FAF-9901-C40223845527}"/>
              </a:ext>
            </a:extLst>
          </p:cNvPr>
          <p:cNvSpPr/>
          <p:nvPr/>
        </p:nvSpPr>
        <p:spPr>
          <a:xfrm>
            <a:off x="270000" y="1351368"/>
            <a:ext cx="5289653" cy="215444"/>
          </a:xfrm>
          <a:prstGeom prst="rect">
            <a:avLst/>
          </a:prstGeom>
        </p:spPr>
        <p:txBody>
          <a:bodyPr wrap="none" lIns="0" tIns="0" rIns="0" b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4"/>
                </a:solidFill>
                <a:effectLst/>
                <a:uLnTx/>
                <a:uFillTx/>
                <a:latin typeface="Arial"/>
                <a:ea typeface="+mn-ea"/>
                <a:cs typeface="+mn-cs"/>
              </a:rPr>
              <a:t>‘The advertising is premium…’ top 3 scores indexed vs cinema</a:t>
            </a:r>
          </a:p>
        </p:txBody>
      </p:sp>
      <p:graphicFrame>
        <p:nvGraphicFramePr>
          <p:cNvPr id="31" name="Chart 30">
            <a:extLst>
              <a:ext uri="{FF2B5EF4-FFF2-40B4-BE49-F238E27FC236}">
                <a16:creationId xmlns:a16="http://schemas.microsoft.com/office/drawing/2014/main" id="{064BBEE3-0B0E-4FB2-B4DA-A18550CAEE4E}"/>
              </a:ext>
            </a:extLst>
          </p:cNvPr>
          <p:cNvGraphicFramePr/>
          <p:nvPr>
            <p:extLst>
              <p:ext uri="{D42A27DB-BD31-4B8C-83A1-F6EECF244321}">
                <p14:modId xmlns:p14="http://schemas.microsoft.com/office/powerpoint/2010/main" val="2332668853"/>
              </p:ext>
            </p:extLst>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40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125EA-8E22-B299-36EE-778C89BDB12F}"/>
            </a:ext>
          </a:extLst>
        </p:cNvPr>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E4B5B8E3-E7D9-3C02-212A-2B407E0A7CB9}"/>
              </a:ext>
            </a:extLst>
          </p:cNvPr>
          <p:cNvPicPr>
            <a:picLocks noGrp="1" noChangeAspect="1"/>
          </p:cNvPicPr>
          <p:nvPr>
            <p:ph type="pic" sz="quarter" idx="16"/>
          </p:nvPr>
        </p:nvPicPr>
        <p:blipFill>
          <a:blip r:embed="rId3"/>
          <a:srcRect t="20" b="20"/>
          <a:stretch>
            <a:fillRect/>
          </a:stretch>
        </p:blipFill>
        <p:spPr>
          <a:prstGeom prst="rect">
            <a:avLst/>
          </a:prstGeom>
        </p:spPr>
      </p:pic>
      <p:grpSp>
        <p:nvGrpSpPr>
          <p:cNvPr id="8" name="Group 7">
            <a:extLst>
              <a:ext uri="{FF2B5EF4-FFF2-40B4-BE49-F238E27FC236}">
                <a16:creationId xmlns:a16="http://schemas.microsoft.com/office/drawing/2014/main" id="{0976725C-DA3B-AD38-B33C-390F6C049CAE}"/>
              </a:ext>
            </a:extLst>
          </p:cNvPr>
          <p:cNvGrpSpPr/>
          <p:nvPr/>
        </p:nvGrpSpPr>
        <p:grpSpPr>
          <a:xfrm>
            <a:off x="323173" y="1346200"/>
            <a:ext cx="12823633" cy="5361271"/>
            <a:chOff x="630622" y="1451312"/>
            <a:chExt cx="12065875" cy="5000169"/>
          </a:xfrm>
          <a:solidFill>
            <a:schemeClr val="bg1">
              <a:alpha val="11000"/>
            </a:schemeClr>
          </a:solidFill>
        </p:grpSpPr>
        <p:sp>
          <p:nvSpPr>
            <p:cNvPr id="9" name="Rectangle 8">
              <a:extLst>
                <a:ext uri="{FF2B5EF4-FFF2-40B4-BE49-F238E27FC236}">
                  <a16:creationId xmlns:a16="http://schemas.microsoft.com/office/drawing/2014/main" id="{21FE332B-1DBD-AEFA-46BB-DCCAC04097DC}"/>
                </a:ext>
              </a:extLst>
            </p:cNvPr>
            <p:cNvSpPr/>
            <p:nvPr/>
          </p:nvSpPr>
          <p:spPr>
            <a:xfrm>
              <a:off x="630622" y="1458664"/>
              <a:ext cx="6006382"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Arial"/>
                </a:rPr>
                <a:t>55% agree they like innovative cars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(Index: 195)</a:t>
              </a:r>
            </a:p>
          </p:txBody>
        </p:sp>
        <p:sp>
          <p:nvSpPr>
            <p:cNvPr id="10" name="Rectangle 9">
              <a:extLst>
                <a:ext uri="{FF2B5EF4-FFF2-40B4-BE49-F238E27FC236}">
                  <a16:creationId xmlns:a16="http://schemas.microsoft.com/office/drawing/2014/main" id="{907BCF46-9AF8-394A-CBA2-42F64714176C}"/>
                </a:ext>
              </a:extLst>
            </p:cNvPr>
            <p:cNvSpPr/>
            <p:nvPr/>
          </p:nvSpPr>
          <p:spPr>
            <a:xfrm>
              <a:off x="630622" y="3094542"/>
              <a:ext cx="3594537"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Arial"/>
                </a:rPr>
                <a:t>55</a:t>
              </a:r>
              <a:r>
                <a:rPr kumimoji="0" lang="en-GB" sz="2000" b="1" i="0" u="none" strike="noStrike" kern="1200" cap="none" spc="0" normalizeH="0" baseline="0" noProof="0" dirty="0">
                  <a:ln>
                    <a:noFill/>
                  </a:ln>
                  <a:solidFill>
                    <a:srgbClr val="FFFFFF"/>
                  </a:solidFill>
                  <a:effectLst/>
                  <a:uLnTx/>
                  <a:uFillTx/>
                  <a:latin typeface="Arial"/>
                  <a:ea typeface="+mn-ea"/>
                  <a:cs typeface="+mn-cs"/>
                </a:rPr>
                <a:t>% plan to book a holiday in the next year</a:t>
              </a:r>
            </a:p>
            <a:p>
              <a:pPr algn="ctr">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(Index: 105)</a:t>
              </a:r>
            </a:p>
          </p:txBody>
        </p:sp>
        <p:sp>
          <p:nvSpPr>
            <p:cNvPr id="11" name="Rectangle 10">
              <a:extLst>
                <a:ext uri="{FF2B5EF4-FFF2-40B4-BE49-F238E27FC236}">
                  <a16:creationId xmlns:a16="http://schemas.microsoft.com/office/drawing/2014/main" id="{EFD4893E-0B8D-A016-1561-4CE82387FBA5}"/>
                </a:ext>
              </a:extLst>
            </p:cNvPr>
            <p:cNvSpPr/>
            <p:nvPr/>
          </p:nvSpPr>
          <p:spPr>
            <a:xfrm>
              <a:off x="630623" y="4754698"/>
              <a:ext cx="4288004" cy="1689432"/>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‘I like innovative household devices and appliances’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(Index: 151)</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943611CA-B11A-9DE2-20D2-5BE0FE5684A1}"/>
                </a:ext>
              </a:extLst>
            </p:cNvPr>
            <p:cNvSpPr/>
            <p:nvPr/>
          </p:nvSpPr>
          <p:spPr>
            <a:xfrm>
              <a:off x="5097518" y="4754696"/>
              <a:ext cx="3390846" cy="1696785"/>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Arial"/>
                </a:rPr>
                <a:t>Beauty and styling products help me feel good about myself</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(Index: 132)</a:t>
              </a:r>
            </a:p>
          </p:txBody>
        </p:sp>
        <p:sp>
          <p:nvSpPr>
            <p:cNvPr id="13" name="Rectangle 12">
              <a:extLst>
                <a:ext uri="{FF2B5EF4-FFF2-40B4-BE49-F238E27FC236}">
                  <a16:creationId xmlns:a16="http://schemas.microsoft.com/office/drawing/2014/main" id="{A395F817-9B24-8586-B290-C0EF1455A1D2}"/>
                </a:ext>
              </a:extLst>
            </p:cNvPr>
            <p:cNvSpPr/>
            <p:nvPr/>
          </p:nvSpPr>
          <p:spPr>
            <a:xfrm>
              <a:off x="6791619" y="1451312"/>
              <a:ext cx="5904878"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 buy new products before most of my friends’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(Index: </a:t>
              </a:r>
              <a:r>
                <a:rPr lang="en-GB" sz="1400" b="1" dirty="0">
                  <a:solidFill>
                    <a:srgbClr val="FFFFFF"/>
                  </a:solidFill>
                  <a:latin typeface="Arial" charset="0"/>
                  <a:ea typeface="Arial" charset="0"/>
                  <a:cs typeface="Arial" charset="0"/>
                </a:rPr>
                <a:t>235</a:t>
              </a:r>
              <a:r>
                <a:rPr kumimoji="0" lang="en-GB" sz="1400" b="1" i="0" u="none" strike="noStrike" kern="1200" cap="none" spc="0" normalizeH="0" baseline="0" noProof="0" dirty="0">
                  <a:ln>
                    <a:noFill/>
                  </a:ln>
                  <a:solidFill>
                    <a:srgbClr val="FFFFFF"/>
                  </a:solidFill>
                  <a:effectLst/>
                  <a:uLnTx/>
                  <a:uFillTx/>
                  <a:latin typeface="Arial" charset="0"/>
                  <a:ea typeface="Arial" charset="0"/>
                  <a:cs typeface="Arial" charset="0"/>
                </a:rPr>
                <a:t>)</a:t>
              </a:r>
            </a:p>
          </p:txBody>
        </p:sp>
        <p:sp>
          <p:nvSpPr>
            <p:cNvPr id="14" name="Rectangle 13">
              <a:extLst>
                <a:ext uri="{FF2B5EF4-FFF2-40B4-BE49-F238E27FC236}">
                  <a16:creationId xmlns:a16="http://schemas.microsoft.com/office/drawing/2014/main" id="{93BF7555-BD09-700C-7921-BA54D6656EE6}"/>
                </a:ext>
              </a:extLst>
            </p:cNvPr>
            <p:cNvSpPr/>
            <p:nvPr/>
          </p:nvSpPr>
          <p:spPr>
            <a:xfrm>
              <a:off x="8668985" y="4754696"/>
              <a:ext cx="4027512" cy="1689432"/>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More likely to be interested in innovations in cosmetics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(Index: 210)</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C907CF1A-F734-39BC-A774-49E55AF9A880}"/>
                </a:ext>
              </a:extLst>
            </p:cNvPr>
            <p:cNvSpPr/>
            <p:nvPr/>
          </p:nvSpPr>
          <p:spPr>
            <a:xfrm>
              <a:off x="8393915" y="3094542"/>
              <a:ext cx="4302581"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‘I spend a lot of money on toiletries and cosmetics for personal use’ </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(Index: 163)</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0A18C6B-61CD-6B78-C1F4-EE40C4FA1B00}"/>
                </a:ext>
              </a:extLst>
            </p:cNvPr>
            <p:cNvSpPr/>
            <p:nvPr/>
          </p:nvSpPr>
          <p:spPr>
            <a:xfrm>
              <a:off x="4414345" y="3094542"/>
              <a:ext cx="3802718"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Arial"/>
                </a:rPr>
                <a:t>‘I'm always looking for new ideas to improve my home’</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(Index: 145)</a:t>
              </a:r>
            </a:p>
          </p:txBody>
        </p:sp>
      </p:grpSp>
      <p:sp>
        <p:nvSpPr>
          <p:cNvPr id="17" name="Text Placeholder 2">
            <a:extLst>
              <a:ext uri="{FF2B5EF4-FFF2-40B4-BE49-F238E27FC236}">
                <a16:creationId xmlns:a16="http://schemas.microsoft.com/office/drawing/2014/main" id="{9CE797C1-D622-5678-8864-DC2E42374483}"/>
              </a:ext>
            </a:extLst>
          </p:cNvPr>
          <p:cNvSpPr txBox="1">
            <a:spLocks/>
          </p:cNvSpPr>
          <p:nvPr/>
        </p:nvSpPr>
        <p:spPr bwMode="gray">
          <a:xfrm>
            <a:off x="214841" y="681420"/>
            <a:ext cx="13013264"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Frequent affluent cinemagoers are more likely to be in market for new tech, a holiday and innovative household items.</a:t>
            </a:r>
          </a:p>
        </p:txBody>
      </p:sp>
      <p:sp>
        <p:nvSpPr>
          <p:cNvPr id="18" name="Title 3">
            <a:extLst>
              <a:ext uri="{FF2B5EF4-FFF2-40B4-BE49-F238E27FC236}">
                <a16:creationId xmlns:a16="http://schemas.microsoft.com/office/drawing/2014/main" id="{CD8E9323-2484-BAC9-098B-1AD28EBD8535}"/>
              </a:ext>
            </a:extLst>
          </p:cNvPr>
          <p:cNvSpPr txBox="1">
            <a:spLocks/>
          </p:cNvSpPr>
          <p:nvPr/>
        </p:nvSpPr>
        <p:spPr>
          <a:xfrm>
            <a:off x="202181" y="223004"/>
            <a:ext cx="9308541" cy="409568"/>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FFFFFF"/>
                </a:solidFill>
                <a:effectLst/>
                <a:uLnTx/>
                <a:uFillTx/>
                <a:latin typeface="Impact"/>
                <a:ea typeface="+mj-ea"/>
                <a:cs typeface="+mj-cs"/>
              </a:rPr>
              <a:t>THE abc1 AUDIENCE</a:t>
            </a:r>
            <a:endPar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endParaRPr>
          </a:p>
        </p:txBody>
      </p:sp>
      <p:sp>
        <p:nvSpPr>
          <p:cNvPr id="21" name="Text Placeholder 9">
            <a:extLst>
              <a:ext uri="{FF2B5EF4-FFF2-40B4-BE49-F238E27FC236}">
                <a16:creationId xmlns:a16="http://schemas.microsoft.com/office/drawing/2014/main" id="{D3AFCC3C-F0FE-2C3A-E147-27157732C2F6}"/>
              </a:ext>
            </a:extLst>
          </p:cNvPr>
          <p:cNvSpPr>
            <a:spLocks noGrp="1"/>
          </p:cNvSpPr>
          <p:nvPr>
            <p:ph type="body" sz="quarter" idx="11"/>
          </p:nvPr>
        </p:nvSpPr>
        <p:spPr>
          <a:xfrm>
            <a:off x="7647709" y="7225798"/>
            <a:ext cx="5650779" cy="246221"/>
          </a:xfrm>
        </p:spPr>
        <p:txBody>
          <a:bodyPr/>
          <a:lstStyle/>
          <a:p>
            <a:pPr lvl="0">
              <a:lnSpc>
                <a:spcPct val="100000"/>
              </a:lnSpc>
              <a:buClrTx/>
              <a:buSzTx/>
              <a:defRPr/>
            </a:pPr>
            <a:r>
              <a:rPr lang="en-GB" dirty="0">
                <a:solidFill>
                  <a:srgbClr val="000000">
                    <a:lumMod val="95000"/>
                    <a:lumOff val="5000"/>
                  </a:srgbClr>
                </a:solidFill>
                <a:latin typeface="Arial" charset="0"/>
                <a:ea typeface="Arial" charset="0"/>
                <a:cs typeface="Arial" charset="0"/>
              </a:rPr>
              <a:t>Source: TGI Dec 2024</a:t>
            </a:r>
          </a:p>
          <a:p>
            <a:pPr lvl="0">
              <a:lnSpc>
                <a:spcPct val="100000"/>
              </a:lnSpc>
              <a:buClrTx/>
              <a:buSzTx/>
              <a:defRPr/>
            </a:pPr>
            <a:r>
              <a:rPr lang="en-GB" dirty="0">
                <a:solidFill>
                  <a:srgbClr val="000000">
                    <a:lumMod val="95000"/>
                    <a:lumOff val="5000"/>
                  </a:srgbClr>
                </a:solidFill>
                <a:latin typeface="Arial" charset="0"/>
                <a:ea typeface="Arial" charset="0"/>
                <a:cs typeface="Arial" charset="0"/>
              </a:rPr>
              <a:t>Target: Heavy ABC1 cinemagoers. Index vs. average GB adult.</a:t>
            </a:r>
          </a:p>
        </p:txBody>
      </p:sp>
    </p:spTree>
    <p:extLst>
      <p:ext uri="{BB962C8B-B14F-4D97-AF65-F5344CB8AC3E}">
        <p14:creationId xmlns:p14="http://schemas.microsoft.com/office/powerpoint/2010/main" val="6416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50950" y="1739962"/>
            <a:ext cx="7626014" cy="3750176"/>
          </a:xfrm>
        </p:spPr>
        <p:txBody>
          <a:bodyPr/>
          <a:lstStyle/>
          <a:p>
            <a:pPr>
              <a:lnSpc>
                <a:spcPts val="1800"/>
              </a:lnSpc>
            </a:pPr>
            <a:r>
              <a:rPr lang="en-GB" altLang="en-US" sz="1100" dirty="0">
                <a:solidFill>
                  <a:schemeClr val="accent4"/>
                </a:solidFill>
                <a:latin typeface="Arial" pitchFamily="34" charset="0"/>
                <a:cs typeface="Arial" pitchFamily="34" charset="0"/>
              </a:rPr>
              <a:t>SYNOPSIS</a:t>
            </a:r>
          </a:p>
          <a:p>
            <a:pPr>
              <a:lnSpc>
                <a:spcPts val="1800"/>
              </a:lnSpc>
            </a:pPr>
            <a:r>
              <a:rPr lang="en-GB" sz="1100" b="0" i="1" dirty="0">
                <a:solidFill>
                  <a:schemeClr val="bg1"/>
                </a:solidFill>
                <a:effectLst/>
              </a:rPr>
              <a:t>Bridget Jones: Mad About the Boy </a:t>
            </a:r>
            <a:r>
              <a:rPr lang="en-GB" sz="1100" b="0" i="0" dirty="0">
                <a:solidFill>
                  <a:schemeClr val="bg1"/>
                </a:solidFill>
                <a:effectLst/>
              </a:rPr>
              <a:t>is an upcoming romantic comedy film that returns us to the life of one of the most iconic British comi</a:t>
            </a:r>
            <a:r>
              <a:rPr lang="en-GB" sz="1100" b="0" dirty="0">
                <a:solidFill>
                  <a:schemeClr val="bg1"/>
                </a:solidFill>
              </a:rPr>
              <a:t>c creations</a:t>
            </a:r>
            <a:endParaRPr lang="en-GB" sz="1100" b="0" i="0" dirty="0">
              <a:solidFill>
                <a:schemeClr val="bg1"/>
              </a:solidFill>
              <a:effectLst/>
            </a:endParaRPr>
          </a:p>
          <a:p>
            <a:pPr>
              <a:lnSpc>
                <a:spcPts val="1800"/>
              </a:lnSpc>
            </a:pPr>
            <a:endParaRPr lang="en-GB" sz="1100" b="0" i="0" dirty="0">
              <a:solidFill>
                <a:schemeClr val="bg1"/>
              </a:solidFill>
              <a:effectLst/>
              <a:latin typeface="Roboto" panose="02000000000000000000" pitchFamily="2" charset="0"/>
            </a:endParaRPr>
          </a:p>
          <a:p>
            <a:pPr>
              <a:lnSpc>
                <a:spcPts val="1800"/>
              </a:lnSpc>
            </a:pPr>
            <a:r>
              <a:rPr lang="en-GB" altLang="en-US" sz="1100" dirty="0">
                <a:solidFill>
                  <a:schemeClr val="accent4"/>
                </a:solidFill>
                <a:latin typeface="Arial" pitchFamily="34" charset="0"/>
                <a:cs typeface="Arial" pitchFamily="34" charset="0"/>
              </a:rPr>
              <a:t>CAST</a:t>
            </a:r>
          </a:p>
          <a:p>
            <a:pPr>
              <a:lnSpc>
                <a:spcPts val="1800"/>
              </a:lnSpc>
            </a:pPr>
            <a:r>
              <a:rPr lang="en-GB" sz="1100" b="0" dirty="0">
                <a:solidFill>
                  <a:schemeClr val="bg1"/>
                </a:solidFill>
                <a:latin typeface="Arial" pitchFamily="34" charset="0"/>
                <a:cs typeface="Arial" pitchFamily="34" charset="0"/>
              </a:rPr>
              <a:t>Renée Zellweger, Emma Thompson, Hugh Grant, Leo Woodall</a:t>
            </a:r>
          </a:p>
          <a:p>
            <a:pPr>
              <a:lnSpc>
                <a:spcPts val="1800"/>
              </a:lnSpc>
            </a:pPr>
            <a:endParaRPr lang="en-GB" sz="1100" b="0" dirty="0">
              <a:solidFill>
                <a:schemeClr val="bg1"/>
              </a:solidFill>
              <a:latin typeface="Arial" pitchFamily="34" charset="0"/>
              <a:cs typeface="Arial" pitchFamily="34" charset="0"/>
            </a:endParaRPr>
          </a:p>
          <a:p>
            <a:pPr>
              <a:lnSpc>
                <a:spcPts val="1800"/>
              </a:lnSpc>
            </a:pPr>
            <a:r>
              <a:rPr lang="en-GB" altLang="en-US" sz="1100" dirty="0">
                <a:solidFill>
                  <a:schemeClr val="accent4"/>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Nearly a decade has passed since we last encountered our endearingly chaotic heroine, Bridget Jones, in all her dishevelled charm. Bridget Jones is poised to return to the screen in </a:t>
            </a:r>
            <a:r>
              <a:rPr lang="en-GB" altLang="en-US" sz="1100" b="0" i="1" dirty="0">
                <a:solidFill>
                  <a:schemeClr val="bg1"/>
                </a:solidFill>
                <a:latin typeface="Arial" pitchFamily="34" charset="0"/>
                <a:cs typeface="Arial" pitchFamily="34" charset="0"/>
              </a:rPr>
              <a:t>Mad About The Boy</a:t>
            </a:r>
            <a:r>
              <a:rPr lang="en-GB" altLang="en-US" sz="1100" b="0" dirty="0">
                <a:solidFill>
                  <a:schemeClr val="bg1"/>
                </a:solidFill>
                <a:latin typeface="Arial" pitchFamily="34" charset="0"/>
                <a:cs typeface="Arial" pitchFamily="34" charset="0"/>
              </a:rPr>
              <a:t>, which is the fourth instalment in the </a:t>
            </a:r>
            <a:r>
              <a:rPr lang="en-GB" altLang="en-US" sz="1100" b="0" i="1" dirty="0">
                <a:solidFill>
                  <a:schemeClr val="bg1"/>
                </a:solidFill>
                <a:latin typeface="Arial" pitchFamily="34" charset="0"/>
                <a:cs typeface="Arial" pitchFamily="34" charset="0"/>
              </a:rPr>
              <a:t>Bridget Jones' Diary </a:t>
            </a:r>
            <a:r>
              <a:rPr lang="en-GB" altLang="en-US" sz="1100" b="0" dirty="0">
                <a:solidFill>
                  <a:schemeClr val="bg1"/>
                </a:solidFill>
                <a:latin typeface="Arial" pitchFamily="34" charset="0"/>
                <a:cs typeface="Arial" pitchFamily="34" charset="0"/>
              </a:rPr>
              <a:t>franchise. This film is expected to draw from Helen Fielding's 2013 novel and it’s believed that the film will focus on Jones' pivot to online dating and her dalliance with a suitor 28 years her junior, who will be played by Leo Woodall (</a:t>
            </a:r>
            <a:r>
              <a:rPr lang="en-GB" altLang="en-US" sz="1100" b="0" i="1" dirty="0">
                <a:solidFill>
                  <a:schemeClr val="bg1"/>
                </a:solidFill>
                <a:latin typeface="Arial" pitchFamily="34" charset="0"/>
                <a:cs typeface="Arial" pitchFamily="34" charset="0"/>
              </a:rPr>
              <a:t>The White Lotus, One Day</a:t>
            </a:r>
            <a:r>
              <a:rPr lang="en-GB" altLang="en-US" sz="1100" b="0" dirty="0">
                <a:solidFill>
                  <a:schemeClr val="bg1"/>
                </a:solidFill>
                <a:latin typeface="Arial" pitchFamily="34" charset="0"/>
                <a:cs typeface="Arial" pitchFamily="34" charset="0"/>
              </a:rPr>
              <a:t>).</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Scheduled to release on Valentine's Day 2025, this film presents an excellent opportunity for travel, food, and retail brands, strategically timed to maximise reach towards ABC1 Women.</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Bridget jones: MAD ABOUT THE BOY</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270000" y="664058"/>
            <a:ext cx="7626014" cy="167482"/>
          </a:xfrm>
        </p:spPr>
        <p:txBody>
          <a:bodyPr/>
          <a:lstStyle/>
          <a:p>
            <a:r>
              <a:rPr lang="en-GB" dirty="0"/>
              <a:t>The fourth in the series of one of the greatest British romantic comedies</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068312" y="7231611"/>
            <a:ext cx="4346063" cy="195503"/>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971845"/>
          <a:ext cx="7555556" cy="792480"/>
        </p:xfrm>
        <a:graphic>
          <a:graphicData uri="http://schemas.openxmlformats.org/drawingml/2006/table">
            <a:tbl>
              <a:tblPr firstRow="1" bandRow="1">
                <a:tableStyleId>{5C22544A-7EE6-4342-B048-85BDC9FD1C3A}</a:tableStyleId>
              </a:tblPr>
              <a:tblGrid>
                <a:gridCol w="1258649">
                  <a:extLst>
                    <a:ext uri="{9D8B030D-6E8A-4147-A177-3AD203B41FA5}">
                      <a16:colId xmlns:a16="http://schemas.microsoft.com/office/drawing/2014/main" val="1043653864"/>
                    </a:ext>
                  </a:extLst>
                </a:gridCol>
                <a:gridCol w="1973294">
                  <a:extLst>
                    <a:ext uri="{9D8B030D-6E8A-4147-A177-3AD203B41FA5}">
                      <a16:colId xmlns:a16="http://schemas.microsoft.com/office/drawing/2014/main" val="1430915649"/>
                    </a:ext>
                  </a:extLst>
                </a:gridCol>
                <a:gridCol w="1069895">
                  <a:extLst>
                    <a:ext uri="{9D8B030D-6E8A-4147-A177-3AD203B41FA5}">
                      <a16:colId xmlns:a16="http://schemas.microsoft.com/office/drawing/2014/main" val="1969532920"/>
                    </a:ext>
                  </a:extLst>
                </a:gridCol>
                <a:gridCol w="1227505">
                  <a:extLst>
                    <a:ext uri="{9D8B030D-6E8A-4147-A177-3AD203B41FA5}">
                      <a16:colId xmlns:a16="http://schemas.microsoft.com/office/drawing/2014/main" val="696929619"/>
                    </a:ext>
                  </a:extLst>
                </a:gridCol>
                <a:gridCol w="2026213">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16550">
                <a:tc>
                  <a:txBody>
                    <a:bodyPr/>
                    <a:lstStyle/>
                    <a:p>
                      <a:pPr algn="ctr"/>
                      <a:r>
                        <a:rPr lang="en-GB" sz="1000" b="0" kern="1200" dirty="0">
                          <a:solidFill>
                            <a:schemeClr val="bg1"/>
                          </a:solidFill>
                          <a:latin typeface="+mn-lt"/>
                          <a:ea typeface="+mn-ea"/>
                          <a:cs typeface="+mn-cs"/>
                        </a:rPr>
                        <a:t>14 Feb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4.3m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Romantic comedy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319197" y="5490138"/>
          <a:ext cx="7481778" cy="1407224"/>
        </p:xfrm>
        <a:graphic>
          <a:graphicData uri="http://schemas.openxmlformats.org/drawingml/2006/table">
            <a:tbl>
              <a:tblPr firstRow="1" bandRow="1">
                <a:tableStyleId>{5C22544A-7EE6-4342-B048-85BDC9FD1C3A}</a:tableStyleId>
              </a:tblPr>
              <a:tblGrid>
                <a:gridCol w="1246963">
                  <a:extLst>
                    <a:ext uri="{9D8B030D-6E8A-4147-A177-3AD203B41FA5}">
                      <a16:colId xmlns:a16="http://schemas.microsoft.com/office/drawing/2014/main" val="1395259455"/>
                    </a:ext>
                  </a:extLst>
                </a:gridCol>
                <a:gridCol w="1246963">
                  <a:extLst>
                    <a:ext uri="{9D8B030D-6E8A-4147-A177-3AD203B41FA5}">
                      <a16:colId xmlns:a16="http://schemas.microsoft.com/office/drawing/2014/main" val="683455642"/>
                    </a:ext>
                  </a:extLst>
                </a:gridCol>
                <a:gridCol w="1246963">
                  <a:extLst>
                    <a:ext uri="{9D8B030D-6E8A-4147-A177-3AD203B41FA5}">
                      <a16:colId xmlns:a16="http://schemas.microsoft.com/office/drawing/2014/main" val="2016657501"/>
                    </a:ext>
                  </a:extLst>
                </a:gridCol>
                <a:gridCol w="1246963">
                  <a:extLst>
                    <a:ext uri="{9D8B030D-6E8A-4147-A177-3AD203B41FA5}">
                      <a16:colId xmlns:a16="http://schemas.microsoft.com/office/drawing/2014/main" val="2752111294"/>
                    </a:ext>
                  </a:extLst>
                </a:gridCol>
                <a:gridCol w="1246963">
                  <a:extLst>
                    <a:ext uri="{9D8B030D-6E8A-4147-A177-3AD203B41FA5}">
                      <a16:colId xmlns:a16="http://schemas.microsoft.com/office/drawing/2014/main" val="1099605818"/>
                    </a:ext>
                  </a:extLst>
                </a:gridCol>
                <a:gridCol w="1246963">
                  <a:extLst>
                    <a:ext uri="{9D8B030D-6E8A-4147-A177-3AD203B41FA5}">
                      <a16:colId xmlns:a16="http://schemas.microsoft.com/office/drawing/2014/main" val="19339951"/>
                    </a:ext>
                  </a:extLst>
                </a:gridCol>
              </a:tblGrid>
              <a:tr h="361903">
                <a:tc>
                  <a:txBody>
                    <a:bodyPr/>
                    <a:lstStyle/>
                    <a:p>
                      <a:pPr algn="ctr"/>
                      <a:endParaRPr lang="en-GB" sz="1100" dirty="0">
                        <a:solidFill>
                          <a:schemeClr val="bg2"/>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Adults (16+)</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16-34 Ads</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Female Houseperson with Children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16-34 Women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ABC1 Women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97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17.1%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97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2.5m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994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4" name="Picture 3">
            <a:extLst>
              <a:ext uri="{FF2B5EF4-FFF2-40B4-BE49-F238E27FC236}">
                <a16:creationId xmlns:a16="http://schemas.microsoft.com/office/drawing/2014/main" id="{8D2D8495-E5D3-809D-05F7-7667C7A7B4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259" y="376712"/>
            <a:ext cx="4888489" cy="6514660"/>
          </a:xfrm>
          <a:prstGeom prst="rect">
            <a:avLst/>
          </a:prstGeom>
        </p:spPr>
      </p:pic>
    </p:spTree>
    <p:extLst>
      <p:ext uri="{BB962C8B-B14F-4D97-AF65-F5344CB8AC3E}">
        <p14:creationId xmlns:p14="http://schemas.microsoft.com/office/powerpoint/2010/main" val="1782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4B9F03D9-2B03-1B46-9E4E-AF5BDA70FAD6}"/>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BA9F80D9-4C9E-3646-9128-55C733CFCFFA}"/>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2D957F66-2E62-AF45-89E2-EFF4CE047983}"/>
    </a:ext>
  </a:extLst>
</a:theme>
</file>

<file path=ppt/theme/theme12.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3.xml><?xml version="1.0" encoding="utf-8"?>
<a:theme xmlns:a="http://schemas.openxmlformats.org/drawingml/2006/main" name="1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14.xml><?xml version="1.0" encoding="utf-8"?>
<a:theme xmlns:a="http://schemas.openxmlformats.org/drawingml/2006/main" name="1_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F1E3786-749D-4DD9-A37A-1B44706264E2}"/>
    </a:ext>
  </a:extLst>
</a:theme>
</file>

<file path=ppt/theme/theme15.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6.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17.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C6E2553F-1800-FF44-A99B-F190D6BDA0FB}"/>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0C05DE05-57DE-EC43-93F8-0F47418AD718}"/>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984D1FED-D5A5-6C48-8727-D7E8A47D75B3}"/>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66DD7B46-FE08-E64D-8C17-7647794C420B}"/>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9092EFB8-A9CD-9D46-ADE9-1028CD8DB5B6}"/>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52D6F781-72C9-594C-804A-B28FA2E91ECB}"/>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2627</Words>
  <Application>Microsoft Office PowerPoint</Application>
  <PresentationFormat>Custom</PresentationFormat>
  <Paragraphs>360</Paragraphs>
  <Slides>17</Slides>
  <Notes>6</Notes>
  <HiddenSlides>0</HiddenSlides>
  <MMClips>0</MMClips>
  <ScaleCrop>false</ScaleCrop>
  <HeadingPairs>
    <vt:vector size="8" baseType="variant">
      <vt:variant>
        <vt:lpstr>Fonts Used</vt:lpstr>
      </vt:variant>
      <vt:variant>
        <vt:i4>10</vt:i4>
      </vt:variant>
      <vt:variant>
        <vt:lpstr>Theme</vt:lpstr>
      </vt:variant>
      <vt:variant>
        <vt:i4>16</vt:i4>
      </vt:variant>
      <vt:variant>
        <vt:lpstr>Embedded OLE Servers</vt:lpstr>
      </vt:variant>
      <vt:variant>
        <vt:i4>1</vt:i4>
      </vt:variant>
      <vt:variant>
        <vt:lpstr>Slide Titles</vt:lpstr>
      </vt:variant>
      <vt:variant>
        <vt:i4>17</vt:i4>
      </vt:variant>
    </vt:vector>
  </HeadingPairs>
  <TitlesOfParts>
    <vt:vector size="44" baseType="lpstr">
      <vt:lpstr>Aharoni</vt:lpstr>
      <vt:lpstr>Arial</vt:lpstr>
      <vt:lpstr>Book Antiqua</vt:lpstr>
      <vt:lpstr>Boucherie Block</vt:lpstr>
      <vt:lpstr>Century Gothic</vt:lpstr>
      <vt:lpstr>Impact</vt:lpstr>
      <vt:lpstr>Lucida Grande</vt:lpstr>
      <vt:lpstr>Roboto</vt:lpstr>
      <vt:lpstr>Stencil</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2_Copy Slides</vt:lpstr>
      <vt:lpstr>1_Image Slides</vt:lpstr>
      <vt:lpstr>1_Divider Slides</vt:lpstr>
      <vt:lpstr>4_Copy Slides</vt:lpstr>
      <vt:lpstr>2_Image Slides</vt:lpstr>
      <vt:lpstr>think-cell Slide</vt:lpstr>
      <vt:lpstr>Abc1 adults</vt:lpstr>
      <vt:lpstr>The abc1 audience</vt:lpstr>
      <vt:lpstr>PowerPoint Presentation</vt:lpstr>
      <vt:lpstr>The Cultural resonance of the classic pEAK tv is declining yoy</vt:lpstr>
      <vt:lpstr>cinemagoers are younger &amp; more UPMARKET VS. TV, bvod &amp; svod</vt:lpstr>
      <vt:lpstr>Cinema provides a more premium offering</vt:lpstr>
      <vt:lpstr>Premium advertising: Cinema IS KEY FOR reinforcing quality perceptions</vt:lpstr>
      <vt:lpstr>PowerPoint Presentation</vt:lpstr>
      <vt:lpstr>Bridget jones: MAD ABOUT THE BOY</vt:lpstr>
      <vt:lpstr>Mickey 17</vt:lpstr>
      <vt:lpstr>F1</vt:lpstr>
      <vt:lpstr>The Fantastic Four: First Steps</vt:lpstr>
      <vt:lpstr>PowerPoint Presentation</vt:lpstr>
      <vt:lpstr>Cinema DELIVERS POSITIVE OUTCOMES FOR targeting ABC1s</vt:lpstr>
      <vt:lpstr>The benefit of Premium positions for premium Brands </vt:lpstr>
      <vt:lpstr>What can Cinema add to your ABC1 ADS media plan?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2020-02-06T16:45:40Z</dcterms:created>
  <dcterms:modified xsi:type="dcterms:W3CDTF">2024-12-24T12:18:42Z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