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5.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6.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88.xml" ContentType="application/vnd.openxmlformats-officedocument.presentationml.slideLayout+xml"/>
  <Override PartName="/ppt/theme/theme17.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211.xml" ContentType="application/vnd.openxmlformats-officedocument.presentationml.slideLayout+xml"/>
  <Override PartName="/ppt/theme/theme19.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1.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2.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heme/theme23.xml" ContentType="application/vnd.openxmlformats-officedocument.theme+xml"/>
  <Override PartName="/ppt/theme/theme24.xml" ContentType="application/vnd.openxmlformats-officedocument.theme+xml"/>
  <Override PartName="/ppt/tags/tag21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77" r:id="rId14"/>
    <p:sldMasterId id="2147484099" r:id="rId15"/>
    <p:sldMasterId id="2147484122" r:id="rId16"/>
    <p:sldMasterId id="2147484126" r:id="rId17"/>
    <p:sldMasterId id="2147484149" r:id="rId18"/>
    <p:sldMasterId id="2147484151" r:id="rId19"/>
    <p:sldMasterId id="2147484174" r:id="rId20"/>
    <p:sldMasterId id="2147484176" r:id="rId21"/>
    <p:sldMasterId id="2147484202" r:id="rId22"/>
    <p:sldMasterId id="2147484253" r:id="rId23"/>
  </p:sldMasterIdLst>
  <p:notesMasterIdLst>
    <p:notesMasterId r:id="rId38"/>
  </p:notesMasterIdLst>
  <p:handoutMasterIdLst>
    <p:handoutMasterId r:id="rId39"/>
  </p:handoutMasterIdLst>
  <p:sldIdLst>
    <p:sldId id="2145704429" r:id="rId24"/>
    <p:sldId id="478" r:id="rId25"/>
    <p:sldId id="480" r:id="rId26"/>
    <p:sldId id="365" r:id="rId27"/>
    <p:sldId id="342" r:id="rId28"/>
    <p:sldId id="2145704444" r:id="rId29"/>
    <p:sldId id="507" r:id="rId30"/>
    <p:sldId id="472" r:id="rId31"/>
    <p:sldId id="484" r:id="rId32"/>
    <p:sldId id="448" r:id="rId33"/>
    <p:sldId id="2145704442" r:id="rId34"/>
    <p:sldId id="2145704441" r:id="rId35"/>
    <p:sldId id="2145704443" r:id="rId36"/>
    <p:sldId id="317" r:id="rId37"/>
  </p:sldIdLst>
  <p:sldSz cx="13442950" cy="7561263"/>
  <p:notesSz cx="6797675" cy="9926638"/>
  <p:custDataLst>
    <p:tags r:id="rId40"/>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83" autoAdjust="0"/>
    <p:restoredTop sz="93970" autoAdjust="0"/>
  </p:normalViewPr>
  <p:slideViewPr>
    <p:cSldViewPr snapToGrid="0">
      <p:cViewPr varScale="1">
        <p:scale>
          <a:sx n="92" d="100"/>
          <a:sy n="92" d="100"/>
        </p:scale>
        <p:origin x="84" y="24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3.xml"/><Relationship Id="rId39" Type="http://schemas.openxmlformats.org/officeDocument/2006/relationships/handoutMaster" Target="handoutMasters/handoutMaster1.xml"/><Relationship Id="rId21" Type="http://schemas.openxmlformats.org/officeDocument/2006/relationships/slideMaster" Target="slideMasters/slideMaster20.xml"/><Relationship Id="rId34" Type="http://schemas.openxmlformats.org/officeDocument/2006/relationships/slide" Target="slides/slide11.xml"/><Relationship Id="rId42" Type="http://schemas.openxmlformats.org/officeDocument/2006/relationships/presProps" Target="presProp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Master" Target="slideMasters/slideMaster22.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9.xml"/><Relationship Id="rId19" Type="http://schemas.openxmlformats.org/officeDocument/2006/relationships/slideMaster" Target="slideMasters/slideMaster18.xml"/><Relationship Id="rId31" Type="http://schemas.openxmlformats.org/officeDocument/2006/relationships/slide" Target="slides/slide8.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Master" Target="slideMasters/slideMaster21.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viewProps" Target="viewProps.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notesMaster" Target="notesMasters/notesMaster1.xml"/><Relationship Id="rId20" Type="http://schemas.openxmlformats.org/officeDocument/2006/relationships/slideMaster" Target="slideMasters/slideMaster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ABC1 Profile</c:v>
                </c:pt>
              </c:strCache>
            </c:strRef>
          </c:tx>
          <c:spPr>
            <a:ln w="28575" cap="rnd">
              <a:noFill/>
              <a:round/>
            </a:ln>
            <a:effectLst/>
          </c:spPr>
          <c:marker>
            <c:symbol val="circle"/>
            <c:size val="5"/>
            <c:spPr>
              <a:solidFill>
                <a:schemeClr val="tx1"/>
              </a:solidFill>
              <a:ln w="31750">
                <a:solidFill>
                  <a:schemeClr val="tx1"/>
                </a:solidFill>
              </a:ln>
              <a:effectLst/>
            </c:spPr>
          </c:marker>
          <c:dPt>
            <c:idx val="17"/>
            <c:marker>
              <c:symbol val="circle"/>
              <c:size val="5"/>
              <c:spPr>
                <a:solidFill>
                  <a:schemeClr val="accent4"/>
                </a:solidFill>
                <a:ln w="88900">
                  <a:solidFill>
                    <a:schemeClr val="accent4"/>
                  </a:solidFill>
                </a:ln>
                <a:effectLst/>
              </c:spPr>
            </c:marker>
            <c:bubble3D val="0"/>
            <c:extLst>
              <c:ext xmlns:c16="http://schemas.microsoft.com/office/drawing/2014/chart" uri="{C3380CC4-5D6E-409C-BE32-E72D297353CC}">
                <c16:uniqueId val="{00000002-768D-4900-AB7D-DA224F83A430}"/>
              </c:ext>
            </c:extLst>
          </c:dPt>
          <c:dLbls>
            <c:dLbl>
              <c:idx val="0"/>
              <c:tx>
                <c:rich>
                  <a:bodyPr/>
                  <a:lstStyle/>
                  <a:p>
                    <a:fld id="{8ADBD226-F1D5-4E0A-A457-514F11258D0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68D-4900-AB7D-DA224F83A430}"/>
                </c:ext>
              </c:extLst>
            </c:dLbl>
            <c:dLbl>
              <c:idx val="1"/>
              <c:tx>
                <c:rich>
                  <a:bodyPr/>
                  <a:lstStyle/>
                  <a:p>
                    <a:fld id="{F1E3B1BC-6DE4-45C0-934F-D1E6890A7F6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68D-4900-AB7D-DA224F83A430}"/>
                </c:ext>
              </c:extLst>
            </c:dLbl>
            <c:dLbl>
              <c:idx val="2"/>
              <c:tx>
                <c:rich>
                  <a:bodyPr/>
                  <a:lstStyle/>
                  <a:p>
                    <a:fld id="{5352D9E1-6C54-42DC-BFF5-63409371B7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68D-4900-AB7D-DA224F83A430}"/>
                </c:ext>
              </c:extLst>
            </c:dLbl>
            <c:dLbl>
              <c:idx val="3"/>
              <c:tx>
                <c:rich>
                  <a:bodyPr/>
                  <a:lstStyle/>
                  <a:p>
                    <a:fld id="{4ECDE56E-7B89-474A-AC95-E04A72FFEA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68D-4900-AB7D-DA224F83A430}"/>
                </c:ext>
              </c:extLst>
            </c:dLbl>
            <c:dLbl>
              <c:idx val="4"/>
              <c:tx>
                <c:rich>
                  <a:bodyPr/>
                  <a:lstStyle/>
                  <a:p>
                    <a:fld id="{0CEE4E79-61FD-4D8F-A12A-3F790C0768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68D-4900-AB7D-DA224F83A430}"/>
                </c:ext>
              </c:extLst>
            </c:dLbl>
            <c:dLbl>
              <c:idx val="5"/>
              <c:layout>
                <c:manualLayout>
                  <c:x val="-4.4960303945815398E-2"/>
                  <c:y val="1.403580026561012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accent6"/>
                        </a:solidFill>
                        <a:latin typeface="+mn-lt"/>
                        <a:ea typeface="+mn-ea"/>
                        <a:cs typeface="+mn-cs"/>
                      </a:defRPr>
                    </a:pPr>
                    <a:fld id="{9B48DCA3-A940-4A9F-9DB6-7C6F01D4F466}" type="CELLRANGE">
                      <a:rPr lang="en-US"/>
                      <a:pPr>
                        <a:defRPr b="1"/>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3.1247450577690735E-2"/>
                      <c:h val="4.3884980871282238E-2"/>
                    </c:manualLayout>
                  </c15:layout>
                  <c15:dlblFieldTable/>
                  <c15:showDataLabelsRange val="1"/>
                </c:ext>
                <c:ext xmlns:c16="http://schemas.microsoft.com/office/drawing/2014/chart" uri="{C3380CC4-5D6E-409C-BE32-E72D297353CC}">
                  <c16:uniqueId val="{00000009-768D-4900-AB7D-DA224F83A430}"/>
                </c:ext>
              </c:extLst>
            </c:dLbl>
            <c:dLbl>
              <c:idx val="6"/>
              <c:tx>
                <c:rich>
                  <a:bodyPr/>
                  <a:lstStyle/>
                  <a:p>
                    <a:fld id="{DA3C4E7F-2776-446D-8A5D-C0BE51B6D2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68D-4900-AB7D-DA224F83A430}"/>
                </c:ext>
              </c:extLst>
            </c:dLbl>
            <c:dLbl>
              <c:idx val="7"/>
              <c:tx>
                <c:rich>
                  <a:bodyPr/>
                  <a:lstStyle/>
                  <a:p>
                    <a:fld id="{CBD12949-66AF-4F89-8DA0-0239EBF8F33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68D-4900-AB7D-DA224F83A430}"/>
                </c:ext>
              </c:extLst>
            </c:dLbl>
            <c:dLbl>
              <c:idx val="8"/>
              <c:layout>
                <c:manualLayout>
                  <c:x val="-1.798412157832616E-2"/>
                  <c:y val="4.2107124503362403E-2"/>
                </c:manualLayout>
              </c:layout>
              <c:tx>
                <c:rich>
                  <a:bodyPr/>
                  <a:lstStyle/>
                  <a:p>
                    <a:fld id="{C8AF0BE0-9EE7-4CE1-8099-1DF39A3A8F99}"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68D-4900-AB7D-DA224F83A430}"/>
                </c:ext>
              </c:extLst>
            </c:dLbl>
            <c:dLbl>
              <c:idx val="9"/>
              <c:tx>
                <c:rich>
                  <a:bodyPr/>
                  <a:lstStyle/>
                  <a:p>
                    <a:fld id="{4E734A89-ADBA-47D0-AF75-3545E09AE1F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68D-4900-AB7D-DA224F83A430}"/>
                </c:ext>
              </c:extLst>
            </c:dLbl>
            <c:dLbl>
              <c:idx val="10"/>
              <c:layout>
                <c:manualLayout>
                  <c:x val="-4.9955893273128223E-2"/>
                  <c:y val="1.8714277557049824E-2"/>
                </c:manualLayout>
              </c:layout>
              <c:tx>
                <c:rich>
                  <a:bodyPr/>
                  <a:lstStyle/>
                  <a:p>
                    <a:fld id="{A5F199C8-7229-44E2-AB63-1D50E8212F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68D-4900-AB7D-DA224F83A430}"/>
                </c:ext>
              </c:extLst>
            </c:dLbl>
            <c:dLbl>
              <c:idx val="11"/>
              <c:tx>
                <c:rich>
                  <a:bodyPr/>
                  <a:lstStyle/>
                  <a:p>
                    <a:fld id="{6CC62782-7D7A-4E4B-830F-13B53CEFB33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68D-4900-AB7D-DA224F83A430}"/>
                </c:ext>
              </c:extLst>
            </c:dLbl>
            <c:dLbl>
              <c:idx val="12"/>
              <c:tx>
                <c:rich>
                  <a:bodyPr/>
                  <a:lstStyle/>
                  <a:p>
                    <a:fld id="{08266617-D18D-4FB0-9114-1BE60E4664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68D-4900-AB7D-DA224F83A430}"/>
                </c:ext>
              </c:extLst>
            </c:dLbl>
            <c:dLbl>
              <c:idx val="13"/>
              <c:layout>
                <c:manualLayout>
                  <c:x val="-3.5968243156652466E-2"/>
                  <c:y val="-2.807141633557508E-2"/>
                </c:manualLayout>
              </c:layout>
              <c:tx>
                <c:rich>
                  <a:bodyPr/>
                  <a:lstStyle/>
                  <a:p>
                    <a:fld id="{DA794DFF-6493-4FC8-BA8F-B9501208FCF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68D-4900-AB7D-DA224F83A430}"/>
                </c:ext>
              </c:extLst>
            </c:dLbl>
            <c:dLbl>
              <c:idx val="14"/>
              <c:layout>
                <c:manualLayout>
                  <c:x val="-1.798412157832616E-2"/>
                  <c:y val="3.0410701030206159E-2"/>
                </c:manualLayout>
              </c:layout>
              <c:tx>
                <c:rich>
                  <a:bodyPr/>
                  <a:lstStyle/>
                  <a:p>
                    <a:fld id="{BCDE4B98-C8CA-42D8-95E1-5299E5261FD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68D-4900-AB7D-DA224F83A430}"/>
                </c:ext>
              </c:extLst>
            </c:dLbl>
            <c:dLbl>
              <c:idx val="15"/>
              <c:tx>
                <c:rich>
                  <a:bodyPr/>
                  <a:lstStyle/>
                  <a:p>
                    <a:fld id="{3F689102-1B38-428A-A13E-B4924AE07C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68D-4900-AB7D-DA224F83A430}"/>
                </c:ext>
              </c:extLst>
            </c:dLbl>
            <c:dLbl>
              <c:idx val="16"/>
              <c:tx>
                <c:rich>
                  <a:bodyPr/>
                  <a:lstStyle/>
                  <a:p>
                    <a:fld id="{889BB837-06BA-4AA2-9056-E944355DD6A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68D-4900-AB7D-DA224F83A430}"/>
                </c:ext>
              </c:extLst>
            </c:dLbl>
            <c:dLbl>
              <c:idx val="17"/>
              <c:layout>
                <c:manualLayout>
                  <c:x val="-3.3970007425727262E-2"/>
                  <c:y val="-4.6785693892625012E-2"/>
                </c:manualLayout>
              </c:layout>
              <c:tx>
                <c:rich>
                  <a:bodyPr/>
                  <a:lstStyle/>
                  <a:p>
                    <a:fld id="{CC522A2F-2744-4B68-AB37-22B06FF9B18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68D-4900-AB7D-DA224F83A430}"/>
                </c:ext>
              </c:extLst>
            </c:dLbl>
            <c:dLbl>
              <c:idx val="18"/>
              <c:tx>
                <c:rich>
                  <a:bodyPr/>
                  <a:lstStyle/>
                  <a:p>
                    <a:fld id="{8B5B87D6-0275-48E5-AEA3-FAB7DE2AFFE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68D-4900-AB7D-DA224F83A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Sheet1!$A$2:$A$20</c:f>
              <c:numCache>
                <c:formatCode>0</c:formatCode>
                <c:ptCount val="19"/>
                <c:pt idx="0">
                  <c:v>41</c:v>
                </c:pt>
                <c:pt idx="1">
                  <c:v>45</c:v>
                </c:pt>
                <c:pt idx="2">
                  <c:v>45</c:v>
                </c:pt>
                <c:pt idx="3">
                  <c:v>41</c:v>
                </c:pt>
                <c:pt idx="4">
                  <c:v>43</c:v>
                </c:pt>
                <c:pt idx="5">
                  <c:v>45</c:v>
                </c:pt>
                <c:pt idx="6">
                  <c:v>47.43</c:v>
                </c:pt>
                <c:pt idx="7">
                  <c:v>51</c:v>
                </c:pt>
                <c:pt idx="8">
                  <c:v>49</c:v>
                </c:pt>
                <c:pt idx="9">
                  <c:v>51</c:v>
                </c:pt>
                <c:pt idx="10">
                  <c:v>49.79</c:v>
                </c:pt>
                <c:pt idx="11">
                  <c:v>52</c:v>
                </c:pt>
                <c:pt idx="12">
                  <c:v>50</c:v>
                </c:pt>
                <c:pt idx="13">
                  <c:v>54</c:v>
                </c:pt>
                <c:pt idx="14">
                  <c:v>49</c:v>
                </c:pt>
                <c:pt idx="15">
                  <c:v>52</c:v>
                </c:pt>
                <c:pt idx="16">
                  <c:v>58</c:v>
                </c:pt>
                <c:pt idx="17">
                  <c:v>43.51</c:v>
                </c:pt>
                <c:pt idx="18">
                  <c:v>37</c:v>
                </c:pt>
              </c:numCache>
            </c:numRef>
          </c:xVal>
          <c:yVal>
            <c:numRef>
              <c:f>Sheet1!$B$2:$B$20</c:f>
              <c:numCache>
                <c:formatCode>0</c:formatCode>
                <c:ptCount val="19"/>
                <c:pt idx="0">
                  <c:v>60</c:v>
                </c:pt>
                <c:pt idx="1">
                  <c:v>61</c:v>
                </c:pt>
                <c:pt idx="2">
                  <c:v>59</c:v>
                </c:pt>
                <c:pt idx="3">
                  <c:v>54</c:v>
                </c:pt>
                <c:pt idx="4">
                  <c:v>57</c:v>
                </c:pt>
                <c:pt idx="5">
                  <c:v>59</c:v>
                </c:pt>
                <c:pt idx="6">
                  <c:v>54.5</c:v>
                </c:pt>
                <c:pt idx="7">
                  <c:v>64</c:v>
                </c:pt>
                <c:pt idx="8">
                  <c:v>65</c:v>
                </c:pt>
                <c:pt idx="9">
                  <c:v>61</c:v>
                </c:pt>
                <c:pt idx="10">
                  <c:v>56</c:v>
                </c:pt>
                <c:pt idx="11">
                  <c:v>59</c:v>
                </c:pt>
                <c:pt idx="12">
                  <c:v>61</c:v>
                </c:pt>
                <c:pt idx="13">
                  <c:v>58</c:v>
                </c:pt>
                <c:pt idx="14">
                  <c:v>55</c:v>
                </c:pt>
                <c:pt idx="15">
                  <c:v>54</c:v>
                </c:pt>
                <c:pt idx="16">
                  <c:v>65</c:v>
                </c:pt>
                <c:pt idx="17">
                  <c:v>64</c:v>
                </c:pt>
                <c:pt idx="18">
                  <c:v>62</c:v>
                </c:pt>
              </c:numCache>
            </c:numRef>
          </c:yVal>
          <c:smooth val="0"/>
          <c:extLst>
            <c:ext xmlns:c15="http://schemas.microsoft.com/office/drawing/2012/chart" uri="{02D57815-91ED-43cb-92C2-25804820EDAC}">
              <c15:datalabelsRange>
                <c15:f>Sheet1!$D$2:$D$20</c15:f>
                <c15:dlblRangeCache>
                  <c:ptCount val="19"/>
                  <c:pt idx="0">
                    <c:v>YouTube</c:v>
                  </c:pt>
                  <c:pt idx="1">
                    <c:v>Facebook</c:v>
                  </c:pt>
                  <c:pt idx="2">
                    <c:v>E4</c:v>
                  </c:pt>
                  <c:pt idx="3">
                    <c:v>ITVBe</c:v>
                  </c:pt>
                  <c:pt idx="4">
                    <c:v>Sky Cinema</c:v>
                  </c:pt>
                  <c:pt idx="5">
                    <c:v>ITV2</c:v>
                  </c:pt>
                  <c:pt idx="6">
                    <c:v>Sky1</c:v>
                  </c:pt>
                  <c:pt idx="7">
                    <c:v>Sky Atlantic</c:v>
                  </c:pt>
                  <c:pt idx="8">
                    <c:v>Sky Sports</c:v>
                  </c:pt>
                  <c:pt idx="9">
                    <c:v>Channel 4</c:v>
                  </c:pt>
                  <c:pt idx="10">
                    <c:v>Film4</c:v>
                  </c:pt>
                  <c:pt idx="11">
                    <c:v>More4</c:v>
                  </c:pt>
                  <c:pt idx="12">
                    <c:v>ITV1</c:v>
                  </c:pt>
                  <c:pt idx="13">
                    <c:v>Channel 5</c:v>
                  </c:pt>
                  <c:pt idx="14">
                    <c:v>ITV4</c:v>
                  </c:pt>
                  <c:pt idx="15">
                    <c:v>ITV3</c:v>
                  </c:pt>
                  <c:pt idx="16">
                    <c:v>Sky Arts</c:v>
                  </c:pt>
                  <c:pt idx="17">
                    <c:v>Cinema</c:v>
                  </c:pt>
                  <c:pt idx="18">
                    <c:v>Instagram</c:v>
                  </c:pt>
                </c15:dlblRangeCache>
              </c15:datalabelsRange>
            </c:ext>
            <c:ext xmlns:c16="http://schemas.microsoft.com/office/drawing/2014/chart" uri="{C3380CC4-5D6E-409C-BE32-E72D297353CC}">
              <c16:uniqueId val="{00000000-768D-4900-AB7D-DA224F83A430}"/>
            </c:ext>
          </c:extLst>
        </c:ser>
        <c:dLbls>
          <c:showLegendKey val="0"/>
          <c:showVal val="0"/>
          <c:showCatName val="0"/>
          <c:showSerName val="0"/>
          <c:showPercent val="0"/>
          <c:showBubbleSize val="0"/>
        </c:dLbls>
        <c:axId val="557330832"/>
        <c:axId val="557328208"/>
      </c:scatterChart>
      <c:valAx>
        <c:axId val="557330832"/>
        <c:scaling>
          <c:orientation val="minMax"/>
          <c:max val="55"/>
          <c:min val="40"/>
        </c:scaling>
        <c:delete val="0"/>
        <c:axPos val="b"/>
        <c:numFmt formatCode="0"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557328208"/>
        <c:crosses val="autoZero"/>
        <c:crossBetween val="midCat"/>
        <c:majorUnit val="5"/>
        <c:minorUnit val="1"/>
      </c:valAx>
      <c:valAx>
        <c:axId val="557328208"/>
        <c:scaling>
          <c:orientation val="minMax"/>
          <c:min val="45"/>
        </c:scaling>
        <c:delete val="0"/>
        <c:axPos val="l"/>
        <c:numFmt formatCode="0"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55733083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accent6"/>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r>
              <a:rPr lang="en-GB" sz="1800" dirty="0">
                <a:solidFill>
                  <a:srgbClr val="1C1C1C"/>
                </a:solidFill>
                <a:latin typeface="+mj-lt"/>
              </a:rPr>
              <a:t>£2.6M</a:t>
            </a:r>
            <a:r>
              <a:rPr lang="en-GB" sz="1800" baseline="0" dirty="0">
                <a:solidFill>
                  <a:srgbClr val="1C1C1C"/>
                </a:solidFill>
                <a:latin typeface="+mj-lt"/>
              </a:rPr>
              <a:t> TOTAL AV BUDGET</a:t>
            </a:r>
            <a:endParaRPr lang="en-GB" sz="1800" dirty="0">
              <a:solidFill>
                <a:srgbClr val="1C1C1C"/>
              </a:solidFill>
              <a:latin typeface="+mj-l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doughnutChart>
        <c:varyColors val="1"/>
        <c:ser>
          <c:idx val="0"/>
          <c:order val="0"/>
          <c:tx>
            <c:strRef>
              <c:f>Лист1!$B$1</c:f>
              <c:strCache>
                <c:ptCount val="1"/>
                <c:pt idx="0">
                  <c:v>Section1</c:v>
                </c:pt>
              </c:strCache>
            </c:strRef>
          </c:tx>
          <c:spPr>
            <a:solidFill>
              <a:srgbClr val="E23936"/>
            </a:solidFill>
            <a:ln>
              <a:solidFill>
                <a:schemeClr val="bg1"/>
              </a:solidFill>
            </a:ln>
          </c:spPr>
          <c:dPt>
            <c:idx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3-BFFE-4234-8546-84C1A79559CC}"/>
              </c:ext>
            </c:extLst>
          </c:dPt>
          <c:dPt>
            <c:idx val="1"/>
            <c:bubble3D val="0"/>
            <c:spPr>
              <a:solidFill>
                <a:schemeClr val="accent5"/>
              </a:solidFill>
              <a:ln w="19050">
                <a:noFill/>
              </a:ln>
              <a:effectLst/>
            </c:spPr>
            <c:extLst>
              <c:ext xmlns:c16="http://schemas.microsoft.com/office/drawing/2014/chart" uri="{C3380CC4-5D6E-409C-BE32-E72D297353CC}">
                <c16:uniqueId val="{00000004-BFFE-4234-8546-84C1A79559CC}"/>
              </c:ext>
            </c:extLst>
          </c:dPt>
          <c:dPt>
            <c:idx val="2"/>
            <c:bubble3D val="0"/>
            <c:spPr>
              <a:solidFill>
                <a:schemeClr val="accent6">
                  <a:lumMod val="20000"/>
                  <a:lumOff val="80000"/>
                </a:schemeClr>
              </a:solidFill>
              <a:ln w="19050">
                <a:noFill/>
              </a:ln>
              <a:effectLst/>
            </c:spPr>
            <c:extLst>
              <c:ext xmlns:c16="http://schemas.microsoft.com/office/drawing/2014/chart" uri="{C3380CC4-5D6E-409C-BE32-E72D297353CC}">
                <c16:uniqueId val="{00000001-BFFE-4234-8546-84C1A79559CC}"/>
              </c:ext>
            </c:extLst>
          </c:dPt>
          <c:dLbls>
            <c:delete val="1"/>
          </c:dLbls>
          <c:cat>
            <c:strRef>
              <c:f>Лист1!$A$2:$A$4</c:f>
              <c:strCache>
                <c:ptCount val="3"/>
                <c:pt idx="0">
                  <c:v>TV</c:v>
                </c:pt>
                <c:pt idx="1">
                  <c:v>VOD</c:v>
                </c:pt>
                <c:pt idx="2">
                  <c:v>OLV</c:v>
                </c:pt>
              </c:strCache>
            </c:strRef>
          </c:cat>
          <c:val>
            <c:numRef>
              <c:f>Лист1!$B$2:$B$4</c:f>
              <c:numCache>
                <c:formatCode>"£"#,##0_);[Red]\("£"#,##0\)</c:formatCode>
                <c:ptCount val="3"/>
                <c:pt idx="0">
                  <c:v>2250000</c:v>
                </c:pt>
                <c:pt idx="1">
                  <c:v>270000</c:v>
                </c:pt>
                <c:pt idx="2">
                  <c:v>157500</c:v>
                </c:pt>
              </c:numCache>
            </c:numRef>
          </c:val>
          <c:extLst>
            <c:ext xmlns:c16="http://schemas.microsoft.com/office/drawing/2014/chart" uri="{C3380CC4-5D6E-409C-BE32-E72D297353CC}">
              <c16:uniqueId val="{00000000-BFFE-4234-8546-84C1A79559C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j-lt"/>
                <a:ea typeface="+mn-ea"/>
                <a:cs typeface="+mn-cs"/>
              </a:defRPr>
            </a:pPr>
            <a:r>
              <a:rPr lang="en-GB" sz="1800" b="0" i="0" u="none" strike="noStrike" kern="1200" spc="0" baseline="0" dirty="0">
                <a:solidFill>
                  <a:srgbClr val="1C1C1C"/>
                </a:solidFill>
                <a:latin typeface="+mj-lt"/>
              </a:rPr>
              <a:t>£2.6M TOTAL AV BUDGET - </a:t>
            </a:r>
            <a:r>
              <a:rPr lang="en-GB" sz="1800" b="0" i="0" u="none" strike="noStrike" kern="1200" spc="0" baseline="0" dirty="0">
                <a:solidFill>
                  <a:schemeClr val="accent2"/>
                </a:solidFill>
                <a:latin typeface="+mj-lt"/>
              </a:rPr>
              <a:t>WITH CINEMA</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j-lt"/>
              <a:ea typeface="+mn-ea"/>
              <a:cs typeface="+mn-cs"/>
            </a:defRPr>
          </a:pPr>
          <a:endParaRPr lang="en-US"/>
        </a:p>
      </c:txPr>
    </c:title>
    <c:autoTitleDeleted val="0"/>
    <c:plotArea>
      <c:layout/>
      <c:doughnutChart>
        <c:varyColors val="1"/>
        <c:ser>
          <c:idx val="0"/>
          <c:order val="0"/>
          <c:tx>
            <c:strRef>
              <c:f>Лист1!$B$1</c:f>
              <c:strCache>
                <c:ptCount val="1"/>
                <c:pt idx="0">
                  <c:v>Section1</c:v>
                </c:pt>
              </c:strCache>
            </c:strRef>
          </c:tx>
          <c:spPr>
            <a:solidFill>
              <a:srgbClr val="E23936"/>
            </a:solidFill>
            <a:ln>
              <a:solidFill>
                <a:schemeClr val="bg1"/>
              </a:solidFill>
            </a:ln>
          </c:spPr>
          <c:dPt>
            <c:idx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3-BFFE-4234-8546-84C1A79559CC}"/>
              </c:ext>
            </c:extLst>
          </c:dPt>
          <c:dPt>
            <c:idx val="1"/>
            <c:bubble3D val="0"/>
            <c:spPr>
              <a:solidFill>
                <a:schemeClr val="accent5"/>
              </a:solidFill>
              <a:ln w="19050">
                <a:noFill/>
              </a:ln>
              <a:effectLst/>
            </c:spPr>
            <c:extLst>
              <c:ext xmlns:c16="http://schemas.microsoft.com/office/drawing/2014/chart" uri="{C3380CC4-5D6E-409C-BE32-E72D297353CC}">
                <c16:uniqueId val="{00000004-BFFE-4234-8546-84C1A79559CC}"/>
              </c:ext>
            </c:extLst>
          </c:dPt>
          <c:dPt>
            <c:idx val="2"/>
            <c:bubble3D val="0"/>
            <c:spPr>
              <a:solidFill>
                <a:schemeClr val="accent6">
                  <a:lumMod val="20000"/>
                  <a:lumOff val="80000"/>
                </a:schemeClr>
              </a:solidFill>
              <a:ln w="19050">
                <a:noFill/>
              </a:ln>
              <a:effectLst/>
            </c:spPr>
            <c:extLst>
              <c:ext xmlns:c16="http://schemas.microsoft.com/office/drawing/2014/chart" uri="{C3380CC4-5D6E-409C-BE32-E72D297353CC}">
                <c16:uniqueId val="{00000001-BFFE-4234-8546-84C1A79559CC}"/>
              </c:ext>
            </c:extLst>
          </c:dPt>
          <c:dPt>
            <c:idx val="3"/>
            <c:bubble3D val="0"/>
            <c:spPr>
              <a:solidFill>
                <a:schemeClr val="accent2"/>
              </a:solidFill>
              <a:ln w="19050">
                <a:noFill/>
              </a:ln>
              <a:effectLst/>
            </c:spPr>
            <c:extLst>
              <c:ext xmlns:c16="http://schemas.microsoft.com/office/drawing/2014/chart" uri="{C3380CC4-5D6E-409C-BE32-E72D297353CC}">
                <c16:uniqueId val="{00000006-26F1-4528-9DEB-BB242B41449C}"/>
              </c:ext>
            </c:extLst>
          </c:dPt>
          <c:dLbls>
            <c:delete val="1"/>
          </c:dLbls>
          <c:cat>
            <c:strRef>
              <c:f>Лист1!$A$2:$A$5</c:f>
              <c:strCache>
                <c:ptCount val="4"/>
                <c:pt idx="0">
                  <c:v>TV</c:v>
                </c:pt>
                <c:pt idx="1">
                  <c:v>VOD</c:v>
                </c:pt>
                <c:pt idx="2">
                  <c:v>OLV</c:v>
                </c:pt>
                <c:pt idx="3">
                  <c:v>Cinema</c:v>
                </c:pt>
              </c:strCache>
            </c:strRef>
          </c:cat>
          <c:val>
            <c:numRef>
              <c:f>Лист1!$B$2:$B$5</c:f>
              <c:numCache>
                <c:formatCode>"£"#,##0_);[Red]\("£"#,##0\)</c:formatCode>
                <c:ptCount val="4"/>
                <c:pt idx="0">
                  <c:v>2062500</c:v>
                </c:pt>
                <c:pt idx="1">
                  <c:v>270000</c:v>
                </c:pt>
                <c:pt idx="2">
                  <c:v>157500</c:v>
                </c:pt>
                <c:pt idx="3">
                  <c:v>187500</c:v>
                </c:pt>
              </c:numCache>
            </c:numRef>
          </c:val>
          <c:extLst>
            <c:ext xmlns:c16="http://schemas.microsoft.com/office/drawing/2014/chart" uri="{C3380CC4-5D6E-409C-BE32-E72D297353CC}">
              <c16:uniqueId val="{00000000-BFFE-4234-8546-84C1A79559C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Seconds</c:v>
                </c:pt>
              </c:strCache>
            </c:strRef>
          </c:tx>
          <c:spPr>
            <a:solidFill>
              <a:srgbClr val="1C1C1C"/>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4BC-4B9F-B7D3-1AD2E466AE3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68CC-4B9A-84CC-49DBC81DAE94}"/>
              </c:ext>
            </c:extLst>
          </c:dPt>
          <c:dPt>
            <c:idx val="2"/>
            <c:invertIfNegative val="0"/>
            <c:bubble3D val="0"/>
            <c:spPr>
              <a:solidFill>
                <a:srgbClr val="1C1C1C"/>
              </a:solidFill>
              <a:ln>
                <a:noFill/>
              </a:ln>
              <a:effectLst/>
            </c:spPr>
            <c:extLst>
              <c:ext xmlns:c16="http://schemas.microsoft.com/office/drawing/2014/chart" uri="{C3380CC4-5D6E-409C-BE32-E72D297353CC}">
                <c16:uniqueId val="{00000003-68CC-4B9A-84CC-49DBC81DAE94}"/>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4BC-4B9F-B7D3-1AD2E466AE3E}"/>
                </c:ext>
              </c:extLst>
            </c:dLbl>
            <c:dLbl>
              <c:idx val="1"/>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8CC-4B9A-84CC-49DBC81DAE94}"/>
                </c:ext>
              </c:extLst>
            </c:dLbl>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Cinema 60"</c:v>
                </c:pt>
                <c:pt idx="1">
                  <c:v>Cinema 30"</c:v>
                </c:pt>
                <c:pt idx="2">
                  <c:v>TV 30"</c:v>
                </c:pt>
                <c:pt idx="3">
                  <c:v>YouTube Non-Skippable (Mobile)</c:v>
                </c:pt>
                <c:pt idx="4">
                  <c:v>Instagram Infeed Video</c:v>
                </c:pt>
                <c:pt idx="5">
                  <c:v>OOH (D6)</c:v>
                </c:pt>
                <c:pt idx="6">
                  <c:v>Digital Display (Desktop)</c:v>
                </c:pt>
                <c:pt idx="7">
                  <c:v>Facebook Infeed Video</c:v>
                </c:pt>
              </c:strCache>
            </c:strRef>
          </c:cat>
          <c:val>
            <c:numRef>
              <c:f>Sheet1!$B$2:$B$9</c:f>
              <c:numCache>
                <c:formatCode>#,##0.0_ ;[Red]\-#,##0.0\ </c:formatCode>
                <c:ptCount val="8"/>
                <c:pt idx="0">
                  <c:v>48.3</c:v>
                </c:pt>
                <c:pt idx="1">
                  <c:v>23.9</c:v>
                </c:pt>
                <c:pt idx="2">
                  <c:v>15.5</c:v>
                </c:pt>
                <c:pt idx="3">
                  <c:v>3.6</c:v>
                </c:pt>
                <c:pt idx="4">
                  <c:v>1.4</c:v>
                </c:pt>
                <c:pt idx="5">
                  <c:v>1.3</c:v>
                </c:pt>
                <c:pt idx="6">
                  <c:v>1.3</c:v>
                </c:pt>
                <c:pt idx="7">
                  <c:v>1</c:v>
                </c:pt>
              </c:numCache>
            </c:numRef>
          </c:val>
          <c:extLst>
            <c:ext xmlns:c16="http://schemas.microsoft.com/office/drawing/2014/chart" uri="{C3380CC4-5D6E-409C-BE32-E72D297353CC}">
              <c16:uniqueId val="{00000004-68CC-4B9A-84CC-49DBC81DAE94}"/>
            </c:ext>
          </c:extLst>
        </c:ser>
        <c:dLbls>
          <c:showLegendKey val="0"/>
          <c:showVal val="0"/>
          <c:showCatName val="0"/>
          <c:showSerName val="0"/>
          <c:showPercent val="0"/>
          <c:showBubbleSize val="0"/>
        </c:dLbls>
        <c:gapWidth val="219"/>
        <c:overlap val="-27"/>
        <c:axId val="1257652224"/>
        <c:axId val="1257652640"/>
      </c:barChart>
      <c:catAx>
        <c:axId val="125765222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640"/>
        <c:crosses val="autoZero"/>
        <c:auto val="1"/>
        <c:lblAlgn val="ctr"/>
        <c:lblOffset val="100"/>
        <c:noMultiLvlLbl val="0"/>
      </c:catAx>
      <c:valAx>
        <c:axId val="12576526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GB"/>
                  <a:t>Seconds</a:t>
                </a:r>
              </a:p>
            </c:rich>
          </c:tx>
          <c:layout>
            <c:manualLayout>
              <c:xMode val="edge"/>
              <c:yMode val="edge"/>
              <c:x val="4.8588494665308488E-3"/>
              <c:y val="0.371559203684445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0.0_ ;[Red]\-#,##0.0\ "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Seconds</c:v>
                </c:pt>
              </c:strCache>
            </c:strRef>
          </c:tx>
          <c:spPr>
            <a:solidFill>
              <a:srgbClr val="1C1C1C"/>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4BC-4B9F-B7D3-1AD2E466AE3E}"/>
              </c:ext>
            </c:extLst>
          </c:dPt>
          <c:dPt>
            <c:idx val="1"/>
            <c:invertIfNegative val="0"/>
            <c:bubble3D val="0"/>
            <c:spPr>
              <a:solidFill>
                <a:srgbClr val="1C1C1C"/>
              </a:solidFill>
              <a:ln>
                <a:noFill/>
              </a:ln>
              <a:effectLst/>
            </c:spPr>
            <c:extLst>
              <c:ext xmlns:c16="http://schemas.microsoft.com/office/drawing/2014/chart" uri="{C3380CC4-5D6E-409C-BE32-E72D297353CC}">
                <c16:uniqueId val="{00000001-68CC-4B9A-84CC-49DBC81DAE94}"/>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4BC-4B9F-B7D3-1AD2E466AE3E}"/>
                </c:ext>
              </c:extLst>
            </c:dLbl>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Cinema 30"</c:v>
                </c:pt>
                <c:pt idx="1">
                  <c:v>TV 30"</c:v>
                </c:pt>
                <c:pt idx="2">
                  <c:v>YouTube Non-Skippable (Mobile)</c:v>
                </c:pt>
                <c:pt idx="3">
                  <c:v>Instagram Infeed Video</c:v>
                </c:pt>
                <c:pt idx="4">
                  <c:v>OOH (D6)</c:v>
                </c:pt>
                <c:pt idx="5">
                  <c:v>Digital Display (Desktop)</c:v>
                </c:pt>
                <c:pt idx="6">
                  <c:v>Facebook Infeed Video</c:v>
                </c:pt>
              </c:strCache>
            </c:strRef>
          </c:cat>
          <c:val>
            <c:numRef>
              <c:f>Sheet1!$B$2:$B$8</c:f>
              <c:numCache>
                <c:formatCode>"£"#,##0.00_);[Red]\("£"#,##0.00\)</c:formatCode>
                <c:ptCount val="7"/>
                <c:pt idx="0">
                  <c:v>6.09</c:v>
                </c:pt>
                <c:pt idx="1">
                  <c:v>9.65</c:v>
                </c:pt>
                <c:pt idx="2">
                  <c:v>1.57</c:v>
                </c:pt>
                <c:pt idx="3">
                  <c:v>5.96</c:v>
                </c:pt>
                <c:pt idx="4">
                  <c:v>12.64</c:v>
                </c:pt>
                <c:pt idx="5">
                  <c:v>16.73</c:v>
                </c:pt>
                <c:pt idx="6">
                  <c:v>13.26</c:v>
                </c:pt>
              </c:numCache>
            </c:numRef>
          </c:val>
          <c:extLst>
            <c:ext xmlns:c16="http://schemas.microsoft.com/office/drawing/2014/chart" uri="{C3380CC4-5D6E-409C-BE32-E72D297353CC}">
              <c16:uniqueId val="{00000004-68CC-4B9A-84CC-49DBC81DAE94}"/>
            </c:ext>
          </c:extLst>
        </c:ser>
        <c:dLbls>
          <c:showLegendKey val="0"/>
          <c:showVal val="0"/>
          <c:showCatName val="0"/>
          <c:showSerName val="0"/>
          <c:showPercent val="0"/>
          <c:showBubbleSize val="0"/>
        </c:dLbls>
        <c:gapWidth val="219"/>
        <c:overlap val="-27"/>
        <c:axId val="1257652224"/>
        <c:axId val="1257652640"/>
      </c:barChart>
      <c:catAx>
        <c:axId val="125765222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640"/>
        <c:crosses val="autoZero"/>
        <c:auto val="1"/>
        <c:lblAlgn val="ctr"/>
        <c:lblOffset val="100"/>
        <c:noMultiLvlLbl val="0"/>
      </c:catAx>
      <c:valAx>
        <c:axId val="12576526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GB" dirty="0"/>
                  <a:t>16-34 </a:t>
                </a:r>
                <a:r>
                  <a:rPr lang="en-GB"/>
                  <a:t>aCPM</a:t>
                </a:r>
                <a:endParaRPr lang="en-GB" dirty="0"/>
              </a:p>
            </c:rich>
          </c:tx>
          <c:layout>
            <c:manualLayout>
              <c:xMode val="edge"/>
              <c:yMode val="edge"/>
              <c:x val="4.8588494665308488E-3"/>
              <c:y val="0.371559203684445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quot;£&quot;#,##0.00_);[Red]\(&quot;£&quot;#,##0.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Index</c:v>
                </c:pt>
              </c:strCache>
            </c:strRef>
          </c:tx>
          <c:spPr>
            <a:solidFill>
              <a:schemeClr val="accent5"/>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E53-4C9C-9B01-1AD2044825A0}"/>
              </c:ext>
            </c:extLst>
          </c:dPt>
          <c:cat>
            <c:strRef>
              <c:f>Sheet1!$A$2:$A$8</c:f>
              <c:strCache>
                <c:ptCount val="7"/>
                <c:pt idx="0">
                  <c:v>Cinema</c:v>
                </c:pt>
                <c:pt idx="1">
                  <c:v>TV</c:v>
                </c:pt>
                <c:pt idx="2">
                  <c:v>Out of home</c:v>
                </c:pt>
                <c:pt idx="3">
                  <c:v>Radio</c:v>
                </c:pt>
                <c:pt idx="4">
                  <c:v>Magazines</c:v>
                </c:pt>
                <c:pt idx="5">
                  <c:v>Natl newspapers</c:v>
                </c:pt>
                <c:pt idx="6">
                  <c:v>Internet</c:v>
                </c:pt>
              </c:strCache>
            </c:strRef>
          </c:cat>
          <c:val>
            <c:numRef>
              <c:f>Sheet1!$B$2:$B$8</c:f>
              <c:numCache>
                <c:formatCode>General</c:formatCode>
                <c:ptCount val="7"/>
                <c:pt idx="0">
                  <c:v>100</c:v>
                </c:pt>
                <c:pt idx="1">
                  <c:v>79</c:v>
                </c:pt>
                <c:pt idx="2">
                  <c:v>75</c:v>
                </c:pt>
                <c:pt idx="3">
                  <c:v>65</c:v>
                </c:pt>
                <c:pt idx="4">
                  <c:v>51</c:v>
                </c:pt>
                <c:pt idx="5">
                  <c:v>51</c:v>
                </c:pt>
                <c:pt idx="6">
                  <c:v>42</c:v>
                </c:pt>
              </c:numCache>
            </c:numRef>
          </c:val>
          <c:extLst>
            <c:ext xmlns:c16="http://schemas.microsoft.com/office/drawing/2014/chart" uri="{C3380CC4-5D6E-409C-BE32-E72D297353CC}">
              <c16:uniqueId val="{00000002-6E53-4C9C-9B01-1AD2044825A0}"/>
            </c:ext>
          </c:extLst>
        </c:ser>
        <c:dLbls>
          <c:showLegendKey val="0"/>
          <c:showVal val="0"/>
          <c:showCatName val="0"/>
          <c:showSerName val="0"/>
          <c:showPercent val="0"/>
          <c:showBubbleSize val="0"/>
        </c:dLbls>
        <c:gapWidth val="116"/>
        <c:axId val="682677088"/>
        <c:axId val="682676432"/>
      </c:barChart>
      <c:catAx>
        <c:axId val="682677088"/>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0"/>
        </c:scaling>
        <c:delete val="0"/>
        <c:axPos val="l"/>
        <c:numFmt formatCode="General"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05530452852919"/>
          <c:y val="1.4738217634714687E-2"/>
          <c:w val="0.54020277017800367"/>
          <c:h val="0.9648185891853705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4852-459A-A241-18023F2BCB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Visiting the cinema</c:v>
                </c:pt>
                <c:pt idx="1">
                  <c:v>Reading a newspaper or magazine</c:v>
                </c:pt>
                <c:pt idx="2">
                  <c:v>Watching TV</c:v>
                </c:pt>
                <c:pt idx="3">
                  <c:v>Listening to radio</c:v>
                </c:pt>
                <c:pt idx="4">
                  <c:v>Using the internet</c:v>
                </c:pt>
                <c:pt idx="5">
                  <c:v>Using social media</c:v>
                </c:pt>
              </c:strCache>
            </c:strRef>
          </c:cat>
          <c:val>
            <c:numRef>
              <c:f>Sheet1!$B$2:$B$7</c:f>
              <c:numCache>
                <c:formatCode>0%</c:formatCode>
                <c:ptCount val="6"/>
                <c:pt idx="0">
                  <c:v>0.85</c:v>
                </c:pt>
                <c:pt idx="1">
                  <c:v>0.71</c:v>
                </c:pt>
                <c:pt idx="2">
                  <c:v>0.71</c:v>
                </c:pt>
                <c:pt idx="3">
                  <c:v>0.69</c:v>
                </c:pt>
                <c:pt idx="4">
                  <c:v>0.65</c:v>
                </c:pt>
                <c:pt idx="5">
                  <c:v>0.64</c:v>
                </c:pt>
              </c:numCache>
            </c:numRef>
          </c:val>
          <c:extLst>
            <c:ext xmlns:c16="http://schemas.microsoft.com/office/drawing/2014/chart" uri="{C3380CC4-5D6E-409C-BE32-E72D297353CC}">
              <c16:uniqueId val="{00000000-4852-459A-A241-18023F2BCBEE}"/>
            </c:ext>
          </c:extLst>
        </c:ser>
        <c:dLbls>
          <c:showLegendKey val="0"/>
          <c:showVal val="0"/>
          <c:showCatName val="0"/>
          <c:showSerName val="0"/>
          <c:showPercent val="0"/>
          <c:showBubbleSize val="0"/>
        </c:dLbls>
        <c:gapWidth val="182"/>
        <c:axId val="689501552"/>
        <c:axId val="689506800"/>
      </c:barChart>
      <c:catAx>
        <c:axId val="689501552"/>
        <c:scaling>
          <c:orientation val="maxMin"/>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accent6"/>
                </a:solidFill>
                <a:latin typeface="+mn-lt"/>
                <a:ea typeface="+mn-ea"/>
                <a:cs typeface="+mn-cs"/>
              </a:defRPr>
            </a:pPr>
            <a:endParaRPr lang="en-US"/>
          </a:p>
        </c:txPr>
        <c:crossAx val="689506800"/>
        <c:crosses val="autoZero"/>
        <c:auto val="1"/>
        <c:lblAlgn val="ctr"/>
        <c:lblOffset val="100"/>
        <c:noMultiLvlLbl val="0"/>
      </c:catAx>
      <c:valAx>
        <c:axId val="689506800"/>
        <c:scaling>
          <c:orientation val="minMax"/>
          <c:min val="0.4"/>
        </c:scaling>
        <c:delete val="1"/>
        <c:axPos val="t"/>
        <c:numFmt formatCode="0%" sourceLinked="1"/>
        <c:majorTickMark val="out"/>
        <c:minorTickMark val="none"/>
        <c:tickLblPos val="nextTo"/>
        <c:crossAx val="68950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A18645-DB65-E848-9EE2-8548BEAEB573}" type="datetimeFigureOut">
              <a:rPr lang="en-US" smtClean="0"/>
              <a:t>7/31/2023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7/31/2023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1125" cy="3635375"/>
          </a:xfrm>
        </p:spPr>
      </p:sp>
      <p:sp>
        <p:nvSpPr>
          <p:cNvPr id="3" name="Notes Placeholder 2"/>
          <p:cNvSpPr>
            <a:spLocks noGrp="1"/>
          </p:cNvSpPr>
          <p:nvPr>
            <p:ph type="body" idx="1"/>
          </p:nvPr>
        </p:nvSpPr>
        <p:spPr/>
        <p:txBody>
          <a:bodyPr/>
          <a:lstStyle/>
          <a:p>
            <a:pPr defTabSz="980119">
              <a:defRPr/>
            </a:pPr>
            <a:r>
              <a:rPr lang="en-US" dirty="0">
                <a:solidFill>
                  <a:schemeClr val="tx1"/>
                </a:solidFill>
                <a:ea typeface="+mn-ea"/>
              </a:rPr>
              <a:t>Features</a:t>
            </a:r>
          </a:p>
          <a:p>
            <a:pPr>
              <a:lnSpc>
                <a:spcPct val="150000"/>
              </a:lnSpc>
              <a:buClrTx/>
              <a:defRPr/>
            </a:pPr>
            <a:r>
              <a:rPr lang="en-US" sz="2000" dirty="0">
                <a:latin typeface="Impact"/>
                <a:cs typeface="Impact"/>
              </a:rPr>
              <a:t>1.    </a:t>
            </a:r>
            <a:r>
              <a:rPr lang="en-GB" b="0" dirty="0">
                <a:solidFill>
                  <a:schemeClr val="bg1"/>
                </a:solidFill>
                <a:cs typeface="Arial" charset="0"/>
              </a:rPr>
              <a:t>Extra film filter allows bespoke audience targeting</a:t>
            </a:r>
          </a:p>
          <a:p>
            <a:pPr defTabSz="980119">
              <a:lnSpc>
                <a:spcPct val="150000"/>
              </a:lnSpc>
              <a:defRPr/>
            </a:pPr>
            <a:r>
              <a:rPr lang="en-US" sz="2000" dirty="0">
                <a:latin typeface="Impact"/>
                <a:cs typeface="Impact"/>
              </a:rPr>
              <a:t>2.   </a:t>
            </a:r>
            <a:r>
              <a:rPr lang="en-US" b="0" dirty="0">
                <a:solidFill>
                  <a:schemeClr val="bg1"/>
                </a:solidFill>
                <a:ea typeface="+mn-ea"/>
                <a:cs typeface="Arial"/>
              </a:rPr>
              <a:t>Can be bought on a national or regional basis</a:t>
            </a:r>
          </a:p>
          <a:p>
            <a:pPr defTabSz="980119">
              <a:lnSpc>
                <a:spcPct val="150000"/>
              </a:lnSpc>
              <a:defRPr/>
            </a:pPr>
            <a:r>
              <a:rPr lang="en-US" sz="2000" dirty="0">
                <a:latin typeface="Impact"/>
                <a:cs typeface="Impact"/>
              </a:rPr>
              <a:t>3.   </a:t>
            </a:r>
            <a:r>
              <a:rPr lang="en-US" b="0" dirty="0">
                <a:solidFill>
                  <a:schemeClr val="bg1"/>
                </a:solidFill>
                <a:ea typeface="+mn-ea"/>
                <a:cs typeface="Arial"/>
              </a:rPr>
              <a:t>Bar sponsorships are available, with 30% of our sites </a:t>
            </a:r>
          </a:p>
          <a:p>
            <a:pPr defTabSz="980119">
              <a:lnSpc>
                <a:spcPct val="150000"/>
              </a:lnSpc>
              <a:defRPr/>
            </a:pPr>
            <a:r>
              <a:rPr lang="en-US" b="0" dirty="0">
                <a:solidFill>
                  <a:schemeClr val="bg1"/>
                </a:solidFill>
                <a:ea typeface="+mn-ea"/>
                <a:cs typeface="Arial"/>
              </a:rPr>
              <a:t>       featuring a bar on the premises</a:t>
            </a:r>
          </a:p>
          <a:p>
            <a:pPr>
              <a:lnSpc>
                <a:spcPct val="150000"/>
              </a:lnSpc>
              <a:buClrTx/>
              <a:defRPr/>
            </a:pPr>
            <a:r>
              <a:rPr lang="en-GB" sz="2000" dirty="0">
                <a:latin typeface="Impact"/>
                <a:cs typeface="Impact"/>
              </a:rPr>
              <a:t>4.   </a:t>
            </a:r>
            <a:r>
              <a:rPr lang="en-GB" b="0" dirty="0">
                <a:solidFill>
                  <a:schemeClr val="bg1"/>
                </a:solidFill>
              </a:rPr>
              <a:t>Comic book / action hero type releases will not be          </a:t>
            </a:r>
          </a:p>
          <a:p>
            <a:pPr>
              <a:lnSpc>
                <a:spcPct val="150000"/>
              </a:lnSpc>
              <a:buClrTx/>
              <a:defRPr/>
            </a:pPr>
            <a:r>
              <a:rPr lang="en-GB" b="0" dirty="0">
                <a:solidFill>
                  <a:schemeClr val="bg1"/>
                </a:solidFill>
              </a:rPr>
              <a:t>       included in these packages regardless of profile</a:t>
            </a:r>
            <a:endParaRPr lang="en-US" b="0" dirty="0">
              <a:solidFill>
                <a:schemeClr val="bg1"/>
              </a:solidFill>
              <a:cs typeface="Arial"/>
            </a:endParaRPr>
          </a:p>
          <a:p>
            <a:pPr defTabSz="980119">
              <a:lnSpc>
                <a:spcPct val="150000"/>
              </a:lnSpc>
              <a:defRPr/>
            </a:pPr>
            <a:r>
              <a:rPr lang="en-US" sz="2000" dirty="0">
                <a:latin typeface="Impact"/>
                <a:cs typeface="Impact"/>
              </a:rPr>
              <a:t>5.   </a:t>
            </a:r>
            <a:r>
              <a:rPr lang="en-US" b="0" dirty="0">
                <a:solidFill>
                  <a:schemeClr val="bg1"/>
                </a:solidFill>
                <a:ea typeface="+mn-ea"/>
                <a:cs typeface="Arial"/>
              </a:rPr>
              <a:t>£65 fixed CPT</a:t>
            </a:r>
          </a:p>
          <a:p>
            <a:endParaRPr lang="en-GB" dirty="0"/>
          </a:p>
        </p:txBody>
      </p:sp>
      <p:sp>
        <p:nvSpPr>
          <p:cNvPr id="4" name="Slide Number Placeholder 3"/>
          <p:cNvSpPr>
            <a:spLocks noGrp="1"/>
          </p:cNvSpPr>
          <p:nvPr>
            <p:ph type="sldNum" sz="quarter" idx="10"/>
          </p:nvPr>
        </p:nvSpPr>
        <p:spPr/>
        <p:txBody>
          <a:bodyPr/>
          <a:lstStyle/>
          <a:p>
            <a:pPr marL="0" marR="0" lvl="0" indent="0" algn="r" defTabSz="980119"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8011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3788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One challenge we hear from agencies and clients is that cinema is too expensive, and if you look at it purely through a lens of CPTs, you can understand where that challenge stems from.</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But we know that not all impacts are made equal. Although some channels can offer cheaper impacts, a lot of that delivery can often go unnoticed.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We know the importance and effectiveness of attention to deliver uplift against key brand metrics.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And we have applied Lumen Attention data to estimated industry 16-34 CPMs to calculate an Attentive CPM, and again, cinema outperforms linear TV, OOH, digital display, and Facebook, whilst being comparable to YouTube and Instagram, so really impressive numbers.</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We can therefore quite confidently counter the premium price challenge, and demonstrate that if you want cost-efficient attention, you need to start with cinema.</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93547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949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So</a:t>
            </a:r>
            <a:r>
              <a:rPr lang="en-GB" sz="1400" baseline="0" dirty="0">
                <a:latin typeface="Arial" panose="020B0604020202020204" pitchFamily="34" charset="0"/>
                <a:cs typeface="Arial" panose="020B0604020202020204" pitchFamily="34" charset="0"/>
              </a:rPr>
              <a:t> which channels are best placed to shift this hugely important brand metric?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As you can see all channels can contribute but it’s AV channels and in particular Cinema and TV that are the clear leaders in helping grow brand love.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Nothing is more emotional than great AV content and both channels provide advertisers the chance to tell compelling stories that emotionally engage audiences and create this sense of ‘love’. Factor in the well-targeted audience, high quality experience and positive mind-set you’re in when you’re about to watch a new film and you can understand why cinema is so well placed to drive this particular metric. </a:t>
            </a:r>
          </a:p>
          <a:p>
            <a:endParaRPr lang="en-GB" sz="14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58709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91.xml"/><Relationship Id="rId7" Type="http://schemas.openxmlformats.org/officeDocument/2006/relationships/oleObject" Target="../embeddings/oleObject88.bin"/><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2.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3.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4.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5.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6.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7.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8.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0.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1.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2.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3.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4.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5.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6.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7.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8.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9.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0.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1.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2.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3.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5.xml"/><Relationship Id="rId1" Type="http://schemas.openxmlformats.org/officeDocument/2006/relationships/vmlDrawing" Target="../drawings/vmlDrawing1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6.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8.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9.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0.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1.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2.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3.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4.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5.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6.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7.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8.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9.xml"/><Relationship Id="rId1" Type="http://schemas.openxmlformats.org/officeDocument/2006/relationships/vmlDrawing" Target="../drawings/vmlDrawing137.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0.xml"/><Relationship Id="rId1" Type="http://schemas.openxmlformats.org/officeDocument/2006/relationships/vmlDrawing" Target="../drawings/vmlDrawing138.vml"/><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1.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3.xml"/><Relationship Id="rId1" Type="http://schemas.openxmlformats.org/officeDocument/2006/relationships/vmlDrawing" Target="../drawings/vmlDrawing141.vml"/><Relationship Id="rId5" Type="http://schemas.openxmlformats.org/officeDocument/2006/relationships/image" Target="../media/image1.emf"/><Relationship Id="rId4" Type="http://schemas.openxmlformats.org/officeDocument/2006/relationships/oleObject" Target="../embeddings/oleObject140.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5.xml"/><Relationship Id="rId1" Type="http://schemas.openxmlformats.org/officeDocument/2006/relationships/vmlDrawing" Target="../drawings/vmlDrawing143.vml"/><Relationship Id="rId5" Type="http://schemas.openxmlformats.org/officeDocument/2006/relationships/image" Target="../media/image1.emf"/><Relationship Id="rId4" Type="http://schemas.openxmlformats.org/officeDocument/2006/relationships/oleObject" Target="../embeddings/oleObject14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6.xml"/><Relationship Id="rId1" Type="http://schemas.openxmlformats.org/officeDocument/2006/relationships/vmlDrawing" Target="../drawings/vmlDrawing144.vml"/><Relationship Id="rId5" Type="http://schemas.openxmlformats.org/officeDocument/2006/relationships/image" Target="../media/image1.emf"/><Relationship Id="rId4" Type="http://schemas.openxmlformats.org/officeDocument/2006/relationships/oleObject" Target="../embeddings/oleObject143.bin"/></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7.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144.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8.xml"/><Relationship Id="rId1" Type="http://schemas.openxmlformats.org/officeDocument/2006/relationships/vmlDrawing" Target="../drawings/vmlDrawing146.vml"/><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9.xml"/><Relationship Id="rId1" Type="http://schemas.openxmlformats.org/officeDocument/2006/relationships/vmlDrawing" Target="../drawings/vmlDrawing147.vml"/><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0.xml"/><Relationship Id="rId1" Type="http://schemas.openxmlformats.org/officeDocument/2006/relationships/vmlDrawing" Target="../drawings/vmlDrawing148.vml"/><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1.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2.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3.xml"/><Relationship Id="rId1" Type="http://schemas.openxmlformats.org/officeDocument/2006/relationships/vmlDrawing" Target="../drawings/vmlDrawing151.vml"/><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4.xml"/><Relationship Id="rId1" Type="http://schemas.openxmlformats.org/officeDocument/2006/relationships/vmlDrawing" Target="../drawings/vmlDrawing152.vml"/><Relationship Id="rId5" Type="http://schemas.openxmlformats.org/officeDocument/2006/relationships/image" Target="../media/image1.emf"/><Relationship Id="rId4" Type="http://schemas.openxmlformats.org/officeDocument/2006/relationships/oleObject" Target="../embeddings/oleObject151.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5.xml"/><Relationship Id="rId1" Type="http://schemas.openxmlformats.org/officeDocument/2006/relationships/vmlDrawing" Target="../drawings/vmlDrawing153.vml"/><Relationship Id="rId5" Type="http://schemas.openxmlformats.org/officeDocument/2006/relationships/image" Target="../media/image1.emf"/><Relationship Id="rId4" Type="http://schemas.openxmlformats.org/officeDocument/2006/relationships/oleObject" Target="../embeddings/oleObject152.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6.xml"/><Relationship Id="rId1" Type="http://schemas.openxmlformats.org/officeDocument/2006/relationships/vmlDrawing" Target="../drawings/vmlDrawing154.vml"/><Relationship Id="rId5" Type="http://schemas.openxmlformats.org/officeDocument/2006/relationships/image" Target="../media/image1.emf"/><Relationship Id="rId4" Type="http://schemas.openxmlformats.org/officeDocument/2006/relationships/oleObject" Target="../embeddings/oleObject153.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7.xml"/><Relationship Id="rId1" Type="http://schemas.openxmlformats.org/officeDocument/2006/relationships/vmlDrawing" Target="../drawings/vmlDrawing155.vml"/><Relationship Id="rId5" Type="http://schemas.openxmlformats.org/officeDocument/2006/relationships/image" Target="../media/image1.emf"/><Relationship Id="rId4" Type="http://schemas.openxmlformats.org/officeDocument/2006/relationships/oleObject" Target="../embeddings/oleObject154.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8.xml"/><Relationship Id="rId1" Type="http://schemas.openxmlformats.org/officeDocument/2006/relationships/vmlDrawing" Target="../drawings/vmlDrawing156.vml"/><Relationship Id="rId5" Type="http://schemas.openxmlformats.org/officeDocument/2006/relationships/image" Target="../media/image1.emf"/><Relationship Id="rId4" Type="http://schemas.openxmlformats.org/officeDocument/2006/relationships/oleObject" Target="../embeddings/oleObject155.bin"/></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60.xml"/><Relationship Id="rId1" Type="http://schemas.openxmlformats.org/officeDocument/2006/relationships/vmlDrawing" Target="../drawings/vmlDrawing158.vml"/><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2.xml"/><Relationship Id="rId1" Type="http://schemas.openxmlformats.org/officeDocument/2006/relationships/vmlDrawing" Target="../drawings/vmlDrawing160.vml"/><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3.xml"/><Relationship Id="rId1" Type="http://schemas.openxmlformats.org/officeDocument/2006/relationships/vmlDrawing" Target="../drawings/vmlDrawing16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4.xml"/><Relationship Id="rId1" Type="http://schemas.openxmlformats.org/officeDocument/2006/relationships/vmlDrawing" Target="../drawings/vmlDrawing16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5.xml"/><Relationship Id="rId1" Type="http://schemas.openxmlformats.org/officeDocument/2006/relationships/vmlDrawing" Target="../drawings/vmlDrawing16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6.xml"/><Relationship Id="rId1" Type="http://schemas.openxmlformats.org/officeDocument/2006/relationships/vmlDrawing" Target="../drawings/vmlDrawing16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3.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7.xml"/><Relationship Id="rId1" Type="http://schemas.openxmlformats.org/officeDocument/2006/relationships/vmlDrawing" Target="../drawings/vmlDrawing165.vml"/><Relationship Id="rId5" Type="http://schemas.openxmlformats.org/officeDocument/2006/relationships/image" Target="../media/image1.emf"/><Relationship Id="rId4" Type="http://schemas.openxmlformats.org/officeDocument/2006/relationships/oleObject" Target="../embeddings/oleObject164.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8.xml"/><Relationship Id="rId1" Type="http://schemas.openxmlformats.org/officeDocument/2006/relationships/vmlDrawing" Target="../drawings/vmlDrawing166.vml"/><Relationship Id="rId5" Type="http://schemas.openxmlformats.org/officeDocument/2006/relationships/image" Target="../media/image1.emf"/><Relationship Id="rId4" Type="http://schemas.openxmlformats.org/officeDocument/2006/relationships/oleObject" Target="../embeddings/oleObject165.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9.xml"/><Relationship Id="rId1" Type="http://schemas.openxmlformats.org/officeDocument/2006/relationships/vmlDrawing" Target="../drawings/vmlDrawing167.vml"/><Relationship Id="rId5" Type="http://schemas.openxmlformats.org/officeDocument/2006/relationships/image" Target="../media/image1.emf"/><Relationship Id="rId4" Type="http://schemas.openxmlformats.org/officeDocument/2006/relationships/oleObject" Target="../embeddings/oleObject166.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0.xml"/><Relationship Id="rId1" Type="http://schemas.openxmlformats.org/officeDocument/2006/relationships/vmlDrawing" Target="../drawings/vmlDrawing168.vml"/><Relationship Id="rId5" Type="http://schemas.openxmlformats.org/officeDocument/2006/relationships/image" Target="../media/image1.emf"/><Relationship Id="rId4" Type="http://schemas.openxmlformats.org/officeDocument/2006/relationships/oleObject" Target="../embeddings/oleObject167.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1.xml"/><Relationship Id="rId1" Type="http://schemas.openxmlformats.org/officeDocument/2006/relationships/vmlDrawing" Target="../drawings/vmlDrawing169.vml"/><Relationship Id="rId5" Type="http://schemas.openxmlformats.org/officeDocument/2006/relationships/image" Target="../media/image1.emf"/><Relationship Id="rId4" Type="http://schemas.openxmlformats.org/officeDocument/2006/relationships/oleObject" Target="../embeddings/oleObject16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2.xml"/><Relationship Id="rId1" Type="http://schemas.openxmlformats.org/officeDocument/2006/relationships/vmlDrawing" Target="../drawings/vmlDrawing170.vml"/><Relationship Id="rId5" Type="http://schemas.openxmlformats.org/officeDocument/2006/relationships/image" Target="../media/image1.emf"/><Relationship Id="rId4" Type="http://schemas.openxmlformats.org/officeDocument/2006/relationships/oleObject" Target="../embeddings/oleObject169.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3.xml"/><Relationship Id="rId1" Type="http://schemas.openxmlformats.org/officeDocument/2006/relationships/vmlDrawing" Target="../drawings/vmlDrawing171.vml"/><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4.xml"/><Relationship Id="rId1" Type="http://schemas.openxmlformats.org/officeDocument/2006/relationships/vmlDrawing" Target="../drawings/vmlDrawing172.vml"/><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5.xml"/><Relationship Id="rId1" Type="http://schemas.openxmlformats.org/officeDocument/2006/relationships/vmlDrawing" Target="../drawings/vmlDrawing173.vml"/><Relationship Id="rId5" Type="http://schemas.openxmlformats.org/officeDocument/2006/relationships/image" Target="../media/image1.emf"/><Relationship Id="rId4" Type="http://schemas.openxmlformats.org/officeDocument/2006/relationships/oleObject" Target="../embeddings/oleObject171.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6.xml"/><Relationship Id="rId1" Type="http://schemas.openxmlformats.org/officeDocument/2006/relationships/vmlDrawing" Target="../drawings/vmlDrawing174.vml"/><Relationship Id="rId5" Type="http://schemas.openxmlformats.org/officeDocument/2006/relationships/image" Target="../media/image1.emf"/><Relationship Id="rId4" Type="http://schemas.openxmlformats.org/officeDocument/2006/relationships/oleObject" Target="../embeddings/oleObject172.bin"/></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78.xml"/><Relationship Id="rId1" Type="http://schemas.openxmlformats.org/officeDocument/2006/relationships/vmlDrawing" Target="../drawings/vmlDrawing17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4.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79.xml"/><Relationship Id="rId1" Type="http://schemas.openxmlformats.org/officeDocument/2006/relationships/vmlDrawing" Target="../drawings/vmlDrawing17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0.xml"/><Relationship Id="rId1" Type="http://schemas.openxmlformats.org/officeDocument/2006/relationships/vmlDrawing" Target="../drawings/vmlDrawing17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6.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1.xml"/><Relationship Id="rId1" Type="http://schemas.openxmlformats.org/officeDocument/2006/relationships/vmlDrawing" Target="../drawings/vmlDrawing17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2.xml"/><Relationship Id="rId1" Type="http://schemas.openxmlformats.org/officeDocument/2006/relationships/vmlDrawing" Target="../drawings/vmlDrawing180.vml"/><Relationship Id="rId5" Type="http://schemas.openxmlformats.org/officeDocument/2006/relationships/image" Target="../media/image1.emf"/><Relationship Id="rId4" Type="http://schemas.openxmlformats.org/officeDocument/2006/relationships/oleObject" Target="../embeddings/oleObject178.bin"/></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3.xml"/><Relationship Id="rId1" Type="http://schemas.openxmlformats.org/officeDocument/2006/relationships/vmlDrawing" Target="../drawings/vmlDrawing181.vml"/><Relationship Id="rId5" Type="http://schemas.openxmlformats.org/officeDocument/2006/relationships/image" Target="../media/image1.emf"/><Relationship Id="rId4" Type="http://schemas.openxmlformats.org/officeDocument/2006/relationships/oleObject" Target="../embeddings/oleObject179.bin"/></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4.xml"/><Relationship Id="rId1" Type="http://schemas.openxmlformats.org/officeDocument/2006/relationships/vmlDrawing" Target="../drawings/vmlDrawing182.vml"/><Relationship Id="rId5" Type="http://schemas.openxmlformats.org/officeDocument/2006/relationships/image" Target="../media/image1.emf"/><Relationship Id="rId4" Type="http://schemas.openxmlformats.org/officeDocument/2006/relationships/oleObject" Target="../embeddings/oleObject180.bin"/></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5.xml"/><Relationship Id="rId1" Type="http://schemas.openxmlformats.org/officeDocument/2006/relationships/vmlDrawing" Target="../drawings/vmlDrawing183.vml"/><Relationship Id="rId5" Type="http://schemas.openxmlformats.org/officeDocument/2006/relationships/image" Target="../media/image1.emf"/><Relationship Id="rId4" Type="http://schemas.openxmlformats.org/officeDocument/2006/relationships/oleObject" Target="../embeddings/oleObject181.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6.xml"/><Relationship Id="rId1" Type="http://schemas.openxmlformats.org/officeDocument/2006/relationships/vmlDrawing" Target="../drawings/vmlDrawing184.vml"/><Relationship Id="rId5" Type="http://schemas.openxmlformats.org/officeDocument/2006/relationships/image" Target="../media/image1.emf"/><Relationship Id="rId4" Type="http://schemas.openxmlformats.org/officeDocument/2006/relationships/oleObject" Target="../embeddings/oleObject182.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7.xml"/><Relationship Id="rId1" Type="http://schemas.openxmlformats.org/officeDocument/2006/relationships/vmlDrawing" Target="../drawings/vmlDrawing185.vml"/><Relationship Id="rId5" Type="http://schemas.openxmlformats.org/officeDocument/2006/relationships/image" Target="../media/image1.emf"/><Relationship Id="rId4" Type="http://schemas.openxmlformats.org/officeDocument/2006/relationships/oleObject" Target="../embeddings/oleObject18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8.xml"/><Relationship Id="rId1" Type="http://schemas.openxmlformats.org/officeDocument/2006/relationships/vmlDrawing" Target="../drawings/vmlDrawing186.vml"/><Relationship Id="rId5" Type="http://schemas.openxmlformats.org/officeDocument/2006/relationships/image" Target="../media/image1.emf"/><Relationship Id="rId4" Type="http://schemas.openxmlformats.org/officeDocument/2006/relationships/oleObject" Target="../embeddings/oleObject184.bin"/></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9.xml"/><Relationship Id="rId1" Type="http://schemas.openxmlformats.org/officeDocument/2006/relationships/vmlDrawing" Target="../drawings/vmlDrawing187.vml"/><Relationship Id="rId5" Type="http://schemas.openxmlformats.org/officeDocument/2006/relationships/image" Target="../media/image1.emf"/><Relationship Id="rId4" Type="http://schemas.openxmlformats.org/officeDocument/2006/relationships/oleObject" Target="../embeddings/oleObject185.bin"/></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0.xml"/><Relationship Id="rId1" Type="http://schemas.openxmlformats.org/officeDocument/2006/relationships/vmlDrawing" Target="../drawings/vmlDrawing188.vml"/><Relationship Id="rId5" Type="http://schemas.openxmlformats.org/officeDocument/2006/relationships/image" Target="../media/image1.emf"/><Relationship Id="rId4" Type="http://schemas.openxmlformats.org/officeDocument/2006/relationships/oleObject" Target="../embeddings/oleObject186.bin"/></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1.xml"/><Relationship Id="rId1" Type="http://schemas.openxmlformats.org/officeDocument/2006/relationships/vmlDrawing" Target="../drawings/vmlDrawing189.vml"/><Relationship Id="rId5" Type="http://schemas.openxmlformats.org/officeDocument/2006/relationships/image" Target="../media/image1.emf"/><Relationship Id="rId4" Type="http://schemas.openxmlformats.org/officeDocument/2006/relationships/oleObject" Target="../embeddings/oleObject187.bin"/></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2.xml"/><Relationship Id="rId1" Type="http://schemas.openxmlformats.org/officeDocument/2006/relationships/vmlDrawing" Target="../drawings/vmlDrawing190.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188.bin"/></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21.xml"/><Relationship Id="rId7" Type="http://schemas.openxmlformats.org/officeDocument/2006/relationships/image" Target="../media/image2.png"/><Relationship Id="rId2" Type="http://schemas.openxmlformats.org/officeDocument/2006/relationships/tags" Target="../tags/tag193.xml"/><Relationship Id="rId1" Type="http://schemas.openxmlformats.org/officeDocument/2006/relationships/vmlDrawing" Target="../drawings/vmlDrawing19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9.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4.xml"/><Relationship Id="rId1" Type="http://schemas.openxmlformats.org/officeDocument/2006/relationships/vmlDrawing" Target="../drawings/vmlDrawing192.vml"/><Relationship Id="rId5" Type="http://schemas.openxmlformats.org/officeDocument/2006/relationships/image" Target="../media/image1.emf"/><Relationship Id="rId4" Type="http://schemas.openxmlformats.org/officeDocument/2006/relationships/oleObject" Target="../embeddings/oleObject190.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5.xml"/><Relationship Id="rId1" Type="http://schemas.openxmlformats.org/officeDocument/2006/relationships/vmlDrawing" Target="../drawings/vmlDrawing193.vml"/><Relationship Id="rId5" Type="http://schemas.openxmlformats.org/officeDocument/2006/relationships/image" Target="../media/image1.emf"/><Relationship Id="rId4" Type="http://schemas.openxmlformats.org/officeDocument/2006/relationships/oleObject" Target="../embeddings/oleObject191.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97.xml"/><Relationship Id="rId1" Type="http://schemas.openxmlformats.org/officeDocument/2006/relationships/vmlDrawing" Target="../drawings/vmlDrawing195.vml"/><Relationship Id="rId5" Type="http://schemas.openxmlformats.org/officeDocument/2006/relationships/image" Target="../media/image1.emf"/><Relationship Id="rId4" Type="http://schemas.openxmlformats.org/officeDocument/2006/relationships/oleObject" Target="../embeddings/oleObject193.bin"/></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98.xml"/><Relationship Id="rId1" Type="http://schemas.openxmlformats.org/officeDocument/2006/relationships/vmlDrawing" Target="../drawings/vmlDrawing196.vml"/><Relationship Id="rId5" Type="http://schemas.openxmlformats.org/officeDocument/2006/relationships/image" Target="../media/image1.emf"/><Relationship Id="rId4" Type="http://schemas.openxmlformats.org/officeDocument/2006/relationships/oleObject" Target="../embeddings/oleObject194.bin"/></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99.xml"/><Relationship Id="rId1" Type="http://schemas.openxmlformats.org/officeDocument/2006/relationships/vmlDrawing" Target="../drawings/vmlDrawing197.vml"/><Relationship Id="rId5" Type="http://schemas.openxmlformats.org/officeDocument/2006/relationships/image" Target="../media/image1.emf"/><Relationship Id="rId4" Type="http://schemas.openxmlformats.org/officeDocument/2006/relationships/oleObject" Target="../embeddings/oleObject195.bin"/></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0.xml"/><Relationship Id="rId1" Type="http://schemas.openxmlformats.org/officeDocument/2006/relationships/vmlDrawing" Target="../drawings/vmlDrawing198.vml"/><Relationship Id="rId5" Type="http://schemas.openxmlformats.org/officeDocument/2006/relationships/image" Target="../media/image1.emf"/><Relationship Id="rId4" Type="http://schemas.openxmlformats.org/officeDocument/2006/relationships/oleObject" Target="../embeddings/oleObject196.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1.xml"/><Relationship Id="rId1" Type="http://schemas.openxmlformats.org/officeDocument/2006/relationships/vmlDrawing" Target="../drawings/vmlDrawing199.vml"/><Relationship Id="rId5" Type="http://schemas.openxmlformats.org/officeDocument/2006/relationships/image" Target="../media/image1.emf"/><Relationship Id="rId4" Type="http://schemas.openxmlformats.org/officeDocument/2006/relationships/oleObject" Target="../embeddings/oleObject197.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2.xml"/><Relationship Id="rId1" Type="http://schemas.openxmlformats.org/officeDocument/2006/relationships/vmlDrawing" Target="../drawings/vmlDrawing200.vml"/><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3.xml"/><Relationship Id="rId1" Type="http://schemas.openxmlformats.org/officeDocument/2006/relationships/vmlDrawing" Target="../drawings/vmlDrawing201.vml"/><Relationship Id="rId5" Type="http://schemas.openxmlformats.org/officeDocument/2006/relationships/image" Target="../media/image1.emf"/><Relationship Id="rId4" Type="http://schemas.openxmlformats.org/officeDocument/2006/relationships/oleObject" Target="../embeddings/oleObject199.bin"/></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4.xml"/><Relationship Id="rId1" Type="http://schemas.openxmlformats.org/officeDocument/2006/relationships/vmlDrawing" Target="../drawings/vmlDrawing202.vml"/><Relationship Id="rId5" Type="http://schemas.openxmlformats.org/officeDocument/2006/relationships/image" Target="../media/image1.emf"/><Relationship Id="rId4" Type="http://schemas.openxmlformats.org/officeDocument/2006/relationships/oleObject" Target="../embeddings/oleObject200.bin"/></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5.xml"/><Relationship Id="rId1" Type="http://schemas.openxmlformats.org/officeDocument/2006/relationships/vmlDrawing" Target="../drawings/vmlDrawing203.vml"/><Relationship Id="rId5" Type="http://schemas.openxmlformats.org/officeDocument/2006/relationships/image" Target="../media/image1.emf"/><Relationship Id="rId4" Type="http://schemas.openxmlformats.org/officeDocument/2006/relationships/oleObject" Target="../embeddings/oleObject201.bin"/></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6.xml"/><Relationship Id="rId1" Type="http://schemas.openxmlformats.org/officeDocument/2006/relationships/vmlDrawing" Target="../drawings/vmlDrawing204.vml"/><Relationship Id="rId5" Type="http://schemas.openxmlformats.org/officeDocument/2006/relationships/image" Target="../media/image1.emf"/><Relationship Id="rId4" Type="http://schemas.openxmlformats.org/officeDocument/2006/relationships/oleObject" Target="../embeddings/oleObject202.bin"/></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7.xml"/><Relationship Id="rId1" Type="http://schemas.openxmlformats.org/officeDocument/2006/relationships/vmlDrawing" Target="../drawings/vmlDrawing205.vml"/><Relationship Id="rId5" Type="http://schemas.openxmlformats.org/officeDocument/2006/relationships/image" Target="../media/image1.emf"/><Relationship Id="rId4" Type="http://schemas.openxmlformats.org/officeDocument/2006/relationships/oleObject" Target="../embeddings/oleObject203.bin"/></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8.xml"/><Relationship Id="rId1" Type="http://schemas.openxmlformats.org/officeDocument/2006/relationships/vmlDrawing" Target="../drawings/vmlDrawing206.vml"/><Relationship Id="rId5" Type="http://schemas.openxmlformats.org/officeDocument/2006/relationships/image" Target="../media/image1.emf"/><Relationship Id="rId4" Type="http://schemas.openxmlformats.org/officeDocument/2006/relationships/oleObject" Target="../embeddings/oleObject204.bin"/></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9.xml"/><Relationship Id="rId1" Type="http://schemas.openxmlformats.org/officeDocument/2006/relationships/vmlDrawing" Target="../drawings/vmlDrawing207.vml"/><Relationship Id="rId5" Type="http://schemas.openxmlformats.org/officeDocument/2006/relationships/image" Target="../media/image1.emf"/><Relationship Id="rId4" Type="http://schemas.openxmlformats.org/officeDocument/2006/relationships/oleObject" Target="../embeddings/oleObject205.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10.xml"/><Relationship Id="rId1" Type="http://schemas.openxmlformats.org/officeDocument/2006/relationships/vmlDrawing" Target="../drawings/vmlDrawing208.vml"/><Relationship Id="rId5" Type="http://schemas.openxmlformats.org/officeDocument/2006/relationships/image" Target="../media/image1.emf"/><Relationship Id="rId4" Type="http://schemas.openxmlformats.org/officeDocument/2006/relationships/oleObject" Target="../embeddings/oleObject206.bin"/></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7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88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7675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26"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40587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95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406784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397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7102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4998"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1" name="Picture 10"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4095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02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66658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8868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04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81581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07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4683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909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67660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011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01801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1287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2_One Content">
    <p:spTree>
      <p:nvGrpSpPr>
        <p:cNvPr id="1" name=""/>
        <p:cNvGrpSpPr/>
        <p:nvPr/>
      </p:nvGrpSpPr>
      <p:grpSpPr>
        <a:xfrm>
          <a:off x="0" y="0"/>
          <a:ext cx="0" cy="0"/>
          <a:chOff x="0" y="0"/>
          <a:chExt cx="0" cy="0"/>
        </a:xfrm>
      </p:grpSpPr>
      <p:graphicFrame>
        <p:nvGraphicFramePr>
          <p:cNvPr id="11" name="Object 7" hidden="1"/>
          <p:cNvGraphicFramePr>
            <a:graphicFrameLocks noChangeAspect="1"/>
          </p:cNvGraphicFramePr>
          <p:nvPr>
            <p:custDataLst>
              <p:tags r:id="rId2"/>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91146" name="think-cell Slide" r:id="rId5" imgW="38100" imgH="38100" progId="">
                  <p:embed/>
                </p:oleObj>
              </mc:Choice>
              <mc:Fallback>
                <p:oleObj name="think-cell Slide" r:id="rId5" imgW="38100" imgH="38100" progId="">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2" name="Straight Connector 11"/>
          <p:cNvCxnSpPr/>
          <p:nvPr/>
        </p:nvCxnSpPr>
        <p:spPr bwMode="gray">
          <a:xfrm>
            <a:off x="1" y="6791325"/>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graphicFrame>
        <p:nvGraphicFramePr>
          <p:cNvPr id="14" name="Object 8" hidden="1"/>
          <p:cNvGraphicFramePr>
            <a:graphicFrameLocks noChangeAspect="1"/>
          </p:cNvGraphicFramePr>
          <p:nvPr>
            <p:custDataLst>
              <p:tags r:id="rId3"/>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91147" name="think-cell Slide" r:id="rId7" imgW="38100" imgH="38100" progId="">
                  <p:embed/>
                </p:oleObj>
              </mc:Choice>
              <mc:Fallback>
                <p:oleObj name="think-cell Slide" r:id="rId7" imgW="38100" imgH="38100" progId="">
                  <p:embed/>
                  <p:pic>
                    <p:nvPicPr>
                      <p:cNvPr id="14"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bwMode="gray"/>
        <p:txBody>
          <a:bodyPr/>
          <a:lstStyle/>
          <a:p>
            <a:r>
              <a:rPr lang="en-GB"/>
              <a:t>Click to edit Master title style</a:t>
            </a:r>
            <a:endParaRPr lang="en-US" dirty="0"/>
          </a:p>
        </p:txBody>
      </p:sp>
      <p:sp>
        <p:nvSpPr>
          <p:cNvPr id="9" name="Text Placeholder 13"/>
          <p:cNvSpPr>
            <a:spLocks noGrp="1"/>
          </p:cNvSpPr>
          <p:nvPr>
            <p:ph type="body" sz="quarter" idx="14"/>
          </p:nvPr>
        </p:nvSpPr>
        <p:spPr bwMode="gray">
          <a:xfrm>
            <a:off x="367441" y="806395"/>
            <a:ext cx="12423740" cy="436608"/>
          </a:xfrm>
        </p:spPr>
        <p:txBody>
          <a:bodyPr/>
          <a:lstStyle>
            <a:lvl1pPr>
              <a:lnSpc>
                <a:spcPts val="1500"/>
              </a:lnSpc>
              <a:buNone/>
              <a:defRPr sz="1400" b="1" baseline="0">
                <a:solidFill>
                  <a:schemeClr val="accent6"/>
                </a:solidFill>
              </a:defRPr>
            </a:lvl1pPr>
          </a:lstStyle>
          <a:p>
            <a:pPr lvl="0"/>
            <a:r>
              <a:rPr lang="en-GB"/>
              <a:t>Click to edit Master text styles</a:t>
            </a:r>
          </a:p>
        </p:txBody>
      </p:sp>
      <p:sp>
        <p:nvSpPr>
          <p:cNvPr id="10" name="Text Placeholder 13"/>
          <p:cNvSpPr>
            <a:spLocks noGrp="1"/>
          </p:cNvSpPr>
          <p:nvPr>
            <p:ph type="body" sz="quarter" idx="15" hasCustomPrompt="1"/>
          </p:nvPr>
        </p:nvSpPr>
        <p:spPr bwMode="gray">
          <a:xfrm>
            <a:off x="7079328" y="7048425"/>
            <a:ext cx="5977218" cy="308472"/>
          </a:xfrm>
          <a:ln>
            <a:noFill/>
          </a:ln>
        </p:spPr>
        <p:txBody>
          <a:bodyPr anchor="b"/>
          <a:lstStyle>
            <a:lvl1pPr algn="r">
              <a:lnSpc>
                <a:spcPts val="842"/>
              </a:lnSpc>
              <a:buNone/>
              <a:defRPr sz="800" b="0" baseline="0">
                <a:ln>
                  <a:noFill/>
                </a:ln>
                <a:solidFill>
                  <a:srgbClr val="000000"/>
                </a:solidFill>
              </a:defRPr>
            </a:lvl1pPr>
          </a:lstStyle>
          <a:p>
            <a:pPr lvl="0"/>
            <a:r>
              <a:rPr lang="en-GB" dirty="0"/>
              <a:t>Source: Arial 8pt</a:t>
            </a:r>
          </a:p>
        </p:txBody>
      </p:sp>
      <p:sp>
        <p:nvSpPr>
          <p:cNvPr id="7" name="Text Placeholder 13"/>
          <p:cNvSpPr>
            <a:spLocks noGrp="1"/>
          </p:cNvSpPr>
          <p:nvPr>
            <p:ph type="body" sz="quarter" idx="16"/>
          </p:nvPr>
        </p:nvSpPr>
        <p:spPr bwMode="gray">
          <a:xfrm>
            <a:off x="371671" y="1371821"/>
            <a:ext cx="8259575" cy="214058"/>
          </a:xfrm>
        </p:spPr>
        <p:txBody>
          <a:bodyPr/>
          <a:lstStyle>
            <a:lvl1pPr>
              <a:lnSpc>
                <a:spcPts val="1500"/>
              </a:lnSpc>
              <a:buNone/>
              <a:defRPr sz="1400" b="1" baseline="0">
                <a:solidFill>
                  <a:schemeClr val="bg1"/>
                </a:solidFill>
              </a:defRPr>
            </a:lvl1pPr>
          </a:lstStyle>
          <a:p>
            <a:pPr lvl="0"/>
            <a:r>
              <a:rPr lang="en-GB"/>
              <a:t>Click to edit Master text styles</a:t>
            </a:r>
          </a:p>
        </p:txBody>
      </p:sp>
      <p:sp>
        <p:nvSpPr>
          <p:cNvPr id="8" name="Text Placeholder 13"/>
          <p:cNvSpPr>
            <a:spLocks noGrp="1"/>
          </p:cNvSpPr>
          <p:nvPr>
            <p:ph type="body" sz="quarter" idx="17"/>
          </p:nvPr>
        </p:nvSpPr>
        <p:spPr bwMode="gray">
          <a:xfrm>
            <a:off x="371671" y="1576698"/>
            <a:ext cx="8259575" cy="248708"/>
          </a:xfrm>
        </p:spPr>
        <p:txBody>
          <a:bodyPr/>
          <a:lstStyle>
            <a:lvl1pPr>
              <a:lnSpc>
                <a:spcPts val="1500"/>
              </a:lnSpc>
              <a:buNone/>
              <a:defRPr sz="1400" b="1" baseline="0">
                <a:solidFill>
                  <a:schemeClr val="accent6"/>
                </a:solidFill>
              </a:defRPr>
            </a:lvl1pPr>
          </a:lstStyle>
          <a:p>
            <a:pPr lvl="0"/>
            <a:r>
              <a:rPr lang="en-GB"/>
              <a:t>Click to edit Master text styles</a:t>
            </a:r>
          </a:p>
        </p:txBody>
      </p:sp>
      <p:sp>
        <p:nvSpPr>
          <p:cNvPr id="3" name="Content Placeholder 2"/>
          <p:cNvSpPr>
            <a:spLocks noGrp="1"/>
          </p:cNvSpPr>
          <p:nvPr>
            <p:ph idx="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5" name="Picture 14" descr="DCM LEFT LOGO ALL-05.eps"/>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272365145"/>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6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781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319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34720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421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dirty="0"/>
              <a:t>COVER OR SECTION TITLE</a:t>
            </a:r>
          </a:p>
        </p:txBody>
      </p:sp>
    </p:spTree>
    <p:extLst>
      <p:ext uri="{BB962C8B-B14F-4D97-AF65-F5344CB8AC3E}">
        <p14:creationId xmlns:p14="http://schemas.microsoft.com/office/powerpoint/2010/main" val="4393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1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2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0554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2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7603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671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221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714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3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91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9534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8621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6752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4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270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42"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5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2655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489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8798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686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7720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638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58132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5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480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473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567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065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5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676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6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47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1062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310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64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89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6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060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6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39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718"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27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74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9946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39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76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0618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79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089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1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5983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83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369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86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142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8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13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1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0305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3650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7545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959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14"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3370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333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729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9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0899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8047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69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657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26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860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866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3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078"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975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539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647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50"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5763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7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046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19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547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2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5864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4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500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7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80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29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3662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31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836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34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898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83413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0344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8305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665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567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0488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39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70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64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8183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6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74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43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3540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33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848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9391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5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2950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05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65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1558"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646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258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3556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0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814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463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164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48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565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4036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667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640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770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62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872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17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975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06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5209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3068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393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146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3319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203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17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390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4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134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48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00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58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0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69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934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79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584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89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686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99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2459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10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97996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1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20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796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30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2042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0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9100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51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186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61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29659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7060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681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85629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60361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696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7508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71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44263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81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9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789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2620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289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2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927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12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039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22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022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33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227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5021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53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60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63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3023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73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1313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84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92187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94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334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4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7620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957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44012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9446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174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4617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14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26590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25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386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7704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46111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153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35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a:t>Source: Arial 7pt</a:t>
            </a:r>
          </a:p>
        </p:txBody>
      </p:sp>
      <p:sp>
        <p:nvSpPr>
          <p:cNvPr id="7" name="Text Placeholder 13"/>
          <p:cNvSpPr>
            <a:spLocks noGrp="1"/>
          </p:cNvSpPr>
          <p:nvPr>
            <p:ph type="body" sz="quarter" idx="16" hasCustomPrompt="1"/>
          </p:nvPr>
        </p:nvSpPr>
        <p:spPr bwMode="gray">
          <a:xfrm>
            <a:off x="371671" y="1371821"/>
            <a:ext cx="8259575" cy="214058"/>
          </a:xfrm>
          <a:prstGeom prst="rect">
            <a:avLst/>
          </a:prstGeo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69803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5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pic>
        <p:nvPicPr>
          <p:cNvPr id="5" name="Picture 4" descr="DCM LEFT LOGO ALL-05.eps"/>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71180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171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59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686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66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148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76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6906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96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1998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07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251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742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9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1734"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6690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27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086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37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011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06"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447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583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6175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685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634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787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629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890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017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992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857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095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044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197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0785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299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4234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2391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3587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303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8324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971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248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678"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0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5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7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789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04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891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45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9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038"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2"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1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2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3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3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3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5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6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1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373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475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vmlDrawing" Target="../drawings/vmlDrawing75.v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3.xml"/><Relationship Id="rId16"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oleObject" Target="../embeddings/oleObject73.bin"/><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ags" Target="../tags/tag76.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6.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vmlDrawing" Target="../drawings/vmlDrawing78.vml"/><Relationship Id="rId3" Type="http://schemas.openxmlformats.org/officeDocument/2006/relationships/slideLayout" Target="../slideLayouts/slideLayout106.xml"/><Relationship Id="rId21" Type="http://schemas.openxmlformats.org/officeDocument/2006/relationships/image" Target="../media/image1.emf"/><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12.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oleObject" Target="../embeddings/oleObject76.bin"/><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ags" Target="../tags/tag79.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image" Target="../media/image4.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image" Target="../media/image1.emf"/><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oleObject" Target="../embeddings/oleObject92.bin"/><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tags" Target="../tags/tag95.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vmlDrawing" Target="../drawings/vmlDrawing93.v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theme" Target="../theme/theme13.xml"/><Relationship Id="rId27"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oleObject" Target="../embeddings/oleObject106.bin"/><Relationship Id="rId3" Type="http://schemas.openxmlformats.org/officeDocument/2006/relationships/slideLayout" Target="../slideLayouts/slideLayout143.xml"/><Relationship Id="rId21" Type="http://schemas.openxmlformats.org/officeDocument/2006/relationships/slideLayout" Target="../slideLayouts/slideLayout161.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tags" Target="../tags/tag109.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vmlDrawing" Target="../drawings/vmlDrawing107.v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theme" Target="../theme/theme14.xml"/><Relationship Id="rId28" Type="http://schemas.openxmlformats.org/officeDocument/2006/relationships/image" Target="../media/image2.png"/><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65.xml"/><Relationship Id="rId7" Type="http://schemas.openxmlformats.org/officeDocument/2006/relationships/oleObject" Target="../embeddings/oleObject121.bin"/><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tags" Target="../tags/tag124.xml"/><Relationship Id="rId5" Type="http://schemas.openxmlformats.org/officeDocument/2006/relationships/vmlDrawing" Target="../drawings/vmlDrawing122.vml"/><Relationship Id="rId4" Type="http://schemas.openxmlformats.org/officeDocument/2006/relationships/theme" Target="../theme/theme15.xml"/><Relationship Id="rId9"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oleObject" Target="../embeddings/oleObject124.bin"/><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tags" Target="../tags/tag127.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vmlDrawing" Target="../drawings/vmlDrawing125.v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theme" Target="../theme/theme16.xml"/><Relationship Id="rId28" Type="http://schemas.openxmlformats.org/officeDocument/2006/relationships/image" Target="../media/image2.png"/><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3" Type="http://schemas.openxmlformats.org/officeDocument/2006/relationships/vmlDrawing" Target="../drawings/vmlDrawing140.vml"/><Relationship Id="rId7"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188.xml"/><Relationship Id="rId6" Type="http://schemas.openxmlformats.org/officeDocument/2006/relationships/image" Target="../media/image1.emf"/><Relationship Id="rId5" Type="http://schemas.openxmlformats.org/officeDocument/2006/relationships/oleObject" Target="../embeddings/oleObject139.bin"/><Relationship Id="rId4" Type="http://schemas.openxmlformats.org/officeDocument/2006/relationships/tags" Target="../tags/tag14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oleObject" Target="../embeddings/oleObject141.bin"/><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tags" Target="../tags/tag144.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vmlDrawing" Target="../drawings/vmlDrawing142.v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heme" Target="../theme/theme18.xml"/><Relationship Id="rId28" Type="http://schemas.openxmlformats.org/officeDocument/2006/relationships/image" Target="../media/image2.png"/><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3" Type="http://schemas.openxmlformats.org/officeDocument/2006/relationships/vmlDrawing" Target="../drawings/vmlDrawing157.vml"/><Relationship Id="rId7"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211.xml"/><Relationship Id="rId6" Type="http://schemas.openxmlformats.org/officeDocument/2006/relationships/image" Target="../media/image1.emf"/><Relationship Id="rId5" Type="http://schemas.openxmlformats.org/officeDocument/2006/relationships/oleObject" Target="../embeddings/oleObject156.bin"/><Relationship Id="rId4" Type="http://schemas.openxmlformats.org/officeDocument/2006/relationships/tags" Target="../tags/tag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vmlDrawing" Target="../drawings/vmlDrawing159.v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theme" Target="../theme/theme20.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29" Type="http://schemas.openxmlformats.org/officeDocument/2006/relationships/image" Target="../media/image1.emf"/><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oleObject" Target="../embeddings/oleObject158.bin"/><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tags" Target="../tags/tag161.xml"/><Relationship Id="rId30" Type="http://schemas.openxmlformats.org/officeDocument/2006/relationships/image" Target="../media/image5.png"/></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image" Target="../media/image2.png"/><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vmlDrawing" Target="../drawings/vmlDrawing175.v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image" Target="../media/image1.emf"/><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theme" Target="../theme/theme21.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oleObject" Target="../embeddings/oleObject173.bin"/><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tags" Target="../tags/tag177.xml"/><Relationship Id="rId8" Type="http://schemas.openxmlformats.org/officeDocument/2006/relationships/slideLayout" Target="../slideLayouts/slideLayout24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oleObject" Target="../embeddings/oleObject192.bin"/><Relationship Id="rId3" Type="http://schemas.openxmlformats.org/officeDocument/2006/relationships/slideLayout" Target="../slideLayouts/slideLayout265.xml"/><Relationship Id="rId21" Type="http://schemas.openxmlformats.org/officeDocument/2006/relationships/slideLayout" Target="../slideLayouts/slideLayout283.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tags" Target="../tags/tag196.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slideLayout" Target="../slideLayouts/slideLayout282.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24" Type="http://schemas.openxmlformats.org/officeDocument/2006/relationships/vmlDrawing" Target="../drawings/vmlDrawing194.vml"/><Relationship Id="rId5" Type="http://schemas.openxmlformats.org/officeDocument/2006/relationships/slideLayout" Target="../slideLayouts/slideLayout267.xml"/><Relationship Id="rId15" Type="http://schemas.openxmlformats.org/officeDocument/2006/relationships/slideLayout" Target="../slideLayouts/slideLayout277.xml"/><Relationship Id="rId23" Type="http://schemas.openxmlformats.org/officeDocument/2006/relationships/theme" Target="../theme/theme22.xml"/><Relationship Id="rId28" Type="http://schemas.openxmlformats.org/officeDocument/2006/relationships/image" Target="../media/image2.png"/><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vmlDrawing" Target="../drawings/vmlDrawing22.v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oleObject" Target="../embeddings/oleObject22.bin"/><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23.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slideLayout" Target="../slideLayouts/slideLayout50.xml"/><Relationship Id="rId7" Type="http://schemas.openxmlformats.org/officeDocument/2006/relationships/vmlDrawing" Target="../drawings/vmlDrawing39.v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image" Target="../media/image1.emf"/><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oleObject" Target="../embeddings/oleObject43.bin"/><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4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vmlDrawing" Target="../drawings/vmlDrawing45.v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oleObject" Target="../embeddings/oleObject57.bin"/><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ags" Target="../tags/tag60.xml"/><Relationship Id="rId5" Type="http://schemas.openxmlformats.org/officeDocument/2006/relationships/vmlDrawing" Target="../drawings/vmlDrawing59.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2.vml"/><Relationship Id="rId3" Type="http://schemas.openxmlformats.org/officeDocument/2006/relationships/slideLayout" Target="../slideLayouts/slideLayout7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emf"/><Relationship Id="rId5" Type="http://schemas.openxmlformats.org/officeDocument/2006/relationships/slideLayout" Target="../slideLayouts/slideLayout81.xml"/><Relationship Id="rId10" Type="http://schemas.openxmlformats.org/officeDocument/2006/relationships/oleObject" Target="../embeddings/oleObject60.bin"/><Relationship Id="rId4" Type="http://schemas.openxmlformats.org/officeDocument/2006/relationships/slideLayout" Target="../slideLayouts/slideLayout80.xml"/><Relationship Id="rId9" Type="http://schemas.openxmlformats.org/officeDocument/2006/relationships/tags" Target="../tags/tag63.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slideLayout" Target="../slideLayouts/slideLayout85.xml"/><Relationship Id="rId7" Type="http://schemas.openxmlformats.org/officeDocument/2006/relationships/vmlDrawing" Target="../drawings/vmlDrawing68.v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7.xml"/><Relationship Id="rId10" Type="http://schemas.openxmlformats.org/officeDocument/2006/relationships/image" Target="../media/image1.emf"/><Relationship Id="rId4" Type="http://schemas.openxmlformats.org/officeDocument/2006/relationships/slideLayout" Target="../slideLayouts/slideLayout86.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90.xml"/><Relationship Id="rId7" Type="http://schemas.openxmlformats.org/officeDocument/2006/relationships/tags" Target="../tags/tag75.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vmlDrawing" Target="../drawings/vmlDrawing74.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30"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6806"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830"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9878" name="think-cell Slide" r:id="rId20" imgW="6350000" imgH="6350000" progId="">
                  <p:embed/>
                </p:oleObj>
              </mc:Choice>
              <mc:Fallback>
                <p:oleObj name="think-cell Slide" r:id="rId20" imgW="6350000" imgH="6350000" progId="">
                  <p:embed/>
                  <p:pic>
                    <p:nvPicPr>
                      <p:cNvPr id="8" name="Object 7"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0" name="Picture 9" descr="DCM LEFT LOGO ALL-05.eps"/>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094051313"/>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2" r:id="rId14"/>
    <p:sldLayoutId id="2147484073" r:id="rId15"/>
    <p:sldLayoutId id="2147484074"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5238"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9236143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9574"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20995612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4934"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215813174"/>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8006"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45699469"/>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6" r:id="rId20"/>
    <p:sldLayoutId id="2147484147" r:id="rId21"/>
    <p:sldLayoutId id="2147484148"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43366"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081766390"/>
      </p:ext>
    </p:extLst>
  </p:cSld>
  <p:clrMap bg1="lt1" tx1="dk1" bg2="lt2" tx2="dk2" accent1="accent1" accent2="accent2" accent3="accent3" accent4="accent4" accent5="accent5" accent6="accent6" hlink="hlink" folHlink="folHlink"/>
  <p:sldLayoutIdLst>
    <p:sldLayoutId id="2147484150"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45414"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39790311"/>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69" r:id="rId18"/>
    <p:sldLayoutId id="2147484170" r:id="rId19"/>
    <p:sldLayoutId id="2147484171" r:id="rId20"/>
    <p:sldLayoutId id="2147484172" r:id="rId21"/>
    <p:sldLayoutId id="2147484173"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60774"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49573709"/>
      </p:ext>
    </p:extLst>
  </p:cSld>
  <p:clrMap bg1="lt1" tx1="dk1" bg2="lt2" tx2="dk2" accent1="accent1" accent2="accent2" accent3="accent3" accent4="accent4" accent5="accent5" accent6="accent6" hlink="hlink" folHlink="folHlink"/>
  <p:sldLayoutIdLst>
    <p:sldLayoutId id="2147484175"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4"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62822"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27096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 id="2147484198" r:id="rId22"/>
    <p:sldLayoutId id="2147484199" r:id="rId23"/>
    <p:sldLayoutId id="2147484200" r:id="rId2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79206" name="think-cell Slide" r:id="rId31" imgW="6350000" imgH="6350000" progId="">
                  <p:embed/>
                </p:oleObj>
              </mc:Choice>
              <mc:Fallback>
                <p:oleObj name="think-cell Slide" r:id="rId31" imgW="6350000" imgH="6350000" progId="">
                  <p:embed/>
                  <p:pic>
                    <p:nvPicPr>
                      <p:cNvPr id="8" name="Object 7"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8960880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 id="2147484227" r:id="rId25"/>
    <p:sldLayoutId id="2147484228" r:id="rId26"/>
    <p:sldLayoutId id="2147484229" r:id="rId2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98662"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11841608"/>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534"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 id="2147484075" r:id="rId23"/>
    <p:sldLayoutId id="2147484076" r:id="rId2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9942"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6086"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22"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3494"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638"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782"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hyperlink" Target="https://www.warc.com/content/paywall/article/Event-Reports/Three_ways_to_build_brands_through_effective_media_planning/136471" TargetMode="External"/><Relationship Id="rId1" Type="http://schemas.openxmlformats.org/officeDocument/2006/relationships/slideLayout" Target="../slideLayouts/slideLayout18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tags" Target="../tags/tag211.xml"/><Relationship Id="rId1" Type="http://schemas.openxmlformats.org/officeDocument/2006/relationships/vmlDrawing" Target="../drawings/vmlDrawing209.vml"/><Relationship Id="rId6" Type="http://schemas.openxmlformats.org/officeDocument/2006/relationships/oleObject" Target="../embeddings/oleObject207.bin"/><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0.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6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63.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4768" y="6016929"/>
            <a:ext cx="12305338" cy="455176"/>
          </a:xfrm>
        </p:spPr>
        <p:txBody>
          <a:bodyPr/>
          <a:lstStyle/>
          <a:p>
            <a:r>
              <a:rPr lang="en-US" dirty="0"/>
              <a:t>Why you should start with cinema in your AV mix when launching a new message</a:t>
            </a:r>
          </a:p>
        </p:txBody>
      </p:sp>
      <p:sp>
        <p:nvSpPr>
          <p:cNvPr id="3" name="Title 2"/>
          <p:cNvSpPr>
            <a:spLocks noGrp="1"/>
          </p:cNvSpPr>
          <p:nvPr>
            <p:ph type="ctrTitle"/>
          </p:nvPr>
        </p:nvSpPr>
        <p:spPr>
          <a:xfrm>
            <a:off x="234768" y="5203078"/>
            <a:ext cx="12331696" cy="709383"/>
          </a:xfrm>
        </p:spPr>
        <p:txBody>
          <a:bodyPr/>
          <a:lstStyle/>
          <a:p>
            <a:r>
              <a:rPr lang="en-US" dirty="0"/>
              <a:t>START WITH CINEMA: NEW MESSAGE</a:t>
            </a:r>
          </a:p>
        </p:txBody>
      </p:sp>
      <p:pic>
        <p:nvPicPr>
          <p:cNvPr id="6" name="Picture Placeholder 7">
            <a:extLst>
              <a:ext uri="{FF2B5EF4-FFF2-40B4-BE49-F238E27FC236}">
                <a16:creationId xmlns:a16="http://schemas.microsoft.com/office/drawing/2014/main" id="{7B957B7F-C956-459E-A642-CB0FAFE4D0B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13442950" cy="4560888"/>
          </a:xfrm>
        </p:spPr>
      </p:pic>
    </p:spTree>
    <p:extLst>
      <p:ext uri="{BB962C8B-B14F-4D97-AF65-F5344CB8AC3E}">
        <p14:creationId xmlns:p14="http://schemas.microsoft.com/office/powerpoint/2010/main" val="11923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468591" y="7156229"/>
            <a:ext cx="4829897" cy="430887"/>
          </a:xfrm>
        </p:spPr>
        <p:txBody>
          <a:bodyPr/>
          <a:lstStyle/>
          <a:p>
            <a:pPr>
              <a:lnSpc>
                <a:spcPct val="100000"/>
              </a:lnSpc>
            </a:pPr>
            <a:r>
              <a:rPr lang="en-US" sz="700" b="1" dirty="0"/>
              <a:t>Source: </a:t>
            </a:r>
            <a:r>
              <a:rPr lang="en-GB" sz="700" dirty="0">
                <a:cs typeface="Arial" panose="020B0604020202020204" pitchFamily="34" charset="0"/>
              </a:rPr>
              <a:t>Kantar CrossMedia Database, European data</a:t>
            </a:r>
          </a:p>
          <a:p>
            <a:pPr>
              <a:lnSpc>
                <a:spcPct val="100000"/>
              </a:lnSpc>
            </a:pPr>
            <a:r>
              <a:rPr lang="en-GB" sz="700" dirty="0"/>
              <a:t>Love metric: Love, meets needs</a:t>
            </a:r>
          </a:p>
          <a:p>
            <a:pPr>
              <a:lnSpc>
                <a:spcPct val="100000"/>
              </a:lnSpc>
            </a:pPr>
            <a:r>
              <a:rPr lang="en-GB" sz="700" dirty="0"/>
              <a:t>Cinema: 42 | TV: 122 | Online Video: 55 </a:t>
            </a:r>
            <a:endParaRPr lang="en-GB" sz="700" dirty="0">
              <a:cs typeface="Arial" panose="020B0604020202020204" pitchFamily="34" charset="0"/>
            </a:endParaRPr>
          </a:p>
          <a:p>
            <a:pPr>
              <a:lnSpc>
                <a:spcPct val="100000"/>
              </a:lnSpc>
            </a:pPr>
            <a:endParaRPr lang="en-US" sz="700" dirty="0"/>
          </a:p>
        </p:txBody>
      </p:sp>
      <p:sp>
        <p:nvSpPr>
          <p:cNvPr id="3" name="Title 2"/>
          <p:cNvSpPr>
            <a:spLocks noGrp="1"/>
          </p:cNvSpPr>
          <p:nvPr>
            <p:ph type="title"/>
          </p:nvPr>
        </p:nvSpPr>
        <p:spPr/>
        <p:txBody>
          <a:bodyPr/>
          <a:lstStyle/>
          <a:p>
            <a:r>
              <a:rPr lang="en-GB" dirty="0">
                <a:cs typeface="Impact"/>
              </a:rPr>
              <a:t>Cinema efficiently contributes towards connecting with your brand &amp; message</a:t>
            </a:r>
            <a:endParaRPr lang="en-US" dirty="0"/>
          </a:p>
        </p:txBody>
      </p:sp>
      <p:sp>
        <p:nvSpPr>
          <p:cNvPr id="4" name="Text Placeholder 3"/>
          <p:cNvSpPr>
            <a:spLocks noGrp="1"/>
          </p:cNvSpPr>
          <p:nvPr>
            <p:ph type="body" sz="quarter" idx="27"/>
          </p:nvPr>
        </p:nvSpPr>
        <p:spPr>
          <a:xfrm>
            <a:off x="270623" y="651956"/>
            <a:ext cx="12527483" cy="436608"/>
          </a:xfrm>
        </p:spPr>
        <p:txBody>
          <a:bodyPr/>
          <a:lstStyle/>
          <a:p>
            <a:r>
              <a:rPr lang="en-GB" dirty="0"/>
              <a:t>Cinema delivers significantly more impact per person reached on metrics that are important when trying to land a new message (brand difference) or get audiences to reappraise how they feel about your brand (brand love).</a:t>
            </a:r>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3863" y="3167424"/>
            <a:ext cx="6044656" cy="2567747"/>
          </a:xfrm>
          <a:prstGeom prst="rect">
            <a:avLst/>
          </a:prstGeom>
        </p:spPr>
      </p:pic>
      <p:sp>
        <p:nvSpPr>
          <p:cNvPr id="8" name="TextBox 7"/>
          <p:cNvSpPr txBox="1"/>
          <p:nvPr/>
        </p:nvSpPr>
        <p:spPr>
          <a:xfrm>
            <a:off x="3831805" y="2689349"/>
            <a:ext cx="2263201" cy="492443"/>
          </a:xfrm>
          <a:prstGeom prst="rect">
            <a:avLst/>
          </a:prstGeom>
          <a:solidFill>
            <a:srgbClr val="FFFFFF"/>
          </a:solidFill>
          <a:ln>
            <a:noFill/>
          </a:ln>
        </p:spPr>
        <p:txBody>
          <a:bodyPr wrap="square" rtlCol="0">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Impact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per person</a:t>
            </a:r>
          </a:p>
        </p:txBody>
      </p:sp>
      <p:sp>
        <p:nvSpPr>
          <p:cNvPr id="9" name="TextBox 8"/>
          <p:cNvSpPr txBox="1"/>
          <p:nvPr/>
        </p:nvSpPr>
        <p:spPr>
          <a:xfrm>
            <a:off x="908561" y="2674981"/>
            <a:ext cx="1042184" cy="492443"/>
          </a:xfrm>
          <a:prstGeom prst="rect">
            <a:avLst/>
          </a:prstGeom>
          <a:solidFill>
            <a:srgbClr val="FFFFFF"/>
          </a:solidFill>
          <a:ln>
            <a:noFill/>
          </a:ln>
        </p:spPr>
        <p:txBody>
          <a:bodyPr wrap="square" rtlCol="0">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AV Channel</a:t>
            </a:r>
          </a:p>
        </p:txBody>
      </p:sp>
      <p:sp>
        <p:nvSpPr>
          <p:cNvPr id="10" name="TextBox 9"/>
          <p:cNvSpPr txBox="1"/>
          <p:nvPr/>
        </p:nvSpPr>
        <p:spPr>
          <a:xfrm>
            <a:off x="12176365" y="2566771"/>
            <a:ext cx="621742" cy="492443"/>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Avg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Freq</a:t>
            </a:r>
          </a:p>
        </p:txBody>
      </p:sp>
      <p:sp>
        <p:nvSpPr>
          <p:cNvPr id="11" name="Oval 10"/>
          <p:cNvSpPr>
            <a:spLocks noChangeAspect="1"/>
          </p:cNvSpPr>
          <p:nvPr/>
        </p:nvSpPr>
        <p:spPr>
          <a:xfrm>
            <a:off x="12103685" y="3112843"/>
            <a:ext cx="816085" cy="816085"/>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100" normalizeH="0" baseline="0" noProof="0" dirty="0">
                <a:ln>
                  <a:noFill/>
                </a:ln>
                <a:solidFill>
                  <a:srgbClr val="FFFFFF"/>
                </a:solidFill>
                <a:effectLst/>
                <a:uLnTx/>
                <a:uFillTx/>
                <a:latin typeface="Impact" charset="0"/>
                <a:ea typeface="Impact" charset="0"/>
                <a:cs typeface="Impact" charset="0"/>
              </a:rPr>
              <a:t>1.8</a:t>
            </a:r>
          </a:p>
        </p:txBody>
      </p:sp>
      <p:sp>
        <p:nvSpPr>
          <p:cNvPr id="12" name="Oval 11"/>
          <p:cNvSpPr>
            <a:spLocks noChangeAspect="1"/>
          </p:cNvSpPr>
          <p:nvPr/>
        </p:nvSpPr>
        <p:spPr>
          <a:xfrm>
            <a:off x="12103685" y="4038099"/>
            <a:ext cx="816085" cy="816085"/>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100" normalizeH="0" baseline="0" noProof="0" dirty="0">
                <a:ln>
                  <a:noFill/>
                </a:ln>
                <a:solidFill>
                  <a:srgbClr val="FFFFFF"/>
                </a:solidFill>
                <a:effectLst/>
                <a:uLnTx/>
                <a:uFillTx/>
                <a:latin typeface="Impact" charset="0"/>
                <a:ea typeface="Impact" charset="0"/>
                <a:cs typeface="Impact" charset="0"/>
              </a:rPr>
              <a:t>10.0</a:t>
            </a:r>
          </a:p>
        </p:txBody>
      </p:sp>
      <p:sp>
        <p:nvSpPr>
          <p:cNvPr id="13" name="Oval 12"/>
          <p:cNvSpPr>
            <a:spLocks/>
          </p:cNvSpPr>
          <p:nvPr/>
        </p:nvSpPr>
        <p:spPr>
          <a:xfrm>
            <a:off x="12079194" y="4919086"/>
            <a:ext cx="816085" cy="816085"/>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100" normalizeH="0" baseline="0" noProof="0" dirty="0">
                <a:ln>
                  <a:noFill/>
                </a:ln>
                <a:solidFill>
                  <a:srgbClr val="FFFFFF"/>
                </a:solidFill>
                <a:effectLst/>
                <a:uLnTx/>
                <a:uFillTx/>
                <a:latin typeface="Impact" charset="0"/>
                <a:ea typeface="Impact" charset="0"/>
                <a:cs typeface="Impact" charset="0"/>
              </a:rPr>
              <a:t>5.0</a:t>
            </a:r>
          </a:p>
        </p:txBody>
      </p:sp>
      <p:cxnSp>
        <p:nvCxnSpPr>
          <p:cNvPr id="17" name="Straight Connector 1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logo-04.png">
            <a:extLst>
              <a:ext uri="{FF2B5EF4-FFF2-40B4-BE49-F238E27FC236}">
                <a16:creationId xmlns:a16="http://schemas.microsoft.com/office/drawing/2014/main" id="{4B16E9C9-B6F5-4F09-B098-553B2A46AB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53958" y="7173830"/>
            <a:ext cx="1045848" cy="277687"/>
          </a:xfrm>
          <a:prstGeom prst="rect">
            <a:avLst/>
          </a:prstGeom>
        </p:spPr>
      </p:pic>
      <p:sp>
        <p:nvSpPr>
          <p:cNvPr id="5" name="Title 1"/>
          <p:cNvSpPr txBox="1">
            <a:spLocks/>
          </p:cNvSpPr>
          <p:nvPr/>
        </p:nvSpPr>
        <p:spPr>
          <a:xfrm>
            <a:off x="2128539" y="1978721"/>
            <a:ext cx="3406531" cy="249749"/>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35353A"/>
                </a:solidFill>
                <a:effectLst/>
                <a:uLnTx/>
                <a:uFillTx/>
                <a:latin typeface="Arial"/>
                <a:ea typeface="+mj-ea"/>
                <a:cs typeface="Impact"/>
              </a:rPr>
              <a:t>AV Contribution to Brand Love</a:t>
            </a:r>
          </a:p>
        </p:txBody>
      </p:sp>
      <p:grpSp>
        <p:nvGrpSpPr>
          <p:cNvPr id="20" name="Group 19">
            <a:extLst>
              <a:ext uri="{FF2B5EF4-FFF2-40B4-BE49-F238E27FC236}">
                <a16:creationId xmlns:a16="http://schemas.microsoft.com/office/drawing/2014/main" id="{C68E1F20-07CA-4E6D-953E-CE889FCB94D9}"/>
              </a:ext>
            </a:extLst>
          </p:cNvPr>
          <p:cNvGrpSpPr/>
          <p:nvPr/>
        </p:nvGrpSpPr>
        <p:grpSpPr>
          <a:xfrm>
            <a:off x="6291356" y="1982249"/>
            <a:ext cx="6391987" cy="3812138"/>
            <a:chOff x="987510" y="1754172"/>
            <a:chExt cx="7104658" cy="4055518"/>
          </a:xfrm>
        </p:grpSpPr>
        <p:sp>
          <p:nvSpPr>
            <p:cNvPr id="21" name="Title 1">
              <a:extLst>
                <a:ext uri="{FF2B5EF4-FFF2-40B4-BE49-F238E27FC236}">
                  <a16:creationId xmlns:a16="http://schemas.microsoft.com/office/drawing/2014/main" id="{BE29573C-DB49-49D8-B971-D5B4EEE08EDD}"/>
                </a:ext>
              </a:extLst>
            </p:cNvPr>
            <p:cNvSpPr txBox="1">
              <a:spLocks/>
            </p:cNvSpPr>
            <p:nvPr/>
          </p:nvSpPr>
          <p:spPr>
            <a:xfrm>
              <a:off x="987510" y="1754172"/>
              <a:ext cx="7104658" cy="261941"/>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35353A"/>
                  </a:solidFill>
                  <a:effectLst/>
                  <a:uLnTx/>
                  <a:uFillTx/>
                  <a:latin typeface="Arial"/>
                  <a:ea typeface="+mj-ea"/>
                  <a:cs typeface="Impact"/>
                </a:rPr>
                <a:t>AV Contribution to Brand Difference</a:t>
              </a:r>
            </a:p>
          </p:txBody>
        </p:sp>
        <p:pic>
          <p:nvPicPr>
            <p:cNvPr id="22" name="Picture 21">
              <a:extLst>
                <a:ext uri="{FF2B5EF4-FFF2-40B4-BE49-F238E27FC236}">
                  <a16:creationId xmlns:a16="http://schemas.microsoft.com/office/drawing/2014/main" id="{68F9E0D3-D19B-4B89-B13C-DFF8F9BB4A9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08093" y="2902957"/>
              <a:ext cx="4670012" cy="2906733"/>
            </a:xfrm>
            <a:prstGeom prst="rect">
              <a:avLst/>
            </a:prstGeom>
          </p:spPr>
        </p:pic>
      </p:grpSp>
      <p:sp>
        <p:nvSpPr>
          <p:cNvPr id="33" name="TextBox 32">
            <a:extLst>
              <a:ext uri="{FF2B5EF4-FFF2-40B4-BE49-F238E27FC236}">
                <a16:creationId xmlns:a16="http://schemas.microsoft.com/office/drawing/2014/main" id="{7347DF21-8A0E-4756-9215-E8DE794D4C56}"/>
              </a:ext>
            </a:extLst>
          </p:cNvPr>
          <p:cNvSpPr txBox="1"/>
          <p:nvPr/>
        </p:nvSpPr>
        <p:spPr>
          <a:xfrm>
            <a:off x="9306838" y="2729980"/>
            <a:ext cx="2263201" cy="492443"/>
          </a:xfrm>
          <a:prstGeom prst="rect">
            <a:avLst/>
          </a:prstGeom>
          <a:solidFill>
            <a:srgbClr val="FFFFFF"/>
          </a:solidFill>
          <a:ln>
            <a:noFill/>
          </a:ln>
        </p:spPr>
        <p:txBody>
          <a:bodyPr wrap="square" rtlCol="0">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Impact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5353A"/>
                </a:solidFill>
                <a:effectLst/>
                <a:uLnTx/>
                <a:uFillTx/>
                <a:latin typeface="Arial"/>
                <a:ea typeface="+mn-ea"/>
                <a:cs typeface="+mn-cs"/>
              </a:rPr>
              <a:t>per person</a:t>
            </a:r>
          </a:p>
        </p:txBody>
      </p:sp>
    </p:spTree>
    <p:extLst>
      <p:ext uri="{BB962C8B-B14F-4D97-AF65-F5344CB8AC3E}">
        <p14:creationId xmlns:p14="http://schemas.microsoft.com/office/powerpoint/2010/main" val="4721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a:extLst>
              <a:ext uri="{FF2B5EF4-FFF2-40B4-BE49-F238E27FC236}">
                <a16:creationId xmlns:a16="http://schemas.microsoft.com/office/drawing/2014/main" id="{EE8299AC-7902-48C3-8822-6A455570ABF0}"/>
              </a:ext>
            </a:extLst>
          </p:cNvPr>
          <p:cNvGraphicFramePr>
            <a:graphicFrameLocks noGrp="1"/>
          </p:cNvGraphicFramePr>
          <p:nvPr/>
        </p:nvGraphicFramePr>
        <p:xfrm>
          <a:off x="3591452" y="5357234"/>
          <a:ext cx="2693095" cy="1354755"/>
        </p:xfrm>
        <a:graphic>
          <a:graphicData uri="http://schemas.openxmlformats.org/drawingml/2006/table">
            <a:tbl>
              <a:tblPr firstRow="1" bandRow="1">
                <a:tableStyleId>{5C22544A-7EE6-4342-B048-85BDC9FD1C3A}</a:tableStyleId>
              </a:tblPr>
              <a:tblGrid>
                <a:gridCol w="625315">
                  <a:extLst>
                    <a:ext uri="{9D8B030D-6E8A-4147-A177-3AD203B41FA5}">
                      <a16:colId xmlns:a16="http://schemas.microsoft.com/office/drawing/2014/main" val="366029139"/>
                    </a:ext>
                  </a:extLst>
                </a:gridCol>
                <a:gridCol w="2067780">
                  <a:extLst>
                    <a:ext uri="{9D8B030D-6E8A-4147-A177-3AD203B41FA5}">
                      <a16:colId xmlns:a16="http://schemas.microsoft.com/office/drawing/2014/main" val="3901105052"/>
                    </a:ext>
                  </a:extLst>
                </a:gridCol>
              </a:tblGrid>
              <a:tr h="451585">
                <a:tc gridSpan="2">
                  <a:txBody>
                    <a:bodyPr/>
                    <a:lstStyle/>
                    <a:p>
                      <a:pPr algn="ctr"/>
                      <a:r>
                        <a:rPr lang="en-GB" sz="1400" dirty="0"/>
                        <a:t>What has worked in the past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58759912"/>
                  </a:ext>
                </a:extLst>
              </a:tr>
              <a:tr h="451585">
                <a:tc>
                  <a:txBody>
                    <a:bodyPr/>
                    <a:lstStyle/>
                    <a:p>
                      <a:endParaRPr lang="en-GB" sz="14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Major channel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75666145"/>
                  </a:ext>
                </a:extLst>
              </a:tr>
              <a:tr h="451585">
                <a:tc>
                  <a:txBody>
                    <a:bodyPr/>
                    <a:lstStyle/>
                    <a:p>
                      <a:endParaRPr lang="en-GB" sz="14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Minor channel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73106688"/>
                  </a:ext>
                </a:extLst>
              </a:tr>
            </a:tbl>
          </a:graphicData>
        </a:graphic>
      </p:graphicFrame>
      <p:sp>
        <p:nvSpPr>
          <p:cNvPr id="2" name="Text Placeholder 1">
            <a:extLst>
              <a:ext uri="{FF2B5EF4-FFF2-40B4-BE49-F238E27FC236}">
                <a16:creationId xmlns:a16="http://schemas.microsoft.com/office/drawing/2014/main" id="{4BF92FA7-C2C2-4C34-85C1-6EBA1EA7B332}"/>
              </a:ext>
            </a:extLst>
          </p:cNvPr>
          <p:cNvSpPr>
            <a:spLocks noGrp="1"/>
          </p:cNvSpPr>
          <p:nvPr>
            <p:ph type="body" sz="quarter" idx="11"/>
          </p:nvPr>
        </p:nvSpPr>
        <p:spPr>
          <a:xfrm>
            <a:off x="4283242" y="7164163"/>
            <a:ext cx="9005621" cy="206082"/>
          </a:xfrm>
        </p:spPr>
        <p:txBody>
          <a:bodyPr/>
          <a:lstStyle/>
          <a:p>
            <a:r>
              <a:rPr lang="en-GB" dirty="0"/>
              <a:t>Source: Kantar/SAID Business School/University of Oxford, </a:t>
            </a:r>
            <a:r>
              <a:rPr lang="en-GB" dirty="0">
                <a:hlinkClick r:id="rId2"/>
              </a:rPr>
              <a:t>WARC Article</a:t>
            </a:r>
            <a:endParaRPr lang="en-GB" dirty="0"/>
          </a:p>
        </p:txBody>
      </p:sp>
      <p:sp>
        <p:nvSpPr>
          <p:cNvPr id="3" name="Title 2">
            <a:extLst>
              <a:ext uri="{FF2B5EF4-FFF2-40B4-BE49-F238E27FC236}">
                <a16:creationId xmlns:a16="http://schemas.microsoft.com/office/drawing/2014/main" id="{982D6BA1-27BA-4AD8-8EF3-1B78E0D2AB92}"/>
              </a:ext>
            </a:extLst>
          </p:cNvPr>
          <p:cNvSpPr>
            <a:spLocks noGrp="1"/>
          </p:cNvSpPr>
          <p:nvPr>
            <p:ph type="title"/>
          </p:nvPr>
        </p:nvSpPr>
        <p:spPr/>
        <p:txBody>
          <a:bodyPr/>
          <a:lstStyle/>
          <a:p>
            <a:r>
              <a:rPr lang="en-GB" dirty="0"/>
              <a:t>KANTAR RECOMMENDs including/upweighting cinema FOR more effective campaigns</a:t>
            </a:r>
          </a:p>
        </p:txBody>
      </p:sp>
      <p:sp>
        <p:nvSpPr>
          <p:cNvPr id="4" name="Text Placeholder 3">
            <a:extLst>
              <a:ext uri="{FF2B5EF4-FFF2-40B4-BE49-F238E27FC236}">
                <a16:creationId xmlns:a16="http://schemas.microsoft.com/office/drawing/2014/main" id="{F3582E2A-A4D8-4974-8373-67B8DB7224AA}"/>
              </a:ext>
            </a:extLst>
          </p:cNvPr>
          <p:cNvSpPr>
            <a:spLocks noGrp="1"/>
          </p:cNvSpPr>
          <p:nvPr>
            <p:ph type="body" sz="quarter" idx="27"/>
          </p:nvPr>
        </p:nvSpPr>
        <p:spPr>
          <a:xfrm>
            <a:off x="270623" y="651956"/>
            <a:ext cx="12412720" cy="436608"/>
          </a:xfrm>
        </p:spPr>
        <p:txBody>
          <a:bodyPr/>
          <a:lstStyle/>
          <a:p>
            <a:r>
              <a:rPr lang="en-GB" dirty="0"/>
              <a:t>Analysis of over 1,000 campaigns from Kantar’s CrossMedia database recommends brands should upweight cinema for campaigns that are specifically looking to achieve awareness, association and motivation goals.   </a:t>
            </a:r>
          </a:p>
        </p:txBody>
      </p:sp>
      <p:graphicFrame>
        <p:nvGraphicFramePr>
          <p:cNvPr id="11" name="Table 10">
            <a:extLst>
              <a:ext uri="{FF2B5EF4-FFF2-40B4-BE49-F238E27FC236}">
                <a16:creationId xmlns:a16="http://schemas.microsoft.com/office/drawing/2014/main" id="{A26D0E04-6D1C-4B06-B278-0112CEEFB65C}"/>
              </a:ext>
            </a:extLst>
          </p:cNvPr>
          <p:cNvGraphicFramePr>
            <a:graphicFrameLocks noGrp="1"/>
          </p:cNvGraphicFramePr>
          <p:nvPr/>
        </p:nvGraphicFramePr>
        <p:xfrm>
          <a:off x="353874" y="1630220"/>
          <a:ext cx="12329469" cy="2893043"/>
        </p:xfrm>
        <a:graphic>
          <a:graphicData uri="http://schemas.openxmlformats.org/drawingml/2006/table">
            <a:tbl>
              <a:tblPr firstRow="1" bandRow="1">
                <a:tableStyleId>{5C22544A-7EE6-4342-B048-85BDC9FD1C3A}</a:tableStyleId>
              </a:tblPr>
              <a:tblGrid>
                <a:gridCol w="1433673">
                  <a:extLst>
                    <a:ext uri="{9D8B030D-6E8A-4147-A177-3AD203B41FA5}">
                      <a16:colId xmlns:a16="http://schemas.microsoft.com/office/drawing/2014/main" val="1156846262"/>
                    </a:ext>
                  </a:extLst>
                </a:gridCol>
                <a:gridCol w="1210644">
                  <a:extLst>
                    <a:ext uri="{9D8B030D-6E8A-4147-A177-3AD203B41FA5}">
                      <a16:colId xmlns:a16="http://schemas.microsoft.com/office/drawing/2014/main" val="2536154575"/>
                    </a:ext>
                  </a:extLst>
                </a:gridCol>
                <a:gridCol w="1210644">
                  <a:extLst>
                    <a:ext uri="{9D8B030D-6E8A-4147-A177-3AD203B41FA5}">
                      <a16:colId xmlns:a16="http://schemas.microsoft.com/office/drawing/2014/main" val="3477457696"/>
                    </a:ext>
                  </a:extLst>
                </a:gridCol>
                <a:gridCol w="1210644">
                  <a:extLst>
                    <a:ext uri="{9D8B030D-6E8A-4147-A177-3AD203B41FA5}">
                      <a16:colId xmlns:a16="http://schemas.microsoft.com/office/drawing/2014/main" val="2373963039"/>
                    </a:ext>
                  </a:extLst>
                </a:gridCol>
                <a:gridCol w="1210644">
                  <a:extLst>
                    <a:ext uri="{9D8B030D-6E8A-4147-A177-3AD203B41FA5}">
                      <a16:colId xmlns:a16="http://schemas.microsoft.com/office/drawing/2014/main" val="395603535"/>
                    </a:ext>
                  </a:extLst>
                </a:gridCol>
                <a:gridCol w="1210644">
                  <a:extLst>
                    <a:ext uri="{9D8B030D-6E8A-4147-A177-3AD203B41FA5}">
                      <a16:colId xmlns:a16="http://schemas.microsoft.com/office/drawing/2014/main" val="3146477023"/>
                    </a:ext>
                  </a:extLst>
                </a:gridCol>
                <a:gridCol w="1210644">
                  <a:extLst>
                    <a:ext uri="{9D8B030D-6E8A-4147-A177-3AD203B41FA5}">
                      <a16:colId xmlns:a16="http://schemas.microsoft.com/office/drawing/2014/main" val="1491235159"/>
                    </a:ext>
                  </a:extLst>
                </a:gridCol>
                <a:gridCol w="1210644">
                  <a:extLst>
                    <a:ext uri="{9D8B030D-6E8A-4147-A177-3AD203B41FA5}">
                      <a16:colId xmlns:a16="http://schemas.microsoft.com/office/drawing/2014/main" val="1158522668"/>
                    </a:ext>
                  </a:extLst>
                </a:gridCol>
                <a:gridCol w="1210644">
                  <a:extLst>
                    <a:ext uri="{9D8B030D-6E8A-4147-A177-3AD203B41FA5}">
                      <a16:colId xmlns:a16="http://schemas.microsoft.com/office/drawing/2014/main" val="339147735"/>
                    </a:ext>
                  </a:extLst>
                </a:gridCol>
                <a:gridCol w="1210644">
                  <a:extLst>
                    <a:ext uri="{9D8B030D-6E8A-4147-A177-3AD203B41FA5}">
                      <a16:colId xmlns:a16="http://schemas.microsoft.com/office/drawing/2014/main" val="505187109"/>
                    </a:ext>
                  </a:extLst>
                </a:gridCol>
              </a:tblGrid>
              <a:tr h="696050">
                <a:tc>
                  <a:txBody>
                    <a:bodyPr/>
                    <a:lstStyle/>
                    <a:p>
                      <a:pPr algn="ctr"/>
                      <a:endParaRPr lang="en-GB" sz="1600" dirty="0">
                        <a:solidFill>
                          <a:srgbClr val="FFFFFF"/>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solidFill>
                            <a:srgbClr val="FFFFFF"/>
                          </a:solidFill>
                        </a:rPr>
                        <a:t>TV </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Facebook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OOH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YouTube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Cinema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News-brands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POS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Online display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Magazines</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extLst>
                  <a:ext uri="{0D108BD9-81ED-4DB2-BD59-A6C34878D82A}">
                    <a16:rowId xmlns:a16="http://schemas.microsoft.com/office/drawing/2014/main" val="1044661904"/>
                  </a:ext>
                </a:extLst>
              </a:tr>
              <a:tr h="732331">
                <a:tc>
                  <a:txBody>
                    <a:bodyPr/>
                    <a:lstStyle/>
                    <a:p>
                      <a:pPr algn="ctr"/>
                      <a:r>
                        <a:rPr lang="en-GB" sz="1100" dirty="0">
                          <a:solidFill>
                            <a:srgbClr val="FFFFFF"/>
                          </a:solidFill>
                        </a:rPr>
                        <a:t>AWARENESS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GB" sz="1600" dirty="0">
                        <a:solidFill>
                          <a:schemeClr val="bg1"/>
                        </a:solidFill>
                      </a:endParaRPr>
                    </a:p>
                  </a:txBody>
                  <a:tcPr anchor="ctr">
                    <a:lnL w="12700" cmpd="sng">
                      <a:noFill/>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771815"/>
                  </a:ext>
                </a:extLst>
              </a:tr>
              <a:tr h="732331">
                <a:tc>
                  <a:txBody>
                    <a:bodyPr/>
                    <a:lstStyle/>
                    <a:p>
                      <a:pPr algn="ctr"/>
                      <a:r>
                        <a:rPr lang="en-GB" sz="1100" dirty="0">
                          <a:solidFill>
                            <a:srgbClr val="FFFFFF"/>
                          </a:solidFill>
                        </a:rPr>
                        <a:t>ASSOCIATION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GB" sz="1600" dirty="0">
                        <a:solidFill>
                          <a:schemeClr val="bg1"/>
                        </a:solidFill>
                      </a:endParaRP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493810"/>
                  </a:ext>
                </a:extLst>
              </a:tr>
              <a:tr h="732331">
                <a:tc>
                  <a:txBody>
                    <a:bodyPr/>
                    <a:lstStyle/>
                    <a:p>
                      <a:pPr algn="ctr"/>
                      <a:r>
                        <a:rPr lang="en-GB" sz="1100" dirty="0">
                          <a:solidFill>
                            <a:srgbClr val="FFFFFF"/>
                          </a:solidFill>
                        </a:rPr>
                        <a:t>MOTIVATION</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GB" sz="1600" dirty="0">
                        <a:solidFill>
                          <a:schemeClr val="bg1"/>
                        </a:solidFill>
                      </a:endParaRP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250634"/>
                  </a:ext>
                </a:extLst>
              </a:tr>
            </a:tbl>
          </a:graphicData>
        </a:graphic>
      </p:graphicFrame>
      <p:sp>
        <p:nvSpPr>
          <p:cNvPr id="12" name="Arrow: Down 11">
            <a:extLst>
              <a:ext uri="{FF2B5EF4-FFF2-40B4-BE49-F238E27FC236}">
                <a16:creationId xmlns:a16="http://schemas.microsoft.com/office/drawing/2014/main" id="{D085CD1A-BA04-46FC-8B21-2145DD541F0A}"/>
              </a:ext>
            </a:extLst>
          </p:cNvPr>
          <p:cNvSpPr/>
          <p:nvPr/>
        </p:nvSpPr>
        <p:spPr>
          <a:xfrm rot="10800000">
            <a:off x="7052567" y="2441318"/>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ECA398AD-4EE6-4C2F-8BB8-080325578EFA}"/>
              </a:ext>
            </a:extLst>
          </p:cNvPr>
          <p:cNvSpPr/>
          <p:nvPr/>
        </p:nvSpPr>
        <p:spPr>
          <a:xfrm rot="10800000">
            <a:off x="7052567" y="3159726"/>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36D0A7BC-BF91-46C0-B24C-101048FCC61F}"/>
              </a:ext>
            </a:extLst>
          </p:cNvPr>
          <p:cNvSpPr/>
          <p:nvPr/>
        </p:nvSpPr>
        <p:spPr>
          <a:xfrm rot="10800000">
            <a:off x="7052567" y="3909993"/>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C008C4F4-A008-4B1A-8530-48D06BB852E8}"/>
              </a:ext>
            </a:extLst>
          </p:cNvPr>
          <p:cNvSpPr/>
          <p:nvPr/>
        </p:nvSpPr>
        <p:spPr>
          <a:xfrm rot="10800000">
            <a:off x="9445187" y="3159725"/>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AF6E0070-787D-4CBE-BCF4-7F19FDF7BA76}"/>
              </a:ext>
            </a:extLst>
          </p:cNvPr>
          <p:cNvSpPr/>
          <p:nvPr/>
        </p:nvSpPr>
        <p:spPr>
          <a:xfrm rot="10800000">
            <a:off x="5847745" y="2441318"/>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01B6E67-FC79-4B76-A9B6-8B5425431C36}"/>
              </a:ext>
            </a:extLst>
          </p:cNvPr>
          <p:cNvSpPr/>
          <p:nvPr/>
        </p:nvSpPr>
        <p:spPr>
          <a:xfrm rot="10800000">
            <a:off x="5847745" y="3159726"/>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6C35B59B-DA14-4FE7-A4B3-2F9AC5F8479D}"/>
              </a:ext>
            </a:extLst>
          </p:cNvPr>
          <p:cNvSpPr/>
          <p:nvPr/>
        </p:nvSpPr>
        <p:spPr>
          <a:xfrm rot="10800000">
            <a:off x="5847745" y="3909993"/>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Oval 21">
            <a:extLst>
              <a:ext uri="{FF2B5EF4-FFF2-40B4-BE49-F238E27FC236}">
                <a16:creationId xmlns:a16="http://schemas.microsoft.com/office/drawing/2014/main" id="{019178E8-78FB-4B55-AA8F-FEC51E93D328}"/>
              </a:ext>
            </a:extLst>
          </p:cNvPr>
          <p:cNvSpPr/>
          <p:nvPr/>
        </p:nvSpPr>
        <p:spPr>
          <a:xfrm>
            <a:off x="8262884" y="2518321"/>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Oval 22">
            <a:extLst>
              <a:ext uri="{FF2B5EF4-FFF2-40B4-BE49-F238E27FC236}">
                <a16:creationId xmlns:a16="http://schemas.microsoft.com/office/drawing/2014/main" id="{99EF0456-D471-4201-9795-27AEB5DAD619}"/>
              </a:ext>
            </a:extLst>
          </p:cNvPr>
          <p:cNvSpPr/>
          <p:nvPr/>
        </p:nvSpPr>
        <p:spPr>
          <a:xfrm>
            <a:off x="2197364" y="251832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Oval 23">
            <a:extLst>
              <a:ext uri="{FF2B5EF4-FFF2-40B4-BE49-F238E27FC236}">
                <a16:creationId xmlns:a16="http://schemas.microsoft.com/office/drawing/2014/main" id="{857EC2FF-7E33-478B-BCE2-175D7910AC89}"/>
              </a:ext>
            </a:extLst>
          </p:cNvPr>
          <p:cNvSpPr/>
          <p:nvPr/>
        </p:nvSpPr>
        <p:spPr>
          <a:xfrm>
            <a:off x="2197364" y="326874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Oval 25">
            <a:extLst>
              <a:ext uri="{FF2B5EF4-FFF2-40B4-BE49-F238E27FC236}">
                <a16:creationId xmlns:a16="http://schemas.microsoft.com/office/drawing/2014/main" id="{40A5306F-4D60-41F7-9880-951E53325199}"/>
              </a:ext>
            </a:extLst>
          </p:cNvPr>
          <p:cNvSpPr/>
          <p:nvPr/>
        </p:nvSpPr>
        <p:spPr>
          <a:xfrm>
            <a:off x="2197363" y="3994035"/>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Oval 26">
            <a:extLst>
              <a:ext uri="{FF2B5EF4-FFF2-40B4-BE49-F238E27FC236}">
                <a16:creationId xmlns:a16="http://schemas.microsoft.com/office/drawing/2014/main" id="{7428DA93-39B6-4507-A794-E72084F2B7E3}"/>
              </a:ext>
            </a:extLst>
          </p:cNvPr>
          <p:cNvSpPr/>
          <p:nvPr/>
        </p:nvSpPr>
        <p:spPr>
          <a:xfrm>
            <a:off x="3399230" y="326874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Oval 28">
            <a:extLst>
              <a:ext uri="{FF2B5EF4-FFF2-40B4-BE49-F238E27FC236}">
                <a16:creationId xmlns:a16="http://schemas.microsoft.com/office/drawing/2014/main" id="{EC27CE04-9DD0-4FC0-9EF6-648FB842F832}"/>
              </a:ext>
            </a:extLst>
          </p:cNvPr>
          <p:cNvSpPr/>
          <p:nvPr/>
        </p:nvSpPr>
        <p:spPr>
          <a:xfrm>
            <a:off x="3399229" y="3994035"/>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Oval 29">
            <a:extLst>
              <a:ext uri="{FF2B5EF4-FFF2-40B4-BE49-F238E27FC236}">
                <a16:creationId xmlns:a16="http://schemas.microsoft.com/office/drawing/2014/main" id="{53C73361-7442-4C26-B940-A5E3C9547111}"/>
              </a:ext>
            </a:extLst>
          </p:cNvPr>
          <p:cNvSpPr/>
          <p:nvPr/>
        </p:nvSpPr>
        <p:spPr>
          <a:xfrm>
            <a:off x="4527237" y="2518320"/>
            <a:ext cx="336884" cy="332883"/>
          </a:xfrm>
          <a:prstGeom prst="ellipse">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Oval 30">
            <a:extLst>
              <a:ext uri="{FF2B5EF4-FFF2-40B4-BE49-F238E27FC236}">
                <a16:creationId xmlns:a16="http://schemas.microsoft.com/office/drawing/2014/main" id="{2BFF0609-A55A-402F-92E8-2D72A5B1DF9C}"/>
              </a:ext>
            </a:extLst>
          </p:cNvPr>
          <p:cNvSpPr/>
          <p:nvPr/>
        </p:nvSpPr>
        <p:spPr>
          <a:xfrm>
            <a:off x="4527237" y="326874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Oval 31">
            <a:extLst>
              <a:ext uri="{FF2B5EF4-FFF2-40B4-BE49-F238E27FC236}">
                <a16:creationId xmlns:a16="http://schemas.microsoft.com/office/drawing/2014/main" id="{9CE7A4FC-EC98-4D40-BEFB-A92DCCE0FF83}"/>
              </a:ext>
            </a:extLst>
          </p:cNvPr>
          <p:cNvSpPr/>
          <p:nvPr/>
        </p:nvSpPr>
        <p:spPr>
          <a:xfrm>
            <a:off x="4527236" y="3994034"/>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A28FE251-D3C7-4274-B95B-D7BEC075DD52}"/>
              </a:ext>
            </a:extLst>
          </p:cNvPr>
          <p:cNvSpPr/>
          <p:nvPr/>
        </p:nvSpPr>
        <p:spPr>
          <a:xfrm>
            <a:off x="4931972" y="2533571"/>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62FC7FDE-8C3A-41E4-9162-A06E07AFE429}"/>
              </a:ext>
            </a:extLst>
          </p:cNvPr>
          <p:cNvSpPr/>
          <p:nvPr/>
        </p:nvSpPr>
        <p:spPr>
          <a:xfrm>
            <a:off x="4931972" y="3268740"/>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A89A42F0-D45B-415F-AF10-86E4EC38FEFF}"/>
              </a:ext>
            </a:extLst>
          </p:cNvPr>
          <p:cNvSpPr/>
          <p:nvPr/>
        </p:nvSpPr>
        <p:spPr>
          <a:xfrm>
            <a:off x="4931971" y="4001659"/>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FE336535-2AAA-4204-9EF8-204E2A7BD8CC}"/>
              </a:ext>
            </a:extLst>
          </p:cNvPr>
          <p:cNvSpPr/>
          <p:nvPr/>
        </p:nvSpPr>
        <p:spPr>
          <a:xfrm rot="10800000">
            <a:off x="3796806" y="4006704"/>
            <a:ext cx="288520" cy="317632"/>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D7373FAD-9664-46EC-84EE-DFF5DEC7FCE3}"/>
              </a:ext>
            </a:extLst>
          </p:cNvPr>
          <p:cNvSpPr/>
          <p:nvPr/>
        </p:nvSpPr>
        <p:spPr>
          <a:xfrm rot="10800000">
            <a:off x="3399230" y="2441317"/>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DFA1656B-1E97-4445-8212-92497E035C42}"/>
              </a:ext>
            </a:extLst>
          </p:cNvPr>
          <p:cNvSpPr/>
          <p:nvPr/>
        </p:nvSpPr>
        <p:spPr>
          <a:xfrm>
            <a:off x="2592473" y="2533571"/>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82BAE0CD-8F91-438A-AF6C-41B2797A1778}"/>
              </a:ext>
            </a:extLst>
          </p:cNvPr>
          <p:cNvSpPr/>
          <p:nvPr/>
        </p:nvSpPr>
        <p:spPr>
          <a:xfrm>
            <a:off x="2592473" y="3268740"/>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5568EA66-FF78-4796-9860-2FF023AE6A23}"/>
              </a:ext>
            </a:extLst>
          </p:cNvPr>
          <p:cNvSpPr/>
          <p:nvPr/>
        </p:nvSpPr>
        <p:spPr>
          <a:xfrm>
            <a:off x="2592472" y="4001659"/>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Arrow: Down 44">
            <a:extLst>
              <a:ext uri="{FF2B5EF4-FFF2-40B4-BE49-F238E27FC236}">
                <a16:creationId xmlns:a16="http://schemas.microsoft.com/office/drawing/2014/main" id="{C256A5F0-9CCF-4DD0-876F-FF72548F8DFC}"/>
              </a:ext>
            </a:extLst>
          </p:cNvPr>
          <p:cNvSpPr/>
          <p:nvPr/>
        </p:nvSpPr>
        <p:spPr>
          <a:xfrm rot="10800000">
            <a:off x="7253064" y="6306453"/>
            <a:ext cx="336884" cy="312288"/>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Oval 45">
            <a:extLst>
              <a:ext uri="{FF2B5EF4-FFF2-40B4-BE49-F238E27FC236}">
                <a16:creationId xmlns:a16="http://schemas.microsoft.com/office/drawing/2014/main" id="{F9A8086D-43DD-4E44-A1A7-4F717AC6F797}"/>
              </a:ext>
            </a:extLst>
          </p:cNvPr>
          <p:cNvSpPr/>
          <p:nvPr/>
        </p:nvSpPr>
        <p:spPr>
          <a:xfrm>
            <a:off x="3738118" y="5868171"/>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Oval 46">
            <a:extLst>
              <a:ext uri="{FF2B5EF4-FFF2-40B4-BE49-F238E27FC236}">
                <a16:creationId xmlns:a16="http://schemas.microsoft.com/office/drawing/2014/main" id="{4581497D-62B5-44B7-8FAB-51565C588930}"/>
              </a:ext>
            </a:extLst>
          </p:cNvPr>
          <p:cNvSpPr/>
          <p:nvPr/>
        </p:nvSpPr>
        <p:spPr>
          <a:xfrm>
            <a:off x="3738118" y="6309331"/>
            <a:ext cx="336884" cy="332883"/>
          </a:xfrm>
          <a:prstGeom prst="ellipse">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Arrow: Down 47">
            <a:extLst>
              <a:ext uri="{FF2B5EF4-FFF2-40B4-BE49-F238E27FC236}">
                <a16:creationId xmlns:a16="http://schemas.microsoft.com/office/drawing/2014/main" id="{86C744B4-DBEC-4A12-B3E5-84E63BB23D98}"/>
              </a:ext>
            </a:extLst>
          </p:cNvPr>
          <p:cNvSpPr/>
          <p:nvPr/>
        </p:nvSpPr>
        <p:spPr>
          <a:xfrm>
            <a:off x="7277246" y="5867893"/>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0" name="Table 49">
            <a:extLst>
              <a:ext uri="{FF2B5EF4-FFF2-40B4-BE49-F238E27FC236}">
                <a16:creationId xmlns:a16="http://schemas.microsoft.com/office/drawing/2014/main" id="{752BC5EA-B63D-48D8-99FF-9A639721460A}"/>
              </a:ext>
            </a:extLst>
          </p:cNvPr>
          <p:cNvGraphicFramePr>
            <a:graphicFrameLocks noGrp="1"/>
          </p:cNvGraphicFramePr>
          <p:nvPr/>
        </p:nvGraphicFramePr>
        <p:xfrm>
          <a:off x="7107521" y="5357233"/>
          <a:ext cx="2695805" cy="1354755"/>
        </p:xfrm>
        <a:graphic>
          <a:graphicData uri="http://schemas.openxmlformats.org/drawingml/2006/table">
            <a:tbl>
              <a:tblPr firstRow="1" bandRow="1">
                <a:tableStyleId>{5C22544A-7EE6-4342-B048-85BDC9FD1C3A}</a:tableStyleId>
              </a:tblPr>
              <a:tblGrid>
                <a:gridCol w="621772">
                  <a:extLst>
                    <a:ext uri="{9D8B030D-6E8A-4147-A177-3AD203B41FA5}">
                      <a16:colId xmlns:a16="http://schemas.microsoft.com/office/drawing/2014/main" val="366029139"/>
                    </a:ext>
                  </a:extLst>
                </a:gridCol>
                <a:gridCol w="2074033">
                  <a:extLst>
                    <a:ext uri="{9D8B030D-6E8A-4147-A177-3AD203B41FA5}">
                      <a16:colId xmlns:a16="http://schemas.microsoft.com/office/drawing/2014/main" val="3901105052"/>
                    </a:ext>
                  </a:extLst>
                </a:gridCol>
              </a:tblGrid>
              <a:tr h="451585">
                <a:tc gridSpan="2">
                  <a:txBody>
                    <a:bodyPr/>
                    <a:lstStyle/>
                    <a:p>
                      <a:pPr algn="ctr"/>
                      <a:r>
                        <a:rPr lang="en-GB" sz="1400" dirty="0"/>
                        <a:t>Recommendations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58759912"/>
                  </a:ext>
                </a:extLst>
              </a:tr>
              <a:tr h="451585">
                <a:tc>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Channel to downweight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75666145"/>
                  </a:ext>
                </a:extLst>
              </a:tr>
              <a:tr h="451585">
                <a:tc>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Channel to upweight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73106688"/>
                  </a:ext>
                </a:extLst>
              </a:tr>
            </a:tbl>
          </a:graphicData>
        </a:graphic>
      </p:graphicFrame>
    </p:spTree>
    <p:extLst>
      <p:ext uri="{BB962C8B-B14F-4D97-AF65-F5344CB8AC3E}">
        <p14:creationId xmlns:p14="http://schemas.microsoft.com/office/powerpoint/2010/main" val="17107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C8B8-B0B4-46F9-9E8D-AB82185C1F7C}"/>
              </a:ext>
            </a:extLst>
          </p:cNvPr>
          <p:cNvSpPr>
            <a:spLocks noGrp="1"/>
          </p:cNvSpPr>
          <p:nvPr>
            <p:ph type="title"/>
          </p:nvPr>
        </p:nvSpPr>
        <p:spPr/>
        <p:txBody>
          <a:bodyPr/>
          <a:lstStyle/>
          <a:p>
            <a:r>
              <a:rPr lang="en-GB" dirty="0"/>
              <a:t>CINEMA HELPS DELIVER SUCCESS AS PART OF MESSAGE-LED CAMPAIGN LAUNCHES</a:t>
            </a:r>
          </a:p>
        </p:txBody>
      </p:sp>
      <p:sp>
        <p:nvSpPr>
          <p:cNvPr id="6" name="Text Placeholder 5">
            <a:extLst>
              <a:ext uri="{FF2B5EF4-FFF2-40B4-BE49-F238E27FC236}">
                <a16:creationId xmlns:a16="http://schemas.microsoft.com/office/drawing/2014/main" id="{D7C97A33-5170-4FEF-82F7-0D164ACA47AA}"/>
              </a:ext>
            </a:extLst>
          </p:cNvPr>
          <p:cNvSpPr>
            <a:spLocks noGrp="1"/>
          </p:cNvSpPr>
          <p:nvPr>
            <p:ph type="body" sz="quarter" idx="11"/>
          </p:nvPr>
        </p:nvSpPr>
        <p:spPr>
          <a:xfrm>
            <a:off x="8618483" y="7153666"/>
            <a:ext cx="4680005" cy="282119"/>
          </a:xfrm>
        </p:spPr>
        <p:txBody>
          <a:bodyPr/>
          <a:lstStyle/>
          <a:p>
            <a:r>
              <a:rPr lang="en-GB" dirty="0"/>
              <a:t>Source: DCM/Differentology, average relative uplifts, exposed to cinema vs. not exposed to cinema</a:t>
            </a:r>
          </a:p>
        </p:txBody>
      </p:sp>
      <p:sp>
        <p:nvSpPr>
          <p:cNvPr id="7" name="Text Placeholder 6">
            <a:extLst>
              <a:ext uri="{FF2B5EF4-FFF2-40B4-BE49-F238E27FC236}">
                <a16:creationId xmlns:a16="http://schemas.microsoft.com/office/drawing/2014/main" id="{1A07744C-43FC-4DCC-97E0-B2BAB578FE0D}"/>
              </a:ext>
            </a:extLst>
          </p:cNvPr>
          <p:cNvSpPr>
            <a:spLocks noGrp="1"/>
          </p:cNvSpPr>
          <p:nvPr>
            <p:ph type="body" sz="quarter" idx="14"/>
          </p:nvPr>
        </p:nvSpPr>
        <p:spPr/>
        <p:txBody>
          <a:bodyPr/>
          <a:lstStyle/>
          <a:p>
            <a:r>
              <a:rPr lang="en-GB" dirty="0"/>
              <a:t>Recent launches that started with cinema as part of the AV mix and the latest uplifts from the DCM databank for new message campaigns</a:t>
            </a:r>
          </a:p>
        </p:txBody>
      </p:sp>
      <p:pic>
        <p:nvPicPr>
          <p:cNvPr id="27" name="Picture 26">
            <a:extLst>
              <a:ext uri="{FF2B5EF4-FFF2-40B4-BE49-F238E27FC236}">
                <a16:creationId xmlns:a16="http://schemas.microsoft.com/office/drawing/2014/main" id="{170A1BFA-EF33-4DAC-BD8D-B566BF3611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38" t="28301" r="238" b="649"/>
          <a:stretch/>
        </p:blipFill>
        <p:spPr>
          <a:xfrm>
            <a:off x="4249680" y="1231770"/>
            <a:ext cx="5543297" cy="2218335"/>
          </a:xfrm>
          <a:prstGeom prst="rect">
            <a:avLst/>
          </a:prstGeom>
        </p:spPr>
      </p:pic>
      <p:pic>
        <p:nvPicPr>
          <p:cNvPr id="28" name="Picture 27">
            <a:extLst>
              <a:ext uri="{FF2B5EF4-FFF2-40B4-BE49-F238E27FC236}">
                <a16:creationId xmlns:a16="http://schemas.microsoft.com/office/drawing/2014/main" id="{6E39444D-7E37-4F40-9B5A-080F3B6351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0821" y="1234003"/>
            <a:ext cx="3886819" cy="5093255"/>
          </a:xfrm>
          <a:prstGeom prst="rect">
            <a:avLst/>
          </a:prstGeom>
        </p:spPr>
      </p:pic>
      <p:pic>
        <p:nvPicPr>
          <p:cNvPr id="29" name="Picture 17">
            <a:extLst>
              <a:ext uri="{FF2B5EF4-FFF2-40B4-BE49-F238E27FC236}">
                <a16:creationId xmlns:a16="http://schemas.microsoft.com/office/drawing/2014/main" id="{CC50E779-5023-4AC0-BCED-7F16E99ABD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7106" b="13415"/>
          <a:stretch/>
        </p:blipFill>
        <p:spPr>
          <a:xfrm>
            <a:off x="4283105" y="3512943"/>
            <a:ext cx="5509871" cy="2814316"/>
          </a:xfrm>
          <a:custGeom>
            <a:avLst/>
            <a:gdLst>
              <a:gd name="connsiteX0" fmla="*/ -151 w 3969767"/>
              <a:gd name="connsiteY0" fmla="*/ -107 h 2967071"/>
              <a:gd name="connsiteX1" fmla="*/ 3969616 w 3969767"/>
              <a:gd name="connsiteY1" fmla="*/ -107 h 2967071"/>
              <a:gd name="connsiteX2" fmla="*/ 3969616 w 3969767"/>
              <a:gd name="connsiteY2" fmla="*/ 2966965 h 2967071"/>
              <a:gd name="connsiteX3" fmla="*/ -151 w 3969767"/>
              <a:gd name="connsiteY3" fmla="*/ 2966965 h 2967071"/>
            </a:gdLst>
            <a:ahLst/>
            <a:cxnLst>
              <a:cxn ang="0">
                <a:pos x="connsiteX0" y="connsiteY0"/>
              </a:cxn>
              <a:cxn ang="0">
                <a:pos x="connsiteX1" y="connsiteY1"/>
              </a:cxn>
              <a:cxn ang="0">
                <a:pos x="connsiteX2" y="connsiteY2"/>
              </a:cxn>
              <a:cxn ang="0">
                <a:pos x="connsiteX3" y="connsiteY3"/>
              </a:cxn>
            </a:cxnLst>
            <a:rect l="l" t="t" r="r" b="b"/>
            <a:pathLst>
              <a:path w="3969767" h="2967071">
                <a:moveTo>
                  <a:pt x="-151" y="-107"/>
                </a:moveTo>
                <a:lnTo>
                  <a:pt x="3969616" y="-107"/>
                </a:lnTo>
                <a:lnTo>
                  <a:pt x="3969616" y="2966965"/>
                </a:lnTo>
                <a:lnTo>
                  <a:pt x="-151" y="2966965"/>
                </a:lnTo>
                <a:close/>
              </a:path>
            </a:pathLst>
          </a:custGeom>
        </p:spPr>
      </p:pic>
      <p:pic>
        <p:nvPicPr>
          <p:cNvPr id="30" name="Picture 29">
            <a:extLst>
              <a:ext uri="{FF2B5EF4-FFF2-40B4-BE49-F238E27FC236}">
                <a16:creationId xmlns:a16="http://schemas.microsoft.com/office/drawing/2014/main" id="{74AF50A7-9FA9-4D6A-875E-9A3784EB88B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45527" y="1232683"/>
            <a:ext cx="3386341" cy="2204443"/>
          </a:xfrm>
          <a:prstGeom prst="rect">
            <a:avLst/>
          </a:prstGeom>
        </p:spPr>
      </p:pic>
      <p:grpSp>
        <p:nvGrpSpPr>
          <p:cNvPr id="31" name="Group 30">
            <a:extLst>
              <a:ext uri="{FF2B5EF4-FFF2-40B4-BE49-F238E27FC236}">
                <a16:creationId xmlns:a16="http://schemas.microsoft.com/office/drawing/2014/main" id="{D77BE9B9-33B9-45BC-AC29-5D3B370FC299}"/>
              </a:ext>
            </a:extLst>
          </p:cNvPr>
          <p:cNvGrpSpPr/>
          <p:nvPr/>
        </p:nvGrpSpPr>
        <p:grpSpPr>
          <a:xfrm>
            <a:off x="10069977" y="3578255"/>
            <a:ext cx="3115212" cy="2683692"/>
            <a:chOff x="9020101" y="3919223"/>
            <a:chExt cx="3115212" cy="2683692"/>
          </a:xfrm>
        </p:grpSpPr>
        <p:grpSp>
          <p:nvGrpSpPr>
            <p:cNvPr id="32" name="Group 31">
              <a:extLst>
                <a:ext uri="{FF2B5EF4-FFF2-40B4-BE49-F238E27FC236}">
                  <a16:creationId xmlns:a16="http://schemas.microsoft.com/office/drawing/2014/main" id="{CA6F6700-7AD6-4094-8D15-3C346644E99C}"/>
                </a:ext>
              </a:extLst>
            </p:cNvPr>
            <p:cNvGrpSpPr/>
            <p:nvPr/>
          </p:nvGrpSpPr>
          <p:grpSpPr>
            <a:xfrm>
              <a:off x="9023638" y="3919223"/>
              <a:ext cx="3111675" cy="1851986"/>
              <a:chOff x="8965067" y="2618683"/>
              <a:chExt cx="2469822" cy="2663240"/>
            </a:xfrm>
          </p:grpSpPr>
          <p:sp>
            <p:nvSpPr>
              <p:cNvPr id="36" name="Rectangle: Rounded Corners 35">
                <a:extLst>
                  <a:ext uri="{FF2B5EF4-FFF2-40B4-BE49-F238E27FC236}">
                    <a16:creationId xmlns:a16="http://schemas.microsoft.com/office/drawing/2014/main" id="{D58CA27F-1191-467D-A069-C8E75B928EC9}"/>
                  </a:ext>
                </a:extLst>
              </p:cNvPr>
              <p:cNvSpPr/>
              <p:nvPr/>
            </p:nvSpPr>
            <p:spPr>
              <a:xfrm>
                <a:off x="8965071" y="3212925"/>
                <a:ext cx="2317750" cy="923826"/>
              </a:xfrm>
              <a:prstGeom prst="roundRect">
                <a:avLst>
                  <a:gd name="adj" fmla="val 0"/>
                </a:avLst>
              </a:prstGeom>
              <a:solidFill>
                <a:schemeClr val="accent2"/>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7" name="Прямоугольник 5">
                <a:extLst>
                  <a:ext uri="{FF2B5EF4-FFF2-40B4-BE49-F238E27FC236}">
                    <a16:creationId xmlns:a16="http://schemas.microsoft.com/office/drawing/2014/main" id="{74672770-05EE-4351-8483-840B58F5069A}"/>
                  </a:ext>
                </a:extLst>
              </p:cNvPr>
              <p:cNvSpPr/>
              <p:nvPr/>
            </p:nvSpPr>
            <p:spPr>
              <a:xfrm>
                <a:off x="8965071" y="2672296"/>
                <a:ext cx="2317750" cy="36796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mj-lt"/>
                </a:endParaRPr>
              </a:p>
            </p:txBody>
          </p:sp>
          <p:sp>
            <p:nvSpPr>
              <p:cNvPr id="38" name="Подзаголовок 2">
                <a:extLst>
                  <a:ext uri="{FF2B5EF4-FFF2-40B4-BE49-F238E27FC236}">
                    <a16:creationId xmlns:a16="http://schemas.microsoft.com/office/drawing/2014/main" id="{DFA43D00-DD70-41D7-9B76-6B7F9742C0DD}"/>
                  </a:ext>
                </a:extLst>
              </p:cNvPr>
              <p:cNvSpPr txBox="1">
                <a:spLocks/>
              </p:cNvSpPr>
              <p:nvPr/>
            </p:nvSpPr>
            <p:spPr>
              <a:xfrm>
                <a:off x="8965068" y="2618683"/>
                <a:ext cx="2317750" cy="4215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dirty="0">
                    <a:solidFill>
                      <a:srgbClr val="FFFFFF"/>
                    </a:solidFill>
                    <a:latin typeface="+mj-lt"/>
                  </a:rPr>
                  <a:t>DCM DATABANK – NEW MESSAGES</a:t>
                </a:r>
              </a:p>
            </p:txBody>
          </p:sp>
          <p:grpSp>
            <p:nvGrpSpPr>
              <p:cNvPr id="39" name="Group 38">
                <a:extLst>
                  <a:ext uri="{FF2B5EF4-FFF2-40B4-BE49-F238E27FC236}">
                    <a16:creationId xmlns:a16="http://schemas.microsoft.com/office/drawing/2014/main" id="{CF0A3CF9-B742-4A3F-BBCF-CBC22EA6D7C8}"/>
                  </a:ext>
                </a:extLst>
              </p:cNvPr>
              <p:cNvGrpSpPr/>
              <p:nvPr/>
            </p:nvGrpSpPr>
            <p:grpSpPr>
              <a:xfrm>
                <a:off x="8965067" y="3266184"/>
                <a:ext cx="2469822" cy="738658"/>
                <a:chOff x="8965067" y="3213322"/>
                <a:chExt cx="2469822" cy="738658"/>
              </a:xfrm>
            </p:grpSpPr>
            <p:sp>
              <p:nvSpPr>
                <p:cNvPr id="44" name="Подзаголовок 2">
                  <a:extLst>
                    <a:ext uri="{FF2B5EF4-FFF2-40B4-BE49-F238E27FC236}">
                      <a16:creationId xmlns:a16="http://schemas.microsoft.com/office/drawing/2014/main" id="{768DAABC-00B8-490F-9219-B54989D223EE}"/>
                    </a:ext>
                  </a:extLst>
                </p:cNvPr>
                <p:cNvSpPr txBox="1">
                  <a:spLocks/>
                </p:cNvSpPr>
                <p:nvPr/>
              </p:nvSpPr>
              <p:spPr>
                <a:xfrm>
                  <a:off x="9480728" y="3213322"/>
                  <a:ext cx="1954161" cy="370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1600" dirty="0">
                      <a:solidFill>
                        <a:srgbClr val="FFFFFF"/>
                      </a:solidFill>
                      <a:latin typeface="+mj-lt"/>
                    </a:rPr>
                    <a:t>BRAND PERCEPTIONS  (AGREE)</a:t>
                  </a:r>
                </a:p>
              </p:txBody>
            </p:sp>
            <p:sp>
              <p:nvSpPr>
                <p:cNvPr id="45" name="Подзаголовок 2">
                  <a:extLst>
                    <a:ext uri="{FF2B5EF4-FFF2-40B4-BE49-F238E27FC236}">
                      <a16:creationId xmlns:a16="http://schemas.microsoft.com/office/drawing/2014/main" id="{8D171AB2-9128-4B32-9D55-FE7D1BB65881}"/>
                    </a:ext>
                  </a:extLst>
                </p:cNvPr>
                <p:cNvSpPr txBox="1">
                  <a:spLocks/>
                </p:cNvSpPr>
                <p:nvPr/>
              </p:nvSpPr>
              <p:spPr>
                <a:xfrm>
                  <a:off x="8965067" y="3295591"/>
                  <a:ext cx="821343" cy="656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2400" dirty="0">
                      <a:solidFill>
                        <a:srgbClr val="FFFFFF"/>
                      </a:solidFill>
                      <a:latin typeface="+mj-lt"/>
                    </a:rPr>
                    <a:t>+20%</a:t>
                  </a:r>
                  <a:endParaRPr lang="en-US" sz="3200" dirty="0">
                    <a:solidFill>
                      <a:srgbClr val="FFFFFF"/>
                    </a:solidFill>
                    <a:latin typeface="+mj-lt"/>
                  </a:endParaRPr>
                </a:p>
              </p:txBody>
            </p:sp>
          </p:grpSp>
          <p:sp>
            <p:nvSpPr>
              <p:cNvPr id="40" name="Rectangle: Rounded Corners 39">
                <a:extLst>
                  <a:ext uri="{FF2B5EF4-FFF2-40B4-BE49-F238E27FC236}">
                    <a16:creationId xmlns:a16="http://schemas.microsoft.com/office/drawing/2014/main" id="{EB6534A1-B647-4567-A823-A805E421BACB}"/>
                  </a:ext>
                </a:extLst>
              </p:cNvPr>
              <p:cNvSpPr/>
              <p:nvPr/>
            </p:nvSpPr>
            <p:spPr>
              <a:xfrm>
                <a:off x="8965067" y="4358097"/>
                <a:ext cx="2317750" cy="923826"/>
              </a:xfrm>
              <a:prstGeom prst="roundRect">
                <a:avLst>
                  <a:gd name="adj" fmla="val 0"/>
                </a:avLst>
              </a:prstGeom>
              <a:solidFill>
                <a:schemeClr val="accent2"/>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41" name="Group 40">
                <a:extLst>
                  <a:ext uri="{FF2B5EF4-FFF2-40B4-BE49-F238E27FC236}">
                    <a16:creationId xmlns:a16="http://schemas.microsoft.com/office/drawing/2014/main" id="{A84A20AB-C02F-4777-879E-70ADAC9CA3E8}"/>
                  </a:ext>
                </a:extLst>
              </p:cNvPr>
              <p:cNvGrpSpPr/>
              <p:nvPr/>
            </p:nvGrpSpPr>
            <p:grpSpPr>
              <a:xfrm>
                <a:off x="8965067" y="4443600"/>
                <a:ext cx="2217409" cy="701817"/>
                <a:chOff x="8965067" y="3253808"/>
                <a:chExt cx="2217409" cy="701817"/>
              </a:xfrm>
            </p:grpSpPr>
            <p:sp>
              <p:nvSpPr>
                <p:cNvPr id="42" name="Подзаголовок 2">
                  <a:extLst>
                    <a:ext uri="{FF2B5EF4-FFF2-40B4-BE49-F238E27FC236}">
                      <a16:creationId xmlns:a16="http://schemas.microsoft.com/office/drawing/2014/main" id="{370AA087-EF40-4834-9059-16803C314B6B}"/>
                    </a:ext>
                  </a:extLst>
                </p:cNvPr>
                <p:cNvSpPr txBox="1">
                  <a:spLocks/>
                </p:cNvSpPr>
                <p:nvPr/>
              </p:nvSpPr>
              <p:spPr>
                <a:xfrm>
                  <a:off x="9733140" y="3253808"/>
                  <a:ext cx="1449336" cy="335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1600" dirty="0">
                      <a:solidFill>
                        <a:srgbClr val="FFFFFF"/>
                      </a:solidFill>
                      <a:latin typeface="+mj-lt"/>
                    </a:rPr>
                    <a:t>POSITIVE BRAND IMPRESSION</a:t>
                  </a:r>
                </a:p>
              </p:txBody>
            </p:sp>
            <p:sp>
              <p:nvSpPr>
                <p:cNvPr id="43" name="Подзаголовок 2">
                  <a:extLst>
                    <a:ext uri="{FF2B5EF4-FFF2-40B4-BE49-F238E27FC236}">
                      <a16:creationId xmlns:a16="http://schemas.microsoft.com/office/drawing/2014/main" id="{850FD67F-3683-4C4B-82BF-83034A1B25B2}"/>
                    </a:ext>
                  </a:extLst>
                </p:cNvPr>
                <p:cNvSpPr txBox="1">
                  <a:spLocks/>
                </p:cNvSpPr>
                <p:nvPr/>
              </p:nvSpPr>
              <p:spPr>
                <a:xfrm>
                  <a:off x="8965067" y="3299236"/>
                  <a:ext cx="821343" cy="656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2400" dirty="0">
                      <a:solidFill>
                        <a:srgbClr val="FFFFFF"/>
                      </a:solidFill>
                      <a:latin typeface="+mj-lt"/>
                    </a:rPr>
                    <a:t>+43%</a:t>
                  </a:r>
                  <a:endParaRPr lang="en-US" sz="3200" dirty="0">
                    <a:solidFill>
                      <a:srgbClr val="FFFFFF"/>
                    </a:solidFill>
                    <a:latin typeface="+mj-lt"/>
                  </a:endParaRPr>
                </a:p>
              </p:txBody>
            </p:sp>
          </p:grpSp>
        </p:grpSp>
        <p:sp>
          <p:nvSpPr>
            <p:cNvPr id="33" name="Rectangle: Rounded Corners 32">
              <a:extLst>
                <a:ext uri="{FF2B5EF4-FFF2-40B4-BE49-F238E27FC236}">
                  <a16:creationId xmlns:a16="http://schemas.microsoft.com/office/drawing/2014/main" id="{E775B7E5-2B4E-4DE5-9E4A-D05ED38B1110}"/>
                </a:ext>
              </a:extLst>
            </p:cNvPr>
            <p:cNvSpPr/>
            <p:nvPr/>
          </p:nvSpPr>
          <p:spPr>
            <a:xfrm>
              <a:off x="9020101" y="5960497"/>
              <a:ext cx="2920083" cy="642418"/>
            </a:xfrm>
            <a:prstGeom prst="roundRect">
              <a:avLst>
                <a:gd name="adj" fmla="val 0"/>
              </a:avLst>
            </a:prstGeom>
            <a:solidFill>
              <a:schemeClr val="accent2"/>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4" name="Подзаголовок 2">
              <a:extLst>
                <a:ext uri="{FF2B5EF4-FFF2-40B4-BE49-F238E27FC236}">
                  <a16:creationId xmlns:a16="http://schemas.microsoft.com/office/drawing/2014/main" id="{2E86AFEF-FB12-4AA8-9389-FCB1A5FDF3C7}"/>
                </a:ext>
              </a:extLst>
            </p:cNvPr>
            <p:cNvSpPr txBox="1">
              <a:spLocks/>
            </p:cNvSpPr>
            <p:nvPr/>
          </p:nvSpPr>
          <p:spPr>
            <a:xfrm>
              <a:off x="9991315" y="6016858"/>
              <a:ext cx="1825987" cy="233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1600" dirty="0">
                  <a:solidFill>
                    <a:srgbClr val="FFFFFF"/>
                  </a:solidFill>
                  <a:latin typeface="+mj-lt"/>
                </a:rPr>
                <a:t>EXTREMELY LIKELY TO CONSIDER</a:t>
              </a:r>
            </a:p>
          </p:txBody>
        </p:sp>
        <p:sp>
          <p:nvSpPr>
            <p:cNvPr id="35" name="Подзаголовок 2">
              <a:extLst>
                <a:ext uri="{FF2B5EF4-FFF2-40B4-BE49-F238E27FC236}">
                  <a16:creationId xmlns:a16="http://schemas.microsoft.com/office/drawing/2014/main" id="{1F325352-54BC-4462-8AD3-C83D6FCCBB63}"/>
                </a:ext>
              </a:extLst>
            </p:cNvPr>
            <p:cNvSpPr txBox="1">
              <a:spLocks/>
            </p:cNvSpPr>
            <p:nvPr/>
          </p:nvSpPr>
          <p:spPr>
            <a:xfrm>
              <a:off x="9020101" y="6051545"/>
              <a:ext cx="1034792" cy="456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2400" dirty="0">
                  <a:solidFill>
                    <a:srgbClr val="FFFFFF"/>
                  </a:solidFill>
                  <a:latin typeface="+mj-lt"/>
                </a:rPr>
                <a:t>+87%</a:t>
              </a:r>
              <a:endParaRPr lang="en-US" sz="3200" dirty="0">
                <a:solidFill>
                  <a:srgbClr val="FFFFFF"/>
                </a:solidFill>
                <a:latin typeface="+mj-lt"/>
              </a:endParaRPr>
            </a:p>
          </p:txBody>
        </p:sp>
      </p:grpSp>
    </p:spTree>
    <p:extLst>
      <p:ext uri="{BB962C8B-B14F-4D97-AF65-F5344CB8AC3E}">
        <p14:creationId xmlns:p14="http://schemas.microsoft.com/office/powerpoint/2010/main" val="78977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9B7F9-9341-4CBA-8105-789D4F930BE7}"/>
              </a:ext>
            </a:extLst>
          </p:cNvPr>
          <p:cNvSpPr>
            <a:spLocks noGrp="1"/>
          </p:cNvSpPr>
          <p:nvPr>
            <p:ph type="title"/>
          </p:nvPr>
        </p:nvSpPr>
        <p:spPr/>
        <p:txBody>
          <a:bodyPr/>
          <a:lstStyle/>
          <a:p>
            <a:r>
              <a:rPr lang="en-GB" dirty="0"/>
              <a:t>CASE STUDIES</a:t>
            </a:r>
          </a:p>
        </p:txBody>
      </p:sp>
      <p:sp>
        <p:nvSpPr>
          <p:cNvPr id="9" name="Text Placeholder 8">
            <a:extLst>
              <a:ext uri="{FF2B5EF4-FFF2-40B4-BE49-F238E27FC236}">
                <a16:creationId xmlns:a16="http://schemas.microsoft.com/office/drawing/2014/main" id="{54E02D74-F89D-4D31-9F2B-CC10F04AB249}"/>
              </a:ext>
            </a:extLst>
          </p:cNvPr>
          <p:cNvSpPr>
            <a:spLocks noGrp="1"/>
          </p:cNvSpPr>
          <p:nvPr>
            <p:ph type="body" sz="quarter" idx="18"/>
          </p:nvPr>
        </p:nvSpPr>
        <p:spPr>
          <a:xfrm>
            <a:off x="139452" y="4397964"/>
            <a:ext cx="4149828" cy="172963"/>
          </a:xfrm>
        </p:spPr>
        <p:txBody>
          <a:bodyPr/>
          <a:lstStyle/>
          <a:p>
            <a:pPr marL="171450" lvl="0" indent="-171450">
              <a:lnSpc>
                <a:spcPct val="100000"/>
              </a:lnSpc>
              <a:buClr>
                <a:srgbClr val="000000"/>
              </a:buClr>
              <a:buFont typeface="Lucida Grande"/>
              <a:buChar char="-"/>
            </a:pPr>
            <a:r>
              <a:rPr lang="en-GB" sz="1050" dirty="0">
                <a:solidFill>
                  <a:srgbClr val="000000"/>
                </a:solidFill>
                <a:cs typeface="Arial"/>
              </a:rPr>
              <a:t>Kia was looking for the opportunity to showcase their </a:t>
            </a:r>
            <a:r>
              <a:rPr lang="en-GB" sz="1050" b="1" dirty="0">
                <a:solidFill>
                  <a:schemeClr val="tx2"/>
                </a:solidFill>
                <a:cs typeface="Arial"/>
              </a:rPr>
              <a:t>innovative credentials </a:t>
            </a:r>
            <a:r>
              <a:rPr lang="en-GB" sz="1050" dirty="0">
                <a:solidFill>
                  <a:srgbClr val="000000"/>
                </a:solidFill>
                <a:cs typeface="Arial"/>
              </a:rPr>
              <a:t>in a premium environment as part of a new brand identity and </a:t>
            </a:r>
            <a:r>
              <a:rPr lang="en-GB" sz="1050" b="1" dirty="0">
                <a:solidFill>
                  <a:schemeClr val="tx2"/>
                </a:solidFill>
                <a:cs typeface="Arial"/>
              </a:rPr>
              <a:t>product launch </a:t>
            </a:r>
            <a:r>
              <a:rPr lang="en-GB" sz="1050" dirty="0">
                <a:solidFill>
                  <a:srgbClr val="000000"/>
                </a:solidFill>
                <a:cs typeface="Arial"/>
              </a:rPr>
              <a:t>of the new </a:t>
            </a:r>
            <a:r>
              <a:rPr lang="en-GB" sz="1050" b="1" dirty="0">
                <a:solidFill>
                  <a:schemeClr val="tx2"/>
                </a:solidFill>
                <a:cs typeface="Arial"/>
              </a:rPr>
              <a:t>EV6 and Niro</a:t>
            </a:r>
            <a:r>
              <a:rPr lang="en-GB" sz="1050" dirty="0">
                <a:solidFill>
                  <a:srgbClr val="000000"/>
                </a:solidFill>
                <a:cs typeface="Arial"/>
              </a:rPr>
              <a:t>.</a:t>
            </a:r>
          </a:p>
          <a:p>
            <a:pPr lvl="0">
              <a:lnSpc>
                <a:spcPct val="100000"/>
              </a:lnSpc>
              <a:buClr>
                <a:srgbClr val="000000"/>
              </a:buCl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Kia bought into the </a:t>
            </a:r>
            <a:r>
              <a:rPr lang="en-GB" sz="1050" b="1" dirty="0">
                <a:solidFill>
                  <a:schemeClr val="tx2"/>
                </a:solidFill>
                <a:cs typeface="Arial"/>
              </a:rPr>
              <a:t>annual Independent Gold Spot </a:t>
            </a:r>
            <a:r>
              <a:rPr lang="en-GB" sz="1050" dirty="0">
                <a:solidFill>
                  <a:srgbClr val="000000"/>
                </a:solidFill>
                <a:cs typeface="Arial"/>
              </a:rPr>
              <a:t>in addition to partnering with Picturehouse to launch several creatives as part of its ‘</a:t>
            </a:r>
            <a:r>
              <a:rPr lang="en-GB" sz="1050" b="1" dirty="0">
                <a:solidFill>
                  <a:schemeClr val="tx2"/>
                </a:solidFill>
                <a:cs typeface="Arial"/>
              </a:rPr>
              <a:t>Movement that Inspires</a:t>
            </a:r>
            <a:r>
              <a:rPr lang="en-GB" sz="1050" dirty="0">
                <a:solidFill>
                  <a:srgbClr val="000000"/>
                </a:solidFill>
                <a:cs typeface="Arial"/>
              </a:rPr>
              <a:t>’ campaign.</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This long-term campaign saw </a:t>
            </a:r>
            <a:r>
              <a:rPr lang="en-GB" sz="1050" b="1" dirty="0">
                <a:solidFill>
                  <a:schemeClr val="tx2"/>
                </a:solidFill>
                <a:cs typeface="Arial"/>
              </a:rPr>
              <a:t>significant uplifts </a:t>
            </a:r>
            <a:r>
              <a:rPr lang="en-GB" sz="1050" dirty="0">
                <a:solidFill>
                  <a:srgbClr val="000000"/>
                </a:solidFill>
                <a:cs typeface="Arial"/>
              </a:rPr>
              <a:t>across its first year with key messaging cutting through more for cinemagoers vs. control – </a:t>
            </a:r>
            <a:r>
              <a:rPr lang="en-GB" sz="1050" b="1" dirty="0">
                <a:solidFill>
                  <a:schemeClr val="tx2"/>
                </a:solidFill>
                <a:cs typeface="Arial"/>
              </a:rPr>
              <a:t>‘leader in electric vehicles’ (+24%) </a:t>
            </a:r>
            <a:r>
              <a:rPr lang="en-GB" sz="1050" dirty="0">
                <a:solidFill>
                  <a:srgbClr val="000000"/>
                </a:solidFill>
                <a:cs typeface="Arial"/>
              </a:rPr>
              <a:t>and </a:t>
            </a:r>
            <a:r>
              <a:rPr lang="en-GB" sz="1050" b="1" dirty="0">
                <a:solidFill>
                  <a:schemeClr val="tx2"/>
                </a:solidFill>
                <a:cs typeface="Arial"/>
              </a:rPr>
              <a:t>‘innovative brand’ (+37%). </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indent="-171450">
              <a:lnSpc>
                <a:spcPct val="100000"/>
              </a:lnSpc>
              <a:buClr>
                <a:srgbClr val="000000"/>
              </a:buClr>
              <a:buFont typeface="Lucida Grande"/>
              <a:buChar char="-"/>
              <a:defRPr/>
            </a:pPr>
            <a:r>
              <a:rPr lang="en-GB" sz="1050" dirty="0">
                <a:solidFill>
                  <a:srgbClr val="000000"/>
                </a:solidFill>
                <a:cs typeface="Arial"/>
              </a:rPr>
              <a:t>Association of Kia with the key </a:t>
            </a:r>
            <a:r>
              <a:rPr lang="en-GB" sz="1050" b="1" dirty="0">
                <a:solidFill>
                  <a:schemeClr val="tx2"/>
                </a:solidFill>
                <a:cs typeface="Arial"/>
              </a:rPr>
              <a:t>‘movement that inspires’ message increased </a:t>
            </a:r>
            <a:r>
              <a:rPr lang="en-GB" sz="1050" dirty="0">
                <a:solidFill>
                  <a:schemeClr val="bg1"/>
                </a:solidFill>
                <a:cs typeface="Arial"/>
              </a:rPr>
              <a:t>across</a:t>
            </a:r>
            <a:r>
              <a:rPr lang="en-GB" sz="1050" b="1" dirty="0">
                <a:solidFill>
                  <a:schemeClr val="tx2"/>
                </a:solidFill>
                <a:cs typeface="Arial"/>
              </a:rPr>
              <a:t> </a:t>
            </a:r>
            <a:r>
              <a:rPr lang="en-GB" sz="1050" dirty="0">
                <a:solidFill>
                  <a:srgbClr val="000000"/>
                </a:solidFill>
                <a:cs typeface="Arial"/>
              </a:rPr>
              <a:t>the campaign, with a </a:t>
            </a:r>
            <a:r>
              <a:rPr lang="en-GB" sz="1050" b="1" dirty="0">
                <a:solidFill>
                  <a:schemeClr val="tx2"/>
                </a:solidFill>
                <a:cs typeface="Arial"/>
              </a:rPr>
              <a:t>14% uplift </a:t>
            </a:r>
            <a:r>
              <a:rPr lang="en-GB" sz="1050" dirty="0">
                <a:solidFill>
                  <a:srgbClr val="000000"/>
                </a:solidFill>
                <a:cs typeface="Arial"/>
              </a:rPr>
              <a:t>in association seen from Wave 1 to Wave 2</a:t>
            </a:r>
          </a:p>
          <a:p>
            <a:pPr marL="171450" lvl="0" indent="-171450">
              <a:lnSpc>
                <a:spcPct val="100000"/>
              </a:lnSpc>
              <a:buClr>
                <a:srgbClr val="000000"/>
              </a:buClr>
              <a:buFont typeface="Lucida Grande"/>
              <a:buChar char="-"/>
            </a:pPr>
            <a:endParaRPr lang="en-GB" sz="1050" b="1" dirty="0">
              <a:solidFill>
                <a:schemeClr val="tx2"/>
              </a:solidFill>
              <a:cs typeface="Arial"/>
            </a:endParaRPr>
          </a:p>
          <a:p>
            <a:pPr marL="171450" lvl="0" indent="-171450">
              <a:lnSpc>
                <a:spcPct val="100000"/>
              </a:lnSpc>
              <a:buClr>
                <a:srgbClr val="000000"/>
              </a:buClr>
              <a:buFont typeface="Lucida Grande"/>
              <a:buChar char="-"/>
            </a:pPr>
            <a:endParaRPr lang="en-GB" sz="1050" dirty="0">
              <a:solidFill>
                <a:srgbClr val="000000"/>
              </a:solidFill>
              <a:cs typeface="Arial"/>
            </a:endParaRPr>
          </a:p>
          <a:p>
            <a:endParaRPr lang="en-GB" sz="1050" dirty="0"/>
          </a:p>
        </p:txBody>
      </p:sp>
      <p:sp>
        <p:nvSpPr>
          <p:cNvPr id="12" name="Text Placeholder 11">
            <a:extLst>
              <a:ext uri="{FF2B5EF4-FFF2-40B4-BE49-F238E27FC236}">
                <a16:creationId xmlns:a16="http://schemas.microsoft.com/office/drawing/2014/main" id="{111FD6B0-99D1-4B4E-88BC-56C243B5F5AF}"/>
              </a:ext>
            </a:extLst>
          </p:cNvPr>
          <p:cNvSpPr>
            <a:spLocks noGrp="1"/>
          </p:cNvSpPr>
          <p:nvPr>
            <p:ph type="body" sz="quarter" idx="21"/>
          </p:nvPr>
        </p:nvSpPr>
        <p:spPr>
          <a:xfrm>
            <a:off x="4440089" y="4397964"/>
            <a:ext cx="4108596" cy="172963"/>
          </a:xfrm>
        </p:spPr>
        <p:txBody>
          <a:bodyPr/>
          <a:lstStyle/>
          <a:p>
            <a:pPr marL="171450" lvl="0" indent="-171450">
              <a:lnSpc>
                <a:spcPct val="100000"/>
              </a:lnSpc>
              <a:buClr>
                <a:srgbClr val="000000"/>
              </a:buClr>
              <a:buFont typeface="Lucida Grande"/>
              <a:buChar char="-"/>
            </a:pPr>
            <a:r>
              <a:rPr lang="en-GB" sz="1050" dirty="0">
                <a:solidFill>
                  <a:srgbClr val="000000"/>
                </a:solidFill>
                <a:cs typeface="Arial"/>
              </a:rPr>
              <a:t>IKEA wanted to make</a:t>
            </a:r>
            <a:r>
              <a:rPr lang="en-GB" sz="1050" b="1" dirty="0">
                <a:solidFill>
                  <a:schemeClr val="tx2"/>
                </a:solidFill>
                <a:cs typeface="Arial"/>
              </a:rPr>
              <a:t> sustainability </a:t>
            </a:r>
            <a:r>
              <a:rPr lang="en-GB" sz="1050" dirty="0">
                <a:solidFill>
                  <a:srgbClr val="000000"/>
                </a:solidFill>
                <a:cs typeface="Arial"/>
              </a:rPr>
              <a:t>the brand's core focus and </a:t>
            </a:r>
            <a:r>
              <a:rPr lang="en-GB" sz="1050" b="1" dirty="0">
                <a:solidFill>
                  <a:schemeClr val="tx2"/>
                </a:solidFill>
                <a:cs typeface="Arial"/>
              </a:rPr>
              <a:t>singular central message </a:t>
            </a:r>
            <a:r>
              <a:rPr lang="en-GB" sz="1050" dirty="0">
                <a:solidFill>
                  <a:srgbClr val="000000"/>
                </a:solidFill>
                <a:cs typeface="Arial"/>
              </a:rPr>
              <a:t>across all of its advertising.</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To inspire behavioural change, IKEA needed a contextual environment that could create a </a:t>
            </a:r>
            <a:r>
              <a:rPr lang="en-GB" sz="1050" b="1" dirty="0">
                <a:solidFill>
                  <a:schemeClr val="tx2"/>
                </a:solidFill>
                <a:cs typeface="Arial"/>
              </a:rPr>
              <a:t>deeper emotional connection </a:t>
            </a:r>
            <a:r>
              <a:rPr lang="en-GB" sz="1050" dirty="0">
                <a:solidFill>
                  <a:srgbClr val="000000"/>
                </a:solidFill>
                <a:cs typeface="Arial"/>
              </a:rPr>
              <a:t>and contribute towards the campaign’s broad scale – making Cinema a perfect fit.</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The campaign was hugely successfully, delivering over £180m incremental revenue and exceptional ROI. </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b="1" dirty="0">
                <a:solidFill>
                  <a:schemeClr val="tx2"/>
                </a:solidFill>
                <a:cs typeface="Arial"/>
              </a:rPr>
              <a:t>Cinema was proven to be the top channel </a:t>
            </a:r>
            <a:r>
              <a:rPr lang="en-GB" sz="1050" dirty="0">
                <a:solidFill>
                  <a:srgbClr val="000000"/>
                </a:solidFill>
                <a:cs typeface="Arial"/>
              </a:rPr>
              <a:t>for efficiently delivering penetration compared to the other media and driving </a:t>
            </a:r>
            <a:r>
              <a:rPr lang="en-GB" sz="1050" b="1" dirty="0">
                <a:solidFill>
                  <a:schemeClr val="tx2"/>
                </a:solidFill>
                <a:cs typeface="Arial"/>
              </a:rPr>
              <a:t>brand desire</a:t>
            </a:r>
            <a:r>
              <a:rPr lang="en-GB" sz="1050" dirty="0">
                <a:solidFill>
                  <a:srgbClr val="000000"/>
                </a:solidFill>
                <a:cs typeface="Arial"/>
              </a:rPr>
              <a:t>. On this metric cinema delivered a </a:t>
            </a:r>
            <a:r>
              <a:rPr lang="en-GB" sz="1050" dirty="0">
                <a:solidFill>
                  <a:schemeClr val="bg1"/>
                </a:solidFill>
                <a:cs typeface="Arial"/>
              </a:rPr>
              <a:t>7% contribution </a:t>
            </a:r>
            <a:r>
              <a:rPr lang="en-GB" sz="1050" dirty="0">
                <a:solidFill>
                  <a:srgbClr val="000000"/>
                </a:solidFill>
                <a:cs typeface="Arial"/>
              </a:rPr>
              <a:t>despite only accounting for 1.2% of the overall media spend, </a:t>
            </a:r>
            <a:r>
              <a:rPr lang="en-GB" sz="1050" b="1" dirty="0">
                <a:solidFill>
                  <a:schemeClr val="tx2"/>
                </a:solidFill>
                <a:cs typeface="Arial"/>
              </a:rPr>
              <a:t>four times more effective than the next best channel.</a:t>
            </a:r>
          </a:p>
          <a:p>
            <a:pPr marL="171450" lvl="0" indent="-171450">
              <a:lnSpc>
                <a:spcPct val="100000"/>
              </a:lnSpc>
              <a:buClr>
                <a:srgbClr val="000000"/>
              </a:buClr>
              <a:buFont typeface="Lucida Grande"/>
              <a:buChar char="-"/>
            </a:pPr>
            <a:endParaRPr lang="en-GB" sz="1050" dirty="0">
              <a:solidFill>
                <a:srgbClr val="000000"/>
              </a:solidFill>
              <a:cs typeface="Arial"/>
            </a:endParaRPr>
          </a:p>
          <a:p>
            <a:pPr algn="just"/>
            <a:endParaRPr lang="en-GB" dirty="0">
              <a:solidFill>
                <a:schemeClr val="bg1"/>
              </a:solidFill>
            </a:endParaRPr>
          </a:p>
          <a:p>
            <a:endParaRPr lang="en-GB" dirty="0"/>
          </a:p>
        </p:txBody>
      </p:sp>
      <p:sp>
        <p:nvSpPr>
          <p:cNvPr id="15" name="Text Placeholder 14">
            <a:extLst>
              <a:ext uri="{FF2B5EF4-FFF2-40B4-BE49-F238E27FC236}">
                <a16:creationId xmlns:a16="http://schemas.microsoft.com/office/drawing/2014/main" id="{7CFA7DF2-7D5F-4EF0-AFFB-0E6A3CCB10F4}"/>
              </a:ext>
            </a:extLst>
          </p:cNvPr>
          <p:cNvSpPr>
            <a:spLocks noGrp="1"/>
          </p:cNvSpPr>
          <p:nvPr>
            <p:ph type="body" sz="quarter" idx="24"/>
          </p:nvPr>
        </p:nvSpPr>
        <p:spPr>
          <a:xfrm>
            <a:off x="8704834" y="4397964"/>
            <a:ext cx="4135010" cy="172963"/>
          </a:xfrm>
        </p:spPr>
        <p:txBody>
          <a:bodyPr/>
          <a:lstStyle/>
          <a:p>
            <a:pPr marL="171450" lvl="0" indent="-171450">
              <a:lnSpc>
                <a:spcPct val="100000"/>
              </a:lnSpc>
              <a:buClr>
                <a:srgbClr val="000000"/>
              </a:buClr>
              <a:buFont typeface="Lucida Grande"/>
              <a:buChar char="-"/>
            </a:pPr>
            <a:r>
              <a:rPr lang="en-GB" sz="1050" kern="1000" dirty="0">
                <a:solidFill>
                  <a:schemeClr val="bg1"/>
                </a:solidFill>
              </a:rPr>
              <a:t>BAFTA and DCM partnered on a cinema campaign designed to promote a new message to </a:t>
            </a:r>
            <a:r>
              <a:rPr lang="en-GB" sz="1050" b="1" kern="1000" dirty="0">
                <a:solidFill>
                  <a:schemeClr val="tx2"/>
                </a:solidFill>
              </a:rPr>
              <a:t>inspire</a:t>
            </a:r>
            <a:r>
              <a:rPr lang="en-GB" sz="1050" b="1" kern="1000" dirty="0">
                <a:solidFill>
                  <a:schemeClr val="accent2"/>
                </a:solidFill>
              </a:rPr>
              <a:t> </a:t>
            </a:r>
            <a:r>
              <a:rPr lang="en-GB" sz="1050" kern="1000" dirty="0">
                <a:solidFill>
                  <a:schemeClr val="bg1"/>
                </a:solidFill>
              </a:rPr>
              <a:t>and</a:t>
            </a:r>
            <a:r>
              <a:rPr lang="en-GB" sz="1050" kern="1000" dirty="0">
                <a:solidFill>
                  <a:schemeClr val="tx2"/>
                </a:solidFill>
              </a:rPr>
              <a:t> </a:t>
            </a:r>
            <a:r>
              <a:rPr lang="en-GB" sz="1050" b="1" kern="1000" dirty="0">
                <a:solidFill>
                  <a:schemeClr val="tx2"/>
                </a:solidFill>
              </a:rPr>
              <a:t>ignite</a:t>
            </a:r>
            <a:r>
              <a:rPr lang="en-GB" sz="1050" b="1" kern="1000" dirty="0">
                <a:solidFill>
                  <a:schemeClr val="accent2"/>
                </a:solidFill>
              </a:rPr>
              <a:t> </a:t>
            </a:r>
            <a:r>
              <a:rPr lang="en-GB" sz="1050" kern="1000" dirty="0">
                <a:solidFill>
                  <a:schemeClr val="bg1"/>
                </a:solidFill>
              </a:rPr>
              <a:t>the next generation of creative talent.</a:t>
            </a:r>
          </a:p>
          <a:p>
            <a:pPr marL="171450" indent="-171450">
              <a:lnSpc>
                <a:spcPct val="100000"/>
              </a:lnSpc>
              <a:buClr>
                <a:srgbClr val="000000"/>
              </a:buClr>
              <a:buFont typeface="Lucida Grande"/>
              <a:buChar char="-"/>
            </a:pPr>
            <a:endParaRPr lang="en-GB" sz="1050" kern="1000" dirty="0">
              <a:solidFill>
                <a:schemeClr val="bg1"/>
              </a:solidFill>
            </a:endParaRPr>
          </a:p>
          <a:p>
            <a:pPr marL="171450" indent="-171450">
              <a:lnSpc>
                <a:spcPct val="100000"/>
              </a:lnSpc>
              <a:buClr>
                <a:srgbClr val="000000"/>
              </a:buClr>
              <a:buFont typeface="Lucida Grande"/>
              <a:buChar char="-"/>
            </a:pPr>
            <a:r>
              <a:rPr lang="en-GB" sz="1050" kern="1000" dirty="0">
                <a:solidFill>
                  <a:schemeClr val="bg1"/>
                </a:solidFill>
              </a:rPr>
              <a:t>The ‘</a:t>
            </a:r>
            <a:r>
              <a:rPr lang="en-GB" sz="1050" b="1" kern="1000" dirty="0">
                <a:solidFill>
                  <a:schemeClr val="tx2"/>
                </a:solidFill>
              </a:rPr>
              <a:t>Behind Every BAFTA</a:t>
            </a:r>
            <a:r>
              <a:rPr lang="en-GB" sz="1050" kern="1000" dirty="0">
                <a:solidFill>
                  <a:schemeClr val="tx2"/>
                </a:solidFill>
              </a:rPr>
              <a:t>’ </a:t>
            </a:r>
            <a:r>
              <a:rPr lang="en-GB" sz="1050" kern="1000" dirty="0">
                <a:solidFill>
                  <a:schemeClr val="bg1"/>
                </a:solidFill>
              </a:rPr>
              <a:t>ad, produced by DCM Studios and narrated by double BAFTA-award winning Big </a:t>
            </a:r>
            <a:r>
              <a:rPr lang="en-GB" sz="1050" kern="1000" dirty="0" err="1">
                <a:solidFill>
                  <a:schemeClr val="bg1"/>
                </a:solidFill>
              </a:rPr>
              <a:t>Zuu</a:t>
            </a:r>
            <a:r>
              <a:rPr lang="en-GB" sz="1050" kern="1000" dirty="0">
                <a:solidFill>
                  <a:schemeClr val="bg1"/>
                </a:solidFill>
              </a:rPr>
              <a:t>, showcased the diverse range of skills and knowledge that goes into making award-winning films, games and television.</a:t>
            </a:r>
          </a:p>
          <a:p>
            <a:pPr marL="171450" indent="-171450">
              <a:lnSpc>
                <a:spcPct val="100000"/>
              </a:lnSpc>
              <a:buClr>
                <a:srgbClr val="000000"/>
              </a:buClr>
              <a:buFont typeface="Lucida Grande"/>
              <a:buChar char="-"/>
            </a:pPr>
            <a:endParaRPr lang="en-GB" sz="1050" kern="1000" dirty="0">
              <a:solidFill>
                <a:schemeClr val="bg1"/>
              </a:solidFill>
            </a:endParaRPr>
          </a:p>
          <a:p>
            <a:pPr marL="171450" indent="-171450">
              <a:lnSpc>
                <a:spcPct val="100000"/>
              </a:lnSpc>
              <a:buClr>
                <a:srgbClr val="000000"/>
              </a:buClr>
              <a:buFont typeface="Lucida Grande"/>
              <a:buChar char="-"/>
            </a:pPr>
            <a:r>
              <a:rPr lang="en-GB" sz="1050" dirty="0">
                <a:solidFill>
                  <a:srgbClr val="000000"/>
                </a:solidFill>
                <a:latin typeface="Arial"/>
                <a:ea typeface="Calibri" panose="020F0502020204030204" pitchFamily="34" charset="0"/>
                <a:cs typeface="Times New Roman" panose="02020603050405020304" pitchFamily="18" charset="0"/>
              </a:rPr>
              <a:t>Overall, the results </a:t>
            </a:r>
            <a:r>
              <a:rPr lang="en-GB" sz="1050" b="0" dirty="0">
                <a:solidFill>
                  <a:srgbClr val="000000"/>
                </a:solidFill>
                <a:latin typeface="Arial"/>
                <a:ea typeface="Calibri" panose="020F0502020204030204" pitchFamily="34" charset="0"/>
                <a:cs typeface="Times New Roman" panose="02020603050405020304" pitchFamily="18" charset="0"/>
              </a:rPr>
              <a:t>highlight how promoting a new message in the </a:t>
            </a:r>
            <a:r>
              <a:rPr lang="en-GB" sz="1050" b="1" dirty="0">
                <a:solidFill>
                  <a:schemeClr val="tx2"/>
                </a:solidFill>
                <a:latin typeface="Arial"/>
                <a:ea typeface="Calibri" panose="020F0502020204030204" pitchFamily="34" charset="0"/>
                <a:cs typeface="Times New Roman" panose="02020603050405020304" pitchFamily="18" charset="0"/>
              </a:rPr>
              <a:t>high attention environment </a:t>
            </a:r>
            <a:r>
              <a:rPr lang="en-GB" sz="1050" b="0" dirty="0">
                <a:solidFill>
                  <a:srgbClr val="000000"/>
                </a:solidFill>
                <a:latin typeface="Arial"/>
                <a:ea typeface="Calibri" panose="020F0502020204030204" pitchFamily="34" charset="0"/>
                <a:cs typeface="Times New Roman" panose="02020603050405020304" pitchFamily="18" charset="0"/>
              </a:rPr>
              <a:t>of cinema can deliver key campaign KPIs, with </a:t>
            </a:r>
            <a:r>
              <a:rPr lang="en-GB" sz="1050" b="1" dirty="0">
                <a:solidFill>
                  <a:schemeClr val="tx2"/>
                </a:solidFill>
              </a:rPr>
              <a:t>42%</a:t>
            </a:r>
            <a:r>
              <a:rPr lang="en-GB" sz="1050" dirty="0">
                <a:solidFill>
                  <a:schemeClr val="tx2"/>
                </a:solidFill>
              </a:rPr>
              <a:t> </a:t>
            </a:r>
            <a:r>
              <a:rPr lang="en-GB" sz="1050" dirty="0">
                <a:solidFill>
                  <a:srgbClr val="000000"/>
                </a:solidFill>
              </a:rPr>
              <a:t>considering a career in the screen industries and those who were exposed to the ad in the cinema saw a </a:t>
            </a:r>
            <a:r>
              <a:rPr lang="en-GB" sz="1050" b="1" dirty="0">
                <a:solidFill>
                  <a:schemeClr val="tx2"/>
                </a:solidFill>
              </a:rPr>
              <a:t>+32% </a:t>
            </a:r>
            <a:r>
              <a:rPr lang="en-GB" sz="1050" dirty="0">
                <a:solidFill>
                  <a:srgbClr val="000000"/>
                </a:solidFill>
              </a:rPr>
              <a:t>uplift in having a ‘much </a:t>
            </a:r>
            <a:r>
              <a:rPr lang="en-GB" sz="1050" b="1" dirty="0">
                <a:solidFill>
                  <a:schemeClr val="tx2"/>
                </a:solidFill>
              </a:rPr>
              <a:t>better impression </a:t>
            </a:r>
            <a:r>
              <a:rPr lang="en-GB" sz="1050" dirty="0">
                <a:solidFill>
                  <a:srgbClr val="000000"/>
                </a:solidFill>
              </a:rPr>
              <a:t>of BAFTA’.</a:t>
            </a:r>
          </a:p>
          <a:p>
            <a:pPr marL="171450" lvl="0" indent="-171450">
              <a:lnSpc>
                <a:spcPct val="100000"/>
              </a:lnSpc>
              <a:buClr>
                <a:srgbClr val="000000"/>
              </a:buClr>
              <a:buFont typeface="Lucida Grande"/>
              <a:buChar char="-"/>
            </a:pPr>
            <a:endParaRPr lang="en-GB" sz="1050" b="0" dirty="0">
              <a:solidFill>
                <a:srgbClr val="000000"/>
              </a:solidFill>
              <a:latin typeface="Arial"/>
              <a:ea typeface="Calibri" panose="020F0502020204030204" pitchFamily="34" charset="0"/>
              <a:cs typeface="Times New Roman" panose="02020603050405020304" pitchFamily="18" charset="0"/>
            </a:endParaRPr>
          </a:p>
          <a:p>
            <a:pPr marL="171450" lvl="0" indent="-171450">
              <a:lnSpc>
                <a:spcPct val="100000"/>
              </a:lnSpc>
              <a:buClr>
                <a:srgbClr val="000000"/>
              </a:buClr>
              <a:buFont typeface="Lucida Grande"/>
              <a:buChar char="-"/>
            </a:pPr>
            <a:endParaRPr lang="en-GB" sz="1050" dirty="0">
              <a:solidFill>
                <a:srgbClr val="000000"/>
              </a:solidFill>
              <a:cs typeface="Arial"/>
            </a:endParaRPr>
          </a:p>
          <a:p>
            <a:endParaRPr lang="en-GB" sz="1050" dirty="0"/>
          </a:p>
        </p:txBody>
      </p:sp>
      <p:sp>
        <p:nvSpPr>
          <p:cNvPr id="16" name="Text Placeholder 15">
            <a:extLst>
              <a:ext uri="{FF2B5EF4-FFF2-40B4-BE49-F238E27FC236}">
                <a16:creationId xmlns:a16="http://schemas.microsoft.com/office/drawing/2014/main" id="{462E83F8-67EE-4095-926B-9E74A7664772}"/>
              </a:ext>
            </a:extLst>
          </p:cNvPr>
          <p:cNvSpPr>
            <a:spLocks noGrp="1"/>
          </p:cNvSpPr>
          <p:nvPr>
            <p:ph type="body" sz="quarter" idx="25"/>
          </p:nvPr>
        </p:nvSpPr>
        <p:spPr>
          <a:xfrm>
            <a:off x="250950" y="994691"/>
            <a:ext cx="4033068" cy="214058"/>
          </a:xfrm>
        </p:spPr>
        <p:txBody>
          <a:bodyPr/>
          <a:lstStyle/>
          <a:p>
            <a:r>
              <a:rPr lang="en-GB" dirty="0">
                <a:solidFill>
                  <a:schemeClr val="accent4"/>
                </a:solidFill>
              </a:rPr>
              <a:t>Kia</a:t>
            </a:r>
          </a:p>
        </p:txBody>
      </p:sp>
      <p:sp>
        <p:nvSpPr>
          <p:cNvPr id="17" name="Text Placeholder 16">
            <a:extLst>
              <a:ext uri="{FF2B5EF4-FFF2-40B4-BE49-F238E27FC236}">
                <a16:creationId xmlns:a16="http://schemas.microsoft.com/office/drawing/2014/main" id="{F8EF1A8B-725C-4F97-87A1-CE9C39DFA07F}"/>
              </a:ext>
            </a:extLst>
          </p:cNvPr>
          <p:cNvSpPr>
            <a:spLocks noGrp="1"/>
          </p:cNvSpPr>
          <p:nvPr>
            <p:ph type="body" sz="quarter" idx="26"/>
          </p:nvPr>
        </p:nvSpPr>
        <p:spPr>
          <a:xfrm>
            <a:off x="270000" y="1255239"/>
            <a:ext cx="4033068" cy="239014"/>
          </a:xfrm>
        </p:spPr>
        <p:txBody>
          <a:bodyPr/>
          <a:lstStyle/>
          <a:p>
            <a:r>
              <a:rPr lang="en-GB" dirty="0"/>
              <a:t>Movement That Inspires</a:t>
            </a:r>
          </a:p>
        </p:txBody>
      </p:sp>
      <p:sp>
        <p:nvSpPr>
          <p:cNvPr id="18" name="Text Placeholder 17">
            <a:extLst>
              <a:ext uri="{FF2B5EF4-FFF2-40B4-BE49-F238E27FC236}">
                <a16:creationId xmlns:a16="http://schemas.microsoft.com/office/drawing/2014/main" id="{9B0C7F04-B8B9-402E-9629-9F88C6339A3D}"/>
              </a:ext>
            </a:extLst>
          </p:cNvPr>
          <p:cNvSpPr>
            <a:spLocks noGrp="1"/>
          </p:cNvSpPr>
          <p:nvPr>
            <p:ph type="body" sz="quarter" idx="31"/>
          </p:nvPr>
        </p:nvSpPr>
        <p:spPr>
          <a:xfrm>
            <a:off x="270624" y="651956"/>
            <a:ext cx="12597826" cy="436608"/>
          </a:xfrm>
        </p:spPr>
        <p:txBody>
          <a:bodyPr/>
          <a:lstStyle/>
          <a:p>
            <a:r>
              <a:rPr lang="en-GB" dirty="0"/>
              <a:t>Brands have seen great success when starting with cinema in the AV mix to launch a new message</a:t>
            </a:r>
          </a:p>
        </p:txBody>
      </p:sp>
      <p:sp>
        <p:nvSpPr>
          <p:cNvPr id="19" name="Text Placeholder 18">
            <a:extLst>
              <a:ext uri="{FF2B5EF4-FFF2-40B4-BE49-F238E27FC236}">
                <a16:creationId xmlns:a16="http://schemas.microsoft.com/office/drawing/2014/main" id="{1FE26A04-619C-4382-A2A2-6776B7792E2D}"/>
              </a:ext>
            </a:extLst>
          </p:cNvPr>
          <p:cNvSpPr>
            <a:spLocks noGrp="1"/>
          </p:cNvSpPr>
          <p:nvPr>
            <p:ph type="body" sz="quarter" idx="32"/>
          </p:nvPr>
        </p:nvSpPr>
        <p:spPr>
          <a:xfrm>
            <a:off x="4570198" y="994691"/>
            <a:ext cx="4033068" cy="214058"/>
          </a:xfrm>
        </p:spPr>
        <p:txBody>
          <a:bodyPr/>
          <a:lstStyle/>
          <a:p>
            <a:r>
              <a:rPr lang="en-GB" dirty="0">
                <a:solidFill>
                  <a:schemeClr val="accent4"/>
                </a:solidFill>
              </a:rPr>
              <a:t>IKEA</a:t>
            </a:r>
          </a:p>
        </p:txBody>
      </p:sp>
      <p:sp>
        <p:nvSpPr>
          <p:cNvPr id="20" name="Text Placeholder 19">
            <a:extLst>
              <a:ext uri="{FF2B5EF4-FFF2-40B4-BE49-F238E27FC236}">
                <a16:creationId xmlns:a16="http://schemas.microsoft.com/office/drawing/2014/main" id="{006512AB-EEEB-4592-8C6D-E7EFCEA6C6AD}"/>
              </a:ext>
            </a:extLst>
          </p:cNvPr>
          <p:cNvSpPr>
            <a:spLocks noGrp="1"/>
          </p:cNvSpPr>
          <p:nvPr>
            <p:ph type="body" sz="quarter" idx="33"/>
          </p:nvPr>
        </p:nvSpPr>
        <p:spPr>
          <a:xfrm>
            <a:off x="4570198" y="1255239"/>
            <a:ext cx="4033068" cy="239014"/>
          </a:xfrm>
        </p:spPr>
        <p:txBody>
          <a:bodyPr/>
          <a:lstStyle/>
          <a:p>
            <a:r>
              <a:rPr lang="en-GB" dirty="0"/>
              <a:t>Year of Sustainability</a:t>
            </a:r>
          </a:p>
        </p:txBody>
      </p:sp>
      <p:sp>
        <p:nvSpPr>
          <p:cNvPr id="21" name="Text Placeholder 20">
            <a:extLst>
              <a:ext uri="{FF2B5EF4-FFF2-40B4-BE49-F238E27FC236}">
                <a16:creationId xmlns:a16="http://schemas.microsoft.com/office/drawing/2014/main" id="{4932325A-49E4-432C-B8BC-93CD52DD32CF}"/>
              </a:ext>
            </a:extLst>
          </p:cNvPr>
          <p:cNvSpPr>
            <a:spLocks noGrp="1"/>
          </p:cNvSpPr>
          <p:nvPr>
            <p:ph type="body" sz="quarter" idx="34"/>
          </p:nvPr>
        </p:nvSpPr>
        <p:spPr>
          <a:xfrm>
            <a:off x="8834943" y="994691"/>
            <a:ext cx="4033068" cy="214058"/>
          </a:xfrm>
        </p:spPr>
        <p:txBody>
          <a:bodyPr/>
          <a:lstStyle/>
          <a:p>
            <a:r>
              <a:rPr lang="en-GB" dirty="0">
                <a:solidFill>
                  <a:schemeClr val="accent4"/>
                </a:solidFill>
              </a:rPr>
              <a:t>BAFTA</a:t>
            </a:r>
          </a:p>
        </p:txBody>
      </p:sp>
      <p:sp>
        <p:nvSpPr>
          <p:cNvPr id="22" name="Text Placeholder 21">
            <a:extLst>
              <a:ext uri="{FF2B5EF4-FFF2-40B4-BE49-F238E27FC236}">
                <a16:creationId xmlns:a16="http://schemas.microsoft.com/office/drawing/2014/main" id="{E72AEBD4-CF9B-4920-87C0-87DFCAF4376C}"/>
              </a:ext>
            </a:extLst>
          </p:cNvPr>
          <p:cNvSpPr>
            <a:spLocks noGrp="1"/>
          </p:cNvSpPr>
          <p:nvPr>
            <p:ph type="body" sz="quarter" idx="35"/>
          </p:nvPr>
        </p:nvSpPr>
        <p:spPr>
          <a:xfrm>
            <a:off x="8834943" y="1255239"/>
            <a:ext cx="4033068" cy="239014"/>
          </a:xfrm>
        </p:spPr>
        <p:txBody>
          <a:bodyPr vert="horz" lIns="0" tIns="0" rIns="0" bIns="0" rtlCol="0" anchor="t" anchorCtr="0">
            <a:noAutofit/>
          </a:bodyPr>
          <a:lstStyle/>
          <a:p>
            <a:r>
              <a:rPr lang="en-GB" dirty="0"/>
              <a:t>Behind Every BAFTA</a:t>
            </a:r>
          </a:p>
        </p:txBody>
      </p:sp>
      <p:pic>
        <p:nvPicPr>
          <p:cNvPr id="23" name="Picture 17">
            <a:extLst>
              <a:ext uri="{FF2B5EF4-FFF2-40B4-BE49-F238E27FC236}">
                <a16:creationId xmlns:a16="http://schemas.microsoft.com/office/drawing/2014/main" id="{43FC97B3-1BFC-4C28-97F3-FFCE8D266A6E}"/>
              </a:ext>
            </a:extLst>
          </p:cNvPr>
          <p:cNvPicPr>
            <a:picLocks noGrp="1" noChangeAspect="1"/>
          </p:cNvPicPr>
          <p:nvPr>
            <p:ph type="pic" sz="quarter" idx="19"/>
          </p:nvPr>
        </p:nvPicPr>
        <p:blipFill rotWithShape="1">
          <a:blip r:embed="rId2" cstate="print">
            <a:extLst>
              <a:ext uri="{28A0092B-C50C-407E-A947-70E740481C1C}">
                <a14:useLocalDpi xmlns:a14="http://schemas.microsoft.com/office/drawing/2010/main"/>
              </a:ext>
            </a:extLst>
          </a:blip>
          <a:srcRect/>
          <a:stretch/>
        </p:blipFill>
        <p:spPr>
          <a:xfrm>
            <a:off x="4551363" y="1554823"/>
            <a:ext cx="4103687" cy="2655887"/>
          </a:xfrm>
          <a:custGeom>
            <a:avLst/>
            <a:gdLst>
              <a:gd name="connsiteX0" fmla="*/ -151 w 3969767"/>
              <a:gd name="connsiteY0" fmla="*/ -107 h 2967071"/>
              <a:gd name="connsiteX1" fmla="*/ 3969616 w 3969767"/>
              <a:gd name="connsiteY1" fmla="*/ -107 h 2967071"/>
              <a:gd name="connsiteX2" fmla="*/ 3969616 w 3969767"/>
              <a:gd name="connsiteY2" fmla="*/ 2966965 h 2967071"/>
              <a:gd name="connsiteX3" fmla="*/ -151 w 3969767"/>
              <a:gd name="connsiteY3" fmla="*/ 2966965 h 2967071"/>
            </a:gdLst>
            <a:ahLst/>
            <a:cxnLst>
              <a:cxn ang="0">
                <a:pos x="connsiteX0" y="connsiteY0"/>
              </a:cxn>
              <a:cxn ang="0">
                <a:pos x="connsiteX1" y="connsiteY1"/>
              </a:cxn>
              <a:cxn ang="0">
                <a:pos x="connsiteX2" y="connsiteY2"/>
              </a:cxn>
              <a:cxn ang="0">
                <a:pos x="connsiteX3" y="connsiteY3"/>
              </a:cxn>
            </a:cxnLst>
            <a:rect l="l" t="t" r="r" b="b"/>
            <a:pathLst>
              <a:path w="3969767" h="2967071">
                <a:moveTo>
                  <a:pt x="-151" y="-107"/>
                </a:moveTo>
                <a:lnTo>
                  <a:pt x="3969616" y="-107"/>
                </a:lnTo>
                <a:lnTo>
                  <a:pt x="3969616" y="2966965"/>
                </a:lnTo>
                <a:lnTo>
                  <a:pt x="-151" y="2966965"/>
                </a:lnTo>
                <a:close/>
              </a:path>
            </a:pathLst>
          </a:custGeom>
        </p:spPr>
      </p:pic>
      <p:pic>
        <p:nvPicPr>
          <p:cNvPr id="24" name="Picture Placeholder 23">
            <a:extLst>
              <a:ext uri="{FF2B5EF4-FFF2-40B4-BE49-F238E27FC236}">
                <a16:creationId xmlns:a16="http://schemas.microsoft.com/office/drawing/2014/main" id="{01D55B9A-86E9-4E0C-9C01-B5AD2831EFD4}"/>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a:ext>
            </a:extLst>
          </a:blip>
          <a:srcRect l="-2" b="-450"/>
          <a:stretch/>
        </p:blipFill>
        <p:spPr>
          <a:xfrm>
            <a:off x="269875" y="1565935"/>
            <a:ext cx="4144963" cy="2655888"/>
          </a:xfrm>
          <a:prstGeom prst="rect">
            <a:avLst/>
          </a:prstGeom>
        </p:spPr>
      </p:pic>
      <p:pic>
        <p:nvPicPr>
          <p:cNvPr id="25" name="Picture Placeholder 24">
            <a:extLst>
              <a:ext uri="{FF2B5EF4-FFF2-40B4-BE49-F238E27FC236}">
                <a16:creationId xmlns:a16="http://schemas.microsoft.com/office/drawing/2014/main" id="{721BB000-95EF-4DB6-899A-D39AC0C39F55}"/>
              </a:ext>
            </a:extLst>
          </p:cNvPr>
          <p:cNvPicPr>
            <a:picLocks noGrp="1" noChangeAspect="1"/>
          </p:cNvPicPr>
          <p:nvPr>
            <p:ph type="pic" sz="quarter" idx="22"/>
          </p:nvPr>
        </p:nvPicPr>
        <p:blipFill rotWithShape="1">
          <a:blip r:embed="rId4" cstate="print">
            <a:extLst>
              <a:ext uri="{28A0092B-C50C-407E-A947-70E740481C1C}">
                <a14:useLocalDpi xmlns:a14="http://schemas.microsoft.com/office/drawing/2010/main"/>
              </a:ext>
            </a:extLst>
          </a:blip>
          <a:srcRect/>
          <a:stretch/>
        </p:blipFill>
        <p:spPr>
          <a:xfrm>
            <a:off x="8816975" y="1554823"/>
            <a:ext cx="4129088" cy="2655887"/>
          </a:xfrm>
          <a:prstGeom prst="rect">
            <a:avLst/>
          </a:prstGeom>
        </p:spPr>
      </p:pic>
    </p:spTree>
    <p:extLst>
      <p:ext uri="{BB962C8B-B14F-4D97-AF65-F5344CB8AC3E}">
        <p14:creationId xmlns:p14="http://schemas.microsoft.com/office/powerpoint/2010/main" val="2651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0841" y="6078538"/>
            <a:ext cx="12305338" cy="455176"/>
          </a:xfrm>
        </p:spPr>
        <p:txBody>
          <a:bodyPr/>
          <a:lstStyle/>
          <a:p>
            <a:r>
              <a:rPr lang="en-US" dirty="0"/>
              <a:t>Please speak to your DCM rep for more information and costings for starting with cinema </a:t>
            </a:r>
          </a:p>
        </p:txBody>
      </p:sp>
      <p:sp>
        <p:nvSpPr>
          <p:cNvPr id="3" name="Title 2"/>
          <p:cNvSpPr>
            <a:spLocks noGrp="1"/>
          </p:cNvSpPr>
          <p:nvPr>
            <p:ph type="ctrTitle"/>
          </p:nvPr>
        </p:nvSpPr>
        <p:spPr>
          <a:xfrm>
            <a:off x="270841" y="5264687"/>
            <a:ext cx="12331696" cy="709383"/>
          </a:xfrm>
        </p:spPr>
        <p:txBody>
          <a:bodyPr/>
          <a:lstStyle/>
          <a:p>
            <a:r>
              <a:rPr lang="en-US" dirty="0"/>
              <a:t>Thank you</a:t>
            </a:r>
          </a:p>
        </p:txBody>
      </p:sp>
      <p:pic>
        <p:nvPicPr>
          <p:cNvPr id="6" name="Picture Placeholder 5"/>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258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protective suits&#10;&#10;Description automatically generated with low confidence">
            <a:extLst>
              <a:ext uri="{FF2B5EF4-FFF2-40B4-BE49-F238E27FC236}">
                <a16:creationId xmlns:a16="http://schemas.microsoft.com/office/drawing/2014/main" id="{4B190DEE-AF26-4715-AD0B-5465A6E7026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
            <a:ext cx="13442950" cy="7073901"/>
          </a:xfrm>
          <a:prstGeom prst="rect">
            <a:avLst/>
          </a:prstGeom>
        </p:spPr>
      </p:pic>
      <p:sp>
        <p:nvSpPr>
          <p:cNvPr id="2" name="Rectangle 1"/>
          <p:cNvSpPr/>
          <p:nvPr/>
        </p:nvSpPr>
        <p:spPr>
          <a:xfrm>
            <a:off x="706" y="-17358"/>
            <a:ext cx="13442244" cy="7073901"/>
          </a:xfrm>
          <a:prstGeom prst="rect">
            <a:avLst/>
          </a:prstGeom>
          <a:solidFill>
            <a:schemeClr val="bg1">
              <a:alpha val="32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13"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9" name="Object 8" hidden="1"/>
          <p:cNvGraphicFramePr>
            <a:graphicFrameLocks noChangeAspect="1"/>
          </p:cNvGraphicFramePr>
          <p:nvPr>
            <p:custDataLst>
              <p:tags r:id="rId2"/>
            </p:custDataLst>
          </p:nvPr>
        </p:nvGraphicFramePr>
        <p:xfrm>
          <a:off x="1682753" y="1591"/>
          <a:ext cx="1587" cy="1587"/>
        </p:xfrm>
        <a:graphic>
          <a:graphicData uri="http://schemas.openxmlformats.org/presentationml/2006/ole">
            <mc:AlternateContent xmlns:mc="http://schemas.openxmlformats.org/markup-compatibility/2006">
              <mc:Choice xmlns:v="urn:schemas-microsoft-com:vml" Requires="v">
                <p:oleObj spid="_x0000_s214022" name="think-cell Slide" r:id="rId6" imgW="6350000" imgH="6350000" progId="">
                  <p:embed/>
                </p:oleObj>
              </mc:Choice>
              <mc:Fallback>
                <p:oleObj name="think-cell Slide" r:id="rId6" imgW="6350000" imgH="6350000" progId="">
                  <p:embed/>
                  <p:pic>
                    <p:nvPicPr>
                      <p:cNvPr id="9" name="Object 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3" y="1591"/>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bwMode="gray"/>
        <p:txBody>
          <a:bodyPr/>
          <a:lstStyle/>
          <a:p>
            <a:r>
              <a:rPr lang="en-US" sz="3087" spc="50" dirty="0">
                <a:solidFill>
                  <a:srgbClr val="FFFFFF"/>
                </a:solidFill>
              </a:rPr>
              <a:t>Using cinema to help launch A NEW MESSAGE</a:t>
            </a:r>
            <a:endParaRPr lang="en-GB" sz="3087" spc="50" dirty="0">
              <a:solidFill>
                <a:srgbClr val="FFFFFF"/>
              </a:solidFill>
            </a:endParaRPr>
          </a:p>
        </p:txBody>
      </p:sp>
      <p:sp>
        <p:nvSpPr>
          <p:cNvPr id="13" name="Rectangle 12"/>
          <p:cNvSpPr/>
          <p:nvPr/>
        </p:nvSpPr>
        <p:spPr>
          <a:xfrm>
            <a:off x="270000" y="837160"/>
            <a:ext cx="4932621" cy="5755422"/>
          </a:xfrm>
          <a:prstGeom prst="rect">
            <a:avLst/>
          </a:prstGeom>
        </p:spPr>
        <p:txBody>
          <a:bodyPr wrap="square" lIns="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600" dirty="0">
                <a:solidFill>
                  <a:srgbClr val="FFFFFF"/>
                </a:solidFill>
                <a:latin typeface="Arial" charset="0"/>
                <a:cs typeface="Arial" charset="0"/>
              </a:rPr>
              <a:t>Audience fragmentation and increased levels of distraction have made it more challenging than ever to launch a new message. Whether it’s a new strapline, brand focus or the task of changing deep-rooted assumptions about your brand it’s key to identify the channels that can deliver valuable audience reach and attention. </a:t>
            </a:r>
          </a:p>
          <a:p>
            <a:pPr marL="0" marR="0" lvl="0" indent="0" algn="l" defTabSz="961844" rtl="0" eaLnBrk="1" fontAlgn="auto" latinLnBrk="0" hangingPunct="1">
              <a:lnSpc>
                <a:spcPct val="100000"/>
              </a:lnSpc>
              <a:spcBef>
                <a:spcPts val="0"/>
              </a:spcBef>
              <a:spcAft>
                <a:spcPts val="0"/>
              </a:spcAft>
              <a:buClrTx/>
              <a:buSzTx/>
              <a:buFontTx/>
              <a:buNone/>
              <a:tabLst/>
              <a:defRPr/>
            </a:pPr>
            <a:endParaRPr lang="en-GB" sz="1600" dirty="0">
              <a:solidFill>
                <a:srgbClr val="FFFFFF"/>
              </a:solidFill>
              <a:latin typeface="Arial" charset="0"/>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We believe that cinema can play a crucial role at this ‘must-win moment’ </a:t>
            </a:r>
            <a:r>
              <a:rPr kumimoji="0" lang="en-GB" sz="1600" b="0" i="0" u="none" strike="noStrike" kern="1200" cap="none" spc="0" normalizeH="0" baseline="0" noProof="0" dirty="0" err="1">
                <a:ln>
                  <a:noFill/>
                </a:ln>
                <a:solidFill>
                  <a:srgbClr val="FFFFFF"/>
                </a:solidFill>
                <a:effectLst/>
                <a:uLnTx/>
                <a:uFillTx/>
                <a:latin typeface="Arial" charset="0"/>
                <a:ea typeface="+mn-ea"/>
                <a:cs typeface="Arial" charset="0"/>
              </a:rPr>
              <a:t>fo</a:t>
            </a:r>
            <a:r>
              <a:rPr lang="en-GB" sz="1600" dirty="0">
                <a:solidFill>
                  <a:srgbClr val="FFFFFF"/>
                </a:solidFill>
                <a:latin typeface="Arial" charset="0"/>
                <a:cs typeface="Arial" charset="0"/>
              </a:rPr>
              <a:t>r your brand. A trusted environment for ads where audiences (specifically, young ads) are more receptive than anywhere else to advertising messages and willing to give them far greater levels of attention - cinema is a compelling addition to the mix.</a:t>
            </a:r>
          </a:p>
          <a:p>
            <a:pPr marL="0" marR="0" lvl="0" indent="0" algn="l" defTabSz="961844" rtl="0" eaLnBrk="1" fontAlgn="auto" latinLnBrk="0" hangingPunct="1">
              <a:lnSpc>
                <a:spcPct val="100000"/>
              </a:lnSpc>
              <a:spcBef>
                <a:spcPts val="0"/>
              </a:spcBef>
              <a:spcAft>
                <a:spcPts val="0"/>
              </a:spcAft>
              <a:buClrTx/>
              <a:buSzTx/>
              <a:buFontTx/>
              <a:buNone/>
              <a:tabLst/>
              <a:defRPr/>
            </a:pPr>
            <a:endParaRPr lang="en-GB" sz="1600" dirty="0">
              <a:solidFill>
                <a:srgbClr val="FFFFFF"/>
              </a:solidFill>
              <a:latin typeface="Arial" charset="0"/>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The following slides are designed to help show you why we believe cinema is must-have as part of </a:t>
            </a:r>
            <a:r>
              <a:rPr lang="en-GB" sz="1600" dirty="0">
                <a:solidFill>
                  <a:srgbClr val="FFFFFF"/>
                </a:solidFill>
                <a:latin typeface="Arial" charset="0"/>
                <a:cs typeface="Arial" charset="0"/>
              </a:rPr>
              <a:t>a successful</a:t>
            </a: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 AV launch plan</a:t>
            </a:r>
            <a:r>
              <a:rPr lang="en-GB" sz="1600" dirty="0">
                <a:solidFill>
                  <a:srgbClr val="FFFFFF"/>
                </a:solidFill>
                <a:latin typeface="Arial" charset="0"/>
                <a:cs typeface="Arial" charset="0"/>
              </a:rPr>
              <a:t> when you’re trying to land a new message. </a:t>
            </a:r>
            <a:endParaRPr kumimoji="0" lang="en-GB" sz="16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lang="en-GB" sz="1600" dirty="0">
              <a:solidFill>
                <a:srgbClr val="FFFFFF"/>
              </a:solidFill>
              <a:latin typeface="Arial" charset="0"/>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MT"/>
              <a:ea typeface="+mn-ea"/>
              <a:cs typeface="+mn-cs"/>
            </a:endParaRPr>
          </a:p>
        </p:txBody>
      </p:sp>
    </p:spTree>
    <p:extLst>
      <p:ext uri="{BB962C8B-B14F-4D97-AF65-F5344CB8AC3E}">
        <p14:creationId xmlns:p14="http://schemas.microsoft.com/office/powerpoint/2010/main" val="42094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D077E9D-555C-40B2-9EC3-7D55F3D1DF6D}"/>
              </a:ext>
            </a:extLst>
          </p:cNvPr>
          <p:cNvGraphicFramePr/>
          <p:nvPr>
            <p:extLst>
              <p:ext uri="{D42A27DB-BD31-4B8C-83A1-F6EECF244321}">
                <p14:modId xmlns:p14="http://schemas.microsoft.com/office/powerpoint/2010/main" val="1521844961"/>
              </p:ext>
            </p:extLst>
          </p:nvPr>
        </p:nvGraphicFramePr>
        <p:xfrm>
          <a:off x="387226" y="1147160"/>
          <a:ext cx="12711213" cy="542901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22EE9EE9-81F1-477B-A860-BE62E9E9B965}"/>
              </a:ext>
            </a:extLst>
          </p:cNvPr>
          <p:cNvCxnSpPr>
            <a:cxnSpLocks/>
          </p:cNvCxnSpPr>
          <p:nvPr/>
        </p:nvCxnSpPr>
        <p:spPr>
          <a:xfrm flipH="1">
            <a:off x="729162" y="3109929"/>
            <a:ext cx="12438287" cy="108488"/>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7F8900-6970-4462-9B17-66981739F43B}"/>
              </a:ext>
            </a:extLst>
          </p:cNvPr>
          <p:cNvSpPr>
            <a:spLocks noGrp="1"/>
          </p:cNvSpPr>
          <p:nvPr>
            <p:ph type="title"/>
          </p:nvPr>
        </p:nvSpPr>
        <p:spPr/>
        <p:txBody>
          <a:bodyPr/>
          <a:lstStyle/>
          <a:p>
            <a:r>
              <a:rPr lang="en-GB" dirty="0"/>
              <a:t>Make sure your message reaches everyone</a:t>
            </a:r>
          </a:p>
        </p:txBody>
      </p:sp>
      <p:sp>
        <p:nvSpPr>
          <p:cNvPr id="6" name="Text Placeholder 5">
            <a:extLst>
              <a:ext uri="{FF2B5EF4-FFF2-40B4-BE49-F238E27FC236}">
                <a16:creationId xmlns:a16="http://schemas.microsoft.com/office/drawing/2014/main" id="{7122F843-B5ED-49E3-93CC-7759AE5ACB22}"/>
              </a:ext>
            </a:extLst>
          </p:cNvPr>
          <p:cNvSpPr>
            <a:spLocks noGrp="1"/>
          </p:cNvSpPr>
          <p:nvPr>
            <p:ph type="body" sz="quarter" idx="11"/>
          </p:nvPr>
        </p:nvSpPr>
        <p:spPr>
          <a:xfrm>
            <a:off x="7067551" y="7174177"/>
            <a:ext cx="6230938" cy="276999"/>
          </a:xfrm>
        </p:spPr>
        <p:txBody>
          <a:bodyPr/>
          <a:lstStyle/>
          <a:p>
            <a:r>
              <a:rPr lang="en-GB" sz="900" dirty="0"/>
              <a:t>Source: GB TGI Apr 2023 -‘Been to the cinema in the last week’ / </a:t>
            </a:r>
          </a:p>
          <a:p>
            <a:r>
              <a:rPr lang="en-GB" sz="900" dirty="0"/>
              <a:t>Channels watched in the last week’ / Instagram, Facebook &amp; YouTube = Used in last 7 days</a:t>
            </a:r>
            <a:endParaRPr lang="en-GB" sz="1000" dirty="0"/>
          </a:p>
        </p:txBody>
      </p:sp>
      <p:sp>
        <p:nvSpPr>
          <p:cNvPr id="7" name="Text Placeholder 6">
            <a:extLst>
              <a:ext uri="{FF2B5EF4-FFF2-40B4-BE49-F238E27FC236}">
                <a16:creationId xmlns:a16="http://schemas.microsoft.com/office/drawing/2014/main" id="{14E5559B-B916-4519-A9BB-2EA641FA597B}"/>
              </a:ext>
            </a:extLst>
          </p:cNvPr>
          <p:cNvSpPr>
            <a:spLocks noGrp="1"/>
          </p:cNvSpPr>
          <p:nvPr>
            <p:ph type="body" sz="quarter" idx="14"/>
          </p:nvPr>
        </p:nvSpPr>
        <p:spPr/>
        <p:txBody>
          <a:bodyPr/>
          <a:lstStyle/>
          <a:p>
            <a:r>
              <a:rPr lang="en-GB" dirty="0"/>
              <a:t>Cinema is a great complement to TV &amp; online video campaigns providing a more affluent, younger skewing audience</a:t>
            </a:r>
          </a:p>
          <a:p>
            <a:endParaRPr lang="en-US" dirty="0"/>
          </a:p>
        </p:txBody>
      </p:sp>
      <p:sp>
        <p:nvSpPr>
          <p:cNvPr id="10" name="Text Placeholder 6">
            <a:extLst>
              <a:ext uri="{FF2B5EF4-FFF2-40B4-BE49-F238E27FC236}">
                <a16:creationId xmlns:a16="http://schemas.microsoft.com/office/drawing/2014/main" id="{9AF8B88B-C470-40C9-A1EC-08777B950122}"/>
              </a:ext>
            </a:extLst>
          </p:cNvPr>
          <p:cNvSpPr txBox="1">
            <a:spLocks/>
          </p:cNvSpPr>
          <p:nvPr/>
        </p:nvSpPr>
        <p:spPr bwMode="gray">
          <a:xfrm rot="16200000">
            <a:off x="-1060265" y="3596949"/>
            <a:ext cx="2785347" cy="272924"/>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200" b="0" i="0" u="none" strike="noStrike" kern="1200" cap="none" spc="0" normalizeH="0" baseline="0" noProof="0" dirty="0">
                <a:ln>
                  <a:noFill/>
                </a:ln>
                <a:solidFill>
                  <a:srgbClr val="8A8A8D"/>
                </a:solidFill>
                <a:effectLst/>
                <a:uLnTx/>
                <a:uFillTx/>
                <a:latin typeface="Arial"/>
                <a:ea typeface="+mn-ea"/>
                <a:cs typeface="+mn-cs"/>
              </a:rPr>
              <a:t>% of audience who are ABC1 </a:t>
            </a:r>
            <a:endParaRPr kumimoji="0" lang="en-US" sz="1200" b="0" i="0" u="none" strike="noStrike" kern="1200" cap="none" spc="0" normalizeH="0" baseline="0" noProof="0" dirty="0">
              <a:ln>
                <a:noFill/>
              </a:ln>
              <a:solidFill>
                <a:srgbClr val="8A8A8D"/>
              </a:solidFill>
              <a:effectLst/>
              <a:uLnTx/>
              <a:uFillTx/>
              <a:latin typeface="Arial"/>
              <a:ea typeface="+mn-ea"/>
              <a:cs typeface="+mn-cs"/>
            </a:endParaRPr>
          </a:p>
        </p:txBody>
      </p:sp>
      <p:sp>
        <p:nvSpPr>
          <p:cNvPr id="11" name="Text Placeholder 6">
            <a:extLst>
              <a:ext uri="{FF2B5EF4-FFF2-40B4-BE49-F238E27FC236}">
                <a16:creationId xmlns:a16="http://schemas.microsoft.com/office/drawing/2014/main" id="{8F913BDF-3674-4059-B376-529F3F250F24}"/>
              </a:ext>
            </a:extLst>
          </p:cNvPr>
          <p:cNvSpPr txBox="1">
            <a:spLocks/>
          </p:cNvSpPr>
          <p:nvPr/>
        </p:nvSpPr>
        <p:spPr bwMode="gray">
          <a:xfrm>
            <a:off x="5083997" y="6659232"/>
            <a:ext cx="2785347" cy="272924"/>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200" b="0" i="0" u="none" strike="noStrike" kern="1200" cap="none" spc="0" normalizeH="0" baseline="0" noProof="0" dirty="0">
                <a:ln>
                  <a:noFill/>
                </a:ln>
                <a:solidFill>
                  <a:srgbClr val="8A8A8D"/>
                </a:solidFill>
                <a:effectLst/>
                <a:uLnTx/>
                <a:uFillTx/>
                <a:latin typeface="Arial"/>
                <a:ea typeface="+mn-ea"/>
                <a:cs typeface="+mn-cs"/>
              </a:rPr>
              <a:t>Average</a:t>
            </a:r>
            <a:r>
              <a:rPr kumimoji="0" lang="en-GB" sz="1400" b="0" i="0" u="none" strike="noStrike" kern="1200" cap="none" spc="0" normalizeH="0" baseline="0" noProof="0" dirty="0">
                <a:ln>
                  <a:noFill/>
                </a:ln>
                <a:solidFill>
                  <a:srgbClr val="8A8A8D"/>
                </a:solidFill>
                <a:effectLst/>
                <a:uLnTx/>
                <a:uFillTx/>
                <a:latin typeface="Arial"/>
                <a:ea typeface="+mn-ea"/>
                <a:cs typeface="+mn-cs"/>
              </a:rPr>
              <a:t> Age</a:t>
            </a:r>
            <a:endParaRPr kumimoji="0" lang="en-US" sz="1400" b="0" i="0" u="none" strike="noStrike" kern="1200" cap="none" spc="0" normalizeH="0" baseline="0" noProof="0" dirty="0">
              <a:ln>
                <a:noFill/>
              </a:ln>
              <a:solidFill>
                <a:srgbClr val="8A8A8D"/>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A12093D3-D4DF-4740-AF5B-7AFE3B23DBEA}"/>
              </a:ext>
            </a:extLst>
          </p:cNvPr>
          <p:cNvCxnSpPr>
            <a:cxnSpLocks/>
          </p:cNvCxnSpPr>
          <p:nvPr/>
        </p:nvCxnSpPr>
        <p:spPr>
          <a:xfrm flipH="1" flipV="1">
            <a:off x="7318461" y="985093"/>
            <a:ext cx="76422" cy="523814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89013F8F-2AFE-4F8C-B6F6-842E419B9958}"/>
              </a:ext>
            </a:extLst>
          </p:cNvPr>
          <p:cNvSpPr txBox="1">
            <a:spLocks/>
          </p:cNvSpPr>
          <p:nvPr/>
        </p:nvSpPr>
        <p:spPr bwMode="gray">
          <a:xfrm>
            <a:off x="11971903" y="2891625"/>
            <a:ext cx="1066433" cy="43660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100" b="1" i="0" u="none" strike="noStrike" kern="1200" cap="none" spc="0" normalizeH="0" baseline="0" noProof="0" dirty="0">
                <a:ln>
                  <a:noFill/>
                </a:ln>
                <a:solidFill>
                  <a:srgbClr val="CAC8C8"/>
                </a:solidFill>
                <a:effectLst/>
                <a:uLnTx/>
                <a:uFillTx/>
                <a:latin typeface="Arial"/>
                <a:ea typeface="+mn-ea"/>
                <a:cs typeface="+mn-cs"/>
              </a:rPr>
              <a:t>GB Average</a:t>
            </a:r>
            <a:endParaRPr kumimoji="0" lang="en-US" sz="1100" b="1" i="0" u="none" strike="noStrike" kern="1200" cap="none" spc="0" normalizeH="0" baseline="0" noProof="0" dirty="0">
              <a:ln>
                <a:noFill/>
              </a:ln>
              <a:solidFill>
                <a:srgbClr val="CAC8C8"/>
              </a:solidFill>
              <a:effectLst/>
              <a:uLnTx/>
              <a:uFillTx/>
              <a:latin typeface="Arial"/>
              <a:ea typeface="+mn-ea"/>
              <a:cs typeface="+mn-cs"/>
            </a:endParaRPr>
          </a:p>
        </p:txBody>
      </p:sp>
    </p:spTree>
    <p:extLst>
      <p:ext uri="{BB962C8B-B14F-4D97-AF65-F5344CB8AC3E}">
        <p14:creationId xmlns:p14="http://schemas.microsoft.com/office/powerpoint/2010/main" val="252200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p:cNvGraphicFramePr/>
          <p:nvPr>
            <p:extLst>
              <p:ext uri="{D42A27DB-BD31-4B8C-83A1-F6EECF244321}">
                <p14:modId xmlns:p14="http://schemas.microsoft.com/office/powerpoint/2010/main" val="12113041"/>
              </p:ext>
            </p:extLst>
          </p:nvPr>
        </p:nvGraphicFramePr>
        <p:xfrm>
          <a:off x="380641" y="1124379"/>
          <a:ext cx="5743145" cy="5496638"/>
        </p:xfrm>
        <a:graphic>
          <a:graphicData uri="http://schemas.openxmlformats.org/drawingml/2006/chart">
            <c:chart xmlns:c="http://schemas.openxmlformats.org/drawingml/2006/chart" xmlns:r="http://schemas.openxmlformats.org/officeDocument/2006/relationships" r:id="rId2"/>
          </a:graphicData>
        </a:graphic>
      </p:graphicFrame>
      <p:sp>
        <p:nvSpPr>
          <p:cNvPr id="20" name="Подзаголовок 2"/>
          <p:cNvSpPr txBox="1">
            <a:spLocks/>
          </p:cNvSpPr>
          <p:nvPr/>
        </p:nvSpPr>
        <p:spPr>
          <a:xfrm>
            <a:off x="10641229" y="5864772"/>
            <a:ext cx="2499475" cy="1426491"/>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205"/>
              </a:lnSpc>
              <a:spcBef>
                <a:spcPts val="1323"/>
              </a:spcBef>
              <a:spcAft>
                <a:spcPts val="0"/>
              </a:spcAft>
              <a:buClrTx/>
              <a:buSzTx/>
              <a:buFont typeface="Arial" panose="020B0604020202020204" pitchFamily="34" charset="0"/>
              <a:buNone/>
              <a:tabLst/>
              <a:defRPr/>
            </a:pPr>
            <a:r>
              <a:rPr kumimoji="0" lang="en-GB" sz="2100" b="0" i="0" u="none" strike="noStrike" kern="0" cap="none" spc="0" normalizeH="0" baseline="0" noProof="0" dirty="0">
                <a:ln>
                  <a:noFill/>
                </a:ln>
                <a:solidFill>
                  <a:schemeClr val="accent2"/>
                </a:solidFill>
                <a:effectLst/>
                <a:uLnTx/>
                <a:uFillTx/>
                <a:latin typeface="Impact"/>
                <a:ea typeface="Karla" pitchFamily="2" charset="0"/>
                <a:cs typeface="Poppins" panose="02000000000000000000" pitchFamily="2" charset="0"/>
              </a:rPr>
              <a:t>= HPCH UPLIFT: 3 PTS</a:t>
            </a:r>
          </a:p>
          <a:p>
            <a:pPr marL="0" marR="0" lvl="0" indent="0" algn="ctr" defTabSz="914400" rtl="0" eaLnBrk="1" fontAlgn="auto" latinLnBrk="0" hangingPunct="1">
              <a:lnSpc>
                <a:spcPts val="2205"/>
              </a:lnSpc>
              <a:spcBef>
                <a:spcPts val="1323"/>
              </a:spcBef>
              <a:spcAft>
                <a:spcPts val="0"/>
              </a:spcAft>
              <a:buClrTx/>
              <a:buSzTx/>
              <a:buFont typeface="Arial" panose="020B0604020202020204" pitchFamily="34" charset="0"/>
              <a:buNone/>
              <a:tabLst/>
              <a:defRPr/>
            </a:pPr>
            <a:r>
              <a:rPr kumimoji="0" lang="en-GB" sz="2100" b="0" i="0" u="none" strike="noStrike" kern="0" cap="none" spc="0" normalizeH="0" baseline="0" noProof="0" dirty="0">
                <a:ln>
                  <a:noFill/>
                </a:ln>
                <a:solidFill>
                  <a:schemeClr val="accent2"/>
                </a:solidFill>
                <a:effectLst/>
                <a:uLnTx/>
                <a:uFillTx/>
                <a:latin typeface="Impact"/>
                <a:ea typeface="Karla" pitchFamily="2" charset="0"/>
                <a:cs typeface="Poppins" panose="02000000000000000000" pitchFamily="2" charset="0"/>
              </a:rPr>
              <a:t>= 1634 UPLIFT: 11 PTS</a:t>
            </a:r>
          </a:p>
          <a:p>
            <a:pPr marL="0" marR="0" lvl="0" indent="0" algn="l" defTabSz="914400" rtl="0" eaLnBrk="1" fontAlgn="auto" latinLnBrk="0" hangingPunct="1">
              <a:lnSpc>
                <a:spcPts val="2205"/>
              </a:lnSpc>
              <a:spcBef>
                <a:spcPts val="1323"/>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chemeClr val="accent2"/>
              </a:solidFill>
              <a:effectLst/>
              <a:uLnTx/>
              <a:uFillTx/>
              <a:latin typeface="Impact"/>
              <a:ea typeface="+mn-ea"/>
              <a:cs typeface="Poppins" panose="02000000000000000000" pitchFamily="2" charset="0"/>
            </a:endParaRPr>
          </a:p>
        </p:txBody>
      </p:sp>
      <p:graphicFrame>
        <p:nvGraphicFramePr>
          <p:cNvPr id="2" name="Диаграмма 15">
            <a:extLst>
              <a:ext uri="{FF2B5EF4-FFF2-40B4-BE49-F238E27FC236}">
                <a16:creationId xmlns:a16="http://schemas.microsoft.com/office/drawing/2014/main" id="{187C8387-D307-5C90-1453-4950ACFE1A0F}"/>
              </a:ext>
            </a:extLst>
          </p:cNvPr>
          <p:cNvGraphicFramePr/>
          <p:nvPr>
            <p:extLst>
              <p:ext uri="{D42A27DB-BD31-4B8C-83A1-F6EECF244321}">
                <p14:modId xmlns:p14="http://schemas.microsoft.com/office/powerpoint/2010/main" val="2064879795"/>
              </p:ext>
            </p:extLst>
          </p:nvPr>
        </p:nvGraphicFramePr>
        <p:xfrm>
          <a:off x="5776941" y="1124379"/>
          <a:ext cx="5829368" cy="5399625"/>
        </p:xfrm>
        <a:graphic>
          <a:graphicData uri="http://schemas.openxmlformats.org/drawingml/2006/chart">
            <c:chart xmlns:c="http://schemas.openxmlformats.org/drawingml/2006/chart" xmlns:r="http://schemas.openxmlformats.org/officeDocument/2006/relationships" r:id="rId3"/>
          </a:graphicData>
        </a:graphic>
      </p:graphicFrame>
      <p:sp>
        <p:nvSpPr>
          <p:cNvPr id="21" name="Подзаголовок 2">
            <a:extLst>
              <a:ext uri="{FF2B5EF4-FFF2-40B4-BE49-F238E27FC236}">
                <a16:creationId xmlns:a16="http://schemas.microsoft.com/office/drawing/2014/main" id="{F633C6C9-3F8E-4426-BEB7-4483719C5DEE}"/>
              </a:ext>
            </a:extLst>
          </p:cNvPr>
          <p:cNvSpPr txBox="1">
            <a:spLocks/>
          </p:cNvSpPr>
          <p:nvPr/>
        </p:nvSpPr>
        <p:spPr>
          <a:xfrm>
            <a:off x="2036457" y="3534774"/>
            <a:ext cx="2431511" cy="1111983"/>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205"/>
              </a:lnSpc>
              <a:spcBef>
                <a:spcPts val="1323"/>
              </a:spcBef>
              <a:spcAft>
                <a:spcPts val="0"/>
              </a:spcAft>
              <a:buClrTx/>
              <a:buSzTx/>
              <a:buFont typeface="Arial" panose="020B0604020202020204" pitchFamily="34" charset="0"/>
              <a:buNone/>
              <a:tabLst/>
              <a:defRPr/>
            </a:pP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90% </a:t>
            </a:r>
            <a:r>
              <a:rPr kumimoji="0" lang="en-GB" sz="1800" b="1"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HPCH </a:t>
            </a: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REACH</a:t>
            </a:r>
            <a:endParaRPr kumimoji="0" lang="en-GB" sz="1800" b="0" i="0" u="none" strike="noStrike" kern="0" cap="none" spc="0" normalizeH="0" baseline="0" noProof="0" dirty="0">
              <a:ln>
                <a:noFill/>
              </a:ln>
              <a:solidFill>
                <a:srgbClr val="00BFD6">
                  <a:lumMod val="65000"/>
                  <a:lumOff val="35000"/>
                </a:srgbClr>
              </a:solidFill>
              <a:effectLst/>
              <a:uLnTx/>
              <a:uFillTx/>
              <a:latin typeface="Arial"/>
              <a:ea typeface="Karla" pitchFamily="2" charset="0"/>
              <a:cs typeface="Poppins" panose="02000000000000000000" pitchFamily="2" charset="0"/>
            </a:endParaRPr>
          </a:p>
          <a:p>
            <a:pPr marL="0" marR="0" lvl="0" indent="0" algn="ctr" defTabSz="914400" rtl="0" eaLnBrk="1" fontAlgn="auto" latinLnBrk="0" hangingPunct="1">
              <a:lnSpc>
                <a:spcPts val="2205"/>
              </a:lnSpc>
              <a:spcBef>
                <a:spcPts val="1323"/>
              </a:spcBef>
              <a:spcAft>
                <a:spcPts val="0"/>
              </a:spcAft>
              <a:buClrTx/>
              <a:buSzTx/>
              <a:buFont typeface="Arial" panose="020B0604020202020204" pitchFamily="34" charset="0"/>
              <a:buNone/>
              <a:tabLst/>
              <a:defRPr/>
            </a:pP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48% </a:t>
            </a:r>
            <a:r>
              <a:rPr kumimoji="0" lang="en-GB" sz="1800" b="1"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1634</a:t>
            </a: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 REACH</a:t>
            </a:r>
          </a:p>
          <a:p>
            <a:pPr marL="0" marR="0" lvl="0" indent="0" algn="l" defTabSz="914400" rtl="0" eaLnBrk="1" fontAlgn="auto" latinLnBrk="0" hangingPunct="1">
              <a:lnSpc>
                <a:spcPts val="2205"/>
              </a:lnSpc>
              <a:spcBef>
                <a:spcPts val="1323"/>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lumMod val="65000"/>
                </a:srgbClr>
              </a:solidFill>
              <a:effectLst/>
              <a:uLnTx/>
              <a:uFillTx/>
              <a:latin typeface="Arial"/>
              <a:ea typeface="+mn-ea"/>
              <a:cs typeface="Poppins" panose="02000000000000000000" pitchFamily="2" charset="0"/>
            </a:endParaRPr>
          </a:p>
        </p:txBody>
      </p:sp>
      <p:sp>
        <p:nvSpPr>
          <p:cNvPr id="3" name="Title 2">
            <a:extLst>
              <a:ext uri="{FF2B5EF4-FFF2-40B4-BE49-F238E27FC236}">
                <a16:creationId xmlns:a16="http://schemas.microsoft.com/office/drawing/2014/main" id="{D2BAC07E-3C6D-496E-9333-F47F8AC6F719}"/>
              </a:ext>
            </a:extLst>
          </p:cNvPr>
          <p:cNvSpPr>
            <a:spLocks noGrp="1"/>
          </p:cNvSpPr>
          <p:nvPr>
            <p:ph type="title"/>
          </p:nvPr>
        </p:nvSpPr>
        <p:spPr/>
        <p:txBody>
          <a:bodyPr/>
          <a:lstStyle/>
          <a:p>
            <a:r>
              <a:rPr lang="en-GB" dirty="0"/>
              <a:t>MAXIMISE REACH OF YOUR MESSAGE BY STARTING WITH CINEMA</a:t>
            </a:r>
          </a:p>
        </p:txBody>
      </p:sp>
      <p:sp>
        <p:nvSpPr>
          <p:cNvPr id="13" name="Text Placeholder 12">
            <a:extLst>
              <a:ext uri="{FF2B5EF4-FFF2-40B4-BE49-F238E27FC236}">
                <a16:creationId xmlns:a16="http://schemas.microsoft.com/office/drawing/2014/main" id="{338D0350-FCDC-415B-B0F3-49C32F5DCC11}"/>
              </a:ext>
            </a:extLst>
          </p:cNvPr>
          <p:cNvSpPr>
            <a:spLocks noGrp="1"/>
          </p:cNvSpPr>
          <p:nvPr>
            <p:ph type="body" sz="quarter" idx="14"/>
          </p:nvPr>
        </p:nvSpPr>
        <p:spPr/>
        <p:txBody>
          <a:bodyPr/>
          <a:lstStyle/>
          <a:p>
            <a:r>
              <a:rPr lang="en-GB" dirty="0"/>
              <a:t>Redistributing weight from linear TV into cinema can increase total campaign weight for key audiences, particularly 16-34s</a:t>
            </a:r>
          </a:p>
        </p:txBody>
      </p:sp>
      <p:sp>
        <p:nvSpPr>
          <p:cNvPr id="12" name="Text Placeholder 11">
            <a:extLst>
              <a:ext uri="{FF2B5EF4-FFF2-40B4-BE49-F238E27FC236}">
                <a16:creationId xmlns:a16="http://schemas.microsoft.com/office/drawing/2014/main" id="{DA4B9B38-0FC1-4B4F-A059-4F2003F51CEF}"/>
              </a:ext>
            </a:extLst>
          </p:cNvPr>
          <p:cNvSpPr>
            <a:spLocks noGrp="1"/>
          </p:cNvSpPr>
          <p:nvPr>
            <p:ph type="body" sz="quarter" idx="11"/>
          </p:nvPr>
        </p:nvSpPr>
        <p:spPr>
          <a:xfrm>
            <a:off x="6282663" y="7128009"/>
            <a:ext cx="7015825" cy="369332"/>
          </a:xfrm>
        </p:spPr>
        <p:txBody>
          <a:bodyPr/>
          <a:lstStyle/>
          <a:p>
            <a:r>
              <a:rPr lang="en-GB" dirty="0"/>
              <a:t>Source: IPA TouchPoints Channel Planner, </a:t>
            </a:r>
            <a:r>
              <a:rPr lang="en-US" sz="800" dirty="0"/>
              <a:t>Informed by ‘typical’ channel shares &amp; pricing. Precise reach subject to final channel mix &amp; spend. </a:t>
            </a:r>
            <a:endParaRPr lang="en-GB" dirty="0"/>
          </a:p>
        </p:txBody>
      </p:sp>
      <p:sp>
        <p:nvSpPr>
          <p:cNvPr id="24" name="Подзаголовок 2">
            <a:extLst>
              <a:ext uri="{FF2B5EF4-FFF2-40B4-BE49-F238E27FC236}">
                <a16:creationId xmlns:a16="http://schemas.microsoft.com/office/drawing/2014/main" id="{C6F1AAD4-F42B-470C-B33B-27C8150E8E23}"/>
              </a:ext>
            </a:extLst>
          </p:cNvPr>
          <p:cNvSpPr txBox="1">
            <a:spLocks/>
          </p:cNvSpPr>
          <p:nvPr/>
        </p:nvSpPr>
        <p:spPr>
          <a:xfrm>
            <a:off x="7531727" y="3534773"/>
            <a:ext cx="2431511" cy="1111983"/>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205"/>
              </a:lnSpc>
              <a:spcBef>
                <a:spcPts val="1323"/>
              </a:spcBef>
              <a:spcAft>
                <a:spcPts val="0"/>
              </a:spcAft>
              <a:buClrTx/>
              <a:buSzTx/>
              <a:buFont typeface="Arial" panose="020B0604020202020204" pitchFamily="34" charset="0"/>
              <a:buNone/>
              <a:tabLst/>
              <a:defRPr/>
            </a:pP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93% </a:t>
            </a:r>
            <a:r>
              <a:rPr kumimoji="0" lang="en-GB" sz="1800" b="1"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HPCH </a:t>
            </a: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REACH</a:t>
            </a:r>
            <a:endParaRPr kumimoji="0" lang="en-GB" sz="1800" b="0" i="0" u="none" strike="noStrike" kern="0" cap="none" spc="0" normalizeH="0" baseline="0" noProof="0" dirty="0">
              <a:ln>
                <a:noFill/>
              </a:ln>
              <a:solidFill>
                <a:srgbClr val="00BFD6">
                  <a:lumMod val="65000"/>
                  <a:lumOff val="35000"/>
                </a:srgbClr>
              </a:solidFill>
              <a:effectLst/>
              <a:uLnTx/>
              <a:uFillTx/>
              <a:latin typeface="Arial"/>
              <a:ea typeface="Karla" pitchFamily="2" charset="0"/>
              <a:cs typeface="Poppins" panose="02000000000000000000" pitchFamily="2" charset="0"/>
            </a:endParaRPr>
          </a:p>
          <a:p>
            <a:pPr marL="0" marR="0" lvl="0" indent="0" algn="ctr" defTabSz="914400" rtl="0" eaLnBrk="1" fontAlgn="auto" latinLnBrk="0" hangingPunct="1">
              <a:lnSpc>
                <a:spcPts val="2205"/>
              </a:lnSpc>
              <a:spcBef>
                <a:spcPts val="1323"/>
              </a:spcBef>
              <a:spcAft>
                <a:spcPts val="0"/>
              </a:spcAft>
              <a:buClrTx/>
              <a:buSzTx/>
              <a:buFont typeface="Arial" panose="020B0604020202020204" pitchFamily="34" charset="0"/>
              <a:buNone/>
              <a:tabLst/>
              <a:defRPr/>
            </a:pP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59% </a:t>
            </a:r>
            <a:r>
              <a:rPr kumimoji="0" lang="en-GB" sz="1800" b="1"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1634</a:t>
            </a:r>
            <a:r>
              <a:rPr kumimoji="0" lang="en-GB" sz="1800" b="0" i="0" u="none" strike="noStrike" kern="0" cap="none" spc="0" normalizeH="0" baseline="0" noProof="0" dirty="0">
                <a:ln>
                  <a:noFill/>
                </a:ln>
                <a:solidFill>
                  <a:srgbClr val="1C1C1C"/>
                </a:solidFill>
                <a:effectLst/>
                <a:uLnTx/>
                <a:uFillTx/>
                <a:latin typeface="Arial"/>
                <a:ea typeface="Karla" pitchFamily="2" charset="0"/>
                <a:cs typeface="Poppins" panose="02000000000000000000" pitchFamily="2" charset="0"/>
              </a:rPr>
              <a:t> REACH</a:t>
            </a:r>
          </a:p>
          <a:p>
            <a:pPr marL="0" marR="0" lvl="0" indent="0" algn="l" defTabSz="914400" rtl="0" eaLnBrk="1" fontAlgn="auto" latinLnBrk="0" hangingPunct="1">
              <a:lnSpc>
                <a:spcPts val="2205"/>
              </a:lnSpc>
              <a:spcBef>
                <a:spcPts val="1323"/>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lumMod val="65000"/>
                </a:srgbClr>
              </a:solidFill>
              <a:effectLst/>
              <a:uLnTx/>
              <a:uFillTx/>
              <a:latin typeface="Arial"/>
              <a:ea typeface="+mn-ea"/>
              <a:cs typeface="Poppins" panose="02000000000000000000" pitchFamily="2" charset="0"/>
            </a:endParaRPr>
          </a:p>
        </p:txBody>
      </p:sp>
    </p:spTree>
    <p:extLst>
      <p:ext uri="{BB962C8B-B14F-4D97-AF65-F5344CB8AC3E}">
        <p14:creationId xmlns:p14="http://schemas.microsoft.com/office/powerpoint/2010/main" val="20285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9EE2E30-07BC-84D8-D9EF-E37E04E69552}"/>
              </a:ext>
            </a:extLst>
          </p:cNvPr>
          <p:cNvGraphicFramePr/>
          <p:nvPr>
            <p:extLst>
              <p:ext uri="{D42A27DB-BD31-4B8C-83A1-F6EECF244321}">
                <p14:modId xmlns:p14="http://schemas.microsoft.com/office/powerpoint/2010/main" val="746246272"/>
              </p:ext>
            </p:extLst>
          </p:nvPr>
        </p:nvGraphicFramePr>
        <p:xfrm>
          <a:off x="270001" y="1197565"/>
          <a:ext cx="12731524" cy="572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2B5FD59-B133-4FB3-B51E-172506FDD8DB}"/>
              </a:ext>
            </a:extLst>
          </p:cNvPr>
          <p:cNvSpPr>
            <a:spLocks noGrp="1"/>
          </p:cNvSpPr>
          <p:nvPr>
            <p:ph type="title"/>
          </p:nvPr>
        </p:nvSpPr>
        <p:spPr/>
        <p:txBody>
          <a:bodyPr/>
          <a:lstStyle/>
          <a:p>
            <a:r>
              <a:rPr lang="en-GB" dirty="0"/>
              <a:t>STARTING WITH CINEMA IS ESSENTIAL FOR MAXIMISING ATTENTION</a:t>
            </a:r>
          </a:p>
        </p:txBody>
      </p:sp>
      <p:sp>
        <p:nvSpPr>
          <p:cNvPr id="10" name="Text Placeholder 9">
            <a:extLst>
              <a:ext uri="{FF2B5EF4-FFF2-40B4-BE49-F238E27FC236}">
                <a16:creationId xmlns:a16="http://schemas.microsoft.com/office/drawing/2014/main" id="{E4D44D1D-9257-4925-A991-B2F8CC59F957}"/>
              </a:ext>
            </a:extLst>
          </p:cNvPr>
          <p:cNvSpPr>
            <a:spLocks noGrp="1"/>
          </p:cNvSpPr>
          <p:nvPr>
            <p:ph type="body" sz="quarter" idx="14"/>
          </p:nvPr>
        </p:nvSpPr>
        <p:spPr/>
        <p:txBody>
          <a:bodyPr/>
          <a:lstStyle/>
          <a:p>
            <a:r>
              <a:rPr lang="en-GB" dirty="0"/>
              <a:t>Cinema delivers unbeatable level of attention to ads, making it a crucial additional to the AV plan to help ensure your message lands properly.</a:t>
            </a:r>
          </a:p>
        </p:txBody>
      </p:sp>
      <p:sp>
        <p:nvSpPr>
          <p:cNvPr id="8" name="Text Placeholder 7">
            <a:extLst>
              <a:ext uri="{FF2B5EF4-FFF2-40B4-BE49-F238E27FC236}">
                <a16:creationId xmlns:a16="http://schemas.microsoft.com/office/drawing/2014/main" id="{F418C595-8748-4589-B36D-21F8B6D7C5ED}"/>
              </a:ext>
            </a:extLst>
          </p:cNvPr>
          <p:cNvSpPr>
            <a:spLocks noGrp="1"/>
          </p:cNvSpPr>
          <p:nvPr>
            <p:ph type="body" sz="quarter" idx="11"/>
          </p:nvPr>
        </p:nvSpPr>
        <p:spPr/>
        <p:txBody>
          <a:bodyPr/>
          <a:lstStyle/>
          <a:p>
            <a:r>
              <a:rPr lang="en-GB" dirty="0"/>
              <a:t>Source: Lumen</a:t>
            </a:r>
          </a:p>
        </p:txBody>
      </p:sp>
    </p:spTree>
    <p:extLst>
      <p:ext uri="{BB962C8B-B14F-4D97-AF65-F5344CB8AC3E}">
        <p14:creationId xmlns:p14="http://schemas.microsoft.com/office/powerpoint/2010/main" val="32473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9EE2E30-07BC-84D8-D9EF-E37E04E69552}"/>
              </a:ext>
            </a:extLst>
          </p:cNvPr>
          <p:cNvGraphicFramePr/>
          <p:nvPr>
            <p:extLst>
              <p:ext uri="{D42A27DB-BD31-4B8C-83A1-F6EECF244321}">
                <p14:modId xmlns:p14="http://schemas.microsoft.com/office/powerpoint/2010/main" val="2665584259"/>
              </p:ext>
            </p:extLst>
          </p:nvPr>
        </p:nvGraphicFramePr>
        <p:xfrm>
          <a:off x="270001" y="1197565"/>
          <a:ext cx="12731524" cy="572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2B5FD59-B133-4FB3-B51E-172506FDD8DB}"/>
              </a:ext>
            </a:extLst>
          </p:cNvPr>
          <p:cNvSpPr>
            <a:spLocks noGrp="1"/>
          </p:cNvSpPr>
          <p:nvPr>
            <p:ph type="title"/>
          </p:nvPr>
        </p:nvSpPr>
        <p:spPr/>
        <p:txBody>
          <a:bodyPr/>
          <a:lstStyle/>
          <a:p>
            <a:r>
              <a:rPr lang="en-GB" dirty="0"/>
              <a:t>If you want cost-effective attention, start with cinema </a:t>
            </a:r>
          </a:p>
        </p:txBody>
      </p:sp>
      <p:sp>
        <p:nvSpPr>
          <p:cNvPr id="10" name="Text Placeholder 9">
            <a:extLst>
              <a:ext uri="{FF2B5EF4-FFF2-40B4-BE49-F238E27FC236}">
                <a16:creationId xmlns:a16="http://schemas.microsoft.com/office/drawing/2014/main" id="{E4D44D1D-9257-4925-A991-B2F8CC59F957}"/>
              </a:ext>
            </a:extLst>
          </p:cNvPr>
          <p:cNvSpPr>
            <a:spLocks noGrp="1"/>
          </p:cNvSpPr>
          <p:nvPr>
            <p:ph type="body" sz="quarter" idx="14"/>
          </p:nvPr>
        </p:nvSpPr>
        <p:spPr/>
        <p:txBody>
          <a:bodyPr/>
          <a:lstStyle/>
          <a:p>
            <a:r>
              <a:rPr lang="en-GB" dirty="0"/>
              <a:t>Cinema’s unbeatable level of attention to ads means when you adjust 16-34 CPMs for attentive seconds its one of the most cost-effective AV channels for reaching this key audience</a:t>
            </a:r>
          </a:p>
        </p:txBody>
      </p:sp>
      <p:sp>
        <p:nvSpPr>
          <p:cNvPr id="9" name="Text Placeholder 7">
            <a:extLst>
              <a:ext uri="{FF2B5EF4-FFF2-40B4-BE49-F238E27FC236}">
                <a16:creationId xmlns:a16="http://schemas.microsoft.com/office/drawing/2014/main" id="{DA4BAD51-148E-47DB-BF21-7700613B0A3F}"/>
              </a:ext>
            </a:extLst>
          </p:cNvPr>
          <p:cNvSpPr txBox="1">
            <a:spLocks/>
          </p:cNvSpPr>
          <p:nvPr/>
        </p:nvSpPr>
        <p:spPr bwMode="gray">
          <a:xfrm>
            <a:off x="8082455" y="7192253"/>
            <a:ext cx="5216033" cy="24622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a:t>Source: DCM has applied Lumen Attention data to estimated industry 16-34 CPMs to calculate aCPM</a:t>
            </a:r>
          </a:p>
          <a:p>
            <a:r>
              <a:rPr lang="en-GB"/>
              <a:t>Cinema CPM based on 16-34 AGP</a:t>
            </a:r>
            <a:endParaRPr lang="en-GB" dirty="0"/>
          </a:p>
        </p:txBody>
      </p:sp>
    </p:spTree>
    <p:extLst>
      <p:ext uri="{BB962C8B-B14F-4D97-AF65-F5344CB8AC3E}">
        <p14:creationId xmlns:p14="http://schemas.microsoft.com/office/powerpoint/2010/main" val="415283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05815-F366-4D8C-A732-E5E2AA3E0F52}"/>
              </a:ext>
            </a:extLst>
          </p:cNvPr>
          <p:cNvSpPr>
            <a:spLocks noGrp="1"/>
          </p:cNvSpPr>
          <p:nvPr>
            <p:ph type="title"/>
          </p:nvPr>
        </p:nvSpPr>
        <p:spPr/>
        <p:txBody>
          <a:bodyPr/>
          <a:lstStyle/>
          <a:p>
            <a:r>
              <a:rPr lang="en-GB" dirty="0">
                <a:solidFill>
                  <a:schemeClr val="accent4"/>
                </a:solidFill>
              </a:rPr>
              <a:t>TRUSTED ENVIRONMENT: </a:t>
            </a:r>
            <a:r>
              <a:rPr lang="en-GB" dirty="0">
                <a:solidFill>
                  <a:schemeClr val="bg1"/>
                </a:solidFill>
              </a:rPr>
              <a:t>Cinema IS KEY FOR LAUNCHING your message WITH TRUST </a:t>
            </a:r>
          </a:p>
        </p:txBody>
      </p:sp>
      <p:sp>
        <p:nvSpPr>
          <p:cNvPr id="9" name="Text Placeholder 8">
            <a:extLst>
              <a:ext uri="{FF2B5EF4-FFF2-40B4-BE49-F238E27FC236}">
                <a16:creationId xmlns:a16="http://schemas.microsoft.com/office/drawing/2014/main" id="{6D2F4633-0027-4E58-8974-EB801B8095B4}"/>
              </a:ext>
            </a:extLst>
          </p:cNvPr>
          <p:cNvSpPr>
            <a:spLocks noGrp="1"/>
          </p:cNvSpPr>
          <p:nvPr>
            <p:ph type="body" sz="quarter" idx="14"/>
          </p:nvPr>
        </p:nvSpPr>
        <p:spPr>
          <a:xfrm>
            <a:off x="300479" y="645518"/>
            <a:ext cx="12741751" cy="436608"/>
          </a:xfrm>
        </p:spPr>
        <p:txBody>
          <a:bodyPr/>
          <a:lstStyle/>
          <a:p>
            <a:pPr>
              <a:lnSpc>
                <a:spcPct val="100000"/>
              </a:lnSpc>
            </a:pPr>
            <a:r>
              <a:rPr lang="en-GB" dirty="0"/>
              <a:t>Cinema is the AV channel that audiences trust the most in terms of advertising – offering brands a positive environment where audiences are most receptive to your brand’s message</a:t>
            </a:r>
          </a:p>
        </p:txBody>
      </p:sp>
      <p:sp>
        <p:nvSpPr>
          <p:cNvPr id="19" name="Text Placeholder 13">
            <a:extLst>
              <a:ext uri="{FF2B5EF4-FFF2-40B4-BE49-F238E27FC236}">
                <a16:creationId xmlns:a16="http://schemas.microsoft.com/office/drawing/2014/main" id="{BF1C9611-68F7-4906-A472-AE4C01FA99F7}"/>
              </a:ext>
            </a:extLst>
          </p:cNvPr>
          <p:cNvSpPr txBox="1">
            <a:spLocks/>
          </p:cNvSpPr>
          <p:nvPr/>
        </p:nvSpPr>
        <p:spPr bwMode="gray">
          <a:xfrm>
            <a:off x="7450502" y="7130698"/>
            <a:ext cx="5835843" cy="308472"/>
          </a:xfrm>
          <a:prstGeom prst="rect">
            <a:avLst/>
          </a:prstGeom>
        </p:spPr>
        <p:txBody>
          <a:bodyPr vert="horz" lIns="0" tIns="0" rIns="0" bIns="0" rtlCol="0" anchor="b" anchorCtr="0">
            <a:noAutofit/>
          </a:bodyPr>
          <a:lstStyle>
            <a:lvl1pPr marL="0" indent="0" algn="r" defTabSz="961844" rtl="0" eaLnBrk="1" latinLnBrk="0" hangingPunct="1">
              <a:lnSpc>
                <a:spcPts val="842"/>
              </a:lnSpc>
              <a:spcBef>
                <a:spcPts val="0"/>
              </a:spcBef>
              <a:buClr>
                <a:srgbClr val="FFFFFF"/>
              </a:buClr>
              <a:buSzPct val="100000"/>
              <a:buFont typeface="Arial"/>
              <a:buNone/>
              <a:defRPr sz="800" b="0" kern="1200" baseline="0">
                <a:solidFill>
                  <a:srgbClr val="000000"/>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Source: IPA Touchpoints 2022. Base: All Adults 15+</a:t>
            </a:r>
          </a:p>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‘I trust the advertising in…’ - % agree</a:t>
            </a:r>
          </a:p>
        </p:txBody>
      </p:sp>
      <p:sp>
        <p:nvSpPr>
          <p:cNvPr id="2" name="Rectangle 1">
            <a:extLst>
              <a:ext uri="{FF2B5EF4-FFF2-40B4-BE49-F238E27FC236}">
                <a16:creationId xmlns:a16="http://schemas.microsoft.com/office/drawing/2014/main" id="{18CDADD7-5546-4FAF-9901-C40223845527}"/>
              </a:ext>
            </a:extLst>
          </p:cNvPr>
          <p:cNvSpPr/>
          <p:nvPr/>
        </p:nvSpPr>
        <p:spPr>
          <a:xfrm>
            <a:off x="270000" y="1351368"/>
            <a:ext cx="4561890" cy="215444"/>
          </a:xfrm>
          <a:prstGeom prst="rect">
            <a:avLst/>
          </a:prstGeom>
        </p:spPr>
        <p:txBody>
          <a:bodyPr wrap="none" lIns="0" tIns="0" rIns="0" bIns="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547AD"/>
                </a:solidFill>
                <a:effectLst/>
                <a:uLnTx/>
                <a:uFillTx/>
                <a:latin typeface="Arial"/>
                <a:ea typeface="+mn-ea"/>
                <a:cs typeface="+mn-cs"/>
              </a:rPr>
              <a:t>‘I trust the advertising in…’ scores indexed vs cinema</a:t>
            </a:r>
          </a:p>
        </p:txBody>
      </p:sp>
      <p:graphicFrame>
        <p:nvGraphicFramePr>
          <p:cNvPr id="31" name="Chart 30">
            <a:extLst>
              <a:ext uri="{FF2B5EF4-FFF2-40B4-BE49-F238E27FC236}">
                <a16:creationId xmlns:a16="http://schemas.microsoft.com/office/drawing/2014/main" id="{064BBEE3-0B0E-4FB2-B4DA-A18550CAEE4E}"/>
              </a:ext>
            </a:extLst>
          </p:cNvPr>
          <p:cNvGraphicFramePr/>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38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p:txBody>
          <a:bodyPr/>
          <a:lstStyle/>
          <a:p>
            <a:r>
              <a:rPr lang="en-GB" dirty="0"/>
              <a:t>TAP INTO THE EMOTIONAL EXPERIENCE &amp; PLAN FOR POSITIVITY USING CINEMA</a:t>
            </a:r>
          </a:p>
        </p:txBody>
      </p:sp>
      <p:sp>
        <p:nvSpPr>
          <p:cNvPr id="7" name="Text Placeholder 6">
            <a:extLst>
              <a:ext uri="{FF2B5EF4-FFF2-40B4-BE49-F238E27FC236}">
                <a16:creationId xmlns:a16="http://schemas.microsoft.com/office/drawing/2014/main" id="{D662C26A-30B3-4F6C-908D-16DCC5234974}"/>
              </a:ext>
            </a:extLst>
          </p:cNvPr>
          <p:cNvSpPr>
            <a:spLocks noGrp="1"/>
          </p:cNvSpPr>
          <p:nvPr>
            <p:ph type="body" sz="quarter" idx="14"/>
          </p:nvPr>
        </p:nvSpPr>
        <p:spPr/>
        <p:txBody>
          <a:bodyPr/>
          <a:lstStyle/>
          <a:p>
            <a:r>
              <a:rPr lang="en-GB" dirty="0"/>
              <a:t>Going to the cinema is a positive experience for people and as Hearst’s research has shown reaching people in a positive mindset can have a significant benefit for brands</a:t>
            </a:r>
          </a:p>
        </p:txBody>
      </p:sp>
      <p:sp>
        <p:nvSpPr>
          <p:cNvPr id="6" name="Text Placeholder 5">
            <a:extLst>
              <a:ext uri="{FF2B5EF4-FFF2-40B4-BE49-F238E27FC236}">
                <a16:creationId xmlns:a16="http://schemas.microsoft.com/office/drawing/2014/main" id="{7041D897-0C89-4C99-A849-BCFAD16D76C1}"/>
              </a:ext>
            </a:extLst>
          </p:cNvPr>
          <p:cNvSpPr>
            <a:spLocks noGrp="1"/>
          </p:cNvSpPr>
          <p:nvPr>
            <p:ph type="body" sz="quarter" idx="11"/>
          </p:nvPr>
        </p:nvSpPr>
        <p:spPr>
          <a:xfrm>
            <a:off x="8432845" y="7251119"/>
            <a:ext cx="4865644" cy="123111"/>
          </a:xfrm>
        </p:spPr>
        <p:txBody>
          <a:bodyPr/>
          <a:lstStyle/>
          <a:p>
            <a:r>
              <a:rPr lang="en-GB" dirty="0"/>
              <a:t>Source: IPA TouchPoints. Good mood = 7+ on ten point scale | Hearst – Power of Positivity</a:t>
            </a:r>
          </a:p>
        </p:txBody>
      </p:sp>
      <p:sp>
        <p:nvSpPr>
          <p:cNvPr id="11" name="Rectangle 10">
            <a:extLst>
              <a:ext uri="{FF2B5EF4-FFF2-40B4-BE49-F238E27FC236}">
                <a16:creationId xmlns:a16="http://schemas.microsoft.com/office/drawing/2014/main" id="{3829ADF5-329D-4D04-9C48-4089415553D6}"/>
              </a:ext>
            </a:extLst>
          </p:cNvPr>
          <p:cNvSpPr/>
          <p:nvPr/>
        </p:nvSpPr>
        <p:spPr>
          <a:xfrm>
            <a:off x="7318420" y="1497267"/>
            <a:ext cx="4714999" cy="584775"/>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A8A8D"/>
                </a:solidFill>
                <a:effectLst/>
                <a:uLnTx/>
                <a:uFillTx/>
                <a:latin typeface="Arial"/>
                <a:ea typeface="+mn-ea"/>
                <a:cs typeface="+mn-cs"/>
              </a:rPr>
              <a:t>Impact of positive mindset on response to advertising</a:t>
            </a:r>
          </a:p>
        </p:txBody>
      </p:sp>
      <p:sp>
        <p:nvSpPr>
          <p:cNvPr id="12" name="Oval 11">
            <a:extLst>
              <a:ext uri="{FF2B5EF4-FFF2-40B4-BE49-F238E27FC236}">
                <a16:creationId xmlns:a16="http://schemas.microsoft.com/office/drawing/2014/main" id="{4F27C126-F64C-4F47-8BC9-8AFC189CC428}"/>
              </a:ext>
            </a:extLst>
          </p:cNvPr>
          <p:cNvSpPr/>
          <p:nvPr/>
        </p:nvSpPr>
        <p:spPr>
          <a:xfrm>
            <a:off x="7318420" y="3366631"/>
            <a:ext cx="2228849" cy="2219324"/>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Increase in brand favourability</a:t>
            </a:r>
          </a:p>
        </p:txBody>
      </p:sp>
      <p:sp>
        <p:nvSpPr>
          <p:cNvPr id="13" name="Oval 12">
            <a:extLst>
              <a:ext uri="{FF2B5EF4-FFF2-40B4-BE49-F238E27FC236}">
                <a16:creationId xmlns:a16="http://schemas.microsoft.com/office/drawing/2014/main" id="{9872B971-4D7A-47E9-B9C9-72B2FFFC0516}"/>
              </a:ext>
            </a:extLst>
          </p:cNvPr>
          <p:cNvSpPr/>
          <p:nvPr/>
        </p:nvSpPr>
        <p:spPr>
          <a:xfrm>
            <a:off x="10299745" y="3366631"/>
            <a:ext cx="2228849" cy="2219324"/>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Increase in purchase intent</a:t>
            </a:r>
          </a:p>
        </p:txBody>
      </p:sp>
      <p:sp>
        <p:nvSpPr>
          <p:cNvPr id="15" name="Oval 14">
            <a:extLst>
              <a:ext uri="{FF2B5EF4-FFF2-40B4-BE49-F238E27FC236}">
                <a16:creationId xmlns:a16="http://schemas.microsoft.com/office/drawing/2014/main" id="{1100B6C2-38F7-427C-962C-8EFE360FE0B6}"/>
              </a:ext>
            </a:extLst>
          </p:cNvPr>
          <p:cNvSpPr/>
          <p:nvPr/>
        </p:nvSpPr>
        <p:spPr>
          <a:xfrm>
            <a:off x="7127919" y="2704275"/>
            <a:ext cx="1304925" cy="133350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18%</a:t>
            </a:r>
          </a:p>
        </p:txBody>
      </p:sp>
      <p:sp>
        <p:nvSpPr>
          <p:cNvPr id="16" name="Oval 15">
            <a:extLst>
              <a:ext uri="{FF2B5EF4-FFF2-40B4-BE49-F238E27FC236}">
                <a16:creationId xmlns:a16="http://schemas.microsoft.com/office/drawing/2014/main" id="{248EEA13-1655-4B4E-A3B3-88D1BA5A9CF6}"/>
              </a:ext>
            </a:extLst>
          </p:cNvPr>
          <p:cNvSpPr/>
          <p:nvPr/>
        </p:nvSpPr>
        <p:spPr>
          <a:xfrm>
            <a:off x="10109244" y="2708350"/>
            <a:ext cx="1304925" cy="133350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35%</a:t>
            </a:r>
          </a:p>
        </p:txBody>
      </p:sp>
      <p:cxnSp>
        <p:nvCxnSpPr>
          <p:cNvPr id="18" name="Straight Connector 17">
            <a:extLst>
              <a:ext uri="{FF2B5EF4-FFF2-40B4-BE49-F238E27FC236}">
                <a16:creationId xmlns:a16="http://schemas.microsoft.com/office/drawing/2014/main" id="{155136BD-DA0E-40F9-B75D-A131FB1C2BD4}"/>
              </a:ext>
            </a:extLst>
          </p:cNvPr>
          <p:cNvCxnSpPr>
            <a:cxnSpLocks/>
          </p:cNvCxnSpPr>
          <p:nvPr/>
        </p:nvCxnSpPr>
        <p:spPr>
          <a:xfrm>
            <a:off x="6124575" y="1357755"/>
            <a:ext cx="0" cy="54578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FA5AF76-8864-4FF0-BE45-CC62EC3CC17F}"/>
              </a:ext>
            </a:extLst>
          </p:cNvPr>
          <p:cNvSpPr/>
          <p:nvPr/>
        </p:nvSpPr>
        <p:spPr>
          <a:xfrm>
            <a:off x="501485" y="1497267"/>
            <a:ext cx="5067425" cy="338554"/>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A8A8D"/>
                </a:solidFill>
                <a:effectLst/>
                <a:uLnTx/>
                <a:uFillTx/>
                <a:latin typeface="Arial"/>
                <a:ea typeface="+mn-ea"/>
                <a:cs typeface="+mn-cs"/>
              </a:rPr>
              <a:t>% of time spent in a good mood</a:t>
            </a:r>
          </a:p>
        </p:txBody>
      </p:sp>
      <p:graphicFrame>
        <p:nvGraphicFramePr>
          <p:cNvPr id="23" name="Chart 22">
            <a:extLst>
              <a:ext uri="{FF2B5EF4-FFF2-40B4-BE49-F238E27FC236}">
                <a16:creationId xmlns:a16="http://schemas.microsoft.com/office/drawing/2014/main" id="{F4730376-AD5E-413E-AAE8-809E740CE47B}"/>
              </a:ext>
            </a:extLst>
          </p:cNvPr>
          <p:cNvGraphicFramePr/>
          <p:nvPr/>
        </p:nvGraphicFramePr>
        <p:xfrm>
          <a:off x="293813" y="2009774"/>
          <a:ext cx="5592637" cy="4805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647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05815-F366-4D8C-A732-E5E2AA3E0F52}"/>
              </a:ext>
            </a:extLst>
          </p:cNvPr>
          <p:cNvSpPr>
            <a:spLocks noGrp="1"/>
          </p:cNvSpPr>
          <p:nvPr>
            <p:ph type="title"/>
          </p:nvPr>
        </p:nvSpPr>
        <p:spPr/>
        <p:txBody>
          <a:bodyPr/>
          <a:lstStyle/>
          <a:p>
            <a:r>
              <a:rPr lang="en-GB" dirty="0"/>
              <a:t>Cinema ads are the advertising format 16-34s are most RECEPTIVE towards</a:t>
            </a:r>
          </a:p>
        </p:txBody>
      </p:sp>
      <p:sp>
        <p:nvSpPr>
          <p:cNvPr id="9" name="Text Placeholder 8">
            <a:extLst>
              <a:ext uri="{FF2B5EF4-FFF2-40B4-BE49-F238E27FC236}">
                <a16:creationId xmlns:a16="http://schemas.microsoft.com/office/drawing/2014/main" id="{6D2F4633-0027-4E58-8974-EB801B8095B4}"/>
              </a:ext>
            </a:extLst>
          </p:cNvPr>
          <p:cNvSpPr>
            <a:spLocks noGrp="1"/>
          </p:cNvSpPr>
          <p:nvPr>
            <p:ph type="body" sz="quarter" idx="14"/>
          </p:nvPr>
        </p:nvSpPr>
        <p:spPr>
          <a:xfrm>
            <a:off x="270000" y="620514"/>
            <a:ext cx="12423740" cy="436608"/>
          </a:xfrm>
        </p:spPr>
        <p:txBody>
          <a:bodyPr/>
          <a:lstStyle/>
          <a:p>
            <a:r>
              <a:rPr lang="en-GB" dirty="0"/>
              <a:t>Independent research from Kantar found that traditional AV ad formats are preferred by all generations but specifically cinema rates well amongst young audiences – making it the best place to start your campaigns with a positive impression. </a:t>
            </a:r>
          </a:p>
        </p:txBody>
      </p:sp>
      <p:sp>
        <p:nvSpPr>
          <p:cNvPr id="12" name="Text Placeholder 6">
            <a:extLst>
              <a:ext uri="{FF2B5EF4-FFF2-40B4-BE49-F238E27FC236}">
                <a16:creationId xmlns:a16="http://schemas.microsoft.com/office/drawing/2014/main" id="{34357D58-7CDE-4677-B1FB-B89DC7B9A6B5}"/>
              </a:ext>
            </a:extLst>
          </p:cNvPr>
          <p:cNvSpPr txBox="1">
            <a:spLocks/>
          </p:cNvSpPr>
          <p:nvPr/>
        </p:nvSpPr>
        <p:spPr>
          <a:xfrm>
            <a:off x="2063719" y="1157660"/>
            <a:ext cx="3026990" cy="21405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99A8"/>
                </a:solidFill>
                <a:effectLst/>
                <a:uLnTx/>
                <a:uFillTx/>
                <a:latin typeface="Arial"/>
                <a:ea typeface="+mn-ea"/>
                <a:cs typeface="+mn-cs"/>
              </a:rPr>
              <a:t>Gen Z</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16-19 year olds</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rgbClr val="0099A8"/>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BF6837F1-5D0D-4F7F-873A-79141BA46F95}"/>
              </a:ext>
            </a:extLst>
          </p:cNvPr>
          <p:cNvSpPr txBox="1">
            <a:spLocks/>
          </p:cNvSpPr>
          <p:nvPr/>
        </p:nvSpPr>
        <p:spPr>
          <a:xfrm>
            <a:off x="5306842" y="1157660"/>
            <a:ext cx="3026990" cy="21405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33006F"/>
                </a:solidFill>
                <a:effectLst/>
                <a:uLnTx/>
                <a:uFillTx/>
                <a:latin typeface="Arial"/>
                <a:ea typeface="+mn-ea"/>
                <a:cs typeface="+mn-cs"/>
              </a:rPr>
              <a:t>Gen Y</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20-34 year olds</a:t>
            </a:r>
          </a:p>
        </p:txBody>
      </p:sp>
      <p:sp>
        <p:nvSpPr>
          <p:cNvPr id="14" name="Text Placeholder 12">
            <a:extLst>
              <a:ext uri="{FF2B5EF4-FFF2-40B4-BE49-F238E27FC236}">
                <a16:creationId xmlns:a16="http://schemas.microsoft.com/office/drawing/2014/main" id="{76A2BDB1-200E-4774-86B7-BEC3E32E08C2}"/>
              </a:ext>
            </a:extLst>
          </p:cNvPr>
          <p:cNvSpPr txBox="1">
            <a:spLocks/>
          </p:cNvSpPr>
          <p:nvPr/>
        </p:nvSpPr>
        <p:spPr>
          <a:xfrm>
            <a:off x="8518605" y="1157660"/>
            <a:ext cx="3026990" cy="21405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547AD"/>
                </a:solidFill>
                <a:effectLst/>
                <a:uLnTx/>
                <a:uFillTx/>
                <a:latin typeface="Arial"/>
                <a:ea typeface="+mn-ea"/>
                <a:cs typeface="+mn-cs"/>
              </a:rPr>
              <a:t>Gen X</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35-49 year olds</a:t>
            </a:r>
          </a:p>
        </p:txBody>
      </p:sp>
      <p:graphicFrame>
        <p:nvGraphicFramePr>
          <p:cNvPr id="15" name="Table 14">
            <a:extLst>
              <a:ext uri="{FF2B5EF4-FFF2-40B4-BE49-F238E27FC236}">
                <a16:creationId xmlns:a16="http://schemas.microsoft.com/office/drawing/2014/main" id="{3C7E132B-7EB9-4133-82DC-8CC07684CDBB}"/>
              </a:ext>
            </a:extLst>
          </p:cNvPr>
          <p:cNvGraphicFramePr>
            <a:graphicFrameLocks noGrp="1"/>
          </p:cNvGraphicFramePr>
          <p:nvPr/>
        </p:nvGraphicFramePr>
        <p:xfrm>
          <a:off x="2130413" y="5251329"/>
          <a:ext cx="9409401" cy="1407044"/>
        </p:xfrm>
        <a:graphic>
          <a:graphicData uri="http://schemas.openxmlformats.org/drawingml/2006/table">
            <a:tbl>
              <a:tblPr firstRow="1" bandRow="1">
                <a:tableStyleId>{5C22544A-7EE6-4342-B048-85BDC9FD1C3A}</a:tableStyleId>
              </a:tblPr>
              <a:tblGrid>
                <a:gridCol w="1456238">
                  <a:extLst>
                    <a:ext uri="{9D8B030D-6E8A-4147-A177-3AD203B41FA5}">
                      <a16:colId xmlns:a16="http://schemas.microsoft.com/office/drawing/2014/main" val="20000"/>
                    </a:ext>
                  </a:extLst>
                </a:gridCol>
                <a:gridCol w="1623317">
                  <a:extLst>
                    <a:ext uri="{9D8B030D-6E8A-4147-A177-3AD203B41FA5}">
                      <a16:colId xmlns:a16="http://schemas.microsoft.com/office/drawing/2014/main" val="20001"/>
                    </a:ext>
                  </a:extLst>
                </a:gridCol>
                <a:gridCol w="3287730">
                  <a:extLst>
                    <a:ext uri="{9D8B030D-6E8A-4147-A177-3AD203B41FA5}">
                      <a16:colId xmlns:a16="http://schemas.microsoft.com/office/drawing/2014/main" val="20002"/>
                    </a:ext>
                  </a:extLst>
                </a:gridCol>
                <a:gridCol w="3042116">
                  <a:extLst>
                    <a:ext uri="{9D8B030D-6E8A-4147-A177-3AD203B41FA5}">
                      <a16:colId xmlns:a16="http://schemas.microsoft.com/office/drawing/2014/main" val="20003"/>
                    </a:ext>
                  </a:extLst>
                </a:gridCol>
              </a:tblGrid>
              <a:tr h="351761">
                <a:tc>
                  <a:txBody>
                    <a:bodyPr/>
                    <a:lstStyle/>
                    <a:p>
                      <a:pPr>
                        <a:lnSpc>
                          <a:spcPts val="1500"/>
                        </a:lnSpc>
                      </a:pPr>
                      <a:r>
                        <a:rPr lang="en-GB" sz="1000" b="1" dirty="0">
                          <a:ln>
                            <a:noFill/>
                          </a:ln>
                          <a:solidFill>
                            <a:schemeClr val="bg1"/>
                          </a:solidFill>
                        </a:rPr>
                        <a:t>Cinema ads</a:t>
                      </a:r>
                      <a:endParaRPr lang="en-GB" sz="1000" dirty="0">
                        <a:ln>
                          <a:noFill/>
                        </a:ln>
                        <a:solidFill>
                          <a:schemeClr val="accent6"/>
                        </a:solidFill>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bg1"/>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bg1"/>
                          </a:solidFill>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bg1"/>
                          </a:solidFill>
                        </a:rPr>
                        <a:t>31%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1761">
                <a:tc>
                  <a:txBody>
                    <a:bodyPr/>
                    <a:lstStyle/>
                    <a:p>
                      <a:pPr>
                        <a:lnSpc>
                          <a:spcPts val="1500"/>
                        </a:lnSpc>
                      </a:pPr>
                      <a:r>
                        <a:rPr lang="en-GB" sz="1000" b="1" kern="1200" dirty="0">
                          <a:ln>
                            <a:noFill/>
                          </a:ln>
                          <a:solidFill>
                            <a:schemeClr val="bg1"/>
                          </a:solidFill>
                          <a:latin typeface="+mn-lt"/>
                          <a:ea typeface="+mn-ea"/>
                          <a:cs typeface="+mn-cs"/>
                        </a:rPr>
                        <a:t>TV ads</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bg1"/>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bg1"/>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bg1"/>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761">
                <a:tc>
                  <a:txBody>
                    <a:bodyPr/>
                    <a:lstStyle/>
                    <a:p>
                      <a:pPr>
                        <a:lnSpc>
                          <a:spcPts val="1500"/>
                        </a:lnSpc>
                      </a:pPr>
                      <a:r>
                        <a:rPr lang="en-GB" sz="1000" b="1" kern="1200" dirty="0">
                          <a:ln>
                            <a:noFill/>
                          </a:ln>
                          <a:solidFill>
                            <a:schemeClr val="bg1"/>
                          </a:solidFill>
                          <a:latin typeface="+mn-lt"/>
                          <a:ea typeface="+mn-ea"/>
                          <a:cs typeface="+mn-cs"/>
                        </a:rPr>
                        <a:t>Video ads (laptop/PC)</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761">
                <a:tc>
                  <a:txBody>
                    <a:bodyPr/>
                    <a:lstStyle/>
                    <a:p>
                      <a:pPr>
                        <a:lnSpc>
                          <a:spcPts val="1500"/>
                        </a:lnSpc>
                      </a:pPr>
                      <a:r>
                        <a:rPr lang="en-GB" sz="1000" b="1" kern="1200" dirty="0">
                          <a:ln>
                            <a:noFill/>
                          </a:ln>
                          <a:solidFill>
                            <a:schemeClr val="bg1"/>
                          </a:solidFill>
                          <a:latin typeface="+mn-lt"/>
                          <a:ea typeface="+mn-ea"/>
                          <a:cs typeface="+mn-cs"/>
                        </a:rPr>
                        <a:t>Video ads (mobile)</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9" name="Text Placeholder 13">
            <a:extLst>
              <a:ext uri="{FF2B5EF4-FFF2-40B4-BE49-F238E27FC236}">
                <a16:creationId xmlns:a16="http://schemas.microsoft.com/office/drawing/2014/main" id="{BF1C9611-68F7-4906-A472-AE4C01FA99F7}"/>
              </a:ext>
            </a:extLst>
          </p:cNvPr>
          <p:cNvSpPr txBox="1">
            <a:spLocks/>
          </p:cNvSpPr>
          <p:nvPr/>
        </p:nvSpPr>
        <p:spPr bwMode="gray">
          <a:xfrm>
            <a:off x="7461135" y="7116113"/>
            <a:ext cx="5835843" cy="308472"/>
          </a:xfrm>
          <a:prstGeom prst="rect">
            <a:avLst/>
          </a:prstGeom>
        </p:spPr>
        <p:txBody>
          <a:bodyPr vert="horz" lIns="0" tIns="0" rIns="0" bIns="0" rtlCol="0" anchor="b" anchorCtr="0">
            <a:noAutofit/>
          </a:bodyPr>
          <a:lstStyle>
            <a:lvl1pPr marL="0" indent="0" algn="r" defTabSz="961844" rtl="0" eaLnBrk="1" latinLnBrk="0" hangingPunct="1">
              <a:lnSpc>
                <a:spcPts val="842"/>
              </a:lnSpc>
              <a:spcBef>
                <a:spcPts val="0"/>
              </a:spcBef>
              <a:buClr>
                <a:srgbClr val="FFFFFF"/>
              </a:buClr>
              <a:buSzPct val="100000"/>
              <a:buFont typeface="Arial"/>
              <a:buNone/>
              <a:defRPr sz="800" b="0" kern="1200" baseline="0">
                <a:solidFill>
                  <a:srgbClr val="000000"/>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Source: Kantar – </a:t>
            </a:r>
            <a:r>
              <a:rPr kumimoji="0" lang="en-GB" sz="800" b="0" i="0" u="none" strike="noStrike" kern="1200" cap="none" spc="0" normalizeH="0" baseline="0" noProof="0" dirty="0" err="1">
                <a:ln>
                  <a:noFill/>
                </a:ln>
                <a:solidFill>
                  <a:srgbClr val="000000"/>
                </a:solidFill>
                <a:effectLst/>
                <a:uLnTx/>
                <a:uFillTx/>
                <a:latin typeface="Arial"/>
                <a:ea typeface="+mn-ea"/>
                <a:cs typeface="+mn-cs"/>
              </a:rPr>
              <a:t>AdReaction</a:t>
            </a:r>
            <a:r>
              <a:rPr kumimoji="0" lang="en-GB" sz="800" b="0" i="0" u="none" strike="noStrike" kern="1200" cap="none" spc="0" normalizeH="0" baseline="0" noProof="0" dirty="0">
                <a:ln>
                  <a:noFill/>
                </a:ln>
                <a:solidFill>
                  <a:srgbClr val="000000"/>
                </a:solidFill>
                <a:effectLst/>
                <a:uLnTx/>
                <a:uFillTx/>
                <a:latin typeface="Arial"/>
                <a:ea typeface="+mn-ea"/>
                <a:cs typeface="+mn-cs"/>
              </a:rPr>
              <a:t> Study</a:t>
            </a:r>
          </a:p>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‘How would you describe your attitude towards each of the following formats of advertising? - % net positive ’</a:t>
            </a:r>
          </a:p>
        </p:txBody>
      </p:sp>
      <p:cxnSp>
        <p:nvCxnSpPr>
          <p:cNvPr id="20" name="Straight Connector 19">
            <a:extLst>
              <a:ext uri="{FF2B5EF4-FFF2-40B4-BE49-F238E27FC236}">
                <a16:creationId xmlns:a16="http://schemas.microsoft.com/office/drawing/2014/main" id="{E3C56CF6-A99C-4D85-999C-1CB9188511FF}"/>
              </a:ext>
            </a:extLst>
          </p:cNvPr>
          <p:cNvCxnSpPr/>
          <p:nvPr/>
        </p:nvCxnSpPr>
        <p:spPr>
          <a:xfrm flipV="1">
            <a:off x="1210385" y="7153780"/>
            <a:ext cx="0" cy="360000"/>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2" name="Picture 2" descr="C:\Users\RafalimananaL\Desktop\OUTILS\New MB logo - SEPT 16\PNG\PNG\Kantar_Millwardbrown_Small_Logo_BLACK_RGB.png">
            <a:extLst>
              <a:ext uri="{FF2B5EF4-FFF2-40B4-BE49-F238E27FC236}">
                <a16:creationId xmlns:a16="http://schemas.microsoft.com/office/drawing/2014/main" id="{EC2AB365-B279-4F26-B750-54B2EE0EAA1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5207"/>
          <a:stretch/>
        </p:blipFill>
        <p:spPr bwMode="auto">
          <a:xfrm>
            <a:off x="1356274" y="7191880"/>
            <a:ext cx="900544" cy="249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286E19-1D9E-4D59-B364-7FC22FE0581F}"/>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591198" y="1756957"/>
            <a:ext cx="3108094" cy="3331684"/>
          </a:xfrm>
          <a:prstGeom prst="rect">
            <a:avLst/>
          </a:prstGeom>
        </p:spPr>
      </p:pic>
      <p:pic>
        <p:nvPicPr>
          <p:cNvPr id="5" name="Picture 4">
            <a:extLst>
              <a:ext uri="{FF2B5EF4-FFF2-40B4-BE49-F238E27FC236}">
                <a16:creationId xmlns:a16="http://schemas.microsoft.com/office/drawing/2014/main" id="{B1FCB2C3-CB77-4054-BF88-3D3973EB173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310"/>
          <a:stretch/>
        </p:blipFill>
        <p:spPr>
          <a:xfrm>
            <a:off x="5410511" y="1756957"/>
            <a:ext cx="3108094" cy="3331684"/>
          </a:xfrm>
          <a:prstGeom prst="rect">
            <a:avLst/>
          </a:prstGeom>
        </p:spPr>
      </p:pic>
      <p:pic>
        <p:nvPicPr>
          <p:cNvPr id="11" name="Picture 10">
            <a:extLst>
              <a:ext uri="{FF2B5EF4-FFF2-40B4-BE49-F238E27FC236}">
                <a16:creationId xmlns:a16="http://schemas.microsoft.com/office/drawing/2014/main" id="{9064886E-A741-41A6-AC64-1F5160F2D827}"/>
              </a:ext>
            </a:extLst>
          </p:cNvPr>
          <p:cNvPicPr>
            <a:picLocks noChangeAspect="1"/>
          </p:cNvPicPr>
          <p:nvPr/>
        </p:nvPicPr>
        <p:blipFill rotWithShape="1">
          <a:blip r:embed="rId6" cstate="print">
            <a:grayscl/>
            <a:extLst>
              <a:ext uri="{28A0092B-C50C-407E-A947-70E740481C1C}">
                <a14:useLocalDpi xmlns:a14="http://schemas.microsoft.com/office/drawing/2010/main"/>
              </a:ext>
            </a:extLst>
          </a:blip>
          <a:srcRect/>
          <a:stretch/>
        </p:blipFill>
        <p:spPr>
          <a:xfrm>
            <a:off x="2181593" y="1756957"/>
            <a:ext cx="3108094" cy="3331684"/>
          </a:xfrm>
          <a:prstGeom prst="rect">
            <a:avLst/>
          </a:prstGeom>
        </p:spPr>
      </p:pic>
    </p:spTree>
    <p:extLst>
      <p:ext uri="{BB962C8B-B14F-4D97-AF65-F5344CB8AC3E}">
        <p14:creationId xmlns:p14="http://schemas.microsoft.com/office/powerpoint/2010/main" val="37067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9B81A428-C4B1-F642-88AE-8ED774BA0FC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2.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13.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4.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5.xml><?xml version="1.0" encoding="utf-8"?>
<a:theme xmlns:a="http://schemas.openxmlformats.org/drawingml/2006/main" name="1_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A348F4C2-7D79-4F94-97AA-26B56EF019A5}"/>
    </a:ext>
  </a:extLst>
</a:theme>
</file>

<file path=ppt/theme/theme16.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7.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8.xml><?xml version="1.0" encoding="utf-8"?>
<a:theme xmlns:a="http://schemas.openxmlformats.org/drawingml/2006/main" name="5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9.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6BC1A207-515F-42D6-BF08-B5CF753DA50C}"/>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20.xml><?xml version="1.0" encoding="utf-8"?>
<a:theme xmlns:a="http://schemas.openxmlformats.org/drawingml/2006/main" name="2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21.xml><?xml version="1.0" encoding="utf-8"?>
<a:theme xmlns:a="http://schemas.openxmlformats.org/drawingml/2006/main" name="3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22.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2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1EAB93-89FC-7C45-A263-CCB4337C1C1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B2B0FD12-3727-E94A-BBF9-50CA084E2676}"/>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535D1B-DEC1-D540-9F33-D202B6B25608}"/>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638900D9-EBF9-0D4A-AE83-BD423BA4FC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1771</Words>
  <Application>Microsoft Office PowerPoint</Application>
  <PresentationFormat>Custom</PresentationFormat>
  <Paragraphs>189</Paragraphs>
  <Slides>14</Slides>
  <Notes>4</Notes>
  <HiddenSlides>0</HiddenSlides>
  <MMClips>0</MMClips>
  <ScaleCrop>false</ScaleCrop>
  <HeadingPairs>
    <vt:vector size="8" baseType="variant">
      <vt:variant>
        <vt:lpstr>Fonts Used</vt:lpstr>
      </vt:variant>
      <vt:variant>
        <vt:i4>7</vt:i4>
      </vt:variant>
      <vt:variant>
        <vt:lpstr>Theme</vt:lpstr>
      </vt:variant>
      <vt:variant>
        <vt:i4>22</vt:i4>
      </vt:variant>
      <vt:variant>
        <vt:lpstr>Embedded OLE Servers</vt:lpstr>
      </vt:variant>
      <vt:variant>
        <vt:i4>1</vt:i4>
      </vt:variant>
      <vt:variant>
        <vt:lpstr>Slide Titles</vt:lpstr>
      </vt:variant>
      <vt:variant>
        <vt:i4>14</vt:i4>
      </vt:variant>
    </vt:vector>
  </HeadingPairs>
  <TitlesOfParts>
    <vt:vector size="44" baseType="lpstr">
      <vt:lpstr>Arial</vt:lpstr>
      <vt:lpstr>ArialMT</vt:lpstr>
      <vt:lpstr>Calibri</vt:lpstr>
      <vt:lpstr>Century Gothic</vt:lpstr>
      <vt:lpstr>Impact</vt:lpstr>
      <vt:lpstr>Lucida Grande</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1_Statement Slides</vt:lpstr>
      <vt:lpstr>1_Image Slides</vt:lpstr>
      <vt:lpstr>1_Copy Slides</vt:lpstr>
      <vt:lpstr>1_Co-branding Slides</vt:lpstr>
      <vt:lpstr>2_Copy Slides</vt:lpstr>
      <vt:lpstr>1_Blank with title</vt:lpstr>
      <vt:lpstr>5_Copy Slides</vt:lpstr>
      <vt:lpstr>2_Blank with title</vt:lpstr>
      <vt:lpstr>2_Image Slides</vt:lpstr>
      <vt:lpstr>3_Image Slides</vt:lpstr>
      <vt:lpstr>4_Copy Slides</vt:lpstr>
      <vt:lpstr>think-cell Slide</vt:lpstr>
      <vt:lpstr>START WITH CINEMA: NEW MESSAGE</vt:lpstr>
      <vt:lpstr>Using cinema to help launch A NEW MESSAGE</vt:lpstr>
      <vt:lpstr>Make sure your message reaches everyone</vt:lpstr>
      <vt:lpstr>MAXIMISE REACH OF YOUR MESSAGE BY STARTING WITH CINEMA</vt:lpstr>
      <vt:lpstr>STARTING WITH CINEMA IS ESSENTIAL FOR MAXIMISING ATTENTION</vt:lpstr>
      <vt:lpstr>If you want cost-effective attention, start with cinema </vt:lpstr>
      <vt:lpstr>TRUSTED ENVIRONMENT: Cinema IS KEY FOR LAUNCHING your message WITH TRUST </vt:lpstr>
      <vt:lpstr>TAP INTO THE EMOTIONAL EXPERIENCE &amp; PLAN FOR POSITIVITY USING CINEMA</vt:lpstr>
      <vt:lpstr>Cinema ads are the advertising format 16-34s are most RECEPTIVE towards</vt:lpstr>
      <vt:lpstr>Cinema efficiently contributes towards connecting with your brand &amp; message</vt:lpstr>
      <vt:lpstr>KANTAR RECOMMENDs including/upweighting cinema FOR more effective campaigns</vt:lpstr>
      <vt:lpstr>CINEMA HELPS DELIVER SUCCESS AS PART OF MESSAGE-LED CAMPAIGN LAUNCHES</vt:lpstr>
      <vt:lpstr>CASE STUDIES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2019-06-19T14:56:43Z</dcterms:created>
  <dcterms:modified xsi:type="dcterms:W3CDTF">2023-07-31T09:14:07Z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