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82" r:id="rId14"/>
  </p:sldMasterIdLst>
  <p:notesMasterIdLst>
    <p:notesMasterId r:id="rId31"/>
  </p:notesMasterIdLst>
  <p:handoutMasterIdLst>
    <p:handoutMasterId r:id="rId32"/>
  </p:handoutMasterIdLst>
  <p:sldIdLst>
    <p:sldId id="439" r:id="rId15"/>
    <p:sldId id="440" r:id="rId16"/>
    <p:sldId id="477" r:id="rId17"/>
    <p:sldId id="480" r:id="rId18"/>
    <p:sldId id="482" r:id="rId19"/>
    <p:sldId id="466" r:id="rId20"/>
    <p:sldId id="467" r:id="rId21"/>
    <p:sldId id="468" r:id="rId22"/>
    <p:sldId id="469" r:id="rId23"/>
    <p:sldId id="481" r:id="rId24"/>
    <p:sldId id="461" r:id="rId25"/>
    <p:sldId id="462" r:id="rId26"/>
    <p:sldId id="463" r:id="rId27"/>
    <p:sldId id="464" r:id="rId28"/>
    <p:sldId id="465" r:id="rId29"/>
    <p:sldId id="470" r:id="rId30"/>
  </p:sldIdLst>
  <p:sldSz cx="13442950" cy="7561263"/>
  <p:notesSz cx="6858000" cy="9144000"/>
  <p:custDataLst>
    <p:tags r:id="rId33"/>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Accountability" id="{95E246CD-DCB4-6D43-A7A1-23C185A92DE8}">
          <p14:sldIdLst>
            <p14:sldId id="439"/>
            <p14:sldId id="440"/>
          </p14:sldIdLst>
        </p14:section>
        <p14:section name="Forecasting Admissions &amp; Profiles" id="{9A13B41D-6984-244B-8A6F-3A32B28AE331}">
          <p14:sldIdLst>
            <p14:sldId id="477"/>
            <p14:sldId id="480"/>
            <p14:sldId id="482"/>
          </p14:sldIdLst>
        </p14:section>
        <p14:section name="Collect, Verify &amp; Reporting Admissions" id="{63B60905-4187-4949-99CC-F29338550B99}">
          <p14:sldIdLst>
            <p14:sldId id="466"/>
            <p14:sldId id="467"/>
            <p14:sldId id="468"/>
            <p14:sldId id="469"/>
          </p14:sldIdLst>
        </p14:section>
        <p14:section name="How we calculate TVRs for films" id="{55721DCD-2882-4684-B020-E0921C0F6E21}">
          <p14:sldIdLst>
            <p14:sldId id="481"/>
            <p14:sldId id="461"/>
          </p14:sldIdLst>
        </p14:section>
        <p14:section name="Independent Preshow Audits" id="{CC4D4F2E-3B2E-469E-B1C6-8805383D0D23}">
          <p14:sldIdLst>
            <p14:sldId id="462"/>
            <p14:sldId id="463"/>
            <p14:sldId id="464"/>
            <p14:sldId id="465"/>
          </p14:sldIdLst>
        </p14:section>
        <p14:section name="Summary" id="{7D468B09-EDF3-4EEF-8B5D-BB8481C3EABE}">
          <p14:sldIdLst>
            <p14:sldId id="470"/>
          </p14:sldIdLst>
        </p14:section>
      </p14:sectionLst>
    </p:ex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226C"/>
    <a:srgbClr val="FB3449"/>
    <a:srgbClr val="000000"/>
    <a:srgbClr val="CAC8C8"/>
    <a:srgbClr val="8547AD"/>
    <a:srgbClr val="33006F"/>
    <a:srgbClr val="0099A8"/>
    <a:srgbClr val="EA576C"/>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280" autoAdjust="0"/>
  </p:normalViewPr>
  <p:slideViewPr>
    <p:cSldViewPr snapToGrid="0">
      <p:cViewPr varScale="1">
        <p:scale>
          <a:sx n="62" d="100"/>
          <a:sy n="62" d="100"/>
        </p:scale>
        <p:origin x="336" y="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5/10/relationships/revisionInfo" Target="revisionInfo.xml"/><Relationship Id="rId3" Type="http://schemas.openxmlformats.org/officeDocument/2006/relationships/slideMaster" Target="slideMasters/slideMaster2.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9.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4/6/2021</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268760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6676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05564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11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6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49"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30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7622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40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204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181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92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506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77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0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422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1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344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13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459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15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214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18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705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0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433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23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426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25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03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427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5084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530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728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632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658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054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4970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5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066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706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3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38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73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222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83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541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042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567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44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4870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691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42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1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246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0720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349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18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451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799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554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801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656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804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8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7503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861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751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963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12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066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49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68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84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3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270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814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373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555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3773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414653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075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342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555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6185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1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8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9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1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9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800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7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86"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2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0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3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810"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8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4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0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7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3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5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2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4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9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8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9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6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9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06"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45"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68"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1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3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6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8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40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3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81"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505"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2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6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5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77"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9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2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3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3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8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4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6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9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77"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9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1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4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9"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63"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6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9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8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vmlDrawing" Target="../drawings/vmlDrawing76.v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theme" Target="../theme/theme12.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image" Target="../media/image1.emf"/><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oleObject" Target="../embeddings/oleObject76.bin"/><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tags" Target="../tags/tag77.xml"/><Relationship Id="rId30"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oleObject" Target="../embeddings/oleObject92.bin"/><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tags" Target="../tags/tag94.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vmlDrawing" Target="../drawings/vmlDrawing93.v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94"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98"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25"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21991"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29050050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39396"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947430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 id="2147484102" r:id="rId20"/>
    <p:sldLayoutId id="2147484103" r:id="rId21"/>
    <p:sldLayoutId id="214748410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76"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59"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34"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41"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23"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23"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74"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63"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F2C560-8653-4300-A5F5-7515309CFC5B}"/>
              </a:ext>
            </a:extLst>
          </p:cNvPr>
          <p:cNvSpPr>
            <a:spLocks noGrp="1"/>
          </p:cNvSpPr>
          <p:nvPr>
            <p:ph type="subTitle" idx="1"/>
          </p:nvPr>
        </p:nvSpPr>
        <p:spPr>
          <a:xfrm>
            <a:off x="261243" y="6090161"/>
            <a:ext cx="12305338" cy="455176"/>
          </a:xfrm>
        </p:spPr>
        <p:txBody>
          <a:bodyPr/>
          <a:lstStyle/>
          <a:p>
            <a:r>
              <a:rPr lang="en-GB" dirty="0"/>
              <a:t>Why brands can trust cinema </a:t>
            </a:r>
          </a:p>
        </p:txBody>
      </p:sp>
      <p:sp>
        <p:nvSpPr>
          <p:cNvPr id="3" name="Title 2"/>
          <p:cNvSpPr>
            <a:spLocks noGrp="1"/>
          </p:cNvSpPr>
          <p:nvPr>
            <p:ph type="ctrTitle"/>
          </p:nvPr>
        </p:nvSpPr>
        <p:spPr>
          <a:xfrm>
            <a:off x="261243" y="5276310"/>
            <a:ext cx="12331696" cy="709383"/>
          </a:xfrm>
        </p:spPr>
        <p:txBody>
          <a:bodyPr/>
          <a:lstStyle/>
          <a:p>
            <a:r>
              <a:rPr lang="en-US" dirty="0"/>
              <a:t>CINEMA: AN ACCOUNTABLE MEDIUM</a:t>
            </a:r>
          </a:p>
        </p:txBody>
      </p:sp>
    </p:spTree>
    <p:extLst>
      <p:ext uri="{BB962C8B-B14F-4D97-AF65-F5344CB8AC3E}">
        <p14:creationId xmlns:p14="http://schemas.microsoft.com/office/powerpoint/2010/main" val="112385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E06819-3099-4EA5-BF9A-24C701FC9D40}"/>
              </a:ext>
            </a:extLst>
          </p:cNvPr>
          <p:cNvSpPr/>
          <p:nvPr/>
        </p:nvSpPr>
        <p:spPr>
          <a:xfrm>
            <a:off x="6429046" y="2819399"/>
            <a:ext cx="1809750" cy="3860935"/>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800" dirty="0">
              <a:solidFill>
                <a:schemeClr val="bg1"/>
              </a:solidFill>
            </a:endParaRPr>
          </a:p>
          <a:p>
            <a:pPr algn="ctr"/>
            <a:endParaRPr lang="en-GB" sz="1800" dirty="0">
              <a:solidFill>
                <a:schemeClr val="bg1"/>
              </a:solidFill>
            </a:endParaRPr>
          </a:p>
          <a:p>
            <a:pPr algn="ctr"/>
            <a:endParaRPr lang="en-GB" sz="1800" dirty="0">
              <a:solidFill>
                <a:schemeClr val="bg1"/>
              </a:solidFill>
            </a:endParaRPr>
          </a:p>
          <a:p>
            <a:pPr algn="ctr"/>
            <a:r>
              <a:rPr lang="en-GB" sz="1800" dirty="0">
                <a:solidFill>
                  <a:schemeClr val="bg1"/>
                </a:solidFill>
              </a:rPr>
              <a:t>Cinema C&amp;F</a:t>
            </a:r>
          </a:p>
          <a:p>
            <a:pPr algn="ctr"/>
            <a:r>
              <a:rPr lang="en-GB" sz="1800" dirty="0">
                <a:solidFill>
                  <a:schemeClr val="bg1"/>
                </a:solidFill>
              </a:rPr>
              <a:t> and TVRs are calculated </a:t>
            </a:r>
          </a:p>
          <a:p>
            <a:pPr algn="ctr"/>
            <a:r>
              <a:rPr lang="en-GB" sz="1800" dirty="0">
                <a:solidFill>
                  <a:schemeClr val="bg1"/>
                </a:solidFill>
              </a:rPr>
              <a:t>based on Kantar’s GB universes</a:t>
            </a:r>
          </a:p>
        </p:txBody>
      </p:sp>
      <p:sp>
        <p:nvSpPr>
          <p:cNvPr id="23" name="Rectangle 22">
            <a:extLst>
              <a:ext uri="{FF2B5EF4-FFF2-40B4-BE49-F238E27FC236}">
                <a16:creationId xmlns:a16="http://schemas.microsoft.com/office/drawing/2014/main" id="{9B47664B-4F55-49C6-B637-E0CD94A6FDC4}"/>
              </a:ext>
            </a:extLst>
          </p:cNvPr>
          <p:cNvSpPr/>
          <p:nvPr/>
        </p:nvSpPr>
        <p:spPr>
          <a:xfrm>
            <a:off x="3495345" y="2819398"/>
            <a:ext cx="1809750" cy="3860935"/>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800" dirty="0">
              <a:solidFill>
                <a:schemeClr val="bg1"/>
              </a:solidFill>
            </a:endParaRPr>
          </a:p>
          <a:p>
            <a:pPr algn="ctr"/>
            <a:endParaRPr lang="en-GB" sz="1800" dirty="0">
              <a:solidFill>
                <a:schemeClr val="bg1"/>
              </a:solidFill>
            </a:endParaRPr>
          </a:p>
          <a:p>
            <a:pPr algn="ctr"/>
            <a:endParaRPr lang="en-GB" sz="1800" dirty="0">
              <a:solidFill>
                <a:schemeClr val="bg1"/>
              </a:solidFill>
            </a:endParaRPr>
          </a:p>
          <a:p>
            <a:pPr algn="ctr"/>
            <a:r>
              <a:rPr lang="en-GB" sz="1800" dirty="0">
                <a:solidFill>
                  <a:schemeClr val="bg1"/>
                </a:solidFill>
              </a:rPr>
              <a:t>A film’s final </a:t>
            </a:r>
          </a:p>
          <a:p>
            <a:pPr algn="ctr"/>
            <a:r>
              <a:rPr lang="en-GB" sz="1800" dirty="0">
                <a:solidFill>
                  <a:schemeClr val="bg1"/>
                </a:solidFill>
              </a:rPr>
              <a:t>CAA Film </a:t>
            </a:r>
          </a:p>
          <a:p>
            <a:pPr algn="ctr"/>
            <a:r>
              <a:rPr lang="en-GB" sz="1800" dirty="0">
                <a:solidFill>
                  <a:schemeClr val="bg1"/>
                </a:solidFill>
              </a:rPr>
              <a:t>Monitor profile that provides demographic breakdown </a:t>
            </a:r>
          </a:p>
          <a:p>
            <a:pPr algn="ctr"/>
            <a:r>
              <a:rPr lang="en-GB" sz="1800" dirty="0">
                <a:solidFill>
                  <a:schemeClr val="bg1"/>
                </a:solidFill>
              </a:rPr>
              <a:t>of the cinema audience</a:t>
            </a:r>
          </a:p>
        </p:txBody>
      </p:sp>
      <p:sp>
        <p:nvSpPr>
          <p:cNvPr id="22" name="Rectangle 21">
            <a:extLst>
              <a:ext uri="{FF2B5EF4-FFF2-40B4-BE49-F238E27FC236}">
                <a16:creationId xmlns:a16="http://schemas.microsoft.com/office/drawing/2014/main" id="{181C7934-5F42-4C47-AB70-D114F688B246}"/>
              </a:ext>
            </a:extLst>
          </p:cNvPr>
          <p:cNvSpPr/>
          <p:nvPr/>
        </p:nvSpPr>
        <p:spPr>
          <a:xfrm>
            <a:off x="590550" y="2819400"/>
            <a:ext cx="1809750" cy="3860935"/>
          </a:xfrm>
          <a:prstGeom prst="rect">
            <a:avLst/>
          </a:prstGeom>
          <a:noFill/>
          <a:ln>
            <a:solidFill>
              <a:schemeClr val="accent4"/>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800" dirty="0">
              <a:solidFill>
                <a:schemeClr val="bg1"/>
              </a:solidFill>
            </a:endParaRPr>
          </a:p>
          <a:p>
            <a:pPr algn="ctr"/>
            <a:endParaRPr lang="en-GB" sz="1800" dirty="0">
              <a:solidFill>
                <a:schemeClr val="bg1"/>
              </a:solidFill>
            </a:endParaRPr>
          </a:p>
          <a:p>
            <a:pPr algn="ctr"/>
            <a:endParaRPr lang="en-GB" sz="1800" dirty="0">
              <a:solidFill>
                <a:schemeClr val="bg1"/>
              </a:solidFill>
            </a:endParaRPr>
          </a:p>
          <a:p>
            <a:pPr algn="ctr"/>
            <a:r>
              <a:rPr lang="en-GB" sz="1800" dirty="0">
                <a:solidFill>
                  <a:schemeClr val="bg1"/>
                </a:solidFill>
              </a:rPr>
              <a:t>A film’s final admissions </a:t>
            </a:r>
          </a:p>
          <a:p>
            <a:pPr algn="ctr"/>
            <a:r>
              <a:rPr lang="en-GB" sz="1800" dirty="0">
                <a:solidFill>
                  <a:schemeClr val="bg1"/>
                </a:solidFill>
              </a:rPr>
              <a:t>figure (DCM </a:t>
            </a:r>
          </a:p>
          <a:p>
            <a:pPr algn="ctr"/>
            <a:r>
              <a:rPr lang="en-GB" sz="1800" dirty="0">
                <a:solidFill>
                  <a:schemeClr val="bg1"/>
                </a:solidFill>
              </a:rPr>
              <a:t>or Industry):</a:t>
            </a:r>
          </a:p>
          <a:p>
            <a:pPr algn="ctr"/>
            <a:endParaRPr lang="en-GB" sz="1800" dirty="0">
              <a:solidFill>
                <a:schemeClr val="bg1"/>
              </a:solidFill>
            </a:endParaRPr>
          </a:p>
          <a:p>
            <a:pPr algn="ctr"/>
            <a:r>
              <a:rPr lang="en-GB" sz="1800" dirty="0">
                <a:solidFill>
                  <a:schemeClr val="bg1"/>
                </a:solidFill>
              </a:rPr>
              <a:t>7 days</a:t>
            </a:r>
          </a:p>
          <a:p>
            <a:pPr algn="ctr"/>
            <a:r>
              <a:rPr lang="en-GB" sz="1800" dirty="0">
                <a:solidFill>
                  <a:schemeClr val="bg1"/>
                </a:solidFill>
              </a:rPr>
              <a:t>28 days</a:t>
            </a:r>
          </a:p>
          <a:p>
            <a:pPr algn="ctr"/>
            <a:r>
              <a:rPr lang="en-GB" sz="1800" dirty="0">
                <a:solidFill>
                  <a:schemeClr val="bg1"/>
                </a:solidFill>
              </a:rPr>
              <a:t>60 days</a:t>
            </a:r>
          </a:p>
        </p:txBody>
      </p:sp>
      <p:sp>
        <p:nvSpPr>
          <p:cNvPr id="9" name="Title 8">
            <a:extLst>
              <a:ext uri="{FF2B5EF4-FFF2-40B4-BE49-F238E27FC236}">
                <a16:creationId xmlns:a16="http://schemas.microsoft.com/office/drawing/2014/main" id="{9C054CF2-4CCA-40E0-AF0C-CA00C2E87E6F}"/>
              </a:ext>
            </a:extLst>
          </p:cNvPr>
          <p:cNvSpPr>
            <a:spLocks noGrp="1"/>
          </p:cNvSpPr>
          <p:nvPr>
            <p:ph type="title"/>
          </p:nvPr>
        </p:nvSpPr>
        <p:spPr/>
        <p:txBody>
          <a:bodyPr/>
          <a:lstStyle/>
          <a:p>
            <a:r>
              <a:rPr lang="en-GB" dirty="0"/>
              <a:t>Calculating </a:t>
            </a:r>
            <a:r>
              <a:rPr lang="en-GB" dirty="0" err="1"/>
              <a:t>c&amp;F</a:t>
            </a:r>
            <a:r>
              <a:rPr lang="en-GB" dirty="0"/>
              <a:t> and TVRS for CINEMA (post-release)</a:t>
            </a:r>
          </a:p>
        </p:txBody>
      </p:sp>
      <p:sp>
        <p:nvSpPr>
          <p:cNvPr id="12" name="Text Placeholder 11">
            <a:extLst>
              <a:ext uri="{FF2B5EF4-FFF2-40B4-BE49-F238E27FC236}">
                <a16:creationId xmlns:a16="http://schemas.microsoft.com/office/drawing/2014/main" id="{D51EDAE0-D015-44D0-B4B1-31A6E3EA259E}"/>
              </a:ext>
            </a:extLst>
          </p:cNvPr>
          <p:cNvSpPr>
            <a:spLocks noGrp="1"/>
          </p:cNvSpPr>
          <p:nvPr>
            <p:ph type="body" sz="quarter" idx="14"/>
          </p:nvPr>
        </p:nvSpPr>
        <p:spPr/>
        <p:txBody>
          <a:bodyPr/>
          <a:lstStyle/>
          <a:p>
            <a:endParaRPr lang="en-GB" dirty="0"/>
          </a:p>
        </p:txBody>
      </p:sp>
      <p:sp>
        <p:nvSpPr>
          <p:cNvPr id="16" name="Oval 15">
            <a:extLst>
              <a:ext uri="{FF2B5EF4-FFF2-40B4-BE49-F238E27FC236}">
                <a16:creationId xmlns:a16="http://schemas.microsoft.com/office/drawing/2014/main" id="{EE8B9221-E6D4-4E42-9C66-B13D9310250D}"/>
              </a:ext>
            </a:extLst>
          </p:cNvPr>
          <p:cNvSpPr/>
          <p:nvPr/>
        </p:nvSpPr>
        <p:spPr>
          <a:xfrm>
            <a:off x="3219120" y="1381695"/>
            <a:ext cx="2362200" cy="234315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CAA FILM MONITOR PROFILE</a:t>
            </a:r>
          </a:p>
        </p:txBody>
      </p:sp>
      <p:sp>
        <p:nvSpPr>
          <p:cNvPr id="18" name="Oval 17">
            <a:extLst>
              <a:ext uri="{FF2B5EF4-FFF2-40B4-BE49-F238E27FC236}">
                <a16:creationId xmlns:a16="http://schemas.microsoft.com/office/drawing/2014/main" id="{DC64D949-9A7E-4251-BB70-2DE965C9FC93}"/>
              </a:ext>
            </a:extLst>
          </p:cNvPr>
          <p:cNvSpPr/>
          <p:nvPr/>
        </p:nvSpPr>
        <p:spPr>
          <a:xfrm>
            <a:off x="6152821" y="1381696"/>
            <a:ext cx="2362200" cy="234315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KANTAR GB UNIVERSES</a:t>
            </a:r>
          </a:p>
        </p:txBody>
      </p:sp>
      <p:sp>
        <p:nvSpPr>
          <p:cNvPr id="20" name="Rectangle 19">
            <a:extLst>
              <a:ext uri="{FF2B5EF4-FFF2-40B4-BE49-F238E27FC236}">
                <a16:creationId xmlns:a16="http://schemas.microsoft.com/office/drawing/2014/main" id="{068642F5-29C0-431F-8755-370DB1718A76}"/>
              </a:ext>
            </a:extLst>
          </p:cNvPr>
          <p:cNvSpPr/>
          <p:nvPr/>
        </p:nvSpPr>
        <p:spPr>
          <a:xfrm>
            <a:off x="8915072" y="1596073"/>
            <a:ext cx="4095374" cy="5084260"/>
          </a:xfrm>
          <a:prstGeom prst="rect">
            <a:avLst/>
          </a:prstGeom>
          <a:noFill/>
          <a:ln>
            <a:solidFill>
              <a:schemeClr val="accent4"/>
            </a:solidFill>
            <a:prstDash val="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800" i="1" dirty="0">
              <a:solidFill>
                <a:schemeClr val="bg1"/>
              </a:solidFill>
            </a:endParaRPr>
          </a:p>
          <a:p>
            <a:pPr algn="ctr"/>
            <a:r>
              <a:rPr lang="en-GB" sz="1800" i="1" dirty="0">
                <a:solidFill>
                  <a:schemeClr val="bg1"/>
                </a:solidFill>
              </a:rPr>
              <a:t>Fast &amp; Furious: Hobbs and Shaw</a:t>
            </a:r>
          </a:p>
          <a:p>
            <a:pPr algn="ctr"/>
            <a:endParaRPr lang="en-GB" sz="1800" dirty="0">
              <a:solidFill>
                <a:schemeClr val="bg1"/>
              </a:solidFill>
            </a:endParaRPr>
          </a:p>
          <a:p>
            <a:pPr algn="ctr"/>
            <a:r>
              <a:rPr lang="en-GB" sz="1800" b="1" dirty="0">
                <a:solidFill>
                  <a:schemeClr val="bg1"/>
                </a:solidFill>
              </a:rPr>
              <a:t>DCM Admissions (7 days): </a:t>
            </a:r>
            <a:r>
              <a:rPr lang="en-GB" sz="1800" dirty="0">
                <a:solidFill>
                  <a:schemeClr val="bg1"/>
                </a:solidFill>
              </a:rPr>
              <a:t>981,128</a:t>
            </a:r>
          </a:p>
          <a:p>
            <a:pPr algn="ctr"/>
            <a:endParaRPr lang="en-GB" sz="1800" dirty="0">
              <a:solidFill>
                <a:schemeClr val="bg1"/>
              </a:solidFill>
            </a:endParaRPr>
          </a:p>
          <a:p>
            <a:pPr algn="ctr"/>
            <a:r>
              <a:rPr lang="en-GB" sz="1800" b="1" dirty="0">
                <a:solidFill>
                  <a:schemeClr val="bg1"/>
                </a:solidFill>
              </a:rPr>
              <a:t>Film Monitor Profile (16-34 %): </a:t>
            </a:r>
            <a:r>
              <a:rPr lang="en-GB" sz="1800" dirty="0">
                <a:solidFill>
                  <a:schemeClr val="bg1"/>
                </a:solidFill>
              </a:rPr>
              <a:t>48.76%</a:t>
            </a:r>
          </a:p>
          <a:p>
            <a:pPr algn="ctr"/>
            <a:endParaRPr lang="en-GB" sz="1800" dirty="0">
              <a:solidFill>
                <a:schemeClr val="bg1"/>
              </a:solidFill>
            </a:endParaRPr>
          </a:p>
          <a:p>
            <a:pPr algn="ctr"/>
            <a:r>
              <a:rPr lang="en-GB" sz="1800" u="sng" dirty="0">
                <a:solidFill>
                  <a:schemeClr val="bg1"/>
                </a:solidFill>
              </a:rPr>
              <a:t>= 478,398 16-34 DCM admissions</a:t>
            </a:r>
          </a:p>
          <a:p>
            <a:pPr algn="ctr"/>
            <a:endParaRPr lang="en-GB" sz="1800" dirty="0">
              <a:solidFill>
                <a:schemeClr val="bg1"/>
              </a:solidFill>
            </a:endParaRPr>
          </a:p>
          <a:p>
            <a:pPr algn="ctr"/>
            <a:r>
              <a:rPr lang="en-GB" sz="1800" b="1" dirty="0">
                <a:solidFill>
                  <a:schemeClr val="bg1"/>
                </a:solidFill>
              </a:rPr>
              <a:t>Kantar 16-34 Universe: </a:t>
            </a:r>
            <a:r>
              <a:rPr lang="en-GB" sz="1800" dirty="0">
                <a:solidFill>
                  <a:schemeClr val="bg1"/>
                </a:solidFill>
              </a:rPr>
              <a:t>15,296,622</a:t>
            </a:r>
          </a:p>
          <a:p>
            <a:pPr algn="ctr"/>
            <a:endParaRPr lang="en-GB" sz="1800" dirty="0">
              <a:solidFill>
                <a:schemeClr val="bg1"/>
              </a:solidFill>
            </a:endParaRPr>
          </a:p>
          <a:p>
            <a:pPr algn="ctr"/>
            <a:r>
              <a:rPr lang="en-GB" sz="1800" dirty="0">
                <a:solidFill>
                  <a:schemeClr val="bg1"/>
                </a:solidFill>
              </a:rPr>
              <a:t>(16-34 Admissions / 16-34 Universe * 100)</a:t>
            </a:r>
          </a:p>
          <a:p>
            <a:pPr algn="ctr"/>
            <a:endParaRPr lang="en-GB" sz="1800" dirty="0">
              <a:solidFill>
                <a:schemeClr val="bg1"/>
              </a:solidFill>
            </a:endParaRPr>
          </a:p>
          <a:p>
            <a:pPr algn="ctr"/>
            <a:r>
              <a:rPr lang="en-GB" sz="1800" u="sng" dirty="0">
                <a:solidFill>
                  <a:schemeClr val="bg1"/>
                </a:solidFill>
              </a:rPr>
              <a:t>= 3.13 16-34 DCM TVRs</a:t>
            </a:r>
          </a:p>
        </p:txBody>
      </p:sp>
      <p:sp>
        <p:nvSpPr>
          <p:cNvPr id="21" name="Rectangle 20">
            <a:extLst>
              <a:ext uri="{FF2B5EF4-FFF2-40B4-BE49-F238E27FC236}">
                <a16:creationId xmlns:a16="http://schemas.microsoft.com/office/drawing/2014/main" id="{BF213203-434D-4747-9664-665C9364C3F1}"/>
              </a:ext>
            </a:extLst>
          </p:cNvPr>
          <p:cNvSpPr/>
          <p:nvPr/>
        </p:nvSpPr>
        <p:spPr>
          <a:xfrm>
            <a:off x="8915072" y="1687089"/>
            <a:ext cx="4095374" cy="494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accent4"/>
                </a:solidFill>
                <a:effectLst/>
                <a:uLnTx/>
                <a:uFillTx/>
                <a:latin typeface="Impact"/>
                <a:ea typeface="+mn-ea"/>
                <a:cs typeface="+mn-cs"/>
              </a:rPr>
              <a:t>EXAMPLE</a:t>
            </a:r>
          </a:p>
        </p:txBody>
      </p:sp>
      <p:sp>
        <p:nvSpPr>
          <p:cNvPr id="15" name="Oval 14">
            <a:extLst>
              <a:ext uri="{FF2B5EF4-FFF2-40B4-BE49-F238E27FC236}">
                <a16:creationId xmlns:a16="http://schemas.microsoft.com/office/drawing/2014/main" id="{6DC77AF7-F69C-413B-8954-9FE14E3A3827}"/>
              </a:ext>
            </a:extLst>
          </p:cNvPr>
          <p:cNvSpPr/>
          <p:nvPr/>
        </p:nvSpPr>
        <p:spPr>
          <a:xfrm>
            <a:off x="292021" y="1381696"/>
            <a:ext cx="2362200" cy="2343150"/>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FINAL </a:t>
            </a:r>
          </a:p>
          <a:p>
            <a:pPr algn="ctr"/>
            <a:r>
              <a:rPr lang="en-GB" b="1" dirty="0">
                <a:solidFill>
                  <a:srgbClr val="FFFFFF"/>
                </a:solidFill>
              </a:rPr>
              <a:t>ADMISSIONS</a:t>
            </a:r>
          </a:p>
        </p:txBody>
      </p:sp>
    </p:spTree>
    <p:extLst>
      <p:ext uri="{BB962C8B-B14F-4D97-AF65-F5344CB8AC3E}">
        <p14:creationId xmlns:p14="http://schemas.microsoft.com/office/powerpoint/2010/main" val="117023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9EA1A-60DC-4567-8C6D-9E58BDFA448A}"/>
              </a:ext>
            </a:extLst>
          </p:cNvPr>
          <p:cNvSpPr>
            <a:spLocks noGrp="1"/>
          </p:cNvSpPr>
          <p:nvPr>
            <p:ph type="title"/>
          </p:nvPr>
        </p:nvSpPr>
        <p:spPr/>
        <p:txBody>
          <a:bodyPr/>
          <a:lstStyle/>
          <a:p>
            <a:r>
              <a:rPr lang="en-US" dirty="0"/>
              <a:t>TOP 2019 RELEASES: 16-34 TVRs</a:t>
            </a:r>
            <a:endParaRPr lang="en-GB" dirty="0"/>
          </a:p>
        </p:txBody>
      </p:sp>
      <p:sp>
        <p:nvSpPr>
          <p:cNvPr id="6" name="Text Placeholder 5">
            <a:extLst>
              <a:ext uri="{FF2B5EF4-FFF2-40B4-BE49-F238E27FC236}">
                <a16:creationId xmlns:a16="http://schemas.microsoft.com/office/drawing/2014/main" id="{0A528F4C-032D-4D72-B42D-5205B00C77D5}"/>
              </a:ext>
            </a:extLst>
          </p:cNvPr>
          <p:cNvSpPr>
            <a:spLocks noGrp="1"/>
          </p:cNvSpPr>
          <p:nvPr>
            <p:ph type="body" sz="quarter" idx="11"/>
          </p:nvPr>
        </p:nvSpPr>
        <p:spPr>
          <a:xfrm>
            <a:off x="9073161" y="7251118"/>
            <a:ext cx="4198031" cy="123111"/>
          </a:xfrm>
        </p:spPr>
        <p:txBody>
          <a:bodyPr/>
          <a:lstStyle/>
          <a:p>
            <a:r>
              <a:rPr lang="en-GB" dirty="0"/>
              <a:t>Based on 60-day full industry admissions and final CAA Film Monitor audience profile</a:t>
            </a:r>
          </a:p>
        </p:txBody>
      </p:sp>
      <p:sp>
        <p:nvSpPr>
          <p:cNvPr id="14" name="Content Placeholder 6">
            <a:extLst>
              <a:ext uri="{FF2B5EF4-FFF2-40B4-BE49-F238E27FC236}">
                <a16:creationId xmlns:a16="http://schemas.microsoft.com/office/drawing/2014/main" id="{754C6449-D88E-4CD8-8191-9CC25790C2E7}"/>
              </a:ext>
            </a:extLst>
          </p:cNvPr>
          <p:cNvSpPr txBox="1">
            <a:spLocks/>
          </p:cNvSpPr>
          <p:nvPr/>
        </p:nvSpPr>
        <p:spPr bwMode="gray">
          <a:xfrm>
            <a:off x="270001" y="1585927"/>
            <a:ext cx="4587008" cy="482674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AVENGERS: ENDGAME			34</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JOKER			 		</a:t>
            </a:r>
            <a:r>
              <a:rPr lang="en-GB" sz="1470" dirty="0">
                <a:solidFill>
                  <a:srgbClr val="000000"/>
                </a:solidFill>
                <a:latin typeface="Arial" pitchFamily="34" charset="0"/>
                <a:cs typeface="Arial" pitchFamily="34" charset="0"/>
              </a:rPr>
              <a:t>29</a:t>
            </a:r>
            <a:endPar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LION KING				23</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TOY STORY 4				21</a:t>
            </a:r>
          </a:p>
          <a:p>
            <a:pPr marL="342900" indent="-342900" defTabSz="672034" fontAlgn="base">
              <a:lnSpc>
                <a:spcPct val="200000"/>
              </a:lnSpc>
              <a:spcBef>
                <a:spcPct val="20000"/>
              </a:spcBef>
              <a:spcAft>
                <a:spcPct val="0"/>
              </a:spcAft>
              <a:buFont typeface="+mj-lt"/>
              <a:buAutoNum type="arabicPeriod"/>
              <a:defRPr/>
            </a:pPr>
            <a:r>
              <a:rPr lang="en-GB" sz="1470" dirty="0">
                <a:solidFill>
                  <a:srgbClr val="000000"/>
                </a:solidFill>
                <a:latin typeface="Arial" pitchFamily="34" charset="0"/>
                <a:cs typeface="Arial" pitchFamily="34" charset="0"/>
              </a:rPr>
              <a:t>CAPTAIN MARVEL 				17</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STAR WARS: THE RISE OF SKYWALKER	16</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SPIDER-MAN: FAR FROM HOME		15</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FROZEN II					13</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ALADDIN					13</a:t>
            </a:r>
          </a:p>
          <a:p>
            <a:pPr marL="342900" marR="0" lvl="0" indent="-342900" algn="l" defTabSz="672034" rtl="0" eaLnBrk="1" fontAlgn="base" latinLnBrk="0" hangingPunct="1">
              <a:lnSpc>
                <a:spcPct val="200000"/>
              </a:lnSpc>
              <a:spcBef>
                <a:spcPct val="20000"/>
              </a:spcBef>
              <a:spcAft>
                <a:spcPct val="0"/>
              </a:spcAft>
              <a:buClrTx/>
              <a:buSzTx/>
              <a:buFont typeface="+mj-lt"/>
              <a:buAutoNum type="arabicPeriod"/>
              <a:tabLst/>
              <a:defRPr/>
            </a:pPr>
            <a:r>
              <a:rPr lang="en-GB" sz="1470" dirty="0">
                <a:solidFill>
                  <a:srgbClr val="000000"/>
                </a:solidFill>
                <a:latin typeface="Arial" pitchFamily="34" charset="0"/>
                <a:cs typeface="Arial" pitchFamily="34" charset="0"/>
              </a:rPr>
              <a:t>JUMANJI: THE NEXT LEVEL</a:t>
            </a:r>
            <a:r>
              <a:rPr kumimoji="0" lang="en-GB" sz="147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11</a:t>
            </a:r>
            <a:endParaRPr kumimoji="0" lang="en-GB" sz="1398"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Rectangle 14">
            <a:extLst>
              <a:ext uri="{FF2B5EF4-FFF2-40B4-BE49-F238E27FC236}">
                <a16:creationId xmlns:a16="http://schemas.microsoft.com/office/drawing/2014/main" id="{2F66E7DC-D32B-481E-A0DE-7478287EF456}"/>
              </a:ext>
            </a:extLst>
          </p:cNvPr>
          <p:cNvSpPr/>
          <p:nvPr/>
        </p:nvSpPr>
        <p:spPr>
          <a:xfrm>
            <a:off x="3326076" y="1015437"/>
            <a:ext cx="1374104" cy="522322"/>
          </a:xfrm>
          <a:prstGeom prst="rect">
            <a:avLst/>
          </a:prstGeom>
        </p:spPr>
        <p:txBody>
          <a:bodyPr wrap="square">
            <a:spAutoFit/>
          </a:bodyPr>
          <a:lstStyle/>
          <a:p>
            <a:pPr marL="0" marR="0" lvl="0" indent="0" algn="r" defTabSz="672034" rtl="0" eaLnBrk="1" fontAlgn="base" latinLnBrk="0" hangingPunct="1">
              <a:lnSpc>
                <a:spcPts val="1499"/>
              </a:lnSpc>
              <a:spcBef>
                <a:spcPct val="20000"/>
              </a:spcBef>
              <a:spcAft>
                <a:spcPct val="0"/>
              </a:spcAft>
              <a:buClrTx/>
              <a:buSzTx/>
              <a:buFontTx/>
              <a:buNone/>
              <a:tabLst/>
              <a:defRPr/>
            </a:pPr>
            <a:r>
              <a:rPr kumimoji="0" lang="en-GB" sz="147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r" defTabSz="672034" rtl="0" eaLnBrk="1" fontAlgn="base" latinLnBrk="0" hangingPunct="1">
              <a:lnSpc>
                <a:spcPts val="1499"/>
              </a:lnSpc>
              <a:spcBef>
                <a:spcPct val="20000"/>
              </a:spcBef>
              <a:spcAft>
                <a:spcPct val="0"/>
              </a:spcAft>
              <a:buClrTx/>
              <a:buSzTx/>
              <a:buFontTx/>
              <a:buNone/>
              <a:tabLst/>
              <a:defRPr/>
            </a:pPr>
            <a:r>
              <a:rPr kumimoji="0" lang="en-GB" sz="147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16-34 TVRs</a:t>
            </a:r>
          </a:p>
        </p:txBody>
      </p:sp>
      <p:pic>
        <p:nvPicPr>
          <p:cNvPr id="7" name="Picture Placeholder 6">
            <a:extLst>
              <a:ext uri="{FF2B5EF4-FFF2-40B4-BE49-F238E27FC236}">
                <a16:creationId xmlns:a16="http://schemas.microsoft.com/office/drawing/2014/main" id="{2B5EEA9C-1244-4E3F-8D76-1C2A093AF6F6}"/>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9105" t="-374" r="19673" b="-1"/>
          <a:stretch/>
        </p:blipFill>
        <p:spPr>
          <a:xfrm>
            <a:off x="5867400" y="1352550"/>
            <a:ext cx="7188200" cy="5111750"/>
          </a:xfrm>
        </p:spPr>
      </p:pic>
    </p:spTree>
    <p:extLst>
      <p:ext uri="{BB962C8B-B14F-4D97-AF65-F5344CB8AC3E}">
        <p14:creationId xmlns:p14="http://schemas.microsoft.com/office/powerpoint/2010/main" val="20127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67624"/>
            <a:ext cx="12331696" cy="709383"/>
          </a:xfrm>
        </p:spPr>
        <p:txBody>
          <a:bodyPr/>
          <a:lstStyle/>
          <a:p>
            <a:r>
              <a:rPr lang="en-US" dirty="0"/>
              <a:t>INDEPENDENT preshow AUDITS</a:t>
            </a:r>
          </a:p>
        </p:txBody>
      </p:sp>
    </p:spTree>
    <p:extLst>
      <p:ext uri="{BB962C8B-B14F-4D97-AF65-F5344CB8AC3E}">
        <p14:creationId xmlns:p14="http://schemas.microsoft.com/office/powerpoint/2010/main" val="312547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INDEPENDENT PRESHOW AUDITS </a:t>
            </a:r>
            <a:endParaRPr lang="en-US" dirty="0"/>
          </a:p>
        </p:txBody>
      </p:sp>
      <p:sp>
        <p:nvSpPr>
          <p:cNvPr id="4" name="Text Placeholder 3">
            <a:extLst>
              <a:ext uri="{FF2B5EF4-FFF2-40B4-BE49-F238E27FC236}">
                <a16:creationId xmlns:a16="http://schemas.microsoft.com/office/drawing/2014/main" id="{BC339607-760B-4B42-8098-5C6FAEBE751F}"/>
              </a:ext>
            </a:extLst>
          </p:cNvPr>
          <p:cNvSpPr>
            <a:spLocks noGrp="1"/>
          </p:cNvSpPr>
          <p:nvPr>
            <p:ph type="body" sz="quarter" idx="14"/>
          </p:nvPr>
        </p:nvSpPr>
        <p:spPr/>
        <p:txBody>
          <a:bodyPr/>
          <a:lstStyle/>
          <a:p>
            <a:r>
              <a:rPr lang="en-GB" dirty="0"/>
              <a:t>Background and Methodology</a:t>
            </a:r>
          </a:p>
        </p:txBody>
      </p:sp>
      <p:sp>
        <p:nvSpPr>
          <p:cNvPr id="5" name="TextBox 4">
            <a:extLst>
              <a:ext uri="{FF2B5EF4-FFF2-40B4-BE49-F238E27FC236}">
                <a16:creationId xmlns:a16="http://schemas.microsoft.com/office/drawing/2014/main" id="{571E9FC1-A5D9-4D75-9620-6F88A44AC2C6}"/>
              </a:ext>
            </a:extLst>
          </p:cNvPr>
          <p:cNvSpPr txBox="1"/>
          <p:nvPr/>
        </p:nvSpPr>
        <p:spPr>
          <a:xfrm>
            <a:off x="270000" y="1473639"/>
            <a:ext cx="4783781" cy="4965290"/>
          </a:xfrm>
          <a:prstGeom prst="rect">
            <a:avLst/>
          </a:prstGeom>
          <a:solidFill>
            <a:schemeClr val="accent4"/>
          </a:solidFill>
          <a:ln>
            <a:noFill/>
          </a:ln>
        </p:spPr>
        <p:txBody>
          <a:bodyPr wrap="square" lIns="180000" tIns="180000" rIns="180000" bIns="180000" rtlCol="0">
            <a:no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BACKGROUND</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The Cinema Advertising Association (CAA) engaged Assosia, a trusted retail research and quality assurance specialist, to undertake monthly audits that would capture presence during various intervals of the preshow experience. </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Assosia act as a third party independent agency on behalf of clients to provide unprejudiced and impartial auditing information. </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Assosia is considered one of the leading authorities for retail research by many media channels including the BBC, The Guardian, The Telegraph, as well as numerous radio stations. </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44C81BD-1EB7-514F-A428-C9C0CCE0FAA9}"/>
              </a:ext>
            </a:extLst>
          </p:cNvPr>
          <p:cNvSpPr txBox="1"/>
          <p:nvPr/>
        </p:nvSpPr>
        <p:spPr>
          <a:xfrm>
            <a:off x="5174166" y="1473639"/>
            <a:ext cx="7998784" cy="4965290"/>
          </a:xfrm>
          <a:prstGeom prst="rect">
            <a:avLst/>
          </a:prstGeom>
          <a:solidFill>
            <a:schemeClr val="bg2"/>
          </a:solidFill>
          <a:ln>
            <a:noFill/>
          </a:ln>
        </p:spPr>
        <p:txBody>
          <a:bodyPr wrap="square" lIns="180000" tIns="180000" rIns="180000" bIns="180000" rtlCol="0">
            <a:no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METHODOLOGY</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Assosia auditors visit selected cinemas monthly across the UK over a weekend (Friday, Saturday and Sunday) to review the pre-reel experience and collate presence throughout the reel data. </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Auditors arrive to sit in the auditorium at least 15 minutes prior to the film start time. They are briefed to collect the following information for each screening:</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 </a:t>
            </a:r>
          </a:p>
          <a:p>
            <a:pPr marL="285750" marR="0" lvl="0" indent="-285750" algn="l" defTabSz="9618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Number of cinemagoers present during the pre-reel </a:t>
            </a:r>
          </a:p>
          <a:p>
            <a:pPr marL="285750" marR="0" lvl="0" indent="-285750" algn="l" defTabSz="9618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Number of cinemagoers present during the bronze spot</a:t>
            </a:r>
          </a:p>
          <a:p>
            <a:pPr marL="285750" marR="0" lvl="0" indent="-285750" algn="l" defTabSz="9618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Number of cinemagoers present during the silver spot</a:t>
            </a:r>
          </a:p>
          <a:p>
            <a:pPr marL="285750" marR="0" lvl="0" indent="-285750" algn="l" defTabSz="96184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Number of cinemagoers present during the gold spot</a:t>
            </a:r>
          </a:p>
          <a:p>
            <a:pPr marL="285750" marR="0" lvl="0" indent="-285750" algn="l" defTabSz="9618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FFFFFF"/>
                </a:solidFill>
                <a:latin typeface="Arial"/>
              </a:rPr>
              <a:t>Number of cinemagoers present for the film </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480923" marR="0" lvl="1"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The auditor will leave the showing once the film has begun.  </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Monthly audit data has been collated annually with results published highlighting the annual averages (% of total audience present) for the different stages of the ad reel.</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802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PRESENCE DURING PRESHOW RESULTS</a:t>
            </a:r>
            <a:endParaRPr lang="en-US" dirty="0"/>
          </a:p>
        </p:txBody>
      </p:sp>
      <p:sp>
        <p:nvSpPr>
          <p:cNvPr id="4" name="Text Placeholder 3"/>
          <p:cNvSpPr>
            <a:spLocks noGrp="1"/>
          </p:cNvSpPr>
          <p:nvPr>
            <p:ph type="body" sz="quarter" idx="27"/>
          </p:nvPr>
        </p:nvSpPr>
        <p:spPr>
          <a:xfrm>
            <a:off x="270623" y="651956"/>
            <a:ext cx="12039363" cy="436608"/>
          </a:xfrm>
        </p:spPr>
        <p:txBody>
          <a:bodyPr/>
          <a:lstStyle/>
          <a:p>
            <a:r>
              <a:rPr lang="en-GB" dirty="0"/>
              <a:t>The latest ‘presence during preshow’ figures from independent audits conducted by Assosia</a:t>
            </a:r>
          </a:p>
        </p:txBody>
      </p:sp>
      <p:sp>
        <p:nvSpPr>
          <p:cNvPr id="5" name="Text Placeholder 4"/>
          <p:cNvSpPr txBox="1">
            <a:spLocks/>
          </p:cNvSpPr>
          <p:nvPr/>
        </p:nvSpPr>
        <p:spPr>
          <a:xfrm>
            <a:off x="10273613" y="4801084"/>
            <a:ext cx="1603904" cy="779783"/>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500" dirty="0">
                <a:solidFill>
                  <a:srgbClr val="D4AF4B"/>
                </a:solidFill>
              </a:rPr>
              <a:t>100% </a:t>
            </a:r>
          </a:p>
          <a:p>
            <a:pPr algn="ctr"/>
            <a:r>
              <a:rPr lang="en-GB" sz="1200" dirty="0">
                <a:solidFill>
                  <a:schemeClr val="bg1"/>
                </a:solidFill>
              </a:rPr>
              <a:t>of cinemagoers seated when the Gold Spot begins</a:t>
            </a:r>
          </a:p>
        </p:txBody>
      </p:sp>
      <p:sp>
        <p:nvSpPr>
          <p:cNvPr id="6" name="Text Placeholder 4"/>
          <p:cNvSpPr txBox="1">
            <a:spLocks/>
          </p:cNvSpPr>
          <p:nvPr/>
        </p:nvSpPr>
        <p:spPr>
          <a:xfrm>
            <a:off x="6764323" y="4801084"/>
            <a:ext cx="1551184" cy="1550041"/>
          </a:xfrm>
          <a:prstGeom prst="rect">
            <a:avLst/>
          </a:prstGeom>
        </p:spPr>
        <p:txBody>
          <a:bodyPr wrap="square"/>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500" dirty="0">
                <a:solidFill>
                  <a:srgbClr val="999595"/>
                </a:solidFill>
              </a:rPr>
              <a:t>94% </a:t>
            </a:r>
          </a:p>
          <a:p>
            <a:pPr algn="ctr"/>
            <a:r>
              <a:rPr lang="en-GB" sz="1200" dirty="0">
                <a:solidFill>
                  <a:schemeClr val="bg1"/>
                </a:solidFill>
              </a:rPr>
              <a:t>of cinemagoers seated when the Silver Spot begins</a:t>
            </a:r>
          </a:p>
          <a:p>
            <a:pPr algn="ctr"/>
            <a:endParaRPr lang="en-GB" sz="1200" dirty="0">
              <a:solidFill>
                <a:srgbClr val="999595"/>
              </a:solidFill>
            </a:endParaRPr>
          </a:p>
        </p:txBody>
      </p:sp>
      <p:sp>
        <p:nvSpPr>
          <p:cNvPr id="7" name="Text Placeholder 4"/>
          <p:cNvSpPr txBox="1">
            <a:spLocks/>
          </p:cNvSpPr>
          <p:nvPr/>
        </p:nvSpPr>
        <p:spPr>
          <a:xfrm>
            <a:off x="4235916" y="4801084"/>
            <a:ext cx="1640064" cy="76470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500" dirty="0">
                <a:solidFill>
                  <a:srgbClr val="D87F4C"/>
                </a:solidFill>
              </a:rPr>
              <a:t>92% </a:t>
            </a:r>
          </a:p>
          <a:p>
            <a:pPr algn="ctr"/>
            <a:r>
              <a:rPr lang="en-GB" sz="1200" dirty="0">
                <a:solidFill>
                  <a:schemeClr val="bg1"/>
                </a:solidFill>
              </a:rPr>
              <a:t>of cinemagoers seated when the Bronze Spot begins</a:t>
            </a:r>
          </a:p>
          <a:p>
            <a:pPr algn="ctr"/>
            <a:endParaRPr lang="en-GB" sz="1200" dirty="0">
              <a:solidFill>
                <a:srgbClr val="D87F4C"/>
              </a:solidFill>
            </a:endParaRPr>
          </a:p>
        </p:txBody>
      </p:sp>
      <p:sp>
        <p:nvSpPr>
          <p:cNvPr id="34" name="Text Placeholder 33"/>
          <p:cNvSpPr txBox="1">
            <a:spLocks noGrp="1"/>
          </p:cNvSpPr>
          <p:nvPr>
            <p:ph type="body" sz="quarter" idx="11"/>
          </p:nvPr>
        </p:nvSpPr>
        <p:spPr>
          <a:prstGeom prst="rect">
            <a:avLst/>
          </a:prstGeom>
          <a:noFill/>
          <a:ln>
            <a:noFill/>
          </a:ln>
        </p:spPr>
        <p:txBody>
          <a:bodyPr wrap="square" rtlCol="0">
            <a:spAutoFit/>
          </a:bodyPr>
          <a:lstStyle/>
          <a:p>
            <a:pPr algn="r"/>
            <a:r>
              <a:rPr lang="en-GB" sz="800" dirty="0">
                <a:solidFill>
                  <a:srgbClr val="000000"/>
                </a:solidFill>
              </a:rPr>
              <a:t>Source: Assosia, 2018</a:t>
            </a:r>
          </a:p>
        </p:txBody>
      </p:sp>
      <p:grpSp>
        <p:nvGrpSpPr>
          <p:cNvPr id="36" name="Group 35"/>
          <p:cNvGrpSpPr/>
          <p:nvPr/>
        </p:nvGrpSpPr>
        <p:grpSpPr>
          <a:xfrm>
            <a:off x="781839" y="1775491"/>
            <a:ext cx="12087301" cy="2912424"/>
            <a:chOff x="158182" y="2405264"/>
            <a:chExt cx="10122344" cy="2438969"/>
          </a:xfrm>
        </p:grpSpPr>
        <p:sp>
          <p:nvSpPr>
            <p:cNvPr id="37" name="Rectangle 36"/>
            <p:cNvSpPr/>
            <p:nvPr/>
          </p:nvSpPr>
          <p:spPr>
            <a:xfrm>
              <a:off x="169387" y="2405264"/>
              <a:ext cx="740941" cy="2438969"/>
            </a:xfrm>
            <a:prstGeom prst="rect">
              <a:avLst/>
            </a:prstGeom>
            <a:solidFill>
              <a:schemeClr val="accent5">
                <a:lumMod val="20000"/>
                <a:lumOff val="80000"/>
              </a:schemeClr>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38" name="TextBox 37"/>
            <p:cNvSpPr txBox="1"/>
            <p:nvPr/>
          </p:nvSpPr>
          <p:spPr>
            <a:xfrm>
              <a:off x="158182" y="2453184"/>
              <a:ext cx="853449" cy="1546577"/>
            </a:xfrm>
            <a:prstGeom prst="rect">
              <a:avLst/>
            </a:prstGeom>
            <a:noFill/>
            <a:ln>
              <a:noFill/>
            </a:ln>
          </p:spPr>
          <p:txBody>
            <a:bodyPr wrap="square" rtlCol="0">
              <a:spAutoFit/>
            </a:bodyPr>
            <a:lstStyle/>
            <a:p>
              <a:r>
                <a:rPr lang="en-US" sz="1050" b="1" dirty="0">
                  <a:solidFill>
                    <a:schemeClr val="accent6"/>
                  </a:solidFill>
                  <a:ea typeface="Impact" charset="0"/>
                  <a:cs typeface="Impact" charset="0"/>
                </a:rPr>
                <a:t>1. </a:t>
              </a: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r>
                <a:rPr lang="en-US" sz="1050" b="1" dirty="0">
                  <a:solidFill>
                    <a:schemeClr val="accent6"/>
                  </a:solidFill>
                  <a:ea typeface="Impact" charset="0"/>
                  <a:cs typeface="Impact" charset="0"/>
                </a:rPr>
                <a:t>DCM</a:t>
              </a:r>
            </a:p>
            <a:p>
              <a:r>
                <a:rPr lang="en-US" sz="1050" b="1" dirty="0">
                  <a:solidFill>
                    <a:schemeClr val="accent6"/>
                  </a:solidFill>
                  <a:ea typeface="Impact" charset="0"/>
                  <a:cs typeface="Impact" charset="0"/>
                </a:rPr>
                <a:t>OPENING IDENT</a:t>
              </a:r>
            </a:p>
          </p:txBody>
        </p:sp>
        <p:cxnSp>
          <p:nvCxnSpPr>
            <p:cNvPr id="39" name="Straight Arrow Connector 38"/>
            <p:cNvCxnSpPr/>
            <p:nvPr/>
          </p:nvCxnSpPr>
          <p:spPr>
            <a:xfrm>
              <a:off x="438951" y="4647010"/>
              <a:ext cx="177408"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89802" y="2405264"/>
              <a:ext cx="2076363" cy="2438969"/>
            </a:xfrm>
            <a:prstGeom prst="rect">
              <a:avLst/>
            </a:prstGeom>
            <a:solidFill>
              <a:schemeClr val="accent5">
                <a:lumMod val="60000"/>
                <a:lumOff val="40000"/>
              </a:schemeClr>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1" name="Rectangle 40"/>
            <p:cNvSpPr/>
            <p:nvPr/>
          </p:nvSpPr>
          <p:spPr>
            <a:xfrm>
              <a:off x="3145639" y="2405264"/>
              <a:ext cx="1172671" cy="2438969"/>
            </a:xfrm>
            <a:prstGeom prst="rect">
              <a:avLst/>
            </a:prstGeom>
            <a:solidFill>
              <a:srgbClr val="D87F4C"/>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2" name="Rectangle 41"/>
            <p:cNvSpPr/>
            <p:nvPr/>
          </p:nvSpPr>
          <p:spPr>
            <a:xfrm>
              <a:off x="4397784" y="2405264"/>
              <a:ext cx="741600" cy="2438969"/>
            </a:xfrm>
            <a:prstGeom prst="rect">
              <a:avLst/>
            </a:prstGeom>
            <a:solidFill>
              <a:schemeClr val="accent5">
                <a:lumMod val="20000"/>
                <a:lumOff val="80000"/>
              </a:schemeClr>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3" name="Rectangle 42"/>
            <p:cNvSpPr/>
            <p:nvPr/>
          </p:nvSpPr>
          <p:spPr>
            <a:xfrm>
              <a:off x="5218858" y="2405264"/>
              <a:ext cx="1190293" cy="2438969"/>
            </a:xfrm>
            <a:prstGeom prst="rect">
              <a:avLst/>
            </a:prstGeom>
            <a:solidFill>
              <a:srgbClr val="999595"/>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4" name="Rectangle 43"/>
            <p:cNvSpPr/>
            <p:nvPr/>
          </p:nvSpPr>
          <p:spPr>
            <a:xfrm>
              <a:off x="6488625" y="2405264"/>
              <a:ext cx="1612728" cy="2438969"/>
            </a:xfrm>
            <a:prstGeom prst="rect">
              <a:avLst/>
            </a:prstGeom>
            <a:solidFill>
              <a:schemeClr val="accent5">
                <a:lumMod val="20000"/>
                <a:lumOff val="80000"/>
              </a:schemeClr>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5" name="Rectangle 44"/>
            <p:cNvSpPr/>
            <p:nvPr/>
          </p:nvSpPr>
          <p:spPr>
            <a:xfrm>
              <a:off x="8180827" y="2405264"/>
              <a:ext cx="1183017" cy="2438969"/>
            </a:xfrm>
            <a:prstGeom prst="rect">
              <a:avLst/>
            </a:prstGeom>
            <a:solidFill>
              <a:srgbClr val="D4AF4B"/>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6" name="Rectangle 45"/>
            <p:cNvSpPr/>
            <p:nvPr/>
          </p:nvSpPr>
          <p:spPr>
            <a:xfrm>
              <a:off x="9443315" y="2405264"/>
              <a:ext cx="473318" cy="2438969"/>
            </a:xfrm>
            <a:prstGeom prst="rect">
              <a:avLst/>
            </a:prstGeom>
            <a:solidFill>
              <a:schemeClr val="accent5">
                <a:lumMod val="20000"/>
                <a:lumOff val="80000"/>
              </a:schemeClr>
            </a:solidFill>
            <a:ln w="3175">
              <a:solidFill>
                <a:schemeClr val="accent5"/>
              </a:solidFill>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47" name="Straight Arrow Connector 46"/>
            <p:cNvCxnSpPr/>
            <p:nvPr/>
          </p:nvCxnSpPr>
          <p:spPr>
            <a:xfrm>
              <a:off x="1945655" y="4647010"/>
              <a:ext cx="177408"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656021" y="4647010"/>
              <a:ext cx="177408" cy="1"/>
            </a:xfrm>
            <a:prstGeom prst="straightConnector1">
              <a:avLst/>
            </a:prstGeom>
            <a:ln>
              <a:solidFill>
                <a:srgbClr val="FFFEF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648338" y="4647010"/>
              <a:ext cx="177408"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06170" y="4647010"/>
              <a:ext cx="177408" cy="1"/>
            </a:xfrm>
            <a:prstGeom prst="straightConnector1">
              <a:avLst/>
            </a:prstGeom>
            <a:ln>
              <a:solidFill>
                <a:srgbClr val="FFFEF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93530" y="4647010"/>
              <a:ext cx="177408"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672706" y="4647010"/>
              <a:ext cx="177408" cy="1"/>
            </a:xfrm>
            <a:prstGeom prst="straightConnector1">
              <a:avLst/>
            </a:prstGeom>
            <a:ln>
              <a:solidFill>
                <a:srgbClr val="FFFEFF"/>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9601921" y="4593221"/>
              <a:ext cx="107577" cy="107577"/>
            </a:xfrm>
            <a:prstGeom prst="ellipse">
              <a:avLst/>
            </a:prstGeom>
            <a:noFill/>
            <a:ln w="19050">
              <a:solidFill>
                <a:schemeClr val="accent6"/>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accent6"/>
                </a:solidFill>
              </a:endParaRPr>
            </a:p>
          </p:txBody>
        </p:sp>
        <p:sp>
          <p:nvSpPr>
            <p:cNvPr id="54" name="TextBox 53"/>
            <p:cNvSpPr txBox="1"/>
            <p:nvPr/>
          </p:nvSpPr>
          <p:spPr>
            <a:xfrm>
              <a:off x="1092206" y="2453184"/>
              <a:ext cx="853449" cy="1384995"/>
            </a:xfrm>
            <a:prstGeom prst="rect">
              <a:avLst/>
            </a:prstGeom>
            <a:noFill/>
            <a:ln>
              <a:noFill/>
            </a:ln>
          </p:spPr>
          <p:txBody>
            <a:bodyPr wrap="square" rtlCol="0">
              <a:spAutoFit/>
            </a:bodyPr>
            <a:lstStyle/>
            <a:p>
              <a:r>
                <a:rPr lang="en-US" sz="1050" b="1" dirty="0">
                  <a:solidFill>
                    <a:schemeClr val="accent6"/>
                  </a:solidFill>
                  <a:ea typeface="Impact" charset="0"/>
                  <a:cs typeface="Impact" charset="0"/>
                </a:rPr>
                <a:t>2.</a:t>
              </a: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r>
                <a:rPr lang="en-US" sz="1050" b="1" dirty="0">
                  <a:solidFill>
                    <a:schemeClr val="accent6"/>
                  </a:solidFill>
                  <a:ea typeface="Impact" charset="0"/>
                  <a:cs typeface="Impact" charset="0"/>
                </a:rPr>
                <a:t>BRAND </a:t>
              </a:r>
            </a:p>
            <a:p>
              <a:r>
                <a:rPr lang="en-US" sz="1050" b="1" dirty="0">
                  <a:solidFill>
                    <a:schemeClr val="accent6"/>
                  </a:solidFill>
                  <a:ea typeface="Impact" charset="0"/>
                  <a:cs typeface="Impact" charset="0"/>
                </a:rPr>
                <a:t>ADS</a:t>
              </a:r>
            </a:p>
          </p:txBody>
        </p:sp>
        <p:sp>
          <p:nvSpPr>
            <p:cNvPr id="55" name="TextBox 54"/>
            <p:cNvSpPr txBox="1"/>
            <p:nvPr/>
          </p:nvSpPr>
          <p:spPr>
            <a:xfrm>
              <a:off x="3193856" y="2453184"/>
              <a:ext cx="853449" cy="1425672"/>
            </a:xfrm>
            <a:prstGeom prst="rect">
              <a:avLst/>
            </a:prstGeom>
            <a:noFill/>
            <a:ln>
              <a:noFill/>
            </a:ln>
          </p:spPr>
          <p:txBody>
            <a:bodyPr wrap="square" rtlCol="0">
              <a:spAutoFit/>
            </a:bodyPr>
            <a:lstStyle/>
            <a:p>
              <a:r>
                <a:rPr lang="en-US" sz="1050" b="1" dirty="0">
                  <a:solidFill>
                    <a:srgbClr val="FFFEFF"/>
                  </a:solidFill>
                  <a:ea typeface="Impact" charset="0"/>
                  <a:cs typeface="Impact" charset="0"/>
                </a:rPr>
                <a:t>3.</a:t>
              </a: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r>
                <a:rPr lang="en-US" sz="1050" b="1" dirty="0">
                  <a:solidFill>
                    <a:srgbClr val="FFFEFF"/>
                  </a:solidFill>
                  <a:ea typeface="Impact" charset="0"/>
                  <a:cs typeface="Impact" charset="0"/>
                </a:rPr>
                <a:t>BRONZE</a:t>
              </a:r>
            </a:p>
            <a:p>
              <a:r>
                <a:rPr lang="en-US" sz="1050" b="1" dirty="0">
                  <a:solidFill>
                    <a:srgbClr val="FFFEFF"/>
                  </a:solidFill>
                  <a:ea typeface="Impact" charset="0"/>
                  <a:cs typeface="Impact" charset="0"/>
                </a:rPr>
                <a:t>SPOT</a:t>
              </a:r>
            </a:p>
          </p:txBody>
        </p:sp>
        <p:sp>
          <p:nvSpPr>
            <p:cNvPr id="56" name="TextBox 55"/>
            <p:cNvSpPr txBox="1"/>
            <p:nvPr/>
          </p:nvSpPr>
          <p:spPr>
            <a:xfrm>
              <a:off x="4387841" y="2453184"/>
              <a:ext cx="853449" cy="1546577"/>
            </a:xfrm>
            <a:prstGeom prst="rect">
              <a:avLst/>
            </a:prstGeom>
            <a:noFill/>
            <a:ln>
              <a:noFill/>
            </a:ln>
          </p:spPr>
          <p:txBody>
            <a:bodyPr wrap="square" rtlCol="0">
              <a:spAutoFit/>
            </a:bodyPr>
            <a:lstStyle/>
            <a:p>
              <a:r>
                <a:rPr lang="en-US" sz="1050" b="1" dirty="0">
                  <a:solidFill>
                    <a:schemeClr val="accent6"/>
                  </a:solidFill>
                  <a:ea typeface="Impact" charset="0"/>
                  <a:cs typeface="Impact" charset="0"/>
                </a:rPr>
                <a:t>4.</a:t>
              </a: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r>
                <a:rPr lang="en-US" sz="1050" b="1" dirty="0">
                  <a:solidFill>
                    <a:schemeClr val="accent6"/>
                  </a:solidFill>
                  <a:ea typeface="Impact" charset="0"/>
                  <a:cs typeface="Impact" charset="0"/>
                </a:rPr>
                <a:t>DCM</a:t>
              </a:r>
            </a:p>
            <a:p>
              <a:r>
                <a:rPr lang="en-US" sz="1050" b="1" dirty="0">
                  <a:solidFill>
                    <a:schemeClr val="accent6"/>
                  </a:solidFill>
                  <a:ea typeface="Impact" charset="0"/>
                  <a:cs typeface="Impact" charset="0"/>
                </a:rPr>
                <a:t>CLOSING</a:t>
              </a:r>
            </a:p>
            <a:p>
              <a:r>
                <a:rPr lang="en-US" sz="1050" b="1" dirty="0">
                  <a:solidFill>
                    <a:schemeClr val="accent6"/>
                  </a:solidFill>
                  <a:ea typeface="Impact" charset="0"/>
                  <a:cs typeface="Impact" charset="0"/>
                </a:rPr>
                <a:t>IDENT</a:t>
              </a:r>
            </a:p>
          </p:txBody>
        </p:sp>
        <p:sp>
          <p:nvSpPr>
            <p:cNvPr id="57" name="TextBox 56"/>
            <p:cNvSpPr txBox="1"/>
            <p:nvPr/>
          </p:nvSpPr>
          <p:spPr>
            <a:xfrm>
              <a:off x="5279445" y="2453184"/>
              <a:ext cx="853449" cy="1384995"/>
            </a:xfrm>
            <a:prstGeom prst="rect">
              <a:avLst/>
            </a:prstGeom>
            <a:noFill/>
            <a:ln>
              <a:noFill/>
            </a:ln>
          </p:spPr>
          <p:txBody>
            <a:bodyPr wrap="square" rtlCol="0">
              <a:spAutoFit/>
            </a:bodyPr>
            <a:lstStyle/>
            <a:p>
              <a:r>
                <a:rPr lang="en-US" sz="1050" b="1" dirty="0">
                  <a:solidFill>
                    <a:srgbClr val="FFFEFF"/>
                  </a:solidFill>
                  <a:ea typeface="Impact" charset="0"/>
                  <a:cs typeface="Impact" charset="0"/>
                </a:rPr>
                <a:t>5.</a:t>
              </a: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r>
                <a:rPr lang="en-US" sz="1050" b="1" dirty="0">
                  <a:solidFill>
                    <a:srgbClr val="FFFEFF"/>
                  </a:solidFill>
                  <a:ea typeface="Impact" charset="0"/>
                  <a:cs typeface="Impact" charset="0"/>
                </a:rPr>
                <a:t>SILVER SPOT</a:t>
              </a:r>
            </a:p>
          </p:txBody>
        </p:sp>
        <p:sp>
          <p:nvSpPr>
            <p:cNvPr id="58" name="TextBox 57"/>
            <p:cNvSpPr txBox="1"/>
            <p:nvPr/>
          </p:nvSpPr>
          <p:spPr>
            <a:xfrm>
              <a:off x="6519060" y="2453184"/>
              <a:ext cx="1028787" cy="1159845"/>
            </a:xfrm>
            <a:prstGeom prst="rect">
              <a:avLst/>
            </a:prstGeom>
            <a:noFill/>
            <a:ln>
              <a:noFill/>
            </a:ln>
          </p:spPr>
          <p:txBody>
            <a:bodyPr wrap="square" rtlCol="0">
              <a:spAutoFit/>
            </a:bodyPr>
            <a:lstStyle/>
            <a:p>
              <a:r>
                <a:rPr lang="en-US" sz="1050" b="1" dirty="0">
                  <a:solidFill>
                    <a:schemeClr val="accent6"/>
                  </a:solidFill>
                  <a:ea typeface="Impact" charset="0"/>
                  <a:cs typeface="Impact" charset="0"/>
                </a:rPr>
                <a:t>6.</a:t>
              </a: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r>
                <a:rPr lang="en-US" sz="1050" b="1" dirty="0">
                  <a:solidFill>
                    <a:schemeClr val="accent6"/>
                  </a:solidFill>
                  <a:ea typeface="Impact" charset="0"/>
                  <a:cs typeface="Impact" charset="0"/>
                </a:rPr>
                <a:t>FILM </a:t>
              </a:r>
            </a:p>
            <a:p>
              <a:r>
                <a:rPr lang="en-US" sz="1050" b="1" dirty="0">
                  <a:solidFill>
                    <a:schemeClr val="accent6"/>
                  </a:solidFill>
                  <a:ea typeface="Impact" charset="0"/>
                  <a:cs typeface="Impact" charset="0"/>
                </a:rPr>
                <a:t>TRAILERS</a:t>
              </a:r>
            </a:p>
          </p:txBody>
        </p:sp>
        <p:sp>
          <p:nvSpPr>
            <p:cNvPr id="59" name="TextBox 58"/>
            <p:cNvSpPr txBox="1"/>
            <p:nvPr/>
          </p:nvSpPr>
          <p:spPr>
            <a:xfrm>
              <a:off x="8245981" y="2453184"/>
              <a:ext cx="853449" cy="1159845"/>
            </a:xfrm>
            <a:prstGeom prst="rect">
              <a:avLst/>
            </a:prstGeom>
            <a:noFill/>
            <a:ln>
              <a:noFill/>
            </a:ln>
          </p:spPr>
          <p:txBody>
            <a:bodyPr wrap="square" rtlCol="0">
              <a:spAutoFit/>
            </a:bodyPr>
            <a:lstStyle/>
            <a:p>
              <a:r>
                <a:rPr lang="en-US" sz="1050" b="1" dirty="0">
                  <a:solidFill>
                    <a:srgbClr val="FFFEFF"/>
                  </a:solidFill>
                  <a:ea typeface="Impact" charset="0"/>
                  <a:cs typeface="Impact" charset="0"/>
                </a:rPr>
                <a:t>7.</a:t>
              </a: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endParaRPr lang="en-US" sz="1050" b="1" dirty="0">
                <a:solidFill>
                  <a:srgbClr val="FFFEFF"/>
                </a:solidFill>
                <a:ea typeface="Impact" charset="0"/>
                <a:cs typeface="Impact" charset="0"/>
              </a:endParaRPr>
            </a:p>
            <a:p>
              <a:r>
                <a:rPr lang="en-US" sz="1050" b="1" dirty="0">
                  <a:solidFill>
                    <a:srgbClr val="FFFEFF"/>
                  </a:solidFill>
                  <a:ea typeface="Impact" charset="0"/>
                  <a:cs typeface="Impact" charset="0"/>
                </a:rPr>
                <a:t>GOLD </a:t>
              </a:r>
            </a:p>
            <a:p>
              <a:r>
                <a:rPr lang="en-US" sz="1050" b="1" dirty="0">
                  <a:solidFill>
                    <a:srgbClr val="FFFEFF"/>
                  </a:solidFill>
                  <a:ea typeface="Impact" charset="0"/>
                  <a:cs typeface="Impact" charset="0"/>
                </a:rPr>
                <a:t>SPOT</a:t>
              </a:r>
            </a:p>
          </p:txBody>
        </p:sp>
        <p:sp>
          <p:nvSpPr>
            <p:cNvPr id="60" name="TextBox 59"/>
            <p:cNvSpPr txBox="1"/>
            <p:nvPr/>
          </p:nvSpPr>
          <p:spPr>
            <a:xfrm>
              <a:off x="9427077" y="2453184"/>
              <a:ext cx="853449" cy="1223412"/>
            </a:xfrm>
            <a:prstGeom prst="rect">
              <a:avLst/>
            </a:prstGeom>
            <a:noFill/>
            <a:ln>
              <a:noFill/>
            </a:ln>
          </p:spPr>
          <p:txBody>
            <a:bodyPr wrap="square" rtlCol="0">
              <a:spAutoFit/>
            </a:bodyPr>
            <a:lstStyle/>
            <a:p>
              <a:r>
                <a:rPr lang="en-US" sz="1050" b="1" dirty="0">
                  <a:solidFill>
                    <a:schemeClr val="accent6"/>
                  </a:solidFill>
                  <a:ea typeface="Impact" charset="0"/>
                  <a:cs typeface="Impact" charset="0"/>
                </a:rPr>
                <a:t>8.</a:t>
              </a: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endParaRPr lang="en-US" sz="1050" b="1" dirty="0">
                <a:solidFill>
                  <a:schemeClr val="accent6"/>
                </a:solidFill>
                <a:ea typeface="Impact" charset="0"/>
                <a:cs typeface="Impact" charset="0"/>
              </a:endParaRPr>
            </a:p>
            <a:p>
              <a:r>
                <a:rPr lang="en-US" sz="1050" b="1" dirty="0">
                  <a:solidFill>
                    <a:schemeClr val="accent6"/>
                  </a:solidFill>
                  <a:ea typeface="Impact" charset="0"/>
                  <a:cs typeface="Impact" charset="0"/>
                </a:rPr>
                <a:t>FILM</a:t>
              </a:r>
            </a:p>
          </p:txBody>
        </p:sp>
      </p:grpSp>
      <p:sp>
        <p:nvSpPr>
          <p:cNvPr id="61" name="Text Placeholder 4">
            <a:extLst>
              <a:ext uri="{FF2B5EF4-FFF2-40B4-BE49-F238E27FC236}">
                <a16:creationId xmlns:a16="http://schemas.microsoft.com/office/drawing/2014/main" id="{1C206470-36C6-45DE-BA5D-1D1CDCAECA5B}"/>
              </a:ext>
            </a:extLst>
          </p:cNvPr>
          <p:cNvSpPr txBox="1">
            <a:spLocks/>
          </p:cNvSpPr>
          <p:nvPr/>
        </p:nvSpPr>
        <p:spPr>
          <a:xfrm>
            <a:off x="2017015" y="4788483"/>
            <a:ext cx="1798564" cy="76470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500" dirty="0">
                <a:solidFill>
                  <a:schemeClr val="accent6"/>
                </a:solidFill>
              </a:rPr>
              <a:t>83% </a:t>
            </a:r>
          </a:p>
          <a:p>
            <a:pPr algn="ctr"/>
            <a:r>
              <a:rPr lang="en-GB" sz="1200" dirty="0">
                <a:solidFill>
                  <a:schemeClr val="bg1"/>
                </a:solidFill>
              </a:rPr>
              <a:t>of cinemagoers seated during the commercial ad reel</a:t>
            </a:r>
            <a:endParaRPr lang="en-GB" sz="1200" dirty="0">
              <a:solidFill>
                <a:srgbClr val="D87F4C"/>
              </a:solidFill>
            </a:endParaRPr>
          </a:p>
        </p:txBody>
      </p:sp>
    </p:spTree>
    <p:extLst>
      <p:ext uri="{BB962C8B-B14F-4D97-AF65-F5344CB8AC3E}">
        <p14:creationId xmlns:p14="http://schemas.microsoft.com/office/powerpoint/2010/main" val="184648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84821" y="7256318"/>
            <a:ext cx="5494004" cy="123111"/>
          </a:xfrm>
        </p:spPr>
        <p:txBody>
          <a:bodyPr/>
          <a:lstStyle/>
          <a:p>
            <a:r>
              <a:rPr lang="en-US" dirty="0"/>
              <a:t>Source: Assosia</a:t>
            </a:r>
          </a:p>
        </p:txBody>
      </p:sp>
      <p:sp>
        <p:nvSpPr>
          <p:cNvPr id="3" name="Title 2"/>
          <p:cNvSpPr>
            <a:spLocks noGrp="1"/>
          </p:cNvSpPr>
          <p:nvPr>
            <p:ph type="title"/>
          </p:nvPr>
        </p:nvSpPr>
        <p:spPr/>
        <p:txBody>
          <a:bodyPr/>
          <a:lstStyle/>
          <a:p>
            <a:pPr lvl="0"/>
            <a:r>
              <a:rPr lang="en-US" dirty="0"/>
              <a:t>Presence of audience through the preshow</a:t>
            </a:r>
          </a:p>
        </p:txBody>
      </p:sp>
      <p:graphicFrame>
        <p:nvGraphicFramePr>
          <p:cNvPr id="5" name="Table 4"/>
          <p:cNvGraphicFramePr>
            <a:graphicFrameLocks noGrp="1"/>
          </p:cNvGraphicFramePr>
          <p:nvPr>
            <p:extLst/>
          </p:nvPr>
        </p:nvGraphicFramePr>
        <p:xfrm>
          <a:off x="428671" y="1337169"/>
          <a:ext cx="12254670" cy="5171787"/>
        </p:xfrm>
        <a:graphic>
          <a:graphicData uri="http://schemas.openxmlformats.org/drawingml/2006/table">
            <a:tbl>
              <a:tblPr firstRow="1" bandRow="1">
                <a:tableStyleId>{5C22544A-7EE6-4342-B048-85BDC9FD1C3A}</a:tableStyleId>
              </a:tblPr>
              <a:tblGrid>
                <a:gridCol w="2042445">
                  <a:extLst>
                    <a:ext uri="{9D8B030D-6E8A-4147-A177-3AD203B41FA5}">
                      <a16:colId xmlns:a16="http://schemas.microsoft.com/office/drawing/2014/main" val="20003"/>
                    </a:ext>
                  </a:extLst>
                </a:gridCol>
                <a:gridCol w="2042445">
                  <a:extLst>
                    <a:ext uri="{9D8B030D-6E8A-4147-A177-3AD203B41FA5}">
                      <a16:colId xmlns:a16="http://schemas.microsoft.com/office/drawing/2014/main" val="20000"/>
                    </a:ext>
                  </a:extLst>
                </a:gridCol>
                <a:gridCol w="2042445">
                  <a:extLst>
                    <a:ext uri="{9D8B030D-6E8A-4147-A177-3AD203B41FA5}">
                      <a16:colId xmlns:a16="http://schemas.microsoft.com/office/drawing/2014/main" val="20001"/>
                    </a:ext>
                  </a:extLst>
                </a:gridCol>
                <a:gridCol w="2042445">
                  <a:extLst>
                    <a:ext uri="{9D8B030D-6E8A-4147-A177-3AD203B41FA5}">
                      <a16:colId xmlns:a16="http://schemas.microsoft.com/office/drawing/2014/main" val="20002"/>
                    </a:ext>
                  </a:extLst>
                </a:gridCol>
                <a:gridCol w="2042445">
                  <a:extLst>
                    <a:ext uri="{9D8B030D-6E8A-4147-A177-3AD203B41FA5}">
                      <a16:colId xmlns:a16="http://schemas.microsoft.com/office/drawing/2014/main" val="2753399333"/>
                    </a:ext>
                  </a:extLst>
                </a:gridCol>
                <a:gridCol w="2042445">
                  <a:extLst>
                    <a:ext uri="{9D8B030D-6E8A-4147-A177-3AD203B41FA5}">
                      <a16:colId xmlns:a16="http://schemas.microsoft.com/office/drawing/2014/main" val="858867785"/>
                    </a:ext>
                  </a:extLst>
                </a:gridCol>
              </a:tblGrid>
              <a:tr h="489146">
                <a:tc>
                  <a:txBody>
                    <a:bodyPr/>
                    <a:lstStyle/>
                    <a:p>
                      <a:pPr algn="ctr"/>
                      <a:endParaRPr lang="en-GB" dirty="0">
                        <a:solidFill>
                          <a:sysClr val="windowText" lastClr="000000"/>
                        </a:solidFill>
                      </a:endParaRPr>
                    </a:p>
                  </a:txBody>
                  <a:tcPr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2014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2015</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2016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2017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ysClr val="windowText" lastClr="000000"/>
                          </a:solidFill>
                        </a:rPr>
                        <a:t>2018</a:t>
                      </a:r>
                    </a:p>
                  </a:txBody>
                  <a:tcPr>
                    <a:lnL w="12700" cap="flat" cmpd="sng" algn="ctr">
                      <a:solidFill>
                        <a:schemeClr val="accent5"/>
                      </a:solidFill>
                      <a:prstDash val="solid"/>
                      <a:round/>
                      <a:headEnd type="none" w="med" len="med"/>
                      <a:tailEnd type="none" w="med" len="med"/>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6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latin typeface="+mn-lt"/>
                          <a:ea typeface="Impact" charset="0"/>
                          <a:cs typeface="Impact" charset="0"/>
                        </a:rPr>
                        <a:t>Commercial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latin typeface="+mn-lt"/>
                          <a:ea typeface="Impact" charset="0"/>
                          <a:cs typeface="Impact" charset="0"/>
                        </a:rPr>
                        <a:t>Ad Reel</a:t>
                      </a: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algn="ctr">
                        <a:lnSpc>
                          <a:spcPct val="250000"/>
                        </a:lnSpc>
                      </a:pPr>
                      <a:r>
                        <a:rPr lang="en-GB" dirty="0">
                          <a:solidFill>
                            <a:schemeClr val="bg1"/>
                          </a:solidFill>
                        </a:rPr>
                        <a:t>72%</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76%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77%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83%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83%</a:t>
                      </a:r>
                    </a:p>
                  </a:txBody>
                  <a:tcP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latin typeface="+mn-lt"/>
                          <a:ea typeface="Impact" charset="0"/>
                          <a:cs typeface="Impact" charset="0"/>
                        </a:rPr>
                        <a:t>Bronze Spot</a:t>
                      </a: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D87F4C"/>
                    </a:solidFill>
                  </a:tcPr>
                </a:tc>
                <a:tc>
                  <a:txBody>
                    <a:bodyPr/>
                    <a:lstStyle/>
                    <a:p>
                      <a:pPr algn="ctr">
                        <a:lnSpc>
                          <a:spcPct val="250000"/>
                        </a:lnSpc>
                      </a:pPr>
                      <a:r>
                        <a:rPr lang="en-GB" dirty="0">
                          <a:solidFill>
                            <a:schemeClr val="bg1"/>
                          </a:solidFill>
                        </a:rPr>
                        <a:t>86%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87%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89%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91%</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92%</a:t>
                      </a:r>
                    </a:p>
                  </a:txBody>
                  <a:tcP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49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latin typeface="+mn-lt"/>
                          <a:ea typeface="Impact" charset="0"/>
                          <a:cs typeface="Impact" charset="0"/>
                        </a:rPr>
                        <a:t>Silver Spot</a:t>
                      </a: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99595"/>
                    </a:solidFill>
                  </a:tcPr>
                </a:tc>
                <a:tc>
                  <a:txBody>
                    <a:bodyPr/>
                    <a:lstStyle/>
                    <a:p>
                      <a:pPr algn="ctr">
                        <a:lnSpc>
                          <a:spcPct val="250000"/>
                        </a:lnSpc>
                      </a:pPr>
                      <a:r>
                        <a:rPr lang="en-GB" dirty="0">
                          <a:solidFill>
                            <a:schemeClr val="bg1"/>
                          </a:solidFill>
                        </a:rPr>
                        <a:t>89%</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93%</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94%</a:t>
                      </a:r>
                    </a:p>
                  </a:txBody>
                  <a:tcP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96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latin typeface="+mn-lt"/>
                          <a:ea typeface="Impact" charset="0"/>
                          <a:cs typeface="Impact" charset="0"/>
                        </a:rPr>
                        <a:t>Gold Spot</a:t>
                      </a: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D4AF4B"/>
                    </a:solidFill>
                  </a:tcPr>
                </a:tc>
                <a:tc>
                  <a:txBody>
                    <a:bodyPr/>
                    <a:lstStyle/>
                    <a:p>
                      <a:pPr algn="ctr">
                        <a:lnSpc>
                          <a:spcPct val="250000"/>
                        </a:lnSpc>
                      </a:pPr>
                      <a:r>
                        <a:rPr lang="en-GB" dirty="0">
                          <a:solidFill>
                            <a:schemeClr val="bg1"/>
                          </a:solidFill>
                        </a:rPr>
                        <a:t>100%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100%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100%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100%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250000"/>
                        </a:lnSpc>
                      </a:pPr>
                      <a:r>
                        <a:rPr lang="en-GB" dirty="0">
                          <a:solidFill>
                            <a:schemeClr val="bg1"/>
                          </a:solidFill>
                        </a:rPr>
                        <a:t>100%</a:t>
                      </a:r>
                    </a:p>
                  </a:txBody>
                  <a:tcP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Text Placeholder 3">
            <a:extLst>
              <a:ext uri="{FF2B5EF4-FFF2-40B4-BE49-F238E27FC236}">
                <a16:creationId xmlns:a16="http://schemas.microsoft.com/office/drawing/2014/main" id="{D1B6776E-AA77-401A-9313-357820CFB75E}"/>
              </a:ext>
            </a:extLst>
          </p:cNvPr>
          <p:cNvSpPr>
            <a:spLocks noGrp="1"/>
          </p:cNvSpPr>
          <p:nvPr>
            <p:ph type="body" sz="quarter" idx="27"/>
          </p:nvPr>
        </p:nvSpPr>
        <p:spPr>
          <a:xfrm>
            <a:off x="270623" y="651956"/>
            <a:ext cx="12039363" cy="436608"/>
          </a:xfrm>
        </p:spPr>
        <p:txBody>
          <a:bodyPr/>
          <a:lstStyle/>
          <a:p>
            <a:r>
              <a:rPr lang="en-GB" dirty="0"/>
              <a:t>The percentage of the cinemagoing audience who are present during the commercial ad reel has actually increased in the last 5 years</a:t>
            </a:r>
          </a:p>
        </p:txBody>
      </p:sp>
    </p:spTree>
    <p:extLst>
      <p:ext uri="{BB962C8B-B14F-4D97-AF65-F5344CB8AC3E}">
        <p14:creationId xmlns:p14="http://schemas.microsoft.com/office/powerpoint/2010/main" val="392380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WHY CINEMA PROVIDES THE BEST AV EXPERIENCE for brands</a:t>
            </a:r>
          </a:p>
        </p:txBody>
      </p:sp>
      <p:sp>
        <p:nvSpPr>
          <p:cNvPr id="4" name="Text Placeholder 3"/>
          <p:cNvSpPr>
            <a:spLocks noGrp="1"/>
          </p:cNvSpPr>
          <p:nvPr>
            <p:ph type="body" sz="quarter" idx="27"/>
          </p:nvPr>
        </p:nvSpPr>
        <p:spPr>
          <a:xfrm>
            <a:off x="270000" y="607710"/>
            <a:ext cx="8728997" cy="198276"/>
          </a:xfrm>
        </p:spPr>
        <p:txBody>
          <a:bodyPr/>
          <a:lstStyle/>
          <a:p>
            <a:endParaRPr lang="en-US" dirty="0"/>
          </a:p>
        </p:txBody>
      </p:sp>
      <p:sp>
        <p:nvSpPr>
          <p:cNvPr id="2" name="Oval 1">
            <a:extLst>
              <a:ext uri="{FF2B5EF4-FFF2-40B4-BE49-F238E27FC236}">
                <a16:creationId xmlns:a16="http://schemas.microsoft.com/office/drawing/2014/main" id="{FC259189-F18C-44BD-8DF5-8326BA47B36B}"/>
              </a:ext>
            </a:extLst>
          </p:cNvPr>
          <p:cNvSpPr/>
          <p:nvPr/>
        </p:nvSpPr>
        <p:spPr>
          <a:xfrm>
            <a:off x="826852" y="1089497"/>
            <a:ext cx="2393004" cy="243191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Full</a:t>
            </a:r>
          </a:p>
          <a:p>
            <a:pPr algn="ctr"/>
            <a:r>
              <a:rPr lang="en-GB" b="1" dirty="0">
                <a:solidFill>
                  <a:srgbClr val="FFFFFF"/>
                </a:solidFill>
              </a:rPr>
              <a:t>(big) screen</a:t>
            </a:r>
          </a:p>
        </p:txBody>
      </p:sp>
      <p:sp>
        <p:nvSpPr>
          <p:cNvPr id="20" name="Oval 19">
            <a:extLst>
              <a:ext uri="{FF2B5EF4-FFF2-40B4-BE49-F238E27FC236}">
                <a16:creationId xmlns:a16="http://schemas.microsoft.com/office/drawing/2014/main" id="{E3C0E7CB-104C-47DF-82AB-5432310A1E3C}"/>
              </a:ext>
            </a:extLst>
          </p:cNvPr>
          <p:cNvSpPr/>
          <p:nvPr/>
        </p:nvSpPr>
        <p:spPr>
          <a:xfrm>
            <a:off x="5084324" y="1089497"/>
            <a:ext cx="2393004" cy="243191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Sound </a:t>
            </a:r>
          </a:p>
          <a:p>
            <a:pPr algn="ctr"/>
            <a:r>
              <a:rPr lang="en-GB" b="1" dirty="0">
                <a:solidFill>
                  <a:srgbClr val="FFFFFF"/>
                </a:solidFill>
              </a:rPr>
              <a:t>(always) on</a:t>
            </a:r>
          </a:p>
        </p:txBody>
      </p:sp>
      <p:sp>
        <p:nvSpPr>
          <p:cNvPr id="21" name="Oval 20">
            <a:extLst>
              <a:ext uri="{FF2B5EF4-FFF2-40B4-BE49-F238E27FC236}">
                <a16:creationId xmlns:a16="http://schemas.microsoft.com/office/drawing/2014/main" id="{39BA010E-848F-42FC-8DE3-286A262FA75F}"/>
              </a:ext>
            </a:extLst>
          </p:cNvPr>
          <p:cNvSpPr/>
          <p:nvPr/>
        </p:nvSpPr>
        <p:spPr>
          <a:xfrm>
            <a:off x="9341796" y="1089496"/>
            <a:ext cx="2393004" cy="243191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Viewed by humans</a:t>
            </a:r>
          </a:p>
        </p:txBody>
      </p:sp>
      <p:sp>
        <p:nvSpPr>
          <p:cNvPr id="22" name="Oval 21">
            <a:extLst>
              <a:ext uri="{FF2B5EF4-FFF2-40B4-BE49-F238E27FC236}">
                <a16:creationId xmlns:a16="http://schemas.microsoft.com/office/drawing/2014/main" id="{B495D791-B830-4EF9-9A43-7320C15A33DB}"/>
              </a:ext>
            </a:extLst>
          </p:cNvPr>
          <p:cNvSpPr/>
          <p:nvPr/>
        </p:nvSpPr>
        <p:spPr>
          <a:xfrm>
            <a:off x="826852" y="4189378"/>
            <a:ext cx="2393004" cy="243191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Shared </a:t>
            </a:r>
          </a:p>
          <a:p>
            <a:pPr algn="ctr"/>
            <a:r>
              <a:rPr lang="en-GB" b="1" dirty="0">
                <a:solidFill>
                  <a:srgbClr val="FFFFFF"/>
                </a:solidFill>
              </a:rPr>
              <a:t>viewing</a:t>
            </a:r>
          </a:p>
        </p:txBody>
      </p:sp>
      <p:sp>
        <p:nvSpPr>
          <p:cNvPr id="23" name="Oval 22">
            <a:extLst>
              <a:ext uri="{FF2B5EF4-FFF2-40B4-BE49-F238E27FC236}">
                <a16:creationId xmlns:a16="http://schemas.microsoft.com/office/drawing/2014/main" id="{2CD7F5A1-C481-4718-BF7A-D4D16197B7F2}"/>
              </a:ext>
            </a:extLst>
          </p:cNvPr>
          <p:cNvSpPr/>
          <p:nvPr/>
        </p:nvSpPr>
        <p:spPr>
          <a:xfrm>
            <a:off x="5084324" y="4189378"/>
            <a:ext cx="2393004" cy="243191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Brand safe quality films &amp; </a:t>
            </a:r>
          </a:p>
          <a:p>
            <a:pPr algn="ctr"/>
            <a:r>
              <a:rPr lang="en-GB" b="1" dirty="0">
                <a:solidFill>
                  <a:srgbClr val="FFFFFF"/>
                </a:solidFill>
              </a:rPr>
              <a:t>pre-cleared advertising</a:t>
            </a:r>
          </a:p>
        </p:txBody>
      </p:sp>
      <p:sp>
        <p:nvSpPr>
          <p:cNvPr id="24" name="Oval 23">
            <a:extLst>
              <a:ext uri="{FF2B5EF4-FFF2-40B4-BE49-F238E27FC236}">
                <a16:creationId xmlns:a16="http://schemas.microsoft.com/office/drawing/2014/main" id="{55D8AE6B-951A-4E97-98C0-4E1B6C5070DB}"/>
              </a:ext>
            </a:extLst>
          </p:cNvPr>
          <p:cNvSpPr/>
          <p:nvPr/>
        </p:nvSpPr>
        <p:spPr>
          <a:xfrm>
            <a:off x="9341796" y="4189377"/>
            <a:ext cx="2393004" cy="2431915"/>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b="1" dirty="0">
                <a:solidFill>
                  <a:srgbClr val="FFFFFF"/>
                </a:solidFill>
              </a:rPr>
              <a:t>Robust processes &amp; reporting </a:t>
            </a:r>
          </a:p>
        </p:txBody>
      </p:sp>
    </p:spTree>
    <p:extLst>
      <p:ext uri="{BB962C8B-B14F-4D97-AF65-F5344CB8AC3E}">
        <p14:creationId xmlns:p14="http://schemas.microsoft.com/office/powerpoint/2010/main" val="350179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YOU CAN TRUST CINEMA</a:t>
            </a:r>
          </a:p>
        </p:txBody>
      </p:sp>
      <p:sp>
        <p:nvSpPr>
          <p:cNvPr id="4" name="Text Placeholder 3"/>
          <p:cNvSpPr>
            <a:spLocks noGrp="1"/>
          </p:cNvSpPr>
          <p:nvPr>
            <p:ph type="body" sz="quarter" idx="27"/>
          </p:nvPr>
        </p:nvSpPr>
        <p:spPr>
          <a:xfrm>
            <a:off x="270000" y="607710"/>
            <a:ext cx="8728997" cy="198276"/>
          </a:xfrm>
        </p:spPr>
        <p:txBody>
          <a:bodyPr/>
          <a:lstStyle/>
          <a:p>
            <a:r>
              <a:rPr lang="en-US" dirty="0"/>
              <a:t>Since becoming a fully digital operation in 2012 DCM offer an accountable and transparent process</a:t>
            </a:r>
          </a:p>
        </p:txBody>
      </p:sp>
      <p:sp>
        <p:nvSpPr>
          <p:cNvPr id="5" name="TextBox 4"/>
          <p:cNvSpPr txBox="1"/>
          <p:nvPr/>
        </p:nvSpPr>
        <p:spPr>
          <a:xfrm>
            <a:off x="1937154" y="2605020"/>
            <a:ext cx="2369104" cy="1200329"/>
          </a:xfrm>
          <a:prstGeom prst="rect">
            <a:avLst/>
          </a:prstGeom>
          <a:noFill/>
          <a:ln>
            <a:noFill/>
          </a:ln>
        </p:spPr>
        <p:txBody>
          <a:bodyPr wrap="square" rtlCol="0">
            <a:spAutoFit/>
          </a:bodyPr>
          <a:lstStyle/>
          <a:p>
            <a:pPr algn="ctr" defTabSz="961844"/>
            <a:r>
              <a:rPr lang="en-GB" sz="1200" dirty="0">
                <a:solidFill>
                  <a:srgbClr val="000000"/>
                </a:solidFill>
                <a:latin typeface="Arial"/>
              </a:rPr>
              <a:t>We forecast admissions for each film, forming the basis of our buying routes. Over 5 years’ worth of admissions data is used to inform average footfall by site and screen predictions</a:t>
            </a:r>
          </a:p>
        </p:txBody>
      </p:sp>
      <p:sp>
        <p:nvSpPr>
          <p:cNvPr id="6" name="TextBox 5"/>
          <p:cNvSpPr txBox="1"/>
          <p:nvPr/>
        </p:nvSpPr>
        <p:spPr>
          <a:xfrm>
            <a:off x="5541204" y="2638252"/>
            <a:ext cx="2360543" cy="1015663"/>
          </a:xfrm>
          <a:prstGeom prst="rect">
            <a:avLst/>
          </a:prstGeom>
          <a:noFill/>
          <a:ln>
            <a:noFill/>
          </a:ln>
        </p:spPr>
        <p:txBody>
          <a:bodyPr wrap="square" rtlCol="0">
            <a:spAutoFit/>
          </a:bodyPr>
          <a:lstStyle/>
          <a:p>
            <a:pPr algn="ctr" defTabSz="961844"/>
            <a:r>
              <a:rPr lang="en-GB" sz="1200" dirty="0">
                <a:solidFill>
                  <a:srgbClr val="000000"/>
                </a:solidFill>
                <a:latin typeface="Arial"/>
              </a:rPr>
              <a:t>Cinemas update us daily on what movies they plan to show over the 7-14 days, by site, date and time so we can schedule adverts against them</a:t>
            </a:r>
          </a:p>
        </p:txBody>
      </p:sp>
      <p:sp>
        <p:nvSpPr>
          <p:cNvPr id="7" name="TextBox 6"/>
          <p:cNvSpPr txBox="1"/>
          <p:nvPr/>
        </p:nvSpPr>
        <p:spPr>
          <a:xfrm>
            <a:off x="8973616" y="2638252"/>
            <a:ext cx="2691896" cy="830997"/>
          </a:xfrm>
          <a:prstGeom prst="rect">
            <a:avLst/>
          </a:prstGeom>
          <a:noFill/>
          <a:ln>
            <a:noFill/>
          </a:ln>
        </p:spPr>
        <p:txBody>
          <a:bodyPr wrap="square" rtlCol="0">
            <a:spAutoFit/>
          </a:bodyPr>
          <a:lstStyle/>
          <a:p>
            <a:pPr algn="ctr" defTabSz="961844"/>
            <a:r>
              <a:rPr lang="en-GB" sz="1200" dirty="0">
                <a:solidFill>
                  <a:srgbClr val="000000"/>
                </a:solidFill>
                <a:latin typeface="Arial"/>
              </a:rPr>
              <a:t>Box office ticket sales are delivered directly from the cinema’s in house POS system or web portal to our Data Warehouse</a:t>
            </a:r>
          </a:p>
        </p:txBody>
      </p:sp>
      <p:sp>
        <p:nvSpPr>
          <p:cNvPr id="8" name="TextBox 7"/>
          <p:cNvSpPr txBox="1"/>
          <p:nvPr/>
        </p:nvSpPr>
        <p:spPr>
          <a:xfrm>
            <a:off x="6952837" y="5092682"/>
            <a:ext cx="3134853" cy="1200329"/>
          </a:xfrm>
          <a:prstGeom prst="rect">
            <a:avLst/>
          </a:prstGeom>
          <a:noFill/>
          <a:ln>
            <a:noFill/>
          </a:ln>
        </p:spPr>
        <p:txBody>
          <a:bodyPr wrap="square" rtlCol="0">
            <a:spAutoFit/>
          </a:bodyPr>
          <a:lstStyle/>
          <a:p>
            <a:pPr algn="ctr" defTabSz="961844"/>
            <a:r>
              <a:rPr lang="en-GB" sz="1200" dirty="0">
                <a:solidFill>
                  <a:srgbClr val="000000"/>
                </a:solidFill>
                <a:latin typeface="Arial"/>
              </a:rPr>
              <a:t>Each week, ComScore who independently measure 95% of worldwide box office data, collect admissions and report these to our campaign management team. This data is used to corroborate our own admissions, ensuring transparency</a:t>
            </a:r>
          </a:p>
        </p:txBody>
      </p:sp>
      <p:sp>
        <p:nvSpPr>
          <p:cNvPr id="9" name="TextBox 8"/>
          <p:cNvSpPr txBox="1"/>
          <p:nvPr/>
        </p:nvSpPr>
        <p:spPr>
          <a:xfrm>
            <a:off x="3385802" y="5085062"/>
            <a:ext cx="3075710" cy="1569660"/>
          </a:xfrm>
          <a:prstGeom prst="rect">
            <a:avLst/>
          </a:prstGeom>
          <a:noFill/>
          <a:ln>
            <a:noFill/>
          </a:ln>
        </p:spPr>
        <p:txBody>
          <a:bodyPr wrap="square" rtlCol="0">
            <a:spAutoFit/>
          </a:bodyPr>
          <a:lstStyle/>
          <a:p>
            <a:pPr algn="ctr" defTabSz="961844"/>
            <a:r>
              <a:rPr lang="en-GB" sz="1200" dirty="0">
                <a:solidFill>
                  <a:srgbClr val="000000"/>
                </a:solidFill>
                <a:latin typeface="Arial"/>
              </a:rPr>
              <a:t>If a film starts outside of its allocated time band, is cancelled, or is shown without our prior knowledge, these admissions are automatically detected and discarded. We only report admissions for films that have a live and accountable playlist and then allocate these to campaigns. </a:t>
            </a:r>
          </a:p>
          <a:p>
            <a:pPr algn="ctr" defTabSz="961844"/>
            <a:endParaRPr lang="en-GB" sz="1200" dirty="0">
              <a:solidFill>
                <a:srgbClr val="000000"/>
              </a:solidFill>
              <a:latin typeface="Arial"/>
            </a:endParaRPr>
          </a:p>
        </p:txBody>
      </p:sp>
      <p:sp>
        <p:nvSpPr>
          <p:cNvPr id="10" name="TextBox 9"/>
          <p:cNvSpPr txBox="1"/>
          <p:nvPr/>
        </p:nvSpPr>
        <p:spPr>
          <a:xfrm>
            <a:off x="2056203" y="1653222"/>
            <a:ext cx="2131006" cy="810478"/>
          </a:xfrm>
          <a:prstGeom prst="rect">
            <a:avLst/>
          </a:prstGeom>
          <a:noFill/>
          <a:ln>
            <a:noFill/>
          </a:ln>
        </p:spPr>
        <p:txBody>
          <a:bodyPr wrap="square" rtlCol="0">
            <a:spAutoFit/>
          </a:bodyPr>
          <a:lstStyle/>
          <a:p>
            <a:pPr algn="ctr" defTabSz="961844">
              <a:lnSpc>
                <a:spcPts val="2800"/>
              </a:lnSpc>
            </a:pPr>
            <a:r>
              <a:rPr lang="en-GB" sz="2800" dirty="0">
                <a:solidFill>
                  <a:srgbClr val="00BFD6"/>
                </a:solidFill>
                <a:latin typeface="Impact" charset="0"/>
                <a:ea typeface="Impact" charset="0"/>
                <a:cs typeface="Impact" charset="0"/>
              </a:rPr>
              <a:t>1. INFORMED </a:t>
            </a:r>
          </a:p>
          <a:p>
            <a:pPr algn="ctr" defTabSz="961844">
              <a:lnSpc>
                <a:spcPts val="2800"/>
              </a:lnSpc>
            </a:pPr>
            <a:r>
              <a:rPr lang="en-GB" sz="2800" dirty="0">
                <a:solidFill>
                  <a:srgbClr val="00BFD6"/>
                </a:solidFill>
                <a:latin typeface="Impact" charset="0"/>
                <a:ea typeface="Impact" charset="0"/>
                <a:cs typeface="Impact" charset="0"/>
              </a:rPr>
              <a:t>FORECASTS</a:t>
            </a:r>
          </a:p>
        </p:txBody>
      </p:sp>
      <p:cxnSp>
        <p:nvCxnSpPr>
          <p:cNvPr id="11" name="Straight Connector 10"/>
          <p:cNvCxnSpPr/>
          <p:nvPr/>
        </p:nvCxnSpPr>
        <p:spPr>
          <a:xfrm>
            <a:off x="1771706" y="2473539"/>
            <a:ext cx="27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55972" y="1653222"/>
            <a:ext cx="2131006" cy="810478"/>
          </a:xfrm>
          <a:prstGeom prst="rect">
            <a:avLst/>
          </a:prstGeom>
          <a:noFill/>
          <a:ln>
            <a:noFill/>
          </a:ln>
        </p:spPr>
        <p:txBody>
          <a:bodyPr wrap="square" rtlCol="0">
            <a:spAutoFit/>
          </a:bodyPr>
          <a:lstStyle/>
          <a:p>
            <a:pPr algn="ctr" defTabSz="961844">
              <a:lnSpc>
                <a:spcPts val="2800"/>
              </a:lnSpc>
            </a:pPr>
            <a:r>
              <a:rPr lang="en-GB" sz="2800" dirty="0">
                <a:solidFill>
                  <a:srgbClr val="FB3449"/>
                </a:solidFill>
                <a:latin typeface="Impact" charset="0"/>
                <a:ea typeface="Impact" charset="0"/>
                <a:cs typeface="Impact" charset="0"/>
              </a:rPr>
              <a:t>2. DAILY </a:t>
            </a:r>
          </a:p>
          <a:p>
            <a:pPr algn="ctr" defTabSz="961844">
              <a:lnSpc>
                <a:spcPts val="2800"/>
              </a:lnSpc>
            </a:pPr>
            <a:r>
              <a:rPr lang="en-GB" sz="2800" dirty="0">
                <a:solidFill>
                  <a:srgbClr val="FB3449"/>
                </a:solidFill>
                <a:latin typeface="Impact" charset="0"/>
                <a:ea typeface="Impact" charset="0"/>
                <a:cs typeface="Impact" charset="0"/>
              </a:rPr>
              <a:t>UPDATES</a:t>
            </a:r>
          </a:p>
        </p:txBody>
      </p:sp>
      <p:cxnSp>
        <p:nvCxnSpPr>
          <p:cNvPr id="13" name="Straight Connector 12"/>
          <p:cNvCxnSpPr/>
          <p:nvPr/>
        </p:nvCxnSpPr>
        <p:spPr>
          <a:xfrm>
            <a:off x="5371475" y="2473539"/>
            <a:ext cx="2700000" cy="0"/>
          </a:xfrm>
          <a:prstGeom prst="line">
            <a:avLst/>
          </a:prstGeom>
          <a:ln w="19050">
            <a:solidFill>
              <a:srgbClr val="FB34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10647" y="1653222"/>
            <a:ext cx="2417835" cy="810478"/>
          </a:xfrm>
          <a:prstGeom prst="rect">
            <a:avLst/>
          </a:prstGeom>
          <a:noFill/>
          <a:ln>
            <a:noFill/>
          </a:ln>
        </p:spPr>
        <p:txBody>
          <a:bodyPr wrap="square" rtlCol="0">
            <a:spAutoFit/>
          </a:bodyPr>
          <a:lstStyle/>
          <a:p>
            <a:pPr algn="ctr" defTabSz="961844">
              <a:lnSpc>
                <a:spcPts val="2800"/>
              </a:lnSpc>
            </a:pPr>
            <a:r>
              <a:rPr lang="en-GB" sz="2800" dirty="0">
                <a:solidFill>
                  <a:srgbClr val="8547AD"/>
                </a:solidFill>
                <a:latin typeface="Impact" charset="0"/>
                <a:ea typeface="Impact" charset="0"/>
                <a:cs typeface="Impact" charset="0"/>
              </a:rPr>
              <a:t>3. TICKET SALES REPORTED</a:t>
            </a:r>
          </a:p>
        </p:txBody>
      </p:sp>
      <p:cxnSp>
        <p:nvCxnSpPr>
          <p:cNvPr id="15" name="Straight Connector 14"/>
          <p:cNvCxnSpPr/>
          <p:nvPr/>
        </p:nvCxnSpPr>
        <p:spPr>
          <a:xfrm>
            <a:off x="8969564" y="2473539"/>
            <a:ext cx="270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96579" y="4144923"/>
            <a:ext cx="2654156" cy="810478"/>
          </a:xfrm>
          <a:prstGeom prst="rect">
            <a:avLst/>
          </a:prstGeom>
          <a:noFill/>
          <a:ln>
            <a:noFill/>
          </a:ln>
        </p:spPr>
        <p:txBody>
          <a:bodyPr wrap="square" rtlCol="0">
            <a:spAutoFit/>
          </a:bodyPr>
          <a:lstStyle/>
          <a:p>
            <a:pPr algn="ctr" defTabSz="961844">
              <a:lnSpc>
                <a:spcPts val="2800"/>
              </a:lnSpc>
            </a:pPr>
            <a:r>
              <a:rPr lang="en-GB" sz="2800" dirty="0">
                <a:solidFill>
                  <a:srgbClr val="B6008D"/>
                </a:solidFill>
                <a:latin typeface="Impact" charset="0"/>
                <a:ea typeface="Impact" charset="0"/>
                <a:cs typeface="Impact" charset="0"/>
              </a:rPr>
              <a:t>4. ACCOUNTABLE REPORTING</a:t>
            </a:r>
          </a:p>
        </p:txBody>
      </p:sp>
      <p:cxnSp>
        <p:nvCxnSpPr>
          <p:cNvPr id="17" name="Straight Connector 16"/>
          <p:cNvCxnSpPr/>
          <p:nvPr/>
        </p:nvCxnSpPr>
        <p:spPr>
          <a:xfrm>
            <a:off x="3573657" y="4960524"/>
            <a:ext cx="270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72024" y="4144923"/>
            <a:ext cx="2696478" cy="810478"/>
          </a:xfrm>
          <a:prstGeom prst="rect">
            <a:avLst/>
          </a:prstGeom>
          <a:noFill/>
          <a:ln>
            <a:noFill/>
          </a:ln>
        </p:spPr>
        <p:txBody>
          <a:bodyPr wrap="square" rtlCol="0">
            <a:spAutoFit/>
          </a:bodyPr>
          <a:lstStyle/>
          <a:p>
            <a:pPr algn="ctr" defTabSz="961844">
              <a:lnSpc>
                <a:spcPts val="2800"/>
              </a:lnSpc>
            </a:pPr>
            <a:r>
              <a:rPr lang="en-GB" sz="2800" dirty="0">
                <a:solidFill>
                  <a:srgbClr val="77226C"/>
                </a:solidFill>
                <a:latin typeface="Impact" charset="0"/>
                <a:ea typeface="Impact" charset="0"/>
                <a:cs typeface="Impact" charset="0"/>
              </a:rPr>
              <a:t>5. INDEPENDENT CORROBORATION</a:t>
            </a:r>
          </a:p>
        </p:txBody>
      </p:sp>
      <p:cxnSp>
        <p:nvCxnSpPr>
          <p:cNvPr id="19" name="Straight Connector 18"/>
          <p:cNvCxnSpPr/>
          <p:nvPr/>
        </p:nvCxnSpPr>
        <p:spPr>
          <a:xfrm>
            <a:off x="7170263" y="4960524"/>
            <a:ext cx="270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8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AF252-6D43-45BC-A60A-9AEB7CED2830}"/>
              </a:ext>
            </a:extLst>
          </p:cNvPr>
          <p:cNvSpPr>
            <a:spLocks noGrp="1"/>
          </p:cNvSpPr>
          <p:nvPr>
            <p:ph type="title"/>
          </p:nvPr>
        </p:nvSpPr>
        <p:spPr/>
        <p:txBody>
          <a:bodyPr/>
          <a:lstStyle/>
          <a:p>
            <a:r>
              <a:rPr lang="en-GB" dirty="0"/>
              <a:t>FORECASTING ADMISSIONS</a:t>
            </a:r>
          </a:p>
        </p:txBody>
      </p:sp>
      <p:sp>
        <p:nvSpPr>
          <p:cNvPr id="10" name="Text Placeholder 9">
            <a:extLst>
              <a:ext uri="{FF2B5EF4-FFF2-40B4-BE49-F238E27FC236}">
                <a16:creationId xmlns:a16="http://schemas.microsoft.com/office/drawing/2014/main" id="{CDC57493-DF32-4340-8904-C64C8CF71DB3}"/>
              </a:ext>
            </a:extLst>
          </p:cNvPr>
          <p:cNvSpPr>
            <a:spLocks noGrp="1"/>
          </p:cNvSpPr>
          <p:nvPr>
            <p:ph type="body" sz="quarter" idx="14"/>
          </p:nvPr>
        </p:nvSpPr>
        <p:spPr/>
        <p:txBody>
          <a:bodyPr/>
          <a:lstStyle/>
          <a:p>
            <a:r>
              <a:rPr lang="en-GB" dirty="0"/>
              <a:t>Various factors are considered when making informed decisions about how many admissions a film could deliver </a:t>
            </a:r>
          </a:p>
        </p:txBody>
      </p:sp>
      <p:sp>
        <p:nvSpPr>
          <p:cNvPr id="9" name="Text Placeholder 8">
            <a:extLst>
              <a:ext uri="{FF2B5EF4-FFF2-40B4-BE49-F238E27FC236}">
                <a16:creationId xmlns:a16="http://schemas.microsoft.com/office/drawing/2014/main" id="{6C3C201A-EDEE-4E34-9979-392FA9376700}"/>
              </a:ext>
            </a:extLst>
          </p:cNvPr>
          <p:cNvSpPr>
            <a:spLocks noGrp="1"/>
          </p:cNvSpPr>
          <p:nvPr>
            <p:ph type="body" sz="quarter" idx="11"/>
          </p:nvPr>
        </p:nvSpPr>
        <p:spPr/>
        <p:txBody>
          <a:bodyPr/>
          <a:lstStyle/>
          <a:p>
            <a:endParaRPr lang="en-GB"/>
          </a:p>
        </p:txBody>
      </p:sp>
      <p:sp>
        <p:nvSpPr>
          <p:cNvPr id="13" name="Rectangle 12">
            <a:extLst>
              <a:ext uri="{FF2B5EF4-FFF2-40B4-BE49-F238E27FC236}">
                <a16:creationId xmlns:a16="http://schemas.microsoft.com/office/drawing/2014/main" id="{EED822EE-5F6C-430F-ABC6-9404923B1CC2}"/>
              </a:ext>
            </a:extLst>
          </p:cNvPr>
          <p:cNvSpPr/>
          <p:nvPr/>
        </p:nvSpPr>
        <p:spPr>
          <a:xfrm>
            <a:off x="280397" y="1094690"/>
            <a:ext cx="12413343" cy="5629618"/>
          </a:xfrm>
          <a:prstGeom prst="rect">
            <a:avLst/>
          </a:prstGeom>
        </p:spPr>
        <p:txBody>
          <a:bodyPr wrap="square">
            <a:spAutoFit/>
          </a:bodyPr>
          <a:lstStyle/>
          <a:p>
            <a:pPr marL="342900" indent="-342900">
              <a:lnSpc>
                <a:spcPct val="107000"/>
              </a:lnSpc>
              <a:spcAft>
                <a:spcPts val="800"/>
              </a:spcAft>
              <a:buClr>
                <a:schemeClr val="bg1"/>
              </a:buClr>
              <a:buFont typeface="Calibri" panose="020F0502020204030204" pitchFamily="34" charset="0"/>
              <a:buChar char="–"/>
            </a:pPr>
            <a:r>
              <a:rPr lang="en-GB" sz="1800" b="1" dirty="0">
                <a:solidFill>
                  <a:schemeClr val="bg2"/>
                </a:solidFill>
                <a:ea typeface="Calibri" panose="020F0502020204030204" pitchFamily="34" charset="0"/>
                <a:cs typeface="Calibri" panose="020F0502020204030204" pitchFamily="34" charset="0"/>
              </a:rPr>
              <a:t>When is the film being released? </a:t>
            </a:r>
            <a:r>
              <a:rPr lang="en-GB" sz="1800" dirty="0">
                <a:solidFill>
                  <a:schemeClr val="bg1"/>
                </a:solidFill>
                <a:ea typeface="Calibri" panose="020F0502020204030204" pitchFamily="34" charset="0"/>
                <a:cs typeface="Calibri" panose="020F0502020204030204" pitchFamily="34" charset="0"/>
              </a:rPr>
              <a:t>Time of year is often a good indicator to the likely performance of the film during the time of the market</a:t>
            </a:r>
            <a:endParaRPr lang="en-GB" sz="1800" dirty="0">
              <a:solidFill>
                <a:schemeClr val="bg1"/>
              </a:solidFill>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bg1"/>
              </a:buClr>
              <a:buFont typeface="Calibri" panose="020F0502020204030204" pitchFamily="34" charset="0"/>
              <a:buChar char="–"/>
            </a:pPr>
            <a:endParaRPr lang="en-GB" sz="1000" dirty="0">
              <a:solidFill>
                <a:schemeClr val="bg1"/>
              </a:solidFill>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bg1"/>
              </a:buClr>
              <a:buFont typeface="Calibri" panose="020F0502020204030204" pitchFamily="34" charset="0"/>
              <a:buChar char="–"/>
            </a:pPr>
            <a:r>
              <a:rPr lang="en-GB" sz="1800" b="1" dirty="0">
                <a:solidFill>
                  <a:schemeClr val="bg2"/>
                </a:solidFill>
                <a:ea typeface="Calibri" panose="020F0502020204030204" pitchFamily="34" charset="0"/>
                <a:cs typeface="Calibri" panose="020F0502020204030204" pitchFamily="34" charset="0"/>
              </a:rPr>
              <a:t>Is the film getting a ‘Saturation’ release (in 250+ screens)? </a:t>
            </a:r>
            <a:r>
              <a:rPr lang="en-GB" sz="1800" dirty="0">
                <a:solidFill>
                  <a:schemeClr val="bg1"/>
                </a:solidFill>
                <a:ea typeface="Calibri" panose="020F0502020204030204" pitchFamily="34" charset="0"/>
                <a:cs typeface="Calibri" panose="020F0502020204030204" pitchFamily="34" charset="0"/>
              </a:rPr>
              <a:t>If a film has a Saturation release it has a good chance of delivering in excess of 150k admissions. ‘Wide’ releases will likely play in 100-250 screens) and ‘Limited’ releases will likely appear in less than 100 screens.</a:t>
            </a:r>
          </a:p>
          <a:p>
            <a:pPr marL="342900" indent="-342900">
              <a:lnSpc>
                <a:spcPct val="107000"/>
              </a:lnSpc>
              <a:spcAft>
                <a:spcPts val="800"/>
              </a:spcAft>
              <a:buClr>
                <a:schemeClr val="bg1"/>
              </a:buClr>
              <a:buFont typeface="Calibri" panose="020F0502020204030204" pitchFamily="34" charset="0"/>
              <a:buChar char="–"/>
            </a:pPr>
            <a:endParaRPr lang="en-GB" sz="1000" dirty="0">
              <a:solidFill>
                <a:schemeClr val="bg1"/>
              </a:solidFill>
              <a:ea typeface="Calibri" panose="020F0502020204030204" pitchFamily="34" charset="0"/>
              <a:cs typeface="Calibri" panose="020F0502020204030204" pitchFamily="34" charset="0"/>
            </a:endParaRPr>
          </a:p>
          <a:p>
            <a:pPr marL="342900" indent="-342900">
              <a:lnSpc>
                <a:spcPct val="107000"/>
              </a:lnSpc>
              <a:spcAft>
                <a:spcPts val="800"/>
              </a:spcAft>
              <a:buClr>
                <a:schemeClr val="bg1"/>
              </a:buClr>
              <a:buFont typeface="Calibri" panose="020F0502020204030204" pitchFamily="34" charset="0"/>
              <a:buChar char="–"/>
            </a:pPr>
            <a:r>
              <a:rPr lang="en-GB" sz="1800" b="1" dirty="0">
                <a:solidFill>
                  <a:schemeClr val="bg2"/>
                </a:solidFill>
                <a:ea typeface="Calibri" panose="020F0502020204030204" pitchFamily="34" charset="0"/>
                <a:cs typeface="Calibri" panose="020F0502020204030204" pitchFamily="34" charset="0"/>
              </a:rPr>
              <a:t>Which studio is distributing the movie in the UK? </a:t>
            </a:r>
            <a:r>
              <a:rPr lang="en-GB" sz="1800" dirty="0">
                <a:solidFill>
                  <a:schemeClr val="bg1"/>
                </a:solidFill>
                <a:ea typeface="Calibri" panose="020F0502020204030204" pitchFamily="34" charset="0"/>
                <a:cs typeface="Calibri" panose="020F0502020204030204" pitchFamily="34" charset="0"/>
              </a:rPr>
              <a:t>This can be a good indicator of whether film is likely to have big marketing power behind it and the ability to cross the £10m box office mark (c.1m DCM admissions).</a:t>
            </a:r>
          </a:p>
          <a:p>
            <a:pPr marL="342900" indent="-342900">
              <a:lnSpc>
                <a:spcPct val="107000"/>
              </a:lnSpc>
              <a:spcAft>
                <a:spcPts val="800"/>
              </a:spcAft>
              <a:buClr>
                <a:schemeClr val="bg1"/>
              </a:buClr>
              <a:buFont typeface="Calibri" panose="020F0502020204030204" pitchFamily="34" charset="0"/>
              <a:buChar char="–"/>
            </a:pPr>
            <a:endParaRPr lang="en-GB" sz="1000" dirty="0">
              <a:solidFill>
                <a:schemeClr val="bg1"/>
              </a:solidFill>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bg1"/>
              </a:buClr>
              <a:buFont typeface="Calibri" panose="020F0502020204030204" pitchFamily="34" charset="0"/>
              <a:buChar char="–"/>
            </a:pPr>
            <a:r>
              <a:rPr lang="en-GB" sz="1800" b="1" dirty="0">
                <a:solidFill>
                  <a:schemeClr val="bg2"/>
                </a:solidFill>
                <a:ea typeface="Calibri" panose="020F0502020204030204" pitchFamily="34" charset="0"/>
                <a:cs typeface="Calibri" panose="020F0502020204030204" pitchFamily="34" charset="0"/>
              </a:rPr>
              <a:t>What have similar films and other works of the featured directors / lead actors achieved at the UK box office?</a:t>
            </a:r>
          </a:p>
          <a:p>
            <a:pPr marL="342900" indent="-342900">
              <a:lnSpc>
                <a:spcPct val="107000"/>
              </a:lnSpc>
              <a:spcAft>
                <a:spcPts val="800"/>
              </a:spcAft>
              <a:buClr>
                <a:schemeClr val="bg1"/>
              </a:buClr>
              <a:buFont typeface="Calibri" panose="020F0502020204030204" pitchFamily="34" charset="0"/>
              <a:buChar char="–"/>
            </a:pPr>
            <a:endParaRPr lang="en-GB" sz="1000" b="1" dirty="0">
              <a:solidFill>
                <a:schemeClr val="bg2"/>
              </a:solidFill>
              <a:ea typeface="Calibri" panose="020F0502020204030204" pitchFamily="34" charset="0"/>
              <a:cs typeface="Calibri" panose="020F0502020204030204" pitchFamily="34" charset="0"/>
            </a:endParaRPr>
          </a:p>
          <a:p>
            <a:pPr marL="342900" indent="-342900">
              <a:lnSpc>
                <a:spcPct val="107000"/>
              </a:lnSpc>
              <a:spcAft>
                <a:spcPts val="800"/>
              </a:spcAft>
              <a:buClr>
                <a:schemeClr val="bg1"/>
              </a:buClr>
              <a:buFont typeface="Calibri" panose="020F0502020204030204" pitchFamily="34" charset="0"/>
              <a:buChar char="–"/>
            </a:pPr>
            <a:r>
              <a:rPr lang="en-GB" sz="1800" b="1" dirty="0">
                <a:solidFill>
                  <a:schemeClr val="bg2"/>
                </a:solidFill>
                <a:ea typeface="Calibri" panose="020F0502020204030204" pitchFamily="34" charset="0"/>
                <a:cs typeface="Calibri" panose="020F0502020204030204" pitchFamily="34" charset="0"/>
              </a:rPr>
              <a:t>What are DCM’s major exhibitor partners (Cineworld, Odeon and </a:t>
            </a:r>
            <a:r>
              <a:rPr lang="en-GB" sz="1800" b="1" dirty="0" err="1">
                <a:solidFill>
                  <a:schemeClr val="bg2"/>
                </a:solidFill>
                <a:ea typeface="Calibri" panose="020F0502020204030204" pitchFamily="34" charset="0"/>
                <a:cs typeface="Calibri" panose="020F0502020204030204" pitchFamily="34" charset="0"/>
              </a:rPr>
              <a:t>Vue</a:t>
            </a:r>
            <a:r>
              <a:rPr lang="en-GB" sz="1800" b="1" dirty="0">
                <a:solidFill>
                  <a:schemeClr val="bg2"/>
                </a:solidFill>
                <a:ea typeface="Calibri" panose="020F0502020204030204" pitchFamily="34" charset="0"/>
                <a:cs typeface="Calibri" panose="020F0502020204030204" pitchFamily="34" charset="0"/>
              </a:rPr>
              <a:t>) predicting? </a:t>
            </a:r>
            <a:r>
              <a:rPr lang="en-GB" sz="1800" dirty="0">
                <a:solidFill>
                  <a:schemeClr val="bg1"/>
                </a:solidFill>
                <a:ea typeface="Calibri" panose="020F0502020204030204" pitchFamily="34" charset="0"/>
                <a:cs typeface="Calibri" panose="020F0502020204030204" pitchFamily="34" charset="0"/>
              </a:rPr>
              <a:t>Liaising with each exhibitor’s expert film booking </a:t>
            </a:r>
            <a:r>
              <a:rPr lang="en-GB" sz="1800" dirty="0">
                <a:solidFill>
                  <a:schemeClr val="bg1"/>
                </a:solidFill>
                <a:cs typeface="Calibri" panose="020F0502020204030204" pitchFamily="34" charset="0"/>
              </a:rPr>
              <a:t>teams allows DCM to sense-check forecasts </a:t>
            </a:r>
          </a:p>
          <a:p>
            <a:pPr marL="342900" indent="-342900">
              <a:lnSpc>
                <a:spcPct val="107000"/>
              </a:lnSpc>
              <a:spcAft>
                <a:spcPts val="800"/>
              </a:spcAft>
              <a:buClr>
                <a:schemeClr val="bg1"/>
              </a:buClr>
              <a:buFont typeface="Calibri" panose="020F0502020204030204" pitchFamily="34" charset="0"/>
              <a:buChar char="–"/>
            </a:pPr>
            <a:endParaRPr lang="en-GB" sz="1000" dirty="0">
              <a:solidFill>
                <a:schemeClr val="bg1"/>
              </a:solidFill>
              <a:cs typeface="Calibri" panose="020F0502020204030204" pitchFamily="34" charset="0"/>
            </a:endParaRPr>
          </a:p>
          <a:p>
            <a:pPr marL="342900" indent="-342900">
              <a:lnSpc>
                <a:spcPct val="107000"/>
              </a:lnSpc>
              <a:spcAft>
                <a:spcPts val="800"/>
              </a:spcAft>
              <a:buClr>
                <a:schemeClr val="bg1"/>
              </a:buClr>
              <a:buFont typeface="Calibri" panose="020F0502020204030204" pitchFamily="34" charset="0"/>
              <a:buChar char="–"/>
            </a:pPr>
            <a:r>
              <a:rPr lang="en-GB" sz="1800" dirty="0">
                <a:solidFill>
                  <a:schemeClr val="bg1"/>
                </a:solidFill>
                <a:ea typeface="Calibri" panose="020F0502020204030204" pitchFamily="34" charset="0"/>
                <a:cs typeface="Calibri" panose="020F0502020204030204" pitchFamily="34" charset="0"/>
              </a:rPr>
              <a:t>Once a total admissions forecast has been set DCM’s system will then use historic admissions data to automatically calculate likely site by site share of the admissions across the DCM estate. </a:t>
            </a:r>
          </a:p>
        </p:txBody>
      </p:sp>
    </p:spTree>
    <p:extLst>
      <p:ext uri="{BB962C8B-B14F-4D97-AF65-F5344CB8AC3E}">
        <p14:creationId xmlns:p14="http://schemas.microsoft.com/office/powerpoint/2010/main" val="262667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2D0712-C9D9-43FF-B908-C73C8D54B191}"/>
              </a:ext>
            </a:extLst>
          </p:cNvPr>
          <p:cNvSpPr>
            <a:spLocks noGrp="1"/>
          </p:cNvSpPr>
          <p:nvPr>
            <p:ph type="title"/>
          </p:nvPr>
        </p:nvSpPr>
        <p:spPr/>
        <p:txBody>
          <a:bodyPr/>
          <a:lstStyle/>
          <a:p>
            <a:r>
              <a:rPr lang="en-GB" dirty="0"/>
              <a:t>audience profile of new theatrical releases</a:t>
            </a:r>
          </a:p>
        </p:txBody>
      </p:sp>
      <p:sp>
        <p:nvSpPr>
          <p:cNvPr id="9" name="Text Placeholder 8">
            <a:extLst>
              <a:ext uri="{FF2B5EF4-FFF2-40B4-BE49-F238E27FC236}">
                <a16:creationId xmlns:a16="http://schemas.microsoft.com/office/drawing/2014/main" id="{47D17793-72F6-48F8-8615-F45AC0B9550A}"/>
              </a:ext>
            </a:extLst>
          </p:cNvPr>
          <p:cNvSpPr>
            <a:spLocks noGrp="1"/>
          </p:cNvSpPr>
          <p:nvPr>
            <p:ph type="body" sz="quarter" idx="14"/>
          </p:nvPr>
        </p:nvSpPr>
        <p:spPr>
          <a:xfrm>
            <a:off x="270000" y="664058"/>
            <a:ext cx="10950773" cy="436608"/>
          </a:xfrm>
        </p:spPr>
        <p:txBody>
          <a:bodyPr/>
          <a:lstStyle/>
          <a:p>
            <a:r>
              <a:rPr lang="en-GB" dirty="0"/>
              <a:t>Using audience profile data from the CAA Film Monitor survey, DCM can help you identify which films are the best fit for the campaign’s target audience</a:t>
            </a:r>
          </a:p>
        </p:txBody>
      </p:sp>
      <p:sp>
        <p:nvSpPr>
          <p:cNvPr id="12" name="Rectangle 11">
            <a:extLst>
              <a:ext uri="{FF2B5EF4-FFF2-40B4-BE49-F238E27FC236}">
                <a16:creationId xmlns:a16="http://schemas.microsoft.com/office/drawing/2014/main" id="{F38F81CC-026E-41EF-992D-B31873F6F1C3}"/>
              </a:ext>
            </a:extLst>
          </p:cNvPr>
          <p:cNvSpPr/>
          <p:nvPr/>
        </p:nvSpPr>
        <p:spPr>
          <a:xfrm>
            <a:off x="376327" y="1754687"/>
            <a:ext cx="3581332" cy="5122362"/>
          </a:xfrm>
          <a:prstGeom prst="rect">
            <a:avLst/>
          </a:prstGeom>
          <a:noFill/>
          <a:ln>
            <a:solidFill>
              <a:schemeClr val="accent5"/>
            </a:solidFill>
            <a:prstDash val="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Film Monitor is an online face-to-face survey independently run by Kantar on behalf of the Cinema Advertising Association</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Bi-weekly survey will amass a </a:t>
            </a:r>
            <a:r>
              <a:rPr kumimoji="0" lang="en-GB" sz="1600" b="0" i="0" u="none" strike="noStrike" kern="1200" cap="none" spc="0" normalizeH="0" baseline="0" noProof="0" dirty="0" err="1">
                <a:ln>
                  <a:noFill/>
                </a:ln>
                <a:solidFill>
                  <a:srgbClr val="000000"/>
                </a:solidFill>
                <a:effectLst/>
                <a:uLnTx/>
                <a:uFillTx/>
                <a:latin typeface="Arial"/>
                <a:ea typeface="+mn-ea"/>
                <a:cs typeface="+mn-cs"/>
              </a:rPr>
              <a:t>nat.rep</a:t>
            </a:r>
            <a:r>
              <a:rPr kumimoji="0" lang="en-GB" sz="1600" b="0" i="0" u="none" strike="noStrike" kern="1200" cap="none" spc="0" normalizeH="0" baseline="0" noProof="0" dirty="0">
                <a:ln>
                  <a:noFill/>
                </a:ln>
                <a:solidFill>
                  <a:srgbClr val="000000"/>
                </a:solidFill>
                <a:effectLst/>
                <a:uLnTx/>
                <a:uFillTx/>
                <a:latin typeface="Arial"/>
                <a:ea typeface="+mn-ea"/>
                <a:cs typeface="+mn-cs"/>
              </a:rPr>
              <a:t> sample of c.24,000 respondents (aged 7+) across a calendar year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Presented with a list of c.20 recent cinema releases and asked which they have seen in the cinema recently.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Film Monitor will collect audience profiles for c.100 theatrical releases that account for 88% of all UK admissions*</a:t>
            </a:r>
          </a:p>
        </p:txBody>
      </p:sp>
      <p:sp>
        <p:nvSpPr>
          <p:cNvPr id="13" name="Rectangle 12">
            <a:extLst>
              <a:ext uri="{FF2B5EF4-FFF2-40B4-BE49-F238E27FC236}">
                <a16:creationId xmlns:a16="http://schemas.microsoft.com/office/drawing/2014/main" id="{C8153F75-A3B8-4191-AA33-482AF4EC1586}"/>
              </a:ext>
            </a:extLst>
          </p:cNvPr>
          <p:cNvSpPr/>
          <p:nvPr/>
        </p:nvSpPr>
        <p:spPr>
          <a:xfrm>
            <a:off x="4122549" y="1754686"/>
            <a:ext cx="5507730" cy="5122363"/>
          </a:xfrm>
          <a:prstGeom prst="rect">
            <a:avLst/>
          </a:prstGeom>
          <a:noFill/>
          <a:ln>
            <a:solidFill>
              <a:schemeClr val="accent5"/>
            </a:solidFill>
            <a:prstDash val="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Every new major theatrical release is given a ‘comparative title’.</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This will be a film released in the last couple of years (that has a robust Film Monitor audience profile) that is a good proxy for the upcoming release and its likely audience demographics.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For films that are sequels/part of a franchise selecting a comparative is quite obvious (e.g. </a:t>
            </a:r>
            <a:r>
              <a:rPr kumimoji="0" lang="en-GB" sz="1600" b="0" i="1" u="none" strike="noStrike" kern="1200" cap="none" spc="0" normalizeH="0" baseline="0" noProof="0" dirty="0">
                <a:ln>
                  <a:noFill/>
                </a:ln>
                <a:solidFill>
                  <a:srgbClr val="000000"/>
                </a:solidFill>
                <a:effectLst/>
                <a:uLnTx/>
                <a:uFillTx/>
                <a:latin typeface="Arial"/>
                <a:ea typeface="+mn-ea"/>
                <a:cs typeface="+mn-cs"/>
              </a:rPr>
              <a:t>‘A Quiet Place’ </a:t>
            </a:r>
            <a:r>
              <a:rPr kumimoji="0" lang="en-GB" sz="1600" b="0" i="0" u="none" strike="noStrike" kern="1200" cap="none" spc="0" normalizeH="0" baseline="0" noProof="0" dirty="0">
                <a:ln>
                  <a:noFill/>
                </a:ln>
                <a:solidFill>
                  <a:srgbClr val="000000"/>
                </a:solidFill>
                <a:effectLst/>
                <a:uLnTx/>
                <a:uFillTx/>
                <a:latin typeface="Arial"/>
                <a:ea typeface="+mn-ea"/>
                <a:cs typeface="+mn-cs"/>
              </a:rPr>
              <a:t>is the comparative for </a:t>
            </a:r>
            <a:r>
              <a:rPr kumimoji="0" lang="en-GB" sz="1600" b="0" i="1" u="none" strike="noStrike" kern="1200" cap="none" spc="0" normalizeH="0" baseline="0" noProof="0" dirty="0">
                <a:ln>
                  <a:noFill/>
                </a:ln>
                <a:solidFill>
                  <a:srgbClr val="000000"/>
                </a:solidFill>
                <a:effectLst/>
                <a:uLnTx/>
                <a:uFillTx/>
                <a:latin typeface="Arial"/>
                <a:ea typeface="+mn-ea"/>
                <a:cs typeface="+mn-cs"/>
              </a:rPr>
              <a:t>‘A Quiet Place: Part II’</a:t>
            </a:r>
            <a:r>
              <a:rPr kumimoji="0" lang="en-GB" sz="1600" b="0" i="0" u="none" strike="noStrike" kern="1200" cap="none" spc="0" normalizeH="0" baseline="0" noProof="0" dirty="0">
                <a:ln>
                  <a:noFill/>
                </a:ln>
                <a:solidFill>
                  <a:srgbClr val="000000"/>
                </a:solidFill>
                <a:effectLst/>
                <a:uLnTx/>
                <a:uFillTx/>
                <a:latin typeface="Arial"/>
                <a:ea typeface="+mn-ea"/>
                <a:cs typeface="+mn-cs"/>
              </a:rPr>
              <a:t>). For others, the selection of a comparative will be based on the BBFC certificate and influenced by genre and factors including director, lead actor/actress and audience trends.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Using comparatives </a:t>
            </a:r>
            <a:r>
              <a:rPr lang="en-GB" sz="1600" dirty="0">
                <a:solidFill>
                  <a:srgbClr val="000000"/>
                </a:solidFill>
                <a:latin typeface="Arial"/>
              </a:rPr>
              <a:t>helps inform which buying routes a film will be part of and allows </a:t>
            </a:r>
            <a:r>
              <a:rPr kumimoji="0" lang="en-GB" sz="1600" b="0" i="0" u="none" strike="noStrike" kern="1200" cap="none" spc="0" normalizeH="0" baseline="0" noProof="0" dirty="0">
                <a:ln>
                  <a:noFill/>
                </a:ln>
                <a:solidFill>
                  <a:srgbClr val="000000"/>
                </a:solidFill>
                <a:effectLst/>
                <a:uLnTx/>
                <a:uFillTx/>
                <a:latin typeface="Arial"/>
                <a:ea typeface="+mn-ea"/>
                <a:cs typeface="+mn-cs"/>
              </a:rPr>
              <a:t>DCM advise brands on which upcoming films best suit their needs -e.g. for brands targeting 16-24 women </a:t>
            </a:r>
            <a:r>
              <a:rPr kumimoji="0" lang="en-GB" sz="1600" b="0" i="1" u="none" strike="noStrike" kern="1200" cap="none" spc="0" normalizeH="0" baseline="0" noProof="0" dirty="0">
                <a:ln>
                  <a:noFill/>
                </a:ln>
                <a:solidFill>
                  <a:srgbClr val="000000"/>
                </a:solidFill>
                <a:effectLst/>
                <a:uLnTx/>
                <a:uFillTx/>
                <a:latin typeface="Arial"/>
                <a:ea typeface="+mn-ea"/>
                <a:cs typeface="+mn-cs"/>
              </a:rPr>
              <a:t>A Quiet Place: Part II </a:t>
            </a:r>
            <a:r>
              <a:rPr kumimoji="0" lang="en-GB" sz="1600" b="0" i="0" u="none" strike="noStrike" kern="1200" cap="none" spc="0" normalizeH="0" baseline="0" noProof="0" dirty="0">
                <a:ln>
                  <a:noFill/>
                </a:ln>
                <a:solidFill>
                  <a:srgbClr val="000000"/>
                </a:solidFill>
                <a:effectLst/>
                <a:uLnTx/>
                <a:uFillTx/>
                <a:latin typeface="Arial"/>
                <a:ea typeface="+mn-ea"/>
                <a:cs typeface="+mn-cs"/>
              </a:rPr>
              <a:t>and </a:t>
            </a:r>
            <a:r>
              <a:rPr kumimoji="0" lang="en-GB" sz="1600" b="0" i="1" u="none" strike="noStrike" kern="1200" cap="none" spc="0" normalizeH="0" baseline="0" noProof="0" dirty="0">
                <a:ln>
                  <a:noFill/>
                </a:ln>
                <a:solidFill>
                  <a:srgbClr val="000000"/>
                </a:solidFill>
                <a:effectLst/>
                <a:uLnTx/>
                <a:uFillTx/>
                <a:latin typeface="Arial"/>
                <a:ea typeface="+mn-ea"/>
                <a:cs typeface="+mn-cs"/>
              </a:rPr>
              <a:t>In The Heights </a:t>
            </a:r>
            <a:r>
              <a:rPr kumimoji="0" lang="en-GB" sz="1600" b="0" i="0" u="none" strike="noStrike" kern="1200" cap="none" spc="0" normalizeH="0" baseline="0" noProof="0" dirty="0">
                <a:ln>
                  <a:noFill/>
                </a:ln>
                <a:solidFill>
                  <a:srgbClr val="000000"/>
                </a:solidFill>
                <a:effectLst/>
                <a:uLnTx/>
                <a:uFillTx/>
                <a:latin typeface="Arial"/>
                <a:ea typeface="+mn-ea"/>
                <a:cs typeface="+mn-cs"/>
              </a:rPr>
              <a:t>are perfect picks. </a:t>
            </a:r>
          </a:p>
        </p:txBody>
      </p:sp>
      <p:sp>
        <p:nvSpPr>
          <p:cNvPr id="19" name="Text Placeholder 15">
            <a:extLst>
              <a:ext uri="{FF2B5EF4-FFF2-40B4-BE49-F238E27FC236}">
                <a16:creationId xmlns:a16="http://schemas.microsoft.com/office/drawing/2014/main" id="{62BC0A74-21BE-4BB5-B9F5-A548F096AD57}"/>
              </a:ext>
            </a:extLst>
          </p:cNvPr>
          <p:cNvSpPr txBox="1">
            <a:spLocks/>
          </p:cNvSpPr>
          <p:nvPr/>
        </p:nvSpPr>
        <p:spPr>
          <a:xfrm>
            <a:off x="10101591" y="3161001"/>
            <a:ext cx="2900953" cy="861774"/>
          </a:xfrm>
          <a:prstGeom prst="rect">
            <a:avLst/>
          </a:prstGeom>
        </p:spPr>
        <p:txBody>
          <a:bodyPr wrap="square" lIns="0" tIns="0" rIns="0" bIns="0" anchor="t" anchorCtr="0">
            <a:spAutoFit/>
          </a:bodyPr>
          <a:lstStyle>
            <a:lvl1pPr marL="0" indent="0" algn="ctr" defTabSz="961844" rtl="0" eaLnBrk="1" latinLnBrk="0" hangingPunct="1">
              <a:lnSpc>
                <a:spcPct val="100000"/>
              </a:lnSpc>
              <a:spcBef>
                <a:spcPts val="0"/>
              </a:spcBef>
              <a:spcAft>
                <a:spcPts val="0"/>
              </a:spcAft>
              <a:buClr>
                <a:srgbClr val="FFFFFF"/>
              </a:buClr>
              <a:buSzPct val="100000"/>
              <a:buFont typeface="Arial"/>
              <a:buNone/>
              <a:defRPr sz="1000" b="1" kern="1200" cap="none" baseline="0">
                <a:solidFill>
                  <a:schemeClr val="accent6"/>
                </a:solidFill>
                <a:latin typeface="+mn-lt"/>
                <a:ea typeface="Impact" charset="0"/>
                <a:cs typeface="Impact" charset="0"/>
              </a:defRPr>
            </a:lvl1pPr>
            <a:lvl2pPr marL="457200" indent="0" algn="l" defTabSz="961844" rtl="0" eaLnBrk="1" latinLnBrk="0" hangingPunct="1">
              <a:lnSpc>
                <a:spcPct val="100000"/>
              </a:lnSpc>
              <a:spcBef>
                <a:spcPts val="0"/>
              </a:spcBef>
              <a:buClr>
                <a:srgbClr val="FFFFFF"/>
              </a:buClr>
              <a:buSzPct val="100000"/>
              <a:buFont typeface="Arial"/>
              <a:buNone/>
              <a:defRPr sz="2000" b="1" kern="1200">
                <a:solidFill>
                  <a:schemeClr val="bg1"/>
                </a:solidFill>
                <a:latin typeface="+mn-lt"/>
                <a:ea typeface="+mn-ea"/>
                <a:cs typeface="+mn-cs"/>
              </a:defRPr>
            </a:lvl2pPr>
            <a:lvl3pPr marL="914400" indent="0" algn="l" defTabSz="961844" rtl="0" eaLnBrk="1" latinLnBrk="0" hangingPunct="1">
              <a:lnSpc>
                <a:spcPct val="100000"/>
              </a:lnSpc>
              <a:spcBef>
                <a:spcPts val="0"/>
              </a:spcBef>
              <a:buClr>
                <a:srgbClr val="FFFFFF"/>
              </a:buClr>
              <a:buSzPct val="100000"/>
              <a:buFont typeface="Arial"/>
              <a:buNone/>
              <a:tabLst/>
              <a:defRPr sz="1800" b="1" kern="1200" baseline="0">
                <a:solidFill>
                  <a:schemeClr val="tx2"/>
                </a:solidFill>
                <a:latin typeface="+mn-lt"/>
                <a:ea typeface="+mn-ea"/>
                <a:cs typeface="+mn-cs"/>
              </a:defRPr>
            </a:lvl3pPr>
            <a:lvl4pPr marL="1371600" indent="0" algn="l" defTabSz="961844" rtl="0" eaLnBrk="1" latinLnBrk="0" hangingPunct="1">
              <a:lnSpc>
                <a:spcPct val="100000"/>
              </a:lnSpc>
              <a:spcBef>
                <a:spcPts val="0"/>
              </a:spcBef>
              <a:buClr>
                <a:srgbClr val="FFFFFF"/>
              </a:buClr>
              <a:buSzPct val="100000"/>
              <a:buFont typeface="Arial"/>
              <a:buNone/>
              <a:tabLst/>
              <a:defRPr sz="1600" b="1" kern="1200">
                <a:solidFill>
                  <a:srgbClr val="000000"/>
                </a:solidFill>
                <a:latin typeface="+mn-lt"/>
                <a:ea typeface="+mn-ea"/>
                <a:cs typeface="+mn-cs"/>
              </a:defRPr>
            </a:lvl4pPr>
            <a:lvl5pPr marL="1828800" indent="0" algn="l" defTabSz="961844" rtl="0" eaLnBrk="1" latinLnBrk="0" hangingPunct="1">
              <a:lnSpc>
                <a:spcPct val="100000"/>
              </a:lnSpc>
              <a:spcBef>
                <a:spcPts val="0"/>
              </a:spcBef>
              <a:buClr>
                <a:srgbClr val="FFFFFF"/>
              </a:buClr>
              <a:buSzPct val="100000"/>
              <a:buFont typeface="Arial"/>
              <a:buNone/>
              <a:tabLst/>
              <a:defRPr sz="1600" b="1" kern="1200">
                <a:solidFill>
                  <a:schemeClr val="accent6"/>
                </a:solidFill>
                <a:latin typeface="+mn-lt"/>
                <a:ea typeface="+mn-ea"/>
                <a:cs typeface="+mn-cs"/>
              </a:defRPr>
            </a:lvl5pPr>
            <a:lvl6pPr marL="22860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6pPr>
            <a:lvl7pPr marL="27432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7pPr>
            <a:lvl8pPr marL="32004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8pPr>
            <a:lvl9pPr marL="36576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rPr>
              <a:t>A Quiet Place: Part II</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1" u="none" strike="noStrike" kern="1200" cap="none" spc="0" normalizeH="0" baseline="0" noProof="0" dirty="0">
                <a:ln>
                  <a:noFill/>
                </a:ln>
                <a:solidFill>
                  <a:srgbClr val="8A8A8D"/>
                </a:solidFill>
                <a:effectLst/>
                <a:uLnTx/>
                <a:uFillTx/>
                <a:latin typeface="Arial"/>
              </a:rPr>
              <a:t>Comparative: A Quiet Place</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8A8A8D"/>
                </a:solidFill>
                <a:effectLst/>
                <a:uLnTx/>
                <a:uFillTx/>
                <a:latin typeface="Arial"/>
              </a:rPr>
              <a:t>23% 16-24 Female</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8A8A8D"/>
                </a:solidFill>
                <a:effectLst/>
                <a:uLnTx/>
                <a:uFillTx/>
                <a:latin typeface="Arial"/>
              </a:rPr>
              <a:t>16-24 Female Index: 366</a:t>
            </a:r>
            <a:endParaRPr kumimoji="0" lang="en-US" sz="1100" b="0" i="0" u="none" strike="noStrike" kern="1200" cap="none" spc="0" normalizeH="0" baseline="0" noProof="0" dirty="0">
              <a:ln>
                <a:noFill/>
              </a:ln>
              <a:solidFill>
                <a:srgbClr val="8A8A8D"/>
              </a:solidFill>
              <a:effectLst/>
              <a:uLnTx/>
              <a:uFillTx/>
              <a:latin typeface="Arial"/>
            </a:endParaRPr>
          </a:p>
        </p:txBody>
      </p:sp>
      <p:sp>
        <p:nvSpPr>
          <p:cNvPr id="20" name="Text Placeholder 30">
            <a:extLst>
              <a:ext uri="{FF2B5EF4-FFF2-40B4-BE49-F238E27FC236}">
                <a16:creationId xmlns:a16="http://schemas.microsoft.com/office/drawing/2014/main" id="{AEB85FA5-BBDB-4475-A576-412B3E230457}"/>
              </a:ext>
            </a:extLst>
          </p:cNvPr>
          <p:cNvSpPr txBox="1">
            <a:spLocks/>
          </p:cNvSpPr>
          <p:nvPr/>
        </p:nvSpPr>
        <p:spPr>
          <a:xfrm>
            <a:off x="10199579" y="5524278"/>
            <a:ext cx="2704974" cy="861774"/>
          </a:xfrm>
          <a:prstGeom prst="rect">
            <a:avLst/>
          </a:prstGeom>
          <a:noFill/>
        </p:spPr>
        <p:txBody>
          <a:bodyPr wrap="square" lIns="0" tIns="0" rIns="0" bIns="0" anchor="t" anchorCtr="0">
            <a:spAutoFit/>
          </a:bodyPr>
          <a:lstStyle>
            <a:lvl1pPr marL="0" indent="0" algn="ctr" defTabSz="961844" rtl="0" eaLnBrk="1" latinLnBrk="0" hangingPunct="1">
              <a:lnSpc>
                <a:spcPct val="100000"/>
              </a:lnSpc>
              <a:spcBef>
                <a:spcPts val="0"/>
              </a:spcBef>
              <a:spcAft>
                <a:spcPts val="0"/>
              </a:spcAft>
              <a:buClr>
                <a:srgbClr val="FFFFFF"/>
              </a:buClr>
              <a:buSzPct val="100000"/>
              <a:buFont typeface="Arial"/>
              <a:buNone/>
              <a:defRPr sz="1000" b="1" kern="1200" cap="none" baseline="0">
                <a:solidFill>
                  <a:srgbClr val="8A8A8D"/>
                </a:solidFill>
                <a:latin typeface="+mn-lt"/>
                <a:ea typeface="Impact" charset="0"/>
                <a:cs typeface="Impact" charset="0"/>
              </a:defRPr>
            </a:lvl1pPr>
            <a:lvl2pPr marL="457200" indent="0" algn="l" defTabSz="961844" rtl="0" eaLnBrk="1" latinLnBrk="0" hangingPunct="1">
              <a:lnSpc>
                <a:spcPct val="100000"/>
              </a:lnSpc>
              <a:spcBef>
                <a:spcPts val="0"/>
              </a:spcBef>
              <a:buClr>
                <a:srgbClr val="FFFFFF"/>
              </a:buClr>
              <a:buSzPct val="100000"/>
              <a:buFont typeface="Arial"/>
              <a:buNone/>
              <a:defRPr sz="2000" b="1" kern="1200">
                <a:solidFill>
                  <a:schemeClr val="bg1"/>
                </a:solidFill>
                <a:latin typeface="+mn-lt"/>
                <a:ea typeface="+mn-ea"/>
                <a:cs typeface="+mn-cs"/>
              </a:defRPr>
            </a:lvl2pPr>
            <a:lvl3pPr marL="914400" indent="0" algn="l" defTabSz="961844" rtl="0" eaLnBrk="1" latinLnBrk="0" hangingPunct="1">
              <a:lnSpc>
                <a:spcPct val="100000"/>
              </a:lnSpc>
              <a:spcBef>
                <a:spcPts val="0"/>
              </a:spcBef>
              <a:buClr>
                <a:srgbClr val="FFFFFF"/>
              </a:buClr>
              <a:buSzPct val="100000"/>
              <a:buFont typeface="Arial"/>
              <a:buNone/>
              <a:tabLst/>
              <a:defRPr sz="1800" b="1" kern="1200" baseline="0">
                <a:solidFill>
                  <a:schemeClr val="tx2"/>
                </a:solidFill>
                <a:latin typeface="+mn-lt"/>
                <a:ea typeface="+mn-ea"/>
                <a:cs typeface="+mn-cs"/>
              </a:defRPr>
            </a:lvl3pPr>
            <a:lvl4pPr marL="1371600" indent="0" algn="l" defTabSz="961844" rtl="0" eaLnBrk="1" latinLnBrk="0" hangingPunct="1">
              <a:lnSpc>
                <a:spcPct val="100000"/>
              </a:lnSpc>
              <a:spcBef>
                <a:spcPts val="0"/>
              </a:spcBef>
              <a:buClr>
                <a:srgbClr val="FFFFFF"/>
              </a:buClr>
              <a:buSzPct val="100000"/>
              <a:buFont typeface="Arial"/>
              <a:buNone/>
              <a:tabLst/>
              <a:defRPr sz="1600" b="1" kern="1200">
                <a:solidFill>
                  <a:srgbClr val="000000"/>
                </a:solidFill>
                <a:latin typeface="+mn-lt"/>
                <a:ea typeface="+mn-ea"/>
                <a:cs typeface="+mn-cs"/>
              </a:defRPr>
            </a:lvl4pPr>
            <a:lvl5pPr marL="1828800" indent="0" algn="l" defTabSz="961844" rtl="0" eaLnBrk="1" latinLnBrk="0" hangingPunct="1">
              <a:lnSpc>
                <a:spcPct val="100000"/>
              </a:lnSpc>
              <a:spcBef>
                <a:spcPts val="0"/>
              </a:spcBef>
              <a:buClr>
                <a:srgbClr val="FFFFFF"/>
              </a:buClr>
              <a:buSzPct val="100000"/>
              <a:buFont typeface="Arial"/>
              <a:buNone/>
              <a:tabLst/>
              <a:defRPr sz="1600" b="1" kern="1200">
                <a:solidFill>
                  <a:schemeClr val="accent6"/>
                </a:solidFill>
                <a:latin typeface="+mn-lt"/>
                <a:ea typeface="+mn-ea"/>
                <a:cs typeface="+mn-cs"/>
              </a:defRPr>
            </a:lvl5pPr>
            <a:lvl6pPr marL="22860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6pPr>
            <a:lvl7pPr marL="27432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7pPr>
            <a:lvl8pPr marL="32004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8pPr>
            <a:lvl9pPr marL="3657600" indent="0" algn="l" defTabSz="961844" rtl="0" eaLnBrk="1" latinLnBrk="0" hangingPunct="1">
              <a:lnSpc>
                <a:spcPct val="90000"/>
              </a:lnSpc>
              <a:spcBef>
                <a:spcPct val="30000"/>
              </a:spcBef>
              <a:buClr>
                <a:schemeClr val="accent6"/>
              </a:buClr>
              <a:buSzPct val="70000"/>
              <a:buFont typeface="Wingdings" panose="05000000000000000000" pitchFamily="2" charset="2"/>
              <a:buNone/>
              <a:defRPr sz="1600" b="1" kern="1200">
                <a:solidFill>
                  <a:schemeClr val="tx1"/>
                </a:solidFill>
                <a:latin typeface="+mn-lt"/>
                <a:ea typeface="+mn-ea"/>
                <a:cs typeface="+mn-cs"/>
              </a:defRPr>
            </a:lvl9pPr>
          </a:lstStyle>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rPr>
              <a:t>In The Heights</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1" u="none" strike="noStrike" kern="1200" cap="none" spc="0" normalizeH="0" baseline="0" noProof="0" dirty="0">
                <a:ln>
                  <a:noFill/>
                </a:ln>
                <a:solidFill>
                  <a:srgbClr val="8A8A8D"/>
                </a:solidFill>
                <a:effectLst/>
                <a:uLnTx/>
                <a:uFillTx/>
                <a:latin typeface="Arial"/>
              </a:rPr>
              <a:t>Comparative: Crazy Rich Asians</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8A8A8D"/>
                </a:solidFill>
                <a:effectLst/>
                <a:uLnTx/>
                <a:uFillTx/>
                <a:latin typeface="Arial"/>
              </a:rPr>
              <a:t>26% 16-24 Female</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8A8A8D"/>
                </a:solidFill>
                <a:effectLst/>
                <a:uLnTx/>
                <a:uFillTx/>
                <a:latin typeface="Arial"/>
                <a:ea typeface="+mn-ea"/>
                <a:cs typeface="+mn-cs"/>
              </a:rPr>
              <a:t>16-24 Female Index: 380</a:t>
            </a:r>
            <a:endParaRPr kumimoji="0" lang="en-US" sz="500" b="0" i="0" u="none" strike="noStrike" kern="1200" cap="none" spc="0" normalizeH="0" baseline="0" noProof="0" dirty="0">
              <a:ln>
                <a:noFill/>
              </a:ln>
              <a:solidFill>
                <a:srgbClr val="8A8A8D"/>
              </a:solidFill>
              <a:effectLst/>
              <a:uLnTx/>
              <a:uFillTx/>
              <a:latin typeface="Arial"/>
            </a:endParaRPr>
          </a:p>
        </p:txBody>
      </p:sp>
      <p:sp>
        <p:nvSpPr>
          <p:cNvPr id="22" name="Rectangle: Rounded Corners 21">
            <a:extLst>
              <a:ext uri="{FF2B5EF4-FFF2-40B4-BE49-F238E27FC236}">
                <a16:creationId xmlns:a16="http://schemas.microsoft.com/office/drawing/2014/main" id="{700FCDEB-083F-4235-BABE-3297F7DB3D21}"/>
              </a:ext>
            </a:extLst>
          </p:cNvPr>
          <p:cNvSpPr/>
          <p:nvPr/>
        </p:nvSpPr>
        <p:spPr>
          <a:xfrm>
            <a:off x="10504557" y="1902052"/>
            <a:ext cx="2095023" cy="1170878"/>
          </a:xfrm>
          <a:prstGeom prst="roundRect">
            <a:avLst/>
          </a:prstGeom>
          <a:blipFill dpi="0" rotWithShape="1">
            <a:blip r:embed="rId3" cstate="print">
              <a:extLst>
                <a:ext uri="{28A0092B-C50C-407E-A947-70E740481C1C}">
                  <a14:useLocalDpi xmlns:a14="http://schemas.microsoft.com/office/drawing/2010/main" val="0"/>
                </a:ext>
              </a:extLst>
            </a:blip>
            <a:srcRect/>
            <a:stretch>
              <a:fillRect l="-822" t="-21911" r="-21920" b="-24504"/>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AB42B46A-CA57-4174-B2C5-943A14F5D7AF}"/>
              </a:ext>
            </a:extLst>
          </p:cNvPr>
          <p:cNvSpPr/>
          <p:nvPr/>
        </p:nvSpPr>
        <p:spPr>
          <a:xfrm>
            <a:off x="10504555" y="4263264"/>
            <a:ext cx="2095023" cy="1170878"/>
          </a:xfrm>
          <a:prstGeom prst="roundRect">
            <a:avLst/>
          </a:prstGeom>
          <a:blipFill dpi="0" rotWithShape="1">
            <a:blip r:embed="rId4" cstate="print">
              <a:extLst>
                <a:ext uri="{28A0092B-C50C-407E-A947-70E740481C1C}">
                  <a14:useLocalDpi xmlns:a14="http://schemas.microsoft.com/office/drawing/2010/main" val="0"/>
                </a:ext>
              </a:extLst>
            </a:blip>
            <a:srcRect/>
            <a:stretch>
              <a:fillRect l="-11884" t="-17230" r="-32504" b="-54909"/>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648BA5E-7D94-4562-A600-DF655E2CD9CC}"/>
              </a:ext>
            </a:extLst>
          </p:cNvPr>
          <p:cNvSpPr/>
          <p:nvPr/>
        </p:nvSpPr>
        <p:spPr>
          <a:xfrm>
            <a:off x="376326" y="1221180"/>
            <a:ext cx="3581333" cy="494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bg2"/>
                </a:solidFill>
                <a:effectLst/>
                <a:uLnTx/>
                <a:uFillTx/>
                <a:latin typeface="Impact"/>
                <a:ea typeface="+mn-ea"/>
                <a:cs typeface="+mn-cs"/>
              </a:rPr>
              <a:t>FILM MONITOR</a:t>
            </a:r>
          </a:p>
        </p:txBody>
      </p:sp>
      <p:sp>
        <p:nvSpPr>
          <p:cNvPr id="15" name="Rectangle 14">
            <a:extLst>
              <a:ext uri="{FF2B5EF4-FFF2-40B4-BE49-F238E27FC236}">
                <a16:creationId xmlns:a16="http://schemas.microsoft.com/office/drawing/2014/main" id="{A1262356-E459-4087-B6BC-1FB5A8099F8E}"/>
              </a:ext>
            </a:extLst>
          </p:cNvPr>
          <p:cNvSpPr/>
          <p:nvPr/>
        </p:nvSpPr>
        <p:spPr>
          <a:xfrm>
            <a:off x="4122549" y="1221180"/>
            <a:ext cx="5507730" cy="494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bg2"/>
                </a:solidFill>
                <a:effectLst/>
                <a:uLnTx/>
                <a:uFillTx/>
                <a:latin typeface="Impact"/>
                <a:ea typeface="+mn-ea"/>
                <a:cs typeface="+mn-cs"/>
              </a:rPr>
              <a:t>COMPARATIVES FOR UPCOMING RELEASE</a:t>
            </a:r>
          </a:p>
        </p:txBody>
      </p:sp>
      <p:sp>
        <p:nvSpPr>
          <p:cNvPr id="16" name="Rectangle 15">
            <a:extLst>
              <a:ext uri="{FF2B5EF4-FFF2-40B4-BE49-F238E27FC236}">
                <a16:creationId xmlns:a16="http://schemas.microsoft.com/office/drawing/2014/main" id="{B6DF1402-1A13-46EB-96A5-24A1389F6DDE}"/>
              </a:ext>
            </a:extLst>
          </p:cNvPr>
          <p:cNvSpPr/>
          <p:nvPr/>
        </p:nvSpPr>
        <p:spPr>
          <a:xfrm>
            <a:off x="9719817" y="1221180"/>
            <a:ext cx="3664497" cy="494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bg2"/>
                </a:solidFill>
                <a:effectLst/>
                <a:uLnTx/>
                <a:uFillTx/>
                <a:latin typeface="Impact"/>
                <a:ea typeface="+mn-ea"/>
                <a:cs typeface="+mn-cs"/>
              </a:rPr>
              <a:t>EXAMPLE: 16-24 WOMEN</a:t>
            </a:r>
          </a:p>
        </p:txBody>
      </p:sp>
      <p:sp>
        <p:nvSpPr>
          <p:cNvPr id="17" name="Text Placeholder 8">
            <a:extLst>
              <a:ext uri="{FF2B5EF4-FFF2-40B4-BE49-F238E27FC236}">
                <a16:creationId xmlns:a16="http://schemas.microsoft.com/office/drawing/2014/main" id="{6DA49376-B1EC-4313-9E3A-D7746E511D76}"/>
              </a:ext>
            </a:extLst>
          </p:cNvPr>
          <p:cNvSpPr txBox="1">
            <a:spLocks/>
          </p:cNvSpPr>
          <p:nvPr/>
        </p:nvSpPr>
        <p:spPr bwMode="gray">
          <a:xfrm>
            <a:off x="11003797" y="7222210"/>
            <a:ext cx="2182678" cy="19027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b="0" i="0" u="none" strike="noStrike" kern="1200" cap="none" spc="0" normalizeH="0" baseline="0" noProof="0" dirty="0">
                <a:ln>
                  <a:noFill/>
                </a:ln>
                <a:solidFill>
                  <a:srgbClr val="8A8A8D"/>
                </a:solidFill>
                <a:effectLst/>
                <a:uLnTx/>
                <a:uFillTx/>
                <a:latin typeface="Arial"/>
                <a:ea typeface="+mn-ea"/>
                <a:cs typeface="+mn-cs"/>
              </a:rPr>
              <a:t>*Based on Film Monitor 2019</a:t>
            </a:r>
          </a:p>
        </p:txBody>
      </p:sp>
    </p:spTree>
    <p:extLst>
      <p:ext uri="{BB962C8B-B14F-4D97-AF65-F5344CB8AC3E}">
        <p14:creationId xmlns:p14="http://schemas.microsoft.com/office/powerpoint/2010/main" val="257524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054CF2-4CCA-40E0-AF0C-CA00C2E87E6F}"/>
              </a:ext>
            </a:extLst>
          </p:cNvPr>
          <p:cNvSpPr>
            <a:spLocks noGrp="1"/>
          </p:cNvSpPr>
          <p:nvPr>
            <p:ph type="title"/>
          </p:nvPr>
        </p:nvSpPr>
        <p:spPr/>
        <p:txBody>
          <a:bodyPr/>
          <a:lstStyle/>
          <a:p>
            <a:r>
              <a:rPr lang="en-GB" dirty="0"/>
              <a:t>PREDICTING REACH, FREQUENCY AND TVRS for UPCOMING FILMS</a:t>
            </a:r>
          </a:p>
        </p:txBody>
      </p:sp>
      <p:sp>
        <p:nvSpPr>
          <p:cNvPr id="12" name="Text Placeholder 11">
            <a:extLst>
              <a:ext uri="{FF2B5EF4-FFF2-40B4-BE49-F238E27FC236}">
                <a16:creationId xmlns:a16="http://schemas.microsoft.com/office/drawing/2014/main" id="{D51EDAE0-D015-44D0-B4B1-31A6E3EA259E}"/>
              </a:ext>
            </a:extLst>
          </p:cNvPr>
          <p:cNvSpPr>
            <a:spLocks noGrp="1"/>
          </p:cNvSpPr>
          <p:nvPr>
            <p:ph type="body" sz="quarter" idx="14"/>
          </p:nvPr>
        </p:nvSpPr>
        <p:spPr/>
        <p:txBody>
          <a:bodyPr/>
          <a:lstStyle/>
          <a:p>
            <a:r>
              <a:rPr lang="en-GB" dirty="0">
                <a:ea typeface="Calibri" panose="020F0502020204030204" pitchFamily="34" charset="0"/>
                <a:cs typeface="Calibri" panose="020F0502020204030204" pitchFamily="34" charset="0"/>
              </a:rPr>
              <a:t>DCM’s planning system collates together admissions forecasts by film/buying routes, comparative film demographic profiles and this is fused with RSMB’s gold standard coverage and frequency model. </a:t>
            </a:r>
            <a:endParaRPr lang="en-GB" dirty="0">
              <a:ea typeface="Calibri" panose="020F0502020204030204" pitchFamily="34" charset="0"/>
              <a:cs typeface="Times New Roman" panose="02020603050405020304" pitchFamily="18" charset="0"/>
            </a:endParaRPr>
          </a:p>
          <a:p>
            <a:endParaRPr lang="en-GB" dirty="0"/>
          </a:p>
        </p:txBody>
      </p:sp>
      <p:sp>
        <p:nvSpPr>
          <p:cNvPr id="11" name="Text Placeholder 10">
            <a:extLst>
              <a:ext uri="{FF2B5EF4-FFF2-40B4-BE49-F238E27FC236}">
                <a16:creationId xmlns:a16="http://schemas.microsoft.com/office/drawing/2014/main" id="{87525B74-0F07-4977-930B-8AAA137B7D42}"/>
              </a:ext>
            </a:extLst>
          </p:cNvPr>
          <p:cNvSpPr>
            <a:spLocks noGrp="1"/>
          </p:cNvSpPr>
          <p:nvPr>
            <p:ph type="body" sz="quarter" idx="11"/>
          </p:nvPr>
        </p:nvSpPr>
        <p:spPr/>
        <p:txBody>
          <a:bodyPr/>
          <a:lstStyle/>
          <a:p>
            <a:endParaRPr lang="en-GB"/>
          </a:p>
        </p:txBody>
      </p:sp>
      <p:sp>
        <p:nvSpPr>
          <p:cNvPr id="15" name="Oval 14">
            <a:extLst>
              <a:ext uri="{FF2B5EF4-FFF2-40B4-BE49-F238E27FC236}">
                <a16:creationId xmlns:a16="http://schemas.microsoft.com/office/drawing/2014/main" id="{6DC77AF7-F69C-413B-8954-9FE14E3A3827}"/>
              </a:ext>
            </a:extLst>
          </p:cNvPr>
          <p:cNvSpPr>
            <a:spLocks noChangeAspect="1"/>
          </p:cNvSpPr>
          <p:nvPr/>
        </p:nvSpPr>
        <p:spPr>
          <a:xfrm>
            <a:off x="585574" y="1584879"/>
            <a:ext cx="2570400" cy="25488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ADMISSIONS FORECAST</a:t>
            </a:r>
          </a:p>
        </p:txBody>
      </p:sp>
      <p:sp>
        <p:nvSpPr>
          <p:cNvPr id="16" name="Oval 15">
            <a:extLst>
              <a:ext uri="{FF2B5EF4-FFF2-40B4-BE49-F238E27FC236}">
                <a16:creationId xmlns:a16="http://schemas.microsoft.com/office/drawing/2014/main" id="{EE8B9221-E6D4-4E42-9C66-B13D9310250D}"/>
              </a:ext>
            </a:extLst>
          </p:cNvPr>
          <p:cNvSpPr/>
          <p:nvPr/>
        </p:nvSpPr>
        <p:spPr>
          <a:xfrm>
            <a:off x="3733799" y="1584815"/>
            <a:ext cx="2571750" cy="254886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COMPARATIVE FILM DEMO. PROFILE</a:t>
            </a:r>
          </a:p>
        </p:txBody>
      </p:sp>
      <p:sp>
        <p:nvSpPr>
          <p:cNvPr id="17" name="Oval 16">
            <a:extLst>
              <a:ext uri="{FF2B5EF4-FFF2-40B4-BE49-F238E27FC236}">
                <a16:creationId xmlns:a16="http://schemas.microsoft.com/office/drawing/2014/main" id="{2C7DC4E2-1940-4284-AC53-EE17821224C2}"/>
              </a:ext>
            </a:extLst>
          </p:cNvPr>
          <p:cNvSpPr>
            <a:spLocks noChangeAspect="1"/>
          </p:cNvSpPr>
          <p:nvPr/>
        </p:nvSpPr>
        <p:spPr>
          <a:xfrm>
            <a:off x="10032949" y="1584815"/>
            <a:ext cx="2569586" cy="2548864"/>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RSMB GOLD STANDARD REACH &amp; FREQUENCY MODEL </a:t>
            </a:r>
          </a:p>
        </p:txBody>
      </p:sp>
      <p:sp>
        <p:nvSpPr>
          <p:cNvPr id="2" name="Rectangle 1">
            <a:extLst>
              <a:ext uri="{FF2B5EF4-FFF2-40B4-BE49-F238E27FC236}">
                <a16:creationId xmlns:a16="http://schemas.microsoft.com/office/drawing/2014/main" id="{3256CCC2-67C6-4C65-B72F-325EC857AFE0}"/>
              </a:ext>
            </a:extLst>
          </p:cNvPr>
          <p:cNvSpPr/>
          <p:nvPr/>
        </p:nvSpPr>
        <p:spPr>
          <a:xfrm>
            <a:off x="452224" y="4615388"/>
            <a:ext cx="12501776" cy="1647631"/>
          </a:xfrm>
          <a:prstGeom prst="rect">
            <a:avLst/>
          </a:prstGeom>
        </p:spPr>
        <p:txBody>
          <a:bodyPr wrap="square">
            <a:spAutoFit/>
          </a:bodyPr>
          <a:lstStyle/>
          <a:p>
            <a:pPr marL="342900" indent="-342900">
              <a:lnSpc>
                <a:spcPct val="107000"/>
              </a:lnSpc>
              <a:spcAft>
                <a:spcPts val="800"/>
              </a:spcAft>
              <a:buClr>
                <a:schemeClr val="bg1"/>
              </a:buClr>
              <a:buFont typeface="Calibri" panose="020F0502020204030204" pitchFamily="34" charset="0"/>
              <a:buChar char="–"/>
            </a:pPr>
            <a:r>
              <a:rPr lang="en-GB" sz="1800" dirty="0">
                <a:solidFill>
                  <a:schemeClr val="bg1"/>
                </a:solidFill>
                <a:ea typeface="Calibri" panose="020F0502020204030204" pitchFamily="34" charset="0"/>
                <a:cs typeface="Calibri" panose="020F0502020204030204" pitchFamily="34" charset="0"/>
              </a:rPr>
              <a:t>Coverage and frequency calculations are based on 1) The predicted audience demo profile (based on Film Monitor profile of the allocated comparative title) 2) Admissions forecast for the upcoming release(s) and 3) Campaign length </a:t>
            </a:r>
          </a:p>
          <a:p>
            <a:pPr marL="342900" indent="-342900">
              <a:lnSpc>
                <a:spcPct val="107000"/>
              </a:lnSpc>
              <a:spcAft>
                <a:spcPts val="800"/>
              </a:spcAft>
              <a:buClr>
                <a:schemeClr val="bg1"/>
              </a:buClr>
              <a:buFont typeface="Calibri" panose="020F0502020204030204" pitchFamily="34" charset="0"/>
              <a:buChar char="–"/>
            </a:pPr>
            <a:endParaRPr lang="en-GB" sz="1000" dirty="0">
              <a:solidFill>
                <a:schemeClr val="bg1"/>
              </a:solidFill>
              <a:ea typeface="Calibri" panose="020F0502020204030204" pitchFamily="34" charset="0"/>
              <a:cs typeface="Calibri" panose="020F0502020204030204" pitchFamily="34" charset="0"/>
            </a:endParaRPr>
          </a:p>
          <a:p>
            <a:pPr marL="342900" indent="-342900">
              <a:lnSpc>
                <a:spcPct val="107000"/>
              </a:lnSpc>
              <a:spcAft>
                <a:spcPts val="800"/>
              </a:spcAft>
              <a:buClr>
                <a:schemeClr val="bg1"/>
              </a:buClr>
              <a:buFont typeface="Calibri" panose="020F0502020204030204" pitchFamily="34" charset="0"/>
              <a:buChar char="–"/>
            </a:pPr>
            <a:r>
              <a:rPr lang="en-GB" sz="1800" dirty="0">
                <a:solidFill>
                  <a:schemeClr val="bg1"/>
                </a:solidFill>
                <a:ea typeface="Calibri" panose="020F0502020204030204" pitchFamily="34" charset="0"/>
                <a:cs typeface="Calibri" panose="020F0502020204030204" pitchFamily="34" charset="0"/>
              </a:rPr>
              <a:t>The gold standard RSMB model used by DCM to calculate C&amp;F is based on 52 weeks of </a:t>
            </a:r>
            <a:r>
              <a:rPr lang="en-GB" sz="1800" dirty="0" err="1">
                <a:solidFill>
                  <a:schemeClr val="bg1"/>
                </a:solidFill>
                <a:ea typeface="Calibri" panose="020F0502020204030204" pitchFamily="34" charset="0"/>
                <a:cs typeface="Calibri" panose="020F0502020204030204" pitchFamily="34" charset="0"/>
              </a:rPr>
              <a:t>recency</a:t>
            </a:r>
            <a:r>
              <a:rPr lang="en-GB" sz="1800" dirty="0">
                <a:solidFill>
                  <a:schemeClr val="bg1"/>
                </a:solidFill>
                <a:ea typeface="Calibri" panose="020F0502020204030204" pitchFamily="34" charset="0"/>
                <a:cs typeface="Calibri" panose="020F0502020204030204" pitchFamily="34" charset="0"/>
              </a:rPr>
              <a:t> and frequency data from the CAA’s Film Monitor survey – and allows DCM to provide accurate C&amp;F/TVR estimates for every campaign </a:t>
            </a:r>
            <a:endParaRPr lang="en-GB" sz="1800" dirty="0">
              <a:solidFill>
                <a:schemeClr val="bg1"/>
              </a:solidFill>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592074F7-8B23-464C-8488-D063876A5A66}"/>
              </a:ext>
            </a:extLst>
          </p:cNvPr>
          <p:cNvSpPr/>
          <p:nvPr/>
        </p:nvSpPr>
        <p:spPr>
          <a:xfrm>
            <a:off x="6883374" y="1568763"/>
            <a:ext cx="2571750" cy="254886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CAMPAIGN LENGTH</a:t>
            </a:r>
          </a:p>
        </p:txBody>
      </p:sp>
    </p:spTree>
    <p:extLst>
      <p:ext uri="{BB962C8B-B14F-4D97-AF65-F5344CB8AC3E}">
        <p14:creationId xmlns:p14="http://schemas.microsoft.com/office/powerpoint/2010/main" val="349180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How we collect, verify and report admissions</a:t>
            </a:r>
            <a:endParaRPr lang="en-US" dirty="0"/>
          </a:p>
        </p:txBody>
      </p:sp>
      <p:sp>
        <p:nvSpPr>
          <p:cNvPr id="6" name="Right Arrow 5"/>
          <p:cNvSpPr>
            <a:spLocks noChangeAspect="1"/>
          </p:cNvSpPr>
          <p:nvPr/>
        </p:nvSpPr>
        <p:spPr>
          <a:xfrm>
            <a:off x="5924307" y="2433261"/>
            <a:ext cx="1594336" cy="1066683"/>
          </a:xfrm>
          <a:prstGeom prst="rightArrow">
            <a:avLst/>
          </a:prstGeom>
          <a:solidFill>
            <a:schemeClr val="accent6">
              <a:alpha val="3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eform 253"/>
          <p:cNvSpPr>
            <a:spLocks noChangeAspect="1" noEditPoints="1"/>
          </p:cNvSpPr>
          <p:nvPr/>
        </p:nvSpPr>
        <p:spPr bwMode="auto">
          <a:xfrm>
            <a:off x="2087903" y="1616602"/>
            <a:ext cx="2700000" cy="270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p:cNvSpPr txBox="1"/>
          <p:nvPr/>
        </p:nvSpPr>
        <p:spPr>
          <a:xfrm>
            <a:off x="1674172" y="4516503"/>
            <a:ext cx="3527462" cy="1754326"/>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Cinemas update us daily on what movies they plan to show over the next week (with specific showing dates and times) and we schedule ads against these showings </a:t>
            </a:r>
          </a:p>
        </p:txBody>
      </p:sp>
      <p:sp>
        <p:nvSpPr>
          <p:cNvPr id="9" name="Freeform 238"/>
          <p:cNvSpPr>
            <a:spLocks noChangeAspect="1" noEditPoints="1"/>
          </p:cNvSpPr>
          <p:nvPr/>
        </p:nvSpPr>
        <p:spPr bwMode="auto">
          <a:xfrm>
            <a:off x="8685550" y="1616602"/>
            <a:ext cx="2700000" cy="270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7785733" y="4516503"/>
            <a:ext cx="4303486" cy="2308324"/>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Point of sale ticket information gets sent to our ‘data warehouse’ by cinema, screen, showing and ticket type</a:t>
            </a:r>
          </a:p>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DCM corroborates this with Comscore to ensure accuracy and transparency</a:t>
            </a:r>
          </a:p>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2795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How we collect, verify and report admissions</a:t>
            </a:r>
            <a:endParaRPr lang="en-US" dirty="0"/>
          </a:p>
        </p:txBody>
      </p:sp>
      <p:sp>
        <p:nvSpPr>
          <p:cNvPr id="5" name="Freeform 106"/>
          <p:cNvSpPr>
            <a:spLocks noChangeAspect="1" noEditPoints="1"/>
          </p:cNvSpPr>
          <p:nvPr/>
        </p:nvSpPr>
        <p:spPr bwMode="auto">
          <a:xfrm>
            <a:off x="8665479" y="1616603"/>
            <a:ext cx="2700000" cy="270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7174763" y="4470276"/>
            <a:ext cx="5681433" cy="2585323"/>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Any film showings we can not match (e.g. a showing we didn’t have prior knowledge of) or where any issues have occurred (e.g. cancelled)</a:t>
            </a:r>
            <a:r>
              <a:rPr lang="en-GB" sz="1800" dirty="0">
                <a:solidFill>
                  <a:srgbClr val="000000"/>
                </a:solidFill>
              </a:rPr>
              <a:t> has its admissions automatically detected and discarded. </a:t>
            </a:r>
          </a:p>
          <a:p>
            <a:pPr marL="0" marR="0" lvl="0" indent="0" algn="ctr" defTabSz="961784" rtl="0" eaLnBrk="1" fontAlgn="auto" latinLnBrk="0" hangingPunct="1">
              <a:lnSpc>
                <a:spcPct val="100000"/>
              </a:lnSpc>
              <a:spcBef>
                <a:spcPts val="0"/>
              </a:spcBef>
              <a:spcAft>
                <a:spcPts val="0"/>
              </a:spcAft>
              <a:buClrTx/>
              <a:buSzTx/>
              <a:buFontTx/>
              <a:buNone/>
              <a:tabLst/>
              <a:defRPr/>
            </a:pPr>
            <a:endParaRPr lang="en-GB" sz="1800" dirty="0">
              <a:solidFill>
                <a:srgbClr val="000000"/>
              </a:solidFill>
            </a:endParaRPr>
          </a:p>
          <a:p>
            <a:pPr marL="0" marR="0" lvl="0" indent="0" algn="ctr" defTabSz="961784" rtl="0" eaLnBrk="1" fontAlgn="auto" latinLnBrk="0" hangingPunct="1">
              <a:lnSpc>
                <a:spcPct val="100000"/>
              </a:lnSpc>
              <a:spcBef>
                <a:spcPts val="0"/>
              </a:spcBef>
              <a:spcAft>
                <a:spcPts val="0"/>
              </a:spcAft>
              <a:buClrTx/>
              <a:buSzTx/>
              <a:buFontTx/>
              <a:buNone/>
              <a:tabLst/>
              <a:defRPr/>
            </a:pPr>
            <a:r>
              <a:rPr lang="en-GB" sz="1800" dirty="0">
                <a:solidFill>
                  <a:srgbClr val="000000"/>
                </a:solidFill>
              </a:rPr>
              <a:t>Admissions are only reported for films that have a live and accountable playlist and these are then allocated to the campaigns featured. </a:t>
            </a:r>
          </a:p>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reeform 386">
            <a:extLst>
              <a:ext uri="{FF2B5EF4-FFF2-40B4-BE49-F238E27FC236}">
                <a16:creationId xmlns:a16="http://schemas.microsoft.com/office/drawing/2014/main" id="{CF9C15EC-7B3B-4F95-B3FB-6CAC73496430}"/>
              </a:ext>
            </a:extLst>
          </p:cNvPr>
          <p:cNvSpPr>
            <a:spLocks noChangeAspect="1" noEditPoints="1"/>
          </p:cNvSpPr>
          <p:nvPr/>
        </p:nvSpPr>
        <p:spPr bwMode="auto">
          <a:xfrm>
            <a:off x="2090751" y="1616603"/>
            <a:ext cx="2700000" cy="273851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BFD6"/>
              </a:solidFill>
              <a:effectLst/>
              <a:uLnTx/>
              <a:uFillTx/>
              <a:latin typeface="Arial"/>
              <a:ea typeface="+mn-ea"/>
              <a:cs typeface="+mn-cs"/>
            </a:endParaRPr>
          </a:p>
        </p:txBody>
      </p:sp>
      <p:sp>
        <p:nvSpPr>
          <p:cNvPr id="9" name="TextBox 8">
            <a:extLst>
              <a:ext uri="{FF2B5EF4-FFF2-40B4-BE49-F238E27FC236}">
                <a16:creationId xmlns:a16="http://schemas.microsoft.com/office/drawing/2014/main" id="{2F14AE41-43C2-46DA-8AC5-874D0362F82F}"/>
              </a:ext>
            </a:extLst>
          </p:cNvPr>
          <p:cNvSpPr txBox="1"/>
          <p:nvPr/>
        </p:nvSpPr>
        <p:spPr>
          <a:xfrm>
            <a:off x="1650743" y="4562265"/>
            <a:ext cx="3580016" cy="923330"/>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Data is then matched to campaign playlists in our scheduling system, Accord</a:t>
            </a:r>
          </a:p>
        </p:txBody>
      </p:sp>
      <p:sp>
        <p:nvSpPr>
          <p:cNvPr id="11" name="Right Arrow 10"/>
          <p:cNvSpPr>
            <a:spLocks noChangeAspect="1"/>
          </p:cNvSpPr>
          <p:nvPr/>
        </p:nvSpPr>
        <p:spPr>
          <a:xfrm>
            <a:off x="5924307" y="2433261"/>
            <a:ext cx="1594336" cy="1066683"/>
          </a:xfrm>
          <a:prstGeom prst="rightArrow">
            <a:avLst/>
          </a:prstGeom>
          <a:solidFill>
            <a:schemeClr val="accent6">
              <a:alpha val="3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60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How we collect, verify and report admissions</a:t>
            </a:r>
            <a:endParaRPr lang="en-US" dirty="0"/>
          </a:p>
        </p:txBody>
      </p:sp>
      <p:sp>
        <p:nvSpPr>
          <p:cNvPr id="5" name="TextBox 4">
            <a:extLst>
              <a:ext uri="{FF2B5EF4-FFF2-40B4-BE49-F238E27FC236}">
                <a16:creationId xmlns:a16="http://schemas.microsoft.com/office/drawing/2014/main" id="{6979F94A-2725-438C-B9E0-F765E3BCA90F}"/>
              </a:ext>
            </a:extLst>
          </p:cNvPr>
          <p:cNvSpPr txBox="1"/>
          <p:nvPr/>
        </p:nvSpPr>
        <p:spPr>
          <a:xfrm>
            <a:off x="1533162" y="4531140"/>
            <a:ext cx="3791086" cy="923330"/>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Weekly campaign performance report sent by DCM sales team to agencies &amp; clients</a:t>
            </a:r>
          </a:p>
        </p:txBody>
      </p:sp>
      <p:sp>
        <p:nvSpPr>
          <p:cNvPr id="6" name="Freeform 205">
            <a:extLst>
              <a:ext uri="{FF2B5EF4-FFF2-40B4-BE49-F238E27FC236}">
                <a16:creationId xmlns:a16="http://schemas.microsoft.com/office/drawing/2014/main" id="{CDFA0432-10BC-4DB4-B901-00A0726EAC50}"/>
              </a:ext>
            </a:extLst>
          </p:cNvPr>
          <p:cNvSpPr>
            <a:spLocks noChangeAspect="1" noEditPoints="1"/>
          </p:cNvSpPr>
          <p:nvPr/>
        </p:nvSpPr>
        <p:spPr bwMode="auto">
          <a:xfrm>
            <a:off x="8664112" y="1629302"/>
            <a:ext cx="2700000" cy="270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BFD6"/>
              </a:solidFill>
              <a:effectLst/>
              <a:uLnTx/>
              <a:uFillTx/>
              <a:latin typeface="Arial"/>
              <a:ea typeface="+mn-ea"/>
              <a:cs typeface="+mn-cs"/>
            </a:endParaRPr>
          </a:p>
        </p:txBody>
      </p:sp>
      <p:sp>
        <p:nvSpPr>
          <p:cNvPr id="7" name="Freeform 382">
            <a:extLst>
              <a:ext uri="{FF2B5EF4-FFF2-40B4-BE49-F238E27FC236}">
                <a16:creationId xmlns:a16="http://schemas.microsoft.com/office/drawing/2014/main" id="{C729E4E8-AB21-4F8E-A965-C646374BDCB5}"/>
              </a:ext>
            </a:extLst>
          </p:cNvPr>
          <p:cNvSpPr>
            <a:spLocks noChangeAspect="1" noEditPoints="1"/>
          </p:cNvSpPr>
          <p:nvPr/>
        </p:nvSpPr>
        <p:spPr bwMode="auto">
          <a:xfrm>
            <a:off x="2078705" y="1629302"/>
            <a:ext cx="2700000" cy="270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BFD6"/>
              </a:solidFill>
              <a:effectLst/>
              <a:uLnTx/>
              <a:uFillTx/>
              <a:latin typeface="Arial"/>
              <a:ea typeface="+mn-ea"/>
              <a:cs typeface="+mn-cs"/>
            </a:endParaRPr>
          </a:p>
        </p:txBody>
      </p:sp>
      <p:sp>
        <p:nvSpPr>
          <p:cNvPr id="9" name="TextBox 8">
            <a:extLst>
              <a:ext uri="{FF2B5EF4-FFF2-40B4-BE49-F238E27FC236}">
                <a16:creationId xmlns:a16="http://schemas.microsoft.com/office/drawing/2014/main" id="{BE91587E-22C8-4B01-89C4-F29D631B6808}"/>
              </a:ext>
            </a:extLst>
          </p:cNvPr>
          <p:cNvSpPr txBox="1"/>
          <p:nvPr/>
        </p:nvSpPr>
        <p:spPr>
          <a:xfrm>
            <a:off x="8118569" y="4521407"/>
            <a:ext cx="3791086" cy="923330"/>
          </a:xfrm>
          <a:prstGeom prst="rect">
            <a:avLst/>
          </a:prstGeom>
          <a:noFill/>
          <a:ln>
            <a:noFill/>
          </a:ln>
        </p:spPr>
        <p:txBody>
          <a:bodyPr wrap="square" rtlCol="0">
            <a:spAutoFit/>
          </a:bodyPr>
          <a:lstStyle/>
          <a:p>
            <a:pPr marL="0" marR="0" lvl="0" indent="0" algn="ctr" defTabSz="96178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Detailed spot by spot breakdown can be supplied if required by clients or econometric agencies</a:t>
            </a:r>
          </a:p>
        </p:txBody>
      </p:sp>
      <p:sp>
        <p:nvSpPr>
          <p:cNvPr id="15" name="Right Arrow 14"/>
          <p:cNvSpPr>
            <a:spLocks noChangeAspect="1"/>
          </p:cNvSpPr>
          <p:nvPr/>
        </p:nvSpPr>
        <p:spPr>
          <a:xfrm>
            <a:off x="5924307" y="2445961"/>
            <a:ext cx="1594336" cy="1066683"/>
          </a:xfrm>
          <a:prstGeom prst="rightArrow">
            <a:avLst/>
          </a:prstGeom>
          <a:solidFill>
            <a:schemeClr val="accent6">
              <a:alpha val="3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784" rtl="0" eaLnBrk="1" fontAlgn="auto" latinLnBrk="0" hangingPunct="1">
              <a:lnSpc>
                <a:spcPct val="100000"/>
              </a:lnSpc>
              <a:spcBef>
                <a:spcPts val="0"/>
              </a:spcBef>
              <a:spcAft>
                <a:spcPts val="0"/>
              </a:spcAft>
              <a:buClrTx/>
              <a:buSzTx/>
              <a:buFontTx/>
              <a:buNone/>
              <a:tabLst/>
              <a:defRPr/>
            </a:pPr>
            <a:endParaRPr kumimoji="0" lang="en-GB" sz="2534"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2321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spot by spot breakdown SPREADSHEET can be supplied FOR EVERY CAMPAIGN</a:t>
            </a:r>
          </a:p>
        </p:txBody>
      </p:sp>
      <p:pic>
        <p:nvPicPr>
          <p:cNvPr id="5" name="Picture 4"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2" r="4177" b="370"/>
          <a:stretch/>
        </p:blipFill>
        <p:spPr bwMode="auto">
          <a:xfrm>
            <a:off x="355730" y="1198529"/>
            <a:ext cx="6448463" cy="53444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730" y="838800"/>
            <a:ext cx="4001237" cy="246221"/>
          </a:xfrm>
          <a:prstGeom prst="rect">
            <a:avLst/>
          </a:prstGeom>
          <a:noFill/>
          <a:ln>
            <a:noFill/>
          </a:ln>
        </p:spPr>
        <p:txBody>
          <a:bodyPr wrap="square" lIns="0" tIns="0" rIns="0" bIns="0" rtlCol="0">
            <a:spAutoFit/>
          </a:bodyPr>
          <a:lstStyle/>
          <a:p>
            <a:pPr marL="0" marR="0" lvl="0" indent="0" algn="l" defTabSz="96178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C162C"/>
                </a:solidFill>
                <a:effectLst/>
                <a:uLnTx/>
                <a:uFillTx/>
                <a:latin typeface="Arial"/>
                <a:ea typeface="+mn-ea"/>
                <a:cs typeface="+mn-cs"/>
              </a:rPr>
              <a:t>Cineworld Wandsworth</a:t>
            </a:r>
          </a:p>
        </p:txBody>
      </p:sp>
      <p:graphicFrame>
        <p:nvGraphicFramePr>
          <p:cNvPr id="7" name="Table 6"/>
          <p:cNvGraphicFramePr>
            <a:graphicFrameLocks noGrp="1"/>
          </p:cNvGraphicFramePr>
          <p:nvPr>
            <p:extLst>
              <p:ext uri="{D42A27DB-BD31-4B8C-83A1-F6EECF244321}">
                <p14:modId xmlns:p14="http://schemas.microsoft.com/office/powerpoint/2010/main" val="3827833892"/>
              </p:ext>
            </p:extLst>
          </p:nvPr>
        </p:nvGraphicFramePr>
        <p:xfrm>
          <a:off x="6994572" y="1198529"/>
          <a:ext cx="6148220" cy="5344442"/>
        </p:xfrm>
        <a:graphic>
          <a:graphicData uri="http://schemas.openxmlformats.org/drawingml/2006/table">
            <a:tbl>
              <a:tblPr>
                <a:tableStyleId>{5C22544A-7EE6-4342-B048-85BDC9FD1C3A}</a:tableStyleId>
              </a:tblPr>
              <a:tblGrid>
                <a:gridCol w="861364">
                  <a:extLst>
                    <a:ext uri="{9D8B030D-6E8A-4147-A177-3AD203B41FA5}">
                      <a16:colId xmlns:a16="http://schemas.microsoft.com/office/drawing/2014/main" val="4120801834"/>
                    </a:ext>
                  </a:extLst>
                </a:gridCol>
                <a:gridCol w="967379">
                  <a:extLst>
                    <a:ext uri="{9D8B030D-6E8A-4147-A177-3AD203B41FA5}">
                      <a16:colId xmlns:a16="http://schemas.microsoft.com/office/drawing/2014/main" val="1871280078"/>
                    </a:ext>
                  </a:extLst>
                </a:gridCol>
                <a:gridCol w="901118">
                  <a:extLst>
                    <a:ext uri="{9D8B030D-6E8A-4147-A177-3AD203B41FA5}">
                      <a16:colId xmlns:a16="http://schemas.microsoft.com/office/drawing/2014/main" val="3178628105"/>
                    </a:ext>
                  </a:extLst>
                </a:gridCol>
                <a:gridCol w="821610">
                  <a:extLst>
                    <a:ext uri="{9D8B030D-6E8A-4147-A177-3AD203B41FA5}">
                      <a16:colId xmlns:a16="http://schemas.microsoft.com/office/drawing/2014/main" val="656645021"/>
                    </a:ext>
                  </a:extLst>
                </a:gridCol>
                <a:gridCol w="2596749">
                  <a:extLst>
                    <a:ext uri="{9D8B030D-6E8A-4147-A177-3AD203B41FA5}">
                      <a16:colId xmlns:a16="http://schemas.microsoft.com/office/drawing/2014/main" val="2859557034"/>
                    </a:ext>
                  </a:extLst>
                </a:gridCol>
              </a:tblGrid>
              <a:tr h="269452">
                <a:tc>
                  <a:txBody>
                    <a:bodyPr/>
                    <a:lstStyle/>
                    <a:p>
                      <a:pPr algn="ctr" fontAlgn="ctr"/>
                      <a:r>
                        <a:rPr lang="en-GB" sz="1400" b="1" i="0" u="none" strike="noStrike" dirty="0">
                          <a:solidFill>
                            <a:schemeClr val="bg1"/>
                          </a:solidFill>
                          <a:effectLst/>
                          <a:latin typeface="Arial" panose="020B0604020202020204" pitchFamily="34" charset="0"/>
                        </a:rPr>
                        <a:t>Screen</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1" i="0" u="none" strike="noStrike" dirty="0">
                          <a:solidFill>
                            <a:schemeClr val="bg1"/>
                          </a:solidFill>
                          <a:effectLst/>
                          <a:latin typeface="Arial" panose="020B0604020202020204" pitchFamily="34" charset="0"/>
                        </a:rPr>
                        <a:t>Date</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1" i="0" u="none" strike="noStrike" dirty="0">
                          <a:solidFill>
                            <a:schemeClr val="bg1"/>
                          </a:solidFill>
                          <a:effectLst/>
                          <a:latin typeface="Arial" panose="020B0604020202020204" pitchFamily="34" charset="0"/>
                        </a:rPr>
                        <a:t>Time</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1" i="0" u="none" strike="noStrike" dirty="0">
                          <a:solidFill>
                            <a:schemeClr val="bg1"/>
                          </a:solidFill>
                          <a:effectLst/>
                          <a:latin typeface="Arial" panose="020B0604020202020204" pitchFamily="34" charset="0"/>
                        </a:rPr>
                        <a:t>Actual</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400" b="1" i="0" u="none" strike="noStrike" dirty="0">
                          <a:solidFill>
                            <a:schemeClr val="bg1"/>
                          </a:solidFill>
                          <a:effectLst/>
                          <a:latin typeface="Arial" panose="020B0604020202020204" pitchFamily="34" charset="0"/>
                        </a:rPr>
                        <a:t>Movie</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063535"/>
                  </a:ext>
                </a:extLst>
              </a:tr>
              <a:tr h="348658">
                <a:tc>
                  <a:txBody>
                    <a:bodyPr/>
                    <a:lstStyle/>
                    <a:p>
                      <a:pPr algn="ctr" fontAlgn="b"/>
                      <a:r>
                        <a:rPr lang="en-GB" sz="1200" b="0" i="0" u="none" strike="noStrike" dirty="0">
                          <a:solidFill>
                            <a:schemeClr val="bg1"/>
                          </a:solidFill>
                          <a:effectLst/>
                          <a:latin typeface="Arial" panose="020B0604020202020204" pitchFamily="34" charset="0"/>
                        </a:rPr>
                        <a:t>2</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20:00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111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On The Basis Of Sex</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467972"/>
                  </a:ext>
                </a:extLst>
              </a:tr>
              <a:tr h="348658">
                <a:tc>
                  <a:txBody>
                    <a:bodyPr/>
                    <a:lstStyle/>
                    <a:p>
                      <a:pPr algn="ctr" fontAlgn="b"/>
                      <a:r>
                        <a:rPr lang="en-GB" sz="1200" b="0" i="0" u="none" strike="noStrike">
                          <a:solidFill>
                            <a:schemeClr val="bg1"/>
                          </a:solidFill>
                          <a:effectLst/>
                          <a:latin typeface="Arial" panose="020B0604020202020204" pitchFamily="34" charset="0"/>
                        </a:rPr>
                        <a:t>2</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17:10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89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On The Basis Of Sex</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2864"/>
                  </a:ext>
                </a:extLst>
              </a:tr>
              <a:tr h="348658">
                <a:tc>
                  <a:txBody>
                    <a:bodyPr/>
                    <a:lstStyle/>
                    <a:p>
                      <a:pPr algn="ctr" fontAlgn="b"/>
                      <a:r>
                        <a:rPr lang="en-GB" sz="1200" b="0" i="0" u="none" strike="noStrike">
                          <a:solidFill>
                            <a:schemeClr val="bg1"/>
                          </a:solidFill>
                          <a:effectLst/>
                          <a:latin typeface="Arial" panose="020B0604020202020204" pitchFamily="34" charset="0"/>
                        </a:rPr>
                        <a:t>4</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13:40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Lego Movie 2, The</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416857"/>
                  </a:ext>
                </a:extLst>
              </a:tr>
              <a:tr h="348658">
                <a:tc>
                  <a:txBody>
                    <a:bodyPr/>
                    <a:lstStyle/>
                    <a:p>
                      <a:pPr algn="ctr" fontAlgn="b"/>
                      <a:r>
                        <a:rPr lang="en-GB" sz="1200" b="0" i="0" u="none" strike="noStrike">
                          <a:solidFill>
                            <a:schemeClr val="bg1"/>
                          </a:solidFill>
                          <a:effectLst/>
                          <a:latin typeface="Arial" panose="020B0604020202020204" pitchFamily="34" charset="0"/>
                        </a:rPr>
                        <a:t>4</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21:50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45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Happy Death Day 2U</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582229"/>
                  </a:ext>
                </a:extLst>
              </a:tr>
              <a:tr h="348658">
                <a:tc>
                  <a:txBody>
                    <a:bodyPr/>
                    <a:lstStyle/>
                    <a:p>
                      <a:pPr algn="ctr" fontAlgn="b"/>
                      <a:r>
                        <a:rPr lang="en-GB" sz="1200" b="0" i="0" u="none" strike="noStrike">
                          <a:solidFill>
                            <a:schemeClr val="bg1"/>
                          </a:solidFill>
                          <a:effectLst/>
                          <a:latin typeface="Arial" panose="020B0604020202020204" pitchFamily="34" charset="0"/>
                        </a:rPr>
                        <a:t>5</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20:50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47</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Vice</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747686"/>
                  </a:ext>
                </a:extLst>
              </a:tr>
              <a:tr h="348658">
                <a:tc>
                  <a:txBody>
                    <a:bodyPr/>
                    <a:lstStyle/>
                    <a:p>
                      <a:pPr algn="ctr" fontAlgn="b"/>
                      <a:r>
                        <a:rPr lang="en-GB" sz="1200" b="0" i="0" u="none" strike="noStrike">
                          <a:solidFill>
                            <a:schemeClr val="bg1"/>
                          </a:solidFill>
                          <a:effectLst/>
                          <a:latin typeface="Arial" panose="020B0604020202020204" pitchFamily="34" charset="0"/>
                        </a:rPr>
                        <a:t>8</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17:50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78</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Instant Family</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787611"/>
                  </a:ext>
                </a:extLst>
              </a:tr>
              <a:tr h="348658">
                <a:tc>
                  <a:txBody>
                    <a:bodyPr/>
                    <a:lstStyle/>
                    <a:p>
                      <a:pPr algn="ctr" fontAlgn="b"/>
                      <a:r>
                        <a:rPr lang="en-GB" sz="1200" b="0" i="0" u="none" strike="noStrike">
                          <a:solidFill>
                            <a:schemeClr val="bg1"/>
                          </a:solidFill>
                          <a:effectLst/>
                          <a:latin typeface="Arial" panose="020B0604020202020204" pitchFamily="34" charset="0"/>
                        </a:rPr>
                        <a:t>8</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14:50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Instant Family</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995147"/>
                  </a:ext>
                </a:extLst>
              </a:tr>
              <a:tr h="348658">
                <a:tc>
                  <a:txBody>
                    <a:bodyPr/>
                    <a:lstStyle/>
                    <a:p>
                      <a:pPr algn="ctr" fontAlgn="b"/>
                      <a:r>
                        <a:rPr lang="en-GB" sz="1200" b="0" i="0" u="none" strike="noStrike">
                          <a:solidFill>
                            <a:schemeClr val="bg1"/>
                          </a:solidFill>
                          <a:effectLst/>
                          <a:latin typeface="Arial" panose="020B0604020202020204" pitchFamily="34" charset="0"/>
                        </a:rPr>
                        <a:t>9</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18:10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71</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Alita: Battle Angel</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181176"/>
                  </a:ext>
                </a:extLst>
              </a:tr>
              <a:tr h="348658">
                <a:tc>
                  <a:txBody>
                    <a:bodyPr/>
                    <a:lstStyle/>
                    <a:p>
                      <a:pPr algn="ctr" fontAlgn="b"/>
                      <a:r>
                        <a:rPr lang="en-GB" sz="1200" b="0" i="0" u="none" strike="noStrike">
                          <a:solidFill>
                            <a:schemeClr val="bg1"/>
                          </a:solidFill>
                          <a:effectLst/>
                          <a:latin typeface="Arial" panose="020B0604020202020204" pitchFamily="34" charset="0"/>
                        </a:rPr>
                        <a:t>10</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20:10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Alita: Battle Angel</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169334"/>
                  </a:ext>
                </a:extLst>
              </a:tr>
              <a:tr h="348658">
                <a:tc>
                  <a:txBody>
                    <a:bodyPr/>
                    <a:lstStyle/>
                    <a:p>
                      <a:pPr algn="ctr" fontAlgn="b"/>
                      <a:r>
                        <a:rPr lang="en-GB" sz="1200" b="0" i="0" u="none" strike="noStrike">
                          <a:solidFill>
                            <a:schemeClr val="bg1"/>
                          </a:solidFill>
                          <a:effectLst/>
                          <a:latin typeface="Arial" panose="020B0604020202020204" pitchFamily="34" charset="0"/>
                        </a:rPr>
                        <a:t>11</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19:20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85</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Instant Family</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712699"/>
                  </a:ext>
                </a:extLst>
              </a:tr>
              <a:tr h="348658">
                <a:tc>
                  <a:txBody>
                    <a:bodyPr/>
                    <a:lstStyle/>
                    <a:p>
                      <a:pPr algn="ctr" fontAlgn="b"/>
                      <a:r>
                        <a:rPr lang="en-GB" sz="1200" b="0" i="0" u="none" strike="noStrike">
                          <a:solidFill>
                            <a:schemeClr val="bg1"/>
                          </a:solidFill>
                          <a:effectLst/>
                          <a:latin typeface="Arial" panose="020B0604020202020204" pitchFamily="34" charset="0"/>
                        </a:rPr>
                        <a:t>12</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20:20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106</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Green Book</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679939"/>
                  </a:ext>
                </a:extLst>
              </a:tr>
              <a:tr h="348658">
                <a:tc>
                  <a:txBody>
                    <a:bodyPr/>
                    <a:lstStyle/>
                    <a:p>
                      <a:pPr algn="ctr" fontAlgn="b"/>
                      <a:r>
                        <a:rPr lang="en-GB" sz="1200" b="0" i="0" u="none" strike="noStrike">
                          <a:solidFill>
                            <a:schemeClr val="bg1"/>
                          </a:solidFill>
                          <a:effectLst/>
                          <a:latin typeface="Arial" panose="020B0604020202020204" pitchFamily="34" charset="0"/>
                        </a:rPr>
                        <a:t>12</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14:40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79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Kid Who Would Be King, The</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676144"/>
                  </a:ext>
                </a:extLst>
              </a:tr>
              <a:tr h="542436">
                <a:tc>
                  <a:txBody>
                    <a:bodyPr/>
                    <a:lstStyle/>
                    <a:p>
                      <a:pPr algn="ctr" fontAlgn="b"/>
                      <a:r>
                        <a:rPr lang="en-GB" sz="1200" b="0" i="0" u="none" strike="noStrike">
                          <a:solidFill>
                            <a:schemeClr val="bg1"/>
                          </a:solidFill>
                          <a:effectLst/>
                          <a:latin typeface="Arial" panose="020B0604020202020204" pitchFamily="34" charset="0"/>
                        </a:rPr>
                        <a:t>14</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14:30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68</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How To Train Your Dragon: The Hidden World (2D)</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687714"/>
                  </a:ext>
                </a:extLst>
              </a:tr>
              <a:tr h="348658">
                <a:tc>
                  <a:txBody>
                    <a:bodyPr/>
                    <a:lstStyle/>
                    <a:p>
                      <a:pPr algn="ctr" fontAlgn="b"/>
                      <a:r>
                        <a:rPr lang="en-GB" sz="1200" b="0" i="0" u="none" strike="noStrike" dirty="0">
                          <a:solidFill>
                            <a:schemeClr val="bg1"/>
                          </a:solidFill>
                          <a:effectLst/>
                          <a:latin typeface="Arial" panose="020B0604020202020204" pitchFamily="34" charset="0"/>
                        </a:rPr>
                        <a:t>14</a:t>
                      </a:r>
                    </a:p>
                  </a:txBody>
                  <a:tcPr marL="9525" marR="9525" marT="9525" marB="0" anchor="ctr">
                    <a:lnL w="12700" cmpd="sng">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23/02/19</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19:40</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Arial" panose="020B0604020202020204" pitchFamily="34" charset="0"/>
                        </a:rPr>
                        <a:t>48</a:t>
                      </a:r>
                    </a:p>
                  </a:txBody>
                  <a:tcPr marL="9525" marR="9525" marT="952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bg1"/>
                          </a:solidFill>
                          <a:effectLst/>
                          <a:latin typeface="Arial" panose="020B0604020202020204" pitchFamily="34" charset="0"/>
                        </a:rPr>
                        <a:t>Mary Queen Of Scots</a:t>
                      </a:r>
                    </a:p>
                  </a:txBody>
                  <a:tcPr marL="9525" marR="9525" marT="9525" marB="0" anchor="ctr">
                    <a:lnL w="12700" cap="flat" cmpd="sng" algn="ctr">
                      <a:solidFill>
                        <a:schemeClr val="accent6"/>
                      </a:solidFill>
                      <a:prstDash val="solid"/>
                      <a:round/>
                      <a:headEnd type="none" w="med" len="med"/>
                      <a:tailEnd type="none" w="med" len="med"/>
                    </a:lnL>
                    <a:lnR w="12700" cmpd="sng">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9689819"/>
                  </a:ext>
                </a:extLst>
              </a:tr>
            </a:tbl>
          </a:graphicData>
        </a:graphic>
      </p:graphicFrame>
      <p:cxnSp>
        <p:nvCxnSpPr>
          <p:cNvPr id="8" name="Straight Arrow Connector 7"/>
          <p:cNvCxnSpPr/>
          <p:nvPr/>
        </p:nvCxnSpPr>
        <p:spPr>
          <a:xfrm flipV="1">
            <a:off x="3823307" y="3401028"/>
            <a:ext cx="3171265" cy="418796"/>
          </a:xfrm>
          <a:prstGeom prst="straightConnector1">
            <a:avLst/>
          </a:prstGeom>
          <a:ln w="1905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107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3.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1781</Words>
  <Application>Microsoft Office PowerPoint</Application>
  <PresentationFormat>Custom</PresentationFormat>
  <Paragraphs>359</Paragraphs>
  <Slides>16</Slides>
  <Notes>3</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16</vt:i4>
      </vt:variant>
    </vt:vector>
  </HeadingPairs>
  <TitlesOfParts>
    <vt:vector size="37" baseType="lpstr">
      <vt:lpstr>ＭＳ Ｐゴシック</vt:lpstr>
      <vt:lpstr>Arial</vt:lpstr>
      <vt:lpstr>Calibri</vt:lpstr>
      <vt:lpstr>Century Gothic</vt:lpstr>
      <vt:lpstr>Impact</vt:lpstr>
      <vt:lpstr>Times New Roman</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2_Copy Slides</vt:lpstr>
      <vt:lpstr>1_Copy Slides</vt:lpstr>
      <vt:lpstr>think-cell Slide</vt:lpstr>
      <vt:lpstr>CINEMA: AN ACCOUNTABLE MEDIUM</vt:lpstr>
      <vt:lpstr>WHY YOU CAN TRUST CINEMA</vt:lpstr>
      <vt:lpstr>FORECASTING ADMISSIONS</vt:lpstr>
      <vt:lpstr>audience profile of new theatrical releases</vt:lpstr>
      <vt:lpstr>PREDICTING REACH, FREQUENCY AND TVRS for UPCOMING FILMS</vt:lpstr>
      <vt:lpstr>How we collect, verify and report admissions</vt:lpstr>
      <vt:lpstr>How we collect, verify and report admissions</vt:lpstr>
      <vt:lpstr>How we collect, verify and report admissions</vt:lpstr>
      <vt:lpstr>Detailed spot by spot breakdown SPREADSHEET can be supplied FOR EVERY CAMPAIGN</vt:lpstr>
      <vt:lpstr>Calculating c&amp;F and TVRS for CINEMA (post-release)</vt:lpstr>
      <vt:lpstr>TOP 2019 RELEASES: 16-34 TVRs</vt:lpstr>
      <vt:lpstr>INDEPENDENT preshow AUDITS</vt:lpstr>
      <vt:lpstr>INDEPENDENT PRESHOW AUDITS </vt:lpstr>
      <vt:lpstr>PRESENCE DURING PRESHOW RESULTS</vt:lpstr>
      <vt:lpstr>Presence of audience through the preshow</vt:lpstr>
      <vt:lpstr>SUMMARY: WHY CINEMA PROVIDES THE BEST AV EXPERIENCE for brands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2021-04-06T22:54:14Z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