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ags/tag75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ags/tag76.xml" ContentType="application/vnd.openxmlformats-officedocument.presentationml.tags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0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1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heme/theme22.xml" ContentType="application/vnd.openxmlformats-officedocument.theme+xml"/>
  <Override PartName="/ppt/theme/theme23.xml" ContentType="application/vnd.openxmlformats-officedocument.theme+xml"/>
  <Override PartName="/ppt/tags/tag19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7" r:id="rId13"/>
    <p:sldMasterId id="2147484077" r:id="rId14"/>
    <p:sldMasterId id="2147484099" r:id="rId15"/>
    <p:sldMasterId id="2147484122" r:id="rId16"/>
    <p:sldMasterId id="2147484126" r:id="rId17"/>
    <p:sldMasterId id="2147484149" r:id="rId18"/>
    <p:sldMasterId id="2147484174" r:id="rId19"/>
    <p:sldMasterId id="2147484176" r:id="rId20"/>
    <p:sldMasterId id="2147484202" r:id="rId21"/>
    <p:sldMasterId id="2147484253" r:id="rId22"/>
  </p:sldMasterIdLst>
  <p:notesMasterIdLst>
    <p:notesMasterId r:id="rId34"/>
  </p:notesMasterIdLst>
  <p:handoutMasterIdLst>
    <p:handoutMasterId r:id="rId35"/>
  </p:handoutMasterIdLst>
  <p:sldIdLst>
    <p:sldId id="2145704429" r:id="rId23"/>
    <p:sldId id="478" r:id="rId24"/>
    <p:sldId id="365" r:id="rId25"/>
    <p:sldId id="342" r:id="rId26"/>
    <p:sldId id="2145704442" r:id="rId27"/>
    <p:sldId id="507" r:id="rId28"/>
    <p:sldId id="2145704440" r:id="rId29"/>
    <p:sldId id="451" r:id="rId30"/>
    <p:sldId id="2145704437" r:id="rId31"/>
    <p:sldId id="471" r:id="rId32"/>
    <p:sldId id="317" r:id="rId33"/>
  </p:sldIdLst>
  <p:sldSz cx="13442950" cy="7561263"/>
  <p:notesSz cx="6797675" cy="9926638"/>
  <p:custDataLst>
    <p:tags r:id="rId3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3970" autoAdjust="0"/>
  </p:normalViewPr>
  <p:slideViewPr>
    <p:cSldViewPr snapToGrid="0">
      <p:cViewPr varScale="1">
        <p:scale>
          <a:sx n="98" d="100"/>
          <a:sy n="98" d="100"/>
        </p:scale>
        <p:origin x="264" y="9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26" Type="http://schemas.openxmlformats.org/officeDocument/2006/relationships/slide" Target="slides/slide4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Master" Target="slideMasters/slideMaster19.xml"/><Relationship Id="rId29" Type="http://schemas.openxmlformats.org/officeDocument/2006/relationships/slide" Target="slides/slide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9.xml"/><Relationship Id="rId19" Type="http://schemas.openxmlformats.org/officeDocument/2006/relationships/slideMaster" Target="slideMasters/slideMaster18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Master" Target="slideMasters/slideMaster2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GB" sz="1800" dirty="0">
                <a:solidFill>
                  <a:srgbClr val="1C1C1C"/>
                </a:solidFill>
                <a:latin typeface="+mj-lt"/>
              </a:rPr>
              <a:t>£2.6M</a:t>
            </a:r>
            <a:r>
              <a:rPr lang="en-GB" sz="1800" baseline="0" dirty="0">
                <a:solidFill>
                  <a:srgbClr val="1C1C1C"/>
                </a:solidFill>
                <a:latin typeface="+mj-lt"/>
              </a:rPr>
              <a:t> TOTAL AV BUDGET</a:t>
            </a:r>
            <a:endParaRPr lang="en-GB" sz="1800" dirty="0">
              <a:solidFill>
                <a:srgbClr val="1C1C1C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Section1</c:v>
                </c:pt>
              </c:strCache>
            </c:strRef>
          </c:tx>
          <c:spPr>
            <a:solidFill>
              <a:srgbClr val="E2393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E-4234-8546-84C1A79559C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FFE-4234-8546-84C1A79559CC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E-4234-8546-84C1A79559CC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TV</c:v>
                </c:pt>
                <c:pt idx="1">
                  <c:v>VOD</c:v>
                </c:pt>
                <c:pt idx="2">
                  <c:v>OLV</c:v>
                </c:pt>
              </c:strCache>
            </c:strRef>
          </c:cat>
          <c:val>
            <c:numRef>
              <c:f>Лист1!$B$2:$B$4</c:f>
              <c:numCache>
                <c:formatCode>"£"#,##0_);[Red]\("£"#,##0\)</c:formatCode>
                <c:ptCount val="3"/>
                <c:pt idx="0">
                  <c:v>2250000</c:v>
                </c:pt>
                <c:pt idx="1">
                  <c:v>270000</c:v>
                </c:pt>
                <c:pt idx="2">
                  <c:v>157500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E-4234-8546-84C1A79559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rgbClr val="1C1C1C"/>
                </a:solidFill>
                <a:latin typeface="+mj-lt"/>
              </a:rPr>
              <a:t>£2.6M TOTAL AV BUDGET - </a:t>
            </a:r>
            <a:r>
              <a:rPr lang="en-GB" sz="1800" b="0" i="0" u="none" strike="noStrike" kern="1200" spc="0" baseline="0" dirty="0">
                <a:solidFill>
                  <a:srgbClr val="C00000"/>
                </a:solidFill>
                <a:latin typeface="+mj-lt"/>
              </a:rPr>
              <a:t>WITH CINEMA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Section1</c:v>
                </c:pt>
              </c:strCache>
            </c:strRef>
          </c:tx>
          <c:spPr>
            <a:solidFill>
              <a:srgbClr val="E2393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E-4234-8546-84C1A79559C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FFE-4234-8546-84C1A79559CC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E-4234-8546-84C1A79559C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6F1-4528-9DEB-BB242B41449C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TV</c:v>
                </c:pt>
                <c:pt idx="1">
                  <c:v>VOD</c:v>
                </c:pt>
                <c:pt idx="2">
                  <c:v>OLV</c:v>
                </c:pt>
                <c:pt idx="3">
                  <c:v>Cinema</c:v>
                </c:pt>
              </c:strCache>
            </c:strRef>
          </c:cat>
          <c:val>
            <c:numRef>
              <c:f>Лист1!$B$2:$B$5</c:f>
              <c:numCache>
                <c:formatCode>"£"#,##0_);[Red]\("£"#,##0\)</c:formatCode>
                <c:ptCount val="4"/>
                <c:pt idx="0">
                  <c:v>2062500</c:v>
                </c:pt>
                <c:pt idx="1">
                  <c:v>270000</c:v>
                </c:pt>
                <c:pt idx="2">
                  <c:v>157500</c:v>
                </c:pt>
                <c:pt idx="3">
                  <c:v>187500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E-4234-8546-84C1A79559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Seconds</c:v>
                </c:pt>
              </c:strCache>
            </c:strRef>
          </c:tx>
          <c:spPr>
            <a:solidFill>
              <a:srgbClr val="1C1C1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BC-4B9F-B7D3-1AD2E466AE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C-4B9A-84CC-49DBC81DAE94}"/>
              </c:ext>
            </c:extLst>
          </c:dPt>
          <c:dPt>
            <c:idx val="2"/>
            <c:invertIfNegative val="0"/>
            <c:bubble3D val="0"/>
            <c:spPr>
              <a:solidFill>
                <a:srgbClr val="1C1C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CC-4B9A-84CC-49DBC81DAE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4BC-4B9F-B7D3-1AD2E466AE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CC-4B9A-84CC-49DBC81DA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Cinema 60"</c:v>
                </c:pt>
                <c:pt idx="1">
                  <c:v>Cinema 30"</c:v>
                </c:pt>
                <c:pt idx="2">
                  <c:v>TV 30"</c:v>
                </c:pt>
                <c:pt idx="3">
                  <c:v>YouTube Non-Skippable (Mobile)</c:v>
                </c:pt>
                <c:pt idx="4">
                  <c:v>Instagram Infeed Video</c:v>
                </c:pt>
                <c:pt idx="5">
                  <c:v>OOH (D6)</c:v>
                </c:pt>
                <c:pt idx="6">
                  <c:v>Digital Display (Desktop)</c:v>
                </c:pt>
                <c:pt idx="7">
                  <c:v>Facebook Infeed Video</c:v>
                </c:pt>
              </c:strCache>
            </c:strRef>
          </c:cat>
          <c:val>
            <c:numRef>
              <c:f>Sheet1!$B$2:$B$9</c:f>
              <c:numCache>
                <c:formatCode>#,##0.0_ ;[Red]\-#,##0.0\ </c:formatCode>
                <c:ptCount val="8"/>
                <c:pt idx="0">
                  <c:v>48.3</c:v>
                </c:pt>
                <c:pt idx="1">
                  <c:v>23.9</c:v>
                </c:pt>
                <c:pt idx="2">
                  <c:v>15.5</c:v>
                </c:pt>
                <c:pt idx="3">
                  <c:v>3.6</c:v>
                </c:pt>
                <c:pt idx="4">
                  <c:v>1.4</c:v>
                </c:pt>
                <c:pt idx="5">
                  <c:v>1.3</c:v>
                </c:pt>
                <c:pt idx="6">
                  <c:v>1.3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CC-4B9A-84CC-49DBC81DA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652224"/>
        <c:axId val="1257652640"/>
      </c:barChart>
      <c:catAx>
        <c:axId val="12576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652640"/>
        <c:crosses val="autoZero"/>
        <c:auto val="1"/>
        <c:lblAlgn val="ctr"/>
        <c:lblOffset val="100"/>
        <c:noMultiLvlLbl val="0"/>
      </c:catAx>
      <c:valAx>
        <c:axId val="1257652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Seconds</a:t>
                </a:r>
              </a:p>
            </c:rich>
          </c:tx>
          <c:layout>
            <c:manualLayout>
              <c:xMode val="edge"/>
              <c:yMode val="edge"/>
              <c:x val="4.8588494665308488E-3"/>
              <c:y val="0.37155920368444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_ ;[Red]\-#,##0.0\ 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6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Seconds</c:v>
                </c:pt>
              </c:strCache>
            </c:strRef>
          </c:tx>
          <c:spPr>
            <a:solidFill>
              <a:srgbClr val="1C1C1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BC-4B9F-B7D3-1AD2E466AE3E}"/>
              </c:ext>
            </c:extLst>
          </c:dPt>
          <c:dPt>
            <c:idx val="1"/>
            <c:invertIfNegative val="0"/>
            <c:bubble3D val="0"/>
            <c:spPr>
              <a:solidFill>
                <a:srgbClr val="1C1C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C-4B9A-84CC-49DBC81DAE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4BC-4B9F-B7D3-1AD2E466A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Cinema 30"</c:v>
                </c:pt>
                <c:pt idx="1">
                  <c:v>TV 30"</c:v>
                </c:pt>
                <c:pt idx="2">
                  <c:v>YouTube Non-Skippable (Mobile)</c:v>
                </c:pt>
                <c:pt idx="3">
                  <c:v>Instagram Infeed Video</c:v>
                </c:pt>
                <c:pt idx="4">
                  <c:v>OOH (D6)</c:v>
                </c:pt>
                <c:pt idx="5">
                  <c:v>Digital Display (Desktop)</c:v>
                </c:pt>
                <c:pt idx="6">
                  <c:v>Facebook Infeed Video</c:v>
                </c:pt>
              </c:strCache>
            </c:strRef>
          </c:cat>
          <c:val>
            <c:numRef>
              <c:f>Sheet1!$B$2:$B$8</c:f>
              <c:numCache>
                <c:formatCode>"£"#,##0.00_);[Red]\("£"#,##0.00\)</c:formatCode>
                <c:ptCount val="7"/>
                <c:pt idx="0">
                  <c:v>6.09</c:v>
                </c:pt>
                <c:pt idx="1">
                  <c:v>9.65</c:v>
                </c:pt>
                <c:pt idx="2">
                  <c:v>1.57</c:v>
                </c:pt>
                <c:pt idx="3">
                  <c:v>5.96</c:v>
                </c:pt>
                <c:pt idx="4">
                  <c:v>12.64</c:v>
                </c:pt>
                <c:pt idx="5">
                  <c:v>16.73</c:v>
                </c:pt>
                <c:pt idx="6">
                  <c:v>13.26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CC-4B9A-84CC-49DBC81DA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652224"/>
        <c:axId val="1257652640"/>
      </c:barChart>
      <c:catAx>
        <c:axId val="12576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652640"/>
        <c:crosses val="autoZero"/>
        <c:auto val="1"/>
        <c:lblAlgn val="ctr"/>
        <c:lblOffset val="100"/>
        <c:noMultiLvlLbl val="0"/>
      </c:catAx>
      <c:valAx>
        <c:axId val="1257652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16-34 </a:t>
                </a:r>
                <a:r>
                  <a:rPr lang="en-GB"/>
                  <a:t>aCPM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4.8588494665308488E-3"/>
              <c:y val="0.37155920368444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£&quot;#,##0.00_);[Red]\(&quot;£&quot;#,##0.00\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6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57309293565566E-2"/>
          <c:y val="7.1568637854605238E-2"/>
          <c:w val="0.97748538141286889"/>
          <c:h val="0.81628545540285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3-4C9C-9B01-1AD2044825A0}"/>
              </c:ext>
            </c:extLst>
          </c:dPt>
          <c:cat>
            <c:strRef>
              <c:f>Sheet1!$A$2:$A$8</c:f>
              <c:strCache>
                <c:ptCount val="7"/>
                <c:pt idx="0">
                  <c:v>Cinema</c:v>
                </c:pt>
                <c:pt idx="1">
                  <c:v>TV</c:v>
                </c:pt>
                <c:pt idx="2">
                  <c:v>Out of home</c:v>
                </c:pt>
                <c:pt idx="3">
                  <c:v>Radio</c:v>
                </c:pt>
                <c:pt idx="4">
                  <c:v>Magazines</c:v>
                </c:pt>
                <c:pt idx="5">
                  <c:v>Natl newspapers</c:v>
                </c:pt>
                <c:pt idx="6">
                  <c:v>Internet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79</c:v>
                </c:pt>
                <c:pt idx="2">
                  <c:v>75</c:v>
                </c:pt>
                <c:pt idx="3">
                  <c:v>65</c:v>
                </c:pt>
                <c:pt idx="4">
                  <c:v>51</c:v>
                </c:pt>
                <c:pt idx="5">
                  <c:v>51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3-4C9C-9B01-1AD204482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682677088"/>
        <c:axId val="682676432"/>
      </c:barChart>
      <c:catAx>
        <c:axId val="6826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676432"/>
        <c:crosses val="autoZero"/>
        <c:auto val="1"/>
        <c:lblAlgn val="ctr"/>
        <c:lblOffset val="100"/>
        <c:noMultiLvlLbl val="0"/>
      </c:catAx>
      <c:valAx>
        <c:axId val="6826764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6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7/31/2023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1125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0119"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Features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US" sz="2000" dirty="0">
                <a:latin typeface="Impact"/>
                <a:cs typeface="Impact"/>
              </a:rPr>
              <a:t>1.    </a:t>
            </a:r>
            <a:r>
              <a:rPr lang="en-GB" b="0" dirty="0">
                <a:solidFill>
                  <a:schemeClr val="bg1"/>
                </a:solidFill>
                <a:cs typeface="Arial" charset="0"/>
              </a:rPr>
              <a:t>Extra film filter allows bespoke audience targeting</a:t>
            </a:r>
          </a:p>
          <a:p>
            <a:pPr defTabSz="980119">
              <a:lnSpc>
                <a:spcPct val="150000"/>
              </a:lnSpc>
              <a:defRPr/>
            </a:pPr>
            <a:r>
              <a:rPr lang="en-US" sz="2000" dirty="0">
                <a:latin typeface="Impact"/>
                <a:cs typeface="Impact"/>
              </a:rPr>
              <a:t>2.   </a:t>
            </a:r>
            <a:r>
              <a:rPr lang="en-US" b="0" dirty="0">
                <a:solidFill>
                  <a:schemeClr val="bg1"/>
                </a:solidFill>
                <a:ea typeface="+mn-ea"/>
                <a:cs typeface="Arial"/>
              </a:rPr>
              <a:t>Can be bought on a national or regional basis</a:t>
            </a:r>
          </a:p>
          <a:p>
            <a:pPr defTabSz="980119">
              <a:lnSpc>
                <a:spcPct val="150000"/>
              </a:lnSpc>
              <a:defRPr/>
            </a:pPr>
            <a:r>
              <a:rPr lang="en-US" sz="2000" dirty="0">
                <a:latin typeface="Impact"/>
                <a:cs typeface="Impact"/>
              </a:rPr>
              <a:t>3.   </a:t>
            </a:r>
            <a:r>
              <a:rPr lang="en-US" b="0" dirty="0">
                <a:solidFill>
                  <a:schemeClr val="bg1"/>
                </a:solidFill>
                <a:ea typeface="+mn-ea"/>
                <a:cs typeface="Arial"/>
              </a:rPr>
              <a:t>Bar sponsorships are available, with 30% of our sites </a:t>
            </a:r>
          </a:p>
          <a:p>
            <a:pPr defTabSz="980119">
              <a:lnSpc>
                <a:spcPct val="150000"/>
              </a:lnSpc>
              <a:defRPr/>
            </a:pPr>
            <a:r>
              <a:rPr lang="en-US" b="0" dirty="0">
                <a:solidFill>
                  <a:schemeClr val="bg1"/>
                </a:solidFill>
                <a:ea typeface="+mn-ea"/>
                <a:cs typeface="Arial"/>
              </a:rPr>
              <a:t>       featuring a bar on the premises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GB" sz="2000" dirty="0">
                <a:latin typeface="Impact"/>
                <a:cs typeface="Impact"/>
              </a:rPr>
              <a:t>4.   </a:t>
            </a:r>
            <a:r>
              <a:rPr lang="en-GB" b="0" dirty="0">
                <a:solidFill>
                  <a:schemeClr val="bg1"/>
                </a:solidFill>
              </a:rPr>
              <a:t>Comic book / action hero type releases will not be          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GB" b="0" dirty="0">
                <a:solidFill>
                  <a:schemeClr val="bg1"/>
                </a:solidFill>
              </a:rPr>
              <a:t>       included in these packages regardless of profile</a:t>
            </a:r>
            <a:endParaRPr lang="en-US" b="0" dirty="0">
              <a:solidFill>
                <a:schemeClr val="bg1"/>
              </a:solidFill>
              <a:cs typeface="Arial"/>
            </a:endParaRPr>
          </a:p>
          <a:p>
            <a:pPr defTabSz="980119">
              <a:lnSpc>
                <a:spcPct val="150000"/>
              </a:lnSpc>
              <a:defRPr/>
            </a:pPr>
            <a:r>
              <a:rPr lang="en-US" sz="2000" dirty="0">
                <a:latin typeface="Impact"/>
                <a:cs typeface="Impact"/>
              </a:rPr>
              <a:t>5.   </a:t>
            </a:r>
            <a:r>
              <a:rPr lang="en-US" b="0" dirty="0">
                <a:solidFill>
                  <a:schemeClr val="bg1"/>
                </a:solidFill>
                <a:ea typeface="+mn-ea"/>
                <a:cs typeface="Arial"/>
              </a:rPr>
              <a:t>£65 fixed CPT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0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80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challenge we hear from agencies and clients is that cinema is too expensive, and if you look at it purely through a lens of CPTs, you can understand where that challenge stems from.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 know that not all impacts are made equal. Although some channels can offer cheaper impacts, a lot of that delivery can often go unnoticed.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the importance and effectiveness of attention to deliver uplift against key brand metrics.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have applied Lumen Attention data to estimated industry 16-34 CPMs to calculate an Attentive CPM, and again, cinema outperforms linear TV, OOH, digital display, and Facebook, whilst being comparable to YouTube and Instagram, so really impressive numbers.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therefore quite confidently counter the premium price challenge, and demonstrate that if you want cost-efficient attention, you need to start with cinema.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7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1.xml"/><Relationship Id="rId7" Type="http://schemas.openxmlformats.org/officeDocument/2006/relationships/oleObject" Target="../embeddings/oleObject88.bin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2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3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6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2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4.bin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6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8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0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9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0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1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2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4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5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6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7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8.bin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9.bin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0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1.bin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2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3.bin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2.png"/><Relationship Id="rId2" Type="http://schemas.openxmlformats.org/officeDocument/2006/relationships/tags" Target="../tags/tag178.xml"/><Relationship Id="rId1" Type="http://schemas.openxmlformats.org/officeDocument/2006/relationships/vmlDrawing" Target="../drawings/vmlDrawing17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5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6.bin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8.bin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9.bin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0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2.bin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4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5.bin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6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7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8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9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0.bin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1.bin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4767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2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4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3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1" name="Picture 10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4886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EA576C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404920"/>
            <a:ext cx="10555363" cy="4291030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6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3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  <p:pic>
        <p:nvPicPr>
          <p:cNvPr id="9" name="Picture 8" descr="DCM LEFT LOGO ALL-05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6816720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58614" y="1395414"/>
            <a:ext cx="10555362" cy="4300537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6600"/>
              </a:lnSpc>
              <a:buNone/>
              <a:defRPr sz="6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QOUTE OR STATEMENT DIT TENO AN UT AUGIAM, VERO ENISMODOLOR ETUM FEUGUER AESSI.</a:t>
            </a:r>
          </a:p>
        </p:txBody>
      </p:sp>
    </p:spTree>
    <p:extLst>
      <p:ext uri="{BB962C8B-B14F-4D97-AF65-F5344CB8AC3E}">
        <p14:creationId xmlns:p14="http://schemas.microsoft.com/office/powerpoint/2010/main" val="1128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11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 bwMode="gray">
          <a:xfrm>
            <a:off x="1" y="679132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8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14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 bwMode="gray">
          <a:xfrm>
            <a:off x="367441" y="806395"/>
            <a:ext cx="12423740" cy="436608"/>
          </a:xfrm>
        </p:spPr>
        <p:txBody>
          <a:bodyPr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ln>
            <a:noFill/>
          </a:ln>
        </p:spPr>
        <p:txBody>
          <a:bodyPr anchor="b"/>
          <a:lstStyle>
            <a:lvl1pPr algn="r">
              <a:lnSpc>
                <a:spcPts val="842"/>
              </a:lnSpc>
              <a:buNone/>
              <a:defRPr sz="800" b="0" baseline="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371671" y="1371821"/>
            <a:ext cx="8259575" cy="214058"/>
          </a:xfrm>
        </p:spPr>
        <p:txBody>
          <a:bodyPr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/>
          </p:nvPr>
        </p:nvSpPr>
        <p:spPr bwMode="gray">
          <a:xfrm>
            <a:off x="371671" y="1576698"/>
            <a:ext cx="8259575" cy="248708"/>
          </a:xfrm>
        </p:spPr>
        <p:txBody>
          <a:bodyPr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59276" y="1905000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5" name="Picture 14" descr="DCM LEFT LOGO ALL-05.eps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5145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781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00" y="5799137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926" y="5802393"/>
            <a:ext cx="12305338" cy="4551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400" b="1" i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gray">
          <a:xfrm>
            <a:off x="368118" y="5041349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COVER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393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714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91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5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21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5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270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655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489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79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6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772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5638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813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480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14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567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065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993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7676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47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106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489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0060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39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627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994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061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089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598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369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214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613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030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33650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5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9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337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333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729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47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657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4426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860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866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975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539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647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576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046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547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586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50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080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66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836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8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8341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830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665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056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048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70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390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5" y="2683267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134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00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934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584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686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245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99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96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04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910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186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928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928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3555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3555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82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82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4399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4399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10364114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10364114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8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355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6782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0209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363658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659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706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7271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7271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1967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1967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1597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1597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23523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23523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97271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0375449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0375449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1967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66663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01359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036055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1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62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696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5750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26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9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789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262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289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4927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039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022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022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50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36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23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13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18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334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762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95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401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174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1461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2659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38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770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611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15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7pt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6980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CM LEFT LOGO ALL-05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7118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171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2686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1148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690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7581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916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190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8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67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84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328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876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8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184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1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683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133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8718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8674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42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11318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7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0772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75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04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656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004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045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vmlDrawing" Target="../drawings/vmlDrawing75.v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7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6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vmlDrawing" Target="../drawings/vmlDrawing78.vml"/><Relationship Id="rId3" Type="http://schemas.openxmlformats.org/officeDocument/2006/relationships/slideLayout" Target="../slideLayouts/slideLayout10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oleObject" Target="../embeddings/oleObject76.bin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ags" Target="../tags/tag79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image" Target="../media/image4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oleObject" Target="../embeddings/oleObject92.bin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tags" Target="../tags/tag95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vmlDrawing" Target="../drawings/vmlDrawing93.v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theme" Target="../theme/theme1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oleObject" Target="../embeddings/oleObject106.bin"/><Relationship Id="rId3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tags" Target="../tags/tag109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vmlDrawing" Target="../drawings/vmlDrawing107.v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theme" Target="../theme/theme1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66.xml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tags" Target="../tags/tag124.xml"/><Relationship Id="rId5" Type="http://schemas.openxmlformats.org/officeDocument/2006/relationships/vmlDrawing" Target="../drawings/vmlDrawing122.vml"/><Relationship Id="rId4" Type="http://schemas.openxmlformats.org/officeDocument/2006/relationships/theme" Target="../theme/theme15.xml"/><Relationship Id="rId9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oleObject" Target="../embeddings/oleObject124.bin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tags" Target="../tags/tag127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vmlDrawing" Target="../drawings/vmlDrawing125.v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theme" Target="../theme/theme16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image" Target="../media/image1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40.vml"/><Relationship Id="rId7" Type="http://schemas.openxmlformats.org/officeDocument/2006/relationships/image" Target="../media/image2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9.bin"/><Relationship Id="rId4" Type="http://schemas.openxmlformats.org/officeDocument/2006/relationships/tags" Target="../tags/tag14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42.vml"/><Relationship Id="rId7" Type="http://schemas.openxmlformats.org/officeDocument/2006/relationships/image" Target="../media/image2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1.bin"/><Relationship Id="rId4" Type="http://schemas.openxmlformats.org/officeDocument/2006/relationships/tags" Target="../tags/tag14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vmlDrawing" Target="../drawings/vmlDrawing144.v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theme" Target="../theme/theme19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oleObject" Target="../embeddings/oleObject143.bin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tags" Target="../tags/tag146.xml"/><Relationship Id="rId30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32.xml"/><Relationship Id="rId26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17.xml"/><Relationship Id="rId21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5" Type="http://schemas.openxmlformats.org/officeDocument/2006/relationships/slideLayout" Target="../slideLayouts/slideLayout239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20" Type="http://schemas.openxmlformats.org/officeDocument/2006/relationships/slideLayout" Target="../slideLayouts/slideLayout234.xml"/><Relationship Id="rId29" Type="http://schemas.openxmlformats.org/officeDocument/2006/relationships/vmlDrawing" Target="../drawings/vmlDrawing160.v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24" Type="http://schemas.openxmlformats.org/officeDocument/2006/relationships/slideLayout" Target="../slideLayouts/slideLayout238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23" Type="http://schemas.openxmlformats.org/officeDocument/2006/relationships/slideLayout" Target="../slideLayouts/slideLayout237.xml"/><Relationship Id="rId28" Type="http://schemas.openxmlformats.org/officeDocument/2006/relationships/theme" Target="../theme/theme20.xml"/><Relationship Id="rId10" Type="http://schemas.openxmlformats.org/officeDocument/2006/relationships/slideLayout" Target="../slideLayouts/slideLayout224.xml"/><Relationship Id="rId19" Type="http://schemas.openxmlformats.org/officeDocument/2006/relationships/slideLayout" Target="../slideLayouts/slideLayout233.xml"/><Relationship Id="rId31" Type="http://schemas.openxmlformats.org/officeDocument/2006/relationships/oleObject" Target="../embeddings/oleObject158.bin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Relationship Id="rId22" Type="http://schemas.openxmlformats.org/officeDocument/2006/relationships/slideLayout" Target="../slideLayouts/slideLayout236.xml"/><Relationship Id="rId27" Type="http://schemas.openxmlformats.org/officeDocument/2006/relationships/slideLayout" Target="../slideLayouts/slideLayout241.xml"/><Relationship Id="rId30" Type="http://schemas.openxmlformats.org/officeDocument/2006/relationships/tags" Target="../tags/tag162.xml"/><Relationship Id="rId8" Type="http://schemas.openxmlformats.org/officeDocument/2006/relationships/slideLayout" Target="../slideLayouts/slideLayout22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oleObject" Target="../embeddings/oleObject177.bin"/><Relationship Id="rId3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tags" Target="../tags/tag181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vmlDrawing" Target="../drawings/vmlDrawing179.v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theme" Target="../theme/theme2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vmlDrawing" Target="../drawings/vmlDrawing22.v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oleObject" Target="../embeddings/oleObject22.bin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ags" Target="../tags/tag23.xml"/><Relationship Id="rId3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slideLayout" Target="../slideLayouts/slideLayout50.xml"/><Relationship Id="rId7" Type="http://schemas.openxmlformats.org/officeDocument/2006/relationships/vmlDrawing" Target="../drawings/vmlDrawing39.v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1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ags" Target="../tags/tag4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vmlDrawing" Target="../drawings/vmlDrawing45.v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6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ags" Target="../tags/tag60.xml"/><Relationship Id="rId5" Type="http://schemas.openxmlformats.org/officeDocument/2006/relationships/vmlDrawing" Target="../drawings/vmlDrawing59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2.vml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1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80.xml"/><Relationship Id="rId9" Type="http://schemas.openxmlformats.org/officeDocument/2006/relationships/tags" Target="../tags/tag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slideLayout" Target="../slideLayouts/slideLayout85.xml"/><Relationship Id="rId7" Type="http://schemas.openxmlformats.org/officeDocument/2006/relationships/vmlDrawing" Target="../drawings/vmlDrawing68.v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6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90.xml"/><Relationship Id="rId7" Type="http://schemas.openxmlformats.org/officeDocument/2006/relationships/tags" Target="../tags/tag7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vmlDrawing" Target="../drawings/vmlDrawing74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think-cell Slide" r:id="rId20" imgW="6350000" imgH="6350000" progId="">
                  <p:embed/>
                </p:oleObj>
              </mc:Choice>
              <mc:Fallback>
                <p:oleObj name="think-cell Slide" r:id="rId2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1" y="6792023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8" y="6981007"/>
            <a:ext cx="1666561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2" r:id="rId14"/>
    <p:sldLayoutId id="2147484073" r:id="rId15"/>
    <p:sldLayoutId id="214748407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27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7" r:id="rId21"/>
    <p:sldLayoutId id="214748414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4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2"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  <p:sldLayoutId id="2147484194" r:id="rId18"/>
    <p:sldLayoutId id="2147484195" r:id="rId19"/>
    <p:sldLayoutId id="2147484196" r:id="rId20"/>
    <p:sldLayoutId id="2147484197" r:id="rId21"/>
    <p:sldLayoutId id="2147484198" r:id="rId22"/>
    <p:sldLayoutId id="2147484199" r:id="rId23"/>
    <p:sldLayoutId id="214748420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6" name="think-cell Slide" r:id="rId31" imgW="6350000" imgH="6350000" progId="">
                  <p:embed/>
                </p:oleObj>
              </mc:Choice>
              <mc:Fallback>
                <p:oleObj name="think-cell Slide" r:id="rId31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  <p:sldLayoutId id="2147484222" r:id="rId20"/>
    <p:sldLayoutId id="2147484223" r:id="rId21"/>
    <p:sldLayoutId id="2147484224" r:id="rId22"/>
    <p:sldLayoutId id="2147484225" r:id="rId23"/>
    <p:sldLayoutId id="2147484226" r:id="rId24"/>
    <p:sldLayoutId id="2147484227" r:id="rId25"/>
    <p:sldLayoutId id="2147484228" r:id="rId26"/>
    <p:sldLayoutId id="214748422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2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  <p:sldLayoutId id="2147484271" r:id="rId18"/>
    <p:sldLayoutId id="2147484272" r:id="rId19"/>
    <p:sldLayoutId id="2147484273" r:id="rId20"/>
    <p:sldLayoutId id="2147484274" r:id="rId21"/>
    <p:sldLayoutId id="214748427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  <p:sldLayoutId id="2147484075" r:id="rId23"/>
    <p:sldLayoutId id="214748407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1.emf"/><Relationship Id="rId2" Type="http://schemas.openxmlformats.org/officeDocument/2006/relationships/tags" Target="../tags/tag196.xml"/><Relationship Id="rId1" Type="http://schemas.openxmlformats.org/officeDocument/2006/relationships/vmlDrawing" Target="../drawings/vmlDrawing194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rc.com/content/paywall/article/Event-Reports/Three_ways_to_build_brands_through_effective_media_planning/136471" TargetMode="External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4768" y="6016929"/>
            <a:ext cx="12305338" cy="455176"/>
          </a:xfrm>
        </p:spPr>
        <p:txBody>
          <a:bodyPr/>
          <a:lstStyle/>
          <a:p>
            <a:r>
              <a:rPr lang="en-US" dirty="0"/>
              <a:t>Why you should start with cinema in your AV mix when launching a new product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4768" y="5203078"/>
            <a:ext cx="12331696" cy="709383"/>
          </a:xfrm>
        </p:spPr>
        <p:txBody>
          <a:bodyPr/>
          <a:lstStyle/>
          <a:p>
            <a:r>
              <a:rPr lang="en-US" dirty="0"/>
              <a:t>START WITH CINEMA: NEW PRODUCT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DC781CD5-FC73-40F8-ABB5-5CF92807BB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42950" cy="4560888"/>
          </a:xfrm>
        </p:spPr>
      </p:pic>
    </p:spTree>
    <p:extLst>
      <p:ext uri="{BB962C8B-B14F-4D97-AF65-F5344CB8AC3E}">
        <p14:creationId xmlns:p14="http://schemas.microsoft.com/office/powerpoint/2010/main" val="11923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B9B7F9-9341-4CBA-8105-789D4F93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E02D74-F89D-4D31-9F2B-CC10F04AB2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4190" y="4492554"/>
            <a:ext cx="4149828" cy="17296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>
                <a:solidFill>
                  <a:schemeClr val="bg1"/>
                </a:solidFill>
                <a:highlight>
                  <a:srgbClr val="FFFFFF"/>
                </a:highlight>
              </a:rPr>
              <a:t>Billed as Prada's new signature feminine fragrance, </a:t>
            </a:r>
            <a:r>
              <a:rPr lang="en-GB" sz="1050" kern="1000" dirty="0" err="1">
                <a:solidFill>
                  <a:schemeClr val="bg1"/>
                </a:solidFill>
                <a:highlight>
                  <a:srgbClr val="FFFFFF"/>
                </a:highlight>
              </a:rPr>
              <a:t>L'Oreal</a:t>
            </a:r>
            <a:r>
              <a:rPr lang="en-GB" sz="1050" kern="1000" dirty="0">
                <a:solidFill>
                  <a:schemeClr val="bg1"/>
                </a:solidFill>
                <a:highlight>
                  <a:srgbClr val="FFFFFF"/>
                </a:highlight>
              </a:rPr>
              <a:t> wanted to ensure the launch campaign reflected the stature and prestige of the product.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050" kern="1000" dirty="0">
                <a:solidFill>
                  <a:schemeClr val="bg1"/>
                </a:solidFill>
                <a:highlight>
                  <a:srgbClr val="FFFFFF"/>
                </a:highlight>
              </a:rPr>
              <a:t>Cinema was therefore a great fit for the brand, with the campaign film running in titles that would efficiently deliver against a female audience</a:t>
            </a:r>
            <a:r>
              <a:rPr lang="en-GB" sz="1050" i="1" kern="1000" dirty="0">
                <a:solidFill>
                  <a:schemeClr val="bg1"/>
                </a:solidFill>
                <a:highlight>
                  <a:srgbClr val="FFFFFF"/>
                </a:highlight>
              </a:rPr>
              <a:t>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1100"/>
              </a:spcBef>
              <a:spcAft>
                <a:spcPts val="800"/>
              </a:spcAft>
              <a:buClr>
                <a:schemeClr val="bg1"/>
              </a:buClr>
              <a:buFont typeface="LucidaGrande" charset="0"/>
              <a:buChar char="-"/>
              <a:tabLst/>
              <a:defRPr/>
            </a:pPr>
            <a:r>
              <a:rPr lang="en-GB" sz="1050" kern="1000" dirty="0">
                <a:solidFill>
                  <a:schemeClr val="bg1"/>
                </a:solidFill>
                <a:highlight>
                  <a:srgbClr val="FFFFFF"/>
                </a:highlight>
              </a:rPr>
              <a:t>Adding cinema to the mix delivered significant success with uplifts seen in awareness of the Prada </a:t>
            </a:r>
            <a:r>
              <a:rPr lang="en-GB" sz="1050" kern="1000" dirty="0" err="1">
                <a:solidFill>
                  <a:schemeClr val="bg1"/>
                </a:solidFill>
                <a:highlight>
                  <a:srgbClr val="FFFFFF"/>
                </a:highlight>
              </a:rPr>
              <a:t>Paradoxe</a:t>
            </a:r>
            <a:r>
              <a:rPr lang="en-GB" sz="1050" kern="1000" dirty="0">
                <a:solidFill>
                  <a:schemeClr val="bg1"/>
                </a:solidFill>
                <a:highlight>
                  <a:srgbClr val="FFFFFF"/>
                </a:highlight>
              </a:rPr>
              <a:t> fragrance (+45%), agreement that Prada </a:t>
            </a:r>
            <a:r>
              <a:rPr lang="en-GB" sz="1050" kern="1000" dirty="0" err="1">
                <a:solidFill>
                  <a:schemeClr val="bg1"/>
                </a:solidFill>
                <a:highlight>
                  <a:srgbClr val="FFFFFF"/>
                </a:highlight>
              </a:rPr>
              <a:t>Paradoxe</a:t>
            </a:r>
            <a:r>
              <a:rPr lang="en-GB" sz="1050" kern="1000" dirty="0">
                <a:solidFill>
                  <a:schemeClr val="bg1"/>
                </a:solidFill>
                <a:highlight>
                  <a:srgbClr val="FFFFFF"/>
                </a:highlight>
              </a:rPr>
              <a:t> ‘is sophisticated and aspirational’ (+36% uplift) and consideration of buying the scent was also 28% higher among the group exposed to the ad in cinema too.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1FD6B0-99D1-4B4E-88BC-56C243B5F5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0089" y="4492554"/>
            <a:ext cx="4108596" cy="172963"/>
          </a:xfrm>
        </p:spPr>
        <p:txBody>
          <a:bodyPr/>
          <a:lstStyle/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Audi wanted to be on the front foot and establish its credentials as a leader in the electric vehicle market by promoting both its Q4 e-</a:t>
            </a:r>
            <a:r>
              <a:rPr lang="en-GB" sz="1050" kern="1000" dirty="0" err="1">
                <a:solidFill>
                  <a:schemeClr val="bg1"/>
                </a:solidFill>
              </a:rPr>
              <a:t>tron</a:t>
            </a:r>
            <a:r>
              <a:rPr lang="en-GB" sz="1050" kern="1000" dirty="0">
                <a:solidFill>
                  <a:schemeClr val="bg1"/>
                </a:solidFill>
              </a:rPr>
              <a:t> and e-</a:t>
            </a:r>
            <a:r>
              <a:rPr lang="en-GB" sz="1050" kern="1000" dirty="0" err="1">
                <a:solidFill>
                  <a:schemeClr val="bg1"/>
                </a:solidFill>
              </a:rPr>
              <a:t>tron</a:t>
            </a:r>
            <a:r>
              <a:rPr lang="en-GB" sz="1050" kern="1000" dirty="0">
                <a:solidFill>
                  <a:schemeClr val="bg1"/>
                </a:solidFill>
              </a:rPr>
              <a:t> GT models.</a:t>
            </a:r>
          </a:p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endParaRPr lang="en-GB" sz="1050" kern="1000" dirty="0">
              <a:solidFill>
                <a:schemeClr val="bg1"/>
              </a:solidFill>
            </a:endParaRPr>
          </a:p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Gold Spots in major blockbusters were picked out, to run as part of a broader AV mix (TV, BVOD, Social, Online), adding premium associations and an upmarket audience skew to the plan.</a:t>
            </a:r>
          </a:p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endParaRPr lang="en-GB" sz="1050" kern="1000" dirty="0">
              <a:solidFill>
                <a:schemeClr val="bg1"/>
              </a:solidFill>
            </a:endParaRPr>
          </a:p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Cinema helped deliver increases in awareness for both models featured across the campaign, with an average uplift of 14% vs control. </a:t>
            </a:r>
          </a:p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endParaRPr lang="en-GB" sz="1050" kern="1000" dirty="0">
              <a:solidFill>
                <a:schemeClr val="bg1"/>
              </a:solidFill>
            </a:endParaRPr>
          </a:p>
          <a:p>
            <a:pPr marL="171450" lvl="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Cinema also helped drive top end consideration. The cinema exposed group were 32% more likely to be ‘extremely likely’ to consider Audi if they were buying an electric car vs. control.</a:t>
            </a:r>
            <a:endParaRPr lang="en-GB" sz="105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FA7DF2-7D5F-4EF0-AFFB-0E6A3CCB10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04834" y="4492554"/>
            <a:ext cx="4135010" cy="172963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Prime Video worked with DCM Studios to create a high impact, disruptive launch campaign for its new psychological thriller series The Devil’s Hour. </a:t>
            </a:r>
          </a:p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endParaRPr lang="en-GB" sz="1050" kern="10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Disrupting the cinema reel by running 3 bespoke 10” blipverts, the main 30” ad, and a ‘takeover’ of the DCM closing ident delivered prominence for the show in an already high attention environment.  </a:t>
            </a:r>
          </a:p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endParaRPr lang="en-GB" sz="1050" kern="10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Lucida Grande"/>
              <a:buChar char="-"/>
            </a:pPr>
            <a:r>
              <a:rPr lang="en-GB" sz="1050" kern="1000" dirty="0">
                <a:solidFill>
                  <a:schemeClr val="bg1"/>
                </a:solidFill>
              </a:rPr>
              <a:t>This high frequency approach to cinema worked very well for Prime Video. Awareness of The Devil’s Hour show increased by +56% vs control, recall of the in-reel advertising was +25% vs. DCM benchmark and consideration to watch the show was +1-5% vs. those who hadn’t seen the cinema ads too.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2E83F8-67EE-4095-926B-9E74A76647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0950" y="994691"/>
            <a:ext cx="4033068" cy="214058"/>
          </a:xfrm>
        </p:spPr>
        <p:txBody>
          <a:bodyPr/>
          <a:lstStyle/>
          <a:p>
            <a:r>
              <a:rPr lang="en-GB" dirty="0" err="1">
                <a:solidFill>
                  <a:schemeClr val="accent4"/>
                </a:solidFill>
              </a:rPr>
              <a:t>L’Oreal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8EF1A8B-725C-4F97-87A1-CE9C39DFA0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0000" y="1255239"/>
            <a:ext cx="4033068" cy="239014"/>
          </a:xfrm>
        </p:spPr>
        <p:txBody>
          <a:bodyPr/>
          <a:lstStyle/>
          <a:p>
            <a:r>
              <a:rPr lang="en-GB" dirty="0"/>
              <a:t>Prada </a:t>
            </a:r>
            <a:r>
              <a:rPr lang="en-GB" dirty="0" err="1"/>
              <a:t>Paradoxe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0C7F04-B8B9-402E-9629-9F88C6339A3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0624" y="651956"/>
            <a:ext cx="12597826" cy="436608"/>
          </a:xfrm>
        </p:spPr>
        <p:txBody>
          <a:bodyPr/>
          <a:lstStyle/>
          <a:p>
            <a:r>
              <a:rPr lang="en-GB" dirty="0"/>
              <a:t>Brands have seen great success when starting with cinema in the AV mix to launch a new product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E26A04-619C-4382-A2A2-6776B7792E2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70198" y="994691"/>
            <a:ext cx="4033068" cy="214058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Audi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06512AB-EEEB-4592-8C6D-E7EFCEA6C6A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0198" y="1255239"/>
            <a:ext cx="4033068" cy="239014"/>
          </a:xfrm>
        </p:spPr>
        <p:txBody>
          <a:bodyPr/>
          <a:lstStyle/>
          <a:p>
            <a:r>
              <a:rPr lang="en-GB" dirty="0"/>
              <a:t>e-</a:t>
            </a:r>
            <a:r>
              <a:rPr lang="en-GB" dirty="0" err="1"/>
              <a:t>tron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932325A-49E4-432C-B8BC-93CD52DD32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34943" y="994691"/>
            <a:ext cx="4033068" cy="214058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Prime Video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2AEBD4-CF9B-4920-87C0-87DFCAF4376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834943" y="1255239"/>
            <a:ext cx="4033068" cy="239014"/>
          </a:xfrm>
        </p:spPr>
        <p:txBody>
          <a:bodyPr/>
          <a:lstStyle/>
          <a:p>
            <a:r>
              <a:rPr lang="en-GB" dirty="0"/>
              <a:t>The Devil’s Hour</a:t>
            </a:r>
          </a:p>
        </p:txBody>
      </p:sp>
      <p:pic>
        <p:nvPicPr>
          <p:cNvPr id="26" name="Picture 17">
            <a:extLst>
              <a:ext uri="{FF2B5EF4-FFF2-40B4-BE49-F238E27FC236}">
                <a16:creationId xmlns:a16="http://schemas.microsoft.com/office/drawing/2014/main" id="{F11C7166-92E2-4521-8BE2-96F0C9610B5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1649413"/>
            <a:ext cx="4144963" cy="2655887"/>
          </a:xfrm>
          <a:custGeom>
            <a:avLst/>
            <a:gdLst>
              <a:gd name="connsiteX0" fmla="*/ -151 w 3969767"/>
              <a:gd name="connsiteY0" fmla="*/ -107 h 2967071"/>
              <a:gd name="connsiteX1" fmla="*/ 3969616 w 3969767"/>
              <a:gd name="connsiteY1" fmla="*/ -107 h 2967071"/>
              <a:gd name="connsiteX2" fmla="*/ 3969616 w 3969767"/>
              <a:gd name="connsiteY2" fmla="*/ 2966965 h 2967071"/>
              <a:gd name="connsiteX3" fmla="*/ -151 w 3969767"/>
              <a:gd name="connsiteY3" fmla="*/ 2966965 h 296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767" h="2967071">
                <a:moveTo>
                  <a:pt x="-151" y="-107"/>
                </a:moveTo>
                <a:lnTo>
                  <a:pt x="3969616" y="-107"/>
                </a:lnTo>
                <a:lnTo>
                  <a:pt x="3969616" y="2966965"/>
                </a:lnTo>
                <a:lnTo>
                  <a:pt x="-151" y="2966965"/>
                </a:lnTo>
                <a:close/>
              </a:path>
            </a:pathLst>
          </a:custGeom>
        </p:spPr>
      </p:pic>
      <p:pic>
        <p:nvPicPr>
          <p:cNvPr id="27" name="Picture Placeholder 4" descr="A person sitting at a table outside&#10;&#10;Description automatically generated with medium confidence">
            <a:extLst>
              <a:ext uri="{FF2B5EF4-FFF2-40B4-BE49-F238E27FC236}">
                <a16:creationId xmlns:a16="http://schemas.microsoft.com/office/drawing/2014/main" id="{AAB826DF-C6CC-4AF0-B03F-3ABD07F5E1C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1363" y="1649413"/>
            <a:ext cx="4103687" cy="2655887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A81D87D3-3710-4974-BA1B-F9CBD2EC9E1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975" y="1649413"/>
            <a:ext cx="4129088" cy="2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0841" y="6078538"/>
            <a:ext cx="12305338" cy="455176"/>
          </a:xfrm>
        </p:spPr>
        <p:txBody>
          <a:bodyPr/>
          <a:lstStyle/>
          <a:p>
            <a:r>
              <a:rPr lang="en-US" dirty="0"/>
              <a:t>Please speak to your DCM rep for more information and costings for starting with cinema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0841" y="5264687"/>
            <a:ext cx="12331696" cy="709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7258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red carpet&#10;&#10;Description automatically generated with low confidence">
            <a:extLst>
              <a:ext uri="{FF2B5EF4-FFF2-40B4-BE49-F238E27FC236}">
                <a16:creationId xmlns:a16="http://schemas.microsoft.com/office/drawing/2014/main" id="{C1B21698-3A8B-4B22-A723-5D60AEFB19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0" y="0"/>
            <a:ext cx="13442950" cy="6953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3442244" cy="6953243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3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3" y="1591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268753" y="241605"/>
            <a:ext cx="9308541" cy="409568"/>
          </a:xfrm>
        </p:spPr>
        <p:txBody>
          <a:bodyPr/>
          <a:lstStyle/>
          <a:p>
            <a:r>
              <a:rPr lang="en-US" sz="3087" spc="50" dirty="0">
                <a:solidFill>
                  <a:srgbClr val="FFFFFF"/>
                </a:solidFill>
              </a:rPr>
              <a:t>TO LAUNCH A NEW PRODUCT EFFECTIVELY, START WITH CINEMA</a:t>
            </a:r>
            <a:endParaRPr lang="en-GB" sz="3087" spc="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753" y="892777"/>
            <a:ext cx="4716903" cy="556245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It’s a challenging time to launch a new product – media has fragmented significantly; audiences are increasingly distracted and developing trust and buzz at speed is arguably harder than it's ever been.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 believe that cinema can play a crucial role at this ‘must-win moment’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</a:t>
            </a:r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r your brand. The powers of the big screen and the surrounding environment have only gotten stronger as the media landscape has changed – unbeatable levels of attention, an upmarket, young-skew audience and premium environment – cinema delivers a combination of unique factors that cannot be replicated singularly by another channel.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following slides are designed to help show you why we believe cinema is must-have as part of </a:t>
            </a:r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a successful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AV launch plan</a:t>
            </a:r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 for a new product.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4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95086585"/>
              </p:ext>
            </p:extLst>
          </p:nvPr>
        </p:nvGraphicFramePr>
        <p:xfrm>
          <a:off x="380641" y="1124379"/>
          <a:ext cx="5743145" cy="549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>
          <a:xfrm>
            <a:off x="10641229" y="5864772"/>
            <a:ext cx="2499475" cy="1426491"/>
          </a:xfrm>
          <a:prstGeom prst="rect">
            <a:avLst/>
          </a:prstGeom>
        </p:spPr>
        <p:txBody>
          <a:bodyPr vert="horz" lIns="100817" tIns="50408" rIns="100817" bIns="504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5"/>
              </a:lnSpc>
              <a:spcBef>
                <a:spcPts val="1323"/>
              </a:spcBef>
              <a:buNone/>
            </a:pPr>
            <a:r>
              <a:rPr lang="en-GB" sz="2100" kern="0" dirty="0">
                <a:solidFill>
                  <a:srgbClr val="C00000"/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= HPCH UPLIFT: 3 PTS</a:t>
            </a:r>
          </a:p>
          <a:p>
            <a:pPr marL="0" indent="0" algn="ctr">
              <a:lnSpc>
                <a:spcPts val="2205"/>
              </a:lnSpc>
              <a:spcBef>
                <a:spcPts val="1323"/>
              </a:spcBef>
              <a:buNone/>
            </a:pPr>
            <a:r>
              <a:rPr lang="en-GB" sz="2100" kern="0" dirty="0">
                <a:solidFill>
                  <a:srgbClr val="C00000"/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= 1634 UPLIFT: 11 PTS</a:t>
            </a:r>
          </a:p>
          <a:p>
            <a:pPr marL="0" indent="0">
              <a:lnSpc>
                <a:spcPts val="2205"/>
              </a:lnSpc>
              <a:spcBef>
                <a:spcPts val="1323"/>
              </a:spcBef>
              <a:buNone/>
            </a:pPr>
            <a:endParaRPr lang="en-US" sz="2100" dirty="0">
              <a:solidFill>
                <a:srgbClr val="C00000"/>
              </a:solidFill>
              <a:latin typeface="+mj-lt"/>
              <a:cs typeface="Poppins" panose="02000000000000000000" pitchFamily="2" charset="0"/>
            </a:endParaRPr>
          </a:p>
        </p:txBody>
      </p:sp>
      <p:graphicFrame>
        <p:nvGraphicFramePr>
          <p:cNvPr id="2" name="Диаграмма 15">
            <a:extLst>
              <a:ext uri="{FF2B5EF4-FFF2-40B4-BE49-F238E27FC236}">
                <a16:creationId xmlns:a16="http://schemas.microsoft.com/office/drawing/2014/main" id="{187C8387-D307-5C90-1453-4950ACFE1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721839"/>
              </p:ext>
            </p:extLst>
          </p:nvPr>
        </p:nvGraphicFramePr>
        <p:xfrm>
          <a:off x="5787332" y="1134775"/>
          <a:ext cx="5829368" cy="539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F633C6C9-3F8E-4426-BEB7-4483719C5DEE}"/>
              </a:ext>
            </a:extLst>
          </p:cNvPr>
          <p:cNvSpPr txBox="1">
            <a:spLocks/>
          </p:cNvSpPr>
          <p:nvPr/>
        </p:nvSpPr>
        <p:spPr>
          <a:xfrm>
            <a:off x="2036457" y="3534774"/>
            <a:ext cx="2431511" cy="1111983"/>
          </a:xfrm>
          <a:prstGeom prst="rect">
            <a:avLst/>
          </a:prstGeom>
        </p:spPr>
        <p:txBody>
          <a:bodyPr vert="horz" lIns="100817" tIns="50408" rIns="100817" bIns="504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5"/>
              </a:lnSpc>
              <a:spcBef>
                <a:spcPts val="1323"/>
              </a:spcBef>
              <a:buNone/>
            </a:pP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90% </a:t>
            </a:r>
            <a:r>
              <a:rPr lang="en-GB" sz="1800" b="1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HPCH </a:t>
            </a: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REACH</a:t>
            </a:r>
            <a:endParaRPr lang="en-GB" sz="1800" kern="0" dirty="0">
              <a:solidFill>
                <a:schemeClr val="tx1">
                  <a:lumMod val="65000"/>
                  <a:lumOff val="35000"/>
                </a:schemeClr>
              </a:solidFill>
              <a:ea typeface="Karla" pitchFamily="2" charset="0"/>
              <a:cs typeface="Poppins" panose="02000000000000000000" pitchFamily="2" charset="0"/>
            </a:endParaRPr>
          </a:p>
          <a:p>
            <a:pPr marL="0" indent="0" algn="ctr">
              <a:lnSpc>
                <a:spcPts val="2205"/>
              </a:lnSpc>
              <a:spcBef>
                <a:spcPts val="1323"/>
              </a:spcBef>
              <a:buNone/>
            </a:pP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48% </a:t>
            </a:r>
            <a:r>
              <a:rPr lang="en-GB" sz="1800" b="1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1634</a:t>
            </a: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 REACH</a:t>
            </a:r>
          </a:p>
          <a:p>
            <a:pPr marL="0" indent="0">
              <a:lnSpc>
                <a:spcPts val="2205"/>
              </a:lnSpc>
              <a:spcBef>
                <a:spcPts val="1323"/>
              </a:spcBef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  <a:cs typeface="Poppins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AC07E-3C6D-496E-9333-F47F8AC6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MAXIMISE AV REACH BY STARTING WITH CINEMA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8D0350-FCDC-415B-B0F3-49C32F5DC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Redistributing weight from linear TV into cinema can increase total campaign weight for key audiences, particularly 16-34s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4B9B38-0FC1-4B4F-A059-4F2003F51C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2663" y="7128009"/>
            <a:ext cx="7015825" cy="369332"/>
          </a:xfrm>
        </p:spPr>
        <p:txBody>
          <a:bodyPr/>
          <a:lstStyle/>
          <a:p>
            <a:r>
              <a:rPr lang="en-GB" dirty="0"/>
              <a:t>Source: IPA TouchPoints Channel Planner, </a:t>
            </a:r>
            <a:r>
              <a:rPr lang="en-US" sz="800" dirty="0"/>
              <a:t>Informed by ‘typical’ channel shares &amp; pricing. Precise reach subject to final channel mix &amp; spend. </a:t>
            </a:r>
            <a:endParaRPr lang="en-GB" dirty="0"/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C6F1AAD4-F42B-470C-B33B-27C8150E8E23}"/>
              </a:ext>
            </a:extLst>
          </p:cNvPr>
          <p:cNvSpPr txBox="1">
            <a:spLocks/>
          </p:cNvSpPr>
          <p:nvPr/>
        </p:nvSpPr>
        <p:spPr>
          <a:xfrm>
            <a:off x="7531727" y="3534773"/>
            <a:ext cx="2431511" cy="1111983"/>
          </a:xfrm>
          <a:prstGeom prst="rect">
            <a:avLst/>
          </a:prstGeom>
        </p:spPr>
        <p:txBody>
          <a:bodyPr vert="horz" lIns="100817" tIns="50408" rIns="100817" bIns="504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5"/>
              </a:lnSpc>
              <a:spcBef>
                <a:spcPts val="1323"/>
              </a:spcBef>
              <a:buNone/>
            </a:pP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93% </a:t>
            </a:r>
            <a:r>
              <a:rPr lang="en-GB" sz="1800" b="1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HPCH </a:t>
            </a: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REACH</a:t>
            </a:r>
            <a:endParaRPr lang="en-GB" sz="1800" kern="0" dirty="0">
              <a:solidFill>
                <a:schemeClr val="tx1">
                  <a:lumMod val="65000"/>
                  <a:lumOff val="35000"/>
                </a:schemeClr>
              </a:solidFill>
              <a:ea typeface="Karla" pitchFamily="2" charset="0"/>
              <a:cs typeface="Poppins" panose="02000000000000000000" pitchFamily="2" charset="0"/>
            </a:endParaRPr>
          </a:p>
          <a:p>
            <a:pPr marL="0" indent="0" algn="ctr">
              <a:lnSpc>
                <a:spcPts val="2205"/>
              </a:lnSpc>
              <a:spcBef>
                <a:spcPts val="1323"/>
              </a:spcBef>
              <a:buNone/>
            </a:pP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59% </a:t>
            </a:r>
            <a:r>
              <a:rPr lang="en-GB" sz="1800" b="1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1634</a:t>
            </a:r>
            <a:r>
              <a:rPr lang="en-GB" sz="1800" kern="0" dirty="0">
                <a:solidFill>
                  <a:srgbClr val="1C1C1C"/>
                </a:solidFill>
                <a:ea typeface="Karla" pitchFamily="2" charset="0"/>
                <a:cs typeface="Poppins" panose="02000000000000000000" pitchFamily="2" charset="0"/>
              </a:rPr>
              <a:t> REACH</a:t>
            </a:r>
          </a:p>
          <a:p>
            <a:pPr marL="0" indent="0">
              <a:lnSpc>
                <a:spcPts val="2205"/>
              </a:lnSpc>
              <a:spcBef>
                <a:spcPts val="1323"/>
              </a:spcBef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EE2E30-07BC-84D8-D9EF-E37E04E69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78973"/>
              </p:ext>
            </p:extLst>
          </p:nvPr>
        </p:nvGraphicFramePr>
        <p:xfrm>
          <a:off x="270001" y="1197565"/>
          <a:ext cx="12731524" cy="57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B5FD59-B133-4FB3-B51E-172506F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WITH CINEMA IS ESSENTIAL FOR MAXIMISING ATTENTION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D44D1D-9257-4925-A991-B2F8CC59F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Cinema delivers unbeatable level of attention to ads, making it a crucial additional to the AV plan of any new product launch.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18C595-8748-4589-B36D-21F8B6D7C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Source: Lumen</a:t>
            </a:r>
          </a:p>
        </p:txBody>
      </p:sp>
    </p:spTree>
    <p:extLst>
      <p:ext uri="{BB962C8B-B14F-4D97-AF65-F5344CB8AC3E}">
        <p14:creationId xmlns:p14="http://schemas.microsoft.com/office/powerpoint/2010/main" val="32473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9EE2E30-07BC-84D8-D9EF-E37E04E69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941036"/>
              </p:ext>
            </p:extLst>
          </p:nvPr>
        </p:nvGraphicFramePr>
        <p:xfrm>
          <a:off x="270001" y="1197565"/>
          <a:ext cx="12731524" cy="57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B5FD59-B133-4FB3-B51E-172506F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want cost-effective attention, start with cinema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D44D1D-9257-4925-A991-B2F8CC59F9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Cinema’s unbeatable level of attention to ads means when you adjust 16-34 CPMs for attentive seconds its one of the most cost-effective AV channels for reaching this key audience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18C595-8748-4589-B36D-21F8B6D7C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2455" y="7192253"/>
            <a:ext cx="5216033" cy="246221"/>
          </a:xfrm>
        </p:spPr>
        <p:txBody>
          <a:bodyPr/>
          <a:lstStyle/>
          <a:p>
            <a:r>
              <a:rPr lang="en-GB" dirty="0"/>
              <a:t>Source: DCM has applied Lumen Attention data to estimated industry 16-34 CPMs to calculate aCPM</a:t>
            </a:r>
          </a:p>
          <a:p>
            <a:r>
              <a:rPr lang="en-GB" dirty="0"/>
              <a:t>Cinema CPM based on 16-34 AGP</a:t>
            </a:r>
          </a:p>
        </p:txBody>
      </p:sp>
    </p:spTree>
    <p:extLst>
      <p:ext uri="{BB962C8B-B14F-4D97-AF65-F5344CB8AC3E}">
        <p14:creationId xmlns:p14="http://schemas.microsoft.com/office/powerpoint/2010/main" val="41528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305815-F366-4D8C-A732-E5E2AA3E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TRUSTED ENVIRONMENT: </a:t>
            </a:r>
            <a:r>
              <a:rPr lang="en-GB" dirty="0">
                <a:solidFill>
                  <a:schemeClr val="bg1"/>
                </a:solidFill>
              </a:rPr>
              <a:t>Cinema IS KEY FOR LAUNCHING WITH TRUST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2F4633-0027-4E58-8974-EB801B809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480" y="645518"/>
            <a:ext cx="8211120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Cinema is the AV channel that audiences trust the most in terms of advertising – offering brands a positive environment where audiences are receptive to brand messaging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BF1C9611-68F7-4906-A472-AE4C01FA99F7}"/>
              </a:ext>
            </a:extLst>
          </p:cNvPr>
          <p:cNvSpPr txBox="1">
            <a:spLocks/>
          </p:cNvSpPr>
          <p:nvPr/>
        </p:nvSpPr>
        <p:spPr bwMode="gray">
          <a:xfrm>
            <a:off x="7450502" y="7130698"/>
            <a:ext cx="5835843" cy="3084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 defTabSz="961844" rtl="0" eaLnBrk="1" latinLnBrk="0" hangingPunct="1">
              <a:lnSpc>
                <a:spcPts val="842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8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61844" rtl="0" eaLnBrk="1" fontAlgn="auto" latinLnBrk="0" hangingPunct="1">
              <a:lnSpc>
                <a:spcPts val="8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IPA Touchpoints 2022. Base: All Adults 15+</a:t>
            </a:r>
          </a:p>
          <a:p>
            <a:pPr marL="0" marR="0" lvl="0" indent="0" algn="r" defTabSz="961844" rtl="0" eaLnBrk="1" fontAlgn="auto" latinLnBrk="0" hangingPunct="1">
              <a:lnSpc>
                <a:spcPts val="8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trust the advertising in…’ - % agree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CDADD7-5546-4FAF-9901-C40223845527}"/>
              </a:ext>
            </a:extLst>
          </p:cNvPr>
          <p:cNvSpPr/>
          <p:nvPr/>
        </p:nvSpPr>
        <p:spPr>
          <a:xfrm>
            <a:off x="270000" y="1351368"/>
            <a:ext cx="456189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547A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trust the advertising in…’ scores indexed vs cinema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64BBEE3-0B0E-4FB2-B4DA-A18550CAEE4E}"/>
              </a:ext>
            </a:extLst>
          </p:cNvPr>
          <p:cNvGraphicFramePr/>
          <p:nvPr/>
        </p:nvGraphicFramePr>
        <p:xfrm>
          <a:off x="270000" y="1572126"/>
          <a:ext cx="12772231" cy="514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3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5BCD15-3FC5-4935-AEBD-E8492D50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Cost signalling: </a:t>
            </a:r>
            <a:r>
              <a:rPr lang="en-GB" dirty="0"/>
              <a:t>cinema can help drive premium perceptions for new products</a:t>
            </a:r>
          </a:p>
        </p:txBody>
      </p:sp>
      <p:pic>
        <p:nvPicPr>
          <p:cNvPr id="14" name="Picture Placeholder 13" descr="A peacock with its tail feathers spread&#10;&#10;Description automatically generated with low confidence">
            <a:extLst>
              <a:ext uri="{FF2B5EF4-FFF2-40B4-BE49-F238E27FC236}">
                <a16:creationId xmlns:a16="http://schemas.microsoft.com/office/drawing/2014/main" id="{26D8113F-AFF9-4EDE-ADDC-455063B344F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6F3759-DB46-42AE-9A84-A5B9EFA518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36AD4-180A-4F21-879D-F3EEF47BCB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12716033" cy="436608"/>
          </a:xfrm>
        </p:spPr>
        <p:txBody>
          <a:bodyPr/>
          <a:lstStyle/>
          <a:p>
            <a:r>
              <a:rPr lang="en-GB" dirty="0"/>
              <a:t>Investing in a premium channel such as cinema helps signal to the audience that your brand is also high quality and can also help validate price premium too for higher end products.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C8F26-9167-496F-9A6C-94ED45A474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061" y="1395413"/>
            <a:ext cx="3654912" cy="4678204"/>
          </a:xfrm>
        </p:spPr>
        <p:txBody>
          <a:bodyPr wrap="square" lIns="0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GB" sz="1600" b="0" dirty="0">
                <a:latin typeface="Arial" charset="0"/>
                <a:cs typeface="Arial" charset="0"/>
              </a:rPr>
              <a:t>Signalling can be a valuable aspect to consider as part of media planning – where someone sees your brand can impact their perceptions of the product and message. </a:t>
            </a:r>
          </a:p>
          <a:p>
            <a:pPr>
              <a:lnSpc>
                <a:spcPct val="100000"/>
              </a:lnSpc>
              <a:buClrTx/>
              <a:buSzTx/>
              <a:buFontTx/>
            </a:pPr>
            <a:endParaRPr lang="en-GB" sz="1600" b="0" dirty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</a:pPr>
            <a:r>
              <a:rPr lang="en-GB" sz="1600" b="0" dirty="0">
                <a:latin typeface="Arial" charset="0"/>
                <a:cs typeface="Arial" charset="0"/>
              </a:rPr>
              <a:t>Cinema can be a key signal for brand health and quality because its seen by the audience to be a premium experience, and so they can also begin to associate this perception with the brands who appear on screen. </a:t>
            </a:r>
          </a:p>
          <a:p>
            <a:pPr>
              <a:lnSpc>
                <a:spcPct val="100000"/>
              </a:lnSpc>
              <a:buClrTx/>
              <a:buSzTx/>
              <a:buFontTx/>
            </a:pPr>
            <a:endParaRPr lang="en-GB" sz="1600" b="0" dirty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</a:pPr>
            <a:r>
              <a:rPr lang="en-GB" sz="1600" b="0" dirty="0">
                <a:latin typeface="Arial" charset="0"/>
                <a:cs typeface="Arial" charset="0"/>
              </a:rPr>
              <a:t>Perceptions of cinema as a more expensive form of advertising can mean that they believe brands advertising there are in positions of financial strength or have significant confidence in their product (and its quality). </a:t>
            </a:r>
          </a:p>
        </p:txBody>
      </p:sp>
    </p:spTree>
    <p:extLst>
      <p:ext uri="{BB962C8B-B14F-4D97-AF65-F5344CB8AC3E}">
        <p14:creationId xmlns:p14="http://schemas.microsoft.com/office/powerpoint/2010/main" val="8114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EE8299AC-7902-48C3-8822-6A455570ABF0}"/>
              </a:ext>
            </a:extLst>
          </p:cNvPr>
          <p:cNvGraphicFramePr>
            <a:graphicFrameLocks noGrp="1"/>
          </p:cNvGraphicFramePr>
          <p:nvPr/>
        </p:nvGraphicFramePr>
        <p:xfrm>
          <a:off x="3591452" y="5357234"/>
          <a:ext cx="2693095" cy="135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15">
                  <a:extLst>
                    <a:ext uri="{9D8B030D-6E8A-4147-A177-3AD203B41FA5}">
                      <a16:colId xmlns:a16="http://schemas.microsoft.com/office/drawing/2014/main" val="366029139"/>
                    </a:ext>
                  </a:extLst>
                </a:gridCol>
                <a:gridCol w="2067780">
                  <a:extLst>
                    <a:ext uri="{9D8B030D-6E8A-4147-A177-3AD203B41FA5}">
                      <a16:colId xmlns:a16="http://schemas.microsoft.com/office/drawing/2014/main" val="3901105052"/>
                    </a:ext>
                  </a:extLst>
                </a:gridCol>
              </a:tblGrid>
              <a:tr h="45158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What has worked in the past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59912"/>
                  </a:ext>
                </a:extLst>
              </a:tr>
              <a:tr h="45158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Major channel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666145"/>
                  </a:ext>
                </a:extLst>
              </a:tr>
              <a:tr h="45158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Minor channel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106688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F92FA7-C2C2-4C34-85C1-6EBA1EA7B3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3242" y="7164163"/>
            <a:ext cx="9005621" cy="206082"/>
          </a:xfrm>
        </p:spPr>
        <p:txBody>
          <a:bodyPr/>
          <a:lstStyle/>
          <a:p>
            <a:r>
              <a:rPr lang="en-GB" dirty="0"/>
              <a:t>Source: Kantar/SAID Business School/University of Oxford, </a:t>
            </a:r>
            <a:r>
              <a:rPr lang="en-GB" dirty="0">
                <a:hlinkClick r:id="rId2"/>
              </a:rPr>
              <a:t>WARC Article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D6BA1-27BA-4AD8-8EF3-1B78E0D2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KANTAR RECOMMENDs including/upweighting cinema FOR more effective campaigns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82E2A-A4D8-4974-8373-67B8DB722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12412720" cy="436608"/>
          </a:xfrm>
        </p:spPr>
        <p:txBody>
          <a:bodyPr/>
          <a:lstStyle/>
          <a:p>
            <a:r>
              <a:rPr lang="en-GB" dirty="0"/>
              <a:t>Analysis of over 1,000 campaigns from Kantar’s CrossMedia database recommends brands should upweight cinema to achieve awareness, association and motivation goals, all key during the launch of a new product. 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6D0E04-6D1C-4B06-B278-0112CEEFB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52787"/>
              </p:ext>
            </p:extLst>
          </p:nvPr>
        </p:nvGraphicFramePr>
        <p:xfrm>
          <a:off x="353874" y="1630220"/>
          <a:ext cx="12329469" cy="289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673">
                  <a:extLst>
                    <a:ext uri="{9D8B030D-6E8A-4147-A177-3AD203B41FA5}">
                      <a16:colId xmlns:a16="http://schemas.microsoft.com/office/drawing/2014/main" val="1156846262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2536154575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3477457696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2373963039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395603535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3146477023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1491235159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1158522668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339147735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505187109"/>
                    </a:ext>
                  </a:extLst>
                </a:gridCol>
              </a:tblGrid>
              <a:tr h="69605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TV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Facebook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OOH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YouTube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Cinema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News-brands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POS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Online display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FFFF"/>
                          </a:solidFill>
                        </a:rPr>
                        <a:t>Magazines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61904"/>
                  </a:ext>
                </a:extLst>
              </a:tr>
              <a:tr h="73233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FFFF"/>
                          </a:solidFill>
                        </a:rPr>
                        <a:t>AWARENESS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771815"/>
                  </a:ext>
                </a:extLst>
              </a:tr>
              <a:tr h="73233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FFFF"/>
                          </a:solidFill>
                        </a:rPr>
                        <a:t>ASSOCIATION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493810"/>
                  </a:ext>
                </a:extLst>
              </a:tr>
              <a:tr h="73233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FFFFFF"/>
                          </a:solidFill>
                        </a:rPr>
                        <a:t>MOTIVATION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250634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D085CD1A-BA04-46FC-8B21-2145DD541F0A}"/>
              </a:ext>
            </a:extLst>
          </p:cNvPr>
          <p:cNvSpPr/>
          <p:nvPr/>
        </p:nvSpPr>
        <p:spPr>
          <a:xfrm rot="10800000">
            <a:off x="7052567" y="2441318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CA398AD-4EE6-4C2F-8BB8-080325578EFA}"/>
              </a:ext>
            </a:extLst>
          </p:cNvPr>
          <p:cNvSpPr/>
          <p:nvPr/>
        </p:nvSpPr>
        <p:spPr>
          <a:xfrm rot="10800000">
            <a:off x="7052567" y="3159726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6D0A7BC-BF91-46C0-B24C-101048FCC61F}"/>
              </a:ext>
            </a:extLst>
          </p:cNvPr>
          <p:cNvSpPr/>
          <p:nvPr/>
        </p:nvSpPr>
        <p:spPr>
          <a:xfrm rot="10800000">
            <a:off x="7052567" y="3909993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008C4F4-A008-4B1A-8530-48D06BB852E8}"/>
              </a:ext>
            </a:extLst>
          </p:cNvPr>
          <p:cNvSpPr/>
          <p:nvPr/>
        </p:nvSpPr>
        <p:spPr>
          <a:xfrm rot="10800000">
            <a:off x="9445187" y="3159725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F6E0070-787D-4CBE-BCF4-7F19FDF7BA76}"/>
              </a:ext>
            </a:extLst>
          </p:cNvPr>
          <p:cNvSpPr/>
          <p:nvPr/>
        </p:nvSpPr>
        <p:spPr>
          <a:xfrm rot="10800000">
            <a:off x="5847745" y="2441318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01B6E67-FC79-4B76-A9B6-8B5425431C36}"/>
              </a:ext>
            </a:extLst>
          </p:cNvPr>
          <p:cNvSpPr/>
          <p:nvPr/>
        </p:nvSpPr>
        <p:spPr>
          <a:xfrm rot="10800000">
            <a:off x="5847745" y="3159726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C35B59B-DA14-4FE7-A4B3-2F9AC5F8479D}"/>
              </a:ext>
            </a:extLst>
          </p:cNvPr>
          <p:cNvSpPr/>
          <p:nvPr/>
        </p:nvSpPr>
        <p:spPr>
          <a:xfrm rot="10800000">
            <a:off x="5847745" y="3909993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9178E8-78FB-4B55-AA8F-FEC51E93D328}"/>
              </a:ext>
            </a:extLst>
          </p:cNvPr>
          <p:cNvSpPr/>
          <p:nvPr/>
        </p:nvSpPr>
        <p:spPr>
          <a:xfrm>
            <a:off x="8262884" y="2518321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EF0456-D471-4201-9795-27AEB5DAD619}"/>
              </a:ext>
            </a:extLst>
          </p:cNvPr>
          <p:cNvSpPr/>
          <p:nvPr/>
        </p:nvSpPr>
        <p:spPr>
          <a:xfrm>
            <a:off x="2197364" y="2518320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7EC2FF-7E33-478B-BCE2-175D7910AC89}"/>
              </a:ext>
            </a:extLst>
          </p:cNvPr>
          <p:cNvSpPr/>
          <p:nvPr/>
        </p:nvSpPr>
        <p:spPr>
          <a:xfrm>
            <a:off x="2197364" y="3268740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A5306F-4D60-41F7-9880-951E53325199}"/>
              </a:ext>
            </a:extLst>
          </p:cNvPr>
          <p:cNvSpPr/>
          <p:nvPr/>
        </p:nvSpPr>
        <p:spPr>
          <a:xfrm>
            <a:off x="2197363" y="3994035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28DA93-39B6-4507-A794-E72084F2B7E3}"/>
              </a:ext>
            </a:extLst>
          </p:cNvPr>
          <p:cNvSpPr/>
          <p:nvPr/>
        </p:nvSpPr>
        <p:spPr>
          <a:xfrm>
            <a:off x="3399230" y="3268740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27CE04-9DD0-4FC0-9EF6-648FB842F832}"/>
              </a:ext>
            </a:extLst>
          </p:cNvPr>
          <p:cNvSpPr/>
          <p:nvPr/>
        </p:nvSpPr>
        <p:spPr>
          <a:xfrm>
            <a:off x="3399229" y="3994035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C73361-7442-4C26-B940-A5E3C9547111}"/>
              </a:ext>
            </a:extLst>
          </p:cNvPr>
          <p:cNvSpPr/>
          <p:nvPr/>
        </p:nvSpPr>
        <p:spPr>
          <a:xfrm>
            <a:off x="4527237" y="2518320"/>
            <a:ext cx="336884" cy="33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FF0609-A55A-402F-92E8-2D72A5B1DF9C}"/>
              </a:ext>
            </a:extLst>
          </p:cNvPr>
          <p:cNvSpPr/>
          <p:nvPr/>
        </p:nvSpPr>
        <p:spPr>
          <a:xfrm>
            <a:off x="4527237" y="3268740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CE7A4FC-EC98-4D40-BEFB-A92DCCE0FF83}"/>
              </a:ext>
            </a:extLst>
          </p:cNvPr>
          <p:cNvSpPr/>
          <p:nvPr/>
        </p:nvSpPr>
        <p:spPr>
          <a:xfrm>
            <a:off x="4527236" y="3994034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28FE251-D3C7-4274-B95B-D7BEC075DD52}"/>
              </a:ext>
            </a:extLst>
          </p:cNvPr>
          <p:cNvSpPr/>
          <p:nvPr/>
        </p:nvSpPr>
        <p:spPr>
          <a:xfrm>
            <a:off x="4931972" y="2533571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2FC7FDE-8C3A-41E4-9162-A06E07AFE429}"/>
              </a:ext>
            </a:extLst>
          </p:cNvPr>
          <p:cNvSpPr/>
          <p:nvPr/>
        </p:nvSpPr>
        <p:spPr>
          <a:xfrm>
            <a:off x="4931972" y="3268740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A89A42F0-D45B-415F-AF10-86E4EC38FEFF}"/>
              </a:ext>
            </a:extLst>
          </p:cNvPr>
          <p:cNvSpPr/>
          <p:nvPr/>
        </p:nvSpPr>
        <p:spPr>
          <a:xfrm>
            <a:off x="4931971" y="4001659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FE336535-2AAA-4204-9EF8-204E2A7BD8CC}"/>
              </a:ext>
            </a:extLst>
          </p:cNvPr>
          <p:cNvSpPr/>
          <p:nvPr/>
        </p:nvSpPr>
        <p:spPr>
          <a:xfrm rot="10800000">
            <a:off x="3796806" y="4006704"/>
            <a:ext cx="288520" cy="3176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D7373FAD-9664-46EC-84EE-DFF5DEC7FCE3}"/>
              </a:ext>
            </a:extLst>
          </p:cNvPr>
          <p:cNvSpPr/>
          <p:nvPr/>
        </p:nvSpPr>
        <p:spPr>
          <a:xfrm rot="10800000">
            <a:off x="3399230" y="2441317"/>
            <a:ext cx="336884" cy="50096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DFA1656B-1E97-4445-8212-92497E035C42}"/>
              </a:ext>
            </a:extLst>
          </p:cNvPr>
          <p:cNvSpPr/>
          <p:nvPr/>
        </p:nvSpPr>
        <p:spPr>
          <a:xfrm>
            <a:off x="2592473" y="2533571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82BAE0CD-8F91-438A-AF6C-41B2797A1778}"/>
              </a:ext>
            </a:extLst>
          </p:cNvPr>
          <p:cNvSpPr/>
          <p:nvPr/>
        </p:nvSpPr>
        <p:spPr>
          <a:xfrm>
            <a:off x="2592473" y="3268740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5568EA66-FF78-4796-9860-2FF023AE6A23}"/>
              </a:ext>
            </a:extLst>
          </p:cNvPr>
          <p:cNvSpPr/>
          <p:nvPr/>
        </p:nvSpPr>
        <p:spPr>
          <a:xfrm>
            <a:off x="2592472" y="4001659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C256A5F0-9CCF-4DD0-876F-FF72548F8DFC}"/>
              </a:ext>
            </a:extLst>
          </p:cNvPr>
          <p:cNvSpPr/>
          <p:nvPr/>
        </p:nvSpPr>
        <p:spPr>
          <a:xfrm rot="10800000">
            <a:off x="7253064" y="6306453"/>
            <a:ext cx="336884" cy="31228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A8086D-43DD-4E44-A1A7-4F717AC6F797}"/>
              </a:ext>
            </a:extLst>
          </p:cNvPr>
          <p:cNvSpPr/>
          <p:nvPr/>
        </p:nvSpPr>
        <p:spPr>
          <a:xfrm>
            <a:off x="3738118" y="5868171"/>
            <a:ext cx="336884" cy="3328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581497D-62B5-44B7-8FAB-51565C588930}"/>
              </a:ext>
            </a:extLst>
          </p:cNvPr>
          <p:cNvSpPr/>
          <p:nvPr/>
        </p:nvSpPr>
        <p:spPr>
          <a:xfrm>
            <a:off x="3738118" y="6309331"/>
            <a:ext cx="336884" cy="33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86C744B4-DBEC-4A12-B3E5-84E63BB23D98}"/>
              </a:ext>
            </a:extLst>
          </p:cNvPr>
          <p:cNvSpPr/>
          <p:nvPr/>
        </p:nvSpPr>
        <p:spPr>
          <a:xfrm>
            <a:off x="7277246" y="5867893"/>
            <a:ext cx="288520" cy="317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52BC5EA-B63D-48D8-99FF-9A639721460A}"/>
              </a:ext>
            </a:extLst>
          </p:cNvPr>
          <p:cNvGraphicFramePr>
            <a:graphicFrameLocks noGrp="1"/>
          </p:cNvGraphicFramePr>
          <p:nvPr/>
        </p:nvGraphicFramePr>
        <p:xfrm>
          <a:off x="7107521" y="5357233"/>
          <a:ext cx="2695805" cy="135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72">
                  <a:extLst>
                    <a:ext uri="{9D8B030D-6E8A-4147-A177-3AD203B41FA5}">
                      <a16:colId xmlns:a16="http://schemas.microsoft.com/office/drawing/2014/main" val="366029139"/>
                    </a:ext>
                  </a:extLst>
                </a:gridCol>
                <a:gridCol w="2074033">
                  <a:extLst>
                    <a:ext uri="{9D8B030D-6E8A-4147-A177-3AD203B41FA5}">
                      <a16:colId xmlns:a16="http://schemas.microsoft.com/office/drawing/2014/main" val="3901105052"/>
                    </a:ext>
                  </a:extLst>
                </a:gridCol>
              </a:tblGrid>
              <a:tr h="45158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59912"/>
                  </a:ext>
                </a:extLst>
              </a:tr>
              <a:tr h="4515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Channel to downweight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666145"/>
                  </a:ext>
                </a:extLst>
              </a:tr>
              <a:tr h="45158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Channel to upweight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10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C8B8-B0B4-46F9-9E8D-AB82185C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CINEMA HELPS DELIVER SUCCESS AS PART OF THE PRODUCT LAUNCH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97A33-5170-4FEF-82F7-0D164ACA4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483" y="7153666"/>
            <a:ext cx="4680005" cy="282119"/>
          </a:xfrm>
        </p:spPr>
        <p:txBody>
          <a:bodyPr/>
          <a:lstStyle/>
          <a:p>
            <a:r>
              <a:rPr lang="en-GB" dirty="0"/>
              <a:t>Source: DCM/Differentology, average relative uplifts, exposed to cinema vs. not exposed to cinema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7744C-43FC-4DCC-97E0-B2BAB578FE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Recent launches that started with cinema as part of the AV mix and the latest uplifts from the DCM databank for new product campaigns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5AED2-5911-451B-BE90-B8E6FBDD9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"/>
          <a:stretch/>
        </p:blipFill>
        <p:spPr>
          <a:xfrm>
            <a:off x="4463429" y="1198954"/>
            <a:ext cx="5216546" cy="2087574"/>
          </a:xfrm>
          <a:prstGeom prst="rect">
            <a:avLst/>
          </a:prstGeom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C71D2040-D730-44FD-9DCC-BF4A8FB2E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724" r="28810"/>
          <a:stretch/>
        </p:blipFill>
        <p:spPr>
          <a:xfrm>
            <a:off x="270000" y="1190678"/>
            <a:ext cx="3952945" cy="5179906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2E41A668-6464-4E68-AC3A-14D5BF9AD5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463427" y="3494565"/>
            <a:ext cx="5216548" cy="2876021"/>
          </a:xfrm>
          <a:custGeom>
            <a:avLst/>
            <a:gdLst>
              <a:gd name="connsiteX0" fmla="*/ -151 w 3969767"/>
              <a:gd name="connsiteY0" fmla="*/ -107 h 2967071"/>
              <a:gd name="connsiteX1" fmla="*/ 3969616 w 3969767"/>
              <a:gd name="connsiteY1" fmla="*/ -107 h 2967071"/>
              <a:gd name="connsiteX2" fmla="*/ 3969616 w 3969767"/>
              <a:gd name="connsiteY2" fmla="*/ 2966965 h 2967071"/>
              <a:gd name="connsiteX3" fmla="*/ -151 w 3969767"/>
              <a:gd name="connsiteY3" fmla="*/ 2966965 h 296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767" h="2967071">
                <a:moveTo>
                  <a:pt x="-151" y="-107"/>
                </a:moveTo>
                <a:lnTo>
                  <a:pt x="3969616" y="-107"/>
                </a:lnTo>
                <a:lnTo>
                  <a:pt x="3969616" y="2966965"/>
                </a:lnTo>
                <a:lnTo>
                  <a:pt x="-151" y="296696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96804-90A1-449D-A847-B482C48322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5242" y="1190679"/>
            <a:ext cx="3219527" cy="20958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E03F50-D621-4B53-B9C7-297D8638479D}"/>
              </a:ext>
            </a:extLst>
          </p:cNvPr>
          <p:cNvGrpSpPr/>
          <p:nvPr/>
        </p:nvGrpSpPr>
        <p:grpSpPr>
          <a:xfrm>
            <a:off x="9941345" y="3453458"/>
            <a:ext cx="3447214" cy="2958895"/>
            <a:chOff x="9020101" y="3919223"/>
            <a:chExt cx="3126593" cy="268369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C7CD9A-90E4-470A-8ABC-204854749E88}"/>
                </a:ext>
              </a:extLst>
            </p:cNvPr>
            <p:cNvGrpSpPr/>
            <p:nvPr/>
          </p:nvGrpSpPr>
          <p:grpSpPr>
            <a:xfrm>
              <a:off x="9023637" y="3919223"/>
              <a:ext cx="3123057" cy="1851986"/>
              <a:chOff x="8965067" y="2618683"/>
              <a:chExt cx="2478856" cy="26632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8225C3-5AD2-4F03-9942-DCB36A7F72F4}"/>
                  </a:ext>
                </a:extLst>
              </p:cNvPr>
              <p:cNvSpPr/>
              <p:nvPr/>
            </p:nvSpPr>
            <p:spPr>
              <a:xfrm>
                <a:off x="8965071" y="3212925"/>
                <a:ext cx="2317750" cy="923826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95"/>
              </a:p>
            </p:txBody>
          </p:sp>
          <p:sp>
            <p:nvSpPr>
              <p:cNvPr id="18" name="Прямоугольник 5">
                <a:extLst>
                  <a:ext uri="{FF2B5EF4-FFF2-40B4-BE49-F238E27FC236}">
                    <a16:creationId xmlns:a16="http://schemas.microsoft.com/office/drawing/2014/main" id="{3B9647AB-7838-40C2-B270-C320D6829F35}"/>
                  </a:ext>
                </a:extLst>
              </p:cNvPr>
              <p:cNvSpPr/>
              <p:nvPr/>
            </p:nvSpPr>
            <p:spPr>
              <a:xfrm>
                <a:off x="8965071" y="2672296"/>
                <a:ext cx="2317750" cy="367967"/>
              </a:xfrm>
              <a:prstGeom prst="rect">
                <a:avLst/>
              </a:prstGeom>
              <a:solidFill>
                <a:srgbClr val="1C1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95" dirty="0"/>
              </a:p>
            </p:txBody>
          </p:sp>
          <p:sp>
            <p:nvSpPr>
              <p:cNvPr id="19" name="Подзаголовок 2">
                <a:extLst>
                  <a:ext uri="{FF2B5EF4-FFF2-40B4-BE49-F238E27FC236}">
                    <a16:creationId xmlns:a16="http://schemas.microsoft.com/office/drawing/2014/main" id="{D6A11A72-4823-4946-80A2-825FAD20D1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65068" y="2618683"/>
                <a:ext cx="2317750" cy="421580"/>
              </a:xfrm>
              <a:prstGeom prst="rect">
                <a:avLst/>
              </a:prstGeom>
            </p:spPr>
            <p:txBody>
              <a:bodyPr vert="horz" lIns="100817" tIns="50408" rIns="100817" bIns="50408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1323"/>
                  </a:spcBef>
                  <a:buNone/>
                </a:pPr>
                <a:r>
                  <a:rPr lang="en-US" sz="1764" dirty="0">
                    <a:solidFill>
                      <a:srgbClr val="FFFFFF"/>
                    </a:solidFill>
                    <a:latin typeface="+mj-lt"/>
                  </a:rPr>
                  <a:t>DCM DATABANK: NEW PRODUCTS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7606028-AEE2-4CC6-B939-E4CF8CD1A56A}"/>
                  </a:ext>
                </a:extLst>
              </p:cNvPr>
              <p:cNvGrpSpPr/>
              <p:nvPr/>
            </p:nvGrpSpPr>
            <p:grpSpPr>
              <a:xfrm>
                <a:off x="8965067" y="3348453"/>
                <a:ext cx="2478856" cy="656389"/>
                <a:chOff x="8965067" y="3295591"/>
                <a:chExt cx="2478856" cy="656389"/>
              </a:xfrm>
            </p:grpSpPr>
            <p:sp>
              <p:nvSpPr>
                <p:cNvPr id="25" name="Подзаголовок 2">
                  <a:extLst>
                    <a:ext uri="{FF2B5EF4-FFF2-40B4-BE49-F238E27FC236}">
                      <a16:creationId xmlns:a16="http://schemas.microsoft.com/office/drawing/2014/main" id="{E9738E60-D78A-4791-8BAC-F0A1163714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89762" y="3383347"/>
                  <a:ext cx="1954161" cy="370190"/>
                </a:xfrm>
                <a:prstGeom prst="rect">
                  <a:avLst/>
                </a:prstGeom>
              </p:spPr>
              <p:txBody>
                <a:bodyPr vert="horz" lIns="100817" tIns="50408" rIns="100817" bIns="50408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331"/>
                    </a:spcBef>
                    <a:buNone/>
                  </a:pPr>
                  <a:r>
                    <a:rPr lang="en-US" sz="1764" dirty="0">
                      <a:solidFill>
                        <a:srgbClr val="FFFFFF"/>
                      </a:solidFill>
                      <a:latin typeface="+mj-lt"/>
                    </a:rPr>
                    <a:t>“FOR PEOPLE LIKE ME”</a:t>
                  </a:r>
                </a:p>
              </p:txBody>
            </p:sp>
            <p:sp>
              <p:nvSpPr>
                <p:cNvPr id="26" name="Подзаголовок 2">
                  <a:extLst>
                    <a:ext uri="{FF2B5EF4-FFF2-40B4-BE49-F238E27FC236}">
                      <a16:creationId xmlns:a16="http://schemas.microsoft.com/office/drawing/2014/main" id="{9EC3B33E-D245-467F-9856-8A2B9F1B1D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65067" y="3295591"/>
                  <a:ext cx="821343" cy="656389"/>
                </a:xfrm>
                <a:prstGeom prst="rect">
                  <a:avLst/>
                </a:prstGeom>
              </p:spPr>
              <p:txBody>
                <a:bodyPr vert="horz" lIns="100817" tIns="50408" rIns="100817" bIns="50408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331"/>
                    </a:spcBef>
                    <a:buNone/>
                  </a:pPr>
                  <a:r>
                    <a:rPr lang="en-US" sz="2646" dirty="0">
                      <a:solidFill>
                        <a:srgbClr val="FFFFFF"/>
                      </a:solidFill>
                      <a:latin typeface="+mj-lt"/>
                    </a:rPr>
                    <a:t>+35%</a:t>
                  </a:r>
                  <a:endParaRPr lang="en-US" sz="3528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6B5D67A-1BF1-4811-BAAC-7919AF5D2C0D}"/>
                  </a:ext>
                </a:extLst>
              </p:cNvPr>
              <p:cNvSpPr/>
              <p:nvPr/>
            </p:nvSpPr>
            <p:spPr>
              <a:xfrm>
                <a:off x="8965067" y="4358097"/>
                <a:ext cx="2317750" cy="923826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95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D55ACEC-E0EE-41B3-B864-D5B76608F517}"/>
                  </a:ext>
                </a:extLst>
              </p:cNvPr>
              <p:cNvGrpSpPr/>
              <p:nvPr/>
            </p:nvGrpSpPr>
            <p:grpSpPr>
              <a:xfrm>
                <a:off x="8965067" y="4489028"/>
                <a:ext cx="2178772" cy="656389"/>
                <a:chOff x="8965067" y="3299236"/>
                <a:chExt cx="2178772" cy="656389"/>
              </a:xfrm>
            </p:grpSpPr>
            <p:sp>
              <p:nvSpPr>
                <p:cNvPr id="23" name="Подзаголовок 2">
                  <a:extLst>
                    <a:ext uri="{FF2B5EF4-FFF2-40B4-BE49-F238E27FC236}">
                      <a16:creationId xmlns:a16="http://schemas.microsoft.com/office/drawing/2014/main" id="{8B7F95C1-19B7-442C-B6B5-62472F4B315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94503" y="3389823"/>
                  <a:ext cx="1449336" cy="335206"/>
                </a:xfrm>
                <a:prstGeom prst="rect">
                  <a:avLst/>
                </a:prstGeom>
              </p:spPr>
              <p:txBody>
                <a:bodyPr vert="horz" lIns="100817" tIns="50408" rIns="100817" bIns="50408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331"/>
                    </a:spcBef>
                    <a:buNone/>
                  </a:pPr>
                  <a:r>
                    <a:rPr lang="en-US" sz="1764" dirty="0">
                      <a:solidFill>
                        <a:srgbClr val="FFFFFF"/>
                      </a:solidFill>
                      <a:latin typeface="+mj-lt"/>
                    </a:rPr>
                    <a:t>LIKELY TO CONSIDER</a:t>
                  </a:r>
                </a:p>
              </p:txBody>
            </p:sp>
            <p:sp>
              <p:nvSpPr>
                <p:cNvPr id="24" name="Подзаголовок 2">
                  <a:extLst>
                    <a:ext uri="{FF2B5EF4-FFF2-40B4-BE49-F238E27FC236}">
                      <a16:creationId xmlns:a16="http://schemas.microsoft.com/office/drawing/2014/main" id="{A0AD056F-6415-43E5-BA59-4F91B1DEF65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65067" y="3299236"/>
                  <a:ext cx="821343" cy="656389"/>
                </a:xfrm>
                <a:prstGeom prst="rect">
                  <a:avLst/>
                </a:prstGeom>
              </p:spPr>
              <p:txBody>
                <a:bodyPr vert="horz" lIns="100817" tIns="50408" rIns="100817" bIns="50408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spcBef>
                      <a:spcPts val="331"/>
                    </a:spcBef>
                    <a:buNone/>
                  </a:pPr>
                  <a:r>
                    <a:rPr lang="en-US" sz="2646" dirty="0">
                      <a:solidFill>
                        <a:srgbClr val="FFFFFF"/>
                      </a:solidFill>
                      <a:latin typeface="+mj-lt"/>
                    </a:rPr>
                    <a:t>+25%</a:t>
                  </a:r>
                  <a:endParaRPr lang="en-US" sz="3528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9572358-BFF8-495E-96B7-3BDD7C62A349}"/>
                </a:ext>
              </a:extLst>
            </p:cNvPr>
            <p:cNvSpPr/>
            <p:nvPr/>
          </p:nvSpPr>
          <p:spPr>
            <a:xfrm>
              <a:off x="9020101" y="5960497"/>
              <a:ext cx="2920083" cy="64241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95"/>
            </a:p>
          </p:txBody>
        </p:sp>
        <p:sp>
          <p:nvSpPr>
            <p:cNvPr id="15" name="Подзаголовок 2">
              <a:extLst>
                <a:ext uri="{FF2B5EF4-FFF2-40B4-BE49-F238E27FC236}">
                  <a16:creationId xmlns:a16="http://schemas.microsoft.com/office/drawing/2014/main" id="{EE958F7B-6497-4D81-ADE7-8498B3965DC4}"/>
                </a:ext>
              </a:extLst>
            </p:cNvPr>
            <p:cNvSpPr txBox="1">
              <a:spLocks/>
            </p:cNvSpPr>
            <p:nvPr/>
          </p:nvSpPr>
          <p:spPr>
            <a:xfrm>
              <a:off x="9723038" y="6118634"/>
              <a:ext cx="1825987" cy="233098"/>
            </a:xfrm>
            <a:prstGeom prst="rect">
              <a:avLst/>
            </a:prstGeom>
          </p:spPr>
          <p:txBody>
            <a:bodyPr vert="horz" lIns="100817" tIns="50408" rIns="100817" bIns="5040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331"/>
                </a:spcBef>
                <a:buNone/>
              </a:pPr>
              <a:r>
                <a:rPr lang="en-US" sz="1764" dirty="0">
                  <a:solidFill>
                    <a:srgbClr val="FFFFFF"/>
                  </a:solidFill>
                  <a:latin typeface="+mj-lt"/>
                </a:rPr>
                <a:t>INTEND TO ACT</a:t>
              </a:r>
            </a:p>
          </p:txBody>
        </p:sp>
        <p:sp>
          <p:nvSpPr>
            <p:cNvPr id="16" name="Подзаголовок 2">
              <a:extLst>
                <a:ext uri="{FF2B5EF4-FFF2-40B4-BE49-F238E27FC236}">
                  <a16:creationId xmlns:a16="http://schemas.microsoft.com/office/drawing/2014/main" id="{CE16DCE3-176A-4775-A29A-AAEB5795F948}"/>
                </a:ext>
              </a:extLst>
            </p:cNvPr>
            <p:cNvSpPr txBox="1">
              <a:spLocks/>
            </p:cNvSpPr>
            <p:nvPr/>
          </p:nvSpPr>
          <p:spPr>
            <a:xfrm>
              <a:off x="9020101" y="6051545"/>
              <a:ext cx="1034792" cy="456445"/>
            </a:xfrm>
            <a:prstGeom prst="rect">
              <a:avLst/>
            </a:prstGeom>
          </p:spPr>
          <p:txBody>
            <a:bodyPr vert="horz" lIns="100817" tIns="50408" rIns="100817" bIns="5040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331"/>
                </a:spcBef>
                <a:buNone/>
              </a:pPr>
              <a:r>
                <a:rPr lang="en-US" sz="2646" dirty="0">
                  <a:solidFill>
                    <a:srgbClr val="FFFFFF"/>
                  </a:solidFill>
                  <a:latin typeface="+mj-lt"/>
                </a:rPr>
                <a:t>+13%</a:t>
              </a:r>
              <a:endParaRPr lang="en-US" sz="3528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7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9B81A428-C4B1-F642-88AE-8ED774BA0FC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2.xml><?xml version="1.0" encoding="utf-8"?>
<a:theme xmlns:a="http://schemas.openxmlformats.org/drawingml/2006/main" name="1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13.xml><?xml version="1.0" encoding="utf-8"?>
<a:theme xmlns:a="http://schemas.openxmlformats.org/drawingml/2006/main" name="1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17AFC7-1F88-4F1D-80C6-0CBC4A2E8871}"/>
    </a:ext>
  </a:extLst>
</a:theme>
</file>

<file path=ppt/theme/theme14.xml><?xml version="1.0" encoding="utf-8"?>
<a:theme xmlns:a="http://schemas.openxmlformats.org/drawingml/2006/main" name="1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ppt/theme/theme15.xml><?xml version="1.0" encoding="utf-8"?>
<a:theme xmlns:a="http://schemas.openxmlformats.org/drawingml/2006/main" name="1_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A348F4C2-7D79-4F94-97AA-26B56EF019A5}"/>
    </a:ext>
  </a:extLst>
</a:theme>
</file>

<file path=ppt/theme/theme16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ppt/theme/theme17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8.xml><?xml version="1.0" encoding="utf-8"?>
<a:theme xmlns:a="http://schemas.openxmlformats.org/drawingml/2006/main" name="2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6BC1A207-515F-42D6-BF08-B5CF753DA50C}"/>
    </a:ext>
  </a:extLst>
</a:theme>
</file>

<file path=ppt/theme/theme19.xml><?xml version="1.0" encoding="utf-8"?>
<a:theme xmlns:a="http://schemas.openxmlformats.org/drawingml/2006/main" name="2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77D2BE2C-4F9E-A04C-A456-227C2C097814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20.xml><?xml version="1.0" encoding="utf-8"?>
<a:theme xmlns:a="http://schemas.openxmlformats.org/drawingml/2006/main" name="3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21.xml><?xml version="1.0" encoding="utf-8"?>
<a:theme xmlns:a="http://schemas.openxmlformats.org/drawingml/2006/main" name="4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ppt/theme/theme2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1EAB93-89FC-7C45-A263-CCB4337C1C1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B2B0FD12-3727-E94A-BBF9-50CA084E2676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535D1B-DEC1-D540-9F33-D202B6B25608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638900D9-EBF9-0D4A-AE83-BD423BA4FC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1380</Words>
  <Application>Microsoft Office PowerPoint</Application>
  <PresentationFormat>Custom</PresentationFormat>
  <Paragraphs>117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41" baseType="lpstr">
      <vt:lpstr>Arial</vt:lpstr>
      <vt:lpstr>ArialMT</vt:lpstr>
      <vt:lpstr>Calibri</vt:lpstr>
      <vt:lpstr>Century Gothic</vt:lpstr>
      <vt:lpstr>Impact</vt:lpstr>
      <vt:lpstr>Lucida Grande</vt:lpstr>
      <vt:lpstr>LucidaGrande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1_Statement Slides</vt:lpstr>
      <vt:lpstr>1_Image Slides</vt:lpstr>
      <vt:lpstr>1_Copy Slides</vt:lpstr>
      <vt:lpstr>1_Co-branding Slides</vt:lpstr>
      <vt:lpstr>2_Copy Slides</vt:lpstr>
      <vt:lpstr>1_Blank with title</vt:lpstr>
      <vt:lpstr>2_Blank with title</vt:lpstr>
      <vt:lpstr>2_Image Slides</vt:lpstr>
      <vt:lpstr>3_Image Slides</vt:lpstr>
      <vt:lpstr>4_Copy Slides</vt:lpstr>
      <vt:lpstr>think-cell Slide</vt:lpstr>
      <vt:lpstr>START WITH CINEMA: NEW PRODUCT</vt:lpstr>
      <vt:lpstr>TO LAUNCH A NEW PRODUCT EFFECTIVELY, START WITH CINEMA</vt:lpstr>
      <vt:lpstr>MAXIMISE AV REACH BY STARTING WITH CINEMA</vt:lpstr>
      <vt:lpstr>STARTING WITH CINEMA IS ESSENTIAL FOR MAXIMISING ATTENTION</vt:lpstr>
      <vt:lpstr>If you want cost-effective attention, start with cinema </vt:lpstr>
      <vt:lpstr>TRUSTED ENVIRONMENT: Cinema IS KEY FOR LAUNCHING WITH TRUST </vt:lpstr>
      <vt:lpstr>Cost signalling: cinema can help drive premium perceptions for new products</vt:lpstr>
      <vt:lpstr>KANTAR RECOMMENDs including/upweighting cinema FOR more effective campaigns</vt:lpstr>
      <vt:lpstr>CINEMA HELPS DELIVER SUCCESS AS PART OF THE PRODUCT LAUNCH PLAN</vt:lpstr>
      <vt:lpstr>CASE STUDIES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2019-06-19T14:56:43Z</dcterms:created>
  <dcterms:modified xsi:type="dcterms:W3CDTF">2023-07-31T09:12:28Z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