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Lst>
  <p:notesMasterIdLst>
    <p:notesMasterId r:id="rId39"/>
  </p:notesMasterIdLst>
  <p:handoutMasterIdLst>
    <p:handoutMasterId r:id="rId40"/>
  </p:handoutMasterIdLst>
  <p:sldIdLst>
    <p:sldId id="2145704367" r:id="rId13"/>
    <p:sldId id="417" r:id="rId14"/>
    <p:sldId id="2145704369" r:id="rId15"/>
    <p:sldId id="421" r:id="rId16"/>
    <p:sldId id="2145704378" r:id="rId17"/>
    <p:sldId id="418" r:id="rId18"/>
    <p:sldId id="2145704370" r:id="rId19"/>
    <p:sldId id="407" r:id="rId20"/>
    <p:sldId id="3264" r:id="rId21"/>
    <p:sldId id="2145704371" r:id="rId22"/>
    <p:sldId id="2145704349" r:id="rId23"/>
    <p:sldId id="2145704379" r:id="rId24"/>
    <p:sldId id="2145704373" r:id="rId25"/>
    <p:sldId id="2145704381" r:id="rId26"/>
    <p:sldId id="2145704353" r:id="rId27"/>
    <p:sldId id="2145704355" r:id="rId28"/>
    <p:sldId id="2145704377" r:id="rId29"/>
    <p:sldId id="2145704357" r:id="rId30"/>
    <p:sldId id="2145704376" r:id="rId31"/>
    <p:sldId id="2145704374" r:id="rId32"/>
    <p:sldId id="2145704372" r:id="rId33"/>
    <p:sldId id="2145704361" r:id="rId34"/>
    <p:sldId id="2145704362" r:id="rId35"/>
    <p:sldId id="2145704380" r:id="rId36"/>
    <p:sldId id="2145704375" r:id="rId37"/>
    <p:sldId id="2145704368" r:id="rId38"/>
  </p:sldIdLst>
  <p:sldSz cx="13442950" cy="7561263"/>
  <p:notesSz cx="6858000" cy="9144000"/>
  <p:custDataLst>
    <p:tags r:id="rId41"/>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47AD"/>
    <a:srgbClr val="0099A8"/>
    <a:srgbClr val="FB3449"/>
    <a:srgbClr val="000000"/>
    <a:srgbClr val="CAC8C8"/>
    <a:srgbClr val="33006F"/>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2974" autoAdjust="0"/>
  </p:normalViewPr>
  <p:slideViewPr>
    <p:cSldViewPr snapToGrid="0">
      <p:cViewPr varScale="1">
        <p:scale>
          <a:sx n="81" d="100"/>
          <a:sy n="81" d="100"/>
        </p:scale>
        <p:origin x="1170" y="8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9.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7.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78.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79.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80.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81.bin"/><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77.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US"/>
              <a:t>Prompted recall</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7251783269475441E-2"/>
          <c:y val="0.1143044379517409"/>
          <c:w val="0.88919663480431532"/>
          <c:h val="0.75510327567940871"/>
        </c:manualLayout>
      </c:layout>
      <c:lineChart>
        <c:grouping val="standard"/>
        <c:varyColors val="0"/>
        <c:ser>
          <c:idx val="0"/>
          <c:order val="0"/>
          <c:tx>
            <c:strRef>
              <c:f>Sheet1!$B$1</c:f>
              <c:strCache>
                <c:ptCount val="1"/>
                <c:pt idx="0">
                  <c:v>Series 1</c:v>
                </c:pt>
              </c:strCache>
            </c:strRef>
          </c:tx>
          <c:spPr>
            <a:ln w="28575" cap="rnd">
              <a:solidFill>
                <a:schemeClr val="bg2"/>
              </a:solidFill>
              <a:round/>
            </a:ln>
            <a:effectLst/>
          </c:spPr>
          <c:marker>
            <c:symbol val="none"/>
          </c:marker>
          <c:dLbls>
            <c:spPr>
              <a:solidFill>
                <a:schemeClr val="bg2"/>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viewable or viewed</c:v>
                </c:pt>
                <c:pt idx="1">
                  <c:v>Viewable but not viewed</c:v>
                </c:pt>
                <c:pt idx="2">
                  <c:v>Viewable and viewed</c:v>
                </c:pt>
              </c:strCache>
            </c:strRef>
          </c:cat>
          <c:val>
            <c:numRef>
              <c:f>Sheet1!$B$2:$B$4</c:f>
              <c:numCache>
                <c:formatCode>0%</c:formatCode>
                <c:ptCount val="3"/>
                <c:pt idx="0">
                  <c:v>0.19</c:v>
                </c:pt>
                <c:pt idx="1">
                  <c:v>0.27</c:v>
                </c:pt>
                <c:pt idx="2">
                  <c:v>0.36</c:v>
                </c:pt>
              </c:numCache>
            </c:numRef>
          </c:val>
          <c:smooth val="0"/>
          <c:extLst>
            <c:ext xmlns:c16="http://schemas.microsoft.com/office/drawing/2014/chart" uri="{C3380CC4-5D6E-409C-BE32-E72D297353CC}">
              <c16:uniqueId val="{00000000-89C0-446E-A207-B65B9273C880}"/>
            </c:ext>
          </c:extLst>
        </c:ser>
        <c:dLbls>
          <c:showLegendKey val="0"/>
          <c:showVal val="0"/>
          <c:showCatName val="0"/>
          <c:showSerName val="0"/>
          <c:showPercent val="0"/>
          <c:showBubbleSize val="0"/>
        </c:dLbls>
        <c:smooth val="0"/>
        <c:axId val="429976544"/>
        <c:axId val="429976960"/>
      </c:lineChart>
      <c:catAx>
        <c:axId val="42997654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429976960"/>
        <c:crosses val="autoZero"/>
        <c:auto val="1"/>
        <c:lblAlgn val="ctr"/>
        <c:lblOffset val="100"/>
        <c:noMultiLvlLbl val="0"/>
      </c:catAx>
      <c:valAx>
        <c:axId val="429976960"/>
        <c:scaling>
          <c:orientation val="minMax"/>
        </c:scaling>
        <c:delete val="0"/>
        <c:axPos val="l"/>
        <c:numFmt formatCode="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42997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 Viewed</a:t>
            </a:r>
          </a:p>
          <a:p>
            <a:pPr>
              <a:defRPr u="sng"/>
            </a:pPr>
            <a:endParaRPr lang="en-GB" sz="1200" u="sng" dirty="0"/>
          </a:p>
        </c:rich>
      </c:tx>
      <c:layout>
        <c:manualLayout>
          <c:xMode val="edge"/>
          <c:yMode val="edge"/>
          <c:x val="0.37840141108148956"/>
          <c:y val="1.6903833779731123E-2"/>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27830338817067485"/>
          <c:w val="0.97177124295077444"/>
          <c:h val="0.60331825325524358"/>
        </c:manualLayout>
      </c:layout>
      <c:barChart>
        <c:barDir val="col"/>
        <c:grouping val="clustered"/>
        <c:varyColors val="0"/>
        <c:ser>
          <c:idx val="1"/>
          <c:order val="0"/>
          <c:tx>
            <c:strRef>
              <c:f>Sheet1!$B$1</c:f>
              <c:strCache>
                <c:ptCount val="1"/>
                <c:pt idx="0">
                  <c:v>Column2</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Cinema 30"</c:v>
                </c:pt>
              </c:strCache>
            </c:strRef>
          </c:cat>
          <c:val>
            <c:numRef>
              <c:f>Sheet1!$B$2</c:f>
              <c:numCache>
                <c:formatCode>0%</c:formatCode>
                <c:ptCount val="1"/>
                <c:pt idx="0">
                  <c:v>0.95</c:v>
                </c:pt>
              </c:numCache>
            </c:numRef>
          </c:val>
          <c:extLst>
            <c:ext xmlns:c16="http://schemas.microsoft.com/office/drawing/2014/chart" uri="{C3380CC4-5D6E-409C-BE32-E72D297353CC}">
              <c16:uniqueId val="{00000005-14D3-4A9F-973E-ED69E1CB934F}"/>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scaling>
        <c:delete val="1"/>
        <c:axPos val="l"/>
        <c:numFmt formatCode="0" sourceLinked="0"/>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sng" strike="noStrike" kern="1200" spc="0" baseline="0">
                <a:solidFill>
                  <a:schemeClr val="bg1">
                    <a:lumMod val="50000"/>
                    <a:lumOff val="50000"/>
                  </a:schemeClr>
                </a:solidFill>
                <a:latin typeface="+mn-lt"/>
                <a:ea typeface="+mn-ea"/>
                <a:cs typeface="+mn-cs"/>
              </a:defRPr>
            </a:pPr>
            <a:r>
              <a:rPr lang="en-US" sz="1200" u="sng">
                <a:solidFill>
                  <a:schemeClr val="bg1">
                    <a:lumMod val="50000"/>
                    <a:lumOff val="50000"/>
                  </a:schemeClr>
                </a:solidFill>
              </a:rPr>
              <a:t>% of viewable time viewing</a:t>
            </a:r>
          </a:p>
        </c:rich>
      </c:tx>
      <c:layout>
        <c:manualLayout>
          <c:xMode val="edge"/>
          <c:yMode val="edge"/>
          <c:x val="9.1176615212366797E-3"/>
          <c:y val="5.1363518924730699E-2"/>
        </c:manualLayout>
      </c:layout>
      <c:overlay val="0"/>
      <c:spPr>
        <a:noFill/>
        <a:ln>
          <a:noFill/>
        </a:ln>
        <a:effectLst/>
      </c:spPr>
      <c:txPr>
        <a:bodyPr rot="0" spcFirstLastPara="1" vertOverflow="ellipsis" vert="horz" wrap="square" anchor="ctr" anchorCtr="1"/>
        <a:lstStyle/>
        <a:p>
          <a:pPr>
            <a:defRPr sz="120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Length!$C$31</c:f>
              <c:strCache>
                <c:ptCount val="1"/>
                <c:pt idx="0">
                  <c:v>% of viewable time viewing (Onscreen)</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Length!$J$2:$K$2</c:f>
              <c:strCache>
                <c:ptCount val="2"/>
                <c:pt idx="0">
                  <c:v>30s or less</c:v>
                </c:pt>
                <c:pt idx="1">
                  <c:v>More than 30s</c:v>
                </c:pt>
              </c:strCache>
            </c:strRef>
          </c:cat>
          <c:val>
            <c:numRef>
              <c:f>Length!$J$31:$K$31</c:f>
              <c:numCache>
                <c:formatCode>0%</c:formatCode>
                <c:ptCount val="2"/>
                <c:pt idx="0">
                  <c:v>0.7632959126175719</c:v>
                </c:pt>
                <c:pt idx="1">
                  <c:v>0.7820988490182802</c:v>
                </c:pt>
              </c:numCache>
            </c:numRef>
          </c:val>
          <c:extLst>
            <c:ext xmlns:c16="http://schemas.microsoft.com/office/drawing/2014/chart" uri="{C3380CC4-5D6E-409C-BE32-E72D297353CC}">
              <c16:uniqueId val="{00000000-7A24-40C2-9383-DC7C9C0F8DB7}"/>
            </c:ext>
          </c:extLst>
        </c:ser>
        <c:dLbls>
          <c:dLblPos val="outEnd"/>
          <c:showLegendKey val="0"/>
          <c:showVal val="1"/>
          <c:showCatName val="0"/>
          <c:showSerName val="0"/>
          <c:showPercent val="0"/>
          <c:showBubbleSize val="0"/>
        </c:dLbls>
        <c:gapWidth val="219"/>
        <c:overlap val="-27"/>
        <c:axId val="1833559296"/>
        <c:axId val="1833560960"/>
      </c:barChart>
      <c:catAx>
        <c:axId val="183355929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r>
                  <a:rPr lang="en-US" dirty="0">
                    <a:solidFill>
                      <a:schemeClr val="bg1">
                        <a:lumMod val="50000"/>
                        <a:lumOff val="50000"/>
                      </a:schemeClr>
                    </a:solidFill>
                  </a:rPr>
                  <a:t>Ad Length (seconds)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1833560960"/>
        <c:crosses val="autoZero"/>
        <c:auto val="1"/>
        <c:lblAlgn val="ctr"/>
        <c:lblOffset val="100"/>
        <c:noMultiLvlLbl val="0"/>
      </c:catAx>
      <c:valAx>
        <c:axId val="1833560960"/>
        <c:scaling>
          <c:orientation val="minMax"/>
          <c:max val="1"/>
          <c:min val="0"/>
        </c:scaling>
        <c:delete val="1"/>
        <c:axPos val="l"/>
        <c:numFmt formatCode="0%" sourceLinked="1"/>
        <c:majorTickMark val="none"/>
        <c:minorTickMark val="none"/>
        <c:tickLblPos val="nextTo"/>
        <c:crossAx val="1833559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sng" strike="noStrike" kern="1200" spc="0" baseline="0">
                <a:solidFill>
                  <a:schemeClr val="bg1">
                    <a:lumMod val="50000"/>
                    <a:lumOff val="50000"/>
                  </a:schemeClr>
                </a:solidFill>
                <a:latin typeface="+mn-lt"/>
                <a:ea typeface="+mn-ea"/>
                <a:cs typeface="+mn-cs"/>
              </a:defRPr>
            </a:pPr>
            <a:r>
              <a:rPr lang="en-US" sz="1200" u="sng" dirty="0">
                <a:solidFill>
                  <a:schemeClr val="bg1">
                    <a:lumMod val="50000"/>
                    <a:lumOff val="50000"/>
                  </a:schemeClr>
                </a:solidFill>
              </a:rPr>
              <a:t>% of viewable time viewing</a:t>
            </a:r>
            <a:r>
              <a:rPr lang="en-US" sz="1200" u="sng" baseline="0" dirty="0">
                <a:solidFill>
                  <a:schemeClr val="bg1">
                    <a:lumMod val="50000"/>
                    <a:lumOff val="50000"/>
                  </a:schemeClr>
                </a:solidFill>
              </a:rPr>
              <a:t> – trendline</a:t>
            </a:r>
            <a:endParaRPr lang="en-US" sz="1200" u="sng" dirty="0">
              <a:solidFill>
                <a:schemeClr val="bg1">
                  <a:lumMod val="50000"/>
                  <a:lumOff val="50000"/>
                </a:schemeClr>
              </a:solidFill>
            </a:endParaRPr>
          </a:p>
        </c:rich>
      </c:tx>
      <c:layout>
        <c:manualLayout>
          <c:xMode val="edge"/>
          <c:yMode val="edge"/>
          <c:x val="1.3522289332621755E-2"/>
          <c:y val="4.0080061259584653E-2"/>
        </c:manualLayout>
      </c:layout>
      <c:overlay val="0"/>
      <c:spPr>
        <a:noFill/>
        <a:ln>
          <a:noFill/>
        </a:ln>
        <a:effectLst/>
      </c:spPr>
      <c:txPr>
        <a:bodyPr rot="0" spcFirstLastPara="1" vertOverflow="ellipsis" vert="horz" wrap="square" anchor="ctr" anchorCtr="1"/>
        <a:lstStyle/>
        <a:p>
          <a:pPr>
            <a:defRPr sz="120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Position!$A$21</c:f>
              <c:strCache>
                <c:ptCount val="1"/>
                <c:pt idx="0">
                  <c:v>% of viewable time viewing</c:v>
                </c:pt>
              </c:strCache>
            </c:strRef>
          </c:tx>
          <c:spPr>
            <a:ln w="28575" cap="rnd">
              <a:noFill/>
              <a:round/>
            </a:ln>
            <a:effectLst/>
          </c:spPr>
          <c:marker>
            <c:symbol val="none"/>
          </c:marker>
          <c:dLbls>
            <c:delete val="1"/>
          </c:dLbls>
          <c:trendline>
            <c:spPr>
              <a:ln w="19050" cap="rnd">
                <a:solidFill>
                  <a:schemeClr val="accent1"/>
                </a:solidFill>
                <a:prstDash val="sysDot"/>
              </a:ln>
              <a:effectLst/>
            </c:spPr>
            <c:trendlineType val="linear"/>
            <c:dispRSqr val="1"/>
            <c:dispEq val="0"/>
            <c:trendlineLbl>
              <c:layout>
                <c:manualLayout>
                  <c:x val="3.8958889844009983E-2"/>
                  <c:y val="-3.8045398284745804E-2"/>
                </c:manualLayout>
              </c:layout>
              <c:numFmt formatCode="General" sourceLinked="0"/>
              <c:spPr>
                <a:solidFill>
                  <a:schemeClr val="accent4"/>
                </a:solidFill>
                <a:ln>
                  <a:noFill/>
                </a:ln>
                <a:effectLst/>
              </c:spPr>
              <c:txPr>
                <a:bodyPr rot="0" spcFirstLastPara="1" vertOverflow="ellipsis" vert="horz" wrap="square" anchor="ctr" anchorCtr="1"/>
                <a:lstStyle/>
                <a:p>
                  <a:pPr>
                    <a:defRPr sz="1400" b="0" i="0" u="none" strike="noStrike" kern="1200" baseline="0">
                      <a:solidFill>
                        <a:srgbClr val="FFFFFF"/>
                      </a:solidFill>
                      <a:latin typeface="+mn-lt"/>
                      <a:ea typeface="+mn-ea"/>
                      <a:cs typeface="+mn-cs"/>
                    </a:defRPr>
                  </a:pPr>
                  <a:endParaRPr lang="en-US"/>
                </a:p>
              </c:txPr>
            </c:trendlineLbl>
          </c:trendline>
          <c:cat>
            <c:numRef>
              <c:f>Position!$BC$2:$BQ$2</c:f>
              <c:numCache>
                <c:formatCode>General</c:formatCode>
                <c:ptCount val="15"/>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numCache>
            </c:numRef>
          </c:cat>
          <c:val>
            <c:numRef>
              <c:f>Position!$BC$21:$BQ$21</c:f>
              <c:numCache>
                <c:formatCode>0%</c:formatCode>
                <c:ptCount val="15"/>
                <c:pt idx="0">
                  <c:v>0.67100669825865888</c:v>
                </c:pt>
                <c:pt idx="1">
                  <c:v>0.68540819985656221</c:v>
                </c:pt>
                <c:pt idx="2">
                  <c:v>0.69876961458971043</c:v>
                </c:pt>
                <c:pt idx="3">
                  <c:v>0.76591760299625467</c:v>
                </c:pt>
                <c:pt idx="4">
                  <c:v>0.75642403517342449</c:v>
                </c:pt>
                <c:pt idx="5">
                  <c:v>0.7823411444740529</c:v>
                </c:pt>
                <c:pt idx="6">
                  <c:v>0.70698183873931175</c:v>
                </c:pt>
                <c:pt idx="7">
                  <c:v>0.77183968083648069</c:v>
                </c:pt>
                <c:pt idx="8">
                  <c:v>0.7224184055644729</c:v>
                </c:pt>
                <c:pt idx="9">
                  <c:v>0.69735602773760519</c:v>
                </c:pt>
                <c:pt idx="10">
                  <c:v>0.71839946901815765</c:v>
                </c:pt>
                <c:pt idx="11">
                  <c:v>0.71456155632984897</c:v>
                </c:pt>
                <c:pt idx="12">
                  <c:v>0.77888888888888896</c:v>
                </c:pt>
                <c:pt idx="13">
                  <c:v>0.86465517241379319</c:v>
                </c:pt>
                <c:pt idx="14">
                  <c:v>0.87</c:v>
                </c:pt>
              </c:numCache>
            </c:numRef>
          </c:val>
          <c:smooth val="0"/>
          <c:extLst>
            <c:ext xmlns:c16="http://schemas.microsoft.com/office/drawing/2014/chart" uri="{C3380CC4-5D6E-409C-BE32-E72D297353CC}">
              <c16:uniqueId val="{00000001-791E-4D84-A474-59DD60725C2D}"/>
            </c:ext>
          </c:extLst>
        </c:ser>
        <c:dLbls>
          <c:dLblPos val="t"/>
          <c:showLegendKey val="0"/>
          <c:showVal val="1"/>
          <c:showCatName val="0"/>
          <c:showSerName val="0"/>
          <c:showPercent val="0"/>
          <c:showBubbleSize val="0"/>
        </c:dLbls>
        <c:smooth val="0"/>
        <c:axId val="1082120783"/>
        <c:axId val="1082119535"/>
      </c:lineChart>
      <c:catAx>
        <c:axId val="108212078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accent6"/>
                    </a:solidFill>
                    <a:latin typeface="+mn-lt"/>
                    <a:ea typeface="+mn-ea"/>
                    <a:cs typeface="+mn-cs"/>
                  </a:defRPr>
                </a:pPr>
                <a:r>
                  <a:rPr lang="en-GB" sz="1200" b="1" dirty="0">
                    <a:solidFill>
                      <a:schemeClr val="accent6"/>
                    </a:solidFill>
                  </a:rPr>
                  <a:t>Brand</a:t>
                </a:r>
                <a:r>
                  <a:rPr lang="en-GB" sz="1200" b="1" baseline="0" dirty="0">
                    <a:solidFill>
                      <a:schemeClr val="accent6"/>
                    </a:solidFill>
                  </a:rPr>
                  <a:t> Ad Position in Reel</a:t>
                </a:r>
                <a:endParaRPr lang="en-US" sz="1200" b="1" dirty="0">
                  <a:solidFill>
                    <a:schemeClr val="accent6"/>
                  </a:solidFill>
                </a:endParaRPr>
              </a:p>
            </c:rich>
          </c:tx>
          <c:layout>
            <c:manualLayout>
              <c:xMode val="edge"/>
              <c:yMode val="edge"/>
              <c:x val="0.41663623251466447"/>
              <c:y val="0.9621868764592470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accent6"/>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accent6"/>
                </a:solidFill>
                <a:latin typeface="+mn-lt"/>
                <a:ea typeface="+mn-ea"/>
                <a:cs typeface="+mn-cs"/>
              </a:defRPr>
            </a:pPr>
            <a:endParaRPr lang="en-US"/>
          </a:p>
        </c:txPr>
        <c:crossAx val="1082119535"/>
        <c:crosses val="autoZero"/>
        <c:auto val="1"/>
        <c:lblAlgn val="ctr"/>
        <c:lblOffset val="100"/>
        <c:noMultiLvlLbl val="0"/>
      </c:catAx>
      <c:valAx>
        <c:axId val="1082119535"/>
        <c:scaling>
          <c:orientation val="minMax"/>
        </c:scaling>
        <c:delete val="1"/>
        <c:axPos val="l"/>
        <c:numFmt formatCode="0%" sourceLinked="1"/>
        <c:majorTickMark val="none"/>
        <c:minorTickMark val="none"/>
        <c:tickLblPos val="nextTo"/>
        <c:crossAx val="1082120783"/>
        <c:crosses val="autoZero"/>
        <c:crossBetween val="between"/>
      </c:valAx>
      <c:spPr>
        <a:noFill/>
        <a:ln>
          <a:noFill/>
        </a:ln>
        <a:effectLst/>
      </c:spPr>
    </c:plotArea>
    <c:plotVisOnly val="1"/>
    <c:dispBlanksAs val="gap"/>
    <c:showDLblsOverMax val="0"/>
  </c:chart>
  <c:spPr>
    <a:solidFill>
      <a:srgbClr val="FFFFFF"/>
    </a:solidFill>
    <a:ln w="9525" cap="flat" cmpd="sng" algn="ctr">
      <a:solidFill>
        <a:schemeClr val="accent5"/>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r>
              <a:rPr lang="en-US" sz="1200" b="0" i="0" u="sng" baseline="0" dirty="0">
                <a:solidFill>
                  <a:schemeClr val="accent6"/>
                </a:solidFill>
                <a:effectLst/>
              </a:rPr>
              <a:t>% of viewable time spent viewing</a:t>
            </a:r>
            <a:endParaRPr lang="en-GB" sz="1200" dirty="0">
              <a:solidFill>
                <a:schemeClr val="accent6"/>
              </a:solidFill>
              <a:effectLst/>
            </a:endParaRPr>
          </a:p>
        </c:rich>
      </c:tx>
      <c:layout>
        <c:manualLayout>
          <c:xMode val="edge"/>
          <c:yMode val="edge"/>
          <c:x val="9.8623706305808034E-3"/>
          <c:y val="4.485646813199104E-2"/>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D178-4CB3-B77C-56B6F913BF70}"/>
              </c:ext>
            </c:extLst>
          </c:dPt>
          <c:dPt>
            <c:idx val="1"/>
            <c:invertIfNegative val="0"/>
            <c:bubble3D val="0"/>
            <c:spPr>
              <a:solidFill>
                <a:schemeClr val="bg2"/>
              </a:solidFill>
              <a:ln>
                <a:noFill/>
              </a:ln>
              <a:effectLst/>
            </c:spPr>
            <c:extLst>
              <c:ext xmlns:c16="http://schemas.microsoft.com/office/drawing/2014/chart" uri="{C3380CC4-5D6E-409C-BE32-E72D297353CC}">
                <c16:uniqueId val="{00000003-D178-4CB3-B77C-56B6F913BF7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ads</c:v>
                </c:pt>
                <c:pt idx="1">
                  <c:v>Movie trailers</c:v>
                </c:pt>
              </c:strCache>
            </c:strRef>
          </c:cat>
          <c:val>
            <c:numRef>
              <c:f>Sheet1!$B$2:$B$3</c:f>
              <c:numCache>
                <c:formatCode>0%</c:formatCode>
                <c:ptCount val="2"/>
                <c:pt idx="0">
                  <c:v>0.77</c:v>
                </c:pt>
                <c:pt idx="1">
                  <c:v>0.8</c:v>
                </c:pt>
              </c:numCache>
            </c:numRef>
          </c:val>
          <c:extLst>
            <c:ext xmlns:c16="http://schemas.microsoft.com/office/drawing/2014/chart" uri="{C3380CC4-5D6E-409C-BE32-E72D297353CC}">
              <c16:uniqueId val="{00000004-D178-4CB3-B77C-56B6F913BF70}"/>
            </c:ext>
          </c:extLst>
        </c:ser>
        <c:dLbls>
          <c:showLegendKey val="0"/>
          <c:showVal val="0"/>
          <c:showCatName val="0"/>
          <c:showSerName val="0"/>
          <c:showPercent val="0"/>
          <c:showBubbleSize val="0"/>
        </c:dLbls>
        <c:gapWidth val="219"/>
        <c:overlap val="-27"/>
        <c:axId val="1394491711"/>
        <c:axId val="1394495871"/>
      </c:barChart>
      <c:catAx>
        <c:axId val="1394491711"/>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1394495871"/>
        <c:crosses val="autoZero"/>
        <c:auto val="1"/>
        <c:lblAlgn val="ctr"/>
        <c:lblOffset val="100"/>
        <c:noMultiLvlLbl val="0"/>
      </c:catAx>
      <c:valAx>
        <c:axId val="1394495871"/>
        <c:scaling>
          <c:orientation val="minMax"/>
          <c:max val="1"/>
          <c:min val="0"/>
        </c:scaling>
        <c:delete val="1"/>
        <c:axPos val="l"/>
        <c:numFmt formatCode="0%" sourceLinked="1"/>
        <c:majorTickMark val="none"/>
        <c:minorTickMark val="none"/>
        <c:tickLblPos val="nextTo"/>
        <c:crossAx val="1394491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r>
              <a:rPr lang="en-US" sz="1200" b="0" i="0" u="sng" baseline="0" dirty="0">
                <a:solidFill>
                  <a:schemeClr val="accent6"/>
                </a:solidFill>
                <a:effectLst/>
              </a:rPr>
              <a:t>% of viewable time spent viewing</a:t>
            </a:r>
            <a:endParaRPr lang="en-GB" sz="1200" dirty="0">
              <a:solidFill>
                <a:schemeClr val="accent6"/>
              </a:solidFill>
              <a:effectLst/>
            </a:endParaRPr>
          </a:p>
        </c:rich>
      </c:tx>
      <c:layout>
        <c:manualLayout>
          <c:xMode val="edge"/>
          <c:yMode val="edge"/>
          <c:x val="9.8623706305808034E-3"/>
          <c:y val="4.485646813199104E-2"/>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1551-4522-A13F-809C2BECB8ED}"/>
              </c:ext>
            </c:extLst>
          </c:dPt>
          <c:dPt>
            <c:idx val="1"/>
            <c:invertIfNegative val="0"/>
            <c:bubble3D val="0"/>
            <c:spPr>
              <a:solidFill>
                <a:schemeClr val="bg2"/>
              </a:solidFill>
              <a:ln>
                <a:noFill/>
              </a:ln>
              <a:effectLst/>
            </c:spPr>
            <c:extLst>
              <c:ext xmlns:c16="http://schemas.microsoft.com/office/drawing/2014/chart" uri="{C3380CC4-5D6E-409C-BE32-E72D297353CC}">
                <c16:uniqueId val="{00000003-1551-4522-A13F-809C2BECB8ED}"/>
              </c:ext>
            </c:extLst>
          </c:dPt>
          <c:dPt>
            <c:idx val="2"/>
            <c:invertIfNegative val="0"/>
            <c:bubble3D val="0"/>
            <c:spPr>
              <a:solidFill>
                <a:schemeClr val="bg2">
                  <a:lumMod val="75000"/>
                </a:schemeClr>
              </a:solidFill>
              <a:ln>
                <a:noFill/>
              </a:ln>
              <a:effectLst/>
            </c:spPr>
            <c:extLst>
              <c:ext xmlns:c16="http://schemas.microsoft.com/office/drawing/2014/chart" uri="{C3380CC4-5D6E-409C-BE32-E72D297353CC}">
                <c16:uniqueId val="{00000005-21F1-4CA1-93F4-7A68D0FDDB7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16-18</c:v>
                </c:pt>
                <c:pt idx="1">
                  <c:v>19-25</c:v>
                </c:pt>
                <c:pt idx="2">
                  <c:v>26-34</c:v>
                </c:pt>
              </c:strCache>
            </c:strRef>
          </c:cat>
          <c:val>
            <c:numRef>
              <c:f>Sheet1!$B$2:$B$4</c:f>
              <c:numCache>
                <c:formatCode>0%</c:formatCode>
                <c:ptCount val="3"/>
                <c:pt idx="0">
                  <c:v>0.74</c:v>
                </c:pt>
                <c:pt idx="1">
                  <c:v>0.78</c:v>
                </c:pt>
                <c:pt idx="2">
                  <c:v>0.78</c:v>
                </c:pt>
              </c:numCache>
            </c:numRef>
          </c:val>
          <c:extLst>
            <c:ext xmlns:c16="http://schemas.microsoft.com/office/drawing/2014/chart" uri="{C3380CC4-5D6E-409C-BE32-E72D297353CC}">
              <c16:uniqueId val="{00000004-1551-4522-A13F-809C2BECB8ED}"/>
            </c:ext>
          </c:extLst>
        </c:ser>
        <c:dLbls>
          <c:showLegendKey val="0"/>
          <c:showVal val="0"/>
          <c:showCatName val="0"/>
          <c:showSerName val="0"/>
          <c:showPercent val="0"/>
          <c:showBubbleSize val="0"/>
        </c:dLbls>
        <c:gapWidth val="219"/>
        <c:overlap val="-27"/>
        <c:axId val="1394491711"/>
        <c:axId val="1394495871"/>
      </c:barChart>
      <c:catAx>
        <c:axId val="1394491711"/>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1394495871"/>
        <c:crosses val="autoZero"/>
        <c:auto val="1"/>
        <c:lblAlgn val="ctr"/>
        <c:lblOffset val="100"/>
        <c:noMultiLvlLbl val="0"/>
      </c:catAx>
      <c:valAx>
        <c:axId val="1394495871"/>
        <c:scaling>
          <c:orientation val="minMax"/>
          <c:max val="1"/>
          <c:min val="0"/>
        </c:scaling>
        <c:delete val="1"/>
        <c:axPos val="l"/>
        <c:numFmt formatCode="0%" sourceLinked="1"/>
        <c:majorTickMark val="none"/>
        <c:minorTickMark val="none"/>
        <c:tickLblPos val="nextTo"/>
        <c:crossAx val="1394491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u="sng" baseline="0" dirty="0">
                <a:solidFill>
                  <a:schemeClr val="accent6"/>
                </a:solidFill>
                <a:effectLst/>
              </a:rPr>
              <a:t>% of viewable time spent viewing</a:t>
            </a:r>
            <a:endParaRPr lang="en-GB" sz="1200" dirty="0">
              <a:solidFill>
                <a:schemeClr val="accent6"/>
              </a:solidFill>
              <a:effectLst/>
            </a:endParaRPr>
          </a:p>
        </c:rich>
      </c:tx>
      <c:layout>
        <c:manualLayout>
          <c:xMode val="edge"/>
          <c:yMode val="edge"/>
          <c:x val="0.40799495551263409"/>
          <c:y val="4.236444212465820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A20B-49B4-87FB-5A8FC59CBBAF}"/>
              </c:ext>
            </c:extLst>
          </c:dPt>
          <c:dPt>
            <c:idx val="1"/>
            <c:invertIfNegative val="0"/>
            <c:bubble3D val="0"/>
            <c:spPr>
              <a:solidFill>
                <a:schemeClr val="bg2"/>
              </a:solidFill>
              <a:ln>
                <a:noFill/>
              </a:ln>
              <a:effectLst/>
            </c:spPr>
            <c:extLst>
              <c:ext xmlns:c16="http://schemas.microsoft.com/office/drawing/2014/chart" uri="{C3380CC4-5D6E-409C-BE32-E72D297353CC}">
                <c16:uniqueId val="{00000005-A20B-49B4-87FB-5A8FC59CBBA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 Buyers</c:v>
                </c:pt>
                <c:pt idx="1">
                  <c:v>Non-Brand Buyers</c:v>
                </c:pt>
              </c:strCache>
            </c:strRef>
          </c:cat>
          <c:val>
            <c:numRef>
              <c:f>Sheet1!$B$2:$B$3</c:f>
              <c:numCache>
                <c:formatCode>0%</c:formatCode>
                <c:ptCount val="2"/>
                <c:pt idx="0">
                  <c:v>0.77</c:v>
                </c:pt>
                <c:pt idx="1">
                  <c:v>0.82</c:v>
                </c:pt>
              </c:numCache>
            </c:numRef>
          </c:val>
          <c:extLst>
            <c:ext xmlns:c16="http://schemas.microsoft.com/office/drawing/2014/chart" uri="{C3380CC4-5D6E-409C-BE32-E72D297353CC}">
              <c16:uniqueId val="{00000000-A20B-49B4-87FB-5A8FC59CBBAF}"/>
            </c:ext>
          </c:extLst>
        </c:ser>
        <c:dLbls>
          <c:showLegendKey val="0"/>
          <c:showVal val="0"/>
          <c:showCatName val="0"/>
          <c:showSerName val="0"/>
          <c:showPercent val="0"/>
          <c:showBubbleSize val="0"/>
        </c:dLbls>
        <c:gapWidth val="219"/>
        <c:overlap val="-27"/>
        <c:axId val="1394491711"/>
        <c:axId val="1394495871"/>
      </c:barChart>
      <c:catAx>
        <c:axId val="1394491711"/>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crossAx val="1394495871"/>
        <c:crosses val="autoZero"/>
        <c:auto val="1"/>
        <c:lblAlgn val="ctr"/>
        <c:lblOffset val="100"/>
        <c:noMultiLvlLbl val="0"/>
      </c:catAx>
      <c:valAx>
        <c:axId val="1394495871"/>
        <c:scaling>
          <c:orientation val="minMax"/>
          <c:max val="1"/>
          <c:min val="0"/>
        </c:scaling>
        <c:delete val="1"/>
        <c:axPos val="l"/>
        <c:numFmt formatCode="0%" sourceLinked="1"/>
        <c:majorTickMark val="none"/>
        <c:minorTickMark val="none"/>
        <c:tickLblPos val="nextTo"/>
        <c:crossAx val="1394491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BrandRecall!$F$11</c:f>
              <c:strCache>
                <c:ptCount val="1"/>
                <c:pt idx="0">
                  <c:v>Prompted Brand Recall</c:v>
                </c:pt>
              </c:strCache>
            </c:strRef>
          </c:tx>
          <c:spPr>
            <a:solidFill>
              <a:schemeClr val="accent6"/>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4228-4F4A-9E86-DD701EAA2BA4}"/>
              </c:ext>
            </c:extLst>
          </c:dPt>
          <c:dPt>
            <c:idx val="1"/>
            <c:invertIfNegative val="0"/>
            <c:bubble3D val="0"/>
            <c:spPr>
              <a:solidFill>
                <a:schemeClr val="tx1"/>
              </a:solidFill>
              <a:ln>
                <a:noFill/>
              </a:ln>
              <a:effectLst/>
            </c:spPr>
            <c:extLst>
              <c:ext xmlns:c16="http://schemas.microsoft.com/office/drawing/2014/chart" uri="{C3380CC4-5D6E-409C-BE32-E72D297353CC}">
                <c16:uniqueId val="{00000003-4228-4F4A-9E86-DD701EAA2BA4}"/>
              </c:ext>
            </c:extLst>
          </c:dPt>
          <c:dPt>
            <c:idx val="2"/>
            <c:invertIfNegative val="0"/>
            <c:bubble3D val="0"/>
            <c:spPr>
              <a:solidFill>
                <a:schemeClr val="bg2"/>
              </a:solidFill>
              <a:ln>
                <a:noFill/>
              </a:ln>
              <a:effectLst/>
            </c:spPr>
            <c:extLst>
              <c:ext xmlns:c16="http://schemas.microsoft.com/office/drawing/2014/chart" uri="{C3380CC4-5D6E-409C-BE32-E72D297353CC}">
                <c16:uniqueId val="{00000004-4228-4F4A-9E86-DD701EAA2BA4}"/>
              </c:ext>
            </c:extLst>
          </c:dPt>
          <c:dPt>
            <c:idx val="3"/>
            <c:invertIfNegative val="0"/>
            <c:bubble3D val="0"/>
            <c:spPr>
              <a:solidFill>
                <a:schemeClr val="bg2"/>
              </a:solidFill>
              <a:ln>
                <a:noFill/>
              </a:ln>
              <a:effectLst/>
            </c:spPr>
            <c:extLst>
              <c:ext xmlns:c16="http://schemas.microsoft.com/office/drawing/2014/chart" uri="{C3380CC4-5D6E-409C-BE32-E72D297353CC}">
                <c16:uniqueId val="{00000005-4228-4F4A-9E86-DD701EAA2BA4}"/>
              </c:ext>
            </c:extLst>
          </c:dPt>
          <c:dPt>
            <c:idx val="4"/>
            <c:invertIfNegative val="0"/>
            <c:bubble3D val="0"/>
            <c:spPr>
              <a:solidFill>
                <a:schemeClr val="bg2"/>
              </a:solidFill>
              <a:ln>
                <a:noFill/>
              </a:ln>
              <a:effectLst/>
            </c:spPr>
            <c:extLst>
              <c:ext xmlns:c16="http://schemas.microsoft.com/office/drawing/2014/chart" uri="{C3380CC4-5D6E-409C-BE32-E72D297353CC}">
                <c16:uniqueId val="{00000006-4228-4F4A-9E86-DD701EAA2BA4}"/>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BrandRecall!$E$12:$E$16</c:f>
              <c:strCache>
                <c:ptCount val="5"/>
                <c:pt idx="0">
                  <c:v>Not Viewed</c:v>
                </c:pt>
                <c:pt idx="1">
                  <c:v>0 to 15</c:v>
                </c:pt>
                <c:pt idx="2">
                  <c:v>15 to 30</c:v>
                </c:pt>
                <c:pt idx="3">
                  <c:v>30 to 50</c:v>
                </c:pt>
                <c:pt idx="4">
                  <c:v>50+</c:v>
                </c:pt>
              </c:strCache>
            </c:strRef>
          </c:cat>
          <c:val>
            <c:numRef>
              <c:f>BrandRecall!$F$12:$F$16</c:f>
              <c:numCache>
                <c:formatCode>0%</c:formatCode>
                <c:ptCount val="5"/>
                <c:pt idx="0">
                  <c:v>0.12195121951219512</c:v>
                </c:pt>
                <c:pt idx="1">
                  <c:v>0.42424242424242425</c:v>
                </c:pt>
                <c:pt idx="2">
                  <c:v>0.5</c:v>
                </c:pt>
                <c:pt idx="3">
                  <c:v>0.54605263157894735</c:v>
                </c:pt>
                <c:pt idx="4">
                  <c:v>0.56766917293233088</c:v>
                </c:pt>
              </c:numCache>
            </c:numRef>
          </c:val>
          <c:extLst>
            <c:ext xmlns:c16="http://schemas.microsoft.com/office/drawing/2014/chart" uri="{C3380CC4-5D6E-409C-BE32-E72D297353CC}">
              <c16:uniqueId val="{00000002-4228-4F4A-9E86-DD701EAA2BA4}"/>
            </c:ext>
          </c:extLst>
        </c:ser>
        <c:dLbls>
          <c:dLblPos val="outEnd"/>
          <c:showLegendKey val="0"/>
          <c:showVal val="1"/>
          <c:showCatName val="0"/>
          <c:showSerName val="0"/>
          <c:showPercent val="0"/>
          <c:showBubbleSize val="0"/>
        </c:dLbls>
        <c:gapWidth val="219"/>
        <c:overlap val="-27"/>
        <c:axId val="713949600"/>
        <c:axId val="713952096"/>
      </c:barChart>
      <c:catAx>
        <c:axId val="7139496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dirty="0">
                    <a:solidFill>
                      <a:schemeClr val="bg1"/>
                    </a:solidFill>
                  </a:rPr>
                  <a:t>View time (seconds)</a:t>
                </a:r>
              </a:p>
            </c:rich>
          </c:tx>
          <c:layout>
            <c:manualLayout>
              <c:xMode val="edge"/>
              <c:yMode val="edge"/>
              <c:x val="0.46577223326383976"/>
              <c:y val="0.950641656115651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713952096"/>
        <c:crosses val="autoZero"/>
        <c:auto val="1"/>
        <c:lblAlgn val="ctr"/>
        <c:lblOffset val="100"/>
        <c:noMultiLvlLbl val="0"/>
      </c:catAx>
      <c:valAx>
        <c:axId val="713952096"/>
        <c:scaling>
          <c:orientation val="minMax"/>
          <c:max val="1"/>
        </c:scaling>
        <c:delete val="1"/>
        <c:axPos val="l"/>
        <c:numFmt formatCode="0%" sourceLinked="1"/>
        <c:majorTickMark val="out"/>
        <c:minorTickMark val="none"/>
        <c:tickLblPos val="nextTo"/>
        <c:crossAx val="7139496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3-8866-4F03-91F1-A7CCC2392674}"/>
              </c:ext>
            </c:extLst>
          </c:dPt>
          <c:dPt>
            <c:idx val="1"/>
            <c:invertIfNegative val="0"/>
            <c:bubble3D val="0"/>
            <c:spPr>
              <a:solidFill>
                <a:schemeClr val="tx1"/>
              </a:solidFill>
              <a:ln>
                <a:noFill/>
              </a:ln>
              <a:effectLst/>
            </c:spPr>
            <c:extLst>
              <c:ext xmlns:c16="http://schemas.microsoft.com/office/drawing/2014/chart" uri="{C3380CC4-5D6E-409C-BE32-E72D297353CC}">
                <c16:uniqueId val="{00000002-8866-4F03-91F1-A7CCC2392674}"/>
              </c:ext>
            </c:extLst>
          </c:dPt>
          <c:dPt>
            <c:idx val="2"/>
            <c:invertIfNegative val="0"/>
            <c:bubble3D val="0"/>
            <c:spPr>
              <a:solidFill>
                <a:schemeClr val="bg2"/>
              </a:solidFill>
              <a:ln>
                <a:noFill/>
              </a:ln>
              <a:effectLst/>
            </c:spPr>
            <c:extLst>
              <c:ext xmlns:c16="http://schemas.microsoft.com/office/drawing/2014/chart" uri="{C3380CC4-5D6E-409C-BE32-E72D297353CC}">
                <c16:uniqueId val="{00000000-8866-4F03-91F1-A7CCC2392674}"/>
              </c:ext>
            </c:extLst>
          </c:dPt>
          <c:dPt>
            <c:idx val="3"/>
            <c:invertIfNegative val="0"/>
            <c:bubble3D val="0"/>
            <c:spPr>
              <a:solidFill>
                <a:schemeClr val="bg2"/>
              </a:solidFill>
              <a:ln>
                <a:noFill/>
              </a:ln>
              <a:effectLst/>
            </c:spPr>
            <c:extLst>
              <c:ext xmlns:c16="http://schemas.microsoft.com/office/drawing/2014/chart" uri="{C3380CC4-5D6E-409C-BE32-E72D297353CC}">
                <c16:uniqueId val="{00000001-8866-4F03-91F1-A7CCC2392674}"/>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MessageRecall!$E$29:$E$32</c:f>
              <c:strCache>
                <c:ptCount val="4"/>
                <c:pt idx="0">
                  <c:v>0 to 20s</c:v>
                </c:pt>
                <c:pt idx="1">
                  <c:v>20 to 30s</c:v>
                </c:pt>
                <c:pt idx="2">
                  <c:v>30 to 50s</c:v>
                </c:pt>
                <c:pt idx="3">
                  <c:v>50s +</c:v>
                </c:pt>
              </c:strCache>
            </c:strRef>
          </c:cat>
          <c:val>
            <c:numRef>
              <c:f>MessageRecall!$F$29:$F$32</c:f>
              <c:numCache>
                <c:formatCode>0%</c:formatCode>
                <c:ptCount val="4"/>
                <c:pt idx="0">
                  <c:v>0.18181818181818182</c:v>
                </c:pt>
                <c:pt idx="1">
                  <c:v>0.25</c:v>
                </c:pt>
                <c:pt idx="2">
                  <c:v>0.44444444444444442</c:v>
                </c:pt>
                <c:pt idx="3">
                  <c:v>0.4</c:v>
                </c:pt>
              </c:numCache>
            </c:numRef>
          </c:val>
          <c:extLst>
            <c:ext xmlns:c16="http://schemas.microsoft.com/office/drawing/2014/chart" uri="{C3380CC4-5D6E-409C-BE32-E72D297353CC}">
              <c16:uniqueId val="{00000000-0951-43FE-9831-EDF5168C5D6E}"/>
            </c:ext>
          </c:extLst>
        </c:ser>
        <c:dLbls>
          <c:dLblPos val="outEnd"/>
          <c:showLegendKey val="0"/>
          <c:showVal val="1"/>
          <c:showCatName val="0"/>
          <c:showSerName val="0"/>
          <c:showPercent val="0"/>
          <c:showBubbleSize val="0"/>
        </c:dLbls>
        <c:gapWidth val="219"/>
        <c:overlap val="-27"/>
        <c:axId val="578154464"/>
        <c:axId val="578152384"/>
      </c:barChart>
      <c:catAx>
        <c:axId val="5781544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dirty="0">
                    <a:solidFill>
                      <a:schemeClr val="bg1"/>
                    </a:solidFill>
                  </a:rPr>
                  <a:t>View Time (seconds)</a:t>
                </a:r>
              </a:p>
            </c:rich>
          </c:tx>
          <c:layout>
            <c:manualLayout>
              <c:xMode val="edge"/>
              <c:yMode val="edge"/>
              <c:x val="0.46137031144358226"/>
              <c:y val="0.945372641107460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578152384"/>
        <c:crosses val="autoZero"/>
        <c:auto val="1"/>
        <c:lblAlgn val="ctr"/>
        <c:lblOffset val="100"/>
        <c:noMultiLvlLbl val="0"/>
      </c:catAx>
      <c:valAx>
        <c:axId val="578152384"/>
        <c:scaling>
          <c:orientation val="minMax"/>
          <c:max val="0.8"/>
        </c:scaling>
        <c:delete val="1"/>
        <c:axPos val="l"/>
        <c:numFmt formatCode="0%" sourceLinked="1"/>
        <c:majorTickMark val="out"/>
        <c:minorTickMark val="none"/>
        <c:tickLblPos val="nextTo"/>
        <c:crossAx val="578154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r>
              <a:rPr lang="en-US" dirty="0"/>
              <a:t>Choice uplift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7251783269475441E-2"/>
          <c:y val="0.1143044379517409"/>
          <c:w val="0.88919663480431532"/>
          <c:h val="0.75510327567940871"/>
        </c:manualLayout>
      </c:layout>
      <c:lineChart>
        <c:grouping val="standard"/>
        <c:varyColors val="0"/>
        <c:ser>
          <c:idx val="0"/>
          <c:order val="0"/>
          <c:tx>
            <c:strRef>
              <c:f>Sheet1!$B$1</c:f>
              <c:strCache>
                <c:ptCount val="1"/>
                <c:pt idx="0">
                  <c:v>Series 1</c:v>
                </c:pt>
              </c:strCache>
            </c:strRef>
          </c:tx>
          <c:spPr>
            <a:ln w="28575" cap="rnd">
              <a:solidFill>
                <a:schemeClr val="accent4"/>
              </a:solidFill>
              <a:round/>
            </a:ln>
            <a:effectLst/>
          </c:spPr>
          <c:marker>
            <c:symbol val="none"/>
          </c:marker>
          <c:dLbls>
            <c:spPr>
              <a:solidFill>
                <a:schemeClr val="accent4"/>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viewable or viewed</c:v>
                </c:pt>
                <c:pt idx="1">
                  <c:v>Viewable but not viewed</c:v>
                </c:pt>
                <c:pt idx="2">
                  <c:v>Viewable and viewed</c:v>
                </c:pt>
              </c:strCache>
            </c:strRef>
          </c:cat>
          <c:val>
            <c:numRef>
              <c:f>Sheet1!$B$2:$B$4</c:f>
              <c:numCache>
                <c:formatCode>0%</c:formatCode>
                <c:ptCount val="3"/>
                <c:pt idx="0">
                  <c:v>0.01</c:v>
                </c:pt>
                <c:pt idx="1">
                  <c:v>0.01</c:v>
                </c:pt>
                <c:pt idx="2">
                  <c:v>7.0000000000000007E-2</c:v>
                </c:pt>
              </c:numCache>
            </c:numRef>
          </c:val>
          <c:smooth val="0"/>
          <c:extLst>
            <c:ext xmlns:c16="http://schemas.microsoft.com/office/drawing/2014/chart" uri="{C3380CC4-5D6E-409C-BE32-E72D297353CC}">
              <c16:uniqueId val="{00000000-BD69-40C2-BA2E-05983B29306C}"/>
            </c:ext>
          </c:extLst>
        </c:ser>
        <c:dLbls>
          <c:showLegendKey val="0"/>
          <c:showVal val="0"/>
          <c:showCatName val="0"/>
          <c:showSerName val="0"/>
          <c:showPercent val="0"/>
          <c:showBubbleSize val="0"/>
        </c:dLbls>
        <c:smooth val="0"/>
        <c:axId val="429976544"/>
        <c:axId val="429976960"/>
      </c:lineChart>
      <c:catAx>
        <c:axId val="42997654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429976960"/>
        <c:crosses val="autoZero"/>
        <c:auto val="1"/>
        <c:lblAlgn val="ctr"/>
        <c:lblOffset val="100"/>
        <c:noMultiLvlLbl val="0"/>
      </c:catAx>
      <c:valAx>
        <c:axId val="429976960"/>
        <c:scaling>
          <c:orientation val="minMax"/>
        </c:scaling>
        <c:delete val="0"/>
        <c:axPos val="l"/>
        <c:numFmt formatCode="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42997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102075753351301E-2"/>
          <c:y val="4.0173861788910803E-2"/>
          <c:w val="0.94460548963862401"/>
          <c:h val="0.87939652040932303"/>
        </c:manualLayout>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4BFA-471B-97DA-427AF6852A99}"/>
              </c:ext>
            </c:extLst>
          </c:dPt>
          <c:dPt>
            <c:idx val="2"/>
            <c:invertIfNegative val="0"/>
            <c:bubble3D val="0"/>
            <c:spPr>
              <a:solidFill>
                <a:schemeClr val="tx2"/>
              </a:solidFill>
              <a:ln>
                <a:noFill/>
              </a:ln>
              <a:effectLst/>
            </c:spPr>
            <c:extLst>
              <c:ext xmlns:c16="http://schemas.microsoft.com/office/drawing/2014/chart" uri="{C3380CC4-5D6E-409C-BE32-E72D297353CC}">
                <c16:uniqueId val="{00000003-4BFA-471B-97DA-427AF6852A9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4BFA-471B-97DA-427AF6852A9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4BFA-471B-97DA-427AF6852A9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4BFA-471B-97DA-427AF6852A99}"/>
              </c:ext>
            </c:extLst>
          </c:dPt>
          <c:dPt>
            <c:idx val="6"/>
            <c:invertIfNegative val="0"/>
            <c:bubble3D val="0"/>
            <c:spPr>
              <a:solidFill>
                <a:srgbClr val="FB3449"/>
              </a:solidFill>
              <a:ln>
                <a:noFill/>
              </a:ln>
              <a:effectLst/>
            </c:spPr>
            <c:extLst>
              <c:ext xmlns:c16="http://schemas.microsoft.com/office/drawing/2014/chart" uri="{C3380CC4-5D6E-409C-BE32-E72D297353CC}">
                <c16:uniqueId val="{0000000B-4BFA-471B-97DA-427AF6852A99}"/>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D-4BFA-471B-97DA-427AF6852A99}"/>
              </c:ext>
            </c:extLst>
          </c:dPt>
          <c:cat>
            <c:strRef>
              <c:f>Sheet1!$A$2:$A$7</c:f>
              <c:strCache>
                <c:ptCount val="6"/>
                <c:pt idx="0">
                  <c:v>Cinema</c:v>
                </c:pt>
                <c:pt idx="1">
                  <c:v>TV</c:v>
                </c:pt>
                <c:pt idx="2">
                  <c:v>Commercial Radio</c:v>
                </c:pt>
                <c:pt idx="3">
                  <c:v>Social</c:v>
                </c:pt>
                <c:pt idx="4">
                  <c:v>Digital Display</c:v>
                </c:pt>
                <c:pt idx="5">
                  <c:v>OOH</c:v>
                </c:pt>
              </c:strCache>
            </c:strRef>
          </c:cat>
          <c:val>
            <c:numRef>
              <c:f>Sheet1!$B$2:$B$7</c:f>
              <c:numCache>
                <c:formatCode>0.00%</c:formatCode>
                <c:ptCount val="6"/>
                <c:pt idx="0">
                  <c:v>0.4</c:v>
                </c:pt>
                <c:pt idx="1">
                  <c:v>0.21</c:v>
                </c:pt>
                <c:pt idx="2">
                  <c:v>0.17</c:v>
                </c:pt>
                <c:pt idx="3">
                  <c:v>0.15</c:v>
                </c:pt>
                <c:pt idx="4">
                  <c:v>0.15</c:v>
                </c:pt>
                <c:pt idx="5">
                  <c:v>0.09</c:v>
                </c:pt>
              </c:numCache>
            </c:numRef>
          </c:val>
          <c:extLst>
            <c:ext xmlns:c16="http://schemas.microsoft.com/office/drawing/2014/chart" uri="{C3380CC4-5D6E-409C-BE32-E72D297353CC}">
              <c16:uniqueId val="{0000000E-4BFA-471B-97DA-427AF6852A99}"/>
            </c:ext>
          </c:extLst>
        </c:ser>
        <c:dLbls>
          <c:showLegendKey val="0"/>
          <c:showVal val="0"/>
          <c:showCatName val="0"/>
          <c:showSerName val="0"/>
          <c:showPercent val="0"/>
          <c:showBubbleSize val="0"/>
        </c:dLbls>
        <c:gapWidth val="219"/>
        <c:overlap val="-27"/>
        <c:axId val="-285367072"/>
        <c:axId val="-285362320"/>
      </c:barChart>
      <c:catAx>
        <c:axId val="-285367072"/>
        <c:scaling>
          <c:orientation val="minMax"/>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400" b="1" i="0" u="none" strike="noStrike" kern="1200" baseline="0">
                <a:solidFill>
                  <a:schemeClr val="accent6"/>
                </a:solidFill>
                <a:latin typeface="+mn-lt"/>
                <a:ea typeface="+mn-ea"/>
                <a:cs typeface="+mn-cs"/>
              </a:defRPr>
            </a:pPr>
            <a:endParaRPr lang="en-US"/>
          </a:p>
        </c:txPr>
        <c:crossAx val="-285362320"/>
        <c:crosses val="autoZero"/>
        <c:auto val="1"/>
        <c:lblAlgn val="ctr"/>
        <c:lblOffset val="100"/>
        <c:noMultiLvlLbl val="0"/>
      </c:catAx>
      <c:valAx>
        <c:axId val="-285362320"/>
        <c:scaling>
          <c:orientation val="minMax"/>
        </c:scaling>
        <c:delete val="0"/>
        <c:axPos val="l"/>
        <c:numFmt formatCode="0%" sourceLinked="0"/>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en-US"/>
          </a:p>
        </c:txPr>
        <c:crossAx val="-28536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US" sz="1200" u="sng" dirty="0"/>
              <a:t>% Viewed (of onscreen impressions, min</a:t>
            </a:r>
            <a:r>
              <a:rPr lang="en-US" sz="1200" u="sng" baseline="0" dirty="0"/>
              <a:t> 100ms</a:t>
            </a:r>
            <a:r>
              <a:rPr lang="en-US" sz="1200" u="sng" dirty="0"/>
              <a:t>)</a:t>
            </a:r>
            <a:endParaRPr lang="en-GB" sz="1200" u="sng" dirty="0"/>
          </a:p>
        </c:rich>
      </c:tx>
      <c:layout>
        <c:manualLayout>
          <c:xMode val="edge"/>
          <c:yMode val="edge"/>
          <c:x val="1.0091957398784864E-3"/>
          <c:y val="2.3630346947452249E-3"/>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2.4604709171074466E-2"/>
          <c:y val="0.14767869054386082"/>
          <c:w val="0.9477410145795242"/>
          <c:h val="0.73394276060132735"/>
        </c:manualLayout>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6-349D-41D0-B7D7-B24C3C54A262}"/>
              </c:ext>
            </c:extLst>
          </c:dPt>
          <c:dPt>
            <c:idx val="1"/>
            <c:invertIfNegative val="0"/>
            <c:bubble3D val="0"/>
            <c:spPr>
              <a:solidFill>
                <a:schemeClr val="tx1"/>
              </a:solidFill>
              <a:ln>
                <a:noFill/>
              </a:ln>
              <a:effectLst/>
            </c:spPr>
            <c:extLst>
              <c:ext xmlns:c16="http://schemas.microsoft.com/office/drawing/2014/chart" uri="{C3380CC4-5D6E-409C-BE32-E72D297353CC}">
                <c16:uniqueId val="{00000005-349D-41D0-B7D7-B24C3C54A262}"/>
              </c:ext>
            </c:extLst>
          </c:dPt>
          <c:dPt>
            <c:idx val="2"/>
            <c:invertIfNegative val="0"/>
            <c:bubble3D val="0"/>
            <c:spPr>
              <a:solidFill>
                <a:schemeClr val="tx1"/>
              </a:solidFill>
              <a:ln>
                <a:noFill/>
              </a:ln>
              <a:effectLst/>
            </c:spPr>
            <c:extLst>
              <c:ext xmlns:c16="http://schemas.microsoft.com/office/drawing/2014/chart" uri="{C3380CC4-5D6E-409C-BE32-E72D297353CC}">
                <c16:uniqueId val="{00000004-349D-41D0-B7D7-B24C3C54A262}"/>
              </c:ext>
            </c:extLst>
          </c:dPt>
          <c:dLbls>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Cinema Ads (Average)</c:v>
                </c:pt>
                <c:pt idx="1">
                  <c:v>Cinema 60"</c:v>
                </c:pt>
                <c:pt idx="2">
                  <c:v>Cinema 30"</c:v>
                </c:pt>
                <c:pt idx="3">
                  <c:v>TV 30"</c:v>
                </c:pt>
                <c:pt idx="4">
                  <c:v>YouTube Non-Skippable 15"/20"</c:v>
                </c:pt>
                <c:pt idx="5">
                  <c:v>YouTube 6s Bumper</c:v>
                </c:pt>
                <c:pt idx="6">
                  <c:v>Facebook Infeed</c:v>
                </c:pt>
                <c:pt idx="7">
                  <c:v>Instagram Infeed</c:v>
                </c:pt>
                <c:pt idx="8">
                  <c:v>OOH (6 Sheet)</c:v>
                </c:pt>
                <c:pt idx="9">
                  <c:v>Digital Display (Mobile)</c:v>
                </c:pt>
                <c:pt idx="10">
                  <c:v>Digital Display (Desktop)</c:v>
                </c:pt>
              </c:strCache>
            </c:strRef>
          </c:cat>
          <c:val>
            <c:numRef>
              <c:f>Sheet1!$B$2:$B$12</c:f>
              <c:numCache>
                <c:formatCode>0%</c:formatCode>
                <c:ptCount val="11"/>
                <c:pt idx="0">
                  <c:v>0.96</c:v>
                </c:pt>
                <c:pt idx="1">
                  <c:v>0.97</c:v>
                </c:pt>
                <c:pt idx="2">
                  <c:v>0.95</c:v>
                </c:pt>
                <c:pt idx="3">
                  <c:v>0.57999999999999996</c:v>
                </c:pt>
                <c:pt idx="4">
                  <c:v>0.85</c:v>
                </c:pt>
                <c:pt idx="5">
                  <c:v>0.85</c:v>
                </c:pt>
                <c:pt idx="6">
                  <c:v>0.33</c:v>
                </c:pt>
                <c:pt idx="7">
                  <c:v>0.44</c:v>
                </c:pt>
                <c:pt idx="8">
                  <c:v>1</c:v>
                </c:pt>
                <c:pt idx="9">
                  <c:v>0.36</c:v>
                </c:pt>
                <c:pt idx="10">
                  <c:v>0.15</c:v>
                </c:pt>
              </c:numCache>
            </c:numRef>
          </c:val>
          <c:extLst>
            <c:ext xmlns:c16="http://schemas.microsoft.com/office/drawing/2014/chart" uri="{C3380CC4-5D6E-409C-BE32-E72D297353CC}">
              <c16:uniqueId val="{00000000-349D-41D0-B7D7-B24C3C54A262}"/>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max val="1"/>
        </c:scaling>
        <c:delete val="1"/>
        <c:axPos val="l"/>
        <c:numFmt formatCode="0%" sourceLinked="1"/>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Average view time in seconds</a:t>
            </a:r>
          </a:p>
          <a:p>
            <a:pPr>
              <a:defRPr u="sng"/>
            </a:pPr>
            <a:endParaRPr lang="en-GB" sz="1200" u="sng" dirty="0"/>
          </a:p>
        </c:rich>
      </c:tx>
      <c:layout>
        <c:manualLayout>
          <c:xMode val="edge"/>
          <c:yMode val="edge"/>
          <c:x val="1.0091957398784864E-3"/>
          <c:y val="2.3630346947452249E-3"/>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1571308293228417"/>
          <c:w val="0.97177124295077444"/>
          <c:h val="0.72449062182234625"/>
        </c:manualLayout>
      </c:layout>
      <c:barChart>
        <c:barDir val="col"/>
        <c:grouping val="clustered"/>
        <c:varyColors val="0"/>
        <c:ser>
          <c:idx val="1"/>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2-32E3-4AC1-BB4C-1BFA443D2AF3}"/>
              </c:ext>
            </c:extLst>
          </c:dPt>
          <c:dPt>
            <c:idx val="1"/>
            <c:invertIfNegative val="0"/>
            <c:bubble3D val="0"/>
            <c:spPr>
              <a:solidFill>
                <a:schemeClr val="tx1"/>
              </a:solidFill>
              <a:ln>
                <a:noFill/>
              </a:ln>
              <a:effectLst/>
            </c:spPr>
            <c:extLst>
              <c:ext xmlns:c16="http://schemas.microsoft.com/office/drawing/2014/chart" uri="{C3380CC4-5D6E-409C-BE32-E72D297353CC}">
                <c16:uniqueId val="{00000003-32E3-4AC1-BB4C-1BFA443D2AF3}"/>
              </c:ext>
            </c:extLst>
          </c:dPt>
          <c:dPt>
            <c:idx val="2"/>
            <c:invertIfNegative val="0"/>
            <c:bubble3D val="0"/>
            <c:spPr>
              <a:solidFill>
                <a:schemeClr val="tx1"/>
              </a:solidFill>
              <a:ln>
                <a:noFill/>
              </a:ln>
              <a:effectLst/>
            </c:spPr>
            <c:extLst>
              <c:ext xmlns:c16="http://schemas.microsoft.com/office/drawing/2014/chart" uri="{C3380CC4-5D6E-409C-BE32-E72D297353CC}">
                <c16:uniqueId val="{00000004-32E3-4AC1-BB4C-1BFA443D2AF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Cinema Ads (Average)</c:v>
                </c:pt>
                <c:pt idx="1">
                  <c:v>Cinema 60"</c:v>
                </c:pt>
                <c:pt idx="2">
                  <c:v>Cinema 30"</c:v>
                </c:pt>
                <c:pt idx="3">
                  <c:v>TV 30"</c:v>
                </c:pt>
                <c:pt idx="4">
                  <c:v>YouTube Non-Skippable 15"/20"</c:v>
                </c:pt>
                <c:pt idx="5">
                  <c:v>YouTube 6s Bumper</c:v>
                </c:pt>
                <c:pt idx="6">
                  <c:v>Facebook Infeed</c:v>
                </c:pt>
                <c:pt idx="7">
                  <c:v>Instagram Infeed</c:v>
                </c:pt>
                <c:pt idx="8">
                  <c:v>OOH (6 Sheet)</c:v>
                </c:pt>
                <c:pt idx="9">
                  <c:v>Digital Display (Mobile)</c:v>
                </c:pt>
                <c:pt idx="10">
                  <c:v>Digital Display (Desktop)</c:v>
                </c:pt>
              </c:strCache>
            </c:strRef>
          </c:cat>
          <c:val>
            <c:numRef>
              <c:f>Sheet1!$B$2:$B$12</c:f>
              <c:numCache>
                <c:formatCode>0.0</c:formatCode>
                <c:ptCount val="11"/>
                <c:pt idx="0">
                  <c:v>36.1</c:v>
                </c:pt>
                <c:pt idx="1">
                  <c:v>48.3</c:v>
                </c:pt>
                <c:pt idx="2">
                  <c:v>23.9</c:v>
                </c:pt>
                <c:pt idx="3">
                  <c:v>15.5</c:v>
                </c:pt>
                <c:pt idx="4">
                  <c:v>3.6</c:v>
                </c:pt>
                <c:pt idx="5">
                  <c:v>2.2999999999999998</c:v>
                </c:pt>
                <c:pt idx="6">
                  <c:v>1</c:v>
                </c:pt>
                <c:pt idx="7">
                  <c:v>1.4</c:v>
                </c:pt>
                <c:pt idx="8">
                  <c:v>1.3</c:v>
                </c:pt>
                <c:pt idx="9">
                  <c:v>2.4</c:v>
                </c:pt>
                <c:pt idx="10">
                  <c:v>1.3</c:v>
                </c:pt>
              </c:numCache>
            </c:numRef>
          </c:val>
          <c:extLst>
            <c:ext xmlns:c16="http://schemas.microsoft.com/office/drawing/2014/chart" uri="{C3380CC4-5D6E-409C-BE32-E72D297353CC}">
              <c16:uniqueId val="{00000001-32E3-4AC1-BB4C-1BFA443D2AF3}"/>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max val="65"/>
          <c:min val="0"/>
        </c:scaling>
        <c:delete val="1"/>
        <c:axPos val="l"/>
        <c:numFmt formatCode="0" sourceLinked="0"/>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bg1">
                    <a:lumMod val="50000"/>
                    <a:lumOff val="50000"/>
                  </a:schemeClr>
                </a:solidFill>
                <a:latin typeface="+mn-lt"/>
                <a:ea typeface="+mn-ea"/>
                <a:cs typeface="+mn-cs"/>
              </a:defRPr>
            </a:pPr>
            <a:r>
              <a:rPr lang="en-US" sz="1200" u="sng" dirty="0">
                <a:latin typeface="+mn-lt"/>
              </a:rPr>
              <a:t>Distribution of total attention (% that view for a total of 1s, 5s, 10s etc.)</a:t>
            </a:r>
          </a:p>
        </c:rich>
      </c:tx>
      <c:layout>
        <c:manualLayout>
          <c:xMode val="edge"/>
          <c:yMode val="edge"/>
          <c:x val="7.3450434080354963E-4"/>
          <c:y val="3.9736592862760428E-4"/>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7.1138843410748165E-2"/>
          <c:y val="8.7601841500125108E-2"/>
          <c:w val="0.89694026295315277"/>
          <c:h val="0.80863661538949061"/>
        </c:manualLayout>
      </c:layout>
      <c:scatterChart>
        <c:scatterStyle val="lineMarker"/>
        <c:varyColors val="0"/>
        <c:ser>
          <c:idx val="0"/>
          <c:order val="0"/>
          <c:tx>
            <c:strRef>
              <c:f>Survival_norms!$G$3</c:f>
              <c:strCache>
                <c:ptCount val="1"/>
                <c:pt idx="0">
                  <c:v>Cinema Ads</c:v>
                </c:pt>
              </c:strCache>
            </c:strRef>
          </c:tx>
          <c:spPr>
            <a:ln w="19050" cap="rnd">
              <a:solidFill>
                <a:schemeClr val="accent6"/>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Survival_norms!$G$5:$G$35</c:f>
              <c:numCache>
                <c:formatCode>0%</c:formatCode>
                <c:ptCount val="31"/>
                <c:pt idx="0">
                  <c:v>0.95619896065330368</c:v>
                </c:pt>
                <c:pt idx="1">
                  <c:v>0.95174461766889384</c:v>
                </c:pt>
                <c:pt idx="2">
                  <c:v>0.94803266518188567</c:v>
                </c:pt>
                <c:pt idx="3">
                  <c:v>0.94803266518188567</c:v>
                </c:pt>
                <c:pt idx="4">
                  <c:v>0.94357832219747584</c:v>
                </c:pt>
                <c:pt idx="5">
                  <c:v>0.94283593170007429</c:v>
                </c:pt>
                <c:pt idx="6">
                  <c:v>0.93986636971046766</c:v>
                </c:pt>
                <c:pt idx="7">
                  <c:v>0.93318485523385297</c:v>
                </c:pt>
                <c:pt idx="8">
                  <c:v>0.93095768374164811</c:v>
                </c:pt>
                <c:pt idx="9">
                  <c:v>0.92576095025983662</c:v>
                </c:pt>
                <c:pt idx="10">
                  <c:v>0.92056421677802525</c:v>
                </c:pt>
                <c:pt idx="11">
                  <c:v>0.91462509279881221</c:v>
                </c:pt>
                <c:pt idx="12">
                  <c:v>0.90868596881959907</c:v>
                </c:pt>
                <c:pt idx="13">
                  <c:v>0.89903489235337786</c:v>
                </c:pt>
                <c:pt idx="14">
                  <c:v>0.89086859688195996</c:v>
                </c:pt>
                <c:pt idx="15">
                  <c:v>0.87453600593912395</c:v>
                </c:pt>
                <c:pt idx="16">
                  <c:v>0.86340014847809943</c:v>
                </c:pt>
                <c:pt idx="17">
                  <c:v>0.83964365256124718</c:v>
                </c:pt>
                <c:pt idx="18">
                  <c:v>0.82182628062360796</c:v>
                </c:pt>
                <c:pt idx="19">
                  <c:v>0.80697847067557538</c:v>
                </c:pt>
                <c:pt idx="20">
                  <c:v>0.7720861172976986</c:v>
                </c:pt>
                <c:pt idx="21">
                  <c:v>0.74610244988864138</c:v>
                </c:pt>
                <c:pt idx="22">
                  <c:v>0.71863400148478096</c:v>
                </c:pt>
                <c:pt idx="23">
                  <c:v>0.70081662954714175</c:v>
                </c:pt>
                <c:pt idx="24">
                  <c:v>0.67112100965107646</c:v>
                </c:pt>
                <c:pt idx="25">
                  <c:v>0.63548626577579803</c:v>
                </c:pt>
                <c:pt idx="26">
                  <c:v>0.60207869339272457</c:v>
                </c:pt>
                <c:pt idx="27">
                  <c:v>0.5671863400148478</c:v>
                </c:pt>
                <c:pt idx="28">
                  <c:v>0.52190051967334816</c:v>
                </c:pt>
                <c:pt idx="29">
                  <c:v>0.48626577579806979</c:v>
                </c:pt>
                <c:pt idx="30">
                  <c:v>0.36080178173719374</c:v>
                </c:pt>
              </c:numCache>
            </c:numRef>
          </c:yVal>
          <c:smooth val="0"/>
          <c:extLst>
            <c:ext xmlns:c16="http://schemas.microsoft.com/office/drawing/2014/chart" uri="{C3380CC4-5D6E-409C-BE32-E72D297353CC}">
              <c16:uniqueId val="{00000000-F2B4-4143-9CEA-2C2CBBFB63D0}"/>
            </c:ext>
          </c:extLst>
        </c:ser>
        <c:ser>
          <c:idx val="1"/>
          <c:order val="1"/>
          <c:tx>
            <c:strRef>
              <c:f>Survival_norms!$H$3</c:f>
              <c:strCache>
                <c:ptCount val="1"/>
                <c:pt idx="0">
                  <c:v>TV - 30s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Survival_norms!$H$5:$H$35</c:f>
            </c:numRef>
          </c:yVal>
          <c:smooth val="0"/>
          <c:extLst>
            <c:ext xmlns:c16="http://schemas.microsoft.com/office/drawing/2014/chart" uri="{C3380CC4-5D6E-409C-BE32-E72D297353CC}">
              <c16:uniqueId val="{00000001-F2B4-4143-9CEA-2C2CBBFB63D0}"/>
            </c:ext>
          </c:extLst>
        </c:ser>
        <c:ser>
          <c:idx val="2"/>
          <c:order val="2"/>
          <c:tx>
            <c:strRef>
              <c:f>Survival_norms!$I$3</c:f>
              <c:strCache>
                <c:ptCount val="1"/>
                <c:pt idx="0">
                  <c:v>TV - 15s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Survival_norms!$I$5:$I$35</c:f>
            </c:numRef>
          </c:yVal>
          <c:smooth val="0"/>
          <c:extLst>
            <c:ext xmlns:c16="http://schemas.microsoft.com/office/drawing/2014/chart" uri="{C3380CC4-5D6E-409C-BE32-E72D297353CC}">
              <c16:uniqueId val="{00000002-F2B4-4143-9CEA-2C2CBBFB63D0}"/>
            </c:ext>
          </c:extLst>
        </c:ser>
        <c:ser>
          <c:idx val="3"/>
          <c:order val="3"/>
          <c:tx>
            <c:strRef>
              <c:f>Survival_norms!$J$3</c:f>
              <c:strCache>
                <c:ptCount val="1"/>
                <c:pt idx="0">
                  <c:v>TV - 30s</c:v>
                </c:pt>
              </c:strCache>
            </c:strRef>
          </c:tx>
          <c:spPr>
            <a:ln w="19050" cap="rnd">
              <a:solidFill>
                <a:srgbClr val="00B05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Survival_norms!$J$5:$J$35</c:f>
              <c:numCache>
                <c:formatCode>0%</c:formatCode>
                <c:ptCount val="31"/>
                <c:pt idx="0">
                  <c:v>0.58169858108108108</c:v>
                </c:pt>
                <c:pt idx="1">
                  <c:v>0.4555155405405405</c:v>
                </c:pt>
                <c:pt idx="2">
                  <c:v>0.41944662162162166</c:v>
                </c:pt>
                <c:pt idx="3">
                  <c:v>0.39320939189189191</c:v>
                </c:pt>
                <c:pt idx="4">
                  <c:v>0.37185891891891892</c:v>
                </c:pt>
                <c:pt idx="5">
                  <c:v>0.35382445945945945</c:v>
                </c:pt>
                <c:pt idx="6">
                  <c:v>0.33800067567567571</c:v>
                </c:pt>
                <c:pt idx="7">
                  <c:v>0.32368945945945943</c:v>
                </c:pt>
                <c:pt idx="8">
                  <c:v>0.31059993243243245</c:v>
                </c:pt>
                <c:pt idx="9">
                  <c:v>0.29838304054054055</c:v>
                </c:pt>
                <c:pt idx="10">
                  <c:v>0.28686425675675675</c:v>
                </c:pt>
                <c:pt idx="11">
                  <c:v>0.27534547297297302</c:v>
                </c:pt>
                <c:pt idx="12">
                  <c:v>0.26504837837837841</c:v>
                </c:pt>
                <c:pt idx="13">
                  <c:v>0.25521668918918922</c:v>
                </c:pt>
                <c:pt idx="14">
                  <c:v>0.24567587837837837</c:v>
                </c:pt>
                <c:pt idx="15">
                  <c:v>0.23636777027027026</c:v>
                </c:pt>
                <c:pt idx="16">
                  <c:v>0.22729236486486487</c:v>
                </c:pt>
                <c:pt idx="17">
                  <c:v>0.21827513513513513</c:v>
                </c:pt>
                <c:pt idx="18">
                  <c:v>0.2092579054054054</c:v>
                </c:pt>
                <c:pt idx="19">
                  <c:v>0.20018249999999999</c:v>
                </c:pt>
                <c:pt idx="20">
                  <c:v>0.19081621621621622</c:v>
                </c:pt>
                <c:pt idx="21">
                  <c:v>0.17987918918918921</c:v>
                </c:pt>
                <c:pt idx="22">
                  <c:v>0.17080378378378375</c:v>
                </c:pt>
                <c:pt idx="23">
                  <c:v>0.16167020270270271</c:v>
                </c:pt>
                <c:pt idx="24">
                  <c:v>0.15218756756756754</c:v>
                </c:pt>
                <c:pt idx="25">
                  <c:v>0.1422977027027027</c:v>
                </c:pt>
                <c:pt idx="26">
                  <c:v>0.13188425675675675</c:v>
                </c:pt>
                <c:pt idx="27">
                  <c:v>0.12059817567567568</c:v>
                </c:pt>
                <c:pt idx="28">
                  <c:v>0.10779952702702703</c:v>
                </c:pt>
                <c:pt idx="29">
                  <c:v>9.2324797297297298E-2</c:v>
                </c:pt>
                <c:pt idx="30">
                  <c:v>6.9927162162162174E-2</c:v>
                </c:pt>
              </c:numCache>
            </c:numRef>
          </c:yVal>
          <c:smooth val="0"/>
          <c:extLst>
            <c:ext xmlns:c16="http://schemas.microsoft.com/office/drawing/2014/chart" uri="{C3380CC4-5D6E-409C-BE32-E72D297353CC}">
              <c16:uniqueId val="{00000003-F2B4-4143-9CEA-2C2CBBFB63D0}"/>
            </c:ext>
          </c:extLst>
        </c:ser>
        <c:ser>
          <c:idx val="5"/>
          <c:order val="4"/>
          <c:tx>
            <c:strRef>
              <c:f>Survival_norms!$L$3</c:f>
              <c:strCache>
                <c:ptCount val="1"/>
                <c:pt idx="0">
                  <c:v>Non-Skippable 15"/20"</c:v>
                </c:pt>
              </c:strCache>
            </c:strRef>
          </c:tx>
          <c:spPr>
            <a:ln w="19050" cap="rnd">
              <a:solidFill>
                <a:srgbClr val="C0000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Survival_norms!$L$5:$L$35</c:f>
              <c:numCache>
                <c:formatCode>0%</c:formatCode>
                <c:ptCount val="31"/>
                <c:pt idx="0">
                  <c:v>0.86918973799999999</c:v>
                </c:pt>
                <c:pt idx="1">
                  <c:v>0.69697739400000003</c:v>
                </c:pt>
                <c:pt idx="2">
                  <c:v>0.54965709900000004</c:v>
                </c:pt>
                <c:pt idx="3">
                  <c:v>0.44729489500000003</c:v>
                </c:pt>
                <c:pt idx="4">
                  <c:v>0.35788671599999999</c:v>
                </c:pt>
                <c:pt idx="5">
                  <c:v>0.28524256999999997</c:v>
                </c:pt>
                <c:pt idx="6">
                  <c:v>0.224536449</c:v>
                </c:pt>
                <c:pt idx="7">
                  <c:v>0.17576835199999999</c:v>
                </c:pt>
                <c:pt idx="8">
                  <c:v>0.13817627599999999</c:v>
                </c:pt>
                <c:pt idx="9">
                  <c:v>0.11023622</c:v>
                </c:pt>
                <c:pt idx="10">
                  <c:v>8.3566166999999997E-2</c:v>
                </c:pt>
                <c:pt idx="11">
                  <c:v>5.7912116E-2</c:v>
                </c:pt>
                <c:pt idx="12">
                  <c:v>3.9370079000000002E-2</c:v>
                </c:pt>
                <c:pt idx="13">
                  <c:v>2.4130048000000001E-2</c:v>
                </c:pt>
                <c:pt idx="14">
                  <c:v>1.2954026E-2</c:v>
                </c:pt>
                <c:pt idx="15">
                  <c:v>7.3660150000000001E-3</c:v>
                </c:pt>
                <c:pt idx="16">
                  <c:v>4.3180090000000003E-3</c:v>
                </c:pt>
                <c:pt idx="17">
                  <c:v>2.7940059999999999E-3</c:v>
                </c:pt>
                <c:pt idx="18">
                  <c:v>7.6200200000000001E-4</c:v>
                </c:pt>
                <c:pt idx="19">
                  <c:v>2.5400100000000001E-4</c:v>
                </c:pt>
                <c:pt idx="20">
                  <c:v>0</c:v>
                </c:pt>
                <c:pt idx="21">
                  <c:v>0</c:v>
                </c:pt>
                <c:pt idx="22">
                  <c:v>0</c:v>
                </c:pt>
                <c:pt idx="23">
                  <c:v>0</c:v>
                </c:pt>
                <c:pt idx="24">
                  <c:v>0</c:v>
                </c:pt>
                <c:pt idx="25">
                  <c:v>0</c:v>
                </c:pt>
                <c:pt idx="26">
                  <c:v>0</c:v>
                </c:pt>
                <c:pt idx="27">
                  <c:v>0</c:v>
                </c:pt>
                <c:pt idx="28">
                  <c:v>0</c:v>
                </c:pt>
                <c:pt idx="29">
                  <c:v>0</c:v>
                </c:pt>
                <c:pt idx="30">
                  <c:v>0</c:v>
                </c:pt>
              </c:numCache>
            </c:numRef>
          </c:yVal>
          <c:smooth val="0"/>
          <c:extLst>
            <c:ext xmlns:c16="http://schemas.microsoft.com/office/drawing/2014/chart" uri="{C3380CC4-5D6E-409C-BE32-E72D297353CC}">
              <c16:uniqueId val="{00000005-F2B4-4143-9CEA-2C2CBBFB63D0}"/>
            </c:ext>
          </c:extLst>
        </c:ser>
        <c:ser>
          <c:idx val="6"/>
          <c:order val="5"/>
          <c:tx>
            <c:strRef>
              <c:f>Survival_norms!$M$3</c:f>
              <c:strCache>
                <c:ptCount val="1"/>
                <c:pt idx="0">
                  <c:v>6s Bumper</c:v>
                </c:pt>
              </c:strCache>
            </c:strRef>
          </c:tx>
          <c:spPr>
            <a:ln w="19050" cap="rnd">
              <a:solidFill>
                <a:srgbClr val="FF000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Survival_norms!$M$5:$M$35</c:f>
              <c:numCache>
                <c:formatCode>0%</c:formatCode>
                <c:ptCount val="31"/>
                <c:pt idx="0">
                  <c:v>0.75239167100000004</c:v>
                </c:pt>
                <c:pt idx="1">
                  <c:v>0.46243669100000001</c:v>
                </c:pt>
                <c:pt idx="2">
                  <c:v>0.27433877299999998</c:v>
                </c:pt>
                <c:pt idx="3">
                  <c:v>0.154333146</c:v>
                </c:pt>
                <c:pt idx="4">
                  <c:v>7.667417E-2</c:v>
                </c:pt>
                <c:pt idx="5">
                  <c:v>2.8277996999999999E-2</c:v>
                </c:pt>
                <c:pt idx="6">
                  <c:v>4.07991E-3</c:v>
                </c:pt>
                <c:pt idx="7">
                  <c:v>9.8480599999999996E-4</c:v>
                </c:pt>
                <c:pt idx="8">
                  <c:v>7.0343300000000005E-4</c:v>
                </c:pt>
                <c:pt idx="9">
                  <c:v>5.6274600000000004E-4</c:v>
                </c:pt>
                <c:pt idx="10">
                  <c:v>4.2205999999999998E-4</c:v>
                </c:pt>
                <c:pt idx="11">
                  <c:v>1.4068699999999999E-4</c:v>
                </c:pt>
                <c:pt idx="12">
                  <c:v>1.4068699999999999E-4</c:v>
                </c:pt>
                <c:pt idx="13">
                  <c:v>1.4068699999999999E-4</c:v>
                </c:pt>
                <c:pt idx="14">
                  <c:v>1.4068699999999999E-4</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yVal>
          <c:smooth val="0"/>
          <c:extLst>
            <c:ext xmlns:c16="http://schemas.microsoft.com/office/drawing/2014/chart" uri="{C3380CC4-5D6E-409C-BE32-E72D297353CC}">
              <c16:uniqueId val="{00000006-F2B4-4143-9CEA-2C2CBBFB63D0}"/>
            </c:ext>
          </c:extLst>
        </c:ser>
        <c:ser>
          <c:idx val="7"/>
          <c:order val="6"/>
          <c:tx>
            <c:strRef>
              <c:f>Survival_norms!$N$3</c:f>
              <c:strCache>
                <c:ptCount val="1"/>
                <c:pt idx="0">
                  <c:v>FB Infeed</c:v>
                </c:pt>
              </c:strCache>
            </c:strRef>
          </c:tx>
          <c:spPr>
            <a:ln w="19050" cap="rnd">
              <a:solidFill>
                <a:srgbClr val="0070C0"/>
              </a:solidFill>
              <a:round/>
            </a:ln>
            <a:effectLst/>
          </c:spPr>
          <c:marker>
            <c:symbol val="none"/>
          </c:marker>
          <c:xVal>
            <c:numRef>
              <c:f>Survival_norms!$A$5:$F$35</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Survival_norms!$N$5:$N$35</c:f>
              <c:numCache>
                <c:formatCode>0%</c:formatCode>
                <c:ptCount val="31"/>
                <c:pt idx="0">
                  <c:v>0.55792627400000006</c:v>
                </c:pt>
                <c:pt idx="1">
                  <c:v>0.21035462799999999</c:v>
                </c:pt>
                <c:pt idx="2">
                  <c:v>9.7442143999999994E-2</c:v>
                </c:pt>
                <c:pt idx="3">
                  <c:v>5.9305305000000003E-2</c:v>
                </c:pt>
                <c:pt idx="4">
                  <c:v>4.1076903999999997E-2</c:v>
                </c:pt>
                <c:pt idx="5">
                  <c:v>2.9820656000000001E-2</c:v>
                </c:pt>
                <c:pt idx="6">
                  <c:v>2.3156508999999999E-2</c:v>
                </c:pt>
                <c:pt idx="7">
                  <c:v>1.8410405000000001E-2</c:v>
                </c:pt>
                <c:pt idx="8">
                  <c:v>1.4742323999999999E-2</c:v>
                </c:pt>
                <c:pt idx="9">
                  <c:v>1.2068265999999999E-2</c:v>
                </c:pt>
                <c:pt idx="10">
                  <c:v>1.0276225999999999E-2</c:v>
                </c:pt>
                <c:pt idx="11">
                  <c:v>8.5541880000000008E-3</c:v>
                </c:pt>
                <c:pt idx="12">
                  <c:v>7.3781619999999997E-3</c:v>
                </c:pt>
                <c:pt idx="13">
                  <c:v>6.38414E-3</c:v>
                </c:pt>
                <c:pt idx="14">
                  <c:v>5.5301220000000002E-3</c:v>
                </c:pt>
                <c:pt idx="15">
                  <c:v>4.7461040000000001E-3</c:v>
                </c:pt>
                <c:pt idx="16">
                  <c:v>4.2420929999999997E-3</c:v>
                </c:pt>
                <c:pt idx="17">
                  <c:v>3.7800830000000001E-3</c:v>
                </c:pt>
                <c:pt idx="18">
                  <c:v>3.3040729999999998E-3</c:v>
                </c:pt>
                <c:pt idx="19">
                  <c:v>2.9820659999999998E-3</c:v>
                </c:pt>
                <c:pt idx="20">
                  <c:v>2.5760570000000001E-3</c:v>
                </c:pt>
                <c:pt idx="21">
                  <c:v>8.4602368866328308E-3</c:v>
                </c:pt>
                <c:pt idx="22">
                  <c:v>6.7681895093062603E-3</c:v>
                </c:pt>
                <c:pt idx="23">
                  <c:v>5.0761421319797002E-3</c:v>
                </c:pt>
                <c:pt idx="24">
                  <c:v>3.3840947546531302E-3</c:v>
                </c:pt>
                <c:pt idx="25">
                  <c:v>3.3840947546531302E-3</c:v>
                </c:pt>
                <c:pt idx="26">
                  <c:v>1.6920473773265701E-3</c:v>
                </c:pt>
                <c:pt idx="27">
                  <c:v>1.6920473773265701E-3</c:v>
                </c:pt>
                <c:pt idx="28">
                  <c:v>1.6920473773265701E-3</c:v>
                </c:pt>
                <c:pt idx="29">
                  <c:v>1.6920473773265701E-3</c:v>
                </c:pt>
                <c:pt idx="30">
                  <c:v>1.6920473773265701E-3</c:v>
                </c:pt>
              </c:numCache>
            </c:numRef>
          </c:yVal>
          <c:smooth val="0"/>
          <c:extLst>
            <c:ext xmlns:c16="http://schemas.microsoft.com/office/drawing/2014/chart" uri="{C3380CC4-5D6E-409C-BE32-E72D297353CC}">
              <c16:uniqueId val="{00000007-F2B4-4143-9CEA-2C2CBBFB63D0}"/>
            </c:ext>
          </c:extLst>
        </c:ser>
        <c:dLbls>
          <c:showLegendKey val="0"/>
          <c:showVal val="0"/>
          <c:showCatName val="0"/>
          <c:showSerName val="0"/>
          <c:showPercent val="0"/>
          <c:showBubbleSize val="0"/>
        </c:dLbls>
        <c:axId val="30215023"/>
        <c:axId val="30225423"/>
      </c:scatterChart>
      <c:valAx>
        <c:axId val="30215023"/>
        <c:scaling>
          <c:orientation val="minMax"/>
          <c:max val="30"/>
          <c:min val="0"/>
        </c:scaling>
        <c:delete val="0"/>
        <c:axPos val="b"/>
        <c:title>
          <c:tx>
            <c:rich>
              <a:bodyPr rot="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r>
                  <a:rPr lang="en-US"/>
                  <a:t>View Time (s)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30225423"/>
        <c:crosses val="autoZero"/>
        <c:crossBetween val="midCat"/>
        <c:majorUnit val="5"/>
      </c:valAx>
      <c:valAx>
        <c:axId val="30225423"/>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r>
                  <a:rPr lang="en-US"/>
                  <a:t>% of impressions viewed for at least…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30215023"/>
        <c:crosses val="autoZero"/>
        <c:crossBetween val="midCat"/>
      </c:valAx>
      <c:spPr>
        <a:noFill/>
        <a:ln>
          <a:solidFill>
            <a:schemeClr val="accent5"/>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bg1">
              <a:lumMod val="50000"/>
              <a:lumOff val="5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Attentive seconds per 1,000 impressions</a:t>
            </a:r>
          </a:p>
          <a:p>
            <a:pPr>
              <a:defRPr u="sng"/>
            </a:pPr>
            <a:endParaRPr lang="en-GB" sz="1200" u="sng" dirty="0"/>
          </a:p>
        </c:rich>
      </c:tx>
      <c:layout>
        <c:manualLayout>
          <c:xMode val="edge"/>
          <c:yMode val="edge"/>
          <c:x val="1.7031484182907516E-5"/>
          <c:y val="3.9420080318062593E-2"/>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1571308293228417"/>
          <c:w val="0.97177124295077444"/>
          <c:h val="0.72449062182234625"/>
        </c:manualLayout>
      </c:layout>
      <c:barChart>
        <c:barDir val="col"/>
        <c:grouping val="clustered"/>
        <c:varyColors val="0"/>
        <c:ser>
          <c:idx val="1"/>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2-32E3-4AC1-BB4C-1BFA443D2AF3}"/>
              </c:ext>
            </c:extLst>
          </c:dPt>
          <c:dPt>
            <c:idx val="1"/>
            <c:invertIfNegative val="0"/>
            <c:bubble3D val="0"/>
            <c:spPr>
              <a:solidFill>
                <a:schemeClr val="tx1"/>
              </a:solidFill>
              <a:ln>
                <a:noFill/>
              </a:ln>
              <a:effectLst/>
            </c:spPr>
            <c:extLst>
              <c:ext xmlns:c16="http://schemas.microsoft.com/office/drawing/2014/chart" uri="{C3380CC4-5D6E-409C-BE32-E72D297353CC}">
                <c16:uniqueId val="{00000003-32E3-4AC1-BB4C-1BFA443D2AF3}"/>
              </c:ext>
            </c:extLst>
          </c:dPt>
          <c:dPt>
            <c:idx val="2"/>
            <c:invertIfNegative val="0"/>
            <c:bubble3D val="0"/>
            <c:spPr>
              <a:solidFill>
                <a:schemeClr val="tx1"/>
              </a:solidFill>
              <a:ln>
                <a:noFill/>
              </a:ln>
              <a:effectLst/>
            </c:spPr>
            <c:extLst>
              <c:ext xmlns:c16="http://schemas.microsoft.com/office/drawing/2014/chart" uri="{C3380CC4-5D6E-409C-BE32-E72D297353CC}">
                <c16:uniqueId val="{00000004-32E3-4AC1-BB4C-1BFA443D2AF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Cinema Ads (Average)</c:v>
                </c:pt>
                <c:pt idx="1">
                  <c:v>Cinema 60"</c:v>
                </c:pt>
                <c:pt idx="2">
                  <c:v>Cinema 30"</c:v>
                </c:pt>
                <c:pt idx="3">
                  <c:v>TV 30"</c:v>
                </c:pt>
                <c:pt idx="4">
                  <c:v>YouTube Non-Skippable 15"/20"</c:v>
                </c:pt>
                <c:pt idx="5">
                  <c:v>YouTube 6s Bumper</c:v>
                </c:pt>
                <c:pt idx="6">
                  <c:v>Facebook Infeed</c:v>
                </c:pt>
                <c:pt idx="7">
                  <c:v>Instagram Infeed</c:v>
                </c:pt>
                <c:pt idx="8">
                  <c:v>OOH (6 Sheet)</c:v>
                </c:pt>
                <c:pt idx="9">
                  <c:v>Digital Display (Mobile)</c:v>
                </c:pt>
                <c:pt idx="10">
                  <c:v>Digital Display (Desktop)</c:v>
                </c:pt>
              </c:strCache>
            </c:strRef>
          </c:cat>
          <c:val>
            <c:numRef>
              <c:f>Sheet1!$B$2:$B$12</c:f>
              <c:numCache>
                <c:formatCode>#,##0</c:formatCode>
                <c:ptCount val="11"/>
                <c:pt idx="0">
                  <c:v>34513</c:v>
                </c:pt>
                <c:pt idx="1">
                  <c:v>46964</c:v>
                </c:pt>
                <c:pt idx="2">
                  <c:v>22708</c:v>
                </c:pt>
                <c:pt idx="3">
                  <c:v>8948</c:v>
                </c:pt>
                <c:pt idx="4">
                  <c:v>3103</c:v>
                </c:pt>
                <c:pt idx="5">
                  <c:v>1976</c:v>
                </c:pt>
                <c:pt idx="6">
                  <c:v>326</c:v>
                </c:pt>
                <c:pt idx="7">
                  <c:v>605</c:v>
                </c:pt>
                <c:pt idx="8">
                  <c:v>1337</c:v>
                </c:pt>
                <c:pt idx="9">
                  <c:v>874</c:v>
                </c:pt>
                <c:pt idx="10">
                  <c:v>194</c:v>
                </c:pt>
              </c:numCache>
            </c:numRef>
          </c:val>
          <c:extLst>
            <c:ext xmlns:c16="http://schemas.microsoft.com/office/drawing/2014/chart" uri="{C3380CC4-5D6E-409C-BE32-E72D297353CC}">
              <c16:uniqueId val="{00000001-32E3-4AC1-BB4C-1BFA443D2AF3}"/>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50000"/>
                    <a:lumOff val="50000"/>
                  </a:schemeClr>
                </a:solidFill>
                <a:latin typeface="+mn-lt"/>
                <a:ea typeface="+mn-ea"/>
                <a:cs typeface="+mn-cs"/>
              </a:defRPr>
            </a:pPr>
            <a:endParaRPr lang="en-US"/>
          </a:p>
        </c:txPr>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Average view time</a:t>
            </a:r>
          </a:p>
        </c:rich>
      </c:tx>
      <c:layout>
        <c:manualLayout>
          <c:xMode val="edge"/>
          <c:yMode val="edge"/>
          <c:x val="0.26608232440723817"/>
          <c:y val="1.2056938426110034E-2"/>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1571308293228417"/>
          <c:w val="0.97177124295077444"/>
          <c:h val="0.72449062182234625"/>
        </c:manualLayout>
      </c:layout>
      <c:barChart>
        <c:barDir val="col"/>
        <c:grouping val="clustered"/>
        <c:varyColors val="0"/>
        <c:ser>
          <c:idx val="0"/>
          <c:order val="0"/>
          <c:tx>
            <c:strRef>
              <c:f>Sheet1!$B$1</c:f>
              <c:strCache>
                <c:ptCount val="1"/>
                <c:pt idx="0">
                  <c:v>Column1</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7189-494A-B22B-2630E3BC377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Cinema 30"</c:v>
                </c:pt>
              </c:strCache>
            </c:strRef>
          </c:cat>
          <c:val>
            <c:numRef>
              <c:f>Sheet1!$B$2</c:f>
              <c:numCache>
                <c:formatCode>0.0</c:formatCode>
                <c:ptCount val="1"/>
                <c:pt idx="0">
                  <c:v>23.9</c:v>
                </c:pt>
              </c:numCache>
            </c:numRef>
          </c:val>
          <c:extLst>
            <c:ext xmlns:c16="http://schemas.microsoft.com/office/drawing/2014/chart" uri="{C3380CC4-5D6E-409C-BE32-E72D297353CC}">
              <c16:uniqueId val="{00000006-7189-494A-B22B-2630E3BC3777}"/>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max val="65"/>
          <c:min val="0"/>
        </c:scaling>
        <c:delete val="1"/>
        <c:axPos val="l"/>
        <c:numFmt formatCode="0" sourceLinked="0"/>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r>
              <a:rPr lang="en-GB" sz="1200" u="sng" dirty="0"/>
              <a:t>Average viewable time</a:t>
            </a:r>
          </a:p>
        </c:rich>
      </c:tx>
      <c:layout>
        <c:manualLayout>
          <c:xMode val="edge"/>
          <c:yMode val="edge"/>
          <c:x val="0.2121691628035976"/>
          <c:y val="1.2056938426110034E-2"/>
        </c:manualLayout>
      </c:layout>
      <c:overlay val="0"/>
      <c:spPr>
        <a:noFill/>
        <a:ln>
          <a:noFill/>
        </a:ln>
        <a:effectLst/>
      </c:spPr>
      <c:txPr>
        <a:bodyPr rot="0" spcFirstLastPara="1" vertOverflow="ellipsis" vert="horz" wrap="square" anchor="ctr" anchorCtr="1"/>
        <a:lstStyle/>
        <a:p>
          <a:pPr>
            <a:defRPr sz="1320" b="0" i="0" u="sng"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8.8017173062806351E-3"/>
          <c:y val="0.1571308293228417"/>
          <c:w val="0.97177124295077444"/>
          <c:h val="0.72449062182234625"/>
        </c:manualLayout>
      </c:layout>
      <c:barChart>
        <c:barDir val="col"/>
        <c:grouping val="clustered"/>
        <c:varyColors val="0"/>
        <c:ser>
          <c:idx val="0"/>
          <c:order val="0"/>
          <c:tx>
            <c:strRef>
              <c:f>Sheet1!$B$1</c:f>
              <c:strCache>
                <c:ptCount val="1"/>
                <c:pt idx="0">
                  <c:v>Series 1</c:v>
                </c:pt>
              </c:strCache>
            </c:strRef>
          </c:tx>
          <c:spPr>
            <a:solidFill>
              <a:schemeClr val="accent6"/>
            </a:solidFill>
            <a:ln>
              <a:solidFill>
                <a:schemeClr val="accent5"/>
              </a:solidFill>
              <a:prstDash val="sysDot"/>
            </a:ln>
            <a:effectLst/>
          </c:spPr>
          <c:invertIfNegative val="0"/>
          <c:dPt>
            <c:idx val="0"/>
            <c:invertIfNegative val="0"/>
            <c:bubble3D val="0"/>
            <c:spPr>
              <a:solidFill>
                <a:schemeClr val="accent6"/>
              </a:solidFill>
              <a:ln>
                <a:solidFill>
                  <a:schemeClr val="accent5"/>
                </a:solidFill>
                <a:prstDash val="sysDot"/>
              </a:ln>
              <a:effectLst/>
            </c:spPr>
            <c:extLst>
              <c:ext xmlns:c16="http://schemas.microsoft.com/office/drawing/2014/chart" uri="{C3380CC4-5D6E-409C-BE32-E72D297353CC}">
                <c16:uniqueId val="{00000001-9798-4E7B-8898-139457F21C19}"/>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Cinema 30"</c:v>
                </c:pt>
              </c:strCache>
            </c:strRef>
          </c:cat>
          <c:val>
            <c:numRef>
              <c:f>Sheet1!$B$2:$B$2</c:f>
              <c:numCache>
                <c:formatCode>0</c:formatCode>
                <c:ptCount val="1"/>
                <c:pt idx="0">
                  <c:v>30</c:v>
                </c:pt>
              </c:numCache>
            </c:numRef>
          </c:val>
          <c:extLst>
            <c:ext xmlns:c16="http://schemas.microsoft.com/office/drawing/2014/chart" uri="{C3380CC4-5D6E-409C-BE32-E72D297353CC}">
              <c16:uniqueId val="{00000002-9798-4E7B-8898-139457F21C19}"/>
            </c:ext>
          </c:extLst>
        </c:ser>
        <c:dLbls>
          <c:dLblPos val="outEnd"/>
          <c:showLegendKey val="0"/>
          <c:showVal val="1"/>
          <c:showCatName val="0"/>
          <c:showSerName val="0"/>
          <c:showPercent val="0"/>
          <c:showBubbleSize val="0"/>
        </c:dLbls>
        <c:gapWidth val="219"/>
        <c:overlap val="-27"/>
        <c:axId val="86906623"/>
        <c:axId val="86905375"/>
      </c:barChart>
      <c:catAx>
        <c:axId val="8690662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86905375"/>
        <c:crosses val="autoZero"/>
        <c:auto val="1"/>
        <c:lblAlgn val="ctr"/>
        <c:lblOffset val="100"/>
        <c:noMultiLvlLbl val="0"/>
      </c:catAx>
      <c:valAx>
        <c:axId val="86905375"/>
        <c:scaling>
          <c:orientation val="minMax"/>
          <c:max val="65"/>
          <c:min val="0"/>
        </c:scaling>
        <c:delete val="1"/>
        <c:axPos val="l"/>
        <c:numFmt formatCode="0" sourceLinked="0"/>
        <c:majorTickMark val="out"/>
        <c:minorTickMark val="none"/>
        <c:tickLblPos val="nextTo"/>
        <c:crossAx val="8690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lumMod val="50000"/>
              <a:lumOff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7/13/2023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223776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Another way of understanding how attention differs across media is to look at the distribution of the total attention given to an ad.</a:t>
            </a:r>
          </a:p>
          <a:p>
            <a:endParaRPr lang="en-GB" b="0" dirty="0"/>
          </a:p>
          <a:p>
            <a:r>
              <a:rPr lang="en-GB" b="0" dirty="0"/>
              <a:t>Some people will just glance briefly at an ad, whereas others will engage more deeply – and this varies a lot across media. This chart here shows the % of ad impressions that viewed for five, ten, fifteen seconds and so on – in total. They may not be watching from the start of the ad, and they may not be watching consecutive seconds. It is very likely that they may look at the screen, look away, and then look back. So this is charting cumulative attention, not continuous. </a:t>
            </a:r>
          </a:p>
          <a:p>
            <a:endParaRPr lang="en-GB" b="0" dirty="0"/>
          </a:p>
          <a:p>
            <a:r>
              <a:rPr lang="en-GB" b="0" dirty="0"/>
              <a:t>If we take a look at some of these trends we see that typically less than 10% of ads are on Facebook are looked at for more than 2s in total. Interestingly, when we compare YouTube and TV, YouTube initially looks better with a much higher starting point of viewing, but very few ads get past 5 seconds, while TV gets about 25% of ads past the 15 second mark. </a:t>
            </a:r>
          </a:p>
          <a:p>
            <a:endParaRPr lang="en-GB" b="0" dirty="0"/>
          </a:p>
          <a:p>
            <a:r>
              <a:rPr lang="en-GB" b="0" dirty="0"/>
              <a:t>Cinema, meanwhile, is really a cut above the rest – achieving both high levels of viewership and keeping viewers engaged for substantially more of the ad. </a:t>
            </a:r>
          </a:p>
        </p:txBody>
      </p:sp>
      <p:sp>
        <p:nvSpPr>
          <p:cNvPr id="4" name="Slide Number Placeholder 3"/>
          <p:cNvSpPr>
            <a:spLocks noGrp="1"/>
          </p:cNvSpPr>
          <p:nvPr>
            <p:ph type="sldNum" sz="quarter" idx="5"/>
          </p:nvPr>
        </p:nvSpPr>
        <p:spPr/>
        <p:txBody>
          <a:bodyPr/>
          <a:lstStyle/>
          <a:p>
            <a:fld id="{9C936D52-512B-47DE-BC94-6C88A56CE986}" type="slidenum">
              <a:rPr lang="en-US" smtClean="0"/>
              <a:pPr/>
              <a:t>13</a:t>
            </a:fld>
            <a:endParaRPr lang="en-US"/>
          </a:p>
        </p:txBody>
      </p:sp>
    </p:spTree>
    <p:extLst>
      <p:ext uri="{BB962C8B-B14F-4D97-AF65-F5344CB8AC3E}">
        <p14:creationId xmlns:p14="http://schemas.microsoft.com/office/powerpoint/2010/main" val="1278123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42811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ea typeface="Roboto Light" pitchFamily="2" charset="0"/>
                <a:cs typeface="Arial" panose="020B0604020202020204" pitchFamily="34" charset="0"/>
              </a:rPr>
              <a:t>The final metric I mentioned earlier - % of viewable time spent viewing. This metric allows for a fair comparison across different channels as it takes into account all three elements we’ve just gone through and controls for varying ad lengths.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solidFill>
              <a:ea typeface="Roboto Light"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ea typeface="Roboto Light" pitchFamily="2" charset="0"/>
                <a:cs typeface="Arial" panose="020B0604020202020204" pitchFamily="34" charset="0"/>
              </a:rPr>
              <a:t>To calculate this we take the average viewed time and divide it by the average viewable time to understand the proportion of the ad watched – and this then multiplied by the % of ads actually viewed - and this provides us with the % of viewable time spent viewing.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solidFill>
              <a:ea typeface="Roboto Light"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ea typeface="Roboto Light" pitchFamily="2" charset="0"/>
                <a:cs typeface="Arial" panose="020B0604020202020204" pitchFamily="34" charset="0"/>
              </a:rPr>
              <a:t>So if 100% of the ads were watched for 100% of its viewable time you’d end with 100% viewable time spent viewing. Using the 30” cinema results as an example here, you take 24 seconds, divide this by 30 seconds and then multiple by the 95% actually viewed to give you 76% of viewable time spent viewing.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solidFill>
              <a:ea typeface="Roboto Light"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lets look at how ‘viewable time spent viewing’ results for cinema look in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solidFill>
              <a:ea typeface="Roboto Light" pitchFamily="2"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15</a:t>
            </a:fld>
            <a:endParaRPr lang="en-US"/>
          </a:p>
        </p:txBody>
      </p:sp>
    </p:spTree>
    <p:extLst>
      <p:ext uri="{BB962C8B-B14F-4D97-AF65-F5344CB8AC3E}">
        <p14:creationId xmlns:p14="http://schemas.microsoft.com/office/powerpoint/2010/main" val="16372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Within this Cinema study we were testing a number of different ad lengths from 20 seconds to 90 seconds, in the analysis we grouped together ads 30 seconds or less to compare these to ads in excess of 30 seconds. </a:t>
            </a:r>
          </a:p>
          <a:p>
            <a:endParaRPr lang="en-GB" b="0" dirty="0"/>
          </a:p>
          <a:p>
            <a:r>
              <a:rPr lang="en-GB" b="0" dirty="0"/>
              <a:t>What was really interesting is that when we look at the % of viewable time actually spent engaging with the ad there were no significant difference between these two groups, suggesting that attention holds strong regardless of ad length with very similar proportion of the ads being watched. </a:t>
            </a:r>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16</a:t>
            </a:fld>
            <a:endParaRPr lang="en-US"/>
          </a:p>
        </p:txBody>
      </p:sp>
    </p:spTree>
    <p:extLst>
      <p:ext uri="{BB962C8B-B14F-4D97-AF65-F5344CB8AC3E}">
        <p14:creationId xmlns:p14="http://schemas.microsoft.com/office/powerpoint/2010/main" val="61762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D1D2D3"/>
                </a:solidFill>
                <a:effectLst/>
                <a:latin typeface="Slack-Lato"/>
              </a:rPr>
              <a:t>Cinema ads are played within a reel, and although attention levels were generally high throughout there is a fairly strong positive relationship between ad position and time spent viewing. Here we saw that 40% of the variance in time spent viewing can be attributed to the brand ad position in the reel – highlighting that those slots closer to the main event are likely to get more attention. Perhaps this is partly due to the audience being much more settled and engaged towards the end of the reel.</a:t>
            </a:r>
            <a:endParaRPr lang="en-US" b="1" dirty="0"/>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17</a:t>
            </a:fld>
            <a:endParaRPr lang="en-US"/>
          </a:p>
        </p:txBody>
      </p:sp>
    </p:spTree>
    <p:extLst>
      <p:ext uri="{BB962C8B-B14F-4D97-AF65-F5344CB8AC3E}">
        <p14:creationId xmlns:p14="http://schemas.microsoft.com/office/powerpoint/2010/main" val="52642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Within the study we also wanted to do some digging to understand whether attention differs based on factors like the on-screen content. </a:t>
            </a:r>
          </a:p>
          <a:p>
            <a:endParaRPr lang="en-GB" b="0" dirty="0"/>
          </a:p>
          <a:p>
            <a:r>
              <a:rPr lang="en-GB" b="0" dirty="0"/>
              <a:t>The first question that came to mind was whether there is a difference in engagement for the brand ads vs. the movie trailers. </a:t>
            </a:r>
          </a:p>
          <a:p>
            <a:endParaRPr lang="en-GB" b="0" dirty="0"/>
          </a:p>
          <a:p>
            <a:r>
              <a:rPr lang="en-GB" b="0" dirty="0"/>
              <a:t>When we directly compared the attention results for brand ads and movie trailers (all 60 and 90 seconds long), the proportion of time spent engaging was very similar. While movie trailer came in slightly higher at 80% this isn’t statistically significantly difference. </a:t>
            </a:r>
          </a:p>
          <a:p>
            <a:endParaRPr lang="en-GB" b="0" dirty="0"/>
          </a:p>
          <a:p>
            <a:r>
              <a:rPr lang="en-GB" b="0" dirty="0"/>
              <a:t>What this highlights is that a brand’s ad has just a good chance of engaging audiences as the movie trailers do and will be watched for just as long.</a:t>
            </a:r>
            <a:endParaRPr lang="en-US" b="0" dirty="0"/>
          </a:p>
          <a:p>
            <a:endParaRPr lang="en-GB" b="0"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18</a:t>
            </a:fld>
            <a:endParaRPr lang="en-US"/>
          </a:p>
        </p:txBody>
      </p:sp>
    </p:spTree>
    <p:extLst>
      <p:ext uri="{BB962C8B-B14F-4D97-AF65-F5344CB8AC3E}">
        <p14:creationId xmlns:p14="http://schemas.microsoft.com/office/powerpoint/2010/main" val="13822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When we looked at the data by demographic cuts like age, there was no significant difference in the levels of attention, and therefore suggests the attentional power of high impact cinema is strong across all sub-groups within the key 16 – 34 bracket. </a:t>
            </a:r>
          </a:p>
          <a:p>
            <a:endParaRPr lang="en-GB" b="0"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19</a:t>
            </a:fld>
            <a:endParaRPr lang="en-US"/>
          </a:p>
        </p:txBody>
      </p:sp>
    </p:spTree>
    <p:extLst>
      <p:ext uri="{BB962C8B-B14F-4D97-AF65-F5344CB8AC3E}">
        <p14:creationId xmlns:p14="http://schemas.microsoft.com/office/powerpoint/2010/main" val="24578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We also wanted to assess whether being a buyer of the brand had a significant impact on attention. </a:t>
            </a:r>
          </a:p>
          <a:p>
            <a:endParaRPr lang="en-GB" b="0" dirty="0"/>
          </a:p>
          <a:p>
            <a:r>
              <a:rPr lang="en-GB" b="0" dirty="0"/>
              <a:t>Again, there were no significant differences between those who are current buyers and those who haven’t bought/used the brands in the reel (questions were asked about a specific handful of brands we knew were appearing in the reel). </a:t>
            </a:r>
          </a:p>
          <a:p>
            <a:endParaRPr lang="en-GB" b="0" dirty="0"/>
          </a:p>
          <a:p>
            <a:r>
              <a:rPr lang="en-GB" b="0" dirty="0"/>
              <a:t>This highlights how cinema provides a great environment for people who are potential buyers – you have a chance to really engage them with your ad, help them learn about your brand and the key messages you want to land. Additionally you have a chance to re-affirm and drive salience among existing customers to deepen connection. </a:t>
            </a:r>
          </a:p>
          <a:p>
            <a:endParaRPr lang="en-GB" b="0"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20</a:t>
            </a:fld>
            <a:endParaRPr lang="en-US"/>
          </a:p>
        </p:txBody>
      </p:sp>
    </p:spTree>
    <p:extLst>
      <p:ext uri="{BB962C8B-B14F-4D97-AF65-F5344CB8AC3E}">
        <p14:creationId xmlns:p14="http://schemas.microsoft.com/office/powerpoint/2010/main" val="118978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looked at the levels of attention paid in cinema we wanted to start linking this to what impact this has for advertisers on the metrics and brand outcomes that matter.</a:t>
            </a:r>
          </a:p>
        </p:txBody>
      </p:sp>
      <p:sp>
        <p:nvSpPr>
          <p:cNvPr id="4" name="Slide Number Placeholder 3"/>
          <p:cNvSpPr>
            <a:spLocks noGrp="1"/>
          </p:cNvSpPr>
          <p:nvPr>
            <p:ph type="sldNum" sz="quarter" idx="5"/>
          </p:nvPr>
        </p:nvSpPr>
        <p:spPr/>
        <p:txBody>
          <a:bodyPr/>
          <a:lstStyle/>
          <a:p>
            <a:fld id="{9C936D52-512B-47DE-BC94-6C88A56CE986}" type="slidenum">
              <a:rPr lang="en-US" smtClean="0"/>
              <a:pPr/>
              <a:t>21</a:t>
            </a:fld>
            <a:endParaRPr lang="en-US"/>
          </a:p>
        </p:txBody>
      </p:sp>
    </p:spTree>
    <p:extLst>
      <p:ext uri="{BB962C8B-B14F-4D97-AF65-F5344CB8AC3E}">
        <p14:creationId xmlns:p14="http://schemas.microsoft.com/office/powerpoint/2010/main" val="2003229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Lumen have learnt from other studies that optimising for attention is important because it can help brands achieve campaign goals. If your ads aren’t seen it will be very difficult for people to remember seeing your brand and therefore effectively drive awareness and salience. </a:t>
            </a:r>
          </a:p>
          <a:p>
            <a:endParaRPr lang="en-GB" dirty="0"/>
          </a:p>
          <a:p>
            <a:r>
              <a:rPr lang="en-GB" dirty="0"/>
              <a:t>Lumen data consistently shows that attention leads to recall and this is also true for cinema, with chances of correct brand recall increasing as ad view time increases. </a:t>
            </a:r>
          </a:p>
          <a:p>
            <a:endParaRPr lang="en-GB" dirty="0"/>
          </a:p>
          <a:p>
            <a:r>
              <a:rPr lang="en-GB" dirty="0"/>
              <a:t>Cinema already has an impressive baseline thanks to most impressions generating high levels of attention. This study found that 86% of cinema ad impressions reach more than 15 seconds – this is around 3.5x what we see for TV – and giving viewers plenty of time to better recognise the brands that have advertised. </a:t>
            </a:r>
          </a:p>
          <a:p>
            <a:endParaRPr lang="en-GB" dirty="0"/>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22</a:t>
            </a:fld>
            <a:endParaRPr lang="en-US"/>
          </a:p>
        </p:txBody>
      </p:sp>
    </p:spTree>
    <p:extLst>
      <p:ext uri="{BB962C8B-B14F-4D97-AF65-F5344CB8AC3E}">
        <p14:creationId xmlns:p14="http://schemas.microsoft.com/office/powerpoint/2010/main" val="286232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project we worked with attention specialists Lumen who are established market leaders in this space in the UK. Lumen use eye tracking to help brands and media owners measure attention. </a:t>
            </a:r>
          </a:p>
          <a:p>
            <a:endParaRPr lang="en-GB" dirty="0"/>
          </a:p>
          <a:p>
            <a:r>
              <a:rPr lang="en-GB" dirty="0"/>
              <a:t>Lumen have worked with a variety of media, measuring attention in different contexts (from TV, to OOH, to gaming and digital display) - this has allowed them to build a comprehensive databank of attention data that we have been able to tap into as part of this project that was aiming to understand how much attention cinema ads generate relative to other media.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ea typeface="Roboto Light" pitchFamily="2" charset="0"/>
                <a:cs typeface="Arial" panose="020B0604020202020204" pitchFamily="34" charset="0"/>
              </a:rPr>
              <a:t>So why do we think it is so important to understand attention…</a:t>
            </a:r>
            <a:endParaRPr lang="en-US" dirty="0"/>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334104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able to remember the brand is of course only part of the story, the next step is to be able to remember the core message, and this can be much harder to do. </a:t>
            </a:r>
          </a:p>
          <a:p>
            <a:endParaRPr lang="en-GB" dirty="0"/>
          </a:p>
          <a:p>
            <a:r>
              <a:rPr lang="en-GB" dirty="0"/>
              <a:t>Again, like with brand recall, we often see the more attention your ad can generate the more likely to the message is to be recalled. In this study, we saw that people were significantly more likely to be able to correct recall the core message or tagline of the ad after 30 seconds of attention. Again, highlighting how the level of attention paid to the ads in cinema can pay off for brands, particularly if using longer ad lengths to land important messages. </a:t>
            </a:r>
          </a:p>
          <a:p>
            <a:endParaRPr lang="en-GB" dirty="0"/>
          </a:p>
          <a:p>
            <a:r>
              <a:rPr lang="en-GB" dirty="0"/>
              <a:t>While these results are focused on a small selection of brands present in the reel on the occasion of this study, we wanted to tap into more a robust databank to help showcase what a high attention view in cinema can deliver for brands…</a:t>
            </a:r>
          </a:p>
          <a:p>
            <a:endParaRPr lang="en-GB" dirty="0"/>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23</a:t>
            </a:fld>
            <a:endParaRPr lang="en-US"/>
          </a:p>
        </p:txBody>
      </p:sp>
    </p:spTree>
    <p:extLst>
      <p:ext uri="{BB962C8B-B14F-4D97-AF65-F5344CB8AC3E}">
        <p14:creationId xmlns:p14="http://schemas.microsoft.com/office/powerpoint/2010/main" val="223283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Since 2015 DCM have been working with Differentology to measure the effectiveness of cinema advertising for brands, and they have now built up a databank of 60+ campaigns from across 18 different product categories that we can tap into to understand the impact cinema can have as part of the media mix. </a:t>
            </a:r>
          </a:p>
          <a:p>
            <a:endParaRPr lang="en-GB" b="0" dirty="0"/>
          </a:p>
          <a:p>
            <a:r>
              <a:rPr lang="en-GB" b="0" dirty="0"/>
              <a:t>Comparing the results of those exposed to the cinema ad vs. those not exposed to the ad in cinema we can see that a highly attentive view of your ad in cinema delivers significant uplifts across important metrics including recall, awareness, brand perceptions, consideration and intention to act. </a:t>
            </a:r>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69520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 the key takeouts from Centre of Attention…</a:t>
            </a:r>
          </a:p>
          <a:p>
            <a:endParaRPr lang="en-GB" dirty="0"/>
          </a:p>
          <a:p>
            <a:r>
              <a:rPr lang="en-GB" dirty="0"/>
              <a:t>1. Cinema provides a high attention environment for advertising. Once people are within the cinema screen the ads are almost unmissable and keep people engaged for the majority of the ad playing time, providing a significantly higher proportion of attention than a lot of other channels including TV, social, OOH and display. This engagement stays strong even for ads that are more than 30 seconds long.</a:t>
            </a:r>
          </a:p>
          <a:p>
            <a:endParaRPr lang="en-GB" dirty="0"/>
          </a:p>
          <a:p>
            <a:r>
              <a:rPr lang="en-US" dirty="0"/>
              <a:t>2. Cinema advertising is not just engaging for one specific audience but holds the attention of even those younger, harder to reach audiences. It also provides a setting where both previous and potential brand buyers can see and hear about what your brand has to offer.</a:t>
            </a:r>
          </a:p>
          <a:p>
            <a:endParaRPr lang="en-US" dirty="0"/>
          </a:p>
          <a:p>
            <a:r>
              <a:rPr lang="en-US" dirty="0"/>
              <a:t>3. And finally cinema offers an environment to be able to drive external impact. We know that you need to get attention to get results and cinema provides those high levels of attention to drive peoples awareness, understanding and consideration of the brand.</a:t>
            </a:r>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25</a:t>
            </a:fld>
            <a:endParaRPr lang="en-US"/>
          </a:p>
        </p:txBody>
      </p:sp>
    </p:spTree>
    <p:extLst>
      <p:ext uri="{BB962C8B-B14F-4D97-AF65-F5344CB8AC3E}">
        <p14:creationId xmlns:p14="http://schemas.microsoft.com/office/powerpoint/2010/main" val="187225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you’ll probably be aware, the topic of attention has become increasingly prevalent in the industry and this in part is because brands and agencies are trying to better understand the comparative quality of different media environments and understanding how to optimise for attention, both in terms of where they advertise and their own creative copy. </a:t>
            </a:r>
          </a:p>
          <a:p>
            <a:endParaRPr lang="en-GB" dirty="0"/>
          </a:p>
          <a:p>
            <a:r>
              <a:rPr lang="en-GB" dirty="0">
                <a:solidFill>
                  <a:schemeClr val="accent1"/>
                </a:solidFill>
                <a:ea typeface="Roboto Light" pitchFamily="2" charset="0"/>
                <a:cs typeface="Arial" panose="020B0604020202020204" pitchFamily="34" charset="0"/>
              </a:rPr>
              <a:t>Attention metrics can act as a valuable unifying measure of effectiveness across both online &amp; offline channels – and go beyond just basic ‘viewability’ metrics in understanding the likely impact of exposure...</a:t>
            </a:r>
          </a:p>
        </p:txBody>
      </p:sp>
      <p:sp>
        <p:nvSpPr>
          <p:cNvPr id="4" name="Slide Number Placeholder 3"/>
          <p:cNvSpPr>
            <a:spLocks noGrp="1"/>
          </p:cNvSpPr>
          <p:nvPr>
            <p:ph type="sldNum" sz="quarter" idx="5"/>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158727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400" b="0" dirty="0">
                <a:solidFill>
                  <a:schemeClr val="bg1"/>
                </a:solidFill>
              </a:rPr>
              <a:t>If we’re not paying attention we can’t understand, learn or remember what we’ve seen. Controlled mobile-based studies that Lumen have run previously have shown, the longer an ad is viewed for, the more likely it is to be remembered and the more likely it is to be chosen.</a:t>
            </a:r>
          </a:p>
          <a:p>
            <a:pPr>
              <a:lnSpc>
                <a:spcPct val="100000"/>
              </a:lnSpc>
            </a:pPr>
            <a:endParaRPr lang="en-GB" sz="1400" b="0" dirty="0">
              <a:solidFill>
                <a:schemeClr val="bg1"/>
              </a:solidFill>
            </a:endParaRPr>
          </a:p>
          <a:p>
            <a:pPr>
              <a:lnSpc>
                <a:spcPct val="100000"/>
              </a:lnSpc>
            </a:pPr>
            <a:r>
              <a:rPr lang="en-GB" sz="1400" b="0" dirty="0">
                <a:solidFill>
                  <a:schemeClr val="bg1"/>
                </a:solidFill>
              </a:rPr>
              <a:t>This impact on brand outcomes does not have the same correlation as just viewability alone – being viewable and viewed is what can drive significant impact on brand outcomes like recall and choice. </a:t>
            </a:r>
          </a:p>
          <a:p>
            <a:pPr>
              <a:lnSpc>
                <a:spcPct val="100000"/>
              </a:lnSpc>
            </a:pPr>
            <a:endParaRPr lang="en-GB" sz="1400" b="0" dirty="0">
              <a:solidFill>
                <a:schemeClr val="bg1"/>
              </a:solidFill>
            </a:endParaRPr>
          </a:p>
          <a:p>
            <a:pPr>
              <a:lnSpc>
                <a:spcPct val="100000"/>
              </a:lnSpc>
            </a:pPr>
            <a:r>
              <a:rPr lang="en-GB" sz="1400" b="0" dirty="0">
                <a:solidFill>
                  <a:schemeClr val="bg1"/>
                </a:solidFill>
              </a:rPr>
              <a:t>Therefore, if you're not optimising for attention, it will be much harder to make a significant impact.</a:t>
            </a:r>
          </a:p>
          <a:p>
            <a:pPr>
              <a:lnSpc>
                <a:spcPct val="100000"/>
              </a:lnSpc>
            </a:pPr>
            <a:endParaRPr lang="en-GB" sz="1600" b="0" dirty="0">
              <a:solidFill>
                <a:schemeClr val="bg1"/>
              </a:solidFill>
            </a:endParaRPr>
          </a:p>
          <a:p>
            <a:pPr>
              <a:lnSpc>
                <a:spcPct val="100000"/>
              </a:lnSpc>
            </a:pPr>
            <a:endParaRPr lang="en-GB" sz="2000" b="0" dirty="0">
              <a:solidFill>
                <a:schemeClr val="bg1"/>
              </a:solidFill>
            </a:endParaRPr>
          </a:p>
          <a:p>
            <a:endParaRPr lang="en-US" sz="1100" b="0" dirty="0">
              <a:solidFill>
                <a:schemeClr val="accent6"/>
              </a:solidFill>
            </a:endParaRPr>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5</a:t>
            </a:fld>
            <a:endParaRPr lang="en-US"/>
          </a:p>
        </p:txBody>
      </p:sp>
    </p:spTree>
    <p:extLst>
      <p:ext uri="{BB962C8B-B14F-4D97-AF65-F5344CB8AC3E}">
        <p14:creationId xmlns:p14="http://schemas.microsoft.com/office/powerpoint/2010/main" val="139345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GB" dirty="0">
                <a:solidFill>
                  <a:schemeClr val="accent1"/>
                </a:solidFill>
                <a:ea typeface="Roboto Light" pitchFamily="2" charset="0"/>
                <a:cs typeface="Arial" panose="020B0604020202020204" pitchFamily="34" charset="0"/>
              </a:rPr>
              <a:t>Although the industry is quickly progressing in terms of attention data, there have still been some knowledge gaps, particularly for offline media which can often be harder to measure in terms of attention. </a:t>
            </a:r>
          </a:p>
          <a:p>
            <a:pPr algn="l">
              <a:defRPr/>
            </a:pPr>
            <a:endParaRPr lang="en-GB" dirty="0">
              <a:solidFill>
                <a:schemeClr val="accent1"/>
              </a:solidFill>
              <a:ea typeface="Roboto Light" pitchFamily="2" charset="0"/>
              <a:cs typeface="Arial" panose="020B0604020202020204" pitchFamily="34" charset="0"/>
            </a:endParaRPr>
          </a:p>
          <a:p>
            <a:pPr algn="l">
              <a:defRPr/>
            </a:pPr>
            <a:r>
              <a:rPr lang="en-GB" dirty="0">
                <a:solidFill>
                  <a:schemeClr val="accent1"/>
                </a:solidFill>
                <a:ea typeface="Roboto Light" pitchFamily="2" charset="0"/>
                <a:cs typeface="Arial" panose="020B0604020202020204" pitchFamily="34" charset="0"/>
              </a:rPr>
              <a:t>We have a lot of claimed data that suggests people pay attention to cinema – as shown here from a survey a few years back run by the magazine trade body Magnetic – however there can of course be a difference between what people claim they do and what they actually do. </a:t>
            </a:r>
          </a:p>
          <a:p>
            <a:pPr algn="l">
              <a:defRPr/>
            </a:pPr>
            <a:endParaRPr lang="en-GB" dirty="0">
              <a:solidFill>
                <a:schemeClr val="accent1"/>
              </a:solidFill>
              <a:ea typeface="Roboto Light" pitchFamily="2" charset="0"/>
              <a:cs typeface="Arial" panose="020B0604020202020204" pitchFamily="34" charset="0"/>
            </a:endParaRPr>
          </a:p>
          <a:p>
            <a:pPr algn="l">
              <a:defRPr/>
            </a:pPr>
            <a:r>
              <a:rPr lang="en-GB" dirty="0">
                <a:solidFill>
                  <a:schemeClr val="accent1"/>
                </a:solidFill>
                <a:ea typeface="Roboto Light" pitchFamily="2" charset="0"/>
                <a:cs typeface="Arial" panose="020B0604020202020204" pitchFamily="34" charset="0"/>
              </a:rPr>
              <a:t>This is why </a:t>
            </a:r>
            <a:r>
              <a:rPr lang="en-GB" dirty="0"/>
              <a:t>Lumen and DCM came together to design, execute and analyse a piece of research that could deliver real-world empirical evidence about how much attention cinema advertising actually gets.</a:t>
            </a:r>
          </a:p>
          <a:p>
            <a:pPr algn="l">
              <a:defRPr/>
            </a:pPr>
            <a:endParaRPr lang="en-GB" dirty="0">
              <a:solidFill>
                <a:schemeClr val="accent1"/>
              </a:solidFill>
              <a:ea typeface="Roboto Light" pitchFamily="2"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C936D52-512B-47DE-BC94-6C88A56CE986}" type="slidenum">
              <a:rPr lang="en-US" smtClean="0"/>
              <a:pPr/>
              <a:t>6</a:t>
            </a:fld>
            <a:endParaRPr lang="en-US"/>
          </a:p>
        </p:txBody>
      </p:sp>
    </p:spTree>
    <p:extLst>
      <p:ext uri="{BB962C8B-B14F-4D97-AF65-F5344CB8AC3E}">
        <p14:creationId xmlns:p14="http://schemas.microsoft.com/office/powerpoint/2010/main" val="170881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pre-recruited respondents (all 16-34, and a mix of gender/social class/ cinemagoing frequency) to come and watch a showing of The Batman at the Vue Westfield.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arrival they were fitted with a pair of ‘video glasses’ that record everything they’re looking at through a camera in the front of the lens. Participants were told that we wanted to get a picture of their whole cinema experience and their typical behaviour, so they should act as normally as possible. They were then allowed to enter the cinema foyer and begin their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After the film respondents returned their glasses and answered a short questionnaire to assess recall. </a:t>
            </a:r>
          </a:p>
          <a:p>
            <a:endParaRPr lang="en-GB" dirty="0"/>
          </a:p>
          <a:p>
            <a:r>
              <a:rPr lang="en-GB" sz="1400" b="0" dirty="0">
                <a:solidFill>
                  <a:schemeClr val="tx1"/>
                </a:solidFill>
              </a:rPr>
              <a:t>Once all the data was collected, </a:t>
            </a:r>
            <a:r>
              <a:rPr lang="en-GB" sz="1400" b="0" dirty="0">
                <a:solidFill>
                  <a:schemeClr val="accent1"/>
                </a:solidFill>
              </a:rPr>
              <a:t>Lumen</a:t>
            </a:r>
            <a:r>
              <a:rPr lang="en-GB" sz="1400" b="0" dirty="0">
                <a:solidFill>
                  <a:schemeClr val="tx1"/>
                </a:solidFill>
              </a:rPr>
              <a:t> </a:t>
            </a:r>
            <a:r>
              <a:rPr lang="en-GB" sz="1400" b="0" dirty="0">
                <a:solidFill>
                  <a:schemeClr val="accent1"/>
                </a:solidFill>
              </a:rPr>
              <a:t>analysts</a:t>
            </a:r>
            <a:r>
              <a:rPr lang="en-GB" sz="1400" b="0" dirty="0">
                <a:solidFill>
                  <a:schemeClr val="tx1"/>
                </a:solidFill>
              </a:rPr>
              <a:t> then began going through all the footage, second by second, and coded the videos to detail whether or not the screen was in view and the participant was viewing the ad. Once fully coded, Lumen could then generate various attention metrics. </a:t>
            </a:r>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8</a:t>
            </a:fld>
            <a:endParaRPr lang="en-US"/>
          </a:p>
        </p:txBody>
      </p:sp>
    </p:spTree>
    <p:extLst>
      <p:ext uri="{BB962C8B-B14F-4D97-AF65-F5344CB8AC3E}">
        <p14:creationId xmlns:p14="http://schemas.microsoft.com/office/powerpoint/2010/main" val="410738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we were able to assess the average time the ad was in-view for. This gives us some context to understand how long the ad is available to be seen for.</a:t>
            </a:r>
          </a:p>
          <a:p>
            <a:endParaRPr lang="en-GB" dirty="0"/>
          </a:p>
          <a:p>
            <a:r>
              <a:rPr lang="en-GB" dirty="0"/>
              <a:t>And then we have our attention metrics:</a:t>
            </a:r>
          </a:p>
          <a:p>
            <a:endParaRPr lang="en-GB" dirty="0"/>
          </a:p>
          <a:p>
            <a:r>
              <a:rPr lang="en-GB" dirty="0"/>
              <a:t>% viewed – this is telling us how many of those ad impressions were actually viewed (for any length of time)</a:t>
            </a:r>
          </a:p>
          <a:p>
            <a:endParaRPr lang="en-GB" dirty="0"/>
          </a:p>
          <a:p>
            <a:r>
              <a:rPr lang="en-GB" dirty="0"/>
              <a:t>Average viewed time – this tells us of those who did view the ad, on average how long did they look at the ad for </a:t>
            </a:r>
          </a:p>
          <a:p>
            <a:endParaRPr lang="en-GB" dirty="0"/>
          </a:p>
          <a:p>
            <a:r>
              <a:rPr lang="en-GB" dirty="0"/>
              <a:t>And then finally the % of viewable time spent viewing – this tells us what proportion of the time in-view was spent actively engaging with the ad.</a:t>
            </a:r>
          </a:p>
          <a:p>
            <a:endParaRPr lang="en-GB" dirty="0"/>
          </a:p>
          <a:p>
            <a:pPr marL="0" marR="0" lvl="0" indent="0" algn="l" defTabSz="961844" rtl="0" eaLnBrk="1" fontAlgn="auto" latinLnBrk="0" hangingPunct="1">
              <a:lnSpc>
                <a:spcPct val="100000"/>
              </a:lnSpc>
              <a:spcBef>
                <a:spcPts val="0"/>
              </a:spcBef>
              <a:spcAft>
                <a:spcPts val="0"/>
              </a:spcAft>
              <a:buClrTx/>
              <a:buSzTx/>
              <a:buFontTx/>
              <a:buNone/>
              <a:tabLst/>
              <a:defRPr/>
            </a:pPr>
            <a:r>
              <a:rPr lang="en-GB" dirty="0"/>
              <a:t>So, lets walk through those metrics with our results.</a:t>
            </a:r>
            <a:endParaRPr lang="en-US" dirty="0"/>
          </a:p>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9</a:t>
            </a:fld>
            <a:endParaRPr lang="en-US"/>
          </a:p>
        </p:txBody>
      </p:sp>
    </p:spTree>
    <p:extLst>
      <p:ext uri="{BB962C8B-B14F-4D97-AF65-F5344CB8AC3E}">
        <p14:creationId xmlns:p14="http://schemas.microsoft.com/office/powerpoint/2010/main" val="255225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dirty="0"/>
              <a:t>When it comes to cinema the ads are, unsurprisingly, almost unmissable. 96% of onscreen ad impressions are viewed. This clearly highlights the benefit of the cinema environment – with so few distractions in the room and the design of the cinema space naturally drawing people’s attention to the big screen in the centre of the room people are likely to view most ads. </a:t>
            </a:r>
          </a:p>
          <a:p>
            <a:endParaRPr lang="en-GB" dirty="0"/>
          </a:p>
          <a:p>
            <a:r>
              <a:rPr lang="en-GB" dirty="0"/>
              <a:t>For other channels, % of ad impressions come in lower to varying degrees. Obviously the additional benefit of cinema and TV is that while not all ads may be viewed, those in the room will still hear the ads regardless. This secondary level of auditory attention isn’t something that has currently been investigated, but expect that this will be a factor further explored in future.  </a:t>
            </a:r>
          </a:p>
          <a:p>
            <a:endParaRPr lang="en-GB" dirty="0"/>
          </a:p>
          <a:p>
            <a:r>
              <a:rPr lang="en-GB" dirty="0"/>
              <a:t>Now while it’s great to see a high amount of ad impressions actually viewed, what is of course most interesting is how long these people are actually viewing the ads for…</a:t>
            </a:r>
          </a:p>
        </p:txBody>
      </p:sp>
      <p:sp>
        <p:nvSpPr>
          <p:cNvPr id="4" name="Slide Number Placeholder 3"/>
          <p:cNvSpPr>
            <a:spLocks noGrp="1"/>
          </p:cNvSpPr>
          <p:nvPr>
            <p:ph type="sldNum" sz="quarter" idx="5"/>
          </p:nvPr>
        </p:nvSpPr>
        <p:spPr/>
        <p:txBody>
          <a:bodyPr/>
          <a:lstStyle/>
          <a:p>
            <a:fld id="{9C936D52-512B-47DE-BC94-6C88A56CE986}" type="slidenum">
              <a:rPr lang="en-US" smtClean="0"/>
              <a:pPr/>
              <a:t>11</a:t>
            </a:fld>
            <a:endParaRPr lang="en-US"/>
          </a:p>
        </p:txBody>
      </p:sp>
    </p:spTree>
    <p:extLst>
      <p:ext uri="{BB962C8B-B14F-4D97-AF65-F5344CB8AC3E}">
        <p14:creationId xmlns:p14="http://schemas.microsoft.com/office/powerpoint/2010/main" val="95480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Cinema is really the stand out media when it comes to driving engagement – on average 24 seconds of a 30” ad are watched, and 48 seconds of a 60”. The level of attention provided by exposure to the ad in cinema far surpasses what is achievable in other formats and really allows for deep engagement with the brand and the message. </a:t>
            </a:r>
          </a:p>
          <a:p>
            <a:endParaRPr lang="en-GB" dirty="0"/>
          </a:p>
          <a:p>
            <a:r>
              <a:rPr lang="en-GB" dirty="0"/>
              <a:t>By comparison TV on average delivers a solid 15.5 seconds attention to a 30” ad, and there’s a decreasing tail of attention available across other formats e.g. 4 seconds of a 15-20” bumper on YouTube and 1-1..5 seconds attention paid to Facebook and Instagram Infeed advertising.</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552188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09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5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37"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517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99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0"/>
            <a:ext cx="8426275"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4"/>
            <a:ext cx="8426275" cy="4210169"/>
          </a:xfrm>
        </p:spPr>
        <p:txBody>
          <a:bodyPr/>
          <a:lstStyle>
            <a:lvl1pPr>
              <a:lnSpc>
                <a:spcPts val="2000"/>
              </a:lnSpc>
              <a:defRPr sz="1799">
                <a:solidFill>
                  <a:schemeClr val="tx2"/>
                </a:solidFill>
              </a:defRPr>
            </a:lvl1pPr>
            <a:lvl2pPr>
              <a:lnSpc>
                <a:spcPts val="1600"/>
              </a:lnSpc>
              <a:defRPr sz="1400" b="0">
                <a:solidFill>
                  <a:schemeClr val="bg1"/>
                </a:solidFill>
              </a:defRPr>
            </a:lvl2pPr>
            <a:lvl3pPr>
              <a:lnSpc>
                <a:spcPts val="1499"/>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6" y="7209634"/>
            <a:ext cx="3116263" cy="206082"/>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234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4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0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2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89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7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8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0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8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799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6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6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74"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1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8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2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798"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7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3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9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6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22"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4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1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3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8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7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8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5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8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94"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33"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56"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30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2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48"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7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39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1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69"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493"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1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4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3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65"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8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1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1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2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7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3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5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7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65"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8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0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3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27"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51"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5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7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6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3.xml"/><Relationship Id="rId7" Type="http://schemas.openxmlformats.org/officeDocument/2006/relationships/oleObject" Target="../embeddings/oleObject74.bin"/><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ags" Target="../tags/tag75.xml"/><Relationship Id="rId5" Type="http://schemas.openxmlformats.org/officeDocument/2006/relationships/vmlDrawing" Target="../drawings/vmlDrawing74.vml"/><Relationship Id="rId4" Type="http://schemas.openxmlformats.org/officeDocument/2006/relationships/theme" Target="../theme/theme11.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82"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86"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5" name="Picture 14"/>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13" name="think-cell Slide" r:id="rId7" imgW="6350000" imgH="6350000" progId="">
                  <p:embed/>
                </p:oleObj>
              </mc:Choice>
              <mc:Fallback>
                <p:oleObj name="think-cell Slide" r:id="rId7" imgW="6350000" imgH="635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 id="2147484055" r:id="rId2"/>
    <p:sldLayoutId id="2147484057"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64"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46"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22"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29"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11"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11"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62"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51"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26.png"/><Relationship Id="rId7"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chart" Target="../charts/chart8.xml"/><Relationship Id="rId5" Type="http://schemas.openxmlformats.org/officeDocument/2006/relationships/image" Target="../media/image5.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21" Type="http://schemas.openxmlformats.org/officeDocument/2006/relationships/image" Target="../media/image5.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4.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gif"/><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3.xml"/><Relationship Id="rId5" Type="http://schemas.openxmlformats.org/officeDocument/2006/relationships/image" Target="../media/image5.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219AEB14-E7C6-4641-8643-6D521103D782}"/>
              </a:ext>
            </a:extLst>
          </p:cNvPr>
          <p:cNvSpPr>
            <a:spLocks noGrp="1"/>
          </p:cNvSpPr>
          <p:nvPr>
            <p:ph type="ctrTitle"/>
          </p:nvPr>
        </p:nvSpPr>
        <p:spPr>
          <a:xfrm>
            <a:off x="277214" y="5225530"/>
            <a:ext cx="12331696" cy="709383"/>
          </a:xfrm>
        </p:spPr>
        <p:txBody>
          <a:bodyPr/>
          <a:lstStyle/>
          <a:p>
            <a:r>
              <a:rPr lang="en-GB" dirty="0"/>
              <a:t>CENTRE OF ATTENTION</a:t>
            </a:r>
          </a:p>
        </p:txBody>
      </p:sp>
      <p:sp>
        <p:nvSpPr>
          <p:cNvPr id="9" name="Subtitle 1">
            <a:extLst>
              <a:ext uri="{FF2B5EF4-FFF2-40B4-BE49-F238E27FC236}">
                <a16:creationId xmlns:a16="http://schemas.microsoft.com/office/drawing/2014/main" id="{2F0D3974-905F-4062-A24A-FC00A7936D04}"/>
              </a:ext>
            </a:extLst>
          </p:cNvPr>
          <p:cNvSpPr>
            <a:spLocks noGrp="1"/>
          </p:cNvSpPr>
          <p:nvPr>
            <p:ph type="subTitle" idx="1"/>
          </p:nvPr>
        </p:nvSpPr>
        <p:spPr>
          <a:xfrm>
            <a:off x="303572" y="6059601"/>
            <a:ext cx="12305338" cy="455176"/>
          </a:xfrm>
        </p:spPr>
        <p:txBody>
          <a:bodyPr/>
          <a:lstStyle/>
          <a:p>
            <a:r>
              <a:rPr lang="en-US" sz="1400" dirty="0">
                <a:solidFill>
                  <a:schemeClr val="bg1"/>
                </a:solidFill>
              </a:rPr>
              <a:t>Digital Cinema Media x Lumen</a:t>
            </a:r>
            <a:endParaRPr lang="en-GB" dirty="0"/>
          </a:p>
        </p:txBody>
      </p:sp>
      <p:pic>
        <p:nvPicPr>
          <p:cNvPr id="3" name="Picture 2" descr="Chart, waterfall chart&#10;&#10;Description automatically generated">
            <a:extLst>
              <a:ext uri="{FF2B5EF4-FFF2-40B4-BE49-F238E27FC236}">
                <a16:creationId xmlns:a16="http://schemas.microsoft.com/office/drawing/2014/main" id="{5F3C2E58-2786-4376-B425-44740D4C30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307582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219AEB14-E7C6-4641-8643-6D521103D782}"/>
              </a:ext>
            </a:extLst>
          </p:cNvPr>
          <p:cNvSpPr>
            <a:spLocks noGrp="1"/>
          </p:cNvSpPr>
          <p:nvPr>
            <p:ph type="ctrTitle"/>
          </p:nvPr>
        </p:nvSpPr>
        <p:spPr>
          <a:xfrm>
            <a:off x="265022" y="5469370"/>
            <a:ext cx="12331696" cy="709383"/>
          </a:xfrm>
        </p:spPr>
        <p:txBody>
          <a:bodyPr/>
          <a:lstStyle/>
          <a:p>
            <a:r>
              <a:rPr lang="en-GB" dirty="0"/>
              <a:t>RESULTS</a:t>
            </a:r>
          </a:p>
        </p:txBody>
      </p:sp>
    </p:spTree>
    <p:extLst>
      <p:ext uri="{BB962C8B-B14F-4D97-AF65-F5344CB8AC3E}">
        <p14:creationId xmlns:p14="http://schemas.microsoft.com/office/powerpoint/2010/main" val="49033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C33075-0570-6B36-818B-2D0816BFC4FF}"/>
              </a:ext>
            </a:extLst>
          </p:cNvPr>
          <p:cNvGraphicFramePr/>
          <p:nvPr>
            <p:extLst>
              <p:ext uri="{D42A27DB-BD31-4B8C-83A1-F6EECF244321}">
                <p14:modId xmlns:p14="http://schemas.microsoft.com/office/powerpoint/2010/main" val="1154807280"/>
              </p:ext>
            </p:extLst>
          </p:nvPr>
        </p:nvGraphicFramePr>
        <p:xfrm>
          <a:off x="270000" y="1183342"/>
          <a:ext cx="12413343" cy="537444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Once in view, cinema ads are almost unmissable</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779776" y="7215573"/>
            <a:ext cx="10592835" cy="404854"/>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 </a:t>
            </a:r>
            <a:r>
              <a:rPr lang="en-GB" sz="805" dirty="0"/>
              <a:t>Onscreen Ad Impressions: Cinema Ads = 1,347 | Norms Source: TV data = </a:t>
            </a:r>
            <a:r>
              <a:rPr lang="en-GB" sz="805" dirty="0" err="1"/>
              <a:t>Tvision</a:t>
            </a:r>
            <a:r>
              <a:rPr lang="en-GB" sz="805" dirty="0"/>
              <a:t> / YouTube, Facebook, OOH, Display data = Lumen Research</a:t>
            </a:r>
            <a:endParaRPr lang="en-US" sz="805" dirty="0"/>
          </a:p>
          <a:p>
            <a:endParaRPr lang="en-GB" sz="800" dirty="0"/>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On average, 96% of on-screen ad impressions are viewed in cinema for some length of time   </a:t>
            </a:r>
          </a:p>
        </p:txBody>
      </p:sp>
      <p:sp>
        <p:nvSpPr>
          <p:cNvPr id="10" name="Rectangle 9">
            <a:extLst>
              <a:ext uri="{FF2B5EF4-FFF2-40B4-BE49-F238E27FC236}">
                <a16:creationId xmlns:a16="http://schemas.microsoft.com/office/drawing/2014/main" id="{BF7D77A5-7367-4D16-B6AD-A26C1268665B}"/>
              </a:ext>
            </a:extLst>
          </p:cNvPr>
          <p:cNvSpPr/>
          <p:nvPr/>
        </p:nvSpPr>
        <p:spPr>
          <a:xfrm>
            <a:off x="3767959" y="1224945"/>
            <a:ext cx="8582537" cy="4675983"/>
          </a:xfrm>
          <a:prstGeom prst="rect">
            <a:avLst/>
          </a:prstGeom>
          <a:noFill/>
          <a:ln w="12700">
            <a:solidFill>
              <a:schemeClr val="accent6"/>
            </a:solidFill>
            <a:prstDash val="sys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2095" dirty="0">
              <a:ln>
                <a:solidFill>
                  <a:schemeClr val="tx1"/>
                </a:solidFill>
                <a:prstDash val="sysDot"/>
              </a:ln>
              <a:solidFill>
                <a:schemeClr val="bg1"/>
              </a:solidFill>
            </a:endParaRPr>
          </a:p>
        </p:txBody>
      </p:sp>
      <p:sp>
        <p:nvSpPr>
          <p:cNvPr id="9" name="Rectangle 8">
            <a:extLst>
              <a:ext uri="{FF2B5EF4-FFF2-40B4-BE49-F238E27FC236}">
                <a16:creationId xmlns:a16="http://schemas.microsoft.com/office/drawing/2014/main" id="{C43921BB-0135-47BA-B40D-18C5643B576B}"/>
              </a:ext>
            </a:extLst>
          </p:cNvPr>
          <p:cNvSpPr/>
          <p:nvPr/>
        </p:nvSpPr>
        <p:spPr>
          <a:xfrm>
            <a:off x="7471365" y="1115941"/>
            <a:ext cx="1504278" cy="343730"/>
          </a:xfrm>
          <a:prstGeom prst="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763" tIns="78763" rIns="78763" bIns="78763" numCol="1" spcCol="38100" rtlCol="0" anchor="ctr">
            <a:spAutoFit/>
          </a:bodyPr>
          <a:lstStyle/>
          <a:p>
            <a:pPr algn="ctr" defTabSz="905738" hangingPunct="0"/>
            <a:r>
              <a:rPr lang="en-GB" sz="1200" dirty="0">
                <a:solidFill>
                  <a:srgbClr val="FFFFFF"/>
                </a:solidFill>
                <a:ea typeface="Arial"/>
                <a:cs typeface="Arial"/>
                <a:sym typeface="Arial"/>
              </a:rPr>
              <a:t>LUMEN NORMS</a:t>
            </a:r>
            <a:endParaRPr lang="en-US" sz="1200" dirty="0">
              <a:solidFill>
                <a:srgbClr val="FFFFFF"/>
              </a:solidFill>
              <a:ea typeface="Arial"/>
              <a:cs typeface="Arial"/>
              <a:sym typeface="Arial"/>
            </a:endParaRPr>
          </a:p>
        </p:txBody>
      </p:sp>
      <p:pic>
        <p:nvPicPr>
          <p:cNvPr id="11" name="Picture 10" descr="Chart, waterfall chart&#10;&#10;Description automatically generated">
            <a:extLst>
              <a:ext uri="{FF2B5EF4-FFF2-40B4-BE49-F238E27FC236}">
                <a16:creationId xmlns:a16="http://schemas.microsoft.com/office/drawing/2014/main" id="{0443F133-C552-4E06-A5C1-773D3B4FFA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06966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C33075-0570-6B36-818B-2D0816BFC4FF}"/>
              </a:ext>
            </a:extLst>
          </p:cNvPr>
          <p:cNvGraphicFramePr/>
          <p:nvPr/>
        </p:nvGraphicFramePr>
        <p:xfrm>
          <a:off x="270000" y="1074801"/>
          <a:ext cx="12799824" cy="548344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24 SECONDS OF A 30” AND 48 SECONDS OF A 60” ARE VIEWED IN CINEMA</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211452" y="7220044"/>
            <a:ext cx="11117091" cy="307777"/>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Cinema Source: Lumen Attention Research Project April 2022 / </a:t>
            </a:r>
            <a:r>
              <a:rPr kumimoji="0" lang="en-GB" sz="805" b="0" i="0" u="none" strike="noStrike" kern="1200" cap="none" spc="0" normalizeH="0" baseline="0" noProof="0" dirty="0">
                <a:ln>
                  <a:noFill/>
                </a:ln>
                <a:solidFill>
                  <a:srgbClr val="000000"/>
                </a:solidFill>
                <a:effectLst/>
                <a:uLnTx/>
                <a:uFillTx/>
                <a:latin typeface="Arial"/>
                <a:ea typeface="+mn-ea"/>
                <a:cs typeface="+mn-cs"/>
              </a:rPr>
              <a:t>Onscreen Ad Impressions: Cinema Ads = 1,347</a:t>
            </a:r>
            <a:br>
              <a:rPr kumimoji="0" lang="en-GB" sz="805" b="0" i="0" u="none" strike="noStrike" kern="1200" cap="none" spc="0" normalizeH="0" baseline="0" noProof="0" dirty="0">
                <a:ln>
                  <a:noFill/>
                </a:ln>
                <a:solidFill>
                  <a:srgbClr val="000000"/>
                </a:solidFill>
                <a:effectLst/>
                <a:uLnTx/>
                <a:uFillTx/>
                <a:latin typeface="Arial"/>
                <a:ea typeface="+mn-ea"/>
                <a:cs typeface="+mn-cs"/>
              </a:rPr>
            </a:br>
            <a:r>
              <a:rPr kumimoji="0" lang="en-GB" sz="805" b="0" i="0" u="none" strike="noStrike" kern="1200" cap="none" spc="0" normalizeH="0" baseline="0" noProof="0" dirty="0">
                <a:ln>
                  <a:noFill/>
                </a:ln>
                <a:solidFill>
                  <a:srgbClr val="000000"/>
                </a:solidFill>
                <a:effectLst/>
                <a:uLnTx/>
                <a:uFillTx/>
                <a:latin typeface="Arial"/>
                <a:ea typeface="+mn-ea"/>
                <a:cs typeface="+mn-cs"/>
              </a:rPr>
              <a:t>Other Channel 2023 Norms: TV data = </a:t>
            </a:r>
            <a:r>
              <a:rPr kumimoji="0" lang="en-GB" sz="805" b="0" i="0" u="none" strike="noStrike" kern="1200" cap="none" spc="0" normalizeH="0" baseline="0" noProof="0" dirty="0" err="1">
                <a:ln>
                  <a:noFill/>
                </a:ln>
                <a:solidFill>
                  <a:srgbClr val="000000"/>
                </a:solidFill>
                <a:effectLst/>
                <a:uLnTx/>
                <a:uFillTx/>
                <a:latin typeface="Arial"/>
                <a:ea typeface="+mn-ea"/>
                <a:cs typeface="+mn-cs"/>
              </a:rPr>
              <a:t>Tvision</a:t>
            </a:r>
            <a:r>
              <a:rPr kumimoji="0" lang="en-GB" sz="805" b="0" i="0" u="none" strike="noStrike" kern="1200" cap="none" spc="0" normalizeH="0" baseline="0" noProof="0" dirty="0">
                <a:ln>
                  <a:noFill/>
                </a:ln>
                <a:solidFill>
                  <a:srgbClr val="000000"/>
                </a:solidFill>
                <a:effectLst/>
                <a:uLnTx/>
                <a:uFillTx/>
                <a:latin typeface="Arial"/>
                <a:ea typeface="+mn-ea"/>
                <a:cs typeface="+mn-cs"/>
              </a:rPr>
              <a:t> / YouTube, Facebook, OOH, Display data = Lumen Research</a:t>
            </a:r>
            <a:endParaRPr kumimoji="0" lang="en-US" sz="805" b="0" i="0" u="none" strike="noStrike" kern="1200" cap="none" spc="0" normalizeH="0" baseline="0" noProof="0" dirty="0">
              <a:ln>
                <a:noFill/>
              </a:ln>
              <a:solidFill>
                <a:srgbClr val="000000"/>
              </a:solidFill>
              <a:effectLst/>
              <a:uLnTx/>
              <a:uFillTx/>
              <a:latin typeface="Arial"/>
              <a:ea typeface="+mn-ea"/>
              <a:cs typeface="+mn-cs"/>
            </a:endParaRPr>
          </a:p>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endParaRPr kumimoji="0" lang="en-GB"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654"/>
              </a:lnSpc>
              <a:spcBef>
                <a:spcPts val="0"/>
              </a:spcBef>
              <a:spcAft>
                <a:spcPts val="0"/>
              </a:spcAft>
              <a:buClr>
                <a:srgbClr val="FFFFFF"/>
              </a:buClr>
              <a:buSzPct val="100000"/>
              <a:buFont typeface="Arial"/>
              <a:buNone/>
              <a:tabLst/>
              <a:defRPr/>
            </a:pPr>
            <a:r>
              <a:rPr kumimoji="0" lang="en-GB" sz="1323" b="1" i="0" u="none" strike="noStrike" kern="1200" cap="none" spc="0" normalizeH="0" baseline="0" noProof="0" dirty="0">
                <a:ln>
                  <a:noFill/>
                </a:ln>
                <a:solidFill>
                  <a:srgbClr val="8A8A8D"/>
                </a:solidFill>
                <a:effectLst/>
                <a:uLnTx/>
                <a:uFillTx/>
                <a:latin typeface="Arial"/>
                <a:ea typeface="+mn-ea"/>
                <a:cs typeface="+mn-cs"/>
              </a:rPr>
              <a:t>A far greater proportion of your ad will be watched in cinema vs. views on other channels </a:t>
            </a:r>
          </a:p>
        </p:txBody>
      </p:sp>
      <p:sp>
        <p:nvSpPr>
          <p:cNvPr id="10" name="Rectangle 9">
            <a:extLst>
              <a:ext uri="{FF2B5EF4-FFF2-40B4-BE49-F238E27FC236}">
                <a16:creationId xmlns:a16="http://schemas.microsoft.com/office/drawing/2014/main" id="{ED6959A2-19E5-4915-8AEF-8A98E5C86F6D}"/>
              </a:ext>
            </a:extLst>
          </p:cNvPr>
          <p:cNvSpPr/>
          <p:nvPr/>
        </p:nvSpPr>
        <p:spPr>
          <a:xfrm>
            <a:off x="3789802" y="1857376"/>
            <a:ext cx="9023990" cy="4043552"/>
          </a:xfrm>
          <a:prstGeom prst="rect">
            <a:avLst/>
          </a:prstGeom>
          <a:noFill/>
          <a:ln w="12700">
            <a:solidFill>
              <a:schemeClr val="accent6"/>
            </a:solidFill>
            <a:prstDash val="sys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2095" b="0" i="0" u="none" strike="noStrike" kern="1200" cap="none" spc="0" normalizeH="0" baseline="0" noProof="0" dirty="0">
              <a:ln>
                <a:solidFill>
                  <a:srgbClr val="00BFD6"/>
                </a:solidFill>
                <a:prstDash val="sysDot"/>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ECA27A01-F574-4B41-9690-CCEA94E64C6A}"/>
              </a:ext>
            </a:extLst>
          </p:cNvPr>
          <p:cNvSpPr/>
          <p:nvPr/>
        </p:nvSpPr>
        <p:spPr>
          <a:xfrm>
            <a:off x="7553835" y="1685511"/>
            <a:ext cx="1504278" cy="343730"/>
          </a:xfrm>
          <a:prstGeom prst="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763" tIns="78763" rIns="78763" bIns="78763" numCol="1" spcCol="38100" rtlCol="0" anchor="ctr">
            <a:spAutoFit/>
          </a:bodyPr>
          <a:lstStyle/>
          <a:p>
            <a:pPr marL="0" marR="0" lvl="0" indent="0" algn="ctr" defTabSz="905738"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Arial"/>
                <a:cs typeface="Arial"/>
                <a:sym typeface="Arial"/>
              </a:rPr>
              <a:t>LUMEN NORMS</a:t>
            </a:r>
            <a:endParaRPr kumimoji="0" lang="en-US"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pic>
        <p:nvPicPr>
          <p:cNvPr id="11" name="Picture 10" descr="Chart, waterfall chart&#10;&#10;Description automatically generated">
            <a:extLst>
              <a:ext uri="{FF2B5EF4-FFF2-40B4-BE49-F238E27FC236}">
                <a16:creationId xmlns:a16="http://schemas.microsoft.com/office/drawing/2014/main" id="{979B1D14-5854-421D-AA23-1589824B64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9457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427AC1B-432C-4DB5-8270-3B1C6919C15B}"/>
              </a:ext>
            </a:extLst>
          </p:cNvPr>
          <p:cNvGrpSpPr/>
          <p:nvPr/>
        </p:nvGrpSpPr>
        <p:grpSpPr>
          <a:xfrm>
            <a:off x="1152461" y="2779776"/>
            <a:ext cx="7808659" cy="3537186"/>
            <a:chOff x="1152461" y="2779776"/>
            <a:chExt cx="7808659" cy="3537186"/>
          </a:xfrm>
        </p:grpSpPr>
        <p:cxnSp>
          <p:nvCxnSpPr>
            <p:cNvPr id="6" name="Straight Connector 5">
              <a:extLst>
                <a:ext uri="{FF2B5EF4-FFF2-40B4-BE49-F238E27FC236}">
                  <a16:creationId xmlns:a16="http://schemas.microsoft.com/office/drawing/2014/main" id="{4B14D648-6C68-4977-8E28-E7F96C8F7EB5}"/>
                </a:ext>
              </a:extLst>
            </p:cNvPr>
            <p:cNvCxnSpPr>
              <a:cxnSpLocks/>
            </p:cNvCxnSpPr>
            <p:nvPr/>
          </p:nvCxnSpPr>
          <p:spPr>
            <a:xfrm>
              <a:off x="1152461" y="2779776"/>
              <a:ext cx="7796467"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15988A-732C-4DC8-87B9-33ED9127D304}"/>
                </a:ext>
              </a:extLst>
            </p:cNvPr>
            <p:cNvCxnSpPr>
              <a:cxnSpLocks/>
            </p:cNvCxnSpPr>
            <p:nvPr/>
          </p:nvCxnSpPr>
          <p:spPr>
            <a:xfrm>
              <a:off x="8948928" y="2779776"/>
              <a:ext cx="12192" cy="353718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The DEPTH OF VISUAL attention PAID to cinema ads is unmatched</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011680" y="7215573"/>
            <a:ext cx="11360931" cy="404854"/>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Onscreen Ad Impressions: Cinema Ads = 1,347 | Norms Source: TV data = </a:t>
            </a:r>
            <a:r>
              <a:rPr lang="en-GB" sz="800" dirty="0" err="1"/>
              <a:t>Tvision</a:t>
            </a:r>
            <a:r>
              <a:rPr lang="en-GB" sz="800" dirty="0"/>
              <a:t> / YouTube, Facebook, OOH, Display data = Lumen Research</a:t>
            </a:r>
            <a:endParaRPr lang="en-US" sz="800" dirty="0"/>
          </a:p>
          <a:p>
            <a:endParaRPr lang="en-GB" sz="800" dirty="0"/>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Cinema delivers significantly longer cumulative viewership vs other AV formats  </a:t>
            </a:r>
          </a:p>
        </p:txBody>
      </p:sp>
      <p:grpSp>
        <p:nvGrpSpPr>
          <p:cNvPr id="5" name="Group 4">
            <a:extLst>
              <a:ext uri="{FF2B5EF4-FFF2-40B4-BE49-F238E27FC236}">
                <a16:creationId xmlns:a16="http://schemas.microsoft.com/office/drawing/2014/main" id="{1A3D6C1D-9C71-4A92-8F6B-1F036F041551}"/>
              </a:ext>
            </a:extLst>
          </p:cNvPr>
          <p:cNvGrpSpPr/>
          <p:nvPr/>
        </p:nvGrpSpPr>
        <p:grpSpPr>
          <a:xfrm>
            <a:off x="270000" y="1183341"/>
            <a:ext cx="12812016" cy="5802207"/>
            <a:chOff x="270000" y="1183341"/>
            <a:chExt cx="12812016" cy="5802207"/>
          </a:xfrm>
        </p:grpSpPr>
        <p:graphicFrame>
          <p:nvGraphicFramePr>
            <p:cNvPr id="8" name="Chart 7">
              <a:extLst>
                <a:ext uri="{FF2B5EF4-FFF2-40B4-BE49-F238E27FC236}">
                  <a16:creationId xmlns:a16="http://schemas.microsoft.com/office/drawing/2014/main" id="{2387374D-9E9B-169F-0F88-E0B4AD7C6C16}"/>
                </a:ext>
              </a:extLst>
            </p:cNvPr>
            <p:cNvGraphicFramePr>
              <a:graphicFrameLocks/>
            </p:cNvGraphicFramePr>
            <p:nvPr>
              <p:extLst>
                <p:ext uri="{D42A27DB-BD31-4B8C-83A1-F6EECF244321}">
                  <p14:modId xmlns:p14="http://schemas.microsoft.com/office/powerpoint/2010/main" val="3620549523"/>
                </p:ext>
              </p:extLst>
            </p:nvPr>
          </p:nvGraphicFramePr>
          <p:xfrm>
            <a:off x="270000" y="1183341"/>
            <a:ext cx="12812016" cy="57433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FF2C875-3BFE-4E43-8F10-328773120E7D}"/>
                </a:ext>
              </a:extLst>
            </p:cNvPr>
            <p:cNvSpPr txBox="1"/>
            <p:nvPr/>
          </p:nvSpPr>
          <p:spPr>
            <a:xfrm>
              <a:off x="1828800" y="1688965"/>
              <a:ext cx="1194816" cy="261610"/>
            </a:xfrm>
            <a:prstGeom prst="rect">
              <a:avLst/>
            </a:prstGeom>
            <a:noFill/>
            <a:ln>
              <a:noFill/>
            </a:ln>
          </p:spPr>
          <p:txBody>
            <a:bodyPr wrap="square" rtlCol="0">
              <a:spAutoFit/>
            </a:bodyPr>
            <a:lstStyle/>
            <a:p>
              <a:r>
                <a:rPr lang="en-GB" sz="1100" dirty="0">
                  <a:solidFill>
                    <a:schemeClr val="accent6"/>
                  </a:solidFill>
                </a:rPr>
                <a:t>Cinema ads</a:t>
              </a:r>
            </a:p>
          </p:txBody>
        </p:sp>
        <p:sp>
          <p:nvSpPr>
            <p:cNvPr id="9" name="TextBox 8">
              <a:extLst>
                <a:ext uri="{FF2B5EF4-FFF2-40B4-BE49-F238E27FC236}">
                  <a16:creationId xmlns:a16="http://schemas.microsoft.com/office/drawing/2014/main" id="{85AA7492-4264-404D-9216-DE9ADEDB8EB2}"/>
                </a:ext>
              </a:extLst>
            </p:cNvPr>
            <p:cNvSpPr txBox="1"/>
            <p:nvPr/>
          </p:nvSpPr>
          <p:spPr>
            <a:xfrm rot="3708048">
              <a:off x="30480" y="4077437"/>
              <a:ext cx="4645152" cy="261610"/>
            </a:xfrm>
            <a:prstGeom prst="rect">
              <a:avLst/>
            </a:prstGeom>
            <a:noFill/>
            <a:ln>
              <a:noFill/>
            </a:ln>
          </p:spPr>
          <p:txBody>
            <a:bodyPr wrap="square" rtlCol="0">
              <a:spAutoFit/>
            </a:bodyPr>
            <a:lstStyle/>
            <a:p>
              <a:r>
                <a:rPr lang="en-GB" sz="1100" dirty="0">
                  <a:solidFill>
                    <a:schemeClr val="accent6"/>
                  </a:solidFill>
                </a:rPr>
                <a:t>YouTube Non-Skippable 15/20”</a:t>
              </a:r>
            </a:p>
          </p:txBody>
        </p:sp>
        <p:sp>
          <p:nvSpPr>
            <p:cNvPr id="10" name="TextBox 9">
              <a:extLst>
                <a:ext uri="{FF2B5EF4-FFF2-40B4-BE49-F238E27FC236}">
                  <a16:creationId xmlns:a16="http://schemas.microsoft.com/office/drawing/2014/main" id="{8D7A7DCC-756B-4538-8FBF-E0CAF1DC1E42}"/>
                </a:ext>
              </a:extLst>
            </p:cNvPr>
            <p:cNvSpPr txBox="1"/>
            <p:nvPr/>
          </p:nvSpPr>
          <p:spPr>
            <a:xfrm rot="1151602">
              <a:off x="1688592" y="4185032"/>
              <a:ext cx="835152" cy="261610"/>
            </a:xfrm>
            <a:prstGeom prst="rect">
              <a:avLst/>
            </a:prstGeom>
            <a:noFill/>
            <a:ln>
              <a:noFill/>
            </a:ln>
          </p:spPr>
          <p:txBody>
            <a:bodyPr wrap="square" rtlCol="0">
              <a:spAutoFit/>
            </a:bodyPr>
            <a:lstStyle/>
            <a:p>
              <a:r>
                <a:rPr lang="en-GB" sz="1100" dirty="0">
                  <a:solidFill>
                    <a:schemeClr val="accent6"/>
                  </a:solidFill>
                </a:rPr>
                <a:t>TV 30”</a:t>
              </a:r>
            </a:p>
          </p:txBody>
        </p:sp>
        <p:sp>
          <p:nvSpPr>
            <p:cNvPr id="11" name="TextBox 10">
              <a:extLst>
                <a:ext uri="{FF2B5EF4-FFF2-40B4-BE49-F238E27FC236}">
                  <a16:creationId xmlns:a16="http://schemas.microsoft.com/office/drawing/2014/main" id="{8238A7F9-B2A2-4861-8E7A-7E93B52C3BF2}"/>
                </a:ext>
              </a:extLst>
            </p:cNvPr>
            <p:cNvSpPr txBox="1"/>
            <p:nvPr/>
          </p:nvSpPr>
          <p:spPr>
            <a:xfrm rot="3029994">
              <a:off x="1558842" y="5479159"/>
              <a:ext cx="1971301" cy="261610"/>
            </a:xfrm>
            <a:prstGeom prst="rect">
              <a:avLst/>
            </a:prstGeom>
            <a:noFill/>
            <a:ln>
              <a:noFill/>
            </a:ln>
          </p:spPr>
          <p:txBody>
            <a:bodyPr wrap="square" rtlCol="0">
              <a:spAutoFit/>
            </a:bodyPr>
            <a:lstStyle/>
            <a:p>
              <a:r>
                <a:rPr lang="en-GB" sz="1100" dirty="0">
                  <a:solidFill>
                    <a:schemeClr val="accent6"/>
                  </a:solidFill>
                </a:rPr>
                <a:t>YouTube 6s Bumper</a:t>
              </a:r>
            </a:p>
          </p:txBody>
        </p:sp>
        <p:sp>
          <p:nvSpPr>
            <p:cNvPr id="12" name="TextBox 11">
              <a:extLst>
                <a:ext uri="{FF2B5EF4-FFF2-40B4-BE49-F238E27FC236}">
                  <a16:creationId xmlns:a16="http://schemas.microsoft.com/office/drawing/2014/main" id="{1258F706-1A33-4ED0-B947-A56033E747D7}"/>
                </a:ext>
              </a:extLst>
            </p:cNvPr>
            <p:cNvSpPr txBox="1"/>
            <p:nvPr/>
          </p:nvSpPr>
          <p:spPr>
            <a:xfrm rot="2911661">
              <a:off x="1287738" y="5869093"/>
              <a:ext cx="1971301" cy="261610"/>
            </a:xfrm>
            <a:prstGeom prst="rect">
              <a:avLst/>
            </a:prstGeom>
            <a:noFill/>
            <a:ln>
              <a:noFill/>
            </a:ln>
          </p:spPr>
          <p:txBody>
            <a:bodyPr wrap="square" rtlCol="0">
              <a:spAutoFit/>
            </a:bodyPr>
            <a:lstStyle/>
            <a:p>
              <a:r>
                <a:rPr lang="en-GB" sz="1100" dirty="0">
                  <a:solidFill>
                    <a:schemeClr val="accent6"/>
                  </a:solidFill>
                </a:rPr>
                <a:t>FB Infeed</a:t>
              </a:r>
            </a:p>
          </p:txBody>
        </p:sp>
      </p:grpSp>
      <p:pic>
        <p:nvPicPr>
          <p:cNvPr id="13" name="Picture 12" descr="Chart, waterfall chart&#10;&#10;Description automatically generated">
            <a:extLst>
              <a:ext uri="{FF2B5EF4-FFF2-40B4-BE49-F238E27FC236}">
                <a16:creationId xmlns:a16="http://schemas.microsoft.com/office/drawing/2014/main" id="{CA771948-56C7-496F-86C1-A726828B923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
        <p:nvSpPr>
          <p:cNvPr id="20" name="TextBox 19">
            <a:extLst>
              <a:ext uri="{FF2B5EF4-FFF2-40B4-BE49-F238E27FC236}">
                <a16:creationId xmlns:a16="http://schemas.microsoft.com/office/drawing/2014/main" id="{CAB7D151-F1E5-4BA7-AAE3-35150667D2CC}"/>
              </a:ext>
            </a:extLst>
          </p:cNvPr>
          <p:cNvSpPr txBox="1"/>
          <p:nvPr/>
        </p:nvSpPr>
        <p:spPr>
          <a:xfrm>
            <a:off x="4949952" y="2779776"/>
            <a:ext cx="3986784" cy="253916"/>
          </a:xfrm>
          <a:prstGeom prst="rect">
            <a:avLst/>
          </a:prstGeom>
          <a:noFill/>
          <a:ln>
            <a:noFill/>
          </a:ln>
        </p:spPr>
        <p:txBody>
          <a:bodyPr wrap="square" rtlCol="0">
            <a:spAutoFit/>
          </a:bodyPr>
          <a:lstStyle/>
          <a:p>
            <a:pPr algn="r"/>
            <a:r>
              <a:rPr lang="en-GB" sz="1050" i="1" dirty="0">
                <a:solidFill>
                  <a:schemeClr val="accent6"/>
                </a:solidFill>
              </a:rPr>
              <a:t>75% of cinema ads are watched for over 20 seconds</a:t>
            </a:r>
          </a:p>
        </p:txBody>
      </p:sp>
    </p:spTree>
    <p:extLst>
      <p:ext uri="{BB962C8B-B14F-4D97-AF65-F5344CB8AC3E}">
        <p14:creationId xmlns:p14="http://schemas.microsoft.com/office/powerpoint/2010/main" val="1441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C33075-0570-6B36-818B-2D0816BFC4FF}"/>
              </a:ext>
            </a:extLst>
          </p:cNvPr>
          <p:cNvGraphicFramePr/>
          <p:nvPr>
            <p:extLst>
              <p:ext uri="{D42A27DB-BD31-4B8C-83A1-F6EECF244321}">
                <p14:modId xmlns:p14="http://schemas.microsoft.com/office/powerpoint/2010/main" val="4131624685"/>
              </p:ext>
            </p:extLst>
          </p:nvPr>
        </p:nvGraphicFramePr>
        <p:xfrm>
          <a:off x="270000" y="1074801"/>
          <a:ext cx="12799824" cy="548344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sz="2800" dirty="0"/>
              <a:t>For every 1,000 impressions a 30” cinema ad delivers over 22,700 secs of attention</a:t>
            </a:r>
            <a:endParaRPr lang="en-GB" dirty="0"/>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211452" y="7220044"/>
            <a:ext cx="11117091" cy="307777"/>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Cinema Source: Lumen Attention Research Project April 2022 / </a:t>
            </a:r>
            <a:r>
              <a:rPr kumimoji="0" lang="en-GB" sz="805" b="0" i="0" u="none" strike="noStrike" kern="1200" cap="none" spc="0" normalizeH="0" baseline="0" noProof="0" dirty="0">
                <a:ln>
                  <a:noFill/>
                </a:ln>
                <a:solidFill>
                  <a:srgbClr val="000000"/>
                </a:solidFill>
                <a:effectLst/>
                <a:uLnTx/>
                <a:uFillTx/>
                <a:latin typeface="Arial"/>
                <a:ea typeface="+mn-ea"/>
                <a:cs typeface="+mn-cs"/>
              </a:rPr>
              <a:t>Onscreen Ad Impressions: Cinema Ads = 1,347</a:t>
            </a:r>
            <a:br>
              <a:rPr kumimoji="0" lang="en-GB" sz="805" b="0" i="0" u="none" strike="noStrike" kern="1200" cap="none" spc="0" normalizeH="0" baseline="0" noProof="0" dirty="0">
                <a:ln>
                  <a:noFill/>
                </a:ln>
                <a:solidFill>
                  <a:srgbClr val="000000"/>
                </a:solidFill>
                <a:effectLst/>
                <a:uLnTx/>
                <a:uFillTx/>
                <a:latin typeface="Arial"/>
                <a:ea typeface="+mn-ea"/>
                <a:cs typeface="+mn-cs"/>
              </a:rPr>
            </a:br>
            <a:r>
              <a:rPr kumimoji="0" lang="en-GB" sz="805" b="0" i="0" u="none" strike="noStrike" kern="1200" cap="none" spc="0" normalizeH="0" baseline="0" noProof="0" dirty="0">
                <a:ln>
                  <a:noFill/>
                </a:ln>
                <a:solidFill>
                  <a:srgbClr val="000000"/>
                </a:solidFill>
                <a:effectLst/>
                <a:uLnTx/>
                <a:uFillTx/>
                <a:latin typeface="Arial"/>
                <a:ea typeface="+mn-ea"/>
                <a:cs typeface="+mn-cs"/>
              </a:rPr>
              <a:t>Other Channel 2023 Norms: TV data = </a:t>
            </a:r>
            <a:r>
              <a:rPr kumimoji="0" lang="en-GB" sz="805" b="0" i="0" u="none" strike="noStrike" kern="1200" cap="none" spc="0" normalizeH="0" baseline="0" noProof="0" dirty="0" err="1">
                <a:ln>
                  <a:noFill/>
                </a:ln>
                <a:solidFill>
                  <a:srgbClr val="000000"/>
                </a:solidFill>
                <a:effectLst/>
                <a:uLnTx/>
                <a:uFillTx/>
                <a:latin typeface="Arial"/>
                <a:ea typeface="+mn-ea"/>
                <a:cs typeface="+mn-cs"/>
              </a:rPr>
              <a:t>Tvision</a:t>
            </a:r>
            <a:r>
              <a:rPr kumimoji="0" lang="en-GB" sz="805" b="0" i="0" u="none" strike="noStrike" kern="1200" cap="none" spc="0" normalizeH="0" baseline="0" noProof="0" dirty="0">
                <a:ln>
                  <a:noFill/>
                </a:ln>
                <a:solidFill>
                  <a:srgbClr val="000000"/>
                </a:solidFill>
                <a:effectLst/>
                <a:uLnTx/>
                <a:uFillTx/>
                <a:latin typeface="Arial"/>
                <a:ea typeface="+mn-ea"/>
                <a:cs typeface="+mn-cs"/>
              </a:rPr>
              <a:t> / YouTube, Facebook, OOH, Display data = Lumen Research</a:t>
            </a:r>
            <a:endParaRPr kumimoji="0" lang="en-US" sz="805" b="0" i="0" u="none" strike="noStrike" kern="1200" cap="none" spc="0" normalizeH="0" baseline="0" noProof="0" dirty="0">
              <a:ln>
                <a:noFill/>
              </a:ln>
              <a:solidFill>
                <a:srgbClr val="000000"/>
              </a:solidFill>
              <a:effectLst/>
              <a:uLnTx/>
              <a:uFillTx/>
              <a:latin typeface="Arial"/>
              <a:ea typeface="+mn-ea"/>
              <a:cs typeface="+mn-cs"/>
            </a:endParaRPr>
          </a:p>
          <a:p>
            <a:pPr marL="0" marR="0" lvl="0" indent="0" algn="r" defTabSz="872296" rtl="0" eaLnBrk="1" fontAlgn="auto" latinLnBrk="0" hangingPunct="1">
              <a:lnSpc>
                <a:spcPts val="800"/>
              </a:lnSpc>
              <a:spcBef>
                <a:spcPts val="0"/>
              </a:spcBef>
              <a:spcAft>
                <a:spcPts val="0"/>
              </a:spcAft>
              <a:buClr>
                <a:srgbClr val="FFFFFF"/>
              </a:buClr>
              <a:buSzPct val="100000"/>
              <a:buFont typeface="Arial"/>
              <a:buNone/>
              <a:tabLst/>
              <a:defRPr/>
            </a:pPr>
            <a:endParaRPr kumimoji="0" lang="en-GB"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410766" rtl="0" eaLnBrk="1" fontAlgn="auto" latinLnBrk="0" hangingPunct="1">
              <a:lnSpc>
                <a:spcPct val="105000"/>
              </a:lnSpc>
              <a:spcBef>
                <a:spcPts val="1200"/>
              </a:spcBef>
              <a:spcAft>
                <a:spcPts val="0"/>
              </a:spcAft>
              <a:buClrTx/>
              <a:buSzTx/>
              <a:buFontTx/>
              <a:buNone/>
              <a:tabLst/>
              <a:defRPr/>
            </a:pPr>
            <a:r>
              <a:rPr kumimoji="0" lang="en-GB" sz="1323" b="1" i="0" u="none" strike="noStrike" kern="1200" cap="none" spc="0" normalizeH="0" baseline="0" noProof="0" dirty="0">
                <a:ln>
                  <a:noFill/>
                </a:ln>
                <a:solidFill>
                  <a:srgbClr val="8A8A8D"/>
                </a:solidFill>
                <a:effectLst/>
                <a:highlight>
                  <a:srgbClr val="FFFFFF"/>
                </a:highlight>
                <a:uLnTx/>
                <a:uFillTx/>
                <a:latin typeface="Arial"/>
                <a:ea typeface="+mn-ea"/>
                <a:cs typeface="+mn-cs"/>
              </a:rPr>
              <a:t>Attentive seconds per 1,000 impressions (% viewed x Average </a:t>
            </a:r>
            <a:r>
              <a:rPr lang="en-GB" sz="1323" dirty="0">
                <a:solidFill>
                  <a:srgbClr val="8A8A8D"/>
                </a:solidFill>
                <a:highlight>
                  <a:srgbClr val="FFFFFF"/>
                </a:highlight>
                <a:latin typeface="Arial"/>
              </a:rPr>
              <a:t>viewed time x 1000) </a:t>
            </a:r>
            <a:r>
              <a:rPr lang="en-GB" sz="1323" dirty="0">
                <a:solidFill>
                  <a:srgbClr val="8A8A8D"/>
                </a:solidFill>
                <a:highlight>
                  <a:srgbClr val="FFFFFF"/>
                </a:highlight>
                <a:latin typeface="Arial"/>
                <a:sym typeface="Poppins Regular"/>
              </a:rPr>
              <a:t>helps us understand the true power of each format </a:t>
            </a:r>
            <a:br>
              <a:rPr lang="en-GB" sz="1323" dirty="0">
                <a:solidFill>
                  <a:srgbClr val="8A8A8D"/>
                </a:solidFill>
                <a:highlight>
                  <a:srgbClr val="FFFFFF"/>
                </a:highlight>
                <a:latin typeface="Arial"/>
                <a:sym typeface="Poppins Regular"/>
              </a:rPr>
            </a:br>
            <a:r>
              <a:rPr lang="en-GB" sz="1323" dirty="0">
                <a:solidFill>
                  <a:srgbClr val="8A8A8D"/>
                </a:solidFill>
                <a:highlight>
                  <a:srgbClr val="FFFFFF"/>
                </a:highlight>
                <a:latin typeface="Arial"/>
                <a:sym typeface="Poppins Regular"/>
              </a:rPr>
              <a:t>to deliver ‘eyeballs’ for brands</a:t>
            </a:r>
          </a:p>
          <a:p>
            <a:pPr marL="0" marR="0" lvl="0" indent="0" algn="l" defTabSz="961844" rtl="0" eaLnBrk="1" fontAlgn="auto" latinLnBrk="0" hangingPunct="1">
              <a:lnSpc>
                <a:spcPts val="1654"/>
              </a:lnSpc>
              <a:spcBef>
                <a:spcPts val="0"/>
              </a:spcBef>
              <a:spcAft>
                <a:spcPts val="0"/>
              </a:spcAft>
              <a:buClr>
                <a:srgbClr val="FFFFFF"/>
              </a:buClr>
              <a:buSzPct val="100000"/>
              <a:buFont typeface="Arial"/>
              <a:buNone/>
              <a:tabLst/>
              <a:defRPr/>
            </a:pPr>
            <a:endParaRPr kumimoji="0" lang="en-GB" sz="1323" b="1" i="0" u="none" strike="noStrike" kern="1200" cap="none" spc="0" normalizeH="0" baseline="0" noProof="0" dirty="0">
              <a:ln>
                <a:noFill/>
              </a:ln>
              <a:solidFill>
                <a:srgbClr val="8A8A8D"/>
              </a:solidFill>
              <a:effectLst/>
              <a:highlight>
                <a:srgbClr val="FFFFFF"/>
              </a:highlight>
              <a:uLnTx/>
              <a:uFillTx/>
              <a:latin typeface="Arial"/>
              <a:ea typeface="+mn-ea"/>
              <a:cs typeface="+mn-cs"/>
            </a:endParaRPr>
          </a:p>
        </p:txBody>
      </p:sp>
      <p:sp>
        <p:nvSpPr>
          <p:cNvPr id="10" name="Rectangle 9">
            <a:extLst>
              <a:ext uri="{FF2B5EF4-FFF2-40B4-BE49-F238E27FC236}">
                <a16:creationId xmlns:a16="http://schemas.microsoft.com/office/drawing/2014/main" id="{ED6959A2-19E5-4915-8AEF-8A98E5C86F6D}"/>
              </a:ext>
            </a:extLst>
          </p:cNvPr>
          <p:cNvSpPr/>
          <p:nvPr/>
        </p:nvSpPr>
        <p:spPr>
          <a:xfrm>
            <a:off x="4156364" y="1857376"/>
            <a:ext cx="8913460" cy="4043552"/>
          </a:xfrm>
          <a:prstGeom prst="rect">
            <a:avLst/>
          </a:prstGeom>
          <a:noFill/>
          <a:ln w="12700">
            <a:solidFill>
              <a:schemeClr val="accent6"/>
            </a:solidFill>
            <a:prstDash val="sys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2095" b="0" i="0" u="none" strike="noStrike" kern="1200" cap="none" spc="0" normalizeH="0" baseline="0" noProof="0" dirty="0">
              <a:ln>
                <a:solidFill>
                  <a:srgbClr val="00BFD6"/>
                </a:solidFill>
                <a:prstDash val="sysDot"/>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ECA27A01-F574-4B41-9690-CCEA94E64C6A}"/>
              </a:ext>
            </a:extLst>
          </p:cNvPr>
          <p:cNvSpPr/>
          <p:nvPr/>
        </p:nvSpPr>
        <p:spPr>
          <a:xfrm>
            <a:off x="7553835" y="1685511"/>
            <a:ext cx="1504278" cy="343730"/>
          </a:xfrm>
          <a:prstGeom prst="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763" tIns="78763" rIns="78763" bIns="78763" numCol="1" spcCol="38100" rtlCol="0" anchor="ctr">
            <a:spAutoFit/>
          </a:bodyPr>
          <a:lstStyle/>
          <a:p>
            <a:pPr marL="0" marR="0" lvl="0" indent="0" algn="ctr" defTabSz="905738" rtl="0" eaLnBrk="1"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Arial"/>
                <a:cs typeface="Arial"/>
                <a:sym typeface="Arial"/>
              </a:rPr>
              <a:t>LUMEN NORMS</a:t>
            </a:r>
            <a:endParaRPr kumimoji="0" lang="en-US" sz="1200" b="0" i="0" u="none" strike="noStrike" kern="1200" cap="none" spc="0" normalizeH="0" baseline="0" noProof="0" dirty="0">
              <a:ln>
                <a:noFill/>
              </a:ln>
              <a:solidFill>
                <a:srgbClr val="FFFFFF"/>
              </a:solidFill>
              <a:effectLst/>
              <a:uLnTx/>
              <a:uFillTx/>
              <a:latin typeface="Arial"/>
              <a:ea typeface="Arial"/>
              <a:cs typeface="Arial"/>
              <a:sym typeface="Arial"/>
            </a:endParaRPr>
          </a:p>
        </p:txBody>
      </p:sp>
      <p:pic>
        <p:nvPicPr>
          <p:cNvPr id="11" name="Picture 10" descr="Chart, waterfall chart&#10;&#10;Description automatically generated">
            <a:extLst>
              <a:ext uri="{FF2B5EF4-FFF2-40B4-BE49-F238E27FC236}">
                <a16:creationId xmlns:a16="http://schemas.microsoft.com/office/drawing/2014/main" id="{979B1D14-5854-421D-AA23-1589824B64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3250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GB" dirty="0"/>
              <a:t>Calculating proportion of time spent viewing</a:t>
            </a:r>
            <a:endParaRPr lang="en-US" dirty="0"/>
          </a:p>
        </p:txBody>
      </p:sp>
      <p:sp>
        <p:nvSpPr>
          <p:cNvPr id="17" name="Rectangle 16">
            <a:extLst>
              <a:ext uri="{FF2B5EF4-FFF2-40B4-BE49-F238E27FC236}">
                <a16:creationId xmlns:a16="http://schemas.microsoft.com/office/drawing/2014/main" id="{01F3AFDD-DCDB-0EB8-CCE0-177FAC67674E}"/>
              </a:ext>
            </a:extLst>
          </p:cNvPr>
          <p:cNvSpPr/>
          <p:nvPr/>
        </p:nvSpPr>
        <p:spPr>
          <a:xfrm>
            <a:off x="4818719" y="1814915"/>
            <a:ext cx="3749003" cy="1708574"/>
          </a:xfrm>
          <a:prstGeom prst="rect">
            <a:avLst/>
          </a:prstGeom>
          <a:noFill/>
          <a:ln w="9525" cap="flat" cmpd="sng" algn="ctr">
            <a:solidFill>
              <a:schemeClr val="accent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chemeClr val="accent6"/>
                </a:solidFill>
                <a:effectLst/>
                <a:uLnTx/>
                <a:uFillTx/>
                <a:latin typeface="+mj-lt"/>
                <a:cs typeface="Poppins Regular"/>
              </a:rPr>
              <a:t>AVG. VIEWABLE TIME (SECS)</a:t>
            </a:r>
          </a:p>
        </p:txBody>
      </p:sp>
      <p:sp>
        <p:nvSpPr>
          <p:cNvPr id="18" name="Rectangle 17">
            <a:extLst>
              <a:ext uri="{FF2B5EF4-FFF2-40B4-BE49-F238E27FC236}">
                <a16:creationId xmlns:a16="http://schemas.microsoft.com/office/drawing/2014/main" id="{53D27D56-E9EF-E701-4C89-FA79B69D96A0}"/>
              </a:ext>
            </a:extLst>
          </p:cNvPr>
          <p:cNvSpPr/>
          <p:nvPr/>
        </p:nvSpPr>
        <p:spPr>
          <a:xfrm>
            <a:off x="270471" y="1814915"/>
            <a:ext cx="3749003" cy="1708574"/>
          </a:xfrm>
          <a:prstGeom prst="rect">
            <a:avLst/>
          </a:prstGeom>
          <a:noFill/>
          <a:ln w="9525" cap="flat" cmpd="sng" algn="ctr">
            <a:solidFill>
              <a:schemeClr val="bg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chemeClr val="bg2"/>
                </a:solidFill>
                <a:effectLst/>
                <a:uLnTx/>
                <a:uFillTx/>
                <a:latin typeface="+mj-lt"/>
                <a:cs typeface="Poppins Regular"/>
              </a:rPr>
              <a:t>AVG. VIEWED TIME (SECS)</a:t>
            </a:r>
          </a:p>
        </p:txBody>
      </p:sp>
      <p:sp>
        <p:nvSpPr>
          <p:cNvPr id="19" name="Rectangle 18">
            <a:extLst>
              <a:ext uri="{FF2B5EF4-FFF2-40B4-BE49-F238E27FC236}">
                <a16:creationId xmlns:a16="http://schemas.microsoft.com/office/drawing/2014/main" id="{77A2D9AA-484E-EA4C-66E8-44F596EB642D}"/>
              </a:ext>
            </a:extLst>
          </p:cNvPr>
          <p:cNvSpPr/>
          <p:nvPr/>
        </p:nvSpPr>
        <p:spPr>
          <a:xfrm>
            <a:off x="9262780" y="1814914"/>
            <a:ext cx="3749003" cy="1708574"/>
          </a:xfrm>
          <a:prstGeom prst="rect">
            <a:avLst/>
          </a:prstGeom>
          <a:noFill/>
          <a:ln w="9525" cap="flat" cmpd="sng" algn="ctr">
            <a:solidFill>
              <a:schemeClr val="bg2">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chemeClr val="bg2">
                    <a:lumMod val="75000"/>
                  </a:schemeClr>
                </a:solidFill>
                <a:effectLst/>
                <a:uLnTx/>
                <a:uFillTx/>
                <a:latin typeface="+mj-lt"/>
                <a:cs typeface="Poppins Regular"/>
              </a:rPr>
              <a:t>% VIEWED</a:t>
            </a:r>
          </a:p>
        </p:txBody>
      </p:sp>
      <p:pic>
        <p:nvPicPr>
          <p:cNvPr id="20" name="Picture 19" descr="Shape&#10;&#10;Description automatically generated with low confidence">
            <a:extLst>
              <a:ext uri="{FF2B5EF4-FFF2-40B4-BE49-F238E27FC236}">
                <a16:creationId xmlns:a16="http://schemas.microsoft.com/office/drawing/2014/main" id="{A4172888-FFB4-783B-C4B0-BE70930672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753594">
            <a:off x="8707565" y="2384920"/>
            <a:ext cx="426716" cy="426716"/>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3493FB28-C0AF-2A1A-8EA4-5D15F936E2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02023" y="2384920"/>
            <a:ext cx="426716" cy="426716"/>
          </a:xfrm>
          <a:prstGeom prst="rect">
            <a:avLst/>
          </a:prstGeom>
        </p:spPr>
      </p:pic>
      <p:sp>
        <p:nvSpPr>
          <p:cNvPr id="23" name="Rectangle 22">
            <a:extLst>
              <a:ext uri="{FF2B5EF4-FFF2-40B4-BE49-F238E27FC236}">
                <a16:creationId xmlns:a16="http://schemas.microsoft.com/office/drawing/2014/main" id="{00EE9599-792D-B2AD-63D8-8BD34A0C6431}"/>
              </a:ext>
            </a:extLst>
          </p:cNvPr>
          <p:cNvSpPr/>
          <p:nvPr/>
        </p:nvSpPr>
        <p:spPr>
          <a:xfrm>
            <a:off x="270000" y="920891"/>
            <a:ext cx="12751256" cy="737221"/>
          </a:xfrm>
          <a:prstGeom prst="rect">
            <a:avLst/>
          </a:prstGeom>
          <a:solidFill>
            <a:schemeClr val="accent4"/>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FFFFFF"/>
                </a:solidFill>
                <a:effectLst/>
                <a:uLnTx/>
                <a:uFillTx/>
                <a:latin typeface="+mj-lt"/>
                <a:cs typeface="Poppins Regular"/>
              </a:rPr>
              <a:t>% OF VIEWABLE TIME SPENT VIEWING =</a:t>
            </a:r>
          </a:p>
        </p:txBody>
      </p:sp>
      <p:sp>
        <p:nvSpPr>
          <p:cNvPr id="4" name="Text Placeholder 3">
            <a:extLst>
              <a:ext uri="{FF2B5EF4-FFF2-40B4-BE49-F238E27FC236}">
                <a16:creationId xmlns:a16="http://schemas.microsoft.com/office/drawing/2014/main" id="{4229D6EF-836B-F989-CC94-363923B34A5B}"/>
              </a:ext>
            </a:extLst>
          </p:cNvPr>
          <p:cNvSpPr>
            <a:spLocks noGrp="1"/>
          </p:cNvSpPr>
          <p:nvPr>
            <p:ph type="body" sz="quarter" idx="11"/>
          </p:nvPr>
        </p:nvSpPr>
        <p:spPr/>
        <p:txBody>
          <a:bodyPr/>
          <a:lstStyle/>
          <a:p>
            <a:endParaRPr lang="en-GB"/>
          </a:p>
        </p:txBody>
      </p:sp>
      <p:pic>
        <p:nvPicPr>
          <p:cNvPr id="11" name="Picture 10" descr="Chart, waterfall chart&#10;&#10;Description automatically generated">
            <a:extLst>
              <a:ext uri="{FF2B5EF4-FFF2-40B4-BE49-F238E27FC236}">
                <a16:creationId xmlns:a16="http://schemas.microsoft.com/office/drawing/2014/main" id="{5F0D4114-4C36-4455-BEE1-3F83F719DF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grpSp>
        <p:nvGrpSpPr>
          <p:cNvPr id="10" name="Group 9">
            <a:extLst>
              <a:ext uri="{FF2B5EF4-FFF2-40B4-BE49-F238E27FC236}">
                <a16:creationId xmlns:a16="http://schemas.microsoft.com/office/drawing/2014/main" id="{B41E1A7E-DDFD-49AD-A7AB-F5FE6896FE08}"/>
              </a:ext>
            </a:extLst>
          </p:cNvPr>
          <p:cNvGrpSpPr/>
          <p:nvPr/>
        </p:nvGrpSpPr>
        <p:grpSpPr>
          <a:xfrm>
            <a:off x="270000" y="3780631"/>
            <a:ext cx="12751256" cy="3083465"/>
            <a:chOff x="270000" y="3780631"/>
            <a:chExt cx="12751256" cy="3083465"/>
          </a:xfrm>
        </p:grpSpPr>
        <p:graphicFrame>
          <p:nvGraphicFramePr>
            <p:cNvPr id="3" name="Chart 2">
              <a:extLst>
                <a:ext uri="{FF2B5EF4-FFF2-40B4-BE49-F238E27FC236}">
                  <a16:creationId xmlns:a16="http://schemas.microsoft.com/office/drawing/2014/main" id="{C2655432-2B83-4640-9490-3D04B326C888}"/>
                </a:ext>
              </a:extLst>
            </p:cNvPr>
            <p:cNvGraphicFramePr/>
            <p:nvPr>
              <p:extLst>
                <p:ext uri="{D42A27DB-BD31-4B8C-83A1-F6EECF244321}">
                  <p14:modId xmlns:p14="http://schemas.microsoft.com/office/powerpoint/2010/main" val="3157372341"/>
                </p:ext>
              </p:extLst>
            </p:nvPr>
          </p:nvGraphicFramePr>
          <p:xfrm>
            <a:off x="731588" y="4020138"/>
            <a:ext cx="2826768" cy="26202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DD3B6827-2B00-478F-A110-347627467948}"/>
                </a:ext>
              </a:extLst>
            </p:cNvPr>
            <p:cNvGraphicFramePr/>
            <p:nvPr>
              <p:extLst>
                <p:ext uri="{D42A27DB-BD31-4B8C-83A1-F6EECF244321}">
                  <p14:modId xmlns:p14="http://schemas.microsoft.com/office/powerpoint/2010/main" val="1470424954"/>
                </p:ext>
              </p:extLst>
            </p:nvPr>
          </p:nvGraphicFramePr>
          <p:xfrm>
            <a:off x="3818860" y="4020138"/>
            <a:ext cx="2826768" cy="26202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5">
              <a:extLst>
                <a:ext uri="{FF2B5EF4-FFF2-40B4-BE49-F238E27FC236}">
                  <a16:creationId xmlns:a16="http://schemas.microsoft.com/office/drawing/2014/main" id="{B914E519-5251-43DB-B6D2-D2D17EBE2535}"/>
                </a:ext>
              </a:extLst>
            </p:cNvPr>
            <p:cNvGraphicFramePr/>
            <p:nvPr>
              <p:extLst>
                <p:ext uri="{D42A27DB-BD31-4B8C-83A1-F6EECF244321}">
                  <p14:modId xmlns:p14="http://schemas.microsoft.com/office/powerpoint/2010/main" val="1706617956"/>
                </p:ext>
              </p:extLst>
            </p:nvPr>
          </p:nvGraphicFramePr>
          <p:xfrm>
            <a:off x="6906132" y="4020138"/>
            <a:ext cx="2826768" cy="2620234"/>
          </p:xfrm>
          <a:graphic>
            <a:graphicData uri="http://schemas.openxmlformats.org/drawingml/2006/chart">
              <c:chart xmlns:c="http://schemas.openxmlformats.org/drawingml/2006/chart" xmlns:r="http://schemas.openxmlformats.org/officeDocument/2006/relationships" r:id="rId8"/>
            </a:graphicData>
          </a:graphic>
        </p:graphicFrame>
        <p:sp>
          <p:nvSpPr>
            <p:cNvPr id="8" name="Rectangle 7">
              <a:extLst>
                <a:ext uri="{FF2B5EF4-FFF2-40B4-BE49-F238E27FC236}">
                  <a16:creationId xmlns:a16="http://schemas.microsoft.com/office/drawing/2014/main" id="{4E4E23D6-3A0C-49EB-B542-873687D4A13A}"/>
                </a:ext>
              </a:extLst>
            </p:cNvPr>
            <p:cNvSpPr/>
            <p:nvPr/>
          </p:nvSpPr>
          <p:spPr>
            <a:xfrm>
              <a:off x="10501348" y="5075488"/>
              <a:ext cx="1751460" cy="799532"/>
            </a:xfrm>
            <a:prstGeom prst="rect">
              <a:avLst/>
            </a:prstGeom>
            <a:solidFill>
              <a:schemeClr val="accent4"/>
            </a:solidFill>
            <a:ln w="9525" cap="flat" cmpd="sng" algn="ctr">
              <a:solidFill>
                <a:srgbClr val="BAF7F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FFFFFF"/>
                  </a:solidFill>
                  <a:effectLst/>
                  <a:uLnTx/>
                  <a:uFillTx/>
                  <a:latin typeface="+mj-lt"/>
                  <a:cs typeface="Poppins Regular"/>
                </a:rPr>
                <a:t>= 76%</a:t>
              </a:r>
            </a:p>
          </p:txBody>
        </p:sp>
        <p:pic>
          <p:nvPicPr>
            <p:cNvPr id="26" name="Picture 25" descr="Shape&#10;&#10;Description automatically generated with low confidence">
              <a:extLst>
                <a:ext uri="{FF2B5EF4-FFF2-40B4-BE49-F238E27FC236}">
                  <a16:creationId xmlns:a16="http://schemas.microsoft.com/office/drawing/2014/main" id="{6583F5BD-783C-428B-8C21-A33E3C3B96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805742">
              <a:off x="6476671" y="4960304"/>
              <a:ext cx="426716" cy="426716"/>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41CF77BF-9DBC-47C2-9C0E-5F14D8AF7C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92144" y="4960304"/>
              <a:ext cx="426716" cy="426716"/>
            </a:xfrm>
            <a:prstGeom prst="rect">
              <a:avLst/>
            </a:prstGeom>
          </p:spPr>
        </p:pic>
        <p:sp>
          <p:nvSpPr>
            <p:cNvPr id="9" name="Rectangle 8">
              <a:extLst>
                <a:ext uri="{FF2B5EF4-FFF2-40B4-BE49-F238E27FC236}">
                  <a16:creationId xmlns:a16="http://schemas.microsoft.com/office/drawing/2014/main" id="{8DA45C07-B612-41A7-8555-C045CC03783F}"/>
                </a:ext>
              </a:extLst>
            </p:cNvPr>
            <p:cNvSpPr/>
            <p:nvPr/>
          </p:nvSpPr>
          <p:spPr>
            <a:xfrm>
              <a:off x="270000" y="3780631"/>
              <a:ext cx="12751256" cy="3083465"/>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grpSp>
    </p:spTree>
    <p:extLst>
      <p:ext uri="{BB962C8B-B14F-4D97-AF65-F5344CB8AC3E}">
        <p14:creationId xmlns:p14="http://schemas.microsoft.com/office/powerpoint/2010/main" val="24085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Attention holds strong in cinema REGARDLESS OF AD LENGTH</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375936" y="7197840"/>
            <a:ext cx="12977625" cy="186846"/>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Onscreen Ad Impressions: Cinema 30s or less = 797, Cinema 30s or more = 589</a:t>
            </a: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The proportion of your ad being viewed remains high for ads over 30” highlighting the suitability of cinema for running longer length copy</a:t>
            </a:r>
          </a:p>
        </p:txBody>
      </p:sp>
      <p:graphicFrame>
        <p:nvGraphicFramePr>
          <p:cNvPr id="6" name="Chart 5">
            <a:extLst>
              <a:ext uri="{FF2B5EF4-FFF2-40B4-BE49-F238E27FC236}">
                <a16:creationId xmlns:a16="http://schemas.microsoft.com/office/drawing/2014/main" id="{D2FBF276-B7CF-9620-775C-344A3739388F}"/>
              </a:ext>
            </a:extLst>
          </p:cNvPr>
          <p:cNvGraphicFramePr>
            <a:graphicFrameLocks/>
          </p:cNvGraphicFramePr>
          <p:nvPr>
            <p:extLst>
              <p:ext uri="{D42A27DB-BD31-4B8C-83A1-F6EECF244321}">
                <p14:modId xmlns:p14="http://schemas.microsoft.com/office/powerpoint/2010/main" val="1637668048"/>
              </p:ext>
            </p:extLst>
          </p:nvPr>
        </p:nvGraphicFramePr>
        <p:xfrm>
          <a:off x="270000" y="1024129"/>
          <a:ext cx="12690096" cy="54651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231F264-7C65-1CA5-A8E3-BE501783244B}"/>
              </a:ext>
            </a:extLst>
          </p:cNvPr>
          <p:cNvSpPr txBox="1"/>
          <p:nvPr/>
        </p:nvSpPr>
        <p:spPr>
          <a:xfrm>
            <a:off x="270000" y="6625573"/>
            <a:ext cx="2107440" cy="298158"/>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000000"/>
                </a:solidFill>
                <a:effectLst/>
                <a:uLnTx/>
                <a:uFillTx/>
              </a:rPr>
              <a:t>No significant statistical difference</a:t>
            </a:r>
            <a:endParaRPr kumimoji="0" lang="en-US" sz="1000" b="0" i="0" strike="noStrike" kern="1200" cap="none" spc="0" normalizeH="0" baseline="0" noProof="0" dirty="0">
              <a:ln>
                <a:noFill/>
              </a:ln>
              <a:solidFill>
                <a:srgbClr val="000000"/>
              </a:solidFill>
              <a:effectLst/>
              <a:uLnTx/>
              <a:uFillTx/>
            </a:endParaRPr>
          </a:p>
        </p:txBody>
      </p:sp>
      <p:pic>
        <p:nvPicPr>
          <p:cNvPr id="8" name="Picture 7" descr="Chart, waterfall chart&#10;&#10;Description automatically generated">
            <a:extLst>
              <a:ext uri="{FF2B5EF4-FFF2-40B4-BE49-F238E27FC236}">
                <a16:creationId xmlns:a16="http://schemas.microsoft.com/office/drawing/2014/main" id="{587E28A6-C207-41BE-BE0E-3EEA447196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7115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visual attention does increase as the reel progresses closer to the main event</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344188" y="7197840"/>
            <a:ext cx="13697749" cy="186846"/>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Onscreen Ad Impressions: Cinema 30s or less = 797, Cinema 30s or more = 589</a:t>
            </a: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Attention levels are high throughout in cinema but there is a correlation that this attention increases the closer it gets to the film</a:t>
            </a:r>
          </a:p>
        </p:txBody>
      </p:sp>
      <p:graphicFrame>
        <p:nvGraphicFramePr>
          <p:cNvPr id="9" name="Chart 8">
            <a:extLst>
              <a:ext uri="{FF2B5EF4-FFF2-40B4-BE49-F238E27FC236}">
                <a16:creationId xmlns:a16="http://schemas.microsoft.com/office/drawing/2014/main" id="{5A9BE190-1972-9F88-072F-5EFE59B372EA}"/>
              </a:ext>
            </a:extLst>
          </p:cNvPr>
          <p:cNvGraphicFramePr>
            <a:graphicFrameLocks/>
          </p:cNvGraphicFramePr>
          <p:nvPr>
            <p:extLst>
              <p:ext uri="{D42A27DB-BD31-4B8C-83A1-F6EECF244321}">
                <p14:modId xmlns:p14="http://schemas.microsoft.com/office/powerpoint/2010/main" val="1807605528"/>
              </p:ext>
            </p:extLst>
          </p:nvPr>
        </p:nvGraphicFramePr>
        <p:xfrm>
          <a:off x="285240" y="1259542"/>
          <a:ext cx="12702287" cy="482121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Chart, waterfall chart&#10;&#10;Description automatically generated">
            <a:extLst>
              <a:ext uri="{FF2B5EF4-FFF2-40B4-BE49-F238E27FC236}">
                <a16:creationId xmlns:a16="http://schemas.microsoft.com/office/drawing/2014/main" id="{B5D22C04-6FC5-4A2D-A03E-775079236C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
        <p:nvSpPr>
          <p:cNvPr id="11" name="Rectangle 10">
            <a:extLst>
              <a:ext uri="{FF2B5EF4-FFF2-40B4-BE49-F238E27FC236}">
                <a16:creationId xmlns:a16="http://schemas.microsoft.com/office/drawing/2014/main" id="{BA16A698-CA2E-4506-B625-EA0AA62134BE}"/>
              </a:ext>
            </a:extLst>
          </p:cNvPr>
          <p:cNvSpPr/>
          <p:nvPr/>
        </p:nvSpPr>
        <p:spPr>
          <a:xfrm>
            <a:off x="285240" y="6230932"/>
            <a:ext cx="10017000" cy="446378"/>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dirty="0">
                <a:solidFill>
                  <a:schemeClr val="accent6"/>
                </a:solidFill>
              </a:rPr>
              <a:t>Main block of brand ads</a:t>
            </a:r>
          </a:p>
        </p:txBody>
      </p:sp>
      <p:sp>
        <p:nvSpPr>
          <p:cNvPr id="13" name="Rectangle 12">
            <a:extLst>
              <a:ext uri="{FF2B5EF4-FFF2-40B4-BE49-F238E27FC236}">
                <a16:creationId xmlns:a16="http://schemas.microsoft.com/office/drawing/2014/main" id="{1AC666F2-5A6D-45F0-AEB1-A36552899A0A}"/>
              </a:ext>
            </a:extLst>
          </p:cNvPr>
          <p:cNvSpPr/>
          <p:nvPr/>
        </p:nvSpPr>
        <p:spPr>
          <a:xfrm>
            <a:off x="10439400" y="6230932"/>
            <a:ext cx="2548127" cy="446378"/>
          </a:xfrm>
          <a:prstGeom prst="rect">
            <a:avLst/>
          </a:prstGeom>
          <a:noFill/>
          <a:ln>
            <a:solidFill>
              <a:schemeClr val="accent5"/>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dirty="0">
                <a:solidFill>
                  <a:schemeClr val="accent6"/>
                </a:solidFill>
              </a:rPr>
              <a:t>Premium positions</a:t>
            </a:r>
          </a:p>
        </p:txBody>
      </p:sp>
    </p:spTree>
    <p:extLst>
      <p:ext uri="{BB962C8B-B14F-4D97-AF65-F5344CB8AC3E}">
        <p14:creationId xmlns:p14="http://schemas.microsoft.com/office/powerpoint/2010/main" val="49924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Cinema ads are just as engaging as movie trailers </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3462528" y="7197840"/>
            <a:ext cx="9891033" cy="186846"/>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Onscreen Ad Impressions: Cinema 30s or less = 797, Cinema 30s or more = 589</a:t>
            </a: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The proportion of time spent engaging between adverts and trailers was very similar, suggesting that the audience find the ads just as engaging </a:t>
            </a:r>
          </a:p>
        </p:txBody>
      </p:sp>
      <p:sp>
        <p:nvSpPr>
          <p:cNvPr id="12" name="TextBox 11">
            <a:extLst>
              <a:ext uri="{FF2B5EF4-FFF2-40B4-BE49-F238E27FC236}">
                <a16:creationId xmlns:a16="http://schemas.microsoft.com/office/drawing/2014/main" id="{C63B1A0E-FBA0-4703-87AA-B76D3E8B87CD}"/>
              </a:ext>
            </a:extLst>
          </p:cNvPr>
          <p:cNvSpPr txBox="1"/>
          <p:nvPr/>
        </p:nvSpPr>
        <p:spPr>
          <a:xfrm>
            <a:off x="270000" y="6637024"/>
            <a:ext cx="2094377" cy="298158"/>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000000"/>
                </a:solidFill>
                <a:effectLst/>
                <a:uLnTx/>
                <a:uFillTx/>
              </a:rPr>
              <a:t>No significant statistical difference</a:t>
            </a:r>
            <a:endParaRPr kumimoji="0" lang="en-US" sz="1000" b="0" i="0" strike="noStrike" kern="1200" cap="none" spc="0" normalizeH="0" baseline="0" noProof="0" dirty="0">
              <a:ln>
                <a:noFill/>
              </a:ln>
              <a:solidFill>
                <a:srgbClr val="000000"/>
              </a:solidFill>
              <a:effectLst/>
              <a:uLnTx/>
              <a:uFillTx/>
            </a:endParaRPr>
          </a:p>
        </p:txBody>
      </p:sp>
      <p:pic>
        <p:nvPicPr>
          <p:cNvPr id="13" name="Picture 12" descr="Chart, waterfall chart&#10;&#10;Description automatically generated">
            <a:extLst>
              <a:ext uri="{FF2B5EF4-FFF2-40B4-BE49-F238E27FC236}">
                <a16:creationId xmlns:a16="http://schemas.microsoft.com/office/drawing/2014/main" id="{503AA832-CDE0-4E09-BCCC-2E93603E9D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graphicFrame>
        <p:nvGraphicFramePr>
          <p:cNvPr id="2" name="Chart 1">
            <a:extLst>
              <a:ext uri="{FF2B5EF4-FFF2-40B4-BE49-F238E27FC236}">
                <a16:creationId xmlns:a16="http://schemas.microsoft.com/office/drawing/2014/main" id="{C5E6EF76-446F-4FDE-9B72-6A3892ED67B9}"/>
              </a:ext>
            </a:extLst>
          </p:cNvPr>
          <p:cNvGraphicFramePr/>
          <p:nvPr>
            <p:extLst>
              <p:ext uri="{D42A27DB-BD31-4B8C-83A1-F6EECF244321}">
                <p14:modId xmlns:p14="http://schemas.microsoft.com/office/powerpoint/2010/main" val="3152177510"/>
              </p:ext>
            </p:extLst>
          </p:nvPr>
        </p:nvGraphicFramePr>
        <p:xfrm>
          <a:off x="270000" y="1353313"/>
          <a:ext cx="12568175" cy="5096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06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Attention IN CINEMA was consistently strong across all age groups 16 - 34</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3474720" y="7197840"/>
            <a:ext cx="9878841" cy="186846"/>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Onscreen Ad Impressions: Cinema 30s or less = 797, Cinema 30s or more = 589</a:t>
            </a:r>
          </a:p>
        </p:txBody>
      </p:sp>
      <p:sp>
        <p:nvSpPr>
          <p:cNvPr id="24" name="Text Placeholder 6">
            <a:extLst>
              <a:ext uri="{FF2B5EF4-FFF2-40B4-BE49-F238E27FC236}">
                <a16:creationId xmlns:a16="http://schemas.microsoft.com/office/drawing/2014/main" id="{FA6930B2-8F4A-0751-9EB9-93A29D295700}"/>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Attentional power of high impact cinema is strong across all age groups</a:t>
            </a:r>
          </a:p>
        </p:txBody>
      </p:sp>
      <p:sp>
        <p:nvSpPr>
          <p:cNvPr id="6" name="TextBox 5">
            <a:extLst>
              <a:ext uri="{FF2B5EF4-FFF2-40B4-BE49-F238E27FC236}">
                <a16:creationId xmlns:a16="http://schemas.microsoft.com/office/drawing/2014/main" id="{641244C4-78CE-455A-9112-75BC83D8FF39}"/>
              </a:ext>
            </a:extLst>
          </p:cNvPr>
          <p:cNvSpPr txBox="1"/>
          <p:nvPr/>
        </p:nvSpPr>
        <p:spPr>
          <a:xfrm>
            <a:off x="270000" y="6579821"/>
            <a:ext cx="2107440" cy="298158"/>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000000"/>
                </a:solidFill>
                <a:effectLst/>
                <a:uLnTx/>
                <a:uFillTx/>
              </a:rPr>
              <a:t>No significant statistical difference</a:t>
            </a:r>
            <a:endParaRPr kumimoji="0" lang="en-US" sz="1000" b="0" i="0" strike="noStrike" kern="1200" cap="none" spc="0" normalizeH="0" baseline="0" noProof="0" dirty="0">
              <a:ln>
                <a:noFill/>
              </a:ln>
              <a:solidFill>
                <a:srgbClr val="000000"/>
              </a:solidFill>
              <a:effectLst/>
              <a:uLnTx/>
              <a:uFillTx/>
            </a:endParaRPr>
          </a:p>
        </p:txBody>
      </p:sp>
      <p:pic>
        <p:nvPicPr>
          <p:cNvPr id="7" name="Picture 6" descr="Chart, waterfall chart&#10;&#10;Description automatically generated">
            <a:extLst>
              <a:ext uri="{FF2B5EF4-FFF2-40B4-BE49-F238E27FC236}">
                <a16:creationId xmlns:a16="http://schemas.microsoft.com/office/drawing/2014/main" id="{6820308F-7D3C-4553-A353-BB2CCC9418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graphicFrame>
        <p:nvGraphicFramePr>
          <p:cNvPr id="2" name="Chart 1">
            <a:extLst>
              <a:ext uri="{FF2B5EF4-FFF2-40B4-BE49-F238E27FC236}">
                <a16:creationId xmlns:a16="http://schemas.microsoft.com/office/drawing/2014/main" id="{F4F43EC8-9962-4B66-BE64-F0FD27147AF0}"/>
              </a:ext>
            </a:extLst>
          </p:cNvPr>
          <p:cNvGraphicFramePr/>
          <p:nvPr>
            <p:extLst>
              <p:ext uri="{D42A27DB-BD31-4B8C-83A1-F6EECF244321}">
                <p14:modId xmlns:p14="http://schemas.microsoft.com/office/powerpoint/2010/main" val="1919564771"/>
              </p:ext>
            </p:extLst>
          </p:nvPr>
        </p:nvGraphicFramePr>
        <p:xfrm>
          <a:off x="270000" y="1353313"/>
          <a:ext cx="12568175" cy="50962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324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txBody>
          <a:bodyPr vert="horz" wrap="none" lIns="0" tIns="0" rIns="0" bIns="0" rtlCol="0" anchor="ctr">
            <a:noAutofit/>
          </a:bodyPr>
          <a:lstStyle/>
          <a:p>
            <a:r>
              <a:rPr lang="en-US" dirty="0"/>
              <a:t>CONTENTS</a:t>
            </a:r>
          </a:p>
        </p:txBody>
      </p:sp>
      <p:graphicFrame>
        <p:nvGraphicFramePr>
          <p:cNvPr id="5" name="Table 4"/>
          <p:cNvGraphicFramePr>
            <a:graphicFrameLocks noGrp="1"/>
          </p:cNvGraphicFramePr>
          <p:nvPr>
            <p:extLst>
              <p:ext uri="{D42A27DB-BD31-4B8C-83A1-F6EECF244321}">
                <p14:modId xmlns:p14="http://schemas.microsoft.com/office/powerpoint/2010/main" val="4064081430"/>
              </p:ext>
            </p:extLst>
          </p:nvPr>
        </p:nvGraphicFramePr>
        <p:xfrm>
          <a:off x="462148" y="786198"/>
          <a:ext cx="12558908" cy="6090090"/>
        </p:xfrm>
        <a:graphic>
          <a:graphicData uri="http://schemas.openxmlformats.org/drawingml/2006/table">
            <a:tbl>
              <a:tblPr firstRow="1" bandRow="1">
                <a:tableStyleId>{5C22544A-7EE6-4342-B048-85BDC9FD1C3A}</a:tableStyleId>
              </a:tblPr>
              <a:tblGrid>
                <a:gridCol w="821693">
                  <a:extLst>
                    <a:ext uri="{9D8B030D-6E8A-4147-A177-3AD203B41FA5}">
                      <a16:colId xmlns:a16="http://schemas.microsoft.com/office/drawing/2014/main" val="20000"/>
                    </a:ext>
                  </a:extLst>
                </a:gridCol>
                <a:gridCol w="11737215">
                  <a:extLst>
                    <a:ext uri="{9D8B030D-6E8A-4147-A177-3AD203B41FA5}">
                      <a16:colId xmlns:a16="http://schemas.microsoft.com/office/drawing/2014/main" val="20001"/>
                    </a:ext>
                  </a:extLst>
                </a:gridCol>
              </a:tblGrid>
              <a:tr h="1218018">
                <a:tc>
                  <a:txBody>
                    <a:bodyPr/>
                    <a:lstStyle/>
                    <a:p>
                      <a:pPr algn="l"/>
                      <a:r>
                        <a:rPr lang="en-US" sz="3000" dirty="0">
                          <a:solidFill>
                            <a:schemeClr val="tx2"/>
                          </a:solidFill>
                          <a:latin typeface="Impact" charset="0"/>
                          <a:ea typeface="Impact" charset="0"/>
                          <a:cs typeface="Impact"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chemeClr val="bg1"/>
                          </a:solidFill>
                          <a:latin typeface="Arial" charset="0"/>
                          <a:ea typeface="Arial" charset="0"/>
                          <a:cs typeface="Arial" charset="0"/>
                        </a:rPr>
                        <a:t>Background – Why Attention?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8018">
                <a:tc>
                  <a:txBody>
                    <a:bodyPr/>
                    <a:lstStyle/>
                    <a:p>
                      <a:pPr marL="0" algn="l" defTabSz="961844" rtl="0" eaLnBrk="1" latinLnBrk="0" hangingPunct="1"/>
                      <a:r>
                        <a:rPr lang="en-US" sz="3000" b="1" kern="1200" dirty="0">
                          <a:solidFill>
                            <a:schemeClr val="tx2"/>
                          </a:solidFill>
                          <a:latin typeface="Impact" charset="0"/>
                          <a:ea typeface="Impact" charset="0"/>
                          <a:cs typeface="Impact"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latin typeface="Arial" charset="0"/>
                          <a:ea typeface="Arial" charset="0"/>
                          <a:cs typeface="Arial" charset="0"/>
                        </a:rPr>
                        <a:t>Methodology &amp; Metrics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8018">
                <a:tc>
                  <a:txBody>
                    <a:bodyPr/>
                    <a:lstStyle/>
                    <a:p>
                      <a:pPr marL="0" algn="l" defTabSz="961844" rtl="0" eaLnBrk="1" latinLnBrk="0" hangingPunct="1"/>
                      <a:r>
                        <a:rPr lang="en-US" sz="3000" b="1" kern="1200" dirty="0">
                          <a:solidFill>
                            <a:schemeClr val="tx2"/>
                          </a:solidFill>
                          <a:latin typeface="Impact" charset="0"/>
                          <a:ea typeface="Impact" charset="0"/>
                          <a:cs typeface="Impact"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latin typeface="Arial" charset="0"/>
                          <a:ea typeface="Arial" charset="0"/>
                          <a:cs typeface="Arial" charset="0"/>
                        </a:rPr>
                        <a:t>Results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8018">
                <a:tc>
                  <a:txBody>
                    <a:bodyPr/>
                    <a:lstStyle/>
                    <a:p>
                      <a:pPr marL="0" algn="l" defTabSz="961844" rtl="0" eaLnBrk="1" latinLnBrk="0" hangingPunct="1"/>
                      <a:r>
                        <a:rPr lang="en-US" sz="3000" b="1" kern="1200" dirty="0">
                          <a:solidFill>
                            <a:schemeClr val="tx2"/>
                          </a:solidFill>
                          <a:latin typeface="Impact" charset="0"/>
                          <a:ea typeface="Impact" charset="0"/>
                          <a:cs typeface="Impact"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Arial" charset="0"/>
                          <a:ea typeface="Arial" charset="0"/>
                          <a:cs typeface="Arial" charset="0"/>
                        </a:rPr>
                        <a:t>Impact on Brand Outcomes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8018">
                <a:tc>
                  <a:txBody>
                    <a:bodyPr/>
                    <a:lstStyle/>
                    <a:p>
                      <a:pPr marL="0" algn="l" defTabSz="961844" rtl="0" eaLnBrk="1" latinLnBrk="0" hangingPunct="1"/>
                      <a:r>
                        <a:rPr lang="en-US" sz="3000" b="1" kern="1200" dirty="0">
                          <a:solidFill>
                            <a:schemeClr val="tx2"/>
                          </a:solidFill>
                          <a:latin typeface="Impact" charset="0"/>
                          <a:ea typeface="Impact" charset="0"/>
                          <a:cs typeface="Impact"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Arial" charset="0"/>
                          <a:ea typeface="Arial" charset="0"/>
                          <a:cs typeface="Arial" charset="0"/>
                        </a:rPr>
                        <a:t>Summary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6" name="Picture 5" descr="Chart, waterfall chart&#10;&#10;Description automatically generated">
            <a:extLst>
              <a:ext uri="{FF2B5EF4-FFF2-40B4-BE49-F238E27FC236}">
                <a16:creationId xmlns:a16="http://schemas.microsoft.com/office/drawing/2014/main" id="{57380414-7C9A-412B-A762-FECA1E629D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12773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xfrm>
            <a:off x="180611" y="307882"/>
            <a:ext cx="13172950" cy="297159"/>
          </a:xfrm>
          <a:ln>
            <a:noFill/>
          </a:ln>
        </p:spPr>
        <p:txBody>
          <a:bodyPr vert="horz" wrap="none" lIns="0" tIns="0" rIns="0" bIns="0" rtlCol="0" anchor="ctr">
            <a:noAutofit/>
          </a:bodyPr>
          <a:lstStyle/>
          <a:p>
            <a:r>
              <a:rPr lang="en-GB" dirty="0"/>
              <a:t>existing buyers and Potential buyers BOTH PAY HIGH LEVELS OF ATTENTION IN CINEMA </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2279904" y="7197840"/>
            <a:ext cx="11073657" cy="186846"/>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r>
              <a:rPr lang="en-GB" sz="800" dirty="0"/>
              <a:t>Source: Lumen Attention Research Project April 2022 Onscreen Ad Impressions: Cinema 30s or less = 797, Cinema 30s or more = 589</a:t>
            </a:r>
          </a:p>
        </p:txBody>
      </p:sp>
      <p:graphicFrame>
        <p:nvGraphicFramePr>
          <p:cNvPr id="5" name="Chart 4">
            <a:extLst>
              <a:ext uri="{FF2B5EF4-FFF2-40B4-BE49-F238E27FC236}">
                <a16:creationId xmlns:a16="http://schemas.microsoft.com/office/drawing/2014/main" id="{405B257A-89F8-4BAF-8CF4-39E831748AF3}"/>
              </a:ext>
            </a:extLst>
          </p:cNvPr>
          <p:cNvGraphicFramePr/>
          <p:nvPr>
            <p:extLst>
              <p:ext uri="{D42A27DB-BD31-4B8C-83A1-F6EECF244321}">
                <p14:modId xmlns:p14="http://schemas.microsoft.com/office/powerpoint/2010/main" val="641197280"/>
              </p:ext>
            </p:extLst>
          </p:nvPr>
        </p:nvGraphicFramePr>
        <p:xfrm>
          <a:off x="270000" y="1353313"/>
          <a:ext cx="12568175" cy="509625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707EC80-1F7C-48F5-B184-8E3E1B7F2312}"/>
              </a:ext>
            </a:extLst>
          </p:cNvPr>
          <p:cNvSpPr txBox="1"/>
          <p:nvPr/>
        </p:nvSpPr>
        <p:spPr>
          <a:xfrm>
            <a:off x="270000" y="6626226"/>
            <a:ext cx="2120503" cy="298158"/>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r>
              <a:rPr kumimoji="0" lang="en-GB" sz="1000" b="0" i="0" strike="noStrike" kern="1200" cap="none" spc="0" normalizeH="0" baseline="0" noProof="0" dirty="0">
                <a:ln>
                  <a:noFill/>
                </a:ln>
                <a:solidFill>
                  <a:srgbClr val="000000"/>
                </a:solidFill>
                <a:effectLst/>
                <a:uLnTx/>
                <a:uFillTx/>
              </a:rPr>
              <a:t>No significant statistical difference</a:t>
            </a:r>
            <a:endParaRPr kumimoji="0" lang="en-US" sz="1000" b="0" i="0" strike="noStrike" kern="1200" cap="none" spc="0" normalizeH="0" baseline="0" noProof="0" dirty="0">
              <a:ln>
                <a:noFill/>
              </a:ln>
              <a:solidFill>
                <a:srgbClr val="000000"/>
              </a:solidFill>
              <a:effectLst/>
              <a:uLnTx/>
              <a:uFillTx/>
            </a:endParaRPr>
          </a:p>
        </p:txBody>
      </p:sp>
      <p:sp>
        <p:nvSpPr>
          <p:cNvPr id="9" name="Text Placeholder 6">
            <a:extLst>
              <a:ext uri="{FF2B5EF4-FFF2-40B4-BE49-F238E27FC236}">
                <a16:creationId xmlns:a16="http://schemas.microsoft.com/office/drawing/2014/main" id="{61E3A342-B33E-4AB5-BF05-B28AC0CDF531}"/>
              </a:ext>
            </a:extLst>
          </p:cNvPr>
          <p:cNvSpPr txBox="1">
            <a:spLocks/>
          </p:cNvSpPr>
          <p:nvPr/>
        </p:nvSpPr>
        <p:spPr>
          <a:xfrm>
            <a:off x="109617" y="671136"/>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While its often seen in digital formats that brand buyers pay more attention, in cinema high levels of attention are seen regardless of whether people are buyers </a:t>
            </a:r>
          </a:p>
          <a:p>
            <a:pPr>
              <a:lnSpc>
                <a:spcPts val="1654"/>
              </a:lnSpc>
            </a:pPr>
            <a:r>
              <a:rPr lang="en-GB" sz="1323" dirty="0">
                <a:solidFill>
                  <a:schemeClr val="accent6"/>
                </a:solidFill>
              </a:rPr>
              <a:t>of the brand – providing a great opportunity to inform and persuade potential buyers</a:t>
            </a:r>
          </a:p>
        </p:txBody>
      </p:sp>
      <p:pic>
        <p:nvPicPr>
          <p:cNvPr id="10" name="Picture 9" descr="Chart, waterfall chart&#10;&#10;Description automatically generated">
            <a:extLst>
              <a:ext uri="{FF2B5EF4-FFF2-40B4-BE49-F238E27FC236}">
                <a16:creationId xmlns:a16="http://schemas.microsoft.com/office/drawing/2014/main" id="{D144584C-C51A-4D08-AECB-3EBB57AA25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0214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219AEB14-E7C6-4641-8643-6D521103D782}"/>
              </a:ext>
            </a:extLst>
          </p:cNvPr>
          <p:cNvSpPr>
            <a:spLocks noGrp="1"/>
          </p:cNvSpPr>
          <p:nvPr>
            <p:ph type="ctrTitle"/>
          </p:nvPr>
        </p:nvSpPr>
        <p:spPr>
          <a:xfrm>
            <a:off x="265022" y="5469370"/>
            <a:ext cx="12331696" cy="709383"/>
          </a:xfrm>
        </p:spPr>
        <p:txBody>
          <a:bodyPr/>
          <a:lstStyle/>
          <a:p>
            <a:r>
              <a:rPr lang="en-GB" dirty="0"/>
              <a:t>IMPACT ON BRAND OUTCOMES</a:t>
            </a:r>
          </a:p>
        </p:txBody>
      </p:sp>
    </p:spTree>
    <p:extLst>
      <p:ext uri="{BB962C8B-B14F-4D97-AF65-F5344CB8AC3E}">
        <p14:creationId xmlns:p14="http://schemas.microsoft.com/office/powerpoint/2010/main" val="220746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xfrm>
            <a:off x="270000" y="331563"/>
            <a:ext cx="13172950" cy="297159"/>
          </a:xfrm>
          <a:ln>
            <a:noFill/>
          </a:ln>
        </p:spPr>
        <p:txBody>
          <a:bodyPr vert="horz" wrap="none" lIns="0" tIns="0" rIns="0" bIns="0" rtlCol="0" anchor="ctr">
            <a:noAutofit/>
          </a:bodyPr>
          <a:lstStyle/>
          <a:p>
            <a:r>
              <a:rPr lang="en-GB" dirty="0"/>
              <a:t>high attention media LIKE CINEMA will help increase MEMORABILITY OF THE BRAND</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5900928" y="7206879"/>
            <a:ext cx="7425583" cy="246221"/>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pPr marL="0" marR="0" indent="0" defTabSz="821531" rtl="0" fontAlgn="auto" latinLnBrk="0" hangingPunct="0">
              <a:lnSpc>
                <a:spcPct val="100000"/>
              </a:lnSpc>
              <a:spcBef>
                <a:spcPts val="0"/>
              </a:spcBef>
              <a:spcAft>
                <a:spcPts val="0"/>
              </a:spcAft>
              <a:buClrTx/>
              <a:buSzTx/>
              <a:buFontTx/>
              <a:buNone/>
              <a:tabLst/>
            </a:pPr>
            <a:r>
              <a:rPr lang="en-GB" sz="800" dirty="0"/>
              <a:t>Source: Lumen Attention Research Project April 2022 Question Base: Not Viewed = 82, 0 to 15s = 66, 15 to 30s = 428, 30 to 50s = 152, 50s+ = 266. </a:t>
            </a:r>
            <a:r>
              <a:rPr lang="en-GB" sz="800" i="1" dirty="0"/>
              <a:t>Q. Prompted Recall: “Which of the following brands, if any, do you remember advertising on screen before the film? Select all that apply.”</a:t>
            </a:r>
            <a:endParaRPr lang="en-US" sz="800" i="1" dirty="0"/>
          </a:p>
        </p:txBody>
      </p:sp>
      <p:graphicFrame>
        <p:nvGraphicFramePr>
          <p:cNvPr id="13" name="Chart 12">
            <a:extLst>
              <a:ext uri="{FF2B5EF4-FFF2-40B4-BE49-F238E27FC236}">
                <a16:creationId xmlns:a16="http://schemas.microsoft.com/office/drawing/2014/main" id="{87272EB7-1ED9-9BAB-D087-8F1CA83C5AD7}"/>
              </a:ext>
            </a:extLst>
          </p:cNvPr>
          <p:cNvGraphicFramePr>
            <a:graphicFrameLocks/>
          </p:cNvGraphicFramePr>
          <p:nvPr>
            <p:extLst>
              <p:ext uri="{D42A27DB-BD31-4B8C-83A1-F6EECF244321}">
                <p14:modId xmlns:p14="http://schemas.microsoft.com/office/powerpoint/2010/main" val="2874133372"/>
              </p:ext>
            </p:extLst>
          </p:nvPr>
        </p:nvGraphicFramePr>
        <p:xfrm>
          <a:off x="270000" y="1259018"/>
          <a:ext cx="12824208" cy="509587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0BBC6C90-09F5-C482-5AFC-85D36BEB2B4C}"/>
              </a:ext>
            </a:extLst>
          </p:cNvPr>
          <p:cNvSpPr/>
          <p:nvPr/>
        </p:nvSpPr>
        <p:spPr>
          <a:xfrm>
            <a:off x="4455235" y="2334646"/>
            <a:ext cx="1888288" cy="675254"/>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algn="ctr" defTabSz="821531" hangingPunct="0"/>
            <a:r>
              <a:rPr lang="en-GB" sz="1200" dirty="0">
                <a:solidFill>
                  <a:schemeClr val="bg1"/>
                </a:solidFill>
                <a:ea typeface="Arial"/>
                <a:cs typeface="Arial"/>
                <a:sym typeface="Arial"/>
              </a:rPr>
              <a:t>86</a:t>
            </a:r>
            <a:r>
              <a:rPr kumimoji="0" lang="en-GB" sz="1200" i="0" u="none" strike="noStrike" cap="none" spc="0" normalizeH="0" baseline="0" dirty="0">
                <a:ln>
                  <a:noFill/>
                </a:ln>
                <a:solidFill>
                  <a:schemeClr val="bg1"/>
                </a:solidFill>
                <a:effectLst/>
                <a:uFillTx/>
                <a:ea typeface="Arial"/>
                <a:cs typeface="Arial"/>
                <a:sym typeface="Arial"/>
              </a:rPr>
              <a:t>% of cinema ad impressions reach &gt;15s </a:t>
            </a:r>
          </a:p>
          <a:p>
            <a:pPr algn="ctr" defTabSz="821531" hangingPunct="0"/>
            <a:r>
              <a:rPr kumimoji="0" lang="en-GB" sz="1200" i="0" u="none" strike="noStrike" cap="none" spc="0" normalizeH="0" baseline="0" dirty="0">
                <a:ln>
                  <a:noFill/>
                </a:ln>
                <a:solidFill>
                  <a:schemeClr val="bg1"/>
                </a:solidFill>
                <a:effectLst/>
                <a:uFillTx/>
                <a:ea typeface="Arial"/>
                <a:cs typeface="Arial"/>
                <a:sym typeface="Arial"/>
              </a:rPr>
              <a:t>vs. 24% for a 30s TV ad</a:t>
            </a:r>
            <a:endParaRPr kumimoji="0" lang="en-US" sz="1200" i="0" u="none" strike="noStrike" cap="none" spc="0" normalizeH="0" baseline="0" dirty="0">
              <a:ln>
                <a:noFill/>
              </a:ln>
              <a:solidFill>
                <a:schemeClr val="bg1"/>
              </a:solidFill>
              <a:effectLst/>
              <a:uFillTx/>
              <a:ea typeface="Arial"/>
              <a:cs typeface="Arial"/>
              <a:sym typeface="Arial"/>
            </a:endParaRPr>
          </a:p>
        </p:txBody>
      </p:sp>
      <p:cxnSp>
        <p:nvCxnSpPr>
          <p:cNvPr id="3" name="Straight Connector 2">
            <a:extLst>
              <a:ext uri="{FF2B5EF4-FFF2-40B4-BE49-F238E27FC236}">
                <a16:creationId xmlns:a16="http://schemas.microsoft.com/office/drawing/2014/main" id="{AF68D1EE-B701-B950-F69E-6E69C0341071}"/>
              </a:ext>
            </a:extLst>
          </p:cNvPr>
          <p:cNvCxnSpPr/>
          <p:nvPr/>
        </p:nvCxnSpPr>
        <p:spPr>
          <a:xfrm>
            <a:off x="5399379" y="3009900"/>
            <a:ext cx="0" cy="2686050"/>
          </a:xfrm>
          <a:prstGeom prst="line">
            <a:avLst/>
          </a:prstGeom>
          <a:ln w="19050">
            <a:solidFill>
              <a:schemeClr val="accent5"/>
            </a:solidFill>
            <a:prstDash val="sysDash"/>
          </a:ln>
        </p:spPr>
        <p:style>
          <a:lnRef idx="1">
            <a:schemeClr val="accent6"/>
          </a:lnRef>
          <a:fillRef idx="0">
            <a:schemeClr val="accent6"/>
          </a:fillRef>
          <a:effectRef idx="0">
            <a:schemeClr val="accent6"/>
          </a:effectRef>
          <a:fontRef idx="minor">
            <a:schemeClr val="tx1"/>
          </a:fontRef>
        </p:style>
      </p:cxnSp>
      <p:sp>
        <p:nvSpPr>
          <p:cNvPr id="15" name="Arrow: Up 14">
            <a:extLst>
              <a:ext uri="{FF2B5EF4-FFF2-40B4-BE49-F238E27FC236}">
                <a16:creationId xmlns:a16="http://schemas.microsoft.com/office/drawing/2014/main" id="{A1F5A72E-6224-0DF5-A64E-F4ED0C92E06F}"/>
              </a:ext>
            </a:extLst>
          </p:cNvPr>
          <p:cNvSpPr/>
          <p:nvPr/>
        </p:nvSpPr>
        <p:spPr>
          <a:xfrm rot="10800000">
            <a:off x="1627686" y="4684181"/>
            <a:ext cx="134053" cy="126703"/>
          </a:xfrm>
          <a:prstGeom prst="upArrow">
            <a:avLst/>
          </a:prstGeom>
          <a:solidFill>
            <a:schemeClr val="accent2"/>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Arial"/>
              <a:ea typeface="Arial"/>
              <a:cs typeface="Arial"/>
              <a:sym typeface="Arial"/>
            </a:endParaRPr>
          </a:p>
        </p:txBody>
      </p:sp>
      <p:sp>
        <p:nvSpPr>
          <p:cNvPr id="21" name="Text Placeholder 6">
            <a:extLst>
              <a:ext uri="{FF2B5EF4-FFF2-40B4-BE49-F238E27FC236}">
                <a16:creationId xmlns:a16="http://schemas.microsoft.com/office/drawing/2014/main" id="{A8DBAEBE-450E-901C-F0E7-AB0BCB09298D}"/>
              </a:ext>
            </a:extLst>
          </p:cNvPr>
          <p:cNvSpPr txBox="1">
            <a:spLocks/>
          </p:cNvSpPr>
          <p:nvPr/>
        </p:nvSpPr>
        <p:spPr>
          <a:xfrm>
            <a:off x="194961" y="634560"/>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Cinema already has an impressive baseline thanks to most impressions generating high levels of attention</a:t>
            </a:r>
          </a:p>
        </p:txBody>
      </p:sp>
      <p:sp>
        <p:nvSpPr>
          <p:cNvPr id="2" name="TextBox 1">
            <a:extLst>
              <a:ext uri="{FF2B5EF4-FFF2-40B4-BE49-F238E27FC236}">
                <a16:creationId xmlns:a16="http://schemas.microsoft.com/office/drawing/2014/main" id="{7FF5D4ED-6D06-4E9E-BC5B-BFBEB2FC638F}"/>
              </a:ext>
            </a:extLst>
          </p:cNvPr>
          <p:cNvSpPr txBox="1"/>
          <p:nvPr/>
        </p:nvSpPr>
        <p:spPr>
          <a:xfrm>
            <a:off x="4352544" y="1415887"/>
            <a:ext cx="3474720" cy="307777"/>
          </a:xfrm>
          <a:prstGeom prst="rect">
            <a:avLst/>
          </a:prstGeom>
          <a:noFill/>
          <a:ln>
            <a:noFill/>
          </a:ln>
        </p:spPr>
        <p:txBody>
          <a:bodyPr wrap="square" rtlCol="0">
            <a:spAutoFit/>
          </a:bodyPr>
          <a:lstStyle/>
          <a:p>
            <a:pPr algn="ctr"/>
            <a:r>
              <a:rPr lang="en-GB" sz="1400" b="1" dirty="0">
                <a:solidFill>
                  <a:schemeClr val="accent6"/>
                </a:solidFill>
              </a:rPr>
              <a:t>% prompted brand recall</a:t>
            </a:r>
          </a:p>
        </p:txBody>
      </p:sp>
      <p:grpSp>
        <p:nvGrpSpPr>
          <p:cNvPr id="7" name="Group 6">
            <a:extLst>
              <a:ext uri="{FF2B5EF4-FFF2-40B4-BE49-F238E27FC236}">
                <a16:creationId xmlns:a16="http://schemas.microsoft.com/office/drawing/2014/main" id="{9CD5A96C-2AF3-4AE4-9CD5-E571DB095CB9}"/>
              </a:ext>
            </a:extLst>
          </p:cNvPr>
          <p:cNvGrpSpPr/>
          <p:nvPr/>
        </p:nvGrpSpPr>
        <p:grpSpPr>
          <a:xfrm>
            <a:off x="221232" y="6611656"/>
            <a:ext cx="6729412" cy="278204"/>
            <a:chOff x="1277591" y="6658720"/>
            <a:chExt cx="6729412" cy="278204"/>
          </a:xfrm>
        </p:grpSpPr>
        <p:sp>
          <p:nvSpPr>
            <p:cNvPr id="18" name="TextBox 17">
              <a:extLst>
                <a:ext uri="{FF2B5EF4-FFF2-40B4-BE49-F238E27FC236}">
                  <a16:creationId xmlns:a16="http://schemas.microsoft.com/office/drawing/2014/main" id="{C44A6ED3-52C1-1CDA-3C1F-BFD6FE9AC717}"/>
                </a:ext>
              </a:extLst>
            </p:cNvPr>
            <p:cNvSpPr txBox="1"/>
            <p:nvPr/>
          </p:nvSpPr>
          <p:spPr>
            <a:xfrm>
              <a:off x="1277591" y="6658720"/>
              <a:ext cx="6729412" cy="246221"/>
            </a:xfrm>
            <a:prstGeom prst="rect">
              <a:avLst/>
            </a:prstGeom>
            <a:noFill/>
            <a:ln>
              <a:noFill/>
            </a:ln>
          </p:spPr>
          <p:txBody>
            <a:bodyPr wrap="square">
              <a:spAutoFit/>
            </a:bodyPr>
            <a:lstStyle/>
            <a:p>
              <a:pPr marL="0" marR="0" indent="0" algn="l" defTabSz="821531" rtl="0" fontAlgn="auto" latinLnBrk="0" hangingPunct="0">
                <a:lnSpc>
                  <a:spcPct val="100000"/>
                </a:lnSpc>
                <a:spcBef>
                  <a:spcPts val="0"/>
                </a:spcBef>
                <a:spcAft>
                  <a:spcPts val="0"/>
                </a:spcAft>
                <a:buClrTx/>
                <a:buSzTx/>
                <a:buFontTx/>
                <a:buNone/>
                <a:tabLst/>
              </a:pPr>
              <a:r>
                <a:rPr lang="en-GB" sz="1000" dirty="0">
                  <a:solidFill>
                    <a:schemeClr val="bg1"/>
                  </a:solidFill>
                </a:rPr>
                <a:t>Significantly lower vs viewed</a:t>
              </a:r>
              <a:endParaRPr lang="en-US" sz="1000" dirty="0">
                <a:solidFill>
                  <a:schemeClr val="bg1"/>
                </a:solidFill>
              </a:endParaRPr>
            </a:p>
          </p:txBody>
        </p:sp>
        <p:grpSp>
          <p:nvGrpSpPr>
            <p:cNvPr id="6" name="Group 5">
              <a:extLst>
                <a:ext uri="{FF2B5EF4-FFF2-40B4-BE49-F238E27FC236}">
                  <a16:creationId xmlns:a16="http://schemas.microsoft.com/office/drawing/2014/main" id="{13C38771-8D9E-40F2-A15F-86896B6F47C3}"/>
                </a:ext>
              </a:extLst>
            </p:cNvPr>
            <p:cNvGrpSpPr/>
            <p:nvPr/>
          </p:nvGrpSpPr>
          <p:grpSpPr>
            <a:xfrm>
              <a:off x="1326360" y="6658720"/>
              <a:ext cx="1989874" cy="278204"/>
              <a:chOff x="351000" y="6658720"/>
              <a:chExt cx="1989874" cy="278204"/>
            </a:xfrm>
          </p:grpSpPr>
          <p:sp>
            <p:nvSpPr>
              <p:cNvPr id="20" name="Arrow: Up 19">
                <a:extLst>
                  <a:ext uri="{FF2B5EF4-FFF2-40B4-BE49-F238E27FC236}">
                    <a16:creationId xmlns:a16="http://schemas.microsoft.com/office/drawing/2014/main" id="{1822A1CA-1768-F5FC-E005-5FD3B714E022}"/>
                  </a:ext>
                </a:extLst>
              </p:cNvPr>
              <p:cNvSpPr/>
              <p:nvPr/>
            </p:nvSpPr>
            <p:spPr>
              <a:xfrm rot="10800000">
                <a:off x="2069298" y="6714170"/>
                <a:ext cx="134053" cy="126703"/>
              </a:xfrm>
              <a:prstGeom prst="upArrow">
                <a:avLst/>
              </a:prstGeom>
              <a:solidFill>
                <a:srgbClr val="FF0000"/>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Arial"/>
                  <a:ea typeface="Arial"/>
                  <a:cs typeface="Arial"/>
                  <a:sym typeface="Arial"/>
                </a:endParaRPr>
              </a:p>
            </p:txBody>
          </p:sp>
          <p:sp>
            <p:nvSpPr>
              <p:cNvPr id="16" name="TextBox 15">
                <a:extLst>
                  <a:ext uri="{FF2B5EF4-FFF2-40B4-BE49-F238E27FC236}">
                    <a16:creationId xmlns:a16="http://schemas.microsoft.com/office/drawing/2014/main" id="{85EBC5F1-0C23-4504-9423-7C77601BF99B}"/>
                  </a:ext>
                </a:extLst>
              </p:cNvPr>
              <p:cNvSpPr txBox="1"/>
              <p:nvPr/>
            </p:nvSpPr>
            <p:spPr>
              <a:xfrm>
                <a:off x="351000" y="6658720"/>
                <a:ext cx="1989874" cy="278204"/>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en-US" sz="1000" b="0" i="0" strike="noStrike" kern="1200" cap="none" spc="0" normalizeH="0" baseline="0" noProof="0" dirty="0">
                  <a:ln>
                    <a:noFill/>
                  </a:ln>
                  <a:solidFill>
                    <a:srgbClr val="000000"/>
                  </a:solidFill>
                  <a:effectLst/>
                  <a:uLnTx/>
                  <a:uFillTx/>
                </a:endParaRPr>
              </a:p>
            </p:txBody>
          </p:sp>
        </p:grpSp>
      </p:grpSp>
      <p:pic>
        <p:nvPicPr>
          <p:cNvPr id="22" name="Picture 21" descr="Chart, waterfall chart&#10;&#10;Description automatically generated">
            <a:extLst>
              <a:ext uri="{FF2B5EF4-FFF2-40B4-BE49-F238E27FC236}">
                <a16:creationId xmlns:a16="http://schemas.microsoft.com/office/drawing/2014/main" id="{3AB78002-F1BE-4644-B145-216CCE458C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2957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EA2A98D-B5C9-52B8-34E6-6172BB20C5EB}"/>
              </a:ext>
            </a:extLst>
          </p:cNvPr>
          <p:cNvGraphicFramePr>
            <a:graphicFrameLocks/>
          </p:cNvGraphicFramePr>
          <p:nvPr>
            <p:extLst>
              <p:ext uri="{D42A27DB-BD31-4B8C-83A1-F6EECF244321}">
                <p14:modId xmlns:p14="http://schemas.microsoft.com/office/powerpoint/2010/main" val="4268619426"/>
              </p:ext>
            </p:extLst>
          </p:nvPr>
        </p:nvGraphicFramePr>
        <p:xfrm>
          <a:off x="270000" y="1219315"/>
          <a:ext cx="12897360" cy="506932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xfrm>
            <a:off x="270000" y="331563"/>
            <a:ext cx="13172950" cy="297159"/>
          </a:xfrm>
          <a:ln>
            <a:noFill/>
          </a:ln>
        </p:spPr>
        <p:txBody>
          <a:bodyPr vert="horz" wrap="none" lIns="0" tIns="0" rIns="0" bIns="0" rtlCol="0" anchor="ctr">
            <a:noAutofit/>
          </a:bodyPr>
          <a:lstStyle/>
          <a:p>
            <a:r>
              <a:rPr lang="en-GB" dirty="0"/>
              <a:t>More attention is required to recall the main message of the ad</a:t>
            </a:r>
          </a:p>
        </p:txBody>
      </p:sp>
      <p:sp>
        <p:nvSpPr>
          <p:cNvPr id="17" name="Text Placeholder 5">
            <a:extLst>
              <a:ext uri="{FF2B5EF4-FFF2-40B4-BE49-F238E27FC236}">
                <a16:creationId xmlns:a16="http://schemas.microsoft.com/office/drawing/2014/main" id="{39E8F1D5-030A-1F68-FAF8-654947DDEED8}"/>
              </a:ext>
            </a:extLst>
          </p:cNvPr>
          <p:cNvSpPr txBox="1">
            <a:spLocks/>
          </p:cNvSpPr>
          <p:nvPr/>
        </p:nvSpPr>
        <p:spPr>
          <a:xfrm>
            <a:off x="5893307" y="7177507"/>
            <a:ext cx="7381386" cy="246221"/>
          </a:xfrm>
          <a:prstGeom prst="rect">
            <a:avLst/>
          </a:prstGeom>
          <a:ln>
            <a:noFill/>
          </a:ln>
        </p:spPr>
        <p:txBody>
          <a:bodyPr wrap="square" lIns="0" tIns="0" rIns="0" bIns="0" anchor="ctr">
            <a:spAutoFit/>
          </a:bodyPr>
          <a:lstStyle>
            <a:lvl1pPr marL="0" indent="0" algn="r" defTabSz="872296" rtl="0" eaLnBrk="1" latinLnBrk="0" hangingPunct="1">
              <a:lnSpc>
                <a:spcPts val="1723"/>
              </a:lnSpc>
              <a:spcBef>
                <a:spcPts val="0"/>
              </a:spcBef>
              <a:buClr>
                <a:srgbClr val="FFFFFF"/>
              </a:buClr>
              <a:buSzPct val="100000"/>
              <a:buFont typeface="Arial"/>
              <a:buNone/>
              <a:defRPr sz="726" b="0" kern="1200" baseline="0">
                <a:solidFill>
                  <a:schemeClr val="bg1"/>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a:lstStyle>
          <a:p>
            <a:pPr marL="0" marR="0" indent="0" defTabSz="821531" rtl="0" fontAlgn="auto" latinLnBrk="0" hangingPunct="0">
              <a:lnSpc>
                <a:spcPct val="100000"/>
              </a:lnSpc>
              <a:spcBef>
                <a:spcPts val="0"/>
              </a:spcBef>
              <a:spcAft>
                <a:spcPts val="0"/>
              </a:spcAft>
              <a:buClrTx/>
              <a:buSzTx/>
              <a:buFontTx/>
              <a:buNone/>
              <a:tabLst/>
            </a:pPr>
            <a:r>
              <a:rPr lang="en-GB" sz="800" dirty="0"/>
              <a:t>Source: Lumen Attention Research Project April 2022 Question Base: Question Base: 0 to 20s = 22, 20 to 30s = 76, 30 to 50s = 63, 50s+ = 85 </a:t>
            </a:r>
          </a:p>
          <a:p>
            <a:pPr marL="0" marR="0" indent="0" defTabSz="821531" rtl="0" fontAlgn="auto" latinLnBrk="0" hangingPunct="0">
              <a:lnSpc>
                <a:spcPct val="100000"/>
              </a:lnSpc>
              <a:spcBef>
                <a:spcPts val="0"/>
              </a:spcBef>
              <a:spcAft>
                <a:spcPts val="0"/>
              </a:spcAft>
              <a:buClrTx/>
              <a:buSzTx/>
              <a:buFontTx/>
              <a:buNone/>
              <a:tabLst/>
            </a:pPr>
            <a:r>
              <a:rPr lang="en-GB" sz="800" dirty="0"/>
              <a:t>. </a:t>
            </a:r>
            <a:r>
              <a:rPr lang="en-GB" sz="800" i="1" dirty="0"/>
              <a:t>Q. </a:t>
            </a:r>
            <a:r>
              <a:rPr kumimoji="0" lang="en-GB" sz="800" b="0" i="1" u="none" strike="noStrike" kern="1200" cap="none" spc="0" normalizeH="0" baseline="0" noProof="0" dirty="0">
                <a:ln>
                  <a:noFill/>
                </a:ln>
                <a:solidFill>
                  <a:srgbClr val="000000"/>
                </a:solidFill>
                <a:effectLst/>
                <a:uLnTx/>
                <a:uFillTx/>
                <a:latin typeface="Poppins Regular"/>
              </a:rPr>
              <a:t>Message Recall: “There was an ad for [brand] shown before the film. What was the main message of the ad?”</a:t>
            </a:r>
            <a:endParaRPr lang="en-US" sz="800" i="1" dirty="0"/>
          </a:p>
        </p:txBody>
      </p:sp>
      <p:sp>
        <p:nvSpPr>
          <p:cNvPr id="18" name="TextBox 17">
            <a:extLst>
              <a:ext uri="{FF2B5EF4-FFF2-40B4-BE49-F238E27FC236}">
                <a16:creationId xmlns:a16="http://schemas.microsoft.com/office/drawing/2014/main" id="{C44A6ED3-52C1-1CDA-3C1F-BFD6FE9AC717}"/>
              </a:ext>
            </a:extLst>
          </p:cNvPr>
          <p:cNvSpPr txBox="1"/>
          <p:nvPr/>
        </p:nvSpPr>
        <p:spPr>
          <a:xfrm>
            <a:off x="203325" y="6661623"/>
            <a:ext cx="6729412" cy="230832"/>
          </a:xfrm>
          <a:prstGeom prst="rect">
            <a:avLst/>
          </a:prstGeom>
          <a:noFill/>
          <a:ln>
            <a:noFill/>
          </a:ln>
        </p:spPr>
        <p:txBody>
          <a:bodyPr wrap="square">
            <a:spAutoFit/>
          </a:bodyPr>
          <a:lstStyle/>
          <a:p>
            <a:pPr marL="0" marR="0" indent="0" algn="l" defTabSz="821531" rtl="0" fontAlgn="auto" latinLnBrk="0" hangingPunct="0">
              <a:lnSpc>
                <a:spcPct val="100000"/>
              </a:lnSpc>
              <a:spcBef>
                <a:spcPts val="0"/>
              </a:spcBef>
              <a:spcAft>
                <a:spcPts val="0"/>
              </a:spcAft>
              <a:buClrTx/>
              <a:buSzTx/>
              <a:buFontTx/>
              <a:buNone/>
              <a:tabLst/>
            </a:pPr>
            <a:r>
              <a:rPr lang="en-GB" sz="900" dirty="0">
                <a:solidFill>
                  <a:schemeClr val="bg1"/>
                </a:solidFill>
              </a:rPr>
              <a:t>Significantly different vs. 20 to 30s</a:t>
            </a:r>
            <a:endParaRPr lang="en-US" sz="900" dirty="0">
              <a:solidFill>
                <a:schemeClr val="bg1"/>
              </a:solidFill>
            </a:endParaRPr>
          </a:p>
        </p:txBody>
      </p:sp>
      <p:sp>
        <p:nvSpPr>
          <p:cNvPr id="14" name="Rectangle 13">
            <a:extLst>
              <a:ext uri="{FF2B5EF4-FFF2-40B4-BE49-F238E27FC236}">
                <a16:creationId xmlns:a16="http://schemas.microsoft.com/office/drawing/2014/main" id="{0BBC6C90-09F5-C482-5AFC-85D36BEB2B4C}"/>
              </a:ext>
            </a:extLst>
          </p:cNvPr>
          <p:cNvSpPr/>
          <p:nvPr/>
        </p:nvSpPr>
        <p:spPr>
          <a:xfrm>
            <a:off x="5681709" y="2407704"/>
            <a:ext cx="1888288" cy="675254"/>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algn="ctr" defTabSz="821531" hangingPunct="0"/>
            <a:r>
              <a:rPr lang="en-GB" sz="1200" b="1" dirty="0">
                <a:solidFill>
                  <a:schemeClr val="bg1"/>
                </a:solidFill>
                <a:ea typeface="Arial"/>
                <a:cs typeface="Arial"/>
                <a:sym typeface="Arial"/>
              </a:rPr>
              <a:t>36% </a:t>
            </a:r>
            <a:r>
              <a:rPr lang="en-GB" sz="1200" dirty="0">
                <a:solidFill>
                  <a:schemeClr val="bg1"/>
                </a:solidFill>
                <a:ea typeface="Arial"/>
                <a:cs typeface="Arial"/>
                <a:sym typeface="Arial"/>
              </a:rPr>
              <a:t>of cinema ad impressions reach &gt;30s </a:t>
            </a:r>
          </a:p>
          <a:p>
            <a:pPr algn="ctr" defTabSz="821531" hangingPunct="0"/>
            <a:r>
              <a:rPr lang="en-GB" sz="1200" dirty="0">
                <a:solidFill>
                  <a:schemeClr val="bg1"/>
                </a:solidFill>
                <a:ea typeface="Arial"/>
                <a:cs typeface="Arial"/>
                <a:sym typeface="Arial"/>
              </a:rPr>
              <a:t>vs. </a:t>
            </a:r>
            <a:r>
              <a:rPr lang="en-GB" sz="1200" b="1" dirty="0">
                <a:solidFill>
                  <a:schemeClr val="bg1"/>
                </a:solidFill>
                <a:ea typeface="Arial"/>
                <a:cs typeface="Arial"/>
                <a:sym typeface="Arial"/>
              </a:rPr>
              <a:t>7% </a:t>
            </a:r>
            <a:r>
              <a:rPr lang="en-GB" sz="1200" dirty="0">
                <a:solidFill>
                  <a:schemeClr val="bg1"/>
                </a:solidFill>
                <a:ea typeface="Arial"/>
                <a:cs typeface="Arial"/>
                <a:sym typeface="Arial"/>
              </a:rPr>
              <a:t>for a 30s TV ad</a:t>
            </a:r>
          </a:p>
        </p:txBody>
      </p:sp>
      <p:cxnSp>
        <p:nvCxnSpPr>
          <p:cNvPr id="3" name="Straight Connector 2">
            <a:extLst>
              <a:ext uri="{FF2B5EF4-FFF2-40B4-BE49-F238E27FC236}">
                <a16:creationId xmlns:a16="http://schemas.microsoft.com/office/drawing/2014/main" id="{AF68D1EE-B701-B950-F69E-6E69C0341071}"/>
              </a:ext>
            </a:extLst>
          </p:cNvPr>
          <p:cNvCxnSpPr>
            <a:cxnSpLocks/>
          </p:cNvCxnSpPr>
          <p:nvPr/>
        </p:nvCxnSpPr>
        <p:spPr>
          <a:xfrm>
            <a:off x="6625853" y="3080440"/>
            <a:ext cx="0" cy="2593318"/>
          </a:xfrm>
          <a:prstGeom prst="line">
            <a:avLst/>
          </a:prstGeom>
          <a:ln w="19050">
            <a:solidFill>
              <a:schemeClr val="accent5"/>
            </a:solidFill>
            <a:prstDash val="sysDash"/>
          </a:ln>
        </p:spPr>
        <p:style>
          <a:lnRef idx="1">
            <a:schemeClr val="accent6"/>
          </a:lnRef>
          <a:fillRef idx="0">
            <a:schemeClr val="accent6"/>
          </a:fillRef>
          <a:effectRef idx="0">
            <a:schemeClr val="accent6"/>
          </a:effectRef>
          <a:fontRef idx="minor">
            <a:schemeClr val="tx1"/>
          </a:fontRef>
        </p:style>
      </p:cxnSp>
      <p:sp>
        <p:nvSpPr>
          <p:cNvPr id="21" name="Text Placeholder 6">
            <a:extLst>
              <a:ext uri="{FF2B5EF4-FFF2-40B4-BE49-F238E27FC236}">
                <a16:creationId xmlns:a16="http://schemas.microsoft.com/office/drawing/2014/main" id="{A8DBAEBE-450E-901C-F0E7-AB0BCB09298D}"/>
              </a:ext>
            </a:extLst>
          </p:cNvPr>
          <p:cNvSpPr txBox="1">
            <a:spLocks/>
          </p:cNvSpPr>
          <p:nvPr/>
        </p:nvSpPr>
        <p:spPr>
          <a:xfrm>
            <a:off x="182769" y="683328"/>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654"/>
              </a:lnSpc>
            </a:pPr>
            <a:r>
              <a:rPr lang="en-GB" sz="1323" dirty="0">
                <a:solidFill>
                  <a:schemeClr val="accent6"/>
                </a:solidFill>
              </a:rPr>
              <a:t>Highlighting the benefits of opting for Cinema</a:t>
            </a:r>
          </a:p>
        </p:txBody>
      </p:sp>
      <p:sp>
        <p:nvSpPr>
          <p:cNvPr id="19" name="Arrow: Up 18">
            <a:extLst>
              <a:ext uri="{FF2B5EF4-FFF2-40B4-BE49-F238E27FC236}">
                <a16:creationId xmlns:a16="http://schemas.microsoft.com/office/drawing/2014/main" id="{225EB09D-4FCB-9E7C-E52B-9D9034559A75}"/>
              </a:ext>
            </a:extLst>
          </p:cNvPr>
          <p:cNvSpPr/>
          <p:nvPr/>
        </p:nvSpPr>
        <p:spPr>
          <a:xfrm>
            <a:off x="2081953" y="6687561"/>
            <a:ext cx="134053" cy="126703"/>
          </a:xfrm>
          <a:prstGeom prst="upArrow">
            <a:avLst/>
          </a:prstGeom>
          <a:solidFill>
            <a:srgbClr val="00B050"/>
          </a:solidFill>
          <a:ln w="127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Arial"/>
              <a:ea typeface="Arial"/>
              <a:cs typeface="Arial"/>
              <a:sym typeface="Arial"/>
            </a:endParaRPr>
          </a:p>
        </p:txBody>
      </p:sp>
      <p:sp>
        <p:nvSpPr>
          <p:cNvPr id="23" name="TextBox 22">
            <a:extLst>
              <a:ext uri="{FF2B5EF4-FFF2-40B4-BE49-F238E27FC236}">
                <a16:creationId xmlns:a16="http://schemas.microsoft.com/office/drawing/2014/main" id="{5798A2FF-FD5D-4A30-AB89-894CF1F08100}"/>
              </a:ext>
            </a:extLst>
          </p:cNvPr>
          <p:cNvSpPr txBox="1"/>
          <p:nvPr/>
        </p:nvSpPr>
        <p:spPr>
          <a:xfrm>
            <a:off x="203325" y="6648112"/>
            <a:ext cx="2161052" cy="264494"/>
          </a:xfrm>
          <a:prstGeom prst="rect">
            <a:avLst/>
          </a:prstGeom>
          <a:noFill/>
          <a:ln w="1270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en-US" sz="1000" b="0" i="0" strike="noStrike" kern="1200" cap="none" spc="0" normalizeH="0" baseline="0" noProof="0" dirty="0">
              <a:ln>
                <a:noFill/>
              </a:ln>
              <a:solidFill>
                <a:srgbClr val="000000"/>
              </a:solidFill>
              <a:effectLst/>
              <a:uLnTx/>
              <a:uFillTx/>
            </a:endParaRPr>
          </a:p>
        </p:txBody>
      </p:sp>
      <p:sp>
        <p:nvSpPr>
          <p:cNvPr id="24" name="Arrow: Up 23">
            <a:extLst>
              <a:ext uri="{FF2B5EF4-FFF2-40B4-BE49-F238E27FC236}">
                <a16:creationId xmlns:a16="http://schemas.microsoft.com/office/drawing/2014/main" id="{4A5EC35F-FA58-4B98-A5AF-FB5FAC1613E8}"/>
              </a:ext>
            </a:extLst>
          </p:cNvPr>
          <p:cNvSpPr/>
          <p:nvPr/>
        </p:nvSpPr>
        <p:spPr>
          <a:xfrm>
            <a:off x="8194756" y="2763543"/>
            <a:ext cx="134053" cy="126703"/>
          </a:xfrm>
          <a:prstGeom prst="upArrow">
            <a:avLst/>
          </a:prstGeom>
          <a:solidFill>
            <a:srgbClr val="00B050"/>
          </a:solidFill>
          <a:ln w="127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5" name="Arrow: Up 24">
            <a:extLst>
              <a:ext uri="{FF2B5EF4-FFF2-40B4-BE49-F238E27FC236}">
                <a16:creationId xmlns:a16="http://schemas.microsoft.com/office/drawing/2014/main" id="{12137466-6C79-45B6-A39B-66453E728E50}"/>
              </a:ext>
            </a:extLst>
          </p:cNvPr>
          <p:cNvSpPr/>
          <p:nvPr/>
        </p:nvSpPr>
        <p:spPr>
          <a:xfrm>
            <a:off x="11370772" y="3013479"/>
            <a:ext cx="134053" cy="126703"/>
          </a:xfrm>
          <a:prstGeom prst="upArrow">
            <a:avLst/>
          </a:prstGeom>
          <a:solidFill>
            <a:srgbClr val="00B050"/>
          </a:solidFill>
          <a:ln w="127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6" name="TextBox 25">
            <a:extLst>
              <a:ext uri="{FF2B5EF4-FFF2-40B4-BE49-F238E27FC236}">
                <a16:creationId xmlns:a16="http://schemas.microsoft.com/office/drawing/2014/main" id="{EEEDA551-995F-46D4-9773-59C28AD7439A}"/>
              </a:ext>
            </a:extLst>
          </p:cNvPr>
          <p:cNvSpPr txBox="1"/>
          <p:nvPr/>
        </p:nvSpPr>
        <p:spPr>
          <a:xfrm>
            <a:off x="4854089" y="1449761"/>
            <a:ext cx="3474720" cy="307777"/>
          </a:xfrm>
          <a:prstGeom prst="rect">
            <a:avLst/>
          </a:prstGeom>
          <a:noFill/>
          <a:ln>
            <a:noFill/>
          </a:ln>
        </p:spPr>
        <p:txBody>
          <a:bodyPr wrap="square" rtlCol="0">
            <a:spAutoFit/>
          </a:bodyPr>
          <a:lstStyle/>
          <a:p>
            <a:pPr algn="ctr"/>
            <a:r>
              <a:rPr lang="en-GB" sz="1400" b="1" dirty="0">
                <a:solidFill>
                  <a:schemeClr val="accent6"/>
                </a:solidFill>
              </a:rPr>
              <a:t>% prompted message recall</a:t>
            </a:r>
          </a:p>
        </p:txBody>
      </p:sp>
      <p:pic>
        <p:nvPicPr>
          <p:cNvPr id="27" name="Picture 26" descr="Chart, waterfall chart&#10;&#10;Description automatically generated">
            <a:extLst>
              <a:ext uri="{FF2B5EF4-FFF2-40B4-BE49-F238E27FC236}">
                <a16:creationId xmlns:a16="http://schemas.microsoft.com/office/drawing/2014/main" id="{B50CF404-07B3-4130-AB25-B66D7E8E38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901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ln>
            <a:noFill/>
          </a:ln>
        </p:spPr>
        <p:txBody>
          <a:bodyPr vert="horz" wrap="none" lIns="0" tIns="0" rIns="0" bIns="0" rtlCol="0" anchor="ctr">
            <a:noAutofit/>
          </a:bodyPr>
          <a:lstStyle/>
          <a:p>
            <a:r>
              <a:rPr lang="en-GB" dirty="0"/>
              <a:t>HIGH levels of ATTENTION in cinema deliver significant BRAND METRIC uplifts</a:t>
            </a:r>
          </a:p>
        </p:txBody>
      </p:sp>
      <p:sp>
        <p:nvSpPr>
          <p:cNvPr id="6" name="Text Placeholder 5">
            <a:extLst>
              <a:ext uri="{FF2B5EF4-FFF2-40B4-BE49-F238E27FC236}">
                <a16:creationId xmlns:a16="http://schemas.microsoft.com/office/drawing/2014/main" id="{D244CCAF-2980-4239-AB2C-625279E437D9}"/>
              </a:ext>
            </a:extLst>
          </p:cNvPr>
          <p:cNvSpPr>
            <a:spLocks noGrp="1"/>
          </p:cNvSpPr>
          <p:nvPr>
            <p:ph type="body" sz="quarter" idx="14"/>
          </p:nvPr>
        </p:nvSpPr>
        <p:spPr/>
        <p:txBody>
          <a:bodyPr/>
          <a:lstStyle/>
          <a:p>
            <a:r>
              <a:rPr lang="en-GB" sz="1400" dirty="0">
                <a:solidFill>
                  <a:schemeClr val="accent6"/>
                </a:solidFill>
              </a:rPr>
              <a:t>Tapping into our cinema effectiveness databank of 54 campaigns measured by Differentology we can see cinema’s impact on key brand metrics</a:t>
            </a:r>
          </a:p>
          <a:p>
            <a:endParaRPr lang="en-GB" dirty="0"/>
          </a:p>
        </p:txBody>
      </p:sp>
      <p:sp>
        <p:nvSpPr>
          <p:cNvPr id="5" name="Text Placeholder 4">
            <a:extLst>
              <a:ext uri="{FF2B5EF4-FFF2-40B4-BE49-F238E27FC236}">
                <a16:creationId xmlns:a16="http://schemas.microsoft.com/office/drawing/2014/main" id="{6486B7B2-A108-49C3-B5B0-F36406235468}"/>
              </a:ext>
            </a:extLst>
          </p:cNvPr>
          <p:cNvSpPr>
            <a:spLocks noGrp="1"/>
          </p:cNvSpPr>
          <p:nvPr>
            <p:ph type="body" sz="quarter" idx="11"/>
          </p:nvPr>
        </p:nvSpPr>
        <p:spPr>
          <a:xfrm>
            <a:off x="2481941" y="7126742"/>
            <a:ext cx="10856739" cy="492443"/>
          </a:xfrm>
        </p:spPr>
        <p:txBody>
          <a:bodyPr/>
          <a:lstStyle/>
          <a:p>
            <a:r>
              <a:rPr lang="en-GB" sz="800" kern="0" dirty="0"/>
              <a:t>Source: Differentology, databank of 60+ cinema campaign effectiveness studies </a:t>
            </a:r>
            <a:br>
              <a:rPr lang="en-GB" sz="800" kern="0" dirty="0"/>
            </a:br>
            <a:r>
              <a:rPr lang="en-GB" sz="800" kern="0" dirty="0"/>
              <a:t>Relative uplifts between those exposed to the ad in cinema vs. those not exposed to ad in cinema (Demographically matched groups)</a:t>
            </a:r>
            <a:br>
              <a:rPr lang="en-GB" sz="800" kern="0" dirty="0"/>
            </a:br>
            <a:r>
              <a:rPr lang="en-GB" sz="800" kern="0" dirty="0"/>
              <a:t>Top 3 agree scores reported for perceptions, consideration and brand impression </a:t>
            </a:r>
          </a:p>
          <a:p>
            <a:endParaRPr lang="en-GB" dirty="0"/>
          </a:p>
        </p:txBody>
      </p:sp>
      <p:sp>
        <p:nvSpPr>
          <p:cNvPr id="11" name="Oval 10">
            <a:extLst>
              <a:ext uri="{FF2B5EF4-FFF2-40B4-BE49-F238E27FC236}">
                <a16:creationId xmlns:a16="http://schemas.microsoft.com/office/drawing/2014/main" id="{0FC263D3-4584-E49B-957B-3B90FF8F9C83}"/>
              </a:ext>
            </a:extLst>
          </p:cNvPr>
          <p:cNvSpPr>
            <a:spLocks noChangeAspect="1"/>
          </p:cNvSpPr>
          <p:nvPr/>
        </p:nvSpPr>
        <p:spPr>
          <a:xfrm>
            <a:off x="1289117" y="1235728"/>
            <a:ext cx="2544848" cy="2544848"/>
          </a:xfrm>
          <a:prstGeom prst="ellipse">
            <a:avLst/>
          </a:prstGeom>
          <a:solidFill>
            <a:schemeClr val="tx1"/>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AD AWARENESS </a:t>
            </a:r>
            <a:r>
              <a:rPr kumimoji="0" lang="en-GB" sz="5400" b="0" i="0" u="none" strike="noStrike" kern="0" cap="none" spc="0" normalizeH="0" baseline="0" noProof="0" dirty="0">
                <a:ln>
                  <a:noFill/>
                </a:ln>
                <a:solidFill>
                  <a:srgbClr val="FFFFFF"/>
                </a:solidFill>
                <a:effectLst/>
                <a:uLnTx/>
                <a:uFillTx/>
                <a:latin typeface="Impact"/>
                <a:ea typeface="+mn-ea"/>
                <a:cs typeface="+mn-cs"/>
              </a:rPr>
              <a:t>+22%</a:t>
            </a:r>
          </a:p>
        </p:txBody>
      </p:sp>
      <p:sp>
        <p:nvSpPr>
          <p:cNvPr id="12" name="Oval 11">
            <a:extLst>
              <a:ext uri="{FF2B5EF4-FFF2-40B4-BE49-F238E27FC236}">
                <a16:creationId xmlns:a16="http://schemas.microsoft.com/office/drawing/2014/main" id="{C73CB638-F7D8-C56F-D65F-CB3CEAB7F8B4}"/>
              </a:ext>
            </a:extLst>
          </p:cNvPr>
          <p:cNvSpPr>
            <a:spLocks noChangeAspect="1"/>
          </p:cNvSpPr>
          <p:nvPr/>
        </p:nvSpPr>
        <p:spPr>
          <a:xfrm>
            <a:off x="5461243" y="1235728"/>
            <a:ext cx="2544848" cy="2544848"/>
          </a:xfrm>
          <a:prstGeom prst="ellipse">
            <a:avLst/>
          </a:prstGeom>
          <a:solidFill>
            <a:schemeClr val="bg2"/>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BRAND PERCEPTION STATEMENTS </a:t>
            </a:r>
            <a:r>
              <a:rPr kumimoji="0" lang="en-GB" sz="5400" b="0" i="0" u="none" strike="noStrike" kern="0" cap="none" spc="0" normalizeH="0" baseline="0" noProof="0" dirty="0">
                <a:ln>
                  <a:noFill/>
                </a:ln>
                <a:solidFill>
                  <a:srgbClr val="FFFFFF"/>
                </a:solidFill>
                <a:effectLst/>
                <a:uLnTx/>
                <a:uFillTx/>
                <a:latin typeface="Impact"/>
                <a:ea typeface="+mn-ea"/>
                <a:cs typeface="+mn-cs"/>
              </a:rPr>
              <a:t>+23%</a:t>
            </a:r>
          </a:p>
        </p:txBody>
      </p:sp>
      <p:sp>
        <p:nvSpPr>
          <p:cNvPr id="13" name="Oval 12">
            <a:extLst>
              <a:ext uri="{FF2B5EF4-FFF2-40B4-BE49-F238E27FC236}">
                <a16:creationId xmlns:a16="http://schemas.microsoft.com/office/drawing/2014/main" id="{78C574FE-E026-3EC4-8529-0D969D0ACE63}"/>
              </a:ext>
            </a:extLst>
          </p:cNvPr>
          <p:cNvSpPr>
            <a:spLocks noChangeAspect="1"/>
          </p:cNvSpPr>
          <p:nvPr/>
        </p:nvSpPr>
        <p:spPr>
          <a:xfrm>
            <a:off x="9273015" y="1235728"/>
            <a:ext cx="2544848" cy="2544848"/>
          </a:xfrm>
          <a:prstGeom prst="ellipse">
            <a:avLst/>
          </a:prstGeom>
          <a:solidFill>
            <a:schemeClr val="tx1"/>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CONSIDERATION</a:t>
            </a:r>
            <a:r>
              <a:rPr kumimoji="0" lang="en-GB" sz="5400" b="0" i="0" u="none" strike="noStrike" kern="0" cap="none" spc="0" normalizeH="0" baseline="0" noProof="0" dirty="0">
                <a:ln>
                  <a:noFill/>
                </a:ln>
                <a:solidFill>
                  <a:srgbClr val="FFFFFF"/>
                </a:solidFill>
                <a:effectLst/>
                <a:uLnTx/>
                <a:uFillTx/>
                <a:latin typeface="Impact"/>
                <a:ea typeface="+mn-ea"/>
                <a:cs typeface="+mn-cs"/>
              </a:rPr>
              <a:t>+18%</a:t>
            </a:r>
          </a:p>
        </p:txBody>
      </p:sp>
      <p:sp>
        <p:nvSpPr>
          <p:cNvPr id="15" name="Oval 14">
            <a:extLst>
              <a:ext uri="{FF2B5EF4-FFF2-40B4-BE49-F238E27FC236}">
                <a16:creationId xmlns:a16="http://schemas.microsoft.com/office/drawing/2014/main" id="{1E0A15D2-E168-FEBC-6A32-31E02AC90C43}"/>
              </a:ext>
            </a:extLst>
          </p:cNvPr>
          <p:cNvSpPr>
            <a:spLocks noChangeAspect="1"/>
          </p:cNvSpPr>
          <p:nvPr/>
        </p:nvSpPr>
        <p:spPr>
          <a:xfrm>
            <a:off x="1291365" y="4066327"/>
            <a:ext cx="2544848" cy="2544848"/>
          </a:xfrm>
          <a:prstGeom prst="ellipse">
            <a:avLst/>
          </a:prstGeom>
          <a:solidFill>
            <a:srgbClr val="0099A8"/>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RECALL</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+46%</a:t>
            </a:r>
          </a:p>
        </p:txBody>
      </p:sp>
      <p:sp>
        <p:nvSpPr>
          <p:cNvPr id="22" name="Oval 21">
            <a:extLst>
              <a:ext uri="{FF2B5EF4-FFF2-40B4-BE49-F238E27FC236}">
                <a16:creationId xmlns:a16="http://schemas.microsoft.com/office/drawing/2014/main" id="{3B86EEAF-81F2-BB8F-846C-69CAF5D88BE6}"/>
              </a:ext>
            </a:extLst>
          </p:cNvPr>
          <p:cNvSpPr>
            <a:spLocks noChangeAspect="1"/>
          </p:cNvSpPr>
          <p:nvPr/>
        </p:nvSpPr>
        <p:spPr>
          <a:xfrm>
            <a:off x="5461243" y="3995155"/>
            <a:ext cx="2544848" cy="2544848"/>
          </a:xfrm>
          <a:prstGeom prst="ellipse">
            <a:avLst/>
          </a:prstGeom>
          <a:solidFill>
            <a:srgbClr val="00BFD6"/>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BETTER BRAND IMPRESSION</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+18%</a:t>
            </a:r>
          </a:p>
        </p:txBody>
      </p:sp>
      <p:sp>
        <p:nvSpPr>
          <p:cNvPr id="23" name="Oval 22">
            <a:extLst>
              <a:ext uri="{FF2B5EF4-FFF2-40B4-BE49-F238E27FC236}">
                <a16:creationId xmlns:a16="http://schemas.microsoft.com/office/drawing/2014/main" id="{78C1FC04-37F0-3556-2315-31A2C98347FA}"/>
              </a:ext>
            </a:extLst>
          </p:cNvPr>
          <p:cNvSpPr>
            <a:spLocks noChangeAspect="1"/>
          </p:cNvSpPr>
          <p:nvPr/>
        </p:nvSpPr>
        <p:spPr>
          <a:xfrm>
            <a:off x="9273015" y="4066327"/>
            <a:ext cx="2544848" cy="2544848"/>
          </a:xfrm>
          <a:prstGeom prst="ellipse">
            <a:avLst/>
          </a:prstGeom>
          <a:solidFill>
            <a:srgbClr val="0099A8"/>
          </a:solidFill>
          <a:ln w="9525" cap="flat" cmpd="sng" algn="ctr">
            <a:noFill/>
            <a:prstDash val="solid"/>
          </a:ln>
          <a:effectLst/>
        </p:spPr>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Impact"/>
                <a:ea typeface="+mn-ea"/>
                <a:cs typeface="+mn-cs"/>
              </a:rPr>
              <a:t>INTENTION TO ACT</a:t>
            </a:r>
          </a:p>
          <a:p>
            <a:pPr marL="0" marR="0" lvl="0" indent="0" algn="ctr" defTabSz="872296" rtl="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srgbClr val="FFFFFF"/>
                </a:solidFill>
                <a:effectLst/>
                <a:uLnTx/>
                <a:uFillTx/>
                <a:latin typeface="Impact"/>
                <a:ea typeface="+mn-ea"/>
                <a:cs typeface="+mn-cs"/>
              </a:rPr>
              <a:t>+18%</a:t>
            </a:r>
          </a:p>
        </p:txBody>
      </p:sp>
      <p:sp>
        <p:nvSpPr>
          <p:cNvPr id="10" name="Text Placeholder 6">
            <a:extLst>
              <a:ext uri="{FF2B5EF4-FFF2-40B4-BE49-F238E27FC236}">
                <a16:creationId xmlns:a16="http://schemas.microsoft.com/office/drawing/2014/main" id="{C9499B1B-3F95-42DC-9C5C-FB9581495D3D}"/>
              </a:ext>
            </a:extLst>
          </p:cNvPr>
          <p:cNvSpPr txBox="1">
            <a:spLocks/>
          </p:cNvSpPr>
          <p:nvPr/>
        </p:nvSpPr>
        <p:spPr>
          <a:xfrm>
            <a:off x="182769" y="646752"/>
            <a:ext cx="13697749" cy="4813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654"/>
              </a:lnSpc>
              <a:spcBef>
                <a:spcPts val="0"/>
              </a:spcBef>
              <a:spcAft>
                <a:spcPts val="0"/>
              </a:spcAft>
              <a:buClr>
                <a:srgbClr val="FFFFFF"/>
              </a:buClr>
              <a:buSzPct val="100000"/>
              <a:buFont typeface="Arial"/>
              <a:buNone/>
              <a:tabLst/>
              <a:defRPr/>
            </a:pPr>
            <a:endParaRPr kumimoji="0" lang="en-GB" sz="1323" b="1" i="0" u="none" strike="noStrike" kern="1200" cap="none" spc="0" normalizeH="0" baseline="0" noProof="0" dirty="0">
              <a:ln>
                <a:noFill/>
              </a:ln>
              <a:solidFill>
                <a:srgbClr val="8A8A8D"/>
              </a:solidFill>
              <a:effectLst/>
              <a:uLnTx/>
              <a:uFillTx/>
              <a:latin typeface="Arial"/>
              <a:ea typeface="+mn-ea"/>
              <a:cs typeface="+mn-cs"/>
            </a:endParaRPr>
          </a:p>
        </p:txBody>
      </p:sp>
      <p:pic>
        <p:nvPicPr>
          <p:cNvPr id="3" name="Picture 2" descr="Shape&#10;&#10;Description automatically generated with medium confidence">
            <a:extLst>
              <a:ext uri="{FF2B5EF4-FFF2-40B4-BE49-F238E27FC236}">
                <a16:creationId xmlns:a16="http://schemas.microsoft.com/office/drawing/2014/main" id="{A90E2318-D854-43F7-980E-E3C6CA0672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9117" y="7141259"/>
            <a:ext cx="2073518" cy="337687"/>
          </a:xfrm>
          <a:prstGeom prst="rect">
            <a:avLst/>
          </a:prstGeom>
        </p:spPr>
      </p:pic>
    </p:spTree>
    <p:extLst>
      <p:ext uri="{BB962C8B-B14F-4D97-AF65-F5344CB8AC3E}">
        <p14:creationId xmlns:p14="http://schemas.microsoft.com/office/powerpoint/2010/main" val="241189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A9509-E844-4A27-9604-03F9988985BD}"/>
              </a:ext>
            </a:extLst>
          </p:cNvPr>
          <p:cNvSpPr>
            <a:spLocks noGrp="1"/>
          </p:cNvSpPr>
          <p:nvPr>
            <p:ph type="title"/>
          </p:nvPr>
        </p:nvSpPr>
        <p:spPr>
          <a:xfrm>
            <a:off x="270000" y="331563"/>
            <a:ext cx="13172950" cy="297159"/>
          </a:xfrm>
          <a:ln>
            <a:noFill/>
          </a:ln>
        </p:spPr>
        <p:txBody>
          <a:bodyPr vert="horz" wrap="none" lIns="0" tIns="0" rIns="0" bIns="0" rtlCol="0" anchor="ctr">
            <a:noAutofit/>
          </a:bodyPr>
          <a:lstStyle/>
          <a:p>
            <a:r>
              <a:rPr lang="en-GB" dirty="0"/>
              <a:t>summary</a:t>
            </a:r>
          </a:p>
        </p:txBody>
      </p:sp>
      <p:sp>
        <p:nvSpPr>
          <p:cNvPr id="16" name="Text Placeholder 6">
            <a:extLst>
              <a:ext uri="{FF2B5EF4-FFF2-40B4-BE49-F238E27FC236}">
                <a16:creationId xmlns:a16="http://schemas.microsoft.com/office/drawing/2014/main" id="{119CF381-5FB2-93E3-FF54-E95573FE1348}"/>
              </a:ext>
            </a:extLst>
          </p:cNvPr>
          <p:cNvSpPr txBox="1">
            <a:spLocks/>
          </p:cNvSpPr>
          <p:nvPr/>
        </p:nvSpPr>
        <p:spPr>
          <a:xfrm>
            <a:off x="633612" y="5123848"/>
            <a:ext cx="3239999" cy="247290"/>
          </a:xfrm>
          <a:prstGeom prst="rect">
            <a:avLst/>
          </a:prstGeom>
        </p:spPr>
        <p:txBody>
          <a:bodyPr/>
          <a:lstStyle>
            <a:lvl1pPr marL="0" marR="0" indent="0" algn="l" defTabSz="410766" rtl="0" eaLnBrk="1" latinLnBrk="0" hangingPunct="1">
              <a:lnSpc>
                <a:spcPct val="105000"/>
              </a:lnSpc>
              <a:spcBef>
                <a:spcPts val="1200"/>
              </a:spcBef>
              <a:spcAft>
                <a:spcPts val="0"/>
              </a:spcAft>
              <a:buClrTx/>
              <a:buSzTx/>
              <a:buFontTx/>
              <a:buNone/>
              <a:tabLst/>
              <a:defRPr sz="1800" b="0" i="0" u="none" strike="noStrike" cap="none" spc="0" baseline="0">
                <a:solidFill>
                  <a:srgbClr val="000000"/>
                </a:solidFill>
                <a:uFillTx/>
                <a:latin typeface="+mj-lt"/>
                <a:ea typeface="+mn-ea"/>
                <a:cs typeface="+mn-cs"/>
                <a:sym typeface="Poppins Regular"/>
              </a:defRPr>
            </a:lvl1pPr>
            <a:lvl2pPr marL="144000" marR="0" indent="-144000" algn="l" defTabSz="410766" rtl="0" eaLnBrk="1" latinLnBrk="0" hangingPunct="1">
              <a:lnSpc>
                <a:spcPct val="105000"/>
              </a:lnSpc>
              <a:spcBef>
                <a:spcPts val="0"/>
              </a:spcBef>
              <a:spcAft>
                <a:spcPts val="1200"/>
              </a:spcAft>
              <a:buClr>
                <a:schemeClr val="accent1"/>
              </a:buClr>
              <a:buSzTx/>
              <a:buFont typeface="Arial" panose="020B0604020202020204" pitchFamily="34" charset="0"/>
              <a:buChar char="•"/>
              <a:tabLst/>
              <a:defRPr sz="1800" b="0" i="0" u="none" strike="noStrike" cap="none" spc="0" baseline="0">
                <a:solidFill>
                  <a:srgbClr val="000000"/>
                </a:solidFill>
                <a:uFillTx/>
                <a:latin typeface="+mn-lt"/>
                <a:ea typeface="+mn-ea"/>
                <a:cs typeface="+mn-cs"/>
                <a:sym typeface="Poppins Regular"/>
              </a:defRPr>
            </a:lvl2pPr>
            <a:lvl3pPr marL="0" marR="0" indent="0" algn="l" defTabSz="410766" rtl="0" eaLnBrk="1" latinLnBrk="0" hangingPunct="1">
              <a:lnSpc>
                <a:spcPct val="105000"/>
              </a:lnSpc>
              <a:spcBef>
                <a:spcPts val="600"/>
              </a:spcBef>
              <a:spcAft>
                <a:spcPts val="0"/>
              </a:spcAft>
              <a:buClrTx/>
              <a:buSzTx/>
              <a:buFontTx/>
              <a:buNone/>
              <a:tabLst/>
              <a:defRPr sz="1400" b="0" i="0" u="none" strike="noStrike" cap="none" spc="0" baseline="0">
                <a:solidFill>
                  <a:srgbClr val="000000"/>
                </a:solidFill>
                <a:uFillTx/>
                <a:latin typeface="+mj-lt"/>
                <a:ea typeface="+mn-ea"/>
                <a:cs typeface="+mn-cs"/>
                <a:sym typeface="Poppins Regular"/>
              </a:defRPr>
            </a:lvl3pPr>
            <a:lvl4pPr marL="144000" marR="0" indent="-144000" algn="l" defTabSz="410766" rtl="0" eaLnBrk="1" latinLnBrk="0" hangingPunct="1">
              <a:lnSpc>
                <a:spcPct val="105000"/>
              </a:lnSpc>
              <a:spcBef>
                <a:spcPts val="0"/>
              </a:spcBef>
              <a:spcAft>
                <a:spcPts val="900"/>
              </a:spcAft>
              <a:buClr>
                <a:schemeClr val="accent1"/>
              </a:buClr>
              <a:buSzTx/>
              <a:buFont typeface="Arial" panose="020B0604020202020204" pitchFamily="34" charset="0"/>
              <a:buChar char="•"/>
              <a:tabLst/>
              <a:defRPr sz="1400" b="0" i="0" u="none" strike="noStrike" cap="none" spc="0" baseline="0">
                <a:solidFill>
                  <a:srgbClr val="000000"/>
                </a:solidFill>
                <a:uFillTx/>
                <a:latin typeface="+mn-lt"/>
                <a:ea typeface="+mn-ea"/>
                <a:cs typeface="+mn-cs"/>
                <a:sym typeface="Poppins Regular"/>
              </a:defRPr>
            </a:lvl4pPr>
            <a:lvl5pPr marL="0" marR="0" indent="0" algn="l" defTabSz="410766" rtl="0" eaLnBrk="1" latinLnBrk="0" hangingPunct="1">
              <a:lnSpc>
                <a:spcPct val="105000"/>
              </a:lnSpc>
              <a:spcBef>
                <a:spcPts val="1200"/>
              </a:spcBef>
              <a:spcAft>
                <a:spcPts val="0"/>
              </a:spcAft>
              <a:buClrTx/>
              <a:buSzTx/>
              <a:buFontTx/>
              <a:buNone/>
              <a:tabLst/>
              <a:defRPr sz="1000" b="0" i="0" u="none" strike="noStrike" cap="none" spc="0" baseline="0">
                <a:solidFill>
                  <a:srgbClr val="000000"/>
                </a:solidFill>
                <a:uFillTx/>
                <a:latin typeface="+mn-lt"/>
                <a:ea typeface="+mn-ea"/>
                <a:cs typeface="+mn-cs"/>
                <a:sym typeface="Poppins Regular"/>
              </a:defRPr>
            </a:lvl5pPr>
            <a:lvl6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6pPr>
            <a:lvl7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7pPr>
            <a:lvl8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8pPr>
            <a:lvl9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9pPr>
          </a:lstStyle>
          <a:p>
            <a:r>
              <a:rPr lang="en-GB" sz="2400" kern="0" dirty="0">
                <a:solidFill>
                  <a:schemeClr val="bg1"/>
                </a:solidFill>
              </a:rPr>
              <a:t>UNMATCHED ATTENTION</a:t>
            </a:r>
          </a:p>
        </p:txBody>
      </p:sp>
      <p:sp>
        <p:nvSpPr>
          <p:cNvPr id="24" name="Text Placeholder 11">
            <a:extLst>
              <a:ext uri="{FF2B5EF4-FFF2-40B4-BE49-F238E27FC236}">
                <a16:creationId xmlns:a16="http://schemas.microsoft.com/office/drawing/2014/main" id="{B7C2FB2A-9C46-126D-AA2B-50CB66F85510}"/>
              </a:ext>
            </a:extLst>
          </p:cNvPr>
          <p:cNvSpPr txBox="1">
            <a:spLocks/>
          </p:cNvSpPr>
          <p:nvPr/>
        </p:nvSpPr>
        <p:spPr>
          <a:xfrm>
            <a:off x="5232587" y="5123848"/>
            <a:ext cx="3239999" cy="247290"/>
          </a:xfrm>
          <a:prstGeom prst="rect">
            <a:avLst/>
          </a:prstGeom>
        </p:spPr>
        <p:txBody>
          <a:bodyPr/>
          <a:lstStyle>
            <a:lvl1pPr marL="0" marR="0" indent="0" algn="l" defTabSz="410766" rtl="0" eaLnBrk="1" latinLnBrk="0" hangingPunct="1">
              <a:lnSpc>
                <a:spcPct val="105000"/>
              </a:lnSpc>
              <a:spcBef>
                <a:spcPts val="1200"/>
              </a:spcBef>
              <a:spcAft>
                <a:spcPts val="0"/>
              </a:spcAft>
              <a:buClrTx/>
              <a:buSzTx/>
              <a:buFontTx/>
              <a:buNone/>
              <a:tabLst/>
              <a:defRPr sz="1800" b="0" i="0" u="none" strike="noStrike" cap="none" spc="0" baseline="0">
                <a:solidFill>
                  <a:srgbClr val="000000"/>
                </a:solidFill>
                <a:uFillTx/>
                <a:latin typeface="+mj-lt"/>
                <a:ea typeface="+mn-ea"/>
                <a:cs typeface="+mn-cs"/>
                <a:sym typeface="Poppins Regular"/>
              </a:defRPr>
            </a:lvl1pPr>
            <a:lvl2pPr marL="144000" marR="0" indent="-144000" algn="l" defTabSz="410766" rtl="0" eaLnBrk="1" latinLnBrk="0" hangingPunct="1">
              <a:lnSpc>
                <a:spcPct val="105000"/>
              </a:lnSpc>
              <a:spcBef>
                <a:spcPts val="0"/>
              </a:spcBef>
              <a:spcAft>
                <a:spcPts val="1200"/>
              </a:spcAft>
              <a:buClr>
                <a:schemeClr val="accent1"/>
              </a:buClr>
              <a:buSzTx/>
              <a:buFont typeface="Arial" panose="020B0604020202020204" pitchFamily="34" charset="0"/>
              <a:buChar char="•"/>
              <a:tabLst/>
              <a:defRPr sz="1800" b="0" i="0" u="none" strike="noStrike" cap="none" spc="0" baseline="0">
                <a:solidFill>
                  <a:srgbClr val="000000"/>
                </a:solidFill>
                <a:uFillTx/>
                <a:latin typeface="+mn-lt"/>
                <a:ea typeface="+mn-ea"/>
                <a:cs typeface="+mn-cs"/>
                <a:sym typeface="Poppins Regular"/>
              </a:defRPr>
            </a:lvl2pPr>
            <a:lvl3pPr marL="0" marR="0" indent="0" algn="l" defTabSz="410766" rtl="0" eaLnBrk="1" latinLnBrk="0" hangingPunct="1">
              <a:lnSpc>
                <a:spcPct val="105000"/>
              </a:lnSpc>
              <a:spcBef>
                <a:spcPts val="600"/>
              </a:spcBef>
              <a:spcAft>
                <a:spcPts val="0"/>
              </a:spcAft>
              <a:buClrTx/>
              <a:buSzTx/>
              <a:buFontTx/>
              <a:buNone/>
              <a:tabLst/>
              <a:defRPr sz="1400" b="0" i="0" u="none" strike="noStrike" cap="none" spc="0" baseline="0">
                <a:solidFill>
                  <a:srgbClr val="000000"/>
                </a:solidFill>
                <a:uFillTx/>
                <a:latin typeface="+mj-lt"/>
                <a:ea typeface="+mn-ea"/>
                <a:cs typeface="+mn-cs"/>
                <a:sym typeface="Poppins Regular"/>
              </a:defRPr>
            </a:lvl3pPr>
            <a:lvl4pPr marL="144000" marR="0" indent="-144000" algn="l" defTabSz="410766" rtl="0" eaLnBrk="1" latinLnBrk="0" hangingPunct="1">
              <a:lnSpc>
                <a:spcPct val="105000"/>
              </a:lnSpc>
              <a:spcBef>
                <a:spcPts val="0"/>
              </a:spcBef>
              <a:spcAft>
                <a:spcPts val="900"/>
              </a:spcAft>
              <a:buClr>
                <a:schemeClr val="accent1"/>
              </a:buClr>
              <a:buSzTx/>
              <a:buFont typeface="Arial" panose="020B0604020202020204" pitchFamily="34" charset="0"/>
              <a:buChar char="•"/>
              <a:tabLst/>
              <a:defRPr sz="1400" b="0" i="0" u="none" strike="noStrike" cap="none" spc="0" baseline="0">
                <a:solidFill>
                  <a:srgbClr val="000000"/>
                </a:solidFill>
                <a:uFillTx/>
                <a:latin typeface="+mn-lt"/>
                <a:ea typeface="+mn-ea"/>
                <a:cs typeface="+mn-cs"/>
                <a:sym typeface="Poppins Regular"/>
              </a:defRPr>
            </a:lvl4pPr>
            <a:lvl5pPr marL="0" marR="0" indent="0" algn="l" defTabSz="410766" rtl="0" eaLnBrk="1" latinLnBrk="0" hangingPunct="1">
              <a:lnSpc>
                <a:spcPct val="105000"/>
              </a:lnSpc>
              <a:spcBef>
                <a:spcPts val="1200"/>
              </a:spcBef>
              <a:spcAft>
                <a:spcPts val="0"/>
              </a:spcAft>
              <a:buClrTx/>
              <a:buSzTx/>
              <a:buFontTx/>
              <a:buNone/>
              <a:tabLst/>
              <a:defRPr sz="1000" b="0" i="0" u="none" strike="noStrike" cap="none" spc="0" baseline="0">
                <a:solidFill>
                  <a:srgbClr val="000000"/>
                </a:solidFill>
                <a:uFillTx/>
                <a:latin typeface="+mn-lt"/>
                <a:ea typeface="+mn-ea"/>
                <a:cs typeface="+mn-cs"/>
                <a:sym typeface="Poppins Regular"/>
              </a:defRPr>
            </a:lvl5pPr>
            <a:lvl6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6pPr>
            <a:lvl7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7pPr>
            <a:lvl8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8pPr>
            <a:lvl9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9pPr>
          </a:lstStyle>
          <a:p>
            <a:r>
              <a:rPr lang="en-GB" sz="2400" kern="0" dirty="0">
                <a:solidFill>
                  <a:schemeClr val="bg1"/>
                </a:solidFill>
              </a:rPr>
              <a:t>ONE TO MANY VIEWING</a:t>
            </a:r>
          </a:p>
        </p:txBody>
      </p:sp>
      <p:sp>
        <p:nvSpPr>
          <p:cNvPr id="25" name="Text Placeholder 12">
            <a:extLst>
              <a:ext uri="{FF2B5EF4-FFF2-40B4-BE49-F238E27FC236}">
                <a16:creationId xmlns:a16="http://schemas.microsoft.com/office/drawing/2014/main" id="{E2C333DA-F6B4-94A5-BCF3-9CB553943920}"/>
              </a:ext>
            </a:extLst>
          </p:cNvPr>
          <p:cNvSpPr txBox="1">
            <a:spLocks/>
          </p:cNvSpPr>
          <p:nvPr/>
        </p:nvSpPr>
        <p:spPr>
          <a:xfrm>
            <a:off x="9417587" y="5151842"/>
            <a:ext cx="3239999" cy="247290"/>
          </a:xfrm>
          <a:prstGeom prst="rect">
            <a:avLst/>
          </a:prstGeom>
        </p:spPr>
        <p:txBody>
          <a:bodyPr/>
          <a:lstStyle>
            <a:lvl1pPr marL="0" marR="0" indent="0" algn="l" defTabSz="410766" rtl="0" eaLnBrk="1" latinLnBrk="0" hangingPunct="1">
              <a:lnSpc>
                <a:spcPct val="105000"/>
              </a:lnSpc>
              <a:spcBef>
                <a:spcPts val="1200"/>
              </a:spcBef>
              <a:spcAft>
                <a:spcPts val="0"/>
              </a:spcAft>
              <a:buClrTx/>
              <a:buSzTx/>
              <a:buFontTx/>
              <a:buNone/>
              <a:tabLst/>
              <a:defRPr sz="1800" b="0" i="0" u="none" strike="noStrike" cap="none" spc="0" baseline="0">
                <a:solidFill>
                  <a:srgbClr val="000000"/>
                </a:solidFill>
                <a:uFillTx/>
                <a:latin typeface="+mj-lt"/>
                <a:ea typeface="+mn-ea"/>
                <a:cs typeface="+mn-cs"/>
                <a:sym typeface="Poppins Regular"/>
              </a:defRPr>
            </a:lvl1pPr>
            <a:lvl2pPr marL="144000" marR="0" indent="-144000" algn="l" defTabSz="410766" rtl="0" eaLnBrk="1" latinLnBrk="0" hangingPunct="1">
              <a:lnSpc>
                <a:spcPct val="105000"/>
              </a:lnSpc>
              <a:spcBef>
                <a:spcPts val="0"/>
              </a:spcBef>
              <a:spcAft>
                <a:spcPts val="1200"/>
              </a:spcAft>
              <a:buClr>
                <a:schemeClr val="accent1"/>
              </a:buClr>
              <a:buSzTx/>
              <a:buFont typeface="Arial" panose="020B0604020202020204" pitchFamily="34" charset="0"/>
              <a:buChar char="•"/>
              <a:tabLst/>
              <a:defRPr sz="1800" b="0" i="0" u="none" strike="noStrike" cap="none" spc="0" baseline="0">
                <a:solidFill>
                  <a:srgbClr val="000000"/>
                </a:solidFill>
                <a:uFillTx/>
                <a:latin typeface="+mn-lt"/>
                <a:ea typeface="+mn-ea"/>
                <a:cs typeface="+mn-cs"/>
                <a:sym typeface="Poppins Regular"/>
              </a:defRPr>
            </a:lvl2pPr>
            <a:lvl3pPr marL="0" marR="0" indent="0" algn="l" defTabSz="410766" rtl="0" eaLnBrk="1" latinLnBrk="0" hangingPunct="1">
              <a:lnSpc>
                <a:spcPct val="105000"/>
              </a:lnSpc>
              <a:spcBef>
                <a:spcPts val="600"/>
              </a:spcBef>
              <a:spcAft>
                <a:spcPts val="0"/>
              </a:spcAft>
              <a:buClrTx/>
              <a:buSzTx/>
              <a:buFontTx/>
              <a:buNone/>
              <a:tabLst/>
              <a:defRPr sz="1400" b="0" i="0" u="none" strike="noStrike" cap="none" spc="0" baseline="0">
                <a:solidFill>
                  <a:srgbClr val="000000"/>
                </a:solidFill>
                <a:uFillTx/>
                <a:latin typeface="+mj-lt"/>
                <a:ea typeface="+mn-ea"/>
                <a:cs typeface="+mn-cs"/>
                <a:sym typeface="Poppins Regular"/>
              </a:defRPr>
            </a:lvl3pPr>
            <a:lvl4pPr marL="144000" marR="0" indent="-144000" algn="l" defTabSz="410766" rtl="0" eaLnBrk="1" latinLnBrk="0" hangingPunct="1">
              <a:lnSpc>
                <a:spcPct val="105000"/>
              </a:lnSpc>
              <a:spcBef>
                <a:spcPts val="0"/>
              </a:spcBef>
              <a:spcAft>
                <a:spcPts val="900"/>
              </a:spcAft>
              <a:buClr>
                <a:schemeClr val="accent1"/>
              </a:buClr>
              <a:buSzTx/>
              <a:buFont typeface="Arial" panose="020B0604020202020204" pitchFamily="34" charset="0"/>
              <a:buChar char="•"/>
              <a:tabLst/>
              <a:defRPr sz="1400" b="0" i="0" u="none" strike="noStrike" cap="none" spc="0" baseline="0">
                <a:solidFill>
                  <a:srgbClr val="000000"/>
                </a:solidFill>
                <a:uFillTx/>
                <a:latin typeface="+mn-lt"/>
                <a:ea typeface="+mn-ea"/>
                <a:cs typeface="+mn-cs"/>
                <a:sym typeface="Poppins Regular"/>
              </a:defRPr>
            </a:lvl4pPr>
            <a:lvl5pPr marL="0" marR="0" indent="0" algn="l" defTabSz="410766" rtl="0" eaLnBrk="1" latinLnBrk="0" hangingPunct="1">
              <a:lnSpc>
                <a:spcPct val="105000"/>
              </a:lnSpc>
              <a:spcBef>
                <a:spcPts val="1200"/>
              </a:spcBef>
              <a:spcAft>
                <a:spcPts val="0"/>
              </a:spcAft>
              <a:buClrTx/>
              <a:buSzTx/>
              <a:buFontTx/>
              <a:buNone/>
              <a:tabLst/>
              <a:defRPr sz="1000" b="0" i="0" u="none" strike="noStrike" cap="none" spc="0" baseline="0">
                <a:solidFill>
                  <a:srgbClr val="000000"/>
                </a:solidFill>
                <a:uFillTx/>
                <a:latin typeface="+mn-lt"/>
                <a:ea typeface="+mn-ea"/>
                <a:cs typeface="+mn-cs"/>
                <a:sym typeface="Poppins Regular"/>
              </a:defRPr>
            </a:lvl5pPr>
            <a:lvl6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6pPr>
            <a:lvl7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7pPr>
            <a:lvl8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8pPr>
            <a:lvl9pPr marL="0" marR="0" indent="0" algn="l" defTabSz="410766" rtl="0" eaLnBrk="1" latinLnBrk="0" hangingPunct="1">
              <a:lnSpc>
                <a:spcPct val="100000"/>
              </a:lnSpc>
              <a:spcBef>
                <a:spcPts val="0"/>
              </a:spcBef>
              <a:spcAft>
                <a:spcPts val="0"/>
              </a:spcAft>
              <a:buClrTx/>
              <a:buSzTx/>
              <a:buFontTx/>
              <a:buNone/>
              <a:tabLst/>
              <a:defRPr sz="2200" b="0" i="0" u="none" strike="noStrike" cap="none" spc="0" baseline="0">
                <a:solidFill>
                  <a:srgbClr val="000000"/>
                </a:solidFill>
                <a:uFillTx/>
                <a:latin typeface="+mn-lt"/>
                <a:ea typeface="+mn-ea"/>
                <a:cs typeface="+mn-cs"/>
                <a:sym typeface="Poppins Regular"/>
              </a:defRPr>
            </a:lvl9pPr>
          </a:lstStyle>
          <a:p>
            <a:r>
              <a:rPr lang="en-GB" sz="2400" kern="0" dirty="0">
                <a:solidFill>
                  <a:schemeClr val="bg1"/>
                </a:solidFill>
              </a:rPr>
              <a:t>ABILITY TO DRIVE IMPACT</a:t>
            </a:r>
          </a:p>
        </p:txBody>
      </p:sp>
      <p:sp>
        <p:nvSpPr>
          <p:cNvPr id="6" name="Oval 5">
            <a:extLst>
              <a:ext uri="{FF2B5EF4-FFF2-40B4-BE49-F238E27FC236}">
                <a16:creationId xmlns:a16="http://schemas.microsoft.com/office/drawing/2014/main" id="{88D43E71-C5C1-4326-9180-2F538C7928F3}"/>
              </a:ext>
            </a:extLst>
          </p:cNvPr>
          <p:cNvSpPr/>
          <p:nvPr/>
        </p:nvSpPr>
        <p:spPr>
          <a:xfrm>
            <a:off x="489200" y="1688520"/>
            <a:ext cx="3239999" cy="3218688"/>
          </a:xfrm>
          <a:prstGeom prst="ellipse">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22" name="Oval 21">
            <a:extLst>
              <a:ext uri="{FF2B5EF4-FFF2-40B4-BE49-F238E27FC236}">
                <a16:creationId xmlns:a16="http://schemas.microsoft.com/office/drawing/2014/main" id="{9BE85A02-BC49-4273-8435-7EA6C1EFB9B7}"/>
              </a:ext>
            </a:extLst>
          </p:cNvPr>
          <p:cNvSpPr/>
          <p:nvPr/>
        </p:nvSpPr>
        <p:spPr>
          <a:xfrm>
            <a:off x="5123589" y="1688520"/>
            <a:ext cx="3239999" cy="3218688"/>
          </a:xfrm>
          <a:prstGeom prst="ellipse">
            <a:avLst/>
          </a:prstGeom>
          <a:blipFill>
            <a:blip r:embed="rId4" cstate="print">
              <a:extLst>
                <a:ext uri="{28A0092B-C50C-407E-A947-70E740481C1C}">
                  <a14:useLocalDpi xmlns:a14="http://schemas.microsoft.com/office/drawing/2010/main"/>
                </a:ext>
              </a:extLst>
            </a:blip>
            <a:stretch>
              <a:fillRect/>
            </a:stretch>
          </a:blip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23" name="Oval 22">
            <a:extLst>
              <a:ext uri="{FF2B5EF4-FFF2-40B4-BE49-F238E27FC236}">
                <a16:creationId xmlns:a16="http://schemas.microsoft.com/office/drawing/2014/main" id="{D51BAFC2-DAD0-4FF1-8199-60218A4A438C}"/>
              </a:ext>
            </a:extLst>
          </p:cNvPr>
          <p:cNvSpPr/>
          <p:nvPr/>
        </p:nvSpPr>
        <p:spPr>
          <a:xfrm>
            <a:off x="9393202" y="1688520"/>
            <a:ext cx="3239999" cy="3218688"/>
          </a:xfrm>
          <a:prstGeom prst="ellipse">
            <a:avLst/>
          </a:prstGeom>
          <a:blipFill>
            <a:blip r:embed="rId5" cstate="print">
              <a:extLst>
                <a:ext uri="{28A0092B-C50C-407E-A947-70E740481C1C}">
                  <a14:useLocalDpi xmlns:a14="http://schemas.microsoft.com/office/drawing/2010/main"/>
                </a:ext>
              </a:extLst>
            </a:blip>
            <a:stretch>
              <a:fillRect/>
            </a:stretch>
          </a:blip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pic>
        <p:nvPicPr>
          <p:cNvPr id="26" name="Picture 25" descr="Chart, waterfall chart&#10;&#10;Description automatically generated">
            <a:extLst>
              <a:ext uri="{FF2B5EF4-FFF2-40B4-BE49-F238E27FC236}">
                <a16:creationId xmlns:a16="http://schemas.microsoft.com/office/drawing/2014/main" id="{51BEF74E-3983-4319-946F-0994289C5B3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609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219AEB14-E7C6-4641-8643-6D521103D782}"/>
              </a:ext>
            </a:extLst>
          </p:cNvPr>
          <p:cNvSpPr>
            <a:spLocks noGrp="1"/>
          </p:cNvSpPr>
          <p:nvPr>
            <p:ph type="ctrTitle"/>
          </p:nvPr>
        </p:nvSpPr>
        <p:spPr>
          <a:xfrm>
            <a:off x="277214" y="5213338"/>
            <a:ext cx="12331696" cy="709383"/>
          </a:xfrm>
        </p:spPr>
        <p:txBody>
          <a:bodyPr/>
          <a:lstStyle/>
          <a:p>
            <a:r>
              <a:rPr lang="en-GB" dirty="0"/>
              <a:t>Thank you</a:t>
            </a:r>
          </a:p>
        </p:txBody>
      </p:sp>
      <p:pic>
        <p:nvPicPr>
          <p:cNvPr id="5" name="Picture 4" descr="Chart, waterfall chart&#10;&#10;Description automatically generated">
            <a:extLst>
              <a:ext uri="{FF2B5EF4-FFF2-40B4-BE49-F238E27FC236}">
                <a16:creationId xmlns:a16="http://schemas.microsoft.com/office/drawing/2014/main" id="{B6BF7D7C-C28C-4D24-A491-76ED9B72F7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7200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0F20CA-C01B-47C4-9295-42C375BEE497}"/>
              </a:ext>
            </a:extLst>
          </p:cNvPr>
          <p:cNvSpPr>
            <a:spLocks noGrp="1"/>
          </p:cNvSpPr>
          <p:nvPr>
            <p:ph type="title"/>
          </p:nvPr>
        </p:nvSpPr>
        <p:spPr>
          <a:ln>
            <a:noFill/>
          </a:ln>
        </p:spPr>
        <p:txBody>
          <a:bodyPr vert="horz" wrap="none" lIns="0" tIns="0" rIns="0" bIns="0" rtlCol="0" anchor="ctr">
            <a:noAutofit/>
          </a:bodyPr>
          <a:lstStyle/>
          <a:p>
            <a:r>
              <a:rPr lang="en-GB" dirty="0"/>
              <a:t>WORKING WITH LUMEN</a:t>
            </a:r>
          </a:p>
        </p:txBody>
      </p:sp>
      <p:sp>
        <p:nvSpPr>
          <p:cNvPr id="9" name="Text Placeholder 8">
            <a:extLst>
              <a:ext uri="{FF2B5EF4-FFF2-40B4-BE49-F238E27FC236}">
                <a16:creationId xmlns:a16="http://schemas.microsoft.com/office/drawing/2014/main" id="{CFDD2F85-CDA6-44C3-95C1-53DC08820334}"/>
              </a:ext>
            </a:extLst>
          </p:cNvPr>
          <p:cNvSpPr>
            <a:spLocks noGrp="1"/>
          </p:cNvSpPr>
          <p:nvPr>
            <p:ph type="body" sz="quarter" idx="14"/>
          </p:nvPr>
        </p:nvSpPr>
        <p:spPr/>
        <p:txBody>
          <a:bodyPr/>
          <a:lstStyle/>
          <a:p>
            <a:r>
              <a:rPr lang="en-GB" dirty="0"/>
              <a:t>Attention specialists who have worked with many major media clients to help them better understand attention to advertising</a:t>
            </a:r>
          </a:p>
        </p:txBody>
      </p:sp>
      <p:sp>
        <p:nvSpPr>
          <p:cNvPr id="37" name="Rectangle 36">
            <a:extLst>
              <a:ext uri="{FF2B5EF4-FFF2-40B4-BE49-F238E27FC236}">
                <a16:creationId xmlns:a16="http://schemas.microsoft.com/office/drawing/2014/main" id="{AD9415A4-460B-4E3F-8F88-B5D6587E8D5E}"/>
              </a:ext>
            </a:extLst>
          </p:cNvPr>
          <p:cNvSpPr/>
          <p:nvPr/>
        </p:nvSpPr>
        <p:spPr>
          <a:xfrm>
            <a:off x="877256" y="1529556"/>
            <a:ext cx="5183135" cy="2251075"/>
          </a:xfrm>
          <a:prstGeom prst="rect">
            <a:avLst/>
          </a:prstGeom>
          <a:solidFill>
            <a:schemeClr val="bg2">
              <a:lumMod val="20000"/>
              <a:lumOff val="80000"/>
            </a:schemeClr>
          </a:solidFill>
          <a:ln w="9525" cap="flat" cmpd="sng" algn="ctr">
            <a:solidFill>
              <a:schemeClr val="tx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endParaRPr>
          </a:p>
        </p:txBody>
      </p:sp>
      <p:sp>
        <p:nvSpPr>
          <p:cNvPr id="38" name="Rectangle: Rounded Corners 37">
            <a:extLst>
              <a:ext uri="{FF2B5EF4-FFF2-40B4-BE49-F238E27FC236}">
                <a16:creationId xmlns:a16="http://schemas.microsoft.com/office/drawing/2014/main" id="{6AD2199E-2929-4B6B-BCC7-79EA72686F68}"/>
              </a:ext>
            </a:extLst>
          </p:cNvPr>
          <p:cNvSpPr/>
          <p:nvPr/>
        </p:nvSpPr>
        <p:spPr>
          <a:xfrm>
            <a:off x="867784" y="1490521"/>
            <a:ext cx="5169031" cy="2251075"/>
          </a:xfrm>
          <a:prstGeom prst="roundRect">
            <a:avLst/>
          </a:prstGeom>
          <a:no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6"/>
                </a:solidFill>
                <a:effectLst/>
                <a:uLnTx/>
                <a:uFillTx/>
                <a:ea typeface="Roboto Light" pitchFamily="2" charset="0"/>
                <a:cs typeface="Arial" panose="020B0604020202020204" pitchFamily="34" charset="0"/>
              </a:rPr>
              <a:t>Lumen uses eye tracking to help brands and media owners measure (and buy) attention.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chemeClr val="accent6"/>
              </a:solidFill>
              <a:effectLst/>
              <a:uLnTx/>
              <a:uFillTx/>
              <a:ea typeface="Roboto Light" pitchFamily="2"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accent6"/>
                </a:solidFill>
                <a:effectLst/>
                <a:uLnTx/>
                <a:uFillTx/>
                <a:ea typeface="Roboto Light" pitchFamily="2" charset="0"/>
                <a:cs typeface="Arial" panose="020B0604020202020204" pitchFamily="34" charset="0"/>
              </a:rPr>
              <a:t>The aim of this project was to investigate how much attention cinema ads generate relative to other media </a:t>
            </a:r>
          </a:p>
        </p:txBody>
      </p:sp>
      <p:pic>
        <p:nvPicPr>
          <p:cNvPr id="39" name="Picture 14" descr="http://www.graphic-designer-richmond.co.uk/wp-content/uploads/2013/07/news-uk.jpg">
            <a:extLst>
              <a:ext uri="{FF2B5EF4-FFF2-40B4-BE49-F238E27FC236}">
                <a16:creationId xmlns:a16="http://schemas.microsoft.com/office/drawing/2014/main" id="{2756AC55-71DD-41CF-A8A5-23ECDEF03EA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60230" y="4723692"/>
            <a:ext cx="6778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Image result for british gas logo">
            <a:extLst>
              <a:ext uri="{FF2B5EF4-FFF2-40B4-BE49-F238E27FC236}">
                <a16:creationId xmlns:a16="http://schemas.microsoft.com/office/drawing/2014/main" id="{26C05AAC-DB68-4DC3-82BE-21368E87721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93061" y="4702122"/>
            <a:ext cx="6889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Image result for tesco logo">
            <a:extLst>
              <a:ext uri="{FF2B5EF4-FFF2-40B4-BE49-F238E27FC236}">
                <a16:creationId xmlns:a16="http://schemas.microsoft.com/office/drawing/2014/main" id="{6DC95E6F-3C63-4816-95D3-0B7F495308B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56874" y="4569322"/>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s The Coco Chanel Logo Really On London's Lampposts? | Londonist">
            <a:extLst>
              <a:ext uri="{FF2B5EF4-FFF2-40B4-BE49-F238E27FC236}">
                <a16:creationId xmlns:a16="http://schemas.microsoft.com/office/drawing/2014/main" id="{2CD5488C-1202-46F4-AA44-B4D153FB2E3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12053" b="-1"/>
          <a:stretch/>
        </p:blipFill>
        <p:spPr bwMode="auto">
          <a:xfrm>
            <a:off x="1177451" y="5126186"/>
            <a:ext cx="928375" cy="52900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Nomad Foods Jobs">
            <a:extLst>
              <a:ext uri="{FF2B5EF4-FFF2-40B4-BE49-F238E27FC236}">
                <a16:creationId xmlns:a16="http://schemas.microsoft.com/office/drawing/2014/main" id="{9310FC6D-7C10-4E84-9568-FAD1D8E5639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632558" y="5265146"/>
            <a:ext cx="544987" cy="27249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f less really is more, did BT get its new logo right?">
            <a:extLst>
              <a:ext uri="{FF2B5EF4-FFF2-40B4-BE49-F238E27FC236}">
                <a16:creationId xmlns:a16="http://schemas.microsoft.com/office/drawing/2014/main" id="{F3990807-74B4-4491-825A-8896E0D6F14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689188" y="5182478"/>
            <a:ext cx="544987" cy="44827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739DBB84-1DEC-4110-8CD2-884E972BEA9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405008" y="5188447"/>
            <a:ext cx="578708" cy="391056"/>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80F0C580-57C8-46B8-8FA7-30864D44A079}"/>
              </a:ext>
            </a:extLst>
          </p:cNvPr>
          <p:cNvSpPr/>
          <p:nvPr/>
        </p:nvSpPr>
        <p:spPr>
          <a:xfrm>
            <a:off x="860731" y="3982873"/>
            <a:ext cx="5183135" cy="2251075"/>
          </a:xfrm>
          <a:prstGeom prst="rect">
            <a:avLst/>
          </a:prstGeom>
          <a:noFill/>
          <a:ln w="9525" cap="flat" cmpd="sng" algn="ctr">
            <a:solidFill>
              <a:schemeClr val="bg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47" name="TextBox 46">
            <a:extLst>
              <a:ext uri="{FF2B5EF4-FFF2-40B4-BE49-F238E27FC236}">
                <a16:creationId xmlns:a16="http://schemas.microsoft.com/office/drawing/2014/main" id="{2B3786DC-9104-44E1-972E-A7E6EB0B77A0}"/>
              </a:ext>
            </a:extLst>
          </p:cNvPr>
          <p:cNvSpPr txBox="1"/>
          <p:nvPr/>
        </p:nvSpPr>
        <p:spPr>
          <a:xfrm>
            <a:off x="867784" y="4055543"/>
            <a:ext cx="4544193" cy="307777"/>
          </a:xfrm>
          <a:prstGeom prst="rect">
            <a:avLst/>
          </a:prstGeom>
          <a:noFill/>
        </p:spPr>
        <p:txBody>
          <a:bodyPr wrap="square" rtlCol="0">
            <a:spAutoFit/>
          </a:bodyPr>
          <a:lstStyle/>
          <a:p>
            <a:pPr defTabSz="457200"/>
            <a:r>
              <a:rPr lang="en-GB" sz="1400" dirty="0">
                <a:solidFill>
                  <a:srgbClr val="000000"/>
                </a:solidFill>
              </a:rPr>
              <a:t>Creative and media optimisation clients: </a:t>
            </a:r>
          </a:p>
        </p:txBody>
      </p:sp>
      <p:sp>
        <p:nvSpPr>
          <p:cNvPr id="48" name="Rectangle 47">
            <a:extLst>
              <a:ext uri="{FF2B5EF4-FFF2-40B4-BE49-F238E27FC236}">
                <a16:creationId xmlns:a16="http://schemas.microsoft.com/office/drawing/2014/main" id="{948F1FE3-2322-47B3-9436-201A9BCBCBCF}"/>
              </a:ext>
            </a:extLst>
          </p:cNvPr>
          <p:cNvSpPr/>
          <p:nvPr/>
        </p:nvSpPr>
        <p:spPr>
          <a:xfrm>
            <a:off x="6641966" y="1529556"/>
            <a:ext cx="5189146" cy="2251075"/>
          </a:xfrm>
          <a:prstGeom prst="rect">
            <a:avLst/>
          </a:prstGeom>
          <a:solidFill>
            <a:srgbClr val="FFFFFF"/>
          </a:solidFill>
          <a:ln w="9525" cap="flat" cmpd="sng" algn="ctr">
            <a:solidFill>
              <a:schemeClr val="bg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srgbClr val="000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endParaRPr>
          </a:p>
        </p:txBody>
      </p:sp>
      <p:sp>
        <p:nvSpPr>
          <p:cNvPr id="49" name="Rectangle 48">
            <a:extLst>
              <a:ext uri="{FF2B5EF4-FFF2-40B4-BE49-F238E27FC236}">
                <a16:creationId xmlns:a16="http://schemas.microsoft.com/office/drawing/2014/main" id="{C34FD6E4-780A-4A4E-8549-176155E8F04E}"/>
              </a:ext>
            </a:extLst>
          </p:cNvPr>
          <p:cNvSpPr/>
          <p:nvPr/>
        </p:nvSpPr>
        <p:spPr>
          <a:xfrm>
            <a:off x="6647977" y="3982873"/>
            <a:ext cx="5183135" cy="2251075"/>
          </a:xfrm>
          <a:prstGeom prst="rect">
            <a:avLst/>
          </a:prstGeom>
          <a:noFill/>
          <a:ln w="9525" cap="flat" cmpd="sng" algn="ctr">
            <a:solidFill>
              <a:schemeClr val="bg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pic>
        <p:nvPicPr>
          <p:cNvPr id="50" name="Picture 49" descr="Graphical user interface&#10;&#10;Description automatically generated with medium confidence">
            <a:extLst>
              <a:ext uri="{FF2B5EF4-FFF2-40B4-BE49-F238E27FC236}">
                <a16:creationId xmlns:a16="http://schemas.microsoft.com/office/drawing/2014/main" id="{6CFE4564-D784-4CD2-B801-24617733CB0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634585" y="4681086"/>
            <a:ext cx="3505170" cy="1122562"/>
          </a:xfrm>
          <a:prstGeom prst="rect">
            <a:avLst/>
          </a:prstGeom>
        </p:spPr>
      </p:pic>
      <p:pic>
        <p:nvPicPr>
          <p:cNvPr id="51" name="Picture 2" descr="Home - Media Week Awards">
            <a:extLst>
              <a:ext uri="{FF2B5EF4-FFF2-40B4-BE49-F238E27FC236}">
                <a16:creationId xmlns:a16="http://schemas.microsoft.com/office/drawing/2014/main" id="{F717C7BF-5045-4D3D-BADC-F2E4EAF7624D}"/>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0427934" y="4785323"/>
            <a:ext cx="1147659" cy="67889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38D75780-4791-4A16-954C-C27DD3698ADF}"/>
              </a:ext>
            </a:extLst>
          </p:cNvPr>
          <p:cNvSpPr txBox="1"/>
          <p:nvPr/>
        </p:nvSpPr>
        <p:spPr>
          <a:xfrm>
            <a:off x="6697111" y="4055543"/>
            <a:ext cx="4544193" cy="307777"/>
          </a:xfrm>
          <a:prstGeom prst="rect">
            <a:avLst/>
          </a:prstGeom>
          <a:noFill/>
        </p:spPr>
        <p:txBody>
          <a:bodyPr wrap="square" rtlCol="0">
            <a:spAutoFit/>
          </a:bodyPr>
          <a:lstStyle/>
          <a:p>
            <a:pPr defTabSz="457200"/>
            <a:r>
              <a:rPr lang="en-GB" sz="1400" dirty="0">
                <a:solidFill>
                  <a:srgbClr val="000000"/>
                </a:solidFill>
              </a:rPr>
              <a:t>Awards &amp; nominations: </a:t>
            </a:r>
          </a:p>
        </p:txBody>
      </p:sp>
      <p:pic>
        <p:nvPicPr>
          <p:cNvPr id="53" name="Picture 2">
            <a:extLst>
              <a:ext uri="{FF2B5EF4-FFF2-40B4-BE49-F238E27FC236}">
                <a16:creationId xmlns:a16="http://schemas.microsoft.com/office/drawing/2014/main" id="{BB47FEB1-20BE-4297-8732-256850027CBF}"/>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214489" y="4730714"/>
            <a:ext cx="891872" cy="26059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A picture containing text&#10;&#10;Description automatically generated">
            <a:extLst>
              <a:ext uri="{FF2B5EF4-FFF2-40B4-BE49-F238E27FC236}">
                <a16:creationId xmlns:a16="http://schemas.microsoft.com/office/drawing/2014/main" id="{208E279A-ADE7-4B98-ABDE-75075ADFC183}"/>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760907" y="4679848"/>
            <a:ext cx="1862287" cy="899655"/>
          </a:xfrm>
          <a:prstGeom prst="rect">
            <a:avLst/>
          </a:prstGeom>
        </p:spPr>
      </p:pic>
      <p:sp>
        <p:nvSpPr>
          <p:cNvPr id="55" name="TextBox 54">
            <a:extLst>
              <a:ext uri="{FF2B5EF4-FFF2-40B4-BE49-F238E27FC236}">
                <a16:creationId xmlns:a16="http://schemas.microsoft.com/office/drawing/2014/main" id="{37DC3316-B57D-4024-9D73-CC76ED7A1677}"/>
              </a:ext>
            </a:extLst>
          </p:cNvPr>
          <p:cNvSpPr txBox="1"/>
          <p:nvPr/>
        </p:nvSpPr>
        <p:spPr>
          <a:xfrm>
            <a:off x="6697111" y="1625078"/>
            <a:ext cx="2974309" cy="523220"/>
          </a:xfrm>
          <a:prstGeom prst="rect">
            <a:avLst/>
          </a:prstGeom>
          <a:noFill/>
          <a:ln w="12700" cap="flat">
            <a:noFill/>
            <a:miter lim="400000"/>
          </a:ln>
          <a:effectLst/>
          <a:sp3d/>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Lumen in-context testing:</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000000"/>
              </a:solidFill>
              <a:effectLst/>
              <a:uLnTx/>
              <a:uFillTx/>
            </a:endParaRPr>
          </a:p>
        </p:txBody>
      </p:sp>
      <p:pic>
        <p:nvPicPr>
          <p:cNvPr id="56" name="Picture 4" descr="Image result for newspaper icon">
            <a:extLst>
              <a:ext uri="{FF2B5EF4-FFF2-40B4-BE49-F238E27FC236}">
                <a16:creationId xmlns:a16="http://schemas.microsoft.com/office/drawing/2014/main" id="{16E8EC0E-ABB6-4538-9C1C-8DD19D16FD8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940500" y="3059532"/>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8" descr="Image result for laptop icon">
            <a:extLst>
              <a:ext uri="{FF2B5EF4-FFF2-40B4-BE49-F238E27FC236}">
                <a16:creationId xmlns:a16="http://schemas.microsoft.com/office/drawing/2014/main" id="{9DF2A896-B0D4-4299-99C2-8AAAC115899A}"/>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948281" y="2157763"/>
            <a:ext cx="6810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 descr="Image result for mobile icon">
            <a:extLst>
              <a:ext uri="{FF2B5EF4-FFF2-40B4-BE49-F238E27FC236}">
                <a16:creationId xmlns:a16="http://schemas.microsoft.com/office/drawing/2014/main" id="{F31ED2BA-3D2F-4AE7-856E-7FD14AB9F453}"/>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696767" y="2203007"/>
            <a:ext cx="5905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descr="Image result for billboard icon">
            <a:extLst>
              <a:ext uri="{FF2B5EF4-FFF2-40B4-BE49-F238E27FC236}">
                <a16:creationId xmlns:a16="http://schemas.microsoft.com/office/drawing/2014/main" id="{7E267491-36A9-47E7-B7FF-E1780BBA1101}"/>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1021165" y="3026477"/>
            <a:ext cx="597923" cy="597923"/>
          </a:xfrm>
          <a:prstGeom prst="rect">
            <a:avLst/>
          </a:prstGeom>
          <a:noFill/>
          <a:extLst>
            <a:ext uri="{909E8E84-426E-40DD-AFC4-6F175D3DCCD1}">
              <a14:hiddenFill xmlns:a14="http://schemas.microsoft.com/office/drawing/2010/main">
                <a:solidFill>
                  <a:srgbClr val="FFFFFF"/>
                </a:solidFill>
              </a14:hiddenFill>
            </a:ext>
          </a:extLst>
        </p:spPr>
      </p:pic>
      <p:pic>
        <p:nvPicPr>
          <p:cNvPr id="60" name="Graphic 59" descr="Game controller">
            <a:extLst>
              <a:ext uri="{FF2B5EF4-FFF2-40B4-BE49-F238E27FC236}">
                <a16:creationId xmlns:a16="http://schemas.microsoft.com/office/drawing/2014/main" id="{234B9D47-2864-4ACE-9307-E8D9C22826CD}"/>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0214872" y="2151703"/>
            <a:ext cx="688685" cy="688685"/>
          </a:xfrm>
          <a:prstGeom prst="rect">
            <a:avLst/>
          </a:prstGeom>
        </p:spPr>
      </p:pic>
      <p:pic>
        <p:nvPicPr>
          <p:cNvPr id="61" name="Picture 4" descr="Image result for trolley icon">
            <a:extLst>
              <a:ext uri="{FF2B5EF4-FFF2-40B4-BE49-F238E27FC236}">
                <a16:creationId xmlns:a16="http://schemas.microsoft.com/office/drawing/2014/main" id="{CAB62CF0-1A2E-4984-9388-AB67F89D218C}"/>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9432807" y="2981096"/>
            <a:ext cx="688685" cy="6886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hart, waterfall chart&#10;&#10;Description automatically generated">
            <a:extLst>
              <a:ext uri="{FF2B5EF4-FFF2-40B4-BE49-F238E27FC236}">
                <a16:creationId xmlns:a16="http://schemas.microsoft.com/office/drawing/2014/main" id="{9E89D8F0-FCE9-4875-AA92-D7A4057650A6}"/>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0304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US" dirty="0"/>
              <a:t>Why track attention?</a:t>
            </a:r>
          </a:p>
        </p:txBody>
      </p:sp>
      <p:sp>
        <p:nvSpPr>
          <p:cNvPr id="3" name="Text Placeholder 2"/>
          <p:cNvSpPr>
            <a:spLocks noGrp="1"/>
          </p:cNvSpPr>
          <p:nvPr>
            <p:ph type="body" sz="quarter" idx="10"/>
          </p:nvPr>
        </p:nvSpPr>
        <p:spPr>
          <a:xfrm>
            <a:off x="1054249" y="1506071"/>
            <a:ext cx="5067680" cy="4830074"/>
          </a:xfrm>
          <a:prstGeom prst="ellipse">
            <a:avLst/>
          </a:prstGeom>
          <a:solidFill>
            <a:schemeClr val="bg2"/>
          </a:solidFill>
        </p:spPr>
        <p:txBody>
          <a:bodyPr lIns="180000" rIns="180000" anchor="ctr"/>
          <a:lstStyle/>
          <a:p>
            <a:r>
              <a:rPr lang="en-GB" sz="3600" dirty="0"/>
              <a:t>Reason #1</a:t>
            </a:r>
          </a:p>
          <a:p>
            <a:endParaRPr lang="en-GB" sz="3600" dirty="0"/>
          </a:p>
          <a:p>
            <a:r>
              <a:rPr lang="en-GB" sz="2800" dirty="0"/>
              <a:t>Quality &amp; Measurement Across Media</a:t>
            </a:r>
          </a:p>
        </p:txBody>
      </p:sp>
      <p:sp>
        <p:nvSpPr>
          <p:cNvPr id="4" name="Text Placeholder 3"/>
          <p:cNvSpPr>
            <a:spLocks noGrp="1"/>
          </p:cNvSpPr>
          <p:nvPr>
            <p:ph type="body" sz="quarter" idx="11"/>
          </p:nvPr>
        </p:nvSpPr>
        <p:spPr>
          <a:xfrm>
            <a:off x="7502421" y="1506071"/>
            <a:ext cx="5067680" cy="4830074"/>
          </a:xfrm>
          <a:prstGeom prst="ellipse">
            <a:avLst/>
          </a:prstGeom>
          <a:solidFill>
            <a:schemeClr val="tx1"/>
          </a:solidFill>
        </p:spPr>
        <p:txBody>
          <a:bodyPr lIns="180000" rIns="180000" anchor="ctr"/>
          <a:lstStyle/>
          <a:p>
            <a:r>
              <a:rPr lang="en-GB" sz="3600" dirty="0"/>
              <a:t>Reason #2</a:t>
            </a:r>
          </a:p>
          <a:p>
            <a:endParaRPr lang="en-GB" sz="3600" dirty="0"/>
          </a:p>
          <a:p>
            <a:r>
              <a:rPr lang="en-GB" sz="2800" dirty="0"/>
              <a:t>Attention Drives Impact</a:t>
            </a:r>
          </a:p>
          <a:p>
            <a:endParaRPr lang="en-US" sz="2800" dirty="0"/>
          </a:p>
        </p:txBody>
      </p:sp>
      <p:sp>
        <p:nvSpPr>
          <p:cNvPr id="6" name="Text Placeholder 5"/>
          <p:cNvSpPr>
            <a:spLocks noGrp="1"/>
          </p:cNvSpPr>
          <p:nvPr>
            <p:ph type="body" sz="quarter" idx="13"/>
          </p:nvPr>
        </p:nvSpPr>
        <p:spPr/>
        <p:txBody>
          <a:bodyPr/>
          <a:lstStyle/>
          <a:p>
            <a:endParaRPr lang="en-US" dirty="0"/>
          </a:p>
        </p:txBody>
      </p:sp>
      <p:sp>
        <p:nvSpPr>
          <p:cNvPr id="8" name="Text Placeholder 10"/>
          <p:cNvSpPr>
            <a:spLocks noGrp="1"/>
          </p:cNvSpPr>
          <p:nvPr>
            <p:ph type="body" sz="quarter" idx="14"/>
          </p:nvPr>
        </p:nvSpPr>
        <p:spPr>
          <a:xfrm>
            <a:off x="270000" y="664058"/>
            <a:ext cx="12423740" cy="436608"/>
          </a:xfrm>
        </p:spPr>
        <p:txBody>
          <a:bodyPr/>
          <a:lstStyle/>
          <a:p>
            <a:r>
              <a:rPr lang="en-GB" dirty="0"/>
              <a:t>Attention metrics can help us to understand the real value of different media and how it drives impact &amp; positive brand outcomes</a:t>
            </a:r>
          </a:p>
          <a:p>
            <a:endParaRPr lang="en-GB" dirty="0"/>
          </a:p>
          <a:p>
            <a:endParaRPr lang="en-US" dirty="0"/>
          </a:p>
        </p:txBody>
      </p:sp>
      <p:pic>
        <p:nvPicPr>
          <p:cNvPr id="7" name="Picture 6" descr="Chart, waterfall chart&#10;&#10;Description automatically generated">
            <a:extLst>
              <a:ext uri="{FF2B5EF4-FFF2-40B4-BE49-F238E27FC236}">
                <a16:creationId xmlns:a16="http://schemas.microsoft.com/office/drawing/2014/main" id="{2B375BC7-BBCE-4591-BBEB-29D93917BB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00837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US" dirty="0"/>
              <a:t>THE VALUE OF Attention IN DRIVING IMPACT</a:t>
            </a:r>
          </a:p>
        </p:txBody>
      </p:sp>
      <p:sp>
        <p:nvSpPr>
          <p:cNvPr id="7" name="Text Placeholder 6"/>
          <p:cNvSpPr>
            <a:spLocks noGrp="1"/>
          </p:cNvSpPr>
          <p:nvPr>
            <p:ph type="body" sz="quarter" idx="11"/>
          </p:nvPr>
        </p:nvSpPr>
        <p:spPr>
          <a:xfrm>
            <a:off x="8912353" y="7257342"/>
            <a:ext cx="4386136" cy="123111"/>
          </a:xfrm>
        </p:spPr>
        <p:txBody>
          <a:bodyPr/>
          <a:lstStyle/>
          <a:p>
            <a:r>
              <a:rPr lang="en-GB" sz="800" dirty="0">
                <a:solidFill>
                  <a:schemeClr val="bg1"/>
                </a:solidFill>
              </a:rPr>
              <a:t>Source: </a:t>
            </a:r>
            <a:r>
              <a:rPr lang="en-GB" sz="800" dirty="0" err="1">
                <a:solidFill>
                  <a:schemeClr val="bg1"/>
                </a:solidFill>
              </a:rPr>
              <a:t>Dentsu</a:t>
            </a:r>
            <a:r>
              <a:rPr lang="en-GB" sz="800" dirty="0">
                <a:solidFill>
                  <a:schemeClr val="bg1"/>
                </a:solidFill>
              </a:rPr>
              <a:t> Attention Economy project, Mobile UK controlled tests (2635)</a:t>
            </a:r>
          </a:p>
        </p:txBody>
      </p:sp>
      <p:sp>
        <p:nvSpPr>
          <p:cNvPr id="10" name="Text Placeholder 6"/>
          <p:cNvSpPr>
            <a:spLocks noGrp="1"/>
          </p:cNvSpPr>
          <p:nvPr>
            <p:ph type="body" sz="quarter" idx="14"/>
          </p:nvPr>
        </p:nvSpPr>
        <p:spPr>
          <a:xfrm>
            <a:off x="270000" y="664058"/>
            <a:ext cx="12423740" cy="436608"/>
          </a:xfrm>
        </p:spPr>
        <p:txBody>
          <a:bodyPr/>
          <a:lstStyle/>
          <a:p>
            <a:pPr>
              <a:lnSpc>
                <a:spcPct val="100000"/>
              </a:lnSpc>
            </a:pPr>
            <a:r>
              <a:rPr lang="en-US" dirty="0">
                <a:solidFill>
                  <a:schemeClr val="accent6"/>
                </a:solidFill>
              </a:rPr>
              <a:t>Attention boosts understanding &amp; memory of the brand, helping the overall brand outcomes</a:t>
            </a:r>
          </a:p>
        </p:txBody>
      </p:sp>
      <p:sp>
        <p:nvSpPr>
          <p:cNvPr id="13" name="Rectangle 12">
            <a:extLst>
              <a:ext uri="{FF2B5EF4-FFF2-40B4-BE49-F238E27FC236}">
                <a16:creationId xmlns:a16="http://schemas.microsoft.com/office/drawing/2014/main" id="{3025C60A-92A7-99F0-799E-73B809AEDDB8}"/>
              </a:ext>
            </a:extLst>
          </p:cNvPr>
          <p:cNvSpPr/>
          <p:nvPr/>
        </p:nvSpPr>
        <p:spPr>
          <a:xfrm>
            <a:off x="488637" y="1310488"/>
            <a:ext cx="5988034" cy="4940285"/>
          </a:xfrm>
          <a:prstGeom prst="rect">
            <a:avLst/>
          </a:prstGeom>
          <a:noFill/>
          <a:ln w="6350">
            <a:solidFill>
              <a:srgbClr val="0099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endParaRPr lang="en-US" sz="1400" dirty="0">
              <a:solidFill>
                <a:schemeClr val="bg1"/>
              </a:solidFill>
            </a:endParaRPr>
          </a:p>
        </p:txBody>
      </p:sp>
      <p:sp>
        <p:nvSpPr>
          <p:cNvPr id="14" name="Rectangle 13">
            <a:extLst>
              <a:ext uri="{FF2B5EF4-FFF2-40B4-BE49-F238E27FC236}">
                <a16:creationId xmlns:a16="http://schemas.microsoft.com/office/drawing/2014/main" id="{5A6DC9F3-193E-28AC-6838-C74086EF6B8E}"/>
              </a:ext>
            </a:extLst>
          </p:cNvPr>
          <p:cNvSpPr/>
          <p:nvPr/>
        </p:nvSpPr>
        <p:spPr>
          <a:xfrm>
            <a:off x="6751681" y="1310488"/>
            <a:ext cx="5988034" cy="4940285"/>
          </a:xfrm>
          <a:prstGeom prst="rect">
            <a:avLst/>
          </a:prstGeom>
          <a:noFill/>
          <a:ln w="635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p:txBody>
      </p:sp>
      <p:pic>
        <p:nvPicPr>
          <p:cNvPr id="9" name="Picture 8" descr="Chart, waterfall chart&#10;&#10;Description automatically generated">
            <a:extLst>
              <a:ext uri="{FF2B5EF4-FFF2-40B4-BE49-F238E27FC236}">
                <a16:creationId xmlns:a16="http://schemas.microsoft.com/office/drawing/2014/main" id="{CAF667D8-B593-49A0-A5A6-5C3E3437CB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graphicFrame>
        <p:nvGraphicFramePr>
          <p:cNvPr id="5" name="Chart 4">
            <a:extLst>
              <a:ext uri="{FF2B5EF4-FFF2-40B4-BE49-F238E27FC236}">
                <a16:creationId xmlns:a16="http://schemas.microsoft.com/office/drawing/2014/main" id="{8473D997-7CDF-4A66-92E3-AD9D0A86D45A}"/>
              </a:ext>
            </a:extLst>
          </p:cNvPr>
          <p:cNvGraphicFramePr/>
          <p:nvPr>
            <p:extLst>
              <p:ext uri="{D42A27DB-BD31-4B8C-83A1-F6EECF244321}">
                <p14:modId xmlns:p14="http://schemas.microsoft.com/office/powerpoint/2010/main" val="485645936"/>
              </p:ext>
            </p:extLst>
          </p:nvPr>
        </p:nvGraphicFramePr>
        <p:xfrm>
          <a:off x="612603" y="1404253"/>
          <a:ext cx="5740102" cy="4846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6F5FC750-2D0A-4101-BF76-A95EFAADDB18}"/>
              </a:ext>
            </a:extLst>
          </p:cNvPr>
          <p:cNvGraphicFramePr/>
          <p:nvPr>
            <p:extLst>
              <p:ext uri="{D42A27DB-BD31-4B8C-83A1-F6EECF244321}">
                <p14:modId xmlns:p14="http://schemas.microsoft.com/office/powerpoint/2010/main" val="492665478"/>
              </p:ext>
            </p:extLst>
          </p:nvPr>
        </p:nvGraphicFramePr>
        <p:xfrm>
          <a:off x="6875647" y="1404253"/>
          <a:ext cx="5740102" cy="4846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80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US" dirty="0"/>
              <a:t>WE KNOW THAT People claim they pay attention to cinema ADS</a:t>
            </a:r>
          </a:p>
        </p:txBody>
      </p:sp>
      <p:sp>
        <p:nvSpPr>
          <p:cNvPr id="6" name="Text Placeholder 5"/>
          <p:cNvSpPr>
            <a:spLocks noGrp="1"/>
          </p:cNvSpPr>
          <p:nvPr>
            <p:ph type="body" sz="quarter" idx="11"/>
          </p:nvPr>
        </p:nvSpPr>
        <p:spPr>
          <a:xfrm>
            <a:off x="10182225" y="7189564"/>
            <a:ext cx="3116263" cy="246221"/>
          </a:xfrm>
        </p:spPr>
        <p:txBody>
          <a:bodyPr/>
          <a:lstStyle/>
          <a:p>
            <a:r>
              <a:rPr lang="en-GB" dirty="0"/>
              <a:t>Those rating 4 or 5 out of 5. Base: All adults</a:t>
            </a:r>
          </a:p>
          <a:p>
            <a:r>
              <a:rPr lang="en-GB" dirty="0"/>
              <a:t>Source: Magnetic, “Pay Attention” </a:t>
            </a:r>
            <a:endParaRPr lang="en-US" dirty="0"/>
          </a:p>
        </p:txBody>
      </p:sp>
      <p:sp>
        <p:nvSpPr>
          <p:cNvPr id="7" name="Text Placeholder 6"/>
          <p:cNvSpPr>
            <a:spLocks noGrp="1"/>
          </p:cNvSpPr>
          <p:nvPr>
            <p:ph type="body" sz="quarter" idx="14"/>
          </p:nvPr>
        </p:nvSpPr>
        <p:spPr/>
        <p:txBody>
          <a:bodyPr/>
          <a:lstStyle/>
          <a:p>
            <a:r>
              <a:rPr lang="en-GB" dirty="0"/>
              <a:t>However, we know there can be a big difference between what people claim they do and what they actually do</a:t>
            </a:r>
            <a:endParaRPr lang="en-US" dirty="0"/>
          </a:p>
        </p:txBody>
      </p:sp>
      <p:graphicFrame>
        <p:nvGraphicFramePr>
          <p:cNvPr id="11" name="Chart 10">
            <a:extLst>
              <a:ext uri="{FF2B5EF4-FFF2-40B4-BE49-F238E27FC236}">
                <a16:creationId xmlns:a16="http://schemas.microsoft.com/office/drawing/2014/main" id="{6C73528A-4DF2-A1EF-0079-95DB84B9B861}"/>
              </a:ext>
            </a:extLst>
          </p:cNvPr>
          <p:cNvGraphicFramePr/>
          <p:nvPr>
            <p:extLst>
              <p:ext uri="{D42A27DB-BD31-4B8C-83A1-F6EECF244321}">
                <p14:modId xmlns:p14="http://schemas.microsoft.com/office/powerpoint/2010/main" val="3346284337"/>
              </p:ext>
            </p:extLst>
          </p:nvPr>
        </p:nvGraphicFramePr>
        <p:xfrm>
          <a:off x="270000" y="1331752"/>
          <a:ext cx="12885168" cy="547138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3">
            <a:extLst>
              <a:ext uri="{FF2B5EF4-FFF2-40B4-BE49-F238E27FC236}">
                <a16:creationId xmlns:a16="http://schemas.microsoft.com/office/drawing/2014/main" id="{8C78C351-4361-7CE4-FFA6-7F939BAB2A2B}"/>
              </a:ext>
            </a:extLst>
          </p:cNvPr>
          <p:cNvSpPr txBox="1">
            <a:spLocks/>
          </p:cNvSpPr>
          <p:nvPr/>
        </p:nvSpPr>
        <p:spPr bwMode="gray">
          <a:xfrm>
            <a:off x="3216203" y="1465535"/>
            <a:ext cx="7010543" cy="395958"/>
          </a:xfrm>
          <a:prstGeom prst="rect">
            <a:avLst/>
          </a:prstGeom>
        </p:spPr>
        <p:txBody>
          <a:bodyPr lIns="0" tIns="0" rIns="0" bIns="0" anchor="t" anchorCtr="0"/>
          <a:lstStyle>
            <a:lvl1pPr marL="0" indent="0" algn="l" defTabSz="961844" rtl="0" eaLnBrk="1" latinLnBrk="0" hangingPunct="1">
              <a:lnSpc>
                <a:spcPts val="1684"/>
              </a:lnSpc>
              <a:spcBef>
                <a:spcPts val="0"/>
              </a:spcBef>
              <a:buClr>
                <a:srgbClr val="FFFFFF"/>
              </a:buClr>
              <a:buSzPct val="100000"/>
              <a:buFont typeface="Arial"/>
              <a:buNone/>
              <a:defRPr lang="en-GB" sz="1400" b="1" kern="1200" baseline="0" dirty="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872171">
              <a:lnSpc>
                <a:spcPct val="100000"/>
              </a:lnSpc>
            </a:pPr>
            <a:r>
              <a:rPr lang="en-US" sz="1451" dirty="0">
                <a:solidFill>
                  <a:srgbClr val="8A8A8D"/>
                </a:solidFill>
                <a:latin typeface="Arial"/>
              </a:rPr>
              <a:t>On a scale of 1 to 5, where 5 is full undivided attention and 1 is no attention at all, how much attention do you pay to the adverts in [channel]?</a:t>
            </a:r>
          </a:p>
        </p:txBody>
      </p:sp>
    </p:spTree>
    <p:extLst>
      <p:ext uri="{BB962C8B-B14F-4D97-AF65-F5344CB8AC3E}">
        <p14:creationId xmlns:p14="http://schemas.microsoft.com/office/powerpoint/2010/main" val="172986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219AEB14-E7C6-4641-8643-6D521103D782}"/>
              </a:ext>
            </a:extLst>
          </p:cNvPr>
          <p:cNvSpPr>
            <a:spLocks noGrp="1"/>
          </p:cNvSpPr>
          <p:nvPr>
            <p:ph type="ctrTitle"/>
          </p:nvPr>
        </p:nvSpPr>
        <p:spPr>
          <a:xfrm>
            <a:off x="265022" y="5469370"/>
            <a:ext cx="12331696" cy="709383"/>
          </a:xfrm>
        </p:spPr>
        <p:txBody>
          <a:bodyPr/>
          <a:lstStyle/>
          <a:p>
            <a:r>
              <a:rPr lang="en-GB" dirty="0"/>
              <a:t>METHODOLOGY &amp; METRICS</a:t>
            </a:r>
          </a:p>
        </p:txBody>
      </p:sp>
    </p:spTree>
    <p:extLst>
      <p:ext uri="{BB962C8B-B14F-4D97-AF65-F5344CB8AC3E}">
        <p14:creationId xmlns:p14="http://schemas.microsoft.com/office/powerpoint/2010/main" val="402992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GB" dirty="0"/>
              <a:t>Methodology</a:t>
            </a:r>
            <a:endParaRPr lang="en-US" dirty="0"/>
          </a:p>
        </p:txBody>
      </p:sp>
      <p:sp>
        <p:nvSpPr>
          <p:cNvPr id="8" name="Content Placeholder 2"/>
          <p:cNvSpPr>
            <a:spLocks noGrp="1"/>
          </p:cNvSpPr>
          <p:nvPr>
            <p:ph idx="1"/>
          </p:nvPr>
        </p:nvSpPr>
        <p:spPr bwMode="gray">
          <a:xfrm>
            <a:off x="270000" y="1698254"/>
            <a:ext cx="4035674" cy="4209948"/>
          </a:xfrm>
        </p:spPr>
        <p:txBody>
          <a:bodyPr/>
          <a:lstStyle/>
          <a:p>
            <a:r>
              <a:rPr lang="en-GB" sz="1400" b="0" dirty="0">
                <a:solidFill>
                  <a:schemeClr val="bg1"/>
                </a:solidFill>
              </a:rPr>
              <a:t>This research was conducted by Lumen Research with the aim of understanding the following:</a:t>
            </a:r>
          </a:p>
          <a:p>
            <a:endParaRPr lang="en-GB" sz="1400" b="0" dirty="0">
              <a:solidFill>
                <a:schemeClr val="bg1"/>
              </a:solidFill>
            </a:endParaRPr>
          </a:p>
          <a:p>
            <a:pPr marL="189024" indent="-189024">
              <a:buClrTx/>
              <a:buFont typeface="Arial" panose="020B0604020202020204" pitchFamily="34" charset="0"/>
              <a:buChar char="•"/>
            </a:pPr>
            <a:r>
              <a:rPr lang="en-GB" sz="1400" b="0" dirty="0">
                <a:solidFill>
                  <a:schemeClr val="bg1"/>
                </a:solidFill>
              </a:rPr>
              <a:t>How much attention do cinema ads generate relative to other media </a:t>
            </a:r>
          </a:p>
          <a:p>
            <a:pPr marL="189024" indent="-189024">
              <a:buClrTx/>
              <a:buFont typeface="Arial" panose="020B0604020202020204" pitchFamily="34" charset="0"/>
              <a:buChar char="•"/>
            </a:pPr>
            <a:endParaRPr lang="en-GB" sz="1400" b="0" dirty="0">
              <a:solidFill>
                <a:schemeClr val="bg1"/>
              </a:solidFill>
            </a:endParaRPr>
          </a:p>
          <a:p>
            <a:pPr marL="189024" indent="-189024">
              <a:buClrTx/>
              <a:buFont typeface="Arial" panose="020B0604020202020204" pitchFamily="34" charset="0"/>
              <a:buChar char="•"/>
            </a:pPr>
            <a:r>
              <a:rPr lang="en-GB" sz="1400" b="0" dirty="0">
                <a:solidFill>
                  <a:schemeClr val="bg1"/>
                </a:solidFill>
              </a:rPr>
              <a:t>How does attention in cinema impact brand outcomes, including: brand recall, message takeout &amp; consideration</a:t>
            </a:r>
          </a:p>
          <a:p>
            <a:endParaRPr lang="en-GB" sz="1400" b="0" dirty="0">
              <a:solidFill>
                <a:schemeClr val="bg1"/>
              </a:solidFill>
            </a:endParaRPr>
          </a:p>
          <a:p>
            <a:r>
              <a:rPr lang="en-GB" sz="1400" b="0" dirty="0">
                <a:solidFill>
                  <a:schemeClr val="bg1"/>
                </a:solidFill>
              </a:rPr>
              <a:t>Lumen pre-recruited respondents (n=89):</a:t>
            </a:r>
          </a:p>
          <a:p>
            <a:endParaRPr lang="en-GB" sz="1400" b="0" dirty="0">
              <a:solidFill>
                <a:schemeClr val="bg1"/>
              </a:solidFill>
            </a:endParaRPr>
          </a:p>
          <a:p>
            <a:pPr marL="189024" indent="-189024">
              <a:buClrTx/>
              <a:buFont typeface="Arial" panose="020B0604020202020204" pitchFamily="34" charset="0"/>
              <a:buChar char="•"/>
            </a:pPr>
            <a:r>
              <a:rPr lang="en-GB" sz="1400" b="0" dirty="0">
                <a:solidFill>
                  <a:schemeClr val="bg1"/>
                </a:solidFill>
              </a:rPr>
              <a:t>Aged 16-34, mix of genders and SEG </a:t>
            </a:r>
          </a:p>
          <a:p>
            <a:pPr marL="189024" indent="-189024">
              <a:buClrTx/>
              <a:buFont typeface="Arial" panose="020B0604020202020204" pitchFamily="34" charset="0"/>
              <a:buChar char="•"/>
            </a:pPr>
            <a:endParaRPr lang="en-GB" sz="1400" b="0" dirty="0">
              <a:solidFill>
                <a:schemeClr val="bg1"/>
              </a:solidFill>
            </a:endParaRPr>
          </a:p>
          <a:p>
            <a:pPr marL="189024" indent="-189024">
              <a:buClrTx/>
              <a:buFont typeface="Arial" panose="020B0604020202020204" pitchFamily="34" charset="0"/>
              <a:buChar char="•"/>
            </a:pPr>
            <a:r>
              <a:rPr lang="en-GB" sz="1400" b="0" dirty="0">
                <a:solidFill>
                  <a:schemeClr val="bg1"/>
                </a:solidFill>
              </a:rPr>
              <a:t>Had no background in market research or cinema</a:t>
            </a:r>
          </a:p>
          <a:p>
            <a:pPr marL="189024" indent="-189024">
              <a:buClrTx/>
              <a:buFont typeface="Arial" panose="020B0604020202020204" pitchFamily="34" charset="0"/>
              <a:buChar char="•"/>
            </a:pPr>
            <a:endParaRPr lang="en-GB" sz="1400" b="0" dirty="0">
              <a:solidFill>
                <a:schemeClr val="bg1"/>
              </a:solidFill>
            </a:endParaRPr>
          </a:p>
          <a:p>
            <a:pPr marL="189024" indent="-189024">
              <a:buClrTx/>
              <a:buFont typeface="Arial" panose="020B0604020202020204" pitchFamily="34" charset="0"/>
              <a:buChar char="•"/>
            </a:pPr>
            <a:r>
              <a:rPr lang="en-GB" sz="1400" b="0" dirty="0">
                <a:solidFill>
                  <a:schemeClr val="bg1"/>
                </a:solidFill>
              </a:rPr>
              <a:t>Mix of cinemagoing frequencies</a:t>
            </a:r>
            <a:endParaRPr lang="en-GB" sz="1400" b="0" dirty="0">
              <a:solidFill>
                <a:schemeClr val="accent6"/>
              </a:solidFill>
            </a:endParaRPr>
          </a:p>
          <a:p>
            <a:endParaRPr lang="en-US" sz="1100" b="0" dirty="0">
              <a:solidFill>
                <a:schemeClr val="accent6"/>
              </a:solidFill>
            </a:endParaRPr>
          </a:p>
        </p:txBody>
      </p:sp>
      <p:sp>
        <p:nvSpPr>
          <p:cNvPr id="9" name="Text Placeholder 6"/>
          <p:cNvSpPr>
            <a:spLocks noGrp="1"/>
          </p:cNvSpPr>
          <p:nvPr>
            <p:ph type="body" sz="quarter" idx="16"/>
          </p:nvPr>
        </p:nvSpPr>
        <p:spPr bwMode="gray">
          <a:xfrm>
            <a:off x="270000" y="1062494"/>
            <a:ext cx="4035674" cy="540589"/>
          </a:xfrm>
        </p:spPr>
        <p:txBody>
          <a:bodyPr/>
          <a:lstStyle/>
          <a:p>
            <a:pPr>
              <a:lnSpc>
                <a:spcPct val="100000"/>
              </a:lnSpc>
            </a:pPr>
            <a:r>
              <a:rPr lang="en-US" sz="1764" dirty="0"/>
              <a:t>Objectives &amp; Audience</a:t>
            </a:r>
          </a:p>
          <a:p>
            <a:pPr>
              <a:lnSpc>
                <a:spcPct val="100000"/>
              </a:lnSpc>
            </a:pPr>
            <a:endParaRPr lang="en-US" sz="1764" dirty="0"/>
          </a:p>
        </p:txBody>
      </p:sp>
      <p:sp>
        <p:nvSpPr>
          <p:cNvPr id="20" name="Content Placeholder 2"/>
          <p:cNvSpPr txBox="1">
            <a:spLocks/>
          </p:cNvSpPr>
          <p:nvPr/>
        </p:nvSpPr>
        <p:spPr bwMode="gray">
          <a:xfrm>
            <a:off x="4681662" y="1667026"/>
            <a:ext cx="3705163" cy="4916653"/>
          </a:xfrm>
          <a:prstGeom prst="rect">
            <a:avLst/>
          </a:prstGeom>
        </p:spPr>
        <p:txBody>
          <a:bodyPr vert="horz" lIns="0" tIns="0" rIns="0" bIns="0" rtlCol="0">
            <a:noAutofit/>
          </a:bodyPr>
          <a:lstStyle>
            <a:lvl1pPr marL="0" indent="0" algn="l" defTabSz="961844" rtl="0" eaLnBrk="1" latinLnBrk="0" hangingPunct="1">
              <a:lnSpc>
                <a:spcPts val="2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600"/>
              </a:lnSpc>
              <a:spcBef>
                <a:spcPts val="0"/>
              </a:spcBef>
              <a:buClr>
                <a:srgbClr val="FFFFFF"/>
              </a:buClr>
              <a:buSzPct val="100000"/>
              <a:buFont typeface="Arial"/>
              <a:buNone/>
              <a:defRPr sz="14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lang="en-US" sz="1400" b="0" kern="1200" dirty="0" smtClean="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baseline="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b="0" dirty="0">
                <a:solidFill>
                  <a:schemeClr val="bg1"/>
                </a:solidFill>
              </a:rPr>
              <a:t>Respondents were asked to attend a viewing of The Batman at the Vue Westfield Shepherd’s Bush.</a:t>
            </a:r>
          </a:p>
          <a:p>
            <a:endParaRPr lang="en-GB" sz="1400" b="0" dirty="0">
              <a:solidFill>
                <a:schemeClr val="bg1"/>
              </a:solidFill>
            </a:endParaRPr>
          </a:p>
          <a:p>
            <a:r>
              <a:rPr lang="en-GB" sz="1400" b="0" dirty="0">
                <a:solidFill>
                  <a:schemeClr val="bg1"/>
                </a:solidFill>
              </a:rPr>
              <a:t>Upon arrival a Lumen representative greeted and set the respondents up with the video glasses. </a:t>
            </a:r>
          </a:p>
          <a:p>
            <a:endParaRPr lang="en-GB" sz="1400" b="0" dirty="0">
              <a:solidFill>
                <a:schemeClr val="bg1"/>
              </a:solidFill>
            </a:endParaRPr>
          </a:p>
          <a:p>
            <a:r>
              <a:rPr lang="en-GB" sz="1400" b="0" dirty="0">
                <a:solidFill>
                  <a:schemeClr val="bg1"/>
                </a:solidFill>
              </a:rPr>
              <a:t>These glasses have a small camera in the frame that records everything the respondent is seeing. They were instructed that we wanted to get a picture of their typical behaviour in the cinema and so to act as they normally would. </a:t>
            </a:r>
          </a:p>
          <a:p>
            <a:endParaRPr lang="en-GB" sz="1400" b="0" dirty="0">
              <a:solidFill>
                <a:schemeClr val="bg1"/>
              </a:solidFill>
            </a:endParaRPr>
          </a:p>
          <a:p>
            <a:r>
              <a:rPr lang="en-GB" sz="1400" b="0" dirty="0">
                <a:solidFill>
                  <a:schemeClr val="bg1"/>
                </a:solidFill>
              </a:rPr>
              <a:t>Once the film had finished, respondents returned the glasses and completed a quantitative questionnaire to assess recall, message takeout, brand consideration &amp; perceptions of cinema advertising vs. other channels</a:t>
            </a:r>
          </a:p>
          <a:p>
            <a:endParaRPr lang="en-US" sz="1100" b="0" dirty="0">
              <a:solidFill>
                <a:schemeClr val="accent6"/>
              </a:solidFill>
            </a:endParaRPr>
          </a:p>
        </p:txBody>
      </p:sp>
      <p:sp>
        <p:nvSpPr>
          <p:cNvPr id="21" name="Text Placeholder 6"/>
          <p:cNvSpPr>
            <a:spLocks noGrp="1"/>
          </p:cNvSpPr>
          <p:nvPr>
            <p:ph type="body" sz="quarter" idx="16"/>
          </p:nvPr>
        </p:nvSpPr>
        <p:spPr bwMode="gray">
          <a:xfrm>
            <a:off x="4567039" y="1062495"/>
            <a:ext cx="3819786" cy="540589"/>
          </a:xfrm>
        </p:spPr>
        <p:txBody>
          <a:bodyPr/>
          <a:lstStyle/>
          <a:p>
            <a:pPr>
              <a:lnSpc>
                <a:spcPct val="100000"/>
              </a:lnSpc>
            </a:pPr>
            <a:r>
              <a:rPr lang="en-US" sz="1764" dirty="0"/>
              <a:t>Methodology</a:t>
            </a:r>
          </a:p>
          <a:p>
            <a:pPr>
              <a:lnSpc>
                <a:spcPct val="100000"/>
              </a:lnSpc>
            </a:pPr>
            <a:endParaRPr lang="en-US" sz="1764" dirty="0"/>
          </a:p>
        </p:txBody>
      </p:sp>
      <p:sp>
        <p:nvSpPr>
          <p:cNvPr id="26" name="Content Placeholder 2"/>
          <p:cNvSpPr txBox="1">
            <a:spLocks/>
          </p:cNvSpPr>
          <p:nvPr/>
        </p:nvSpPr>
        <p:spPr bwMode="gray">
          <a:xfrm>
            <a:off x="9075024" y="1603083"/>
            <a:ext cx="3819786" cy="4209948"/>
          </a:xfrm>
          <a:prstGeom prst="rect">
            <a:avLst/>
          </a:prstGeom>
        </p:spPr>
        <p:txBody>
          <a:bodyPr vert="horz" lIns="0" tIns="0" rIns="0" bIns="0" rtlCol="0">
            <a:noAutofit/>
          </a:bodyPr>
          <a:lstStyle>
            <a:lvl1pPr marL="0" indent="0" algn="l" defTabSz="961844" rtl="0" eaLnBrk="1" latinLnBrk="0" hangingPunct="1">
              <a:lnSpc>
                <a:spcPts val="2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600"/>
              </a:lnSpc>
              <a:spcBef>
                <a:spcPts val="0"/>
              </a:spcBef>
              <a:buClr>
                <a:srgbClr val="FFFFFF"/>
              </a:buClr>
              <a:buSzPct val="100000"/>
              <a:buFont typeface="Arial"/>
              <a:buNone/>
              <a:defRPr sz="14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lang="en-US" sz="1400" b="0" kern="1200" dirty="0" smtClean="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baseline="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b="0" dirty="0">
                <a:solidFill>
                  <a:schemeClr val="bg1"/>
                </a:solidFill>
              </a:rPr>
              <a:t>Post data collection, Lumen analysts then began coding the videos to itemise whether the respondent was viewing vs. not viewing the screen during the ad.</a:t>
            </a:r>
          </a:p>
          <a:p>
            <a:endParaRPr lang="en-GB" sz="1400" b="0" dirty="0">
              <a:solidFill>
                <a:schemeClr val="bg1"/>
              </a:solidFill>
            </a:endParaRPr>
          </a:p>
          <a:p>
            <a:r>
              <a:rPr lang="en-GB" sz="1400" b="0" dirty="0">
                <a:solidFill>
                  <a:schemeClr val="bg1"/>
                </a:solidFill>
              </a:rPr>
              <a:t>Each respondent was coded based on the reel they were exposed to before the film to ensure we can link the data to brand outcomes.</a:t>
            </a:r>
          </a:p>
        </p:txBody>
      </p:sp>
      <p:sp>
        <p:nvSpPr>
          <p:cNvPr id="27" name="Text Placeholder 6"/>
          <p:cNvSpPr>
            <a:spLocks noGrp="1"/>
          </p:cNvSpPr>
          <p:nvPr>
            <p:ph type="body" sz="quarter" idx="16"/>
          </p:nvPr>
        </p:nvSpPr>
        <p:spPr bwMode="gray">
          <a:xfrm>
            <a:off x="8989680" y="1062495"/>
            <a:ext cx="3819786" cy="540589"/>
          </a:xfrm>
        </p:spPr>
        <p:txBody>
          <a:bodyPr/>
          <a:lstStyle/>
          <a:p>
            <a:pPr>
              <a:lnSpc>
                <a:spcPct val="100000"/>
              </a:lnSpc>
            </a:pPr>
            <a:r>
              <a:rPr lang="en-US" sz="1764" dirty="0"/>
              <a:t>Data Coding</a:t>
            </a:r>
          </a:p>
          <a:p>
            <a:pPr>
              <a:lnSpc>
                <a:spcPct val="100000"/>
              </a:lnSpc>
            </a:pPr>
            <a:endParaRPr lang="en-US" sz="1764" dirty="0"/>
          </a:p>
        </p:txBody>
      </p:sp>
      <p:pic>
        <p:nvPicPr>
          <p:cNvPr id="34" name="Picture 33">
            <a:extLst>
              <a:ext uri="{FF2B5EF4-FFF2-40B4-BE49-F238E27FC236}">
                <a16:creationId xmlns:a16="http://schemas.microsoft.com/office/drawing/2014/main" id="{D7C02CE7-BD25-3F62-8C98-9F569D4D48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54750" y="3975043"/>
            <a:ext cx="2028593" cy="1049967"/>
          </a:xfrm>
          <a:prstGeom prst="rect">
            <a:avLst/>
          </a:prstGeom>
        </p:spPr>
      </p:pic>
      <p:pic>
        <p:nvPicPr>
          <p:cNvPr id="37" name="Picture 36">
            <a:extLst>
              <a:ext uri="{FF2B5EF4-FFF2-40B4-BE49-F238E27FC236}">
                <a16:creationId xmlns:a16="http://schemas.microsoft.com/office/drawing/2014/main" id="{B7DF76B3-E1B3-A633-54BF-B0CD4F6EA2B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654750" y="5551086"/>
            <a:ext cx="2028584" cy="1049967"/>
          </a:xfrm>
          <a:prstGeom prst="rect">
            <a:avLst/>
          </a:prstGeom>
        </p:spPr>
      </p:pic>
      <p:sp>
        <p:nvSpPr>
          <p:cNvPr id="40" name="TextBox 39">
            <a:extLst>
              <a:ext uri="{FF2B5EF4-FFF2-40B4-BE49-F238E27FC236}">
                <a16:creationId xmlns:a16="http://schemas.microsoft.com/office/drawing/2014/main" id="{C97CBE4C-F55D-2D04-F78E-66C03CB7A4E6}"/>
              </a:ext>
            </a:extLst>
          </p:cNvPr>
          <p:cNvSpPr txBox="1"/>
          <p:nvPr/>
        </p:nvSpPr>
        <p:spPr>
          <a:xfrm>
            <a:off x="9189531" y="4258058"/>
            <a:ext cx="1346234" cy="5899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763" tIns="78763" rIns="78763" bIns="78763" numCol="1" spcCol="38100" rtlCol="0" anchor="ctr">
            <a:spAutoFit/>
          </a:bodyPr>
          <a:lstStyle/>
          <a:p>
            <a:pPr defTabSz="905738" hangingPunct="0"/>
            <a:r>
              <a:rPr lang="en-GB" sz="1400" i="1" dirty="0">
                <a:solidFill>
                  <a:schemeClr val="bg2"/>
                </a:solidFill>
              </a:rPr>
              <a:t>Respondent watching ad</a:t>
            </a:r>
            <a:endParaRPr lang="en-US" sz="1400" i="1" dirty="0">
              <a:solidFill>
                <a:schemeClr val="bg2"/>
              </a:solidFill>
            </a:endParaRPr>
          </a:p>
        </p:txBody>
      </p:sp>
      <p:sp>
        <p:nvSpPr>
          <p:cNvPr id="42" name="TextBox 41">
            <a:extLst>
              <a:ext uri="{FF2B5EF4-FFF2-40B4-BE49-F238E27FC236}">
                <a16:creationId xmlns:a16="http://schemas.microsoft.com/office/drawing/2014/main" id="{8D322B0F-EF90-E9FB-2B96-0854F4548380}"/>
              </a:ext>
            </a:extLst>
          </p:cNvPr>
          <p:cNvSpPr txBox="1"/>
          <p:nvPr/>
        </p:nvSpPr>
        <p:spPr>
          <a:xfrm>
            <a:off x="9187391" y="5635127"/>
            <a:ext cx="1200289" cy="8053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763" tIns="78763" rIns="78763" bIns="78763" numCol="1" spcCol="38100" rtlCol="0" anchor="ctr">
            <a:spAutoFit/>
          </a:bodyPr>
          <a:lstStyle/>
          <a:p>
            <a:pPr defTabSz="905738" hangingPunct="0"/>
            <a:r>
              <a:rPr lang="en-GB" sz="1400" i="1" dirty="0">
                <a:solidFill>
                  <a:srgbClr val="E92E2E"/>
                </a:solidFill>
              </a:rPr>
              <a:t>Respondent looking at friend</a:t>
            </a:r>
            <a:endParaRPr lang="en-US" sz="1400" i="1" dirty="0">
              <a:solidFill>
                <a:srgbClr val="E92E2E"/>
              </a:solidFill>
            </a:endParaRPr>
          </a:p>
        </p:txBody>
      </p:sp>
      <p:pic>
        <p:nvPicPr>
          <p:cNvPr id="14" name="Picture 13" descr="Chart, waterfall chart&#10;&#10;Description automatically generated">
            <a:extLst>
              <a:ext uri="{FF2B5EF4-FFF2-40B4-BE49-F238E27FC236}">
                <a16:creationId xmlns:a16="http://schemas.microsoft.com/office/drawing/2014/main" id="{2641FCE2-0FC6-4B2E-A175-2BB12F61BF2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11371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P spid="26" grpId="0"/>
      <p:bldP spid="27" grpId="0" build="p"/>
      <p:bldP spid="40"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vert="horz" wrap="none" lIns="0" tIns="0" rIns="0" bIns="0" rtlCol="0" anchor="ctr">
            <a:noAutofit/>
          </a:bodyPr>
          <a:lstStyle/>
          <a:p>
            <a:r>
              <a:rPr lang="en-US" dirty="0"/>
              <a:t>Attention building blocks</a:t>
            </a:r>
          </a:p>
        </p:txBody>
      </p:sp>
      <p:sp>
        <p:nvSpPr>
          <p:cNvPr id="7" name="Text Placeholder 6"/>
          <p:cNvSpPr>
            <a:spLocks noGrp="1"/>
          </p:cNvSpPr>
          <p:nvPr>
            <p:ph type="body" sz="quarter" idx="14"/>
          </p:nvPr>
        </p:nvSpPr>
        <p:spPr/>
        <p:txBody>
          <a:bodyPr/>
          <a:lstStyle/>
          <a:p>
            <a:r>
              <a:rPr lang="en-GB" dirty="0"/>
              <a:t>The key metrics</a:t>
            </a:r>
            <a:endParaRPr lang="en-US" dirty="0"/>
          </a:p>
        </p:txBody>
      </p:sp>
      <p:sp>
        <p:nvSpPr>
          <p:cNvPr id="26" name="Rectangle 25">
            <a:extLst>
              <a:ext uri="{FF2B5EF4-FFF2-40B4-BE49-F238E27FC236}">
                <a16:creationId xmlns:a16="http://schemas.microsoft.com/office/drawing/2014/main" id="{E87EEC6B-2BB9-2C99-1716-04C4C2527AF2}"/>
              </a:ext>
            </a:extLst>
          </p:cNvPr>
          <p:cNvSpPr/>
          <p:nvPr/>
        </p:nvSpPr>
        <p:spPr>
          <a:xfrm>
            <a:off x="3194389" y="4497704"/>
            <a:ext cx="8884556" cy="564276"/>
          </a:xfrm>
          <a:prstGeom prst="rect">
            <a:avLst/>
          </a:prstGeom>
          <a:solidFill>
            <a:schemeClr val="bg2">
              <a:lumMod val="20000"/>
              <a:lumOff val="80000"/>
              <a:alpha val="50196"/>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cs typeface="Poppins Regular"/>
            </a:endParaRPr>
          </a:p>
        </p:txBody>
      </p:sp>
      <p:sp>
        <p:nvSpPr>
          <p:cNvPr id="27" name="Rectangle 26">
            <a:extLst>
              <a:ext uri="{FF2B5EF4-FFF2-40B4-BE49-F238E27FC236}">
                <a16:creationId xmlns:a16="http://schemas.microsoft.com/office/drawing/2014/main" id="{8E7BF46D-3FDC-46E1-85F2-09701F8C7A50}"/>
              </a:ext>
            </a:extLst>
          </p:cNvPr>
          <p:cNvSpPr/>
          <p:nvPr/>
        </p:nvSpPr>
        <p:spPr>
          <a:xfrm>
            <a:off x="3477041" y="3383395"/>
            <a:ext cx="8601904" cy="564276"/>
          </a:xfrm>
          <a:prstGeom prst="rect">
            <a:avLst/>
          </a:prstGeom>
          <a:solidFill>
            <a:srgbClr val="008BA4">
              <a:alpha val="50196"/>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cs typeface="Poppins Regular"/>
            </a:endParaRPr>
          </a:p>
        </p:txBody>
      </p:sp>
      <p:sp>
        <p:nvSpPr>
          <p:cNvPr id="28" name="Rectangle 27">
            <a:extLst>
              <a:ext uri="{FF2B5EF4-FFF2-40B4-BE49-F238E27FC236}">
                <a16:creationId xmlns:a16="http://schemas.microsoft.com/office/drawing/2014/main" id="{E97C76CE-C080-EA40-F3FA-9B7030BD8554}"/>
              </a:ext>
            </a:extLst>
          </p:cNvPr>
          <p:cNvSpPr/>
          <p:nvPr/>
        </p:nvSpPr>
        <p:spPr>
          <a:xfrm>
            <a:off x="3603976" y="2173684"/>
            <a:ext cx="8474969" cy="564276"/>
          </a:xfrm>
          <a:prstGeom prst="rect">
            <a:avLst/>
          </a:prstGeom>
          <a:solidFill>
            <a:srgbClr val="005D6D">
              <a:alpha val="50196"/>
            </a:srgb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cs typeface="Poppins Regular"/>
            </a:endParaRPr>
          </a:p>
        </p:txBody>
      </p:sp>
      <p:sp>
        <p:nvSpPr>
          <p:cNvPr id="31" name="Trapezoid 30">
            <a:extLst>
              <a:ext uri="{FF2B5EF4-FFF2-40B4-BE49-F238E27FC236}">
                <a16:creationId xmlns:a16="http://schemas.microsoft.com/office/drawing/2014/main" id="{CB1CCC23-7EF7-FA4F-121B-55FFFAA0DC0C}"/>
              </a:ext>
            </a:extLst>
          </p:cNvPr>
          <p:cNvSpPr/>
          <p:nvPr/>
        </p:nvSpPr>
        <p:spPr>
          <a:xfrm rot="10800000">
            <a:off x="794545" y="2016090"/>
            <a:ext cx="3876659" cy="893286"/>
          </a:xfrm>
          <a:prstGeom prst="trapezoid">
            <a:avLst/>
          </a:prstGeom>
          <a:solidFill>
            <a:schemeClr val="bg2">
              <a:lumMod val="75000"/>
            </a:schemeClr>
          </a:solidFill>
          <a:ln w="9525" cap="flat" cmpd="sng" algn="ctr">
            <a:solidFill>
              <a:srgbClr val="00BADB">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cs typeface="Poppins Regular"/>
            </a:endParaRPr>
          </a:p>
        </p:txBody>
      </p:sp>
      <p:sp>
        <p:nvSpPr>
          <p:cNvPr id="32" name="Trapezoid 31">
            <a:extLst>
              <a:ext uri="{FF2B5EF4-FFF2-40B4-BE49-F238E27FC236}">
                <a16:creationId xmlns:a16="http://schemas.microsoft.com/office/drawing/2014/main" id="{B196730A-A778-A68A-8B8C-C125DACCC919}"/>
              </a:ext>
            </a:extLst>
          </p:cNvPr>
          <p:cNvSpPr/>
          <p:nvPr/>
        </p:nvSpPr>
        <p:spPr>
          <a:xfrm rot="10800000">
            <a:off x="1006330" y="3164197"/>
            <a:ext cx="3370203" cy="893286"/>
          </a:xfrm>
          <a:prstGeom prst="trapezoid">
            <a:avLst/>
          </a:prstGeom>
          <a:solidFill>
            <a:schemeClr val="tx1">
              <a:lumMod val="75000"/>
            </a:schemeClr>
          </a:solidFill>
          <a:ln w="9525" cap="flat" cmpd="sng" algn="ctr">
            <a:solidFill>
              <a:srgbClr val="00BADB">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cs typeface="Poppins Regular"/>
            </a:endParaRPr>
          </a:p>
        </p:txBody>
      </p:sp>
      <p:sp>
        <p:nvSpPr>
          <p:cNvPr id="33" name="Trapezoid 32">
            <a:extLst>
              <a:ext uri="{FF2B5EF4-FFF2-40B4-BE49-F238E27FC236}">
                <a16:creationId xmlns:a16="http://schemas.microsoft.com/office/drawing/2014/main" id="{8791EE09-53D9-60AA-F1DB-1C0C9E62C076}"/>
              </a:ext>
            </a:extLst>
          </p:cNvPr>
          <p:cNvSpPr/>
          <p:nvPr/>
        </p:nvSpPr>
        <p:spPr>
          <a:xfrm rot="10800000">
            <a:off x="1231108" y="4326287"/>
            <a:ext cx="2851459" cy="893286"/>
          </a:xfrm>
          <a:prstGeom prst="trapezoid">
            <a:avLst/>
          </a:prstGeom>
          <a:solidFill>
            <a:schemeClr val="bg2">
              <a:lumMod val="20000"/>
              <a:lumOff val="80000"/>
            </a:schemeClr>
          </a:solidFill>
          <a:ln w="9525" cap="flat" cmpd="sng" algn="ctr">
            <a:solidFill>
              <a:srgbClr val="BAF7F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FFFFFF"/>
              </a:solidFill>
              <a:effectLst/>
              <a:uLnTx/>
              <a:uFillTx/>
              <a:cs typeface="Poppins Regular"/>
            </a:endParaRPr>
          </a:p>
        </p:txBody>
      </p:sp>
      <p:sp>
        <p:nvSpPr>
          <p:cNvPr id="35" name="TextBox 34">
            <a:extLst>
              <a:ext uri="{FF2B5EF4-FFF2-40B4-BE49-F238E27FC236}">
                <a16:creationId xmlns:a16="http://schemas.microsoft.com/office/drawing/2014/main" id="{872765F8-06EE-1584-29BE-EB5E643FD09F}"/>
              </a:ext>
            </a:extLst>
          </p:cNvPr>
          <p:cNvSpPr txBox="1"/>
          <p:nvPr/>
        </p:nvSpPr>
        <p:spPr>
          <a:xfrm>
            <a:off x="1084447" y="2269671"/>
            <a:ext cx="3144779" cy="369332"/>
          </a:xfrm>
          <a:prstGeom prst="rect">
            <a:avLst/>
          </a:prstGeom>
          <a:noFill/>
        </p:spPr>
        <p:txBody>
          <a:bodyPr wrap="square" rtlCol="0">
            <a:spAutoFit/>
          </a:bodyPr>
          <a:lstStyle/>
          <a:p>
            <a:pPr algn="ctr" defTabSz="457200"/>
            <a:r>
              <a:rPr lang="en-GB" sz="1800" b="1" dirty="0">
                <a:solidFill>
                  <a:srgbClr val="FFFFFF"/>
                </a:solidFill>
                <a:cs typeface="Poppins Regular"/>
              </a:rPr>
              <a:t>% Viewed</a:t>
            </a:r>
          </a:p>
        </p:txBody>
      </p:sp>
      <p:sp>
        <p:nvSpPr>
          <p:cNvPr id="36" name="TextBox 35">
            <a:extLst>
              <a:ext uri="{FF2B5EF4-FFF2-40B4-BE49-F238E27FC236}">
                <a16:creationId xmlns:a16="http://schemas.microsoft.com/office/drawing/2014/main" id="{87F85A30-B34E-F4CD-6645-8BC34A538720}"/>
              </a:ext>
            </a:extLst>
          </p:cNvPr>
          <p:cNvSpPr txBox="1"/>
          <p:nvPr/>
        </p:nvSpPr>
        <p:spPr>
          <a:xfrm>
            <a:off x="1119041" y="3426174"/>
            <a:ext cx="3144779" cy="369332"/>
          </a:xfrm>
          <a:prstGeom prst="rect">
            <a:avLst/>
          </a:prstGeom>
          <a:noFill/>
        </p:spPr>
        <p:txBody>
          <a:bodyPr wrap="square" rtlCol="0">
            <a:spAutoFit/>
          </a:bodyPr>
          <a:lstStyle/>
          <a:p>
            <a:pPr algn="ctr" defTabSz="457200"/>
            <a:r>
              <a:rPr lang="en-GB" sz="1800" b="1" dirty="0">
                <a:solidFill>
                  <a:srgbClr val="FFFFFF"/>
                </a:solidFill>
                <a:cs typeface="Poppins Regular"/>
              </a:rPr>
              <a:t>Avg. Viewed Time (secs)</a:t>
            </a:r>
          </a:p>
        </p:txBody>
      </p:sp>
      <p:sp>
        <p:nvSpPr>
          <p:cNvPr id="37" name="TextBox 36">
            <a:extLst>
              <a:ext uri="{FF2B5EF4-FFF2-40B4-BE49-F238E27FC236}">
                <a16:creationId xmlns:a16="http://schemas.microsoft.com/office/drawing/2014/main" id="{2111393F-0F43-9EFF-9450-0646FA094EFC}"/>
              </a:ext>
            </a:extLst>
          </p:cNvPr>
          <p:cNvSpPr txBox="1"/>
          <p:nvPr/>
        </p:nvSpPr>
        <p:spPr>
          <a:xfrm>
            <a:off x="1160483" y="4456676"/>
            <a:ext cx="2813195" cy="646331"/>
          </a:xfrm>
          <a:prstGeom prst="rect">
            <a:avLst/>
          </a:prstGeom>
          <a:noFill/>
        </p:spPr>
        <p:txBody>
          <a:bodyPr wrap="square" rtlCol="0">
            <a:spAutoFit/>
          </a:bodyPr>
          <a:lstStyle/>
          <a:p>
            <a:pPr algn="ctr" defTabSz="457200"/>
            <a:r>
              <a:rPr lang="en-GB" sz="1800" b="1" dirty="0">
                <a:solidFill>
                  <a:schemeClr val="bg1"/>
                </a:solidFill>
                <a:cs typeface="Poppins Regular"/>
              </a:rPr>
              <a:t>Attentive seconds per 1,000 impressions</a:t>
            </a:r>
          </a:p>
        </p:txBody>
      </p:sp>
      <p:sp>
        <p:nvSpPr>
          <p:cNvPr id="39" name="TextBox 38">
            <a:extLst>
              <a:ext uri="{FF2B5EF4-FFF2-40B4-BE49-F238E27FC236}">
                <a16:creationId xmlns:a16="http://schemas.microsoft.com/office/drawing/2014/main" id="{52FB7799-D537-092D-3210-838B2EBFF03C}"/>
              </a:ext>
            </a:extLst>
          </p:cNvPr>
          <p:cNvSpPr txBox="1"/>
          <p:nvPr/>
        </p:nvSpPr>
        <p:spPr>
          <a:xfrm>
            <a:off x="5609183" y="2291026"/>
            <a:ext cx="7480593" cy="307777"/>
          </a:xfrm>
          <a:prstGeom prst="rect">
            <a:avLst/>
          </a:prstGeom>
          <a:noFill/>
        </p:spPr>
        <p:txBody>
          <a:bodyPr wrap="square" rtlCol="0">
            <a:spAutoFit/>
          </a:bodyPr>
          <a:lstStyle/>
          <a:p>
            <a:pPr defTabSz="457200"/>
            <a:r>
              <a:rPr lang="en-GB" sz="1400" b="1" dirty="0">
                <a:solidFill>
                  <a:srgbClr val="000000"/>
                </a:solidFill>
                <a:cs typeface="Poppins Regular"/>
              </a:rPr>
              <a:t>Was the ad viewed, once on-screen? </a:t>
            </a:r>
            <a:r>
              <a:rPr lang="en-GB" sz="1400" i="1" dirty="0">
                <a:solidFill>
                  <a:srgbClr val="000000"/>
                </a:solidFill>
                <a:cs typeface="Poppins Regular"/>
              </a:rPr>
              <a:t>(min 100ms view time)</a:t>
            </a:r>
          </a:p>
        </p:txBody>
      </p:sp>
      <p:sp>
        <p:nvSpPr>
          <p:cNvPr id="40" name="TextBox 39">
            <a:extLst>
              <a:ext uri="{FF2B5EF4-FFF2-40B4-BE49-F238E27FC236}">
                <a16:creationId xmlns:a16="http://schemas.microsoft.com/office/drawing/2014/main" id="{28E0E331-880D-3F9D-5D63-46322D3772F5}"/>
              </a:ext>
            </a:extLst>
          </p:cNvPr>
          <p:cNvSpPr txBox="1"/>
          <p:nvPr/>
        </p:nvSpPr>
        <p:spPr>
          <a:xfrm>
            <a:off x="5609183" y="3525506"/>
            <a:ext cx="6874409" cy="307777"/>
          </a:xfrm>
          <a:prstGeom prst="rect">
            <a:avLst/>
          </a:prstGeom>
          <a:noFill/>
        </p:spPr>
        <p:txBody>
          <a:bodyPr wrap="square" rtlCol="0">
            <a:spAutoFit/>
          </a:bodyPr>
          <a:lstStyle/>
          <a:p>
            <a:pPr defTabSz="457200"/>
            <a:r>
              <a:rPr lang="en-GB" sz="1400" b="1" dirty="0">
                <a:solidFill>
                  <a:srgbClr val="000000"/>
                </a:solidFill>
                <a:cs typeface="Poppins Regular"/>
              </a:rPr>
              <a:t>How long did people spend viewing, once viewed?</a:t>
            </a:r>
            <a:endParaRPr lang="en-GB" sz="1400" i="1" dirty="0">
              <a:solidFill>
                <a:srgbClr val="000000"/>
              </a:solidFill>
              <a:cs typeface="Poppins Regular"/>
            </a:endParaRPr>
          </a:p>
        </p:txBody>
      </p:sp>
      <p:sp>
        <p:nvSpPr>
          <p:cNvPr id="41" name="TextBox 40">
            <a:extLst>
              <a:ext uri="{FF2B5EF4-FFF2-40B4-BE49-F238E27FC236}">
                <a16:creationId xmlns:a16="http://schemas.microsoft.com/office/drawing/2014/main" id="{76513CBB-DB00-B6C2-007F-413B5EE9089F}"/>
              </a:ext>
            </a:extLst>
          </p:cNvPr>
          <p:cNvSpPr txBox="1"/>
          <p:nvPr/>
        </p:nvSpPr>
        <p:spPr>
          <a:xfrm>
            <a:off x="4904511" y="4625952"/>
            <a:ext cx="6721434" cy="307777"/>
          </a:xfrm>
          <a:prstGeom prst="rect">
            <a:avLst/>
          </a:prstGeom>
          <a:noFill/>
        </p:spPr>
        <p:txBody>
          <a:bodyPr wrap="square" rtlCol="0">
            <a:spAutoFit/>
          </a:bodyPr>
          <a:lstStyle/>
          <a:p>
            <a:pPr defTabSz="457200"/>
            <a:r>
              <a:rPr lang="en-GB" sz="1400" b="1" dirty="0">
                <a:solidFill>
                  <a:srgbClr val="000000"/>
                </a:solidFill>
                <a:cs typeface="Poppins Regular"/>
              </a:rPr>
              <a:t>How much attention is delivered by each channel from 1,000 impressions?</a:t>
            </a:r>
            <a:endParaRPr lang="en-GB" sz="1400" i="1" dirty="0">
              <a:solidFill>
                <a:srgbClr val="000000"/>
              </a:solidFill>
              <a:cs typeface="Poppins Regular"/>
            </a:endParaRPr>
          </a:p>
        </p:txBody>
      </p:sp>
      <p:pic>
        <p:nvPicPr>
          <p:cNvPr id="20" name="Picture 19" descr="Chart, waterfall chart&#10;&#10;Description automatically generated">
            <a:extLst>
              <a:ext uri="{FF2B5EF4-FFF2-40B4-BE49-F238E27FC236}">
                <a16:creationId xmlns:a16="http://schemas.microsoft.com/office/drawing/2014/main" id="{ED9E74E8-D430-45A1-860A-6F14BE6F73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987" y="7202011"/>
            <a:ext cx="1279525" cy="228285"/>
          </a:xfrm>
          <a:prstGeom prst="rect">
            <a:avLst/>
          </a:prstGeom>
        </p:spPr>
      </p:pic>
    </p:spTree>
    <p:extLst>
      <p:ext uri="{BB962C8B-B14F-4D97-AF65-F5344CB8AC3E}">
        <p14:creationId xmlns:p14="http://schemas.microsoft.com/office/powerpoint/2010/main" val="28347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1" grpId="0" animBg="1"/>
      <p:bldP spid="32" grpId="0" animBg="1"/>
      <p:bldP spid="33" grpId="0" animBg="1"/>
      <p:bldP spid="35" grpId="0"/>
      <p:bldP spid="36" grpId="0"/>
      <p:bldP spid="37" grpId="0"/>
      <p:bldP spid="39"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ppt/theme/themeOverride1.xml><?xml version="1.0" encoding="utf-8"?>
<a:themeOverride xmlns:a="http://schemas.openxmlformats.org/drawingml/2006/main">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4309</Words>
  <Application>Microsoft Office PowerPoint</Application>
  <PresentationFormat>Custom</PresentationFormat>
  <Paragraphs>318</Paragraphs>
  <Slides>26</Slides>
  <Notes>22</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26</vt:i4>
      </vt:variant>
    </vt:vector>
  </HeadingPairs>
  <TitlesOfParts>
    <vt:vector size="44" baseType="lpstr">
      <vt:lpstr>Arial</vt:lpstr>
      <vt:lpstr>Century Gothic</vt:lpstr>
      <vt:lpstr>Impact</vt:lpstr>
      <vt:lpstr>Poppins Regular</vt:lpstr>
      <vt:lpstr>Slack-Lato</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think-cell Slide</vt:lpstr>
      <vt:lpstr>CENTRE OF ATTENTION</vt:lpstr>
      <vt:lpstr>CONTENTS</vt:lpstr>
      <vt:lpstr>WORKING WITH LUMEN</vt:lpstr>
      <vt:lpstr>Why track attention?</vt:lpstr>
      <vt:lpstr>THE VALUE OF Attention IN DRIVING IMPACT</vt:lpstr>
      <vt:lpstr>WE KNOW THAT People claim they pay attention to cinema ADS</vt:lpstr>
      <vt:lpstr>METHODOLOGY &amp; METRICS</vt:lpstr>
      <vt:lpstr>Methodology</vt:lpstr>
      <vt:lpstr>Attention building blocks</vt:lpstr>
      <vt:lpstr>RESULTS</vt:lpstr>
      <vt:lpstr>Once in view, cinema ads are almost unmissable</vt:lpstr>
      <vt:lpstr>24 SECONDS OF A 30” AND 48 SECONDS OF A 60” ARE VIEWED IN CINEMA</vt:lpstr>
      <vt:lpstr>The DEPTH OF VISUAL attention PAID to cinema ads is unmatched</vt:lpstr>
      <vt:lpstr>For every 1,000 impressions a 30” cinema ad delivers over 22,700 secs of attention</vt:lpstr>
      <vt:lpstr>Calculating proportion of time spent viewing</vt:lpstr>
      <vt:lpstr>Attention holds strong in cinema REGARDLESS OF AD LENGTH</vt:lpstr>
      <vt:lpstr>visual attention does increase as the reel progresses closer to the main event</vt:lpstr>
      <vt:lpstr>Cinema ads are just as engaging as movie trailers </vt:lpstr>
      <vt:lpstr>Attention IN CINEMA was consistently strong across all age groups 16 - 34</vt:lpstr>
      <vt:lpstr>existing buyers and Potential buyers BOTH PAY HIGH LEVELS OF ATTENTION IN CINEMA </vt:lpstr>
      <vt:lpstr>IMPACT ON BRAND OUTCOMES</vt:lpstr>
      <vt:lpstr>high attention media LIKE CINEMA will help increase MEMORABILITY OF THE BRAND</vt:lpstr>
      <vt:lpstr>More attention is required to recall the main message of the ad</vt:lpstr>
      <vt:lpstr>HIGH levels of ATTENTION in cinema deliver significant BRAND METRIC uplifts</vt:lpstr>
      <vt:lpstr>summary</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2023-07-13T13:03:23Z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