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Lst>
  <p:notesMasterIdLst>
    <p:notesMasterId r:id="rId21"/>
  </p:notesMasterIdLst>
  <p:handoutMasterIdLst>
    <p:handoutMasterId r:id="rId22"/>
  </p:handoutMasterIdLst>
  <p:sldIdLst>
    <p:sldId id="2145704367" r:id="rId13"/>
    <p:sldId id="418" r:id="rId14"/>
    <p:sldId id="2145704369" r:id="rId15"/>
    <p:sldId id="2145704402" r:id="rId16"/>
    <p:sldId id="2145704397" r:id="rId17"/>
    <p:sldId id="2145704403" r:id="rId18"/>
    <p:sldId id="2145704373" r:id="rId19"/>
    <p:sldId id="2145704404" r:id="rId20"/>
  </p:sldIdLst>
  <p:sldSz cx="13442950" cy="7561263"/>
  <p:notesSz cx="6858000" cy="9144000"/>
  <p:custDataLst>
    <p:tags r:id="rId23"/>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47AD"/>
    <a:srgbClr val="0099A8"/>
    <a:srgbClr val="FB3449"/>
    <a:srgbClr val="000000"/>
    <a:srgbClr val="CAC8C8"/>
    <a:srgbClr val="33006F"/>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59484" autoAdjust="0"/>
  </p:normalViewPr>
  <p:slideViewPr>
    <p:cSldViewPr snapToGrid="0">
      <p:cViewPr varScale="1">
        <p:scale>
          <a:sx n="51" d="100"/>
          <a:sy n="51" d="100"/>
        </p:scale>
        <p:origin x="108" y="21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commentAuthors" Target="commentAuthors.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9.xml"/><Relationship Id="rId19" Type="http://schemas.openxmlformats.org/officeDocument/2006/relationships/slide" Target="slides/slide7.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76.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102075753351301E-2"/>
          <c:y val="4.0173861788910803E-2"/>
          <c:w val="0.94460548963862401"/>
          <c:h val="0.87939652040932303"/>
        </c:manualLayout>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4BFA-471B-97DA-427AF6852A9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4BFA-471B-97DA-427AF6852A9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BFA-471B-97DA-427AF6852A99}"/>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4BFA-471B-97DA-427AF6852A99}"/>
              </c:ext>
            </c:extLst>
          </c:dPt>
          <c:dPt>
            <c:idx val="6"/>
            <c:invertIfNegative val="0"/>
            <c:bubble3D val="0"/>
            <c:spPr>
              <a:solidFill>
                <a:srgbClr val="FB3449"/>
              </a:solidFill>
              <a:ln>
                <a:noFill/>
              </a:ln>
              <a:effectLst/>
            </c:spPr>
            <c:extLst>
              <c:ext xmlns:c16="http://schemas.microsoft.com/office/drawing/2014/chart" uri="{C3380CC4-5D6E-409C-BE32-E72D297353CC}">
                <c16:uniqueId val="{0000000B-4BFA-471B-97DA-427AF6852A99}"/>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D-4BFA-471B-97DA-427AF6852A99}"/>
              </c:ext>
            </c:extLst>
          </c:dPt>
          <c:cat>
            <c:strRef>
              <c:f>Sheet1!$A$2:$A$6</c:f>
              <c:strCache>
                <c:ptCount val="5"/>
                <c:pt idx="0">
                  <c:v>Cinema</c:v>
                </c:pt>
                <c:pt idx="1">
                  <c:v>TV</c:v>
                </c:pt>
                <c:pt idx="2">
                  <c:v>Social</c:v>
                </c:pt>
                <c:pt idx="3">
                  <c:v>Digital Display</c:v>
                </c:pt>
                <c:pt idx="4">
                  <c:v>OOH</c:v>
                </c:pt>
              </c:strCache>
            </c:strRef>
          </c:cat>
          <c:val>
            <c:numRef>
              <c:f>Sheet1!$B$2:$B$6</c:f>
              <c:numCache>
                <c:formatCode>0.00%</c:formatCode>
                <c:ptCount val="5"/>
                <c:pt idx="0">
                  <c:v>0.4</c:v>
                </c:pt>
                <c:pt idx="1">
                  <c:v>0.21</c:v>
                </c:pt>
                <c:pt idx="2">
                  <c:v>0.15</c:v>
                </c:pt>
                <c:pt idx="3">
                  <c:v>0.15</c:v>
                </c:pt>
                <c:pt idx="4">
                  <c:v>0.09</c:v>
                </c:pt>
              </c:numCache>
            </c:numRef>
          </c:val>
          <c:extLst>
            <c:ext xmlns:c16="http://schemas.microsoft.com/office/drawing/2014/chart" uri="{C3380CC4-5D6E-409C-BE32-E72D297353CC}">
              <c16:uniqueId val="{0000000E-4BFA-471B-97DA-427AF6852A99}"/>
            </c:ext>
          </c:extLst>
        </c:ser>
        <c:dLbls>
          <c:showLegendKey val="0"/>
          <c:showVal val="0"/>
          <c:showCatName val="0"/>
          <c:showSerName val="0"/>
          <c:showPercent val="0"/>
          <c:showBubbleSize val="0"/>
        </c:dLbls>
        <c:gapWidth val="219"/>
        <c:overlap val="-27"/>
        <c:axId val="-285367072"/>
        <c:axId val="-285362320"/>
      </c:barChart>
      <c:catAx>
        <c:axId val="-285367072"/>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1" i="0" u="none" strike="noStrike" kern="1200" baseline="0">
                <a:solidFill>
                  <a:schemeClr val="accent6"/>
                </a:solidFill>
                <a:latin typeface="+mn-lt"/>
                <a:ea typeface="+mn-ea"/>
                <a:cs typeface="+mn-cs"/>
              </a:defRPr>
            </a:pPr>
            <a:endParaRPr lang="en-US"/>
          </a:p>
        </c:txPr>
        <c:crossAx val="-285362320"/>
        <c:crosses val="autoZero"/>
        <c:auto val="1"/>
        <c:lblAlgn val="ctr"/>
        <c:lblOffset val="100"/>
        <c:noMultiLvlLbl val="0"/>
      </c:catAx>
      <c:valAx>
        <c:axId val="-285362320"/>
        <c:scaling>
          <c:orientation val="minMax"/>
        </c:scaling>
        <c:delete val="0"/>
        <c:axPos val="l"/>
        <c:numFmt formatCode="0%" sourceLinked="0"/>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28536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Average view time in seconds</a:t>
            </a:r>
          </a:p>
          <a:p>
            <a:pPr>
              <a:defRPr u="sng"/>
            </a:pPr>
            <a:endParaRPr lang="en-GB" sz="1200" u="sng" dirty="0"/>
          </a:p>
        </c:rich>
      </c:tx>
      <c:layout>
        <c:manualLayout>
          <c:xMode val="edge"/>
          <c:yMode val="edge"/>
          <c:x val="1.0091957398784864E-3"/>
          <c:y val="2.3630346947452249E-3"/>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1571308293228417"/>
          <c:w val="0.97177124295077444"/>
          <c:h val="0.72449062182234625"/>
        </c:manualLayout>
      </c:layout>
      <c:barChart>
        <c:barDir val="col"/>
        <c:grouping val="clustered"/>
        <c:varyColors val="0"/>
        <c:ser>
          <c:idx val="1"/>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2-32E3-4AC1-BB4C-1BFA443D2AF3}"/>
              </c:ext>
            </c:extLst>
          </c:dPt>
          <c:dPt>
            <c:idx val="1"/>
            <c:invertIfNegative val="0"/>
            <c:bubble3D val="0"/>
            <c:spPr>
              <a:solidFill>
                <a:schemeClr val="tx1"/>
              </a:solidFill>
              <a:ln>
                <a:noFill/>
              </a:ln>
              <a:effectLst/>
            </c:spPr>
            <c:extLst>
              <c:ext xmlns:c16="http://schemas.microsoft.com/office/drawing/2014/chart" uri="{C3380CC4-5D6E-409C-BE32-E72D297353CC}">
                <c16:uniqueId val="{00000003-32E3-4AC1-BB4C-1BFA443D2AF3}"/>
              </c:ext>
            </c:extLst>
          </c:dPt>
          <c:dPt>
            <c:idx val="2"/>
            <c:invertIfNegative val="0"/>
            <c:bubble3D val="0"/>
            <c:spPr>
              <a:solidFill>
                <a:schemeClr val="tx1"/>
              </a:solidFill>
              <a:ln>
                <a:noFill/>
              </a:ln>
              <a:effectLst/>
            </c:spPr>
            <c:extLst>
              <c:ext xmlns:c16="http://schemas.microsoft.com/office/drawing/2014/chart" uri="{C3380CC4-5D6E-409C-BE32-E72D297353CC}">
                <c16:uniqueId val="{00000004-32E3-4AC1-BB4C-1BFA443D2AF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Cinema Ads (Average)</c:v>
                </c:pt>
                <c:pt idx="1">
                  <c:v>Cinema 60"</c:v>
                </c:pt>
                <c:pt idx="2">
                  <c:v>Cinema 30"</c:v>
                </c:pt>
                <c:pt idx="3">
                  <c:v>TV 30"</c:v>
                </c:pt>
                <c:pt idx="4">
                  <c:v>YouTube Non-Skippable 15"/20"</c:v>
                </c:pt>
                <c:pt idx="5">
                  <c:v>YouTube 6s Bumper</c:v>
                </c:pt>
                <c:pt idx="6">
                  <c:v>Facebook Infeed</c:v>
                </c:pt>
                <c:pt idx="7">
                  <c:v>Instagram Infeed</c:v>
                </c:pt>
                <c:pt idx="8">
                  <c:v>OOH (6 Sheet)</c:v>
                </c:pt>
                <c:pt idx="9">
                  <c:v>Digital Display (Mobile)</c:v>
                </c:pt>
                <c:pt idx="10">
                  <c:v>Digital Display (Desktop)</c:v>
                </c:pt>
              </c:strCache>
            </c:strRef>
          </c:cat>
          <c:val>
            <c:numRef>
              <c:f>Sheet1!$B$2:$B$12</c:f>
              <c:numCache>
                <c:formatCode>0.0</c:formatCode>
                <c:ptCount val="11"/>
                <c:pt idx="0">
                  <c:v>36.1</c:v>
                </c:pt>
                <c:pt idx="1">
                  <c:v>48.3</c:v>
                </c:pt>
                <c:pt idx="2">
                  <c:v>23.9</c:v>
                </c:pt>
                <c:pt idx="3">
                  <c:v>15.5</c:v>
                </c:pt>
                <c:pt idx="4">
                  <c:v>3.6</c:v>
                </c:pt>
                <c:pt idx="5">
                  <c:v>2.2999999999999998</c:v>
                </c:pt>
                <c:pt idx="6">
                  <c:v>1</c:v>
                </c:pt>
                <c:pt idx="7">
                  <c:v>1.4</c:v>
                </c:pt>
                <c:pt idx="8">
                  <c:v>1.3</c:v>
                </c:pt>
                <c:pt idx="9">
                  <c:v>2.4</c:v>
                </c:pt>
                <c:pt idx="10">
                  <c:v>1.3</c:v>
                </c:pt>
              </c:numCache>
            </c:numRef>
          </c:val>
          <c:extLst>
            <c:ext xmlns:c16="http://schemas.microsoft.com/office/drawing/2014/chart" uri="{C3380CC4-5D6E-409C-BE32-E72D297353CC}">
              <c16:uniqueId val="{00000001-32E3-4AC1-BB4C-1BFA443D2AF3}"/>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max val="65"/>
          <c:min val="0"/>
        </c:scaling>
        <c:delete val="1"/>
        <c:axPos val="l"/>
        <c:numFmt formatCode="0" sourceLinked="0"/>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bg1">
                    <a:lumMod val="50000"/>
                    <a:lumOff val="50000"/>
                  </a:schemeClr>
                </a:solidFill>
                <a:latin typeface="+mn-lt"/>
                <a:ea typeface="+mn-ea"/>
                <a:cs typeface="+mn-cs"/>
              </a:defRPr>
            </a:pPr>
            <a:r>
              <a:rPr lang="en-US" sz="1200" u="sng" dirty="0">
                <a:latin typeface="+mn-lt"/>
              </a:rPr>
              <a:t>Distribution of total attention (% that view for a total of 1s, 5s, 10s etc.)</a:t>
            </a:r>
          </a:p>
        </c:rich>
      </c:tx>
      <c:layout>
        <c:manualLayout>
          <c:xMode val="edge"/>
          <c:yMode val="edge"/>
          <c:x val="7.3450434080354963E-4"/>
          <c:y val="3.9736592862760428E-4"/>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7.1138843410748165E-2"/>
          <c:y val="8.7601841500125108E-2"/>
          <c:w val="0.89694026295315277"/>
          <c:h val="0.80863661538949061"/>
        </c:manualLayout>
      </c:layout>
      <c:scatterChart>
        <c:scatterStyle val="lineMarker"/>
        <c:varyColors val="0"/>
        <c:ser>
          <c:idx val="0"/>
          <c:order val="0"/>
          <c:tx>
            <c:strRef>
              <c:f>Survival_norms!$G$3</c:f>
              <c:strCache>
                <c:ptCount val="1"/>
                <c:pt idx="0">
                  <c:v>Cinema Ads</c:v>
                </c:pt>
              </c:strCache>
            </c:strRef>
          </c:tx>
          <c:spPr>
            <a:ln w="19050" cap="rnd">
              <a:solidFill>
                <a:schemeClr val="accent6"/>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Survival_norms!$G$5:$G$35</c:f>
              <c:numCache>
                <c:formatCode>0%</c:formatCode>
                <c:ptCount val="31"/>
                <c:pt idx="0">
                  <c:v>0.95619896065330368</c:v>
                </c:pt>
                <c:pt idx="1">
                  <c:v>0.95174461766889384</c:v>
                </c:pt>
                <c:pt idx="2">
                  <c:v>0.94803266518188567</c:v>
                </c:pt>
                <c:pt idx="3">
                  <c:v>0.94803266518188567</c:v>
                </c:pt>
                <c:pt idx="4">
                  <c:v>0.94357832219747584</c:v>
                </c:pt>
                <c:pt idx="5">
                  <c:v>0.94283593170007429</c:v>
                </c:pt>
                <c:pt idx="6">
                  <c:v>0.93986636971046766</c:v>
                </c:pt>
                <c:pt idx="7">
                  <c:v>0.93318485523385297</c:v>
                </c:pt>
                <c:pt idx="8">
                  <c:v>0.93095768374164811</c:v>
                </c:pt>
                <c:pt idx="9">
                  <c:v>0.92576095025983662</c:v>
                </c:pt>
                <c:pt idx="10">
                  <c:v>0.92056421677802525</c:v>
                </c:pt>
                <c:pt idx="11">
                  <c:v>0.91462509279881221</c:v>
                </c:pt>
                <c:pt idx="12">
                  <c:v>0.90868596881959907</c:v>
                </c:pt>
                <c:pt idx="13">
                  <c:v>0.89903489235337786</c:v>
                </c:pt>
                <c:pt idx="14">
                  <c:v>0.89086859688195996</c:v>
                </c:pt>
                <c:pt idx="15">
                  <c:v>0.87453600593912395</c:v>
                </c:pt>
                <c:pt idx="16">
                  <c:v>0.86340014847809943</c:v>
                </c:pt>
                <c:pt idx="17">
                  <c:v>0.83964365256124718</c:v>
                </c:pt>
                <c:pt idx="18">
                  <c:v>0.82182628062360796</c:v>
                </c:pt>
                <c:pt idx="19">
                  <c:v>0.80697847067557538</c:v>
                </c:pt>
                <c:pt idx="20">
                  <c:v>0.7720861172976986</c:v>
                </c:pt>
                <c:pt idx="21">
                  <c:v>0.74610244988864138</c:v>
                </c:pt>
                <c:pt idx="22">
                  <c:v>0.71863400148478096</c:v>
                </c:pt>
                <c:pt idx="23">
                  <c:v>0.70081662954714175</c:v>
                </c:pt>
                <c:pt idx="24">
                  <c:v>0.67112100965107646</c:v>
                </c:pt>
                <c:pt idx="25">
                  <c:v>0.63548626577579803</c:v>
                </c:pt>
                <c:pt idx="26">
                  <c:v>0.60207869339272457</c:v>
                </c:pt>
                <c:pt idx="27">
                  <c:v>0.5671863400148478</c:v>
                </c:pt>
                <c:pt idx="28">
                  <c:v>0.52190051967334816</c:v>
                </c:pt>
                <c:pt idx="29">
                  <c:v>0.48626577579806979</c:v>
                </c:pt>
                <c:pt idx="30">
                  <c:v>0.36080178173719374</c:v>
                </c:pt>
              </c:numCache>
            </c:numRef>
          </c:yVal>
          <c:smooth val="0"/>
          <c:extLst>
            <c:ext xmlns:c16="http://schemas.microsoft.com/office/drawing/2014/chart" uri="{C3380CC4-5D6E-409C-BE32-E72D297353CC}">
              <c16:uniqueId val="{00000000-F2B4-4143-9CEA-2C2CBBFB63D0}"/>
            </c:ext>
          </c:extLst>
        </c:ser>
        <c:ser>
          <c:idx val="1"/>
          <c:order val="1"/>
          <c:tx>
            <c:strRef>
              <c:f>Survival_norms!$H$3</c:f>
              <c:strCache>
                <c:ptCount val="1"/>
                <c:pt idx="0">
                  <c:v>TV - 30s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Survival_norms!$H$5:$H$35</c:f>
            </c:numRef>
          </c:yVal>
          <c:smooth val="0"/>
          <c:extLst>
            <c:ext xmlns:c16="http://schemas.microsoft.com/office/drawing/2014/chart" uri="{C3380CC4-5D6E-409C-BE32-E72D297353CC}">
              <c16:uniqueId val="{00000001-F2B4-4143-9CEA-2C2CBBFB63D0}"/>
            </c:ext>
          </c:extLst>
        </c:ser>
        <c:ser>
          <c:idx val="2"/>
          <c:order val="2"/>
          <c:tx>
            <c:strRef>
              <c:f>Survival_norms!$I$3</c:f>
              <c:strCache>
                <c:ptCount val="1"/>
                <c:pt idx="0">
                  <c:v>TV - 15s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Survival_norms!$I$5:$I$35</c:f>
            </c:numRef>
          </c:yVal>
          <c:smooth val="0"/>
          <c:extLst>
            <c:ext xmlns:c16="http://schemas.microsoft.com/office/drawing/2014/chart" uri="{C3380CC4-5D6E-409C-BE32-E72D297353CC}">
              <c16:uniqueId val="{00000002-F2B4-4143-9CEA-2C2CBBFB63D0}"/>
            </c:ext>
          </c:extLst>
        </c:ser>
        <c:ser>
          <c:idx val="3"/>
          <c:order val="3"/>
          <c:tx>
            <c:strRef>
              <c:f>Survival_norms!$J$3</c:f>
              <c:strCache>
                <c:ptCount val="1"/>
                <c:pt idx="0">
                  <c:v>TV - 30s</c:v>
                </c:pt>
              </c:strCache>
            </c:strRef>
          </c:tx>
          <c:spPr>
            <a:ln w="19050" cap="rnd">
              <a:solidFill>
                <a:srgbClr val="00B05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Survival_norms!$J$5:$J$35</c:f>
              <c:numCache>
                <c:formatCode>0%</c:formatCode>
                <c:ptCount val="31"/>
                <c:pt idx="0">
                  <c:v>0.58169858108108108</c:v>
                </c:pt>
                <c:pt idx="1">
                  <c:v>0.4555155405405405</c:v>
                </c:pt>
                <c:pt idx="2">
                  <c:v>0.41944662162162166</c:v>
                </c:pt>
                <c:pt idx="3">
                  <c:v>0.39320939189189191</c:v>
                </c:pt>
                <c:pt idx="4">
                  <c:v>0.37185891891891892</c:v>
                </c:pt>
                <c:pt idx="5">
                  <c:v>0.35382445945945945</c:v>
                </c:pt>
                <c:pt idx="6">
                  <c:v>0.33800067567567571</c:v>
                </c:pt>
                <c:pt idx="7">
                  <c:v>0.32368945945945943</c:v>
                </c:pt>
                <c:pt idx="8">
                  <c:v>0.31059993243243245</c:v>
                </c:pt>
                <c:pt idx="9">
                  <c:v>0.29838304054054055</c:v>
                </c:pt>
                <c:pt idx="10">
                  <c:v>0.28686425675675675</c:v>
                </c:pt>
                <c:pt idx="11">
                  <c:v>0.27534547297297302</c:v>
                </c:pt>
                <c:pt idx="12">
                  <c:v>0.26504837837837841</c:v>
                </c:pt>
                <c:pt idx="13">
                  <c:v>0.25521668918918922</c:v>
                </c:pt>
                <c:pt idx="14">
                  <c:v>0.24567587837837837</c:v>
                </c:pt>
                <c:pt idx="15">
                  <c:v>0.23636777027027026</c:v>
                </c:pt>
                <c:pt idx="16">
                  <c:v>0.22729236486486487</c:v>
                </c:pt>
                <c:pt idx="17">
                  <c:v>0.21827513513513513</c:v>
                </c:pt>
                <c:pt idx="18">
                  <c:v>0.2092579054054054</c:v>
                </c:pt>
                <c:pt idx="19">
                  <c:v>0.20018249999999999</c:v>
                </c:pt>
                <c:pt idx="20">
                  <c:v>0.19081621621621622</c:v>
                </c:pt>
                <c:pt idx="21">
                  <c:v>0.17987918918918921</c:v>
                </c:pt>
                <c:pt idx="22">
                  <c:v>0.17080378378378375</c:v>
                </c:pt>
                <c:pt idx="23">
                  <c:v>0.16167020270270271</c:v>
                </c:pt>
                <c:pt idx="24">
                  <c:v>0.15218756756756754</c:v>
                </c:pt>
                <c:pt idx="25">
                  <c:v>0.1422977027027027</c:v>
                </c:pt>
                <c:pt idx="26">
                  <c:v>0.13188425675675675</c:v>
                </c:pt>
                <c:pt idx="27">
                  <c:v>0.12059817567567568</c:v>
                </c:pt>
                <c:pt idx="28">
                  <c:v>0.10779952702702703</c:v>
                </c:pt>
                <c:pt idx="29">
                  <c:v>9.2324797297297298E-2</c:v>
                </c:pt>
                <c:pt idx="30">
                  <c:v>6.9927162162162174E-2</c:v>
                </c:pt>
              </c:numCache>
            </c:numRef>
          </c:yVal>
          <c:smooth val="0"/>
          <c:extLst>
            <c:ext xmlns:c16="http://schemas.microsoft.com/office/drawing/2014/chart" uri="{C3380CC4-5D6E-409C-BE32-E72D297353CC}">
              <c16:uniqueId val="{00000003-F2B4-4143-9CEA-2C2CBBFB63D0}"/>
            </c:ext>
          </c:extLst>
        </c:ser>
        <c:ser>
          <c:idx val="5"/>
          <c:order val="4"/>
          <c:tx>
            <c:strRef>
              <c:f>Survival_norms!$L$3</c:f>
              <c:strCache>
                <c:ptCount val="1"/>
                <c:pt idx="0">
                  <c:v>Non-Skippable 15"/20"</c:v>
                </c:pt>
              </c:strCache>
            </c:strRef>
          </c:tx>
          <c:spPr>
            <a:ln w="19050" cap="rnd">
              <a:solidFill>
                <a:srgbClr val="C0000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Survival_norms!$L$5:$L$35</c:f>
              <c:numCache>
                <c:formatCode>0%</c:formatCode>
                <c:ptCount val="31"/>
                <c:pt idx="0">
                  <c:v>0.86918973799999999</c:v>
                </c:pt>
                <c:pt idx="1">
                  <c:v>0.69697739400000003</c:v>
                </c:pt>
                <c:pt idx="2">
                  <c:v>0.54965709900000004</c:v>
                </c:pt>
                <c:pt idx="3">
                  <c:v>0.44729489500000003</c:v>
                </c:pt>
                <c:pt idx="4">
                  <c:v>0.35788671599999999</c:v>
                </c:pt>
                <c:pt idx="5">
                  <c:v>0.28524256999999997</c:v>
                </c:pt>
                <c:pt idx="6">
                  <c:v>0.224536449</c:v>
                </c:pt>
                <c:pt idx="7">
                  <c:v>0.17576835199999999</c:v>
                </c:pt>
                <c:pt idx="8">
                  <c:v>0.13817627599999999</c:v>
                </c:pt>
                <c:pt idx="9">
                  <c:v>0.11023622</c:v>
                </c:pt>
                <c:pt idx="10">
                  <c:v>8.3566166999999997E-2</c:v>
                </c:pt>
                <c:pt idx="11">
                  <c:v>5.7912116E-2</c:v>
                </c:pt>
                <c:pt idx="12">
                  <c:v>3.9370079000000002E-2</c:v>
                </c:pt>
                <c:pt idx="13">
                  <c:v>2.4130048000000001E-2</c:v>
                </c:pt>
                <c:pt idx="14">
                  <c:v>1.2954026E-2</c:v>
                </c:pt>
                <c:pt idx="15">
                  <c:v>7.3660150000000001E-3</c:v>
                </c:pt>
                <c:pt idx="16">
                  <c:v>4.3180090000000003E-3</c:v>
                </c:pt>
                <c:pt idx="17">
                  <c:v>2.7940059999999999E-3</c:v>
                </c:pt>
                <c:pt idx="18">
                  <c:v>7.6200200000000001E-4</c:v>
                </c:pt>
                <c:pt idx="19">
                  <c:v>2.5400100000000001E-4</c:v>
                </c:pt>
                <c:pt idx="20">
                  <c:v>0</c:v>
                </c:pt>
                <c:pt idx="21">
                  <c:v>0</c:v>
                </c:pt>
                <c:pt idx="22">
                  <c:v>0</c:v>
                </c:pt>
                <c:pt idx="23">
                  <c:v>0</c:v>
                </c:pt>
                <c:pt idx="24">
                  <c:v>0</c:v>
                </c:pt>
                <c:pt idx="25">
                  <c:v>0</c:v>
                </c:pt>
                <c:pt idx="26">
                  <c:v>0</c:v>
                </c:pt>
                <c:pt idx="27">
                  <c:v>0</c:v>
                </c:pt>
                <c:pt idx="28">
                  <c:v>0</c:v>
                </c:pt>
                <c:pt idx="29">
                  <c:v>0</c:v>
                </c:pt>
                <c:pt idx="30">
                  <c:v>0</c:v>
                </c:pt>
              </c:numCache>
            </c:numRef>
          </c:yVal>
          <c:smooth val="0"/>
          <c:extLst>
            <c:ext xmlns:c16="http://schemas.microsoft.com/office/drawing/2014/chart" uri="{C3380CC4-5D6E-409C-BE32-E72D297353CC}">
              <c16:uniqueId val="{00000005-F2B4-4143-9CEA-2C2CBBFB63D0}"/>
            </c:ext>
          </c:extLst>
        </c:ser>
        <c:ser>
          <c:idx val="6"/>
          <c:order val="5"/>
          <c:tx>
            <c:strRef>
              <c:f>Survival_norms!$M$3</c:f>
              <c:strCache>
                <c:ptCount val="1"/>
                <c:pt idx="0">
                  <c:v>6s Bumper</c:v>
                </c:pt>
              </c:strCache>
            </c:strRef>
          </c:tx>
          <c:spPr>
            <a:ln w="19050" cap="rnd">
              <a:solidFill>
                <a:srgbClr val="FF000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Survival_norms!$M$5:$M$35</c:f>
              <c:numCache>
                <c:formatCode>0%</c:formatCode>
                <c:ptCount val="31"/>
                <c:pt idx="0">
                  <c:v>0.75239167100000004</c:v>
                </c:pt>
                <c:pt idx="1">
                  <c:v>0.46243669100000001</c:v>
                </c:pt>
                <c:pt idx="2">
                  <c:v>0.27433877299999998</c:v>
                </c:pt>
                <c:pt idx="3">
                  <c:v>0.154333146</c:v>
                </c:pt>
                <c:pt idx="4">
                  <c:v>7.667417E-2</c:v>
                </c:pt>
                <c:pt idx="5">
                  <c:v>2.8277996999999999E-2</c:v>
                </c:pt>
                <c:pt idx="6">
                  <c:v>4.07991E-3</c:v>
                </c:pt>
                <c:pt idx="7">
                  <c:v>9.8480599999999996E-4</c:v>
                </c:pt>
                <c:pt idx="8">
                  <c:v>7.0343300000000005E-4</c:v>
                </c:pt>
                <c:pt idx="9">
                  <c:v>5.6274600000000004E-4</c:v>
                </c:pt>
                <c:pt idx="10">
                  <c:v>4.2205999999999998E-4</c:v>
                </c:pt>
                <c:pt idx="11">
                  <c:v>1.4068699999999999E-4</c:v>
                </c:pt>
                <c:pt idx="12">
                  <c:v>1.4068699999999999E-4</c:v>
                </c:pt>
                <c:pt idx="13">
                  <c:v>1.4068699999999999E-4</c:v>
                </c:pt>
                <c:pt idx="14">
                  <c:v>1.4068699999999999E-4</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yVal>
          <c:smooth val="0"/>
          <c:extLst>
            <c:ext xmlns:c16="http://schemas.microsoft.com/office/drawing/2014/chart" uri="{C3380CC4-5D6E-409C-BE32-E72D297353CC}">
              <c16:uniqueId val="{00000006-F2B4-4143-9CEA-2C2CBBFB63D0}"/>
            </c:ext>
          </c:extLst>
        </c:ser>
        <c:ser>
          <c:idx val="7"/>
          <c:order val="6"/>
          <c:tx>
            <c:strRef>
              <c:f>Survival_norms!$N$3</c:f>
              <c:strCache>
                <c:ptCount val="1"/>
                <c:pt idx="0">
                  <c:v>FB Infeed</c:v>
                </c:pt>
              </c:strCache>
            </c:strRef>
          </c:tx>
          <c:spPr>
            <a:ln w="19050" cap="rnd">
              <a:solidFill>
                <a:srgbClr val="0070C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Survival_norms!$N$5:$N$35</c:f>
              <c:numCache>
                <c:formatCode>0%</c:formatCode>
                <c:ptCount val="31"/>
                <c:pt idx="0">
                  <c:v>0.55792627400000006</c:v>
                </c:pt>
                <c:pt idx="1">
                  <c:v>0.21035462799999999</c:v>
                </c:pt>
                <c:pt idx="2">
                  <c:v>9.7442143999999994E-2</c:v>
                </c:pt>
                <c:pt idx="3">
                  <c:v>5.9305305000000003E-2</c:v>
                </c:pt>
                <c:pt idx="4">
                  <c:v>4.1076903999999997E-2</c:v>
                </c:pt>
                <c:pt idx="5">
                  <c:v>2.9820656000000001E-2</c:v>
                </c:pt>
                <c:pt idx="6">
                  <c:v>2.3156508999999999E-2</c:v>
                </c:pt>
                <c:pt idx="7">
                  <c:v>1.8410405000000001E-2</c:v>
                </c:pt>
                <c:pt idx="8">
                  <c:v>1.4742323999999999E-2</c:v>
                </c:pt>
                <c:pt idx="9">
                  <c:v>1.2068265999999999E-2</c:v>
                </c:pt>
                <c:pt idx="10">
                  <c:v>1.0276225999999999E-2</c:v>
                </c:pt>
                <c:pt idx="11">
                  <c:v>8.5541880000000008E-3</c:v>
                </c:pt>
                <c:pt idx="12">
                  <c:v>7.3781619999999997E-3</c:v>
                </c:pt>
                <c:pt idx="13">
                  <c:v>6.38414E-3</c:v>
                </c:pt>
                <c:pt idx="14">
                  <c:v>5.5301220000000002E-3</c:v>
                </c:pt>
                <c:pt idx="15">
                  <c:v>4.7461040000000001E-3</c:v>
                </c:pt>
                <c:pt idx="16">
                  <c:v>4.2420929999999997E-3</c:v>
                </c:pt>
                <c:pt idx="17">
                  <c:v>3.7800830000000001E-3</c:v>
                </c:pt>
                <c:pt idx="18">
                  <c:v>3.3040729999999998E-3</c:v>
                </c:pt>
                <c:pt idx="19">
                  <c:v>2.9820659999999998E-3</c:v>
                </c:pt>
                <c:pt idx="20">
                  <c:v>2.5760570000000001E-3</c:v>
                </c:pt>
                <c:pt idx="21">
                  <c:v>8.4602368866328308E-3</c:v>
                </c:pt>
                <c:pt idx="22">
                  <c:v>6.7681895093062603E-3</c:v>
                </c:pt>
                <c:pt idx="23">
                  <c:v>5.0761421319797002E-3</c:v>
                </c:pt>
                <c:pt idx="24">
                  <c:v>3.3840947546531302E-3</c:v>
                </c:pt>
                <c:pt idx="25">
                  <c:v>3.3840947546531302E-3</c:v>
                </c:pt>
                <c:pt idx="26">
                  <c:v>1.6920473773265701E-3</c:v>
                </c:pt>
                <c:pt idx="27">
                  <c:v>1.6920473773265701E-3</c:v>
                </c:pt>
                <c:pt idx="28">
                  <c:v>1.6920473773265701E-3</c:v>
                </c:pt>
                <c:pt idx="29">
                  <c:v>1.6920473773265701E-3</c:v>
                </c:pt>
                <c:pt idx="30">
                  <c:v>1.6920473773265701E-3</c:v>
                </c:pt>
              </c:numCache>
            </c:numRef>
          </c:yVal>
          <c:smooth val="0"/>
          <c:extLst>
            <c:ext xmlns:c16="http://schemas.microsoft.com/office/drawing/2014/chart" uri="{C3380CC4-5D6E-409C-BE32-E72D297353CC}">
              <c16:uniqueId val="{00000007-F2B4-4143-9CEA-2C2CBBFB63D0}"/>
            </c:ext>
          </c:extLst>
        </c:ser>
        <c:dLbls>
          <c:showLegendKey val="0"/>
          <c:showVal val="0"/>
          <c:showCatName val="0"/>
          <c:showSerName val="0"/>
          <c:showPercent val="0"/>
          <c:showBubbleSize val="0"/>
        </c:dLbls>
        <c:axId val="30215023"/>
        <c:axId val="30225423"/>
      </c:scatterChart>
      <c:valAx>
        <c:axId val="30215023"/>
        <c:scaling>
          <c:orientation val="minMax"/>
          <c:max val="30"/>
          <c:min val="0"/>
        </c:scaling>
        <c:delete val="0"/>
        <c:axPos val="b"/>
        <c:title>
          <c:tx>
            <c:rich>
              <a:bodyPr rot="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r>
                  <a:rPr lang="en-US"/>
                  <a:t>View Time (s)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30225423"/>
        <c:crosses val="autoZero"/>
        <c:crossBetween val="midCat"/>
        <c:majorUnit val="5"/>
      </c:valAx>
      <c:valAx>
        <c:axId val="30225423"/>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r>
                  <a:rPr lang="en-US"/>
                  <a:t>% of impressions viewed for at least…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30215023"/>
        <c:crosses val="autoZero"/>
        <c:crossBetween val="midCat"/>
      </c:valAx>
      <c:spPr>
        <a:noFill/>
        <a:ln>
          <a:solidFill>
            <a:schemeClr val="accent5"/>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bg1">
              <a:lumMod val="50000"/>
              <a:lumOff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7/13/2023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GB" dirty="0">
                <a:solidFill>
                  <a:schemeClr val="accent1"/>
                </a:solidFill>
                <a:ea typeface="Roboto Light" pitchFamily="2" charset="0"/>
                <a:cs typeface="Arial" panose="020B0604020202020204" pitchFamily="34" charset="0"/>
              </a:rPr>
              <a:t>We’ve got a lot of claimed data that suggests people pay more attention to ads in cinema than other channels – as shown here from a survey a few years back run by the old magazine trade body Magnetic – however there can of course be a difference between what people claim they do and what they actually do. </a:t>
            </a:r>
          </a:p>
          <a:p>
            <a:pPr algn="l">
              <a:defRPr/>
            </a:pPr>
            <a:endParaRPr lang="en-GB" dirty="0">
              <a:solidFill>
                <a:schemeClr val="accent1"/>
              </a:solidFill>
              <a:ea typeface="Roboto Light" pitchFamily="2" charset="0"/>
              <a:cs typeface="Arial" panose="020B0604020202020204" pitchFamily="34" charset="0"/>
            </a:endParaRPr>
          </a:p>
          <a:p>
            <a:pPr algn="l">
              <a:defRPr/>
            </a:pPr>
            <a:r>
              <a:rPr lang="en-GB" dirty="0">
                <a:solidFill>
                  <a:schemeClr val="accent1"/>
                </a:solidFill>
                <a:ea typeface="Roboto Light" pitchFamily="2" charset="0"/>
                <a:cs typeface="Arial" panose="020B0604020202020204" pitchFamily="34" charset="0"/>
              </a:rPr>
              <a:t>This is why </a:t>
            </a:r>
            <a:r>
              <a:rPr lang="en-GB" dirty="0"/>
              <a:t>Lumen and DCM came together to design, execute and analyse a piece of research that could deliver real-world empirical evidence about how much attention cinema advertising actually gets.</a:t>
            </a:r>
          </a:p>
          <a:p>
            <a:pPr algn="l">
              <a:defRPr/>
            </a:pPr>
            <a:endParaRPr lang="en-GB" dirty="0">
              <a:solidFill>
                <a:schemeClr val="accent1"/>
              </a:solidFill>
              <a:ea typeface="Roboto Light" pitchFamily="2"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170881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established market leaders in this space, Lumen use eye tracking to help brands and media owners measure attention. </a:t>
            </a:r>
          </a:p>
          <a:p>
            <a:endParaRPr lang="en-GB" dirty="0"/>
          </a:p>
          <a:p>
            <a:r>
              <a:rPr lang="en-GB" dirty="0"/>
              <a:t>Lumen have worked with a variety of media, measuring attention in different contexts (from TV, to OOH, to gaming and digital display) - this has allowed them to build a comprehensive databank of attention data that we have been able to tap into as part of this project that was aiming to understand how much attention cinema ads generate relative to other media. </a:t>
            </a:r>
          </a:p>
        </p:txBody>
      </p:sp>
      <p:sp>
        <p:nvSpPr>
          <p:cNvPr id="4" name="Slide Number Placeholder 3"/>
          <p:cNvSpPr>
            <a:spLocks noGrp="1"/>
          </p:cNvSpPr>
          <p:nvPr>
            <p:ph type="sldNum" sz="quarter" idx="5"/>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334104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fill in the missing attention knowledge gap, Lumen and DCM came together to design, execute and analyse a piece of research to answer: how much attention does cinema advertising get?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do this we pre-recruited respondents to come and watch a showing of The Batman, and throughout the time they were in the cinema screen we asked them to wear a special pair of video glasses that were recording everything they could see in front of them. </a:t>
            </a:r>
            <a:r>
              <a:rPr lang="en-GB" sz="1400" dirty="0">
                <a:solidFill>
                  <a:schemeClr val="tx1"/>
                </a:solidFill>
              </a:rPr>
              <a:t>They were instructed that we wanted to get a picture of their typical behaviour in the cinema and so to act as they normally would, whether that was taking to their friends, eating popcorn or watching the 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Afterwards they answered a brief quantitative questionnaire to assess the impact of attention to the advertising on brand outcomes, like recall. </a:t>
            </a:r>
          </a:p>
          <a:p>
            <a:endParaRPr lang="en-GB" dirty="0"/>
          </a:p>
          <a:p>
            <a:r>
              <a:rPr lang="en-GB" sz="1400" b="0" dirty="0">
                <a:solidFill>
                  <a:schemeClr val="tx1"/>
                </a:solidFill>
              </a:rPr>
              <a:t>Post data collection, </a:t>
            </a:r>
            <a:r>
              <a:rPr lang="en-GB" sz="1400" b="0" dirty="0">
                <a:solidFill>
                  <a:schemeClr val="accent1"/>
                </a:solidFill>
              </a:rPr>
              <a:t>Lumen</a:t>
            </a:r>
            <a:r>
              <a:rPr lang="en-GB" sz="1400" b="0" dirty="0">
                <a:solidFill>
                  <a:schemeClr val="tx1"/>
                </a:solidFill>
              </a:rPr>
              <a:t> </a:t>
            </a:r>
            <a:r>
              <a:rPr lang="en-GB" sz="1400" b="0" dirty="0">
                <a:solidFill>
                  <a:schemeClr val="accent1"/>
                </a:solidFill>
              </a:rPr>
              <a:t>analysts</a:t>
            </a:r>
            <a:r>
              <a:rPr lang="en-GB" sz="1400" b="0" dirty="0">
                <a:solidFill>
                  <a:schemeClr val="tx1"/>
                </a:solidFill>
              </a:rPr>
              <a:t> then began coding the videos to itemise whether each respondent was viewing vs. not viewing the screen during the ad.</a:t>
            </a:r>
          </a:p>
          <a:p>
            <a:endParaRPr lang="en-GB" sz="1400" b="0" dirty="0">
              <a:solidFill>
                <a:schemeClr val="tx1"/>
              </a:solidFill>
            </a:endParaRPr>
          </a:p>
          <a:p>
            <a:r>
              <a:rPr lang="en-GB" sz="1400" b="0" dirty="0">
                <a:solidFill>
                  <a:schemeClr val="tx1"/>
                </a:solidFill>
              </a:rPr>
              <a:t>Each respondent was coded based on the ad reel they were exposed to before the film to ensure we could link the data to brand outcomes.</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10738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GB" dirty="0">
                <a:solidFill>
                  <a:schemeClr val="accent1"/>
                </a:solidFill>
                <a:ea typeface="Roboto Light" pitchFamily="2" charset="0"/>
                <a:cs typeface="Arial" panose="020B0604020202020204" pitchFamily="34" charset="0"/>
              </a:rPr>
              <a:t>Measuring attention helps us all better understand the quality of exposure in different media environments. </a:t>
            </a:r>
          </a:p>
          <a:p>
            <a:pPr algn="l">
              <a:defRPr/>
            </a:pPr>
            <a:endParaRPr lang="en-GB" dirty="0">
              <a:solidFill>
                <a:schemeClr val="accent1"/>
              </a:solidFill>
              <a:ea typeface="Roboto Light" pitchFamily="2" charset="0"/>
              <a:cs typeface="Arial" panose="020B0604020202020204" pitchFamily="34" charset="0"/>
            </a:endParaRPr>
          </a:p>
          <a:p>
            <a:pPr algn="l">
              <a:defRPr/>
            </a:pPr>
            <a:r>
              <a:rPr lang="en-GB" dirty="0">
                <a:solidFill>
                  <a:schemeClr val="accent1"/>
                </a:solidFill>
                <a:ea typeface="Roboto Light" pitchFamily="2" charset="0"/>
                <a:cs typeface="Arial" panose="020B0604020202020204" pitchFamily="34" charset="0"/>
              </a:rPr>
              <a:t>Based on just viewability standards alone we could assign the same value to both of these Specsavers ads. As these ads currently appear, in cinema this brand ad could be classed as 100% viewable and online this MPU could also be classed 100% viewable.</a:t>
            </a:r>
          </a:p>
          <a:p>
            <a:endParaRPr lang="en-GB" dirty="0"/>
          </a:p>
          <a:p>
            <a:pPr algn="l">
              <a:defRPr/>
            </a:pPr>
            <a:r>
              <a:rPr lang="en-GB" dirty="0">
                <a:solidFill>
                  <a:schemeClr val="accent1"/>
                </a:solidFill>
                <a:ea typeface="Roboto Light" pitchFamily="2" charset="0"/>
                <a:cs typeface="Arial" panose="020B0604020202020204" pitchFamily="34" charset="0"/>
              </a:rPr>
              <a:t>But when we overlay attention data we reveal that there can be a big difference between how much attention these ads are likely to generate and therefore, their value. A viewable ad in cinema is expected to be viewed by 95% of people in the room, whereas an MPU on desktop is only expected to be viewed by 15% of people.</a:t>
            </a:r>
          </a:p>
          <a:p>
            <a:pPr algn="l">
              <a:defRPr/>
            </a:pPr>
            <a:endParaRPr lang="en-GB" dirty="0">
              <a:solidFill>
                <a:schemeClr val="accent1"/>
              </a:solidFill>
              <a:ea typeface="Roboto Light" pitchFamily="2" charset="0"/>
              <a:cs typeface="Arial" panose="020B0604020202020204" pitchFamily="34" charset="0"/>
            </a:endParaRPr>
          </a:p>
          <a:p>
            <a:pPr algn="l">
              <a:defRPr/>
            </a:pPr>
            <a:r>
              <a:rPr lang="en-GB" dirty="0">
                <a:solidFill>
                  <a:schemeClr val="accent1"/>
                </a:solidFill>
                <a:ea typeface="Roboto Light" pitchFamily="2" charset="0"/>
                <a:cs typeface="Arial" panose="020B0604020202020204" pitchFamily="34" charset="0"/>
              </a:rPr>
              <a:t>And so attention metrics can act as a valuable unifying measure of effectiveness across both online &amp; offline channels. Obviously it’s also important to then consider how long those are viewing the ad are actually viewing for…</a:t>
            </a:r>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5</a:t>
            </a:fld>
            <a:endParaRPr lang="en-US"/>
          </a:p>
        </p:txBody>
      </p:sp>
    </p:spTree>
    <p:extLst>
      <p:ext uri="{BB962C8B-B14F-4D97-AF65-F5344CB8AC3E}">
        <p14:creationId xmlns:p14="http://schemas.microsoft.com/office/powerpoint/2010/main" val="326532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Cinema is really the stand out media when it comes to driving engagement – on average 24 seconds of a 30” ad are watched, and 48 seconds of a 60”. The level of attention provided by exposure to the ad in cinema far surpasses what is achievable in other formats and really allows for deep engagement with the brand and the message. </a:t>
            </a:r>
          </a:p>
          <a:p>
            <a:endParaRPr lang="en-GB" dirty="0"/>
          </a:p>
          <a:p>
            <a:r>
              <a:rPr lang="en-GB" dirty="0"/>
              <a:t>By comparison TV on average delivers a solid 15.5 seconds attention to a 30” ad, and there’s a decreasing tail of attention available across other formats e.g. 4 seconds of a 15-20” bumper on YouTube and 1-1..5 seconds attention paid to Facebook and Instagram Infeed advertising.</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5218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Another way of understanding how attention differs across media is to look at the distribution of the total attention given to an ad.</a:t>
            </a:r>
          </a:p>
          <a:p>
            <a:endParaRPr lang="en-GB" b="0" dirty="0"/>
          </a:p>
          <a:p>
            <a:r>
              <a:rPr lang="en-GB" b="0" dirty="0"/>
              <a:t>Some people will just glance briefly at an ad, whereas others will engage more deeply – and this varies a lot across media. This chart here shows the % of ad impressions that viewed for five, ten, fifteen seconds and so on – in total. They may not be watching from the start of the ad, and they may not be watching consecutive seconds. It is very likely that they may look at the screen, look away, and then look back. So this is charting cumulative attention, not continuous. </a:t>
            </a:r>
          </a:p>
          <a:p>
            <a:endParaRPr lang="en-GB" b="0" dirty="0"/>
          </a:p>
          <a:p>
            <a:r>
              <a:rPr lang="en-GB" b="0" dirty="0"/>
              <a:t>If we take a look at some of these trends we see that typically less than 10% of ads are on Facebook are looked at for more than 2s in total. Interestingly, when we compare YouTube and TV, YouTube initially looks better with a much higher starting point of viewing, but very few ads get past 5 seconds, while TV gets about 25% of ads past the 15 second mark. </a:t>
            </a:r>
          </a:p>
          <a:p>
            <a:endParaRPr lang="en-GB" b="0" dirty="0"/>
          </a:p>
          <a:p>
            <a:r>
              <a:rPr lang="en-GB" b="0" dirty="0"/>
              <a:t>Cinema, meanwhile, is really a cut above the rest – achieving both high levels of viewership and keeping viewers engaged for substantially more of the ad. </a:t>
            </a:r>
          </a:p>
        </p:txBody>
      </p:sp>
      <p:sp>
        <p:nvSpPr>
          <p:cNvPr id="4" name="Slide Number Placeholder 3"/>
          <p:cNvSpPr>
            <a:spLocks noGrp="1"/>
          </p:cNvSpPr>
          <p:nvPr>
            <p:ph type="sldNum" sz="quarter" idx="5"/>
          </p:nvPr>
        </p:nvSpPr>
        <p:spPr/>
        <p:txBody>
          <a:bodyPr/>
          <a:lstStyle/>
          <a:p>
            <a:fld id="{9C936D52-512B-47DE-BC94-6C88A56CE986}" type="slidenum">
              <a:rPr lang="en-US" smtClean="0"/>
              <a:pPr/>
              <a:t>7</a:t>
            </a:fld>
            <a:endParaRPr lang="en-US"/>
          </a:p>
        </p:txBody>
      </p:sp>
    </p:spTree>
    <p:extLst>
      <p:ext uri="{BB962C8B-B14F-4D97-AF65-F5344CB8AC3E}">
        <p14:creationId xmlns:p14="http://schemas.microsoft.com/office/powerpoint/2010/main" val="127812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Since 2015 DCM have been working with Differentology to measure the effectiveness of cinema advertising for brands, and they have now built up a databank of 60+ campaigns from across 18 different product categories that we can tap into to understand the impact cinema can have as part of the media mix. </a:t>
            </a:r>
          </a:p>
          <a:p>
            <a:endParaRPr lang="en-GB" b="0" dirty="0"/>
          </a:p>
          <a:p>
            <a:r>
              <a:rPr lang="en-GB" b="0" dirty="0"/>
              <a:t>Comparing the results of those exposed to the cinema ad vs. those not exposed to the ad in cinema we can see that a highly attentive view of your ad in cinema delivers significant uplifts across important metrics including recall, awareness, brand perceptions, consideration and intention to act. </a:t>
            </a:r>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69520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09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4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3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517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4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0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2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89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7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7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0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8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799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6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6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73"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1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8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2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797"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6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3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9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6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2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45"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1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3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7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7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8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5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8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93"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32"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55"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29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2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4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7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39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1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68"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492"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1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4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3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64"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8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0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1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2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7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3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5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7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64"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8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0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3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26"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50"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5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78"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6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1.xml"/><Relationship Id="rId7" Type="http://schemas.openxmlformats.org/officeDocument/2006/relationships/image" Target="../media/image1.emf"/><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oleObject" Target="../embeddings/oleObject74.bin"/><Relationship Id="rId5" Type="http://schemas.openxmlformats.org/officeDocument/2006/relationships/tags" Target="../tags/tag75.xml"/><Relationship Id="rId4" Type="http://schemas.openxmlformats.org/officeDocument/2006/relationships/vmlDrawing" Target="../drawings/vmlDrawing74.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81"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85"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5" name="Picture 14"/>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12" name="think-cell Slide" r:id="rId6" imgW="6350000" imgH="6350000" progId="">
                  <p:embed/>
                </p:oleObj>
              </mc:Choice>
              <mc:Fallback>
                <p:oleObj name="think-cell Slide" r:id="rId6" imgW="6350000" imgH="635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 id="2147484055"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63"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45"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21"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28"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10"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10"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61"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50"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5.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gif"/><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5.xml"/><Relationship Id="rId7" Type="http://schemas.openxmlformats.org/officeDocument/2006/relationships/image" Target="../media/image26.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5.jpeg"/><Relationship Id="rId10" Type="http://schemas.openxmlformats.org/officeDocument/2006/relationships/image" Target="../media/image29.jpeg"/><Relationship Id="rId4" Type="http://schemas.openxmlformats.org/officeDocument/2006/relationships/notesSlide" Target="../notesSlides/notesSlide4.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219AEB14-E7C6-4641-8643-6D521103D782}"/>
              </a:ext>
            </a:extLst>
          </p:cNvPr>
          <p:cNvSpPr>
            <a:spLocks noGrp="1"/>
          </p:cNvSpPr>
          <p:nvPr>
            <p:ph type="ctrTitle"/>
          </p:nvPr>
        </p:nvSpPr>
        <p:spPr>
          <a:xfrm>
            <a:off x="277214" y="5225530"/>
            <a:ext cx="12331696" cy="709383"/>
          </a:xfrm>
        </p:spPr>
        <p:txBody>
          <a:bodyPr/>
          <a:lstStyle/>
          <a:p>
            <a:r>
              <a:rPr lang="en-GB" dirty="0"/>
              <a:t>CENTRE OF ATTENTION</a:t>
            </a:r>
          </a:p>
        </p:txBody>
      </p:sp>
      <p:sp>
        <p:nvSpPr>
          <p:cNvPr id="9" name="Subtitle 1">
            <a:extLst>
              <a:ext uri="{FF2B5EF4-FFF2-40B4-BE49-F238E27FC236}">
                <a16:creationId xmlns:a16="http://schemas.microsoft.com/office/drawing/2014/main" id="{2F0D3974-905F-4062-A24A-FC00A7936D04}"/>
              </a:ext>
            </a:extLst>
          </p:cNvPr>
          <p:cNvSpPr>
            <a:spLocks noGrp="1"/>
          </p:cNvSpPr>
          <p:nvPr>
            <p:ph type="subTitle" idx="1"/>
          </p:nvPr>
        </p:nvSpPr>
        <p:spPr>
          <a:xfrm>
            <a:off x="303572" y="6059601"/>
            <a:ext cx="12305338" cy="455176"/>
          </a:xfrm>
        </p:spPr>
        <p:txBody>
          <a:bodyPr/>
          <a:lstStyle/>
          <a:p>
            <a:r>
              <a:rPr lang="en-US" sz="1400" dirty="0">
                <a:solidFill>
                  <a:schemeClr val="bg1"/>
                </a:solidFill>
              </a:rPr>
              <a:t>Digital Cinema Media x Lumen</a:t>
            </a:r>
            <a:endParaRPr lang="en-GB" dirty="0"/>
          </a:p>
        </p:txBody>
      </p:sp>
      <p:pic>
        <p:nvPicPr>
          <p:cNvPr id="3" name="Picture 2" descr="Chart, waterfall chart&#10;&#10;Description automatically generated">
            <a:extLst>
              <a:ext uri="{FF2B5EF4-FFF2-40B4-BE49-F238E27FC236}">
                <a16:creationId xmlns:a16="http://schemas.microsoft.com/office/drawing/2014/main" id="{5F3C2E58-2786-4376-B425-44740D4C30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307582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US" dirty="0"/>
              <a:t>WE KNOW THAT People claim they pay attention to cinema ADS</a:t>
            </a:r>
          </a:p>
        </p:txBody>
      </p:sp>
      <p:sp>
        <p:nvSpPr>
          <p:cNvPr id="6" name="Text Placeholder 5"/>
          <p:cNvSpPr>
            <a:spLocks noGrp="1"/>
          </p:cNvSpPr>
          <p:nvPr>
            <p:ph type="body" sz="quarter" idx="11"/>
          </p:nvPr>
        </p:nvSpPr>
        <p:spPr>
          <a:xfrm>
            <a:off x="10182225" y="7189564"/>
            <a:ext cx="3116263" cy="246221"/>
          </a:xfrm>
        </p:spPr>
        <p:txBody>
          <a:bodyPr/>
          <a:lstStyle/>
          <a:p>
            <a:r>
              <a:rPr lang="en-GB" dirty="0"/>
              <a:t>Those rating 4 or 5 out of 5. Base: All adults</a:t>
            </a:r>
          </a:p>
          <a:p>
            <a:r>
              <a:rPr lang="en-GB" dirty="0"/>
              <a:t>Source: Magnetic, “Pay Attention” </a:t>
            </a:r>
            <a:endParaRPr lang="en-US" dirty="0"/>
          </a:p>
        </p:txBody>
      </p:sp>
      <p:sp>
        <p:nvSpPr>
          <p:cNvPr id="7" name="Text Placeholder 6"/>
          <p:cNvSpPr>
            <a:spLocks noGrp="1"/>
          </p:cNvSpPr>
          <p:nvPr>
            <p:ph type="body" sz="quarter" idx="14"/>
          </p:nvPr>
        </p:nvSpPr>
        <p:spPr/>
        <p:txBody>
          <a:bodyPr/>
          <a:lstStyle/>
          <a:p>
            <a:r>
              <a:rPr lang="en-GB" dirty="0"/>
              <a:t>However, we know there can be a big difference between what people claim they do and what they actually do</a:t>
            </a:r>
            <a:endParaRPr lang="en-US" dirty="0"/>
          </a:p>
        </p:txBody>
      </p:sp>
      <p:graphicFrame>
        <p:nvGraphicFramePr>
          <p:cNvPr id="11" name="Chart 10">
            <a:extLst>
              <a:ext uri="{FF2B5EF4-FFF2-40B4-BE49-F238E27FC236}">
                <a16:creationId xmlns:a16="http://schemas.microsoft.com/office/drawing/2014/main" id="{6C73528A-4DF2-A1EF-0079-95DB84B9B861}"/>
              </a:ext>
            </a:extLst>
          </p:cNvPr>
          <p:cNvGraphicFramePr/>
          <p:nvPr>
            <p:extLst>
              <p:ext uri="{D42A27DB-BD31-4B8C-83A1-F6EECF244321}">
                <p14:modId xmlns:p14="http://schemas.microsoft.com/office/powerpoint/2010/main" val="2203406833"/>
              </p:ext>
            </p:extLst>
          </p:nvPr>
        </p:nvGraphicFramePr>
        <p:xfrm>
          <a:off x="270000" y="1331752"/>
          <a:ext cx="12885168" cy="547138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8C78C351-4361-7CE4-FFA6-7F939BAB2A2B}"/>
              </a:ext>
            </a:extLst>
          </p:cNvPr>
          <p:cNvSpPr txBox="1">
            <a:spLocks/>
          </p:cNvSpPr>
          <p:nvPr/>
        </p:nvSpPr>
        <p:spPr bwMode="gray">
          <a:xfrm>
            <a:off x="3216203" y="1465535"/>
            <a:ext cx="7010543" cy="395958"/>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872171">
              <a:lnSpc>
                <a:spcPct val="100000"/>
              </a:lnSpc>
            </a:pPr>
            <a:r>
              <a:rPr lang="en-US" sz="1451" dirty="0">
                <a:solidFill>
                  <a:srgbClr val="8A8A8D"/>
                </a:solidFill>
                <a:latin typeface="Arial"/>
              </a:rPr>
              <a:t>On a scale of 1 to 5, where 5 is full undivided attention and 1 is no attention at all, how much attention do you pay to the adverts in [channel]?</a:t>
            </a:r>
          </a:p>
        </p:txBody>
      </p:sp>
    </p:spTree>
    <p:extLst>
      <p:ext uri="{BB962C8B-B14F-4D97-AF65-F5344CB8AC3E}">
        <p14:creationId xmlns:p14="http://schemas.microsoft.com/office/powerpoint/2010/main" val="172986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F20CA-C01B-47C4-9295-42C375BEE497}"/>
              </a:ext>
            </a:extLst>
          </p:cNvPr>
          <p:cNvSpPr>
            <a:spLocks noGrp="1"/>
          </p:cNvSpPr>
          <p:nvPr>
            <p:ph type="title"/>
          </p:nvPr>
        </p:nvSpPr>
        <p:spPr>
          <a:ln>
            <a:noFill/>
          </a:ln>
        </p:spPr>
        <p:txBody>
          <a:bodyPr vert="horz" wrap="none" lIns="0" tIns="0" rIns="0" bIns="0" rtlCol="0" anchor="ctr">
            <a:noAutofit/>
          </a:bodyPr>
          <a:lstStyle/>
          <a:p>
            <a:r>
              <a:rPr lang="en-GB" dirty="0"/>
              <a:t>WORKING WITH LUMEN</a:t>
            </a:r>
          </a:p>
        </p:txBody>
      </p:sp>
      <p:sp>
        <p:nvSpPr>
          <p:cNvPr id="9" name="Text Placeholder 8">
            <a:extLst>
              <a:ext uri="{FF2B5EF4-FFF2-40B4-BE49-F238E27FC236}">
                <a16:creationId xmlns:a16="http://schemas.microsoft.com/office/drawing/2014/main" id="{CFDD2F85-CDA6-44C3-95C1-53DC08820334}"/>
              </a:ext>
            </a:extLst>
          </p:cNvPr>
          <p:cNvSpPr>
            <a:spLocks noGrp="1"/>
          </p:cNvSpPr>
          <p:nvPr>
            <p:ph type="body" sz="quarter" idx="14"/>
          </p:nvPr>
        </p:nvSpPr>
        <p:spPr/>
        <p:txBody>
          <a:bodyPr/>
          <a:lstStyle/>
          <a:p>
            <a:r>
              <a:rPr lang="en-GB" dirty="0"/>
              <a:t>Attention specialists who have worked with many major media clients to help them better understand attention to advertising</a:t>
            </a:r>
          </a:p>
        </p:txBody>
      </p:sp>
      <p:sp>
        <p:nvSpPr>
          <p:cNvPr id="37" name="Rectangle 36">
            <a:extLst>
              <a:ext uri="{FF2B5EF4-FFF2-40B4-BE49-F238E27FC236}">
                <a16:creationId xmlns:a16="http://schemas.microsoft.com/office/drawing/2014/main" id="{AD9415A4-460B-4E3F-8F88-B5D6587E8D5E}"/>
              </a:ext>
            </a:extLst>
          </p:cNvPr>
          <p:cNvSpPr/>
          <p:nvPr/>
        </p:nvSpPr>
        <p:spPr>
          <a:xfrm>
            <a:off x="877256" y="1529556"/>
            <a:ext cx="5183135" cy="2251075"/>
          </a:xfrm>
          <a:prstGeom prst="rect">
            <a:avLst/>
          </a:prstGeom>
          <a:solidFill>
            <a:schemeClr val="bg2">
              <a:lumMod val="20000"/>
              <a:lumOff val="80000"/>
            </a:schemeClr>
          </a:solidFill>
          <a:ln w="9525" cap="flat" cmpd="sng" algn="ctr">
            <a:solidFill>
              <a:schemeClr val="tx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endParaRPr>
          </a:p>
        </p:txBody>
      </p:sp>
      <p:sp>
        <p:nvSpPr>
          <p:cNvPr id="38" name="Rectangle: Rounded Corners 37">
            <a:extLst>
              <a:ext uri="{FF2B5EF4-FFF2-40B4-BE49-F238E27FC236}">
                <a16:creationId xmlns:a16="http://schemas.microsoft.com/office/drawing/2014/main" id="{6AD2199E-2929-4B6B-BCC7-79EA72686F68}"/>
              </a:ext>
            </a:extLst>
          </p:cNvPr>
          <p:cNvSpPr/>
          <p:nvPr/>
        </p:nvSpPr>
        <p:spPr>
          <a:xfrm>
            <a:off x="867784" y="1490521"/>
            <a:ext cx="5169031" cy="2251075"/>
          </a:xfrm>
          <a:prstGeom prst="roundRect">
            <a:avLst/>
          </a:prstGeom>
          <a:no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6"/>
                </a:solidFill>
                <a:effectLst/>
                <a:uLnTx/>
                <a:uFillTx/>
                <a:ea typeface="Roboto Light" pitchFamily="2" charset="0"/>
                <a:cs typeface="Arial" panose="020B0604020202020204" pitchFamily="34" charset="0"/>
              </a:rPr>
              <a:t>Lumen uses eye tracking to help brands and media owners measure (and buy) attention.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accent6"/>
              </a:solidFill>
              <a:effectLst/>
              <a:uLnTx/>
              <a:uFillTx/>
              <a:ea typeface="Roboto Light" pitchFamily="2"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6"/>
                </a:solidFill>
                <a:effectLst/>
                <a:uLnTx/>
                <a:uFillTx/>
                <a:ea typeface="Roboto Light" pitchFamily="2" charset="0"/>
                <a:cs typeface="Arial" panose="020B0604020202020204" pitchFamily="34" charset="0"/>
              </a:rPr>
              <a:t>The aim of this project was to investigate how much attention cinema ads generate relative to other media </a:t>
            </a:r>
          </a:p>
        </p:txBody>
      </p:sp>
      <p:pic>
        <p:nvPicPr>
          <p:cNvPr id="39" name="Picture 14" descr="http://www.graphic-designer-richmond.co.uk/wp-content/uploads/2013/07/news-uk.jpg">
            <a:extLst>
              <a:ext uri="{FF2B5EF4-FFF2-40B4-BE49-F238E27FC236}">
                <a16:creationId xmlns:a16="http://schemas.microsoft.com/office/drawing/2014/main" id="{2756AC55-71DD-41CF-A8A5-23ECDEF03EA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60230" y="4723692"/>
            <a:ext cx="6778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Image result for british gas logo">
            <a:extLst>
              <a:ext uri="{FF2B5EF4-FFF2-40B4-BE49-F238E27FC236}">
                <a16:creationId xmlns:a16="http://schemas.microsoft.com/office/drawing/2014/main" id="{26C05AAC-DB68-4DC3-82BE-21368E87721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93061" y="4702122"/>
            <a:ext cx="6889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Image result for tesco logo">
            <a:extLst>
              <a:ext uri="{FF2B5EF4-FFF2-40B4-BE49-F238E27FC236}">
                <a16:creationId xmlns:a16="http://schemas.microsoft.com/office/drawing/2014/main" id="{6DC95E6F-3C63-4816-95D3-0B7F495308B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56874" y="4569322"/>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s The Coco Chanel Logo Really On London's Lampposts? | Londonist">
            <a:extLst>
              <a:ext uri="{FF2B5EF4-FFF2-40B4-BE49-F238E27FC236}">
                <a16:creationId xmlns:a16="http://schemas.microsoft.com/office/drawing/2014/main" id="{2CD5488C-1202-46F4-AA44-B4D153FB2E3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12053" b="-1"/>
          <a:stretch/>
        </p:blipFill>
        <p:spPr bwMode="auto">
          <a:xfrm>
            <a:off x="1177451" y="5126186"/>
            <a:ext cx="928375" cy="52900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Nomad Foods Jobs">
            <a:extLst>
              <a:ext uri="{FF2B5EF4-FFF2-40B4-BE49-F238E27FC236}">
                <a16:creationId xmlns:a16="http://schemas.microsoft.com/office/drawing/2014/main" id="{9310FC6D-7C10-4E84-9568-FAD1D8E5639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632558" y="5265146"/>
            <a:ext cx="544987" cy="27249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f less really is more, did BT get its new logo right?">
            <a:extLst>
              <a:ext uri="{FF2B5EF4-FFF2-40B4-BE49-F238E27FC236}">
                <a16:creationId xmlns:a16="http://schemas.microsoft.com/office/drawing/2014/main" id="{F3990807-74B4-4491-825A-8896E0D6F14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89188" y="5182478"/>
            <a:ext cx="544987" cy="44827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739DBB84-1DEC-4110-8CD2-884E972BEA9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405008" y="5188447"/>
            <a:ext cx="578708" cy="391056"/>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80F0C580-57C8-46B8-8FA7-30864D44A079}"/>
              </a:ext>
            </a:extLst>
          </p:cNvPr>
          <p:cNvSpPr/>
          <p:nvPr/>
        </p:nvSpPr>
        <p:spPr>
          <a:xfrm>
            <a:off x="860731" y="3982873"/>
            <a:ext cx="5183135" cy="2251075"/>
          </a:xfrm>
          <a:prstGeom prst="rect">
            <a:avLst/>
          </a:prstGeom>
          <a:noFill/>
          <a:ln w="9525" cap="flat" cmpd="sng" algn="ctr">
            <a:solidFill>
              <a:schemeClr val="bg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7" name="TextBox 46">
            <a:extLst>
              <a:ext uri="{FF2B5EF4-FFF2-40B4-BE49-F238E27FC236}">
                <a16:creationId xmlns:a16="http://schemas.microsoft.com/office/drawing/2014/main" id="{2B3786DC-9104-44E1-972E-A7E6EB0B77A0}"/>
              </a:ext>
            </a:extLst>
          </p:cNvPr>
          <p:cNvSpPr txBox="1"/>
          <p:nvPr/>
        </p:nvSpPr>
        <p:spPr>
          <a:xfrm>
            <a:off x="867784" y="4055543"/>
            <a:ext cx="4544193" cy="307777"/>
          </a:xfrm>
          <a:prstGeom prst="rect">
            <a:avLst/>
          </a:prstGeom>
          <a:noFill/>
        </p:spPr>
        <p:txBody>
          <a:bodyPr wrap="square" rtlCol="0">
            <a:spAutoFit/>
          </a:bodyPr>
          <a:lstStyle/>
          <a:p>
            <a:pPr defTabSz="457200"/>
            <a:r>
              <a:rPr lang="en-GB" sz="1400" dirty="0">
                <a:solidFill>
                  <a:srgbClr val="000000"/>
                </a:solidFill>
              </a:rPr>
              <a:t>Creative and media optimisation clients: </a:t>
            </a:r>
          </a:p>
        </p:txBody>
      </p:sp>
      <p:sp>
        <p:nvSpPr>
          <p:cNvPr id="48" name="Rectangle 47">
            <a:extLst>
              <a:ext uri="{FF2B5EF4-FFF2-40B4-BE49-F238E27FC236}">
                <a16:creationId xmlns:a16="http://schemas.microsoft.com/office/drawing/2014/main" id="{948F1FE3-2322-47B3-9436-201A9BCBCBCF}"/>
              </a:ext>
            </a:extLst>
          </p:cNvPr>
          <p:cNvSpPr/>
          <p:nvPr/>
        </p:nvSpPr>
        <p:spPr>
          <a:xfrm>
            <a:off x="6641966" y="1529556"/>
            <a:ext cx="5189146" cy="2251075"/>
          </a:xfrm>
          <a:prstGeom prst="rect">
            <a:avLst/>
          </a:prstGeom>
          <a:solidFill>
            <a:srgbClr val="FFFFFF"/>
          </a:solidFill>
          <a:ln w="9525" cap="flat" cmpd="sng" algn="ctr">
            <a:solidFill>
              <a:schemeClr val="bg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endParaRPr>
          </a:p>
        </p:txBody>
      </p:sp>
      <p:sp>
        <p:nvSpPr>
          <p:cNvPr id="49" name="Rectangle 48">
            <a:extLst>
              <a:ext uri="{FF2B5EF4-FFF2-40B4-BE49-F238E27FC236}">
                <a16:creationId xmlns:a16="http://schemas.microsoft.com/office/drawing/2014/main" id="{C34FD6E4-780A-4A4E-8549-176155E8F04E}"/>
              </a:ext>
            </a:extLst>
          </p:cNvPr>
          <p:cNvSpPr/>
          <p:nvPr/>
        </p:nvSpPr>
        <p:spPr>
          <a:xfrm>
            <a:off x="6647977" y="3982873"/>
            <a:ext cx="5183135" cy="2251075"/>
          </a:xfrm>
          <a:prstGeom prst="rect">
            <a:avLst/>
          </a:prstGeom>
          <a:noFill/>
          <a:ln w="9525" cap="flat" cmpd="sng" algn="ctr">
            <a:solidFill>
              <a:schemeClr val="bg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pic>
        <p:nvPicPr>
          <p:cNvPr id="50" name="Picture 49" descr="Graphical user interface&#10;&#10;Description automatically generated with medium confidence">
            <a:extLst>
              <a:ext uri="{FF2B5EF4-FFF2-40B4-BE49-F238E27FC236}">
                <a16:creationId xmlns:a16="http://schemas.microsoft.com/office/drawing/2014/main" id="{6CFE4564-D784-4CD2-B801-24617733CB0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634585" y="4681086"/>
            <a:ext cx="3505170" cy="1122562"/>
          </a:xfrm>
          <a:prstGeom prst="rect">
            <a:avLst/>
          </a:prstGeom>
        </p:spPr>
      </p:pic>
      <p:pic>
        <p:nvPicPr>
          <p:cNvPr id="51" name="Picture 2" descr="Home - Media Week Awards">
            <a:extLst>
              <a:ext uri="{FF2B5EF4-FFF2-40B4-BE49-F238E27FC236}">
                <a16:creationId xmlns:a16="http://schemas.microsoft.com/office/drawing/2014/main" id="{F717C7BF-5045-4D3D-BADC-F2E4EAF7624D}"/>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0427934" y="4785323"/>
            <a:ext cx="1147659" cy="67889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38D75780-4791-4A16-954C-C27DD3698ADF}"/>
              </a:ext>
            </a:extLst>
          </p:cNvPr>
          <p:cNvSpPr txBox="1"/>
          <p:nvPr/>
        </p:nvSpPr>
        <p:spPr>
          <a:xfrm>
            <a:off x="6697111" y="4055543"/>
            <a:ext cx="4544193" cy="307777"/>
          </a:xfrm>
          <a:prstGeom prst="rect">
            <a:avLst/>
          </a:prstGeom>
          <a:noFill/>
        </p:spPr>
        <p:txBody>
          <a:bodyPr wrap="square" rtlCol="0">
            <a:spAutoFit/>
          </a:bodyPr>
          <a:lstStyle/>
          <a:p>
            <a:pPr defTabSz="457200"/>
            <a:r>
              <a:rPr lang="en-GB" sz="1400" dirty="0">
                <a:solidFill>
                  <a:srgbClr val="000000"/>
                </a:solidFill>
              </a:rPr>
              <a:t>Awards &amp; nominations: </a:t>
            </a:r>
          </a:p>
        </p:txBody>
      </p:sp>
      <p:pic>
        <p:nvPicPr>
          <p:cNvPr id="53" name="Picture 2">
            <a:extLst>
              <a:ext uri="{FF2B5EF4-FFF2-40B4-BE49-F238E27FC236}">
                <a16:creationId xmlns:a16="http://schemas.microsoft.com/office/drawing/2014/main" id="{BB47FEB1-20BE-4297-8732-256850027CBF}"/>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214489" y="4730714"/>
            <a:ext cx="891872" cy="2605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A picture containing text&#10;&#10;Description automatically generated">
            <a:extLst>
              <a:ext uri="{FF2B5EF4-FFF2-40B4-BE49-F238E27FC236}">
                <a16:creationId xmlns:a16="http://schemas.microsoft.com/office/drawing/2014/main" id="{208E279A-ADE7-4B98-ABDE-75075ADFC183}"/>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760907" y="4679848"/>
            <a:ext cx="1862287" cy="899655"/>
          </a:xfrm>
          <a:prstGeom prst="rect">
            <a:avLst/>
          </a:prstGeom>
        </p:spPr>
      </p:pic>
      <p:sp>
        <p:nvSpPr>
          <p:cNvPr id="55" name="TextBox 54">
            <a:extLst>
              <a:ext uri="{FF2B5EF4-FFF2-40B4-BE49-F238E27FC236}">
                <a16:creationId xmlns:a16="http://schemas.microsoft.com/office/drawing/2014/main" id="{37DC3316-B57D-4024-9D73-CC76ED7A1677}"/>
              </a:ext>
            </a:extLst>
          </p:cNvPr>
          <p:cNvSpPr txBox="1"/>
          <p:nvPr/>
        </p:nvSpPr>
        <p:spPr>
          <a:xfrm>
            <a:off x="6697111" y="1625078"/>
            <a:ext cx="2974309" cy="523220"/>
          </a:xfrm>
          <a:prstGeom prst="rect">
            <a:avLst/>
          </a:prstGeom>
          <a:noFill/>
          <a:ln w="12700" cap="flat">
            <a:noFill/>
            <a:miter lim="400000"/>
          </a:ln>
          <a:effectLst/>
          <a:sp3d/>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Lumen in-context testing:</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pic>
        <p:nvPicPr>
          <p:cNvPr id="56" name="Picture 4" descr="Image result for newspaper icon">
            <a:extLst>
              <a:ext uri="{FF2B5EF4-FFF2-40B4-BE49-F238E27FC236}">
                <a16:creationId xmlns:a16="http://schemas.microsoft.com/office/drawing/2014/main" id="{16E8EC0E-ABB6-4538-9C1C-8DD19D16FD8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940500" y="3059532"/>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8" descr="Image result for laptop icon">
            <a:extLst>
              <a:ext uri="{FF2B5EF4-FFF2-40B4-BE49-F238E27FC236}">
                <a16:creationId xmlns:a16="http://schemas.microsoft.com/office/drawing/2014/main" id="{9DF2A896-B0D4-4299-99C2-8AAAC115899A}"/>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948281" y="2157763"/>
            <a:ext cx="6810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 descr="Image result for mobile icon">
            <a:extLst>
              <a:ext uri="{FF2B5EF4-FFF2-40B4-BE49-F238E27FC236}">
                <a16:creationId xmlns:a16="http://schemas.microsoft.com/office/drawing/2014/main" id="{F31ED2BA-3D2F-4AE7-856E-7FD14AB9F453}"/>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696767" y="2203007"/>
            <a:ext cx="5905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descr="Image result for billboard icon">
            <a:extLst>
              <a:ext uri="{FF2B5EF4-FFF2-40B4-BE49-F238E27FC236}">
                <a16:creationId xmlns:a16="http://schemas.microsoft.com/office/drawing/2014/main" id="{7E267491-36A9-47E7-B7FF-E1780BBA1101}"/>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1021165" y="3026477"/>
            <a:ext cx="597923" cy="597923"/>
          </a:xfrm>
          <a:prstGeom prst="rect">
            <a:avLst/>
          </a:prstGeom>
          <a:noFill/>
          <a:extLst>
            <a:ext uri="{909E8E84-426E-40DD-AFC4-6F175D3DCCD1}">
              <a14:hiddenFill xmlns:a14="http://schemas.microsoft.com/office/drawing/2010/main">
                <a:solidFill>
                  <a:srgbClr val="FFFFFF"/>
                </a:solidFill>
              </a14:hiddenFill>
            </a:ext>
          </a:extLst>
        </p:spPr>
      </p:pic>
      <p:pic>
        <p:nvPicPr>
          <p:cNvPr id="60" name="Graphic 59" descr="Game controller">
            <a:extLst>
              <a:ext uri="{FF2B5EF4-FFF2-40B4-BE49-F238E27FC236}">
                <a16:creationId xmlns:a16="http://schemas.microsoft.com/office/drawing/2014/main" id="{234B9D47-2864-4ACE-9307-E8D9C22826CD}"/>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214872" y="2151703"/>
            <a:ext cx="688685" cy="688685"/>
          </a:xfrm>
          <a:prstGeom prst="rect">
            <a:avLst/>
          </a:prstGeom>
        </p:spPr>
      </p:pic>
      <p:pic>
        <p:nvPicPr>
          <p:cNvPr id="61" name="Picture 4" descr="Image result for trolley icon">
            <a:extLst>
              <a:ext uri="{FF2B5EF4-FFF2-40B4-BE49-F238E27FC236}">
                <a16:creationId xmlns:a16="http://schemas.microsoft.com/office/drawing/2014/main" id="{CAB62CF0-1A2E-4984-9388-AB67F89D218C}"/>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9432807" y="2981096"/>
            <a:ext cx="688685" cy="6886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hart, waterfall chart&#10;&#10;Description automatically generated">
            <a:extLst>
              <a:ext uri="{FF2B5EF4-FFF2-40B4-BE49-F238E27FC236}">
                <a16:creationId xmlns:a16="http://schemas.microsoft.com/office/drawing/2014/main" id="{9E89D8F0-FCE9-4875-AA92-D7A4057650A6}"/>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0304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GB" dirty="0"/>
              <a:t>Methodology</a:t>
            </a:r>
            <a:endParaRPr lang="en-US" dirty="0"/>
          </a:p>
        </p:txBody>
      </p:sp>
      <p:pic>
        <p:nvPicPr>
          <p:cNvPr id="14" name="Picture 13" descr="Chart, waterfall chart&#10;&#10;Description automatically generated">
            <a:extLst>
              <a:ext uri="{FF2B5EF4-FFF2-40B4-BE49-F238E27FC236}">
                <a16:creationId xmlns:a16="http://schemas.microsoft.com/office/drawing/2014/main" id="{2641FCE2-0FC6-4B2E-A175-2BB12F61BF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pic>
        <p:nvPicPr>
          <p:cNvPr id="7" name="Picture 6">
            <a:extLst>
              <a:ext uri="{FF2B5EF4-FFF2-40B4-BE49-F238E27FC236}">
                <a16:creationId xmlns:a16="http://schemas.microsoft.com/office/drawing/2014/main" id="{DD1A816E-6495-4449-8599-E2FDCB30E519}"/>
              </a:ext>
            </a:extLst>
          </p:cNvPr>
          <p:cNvPicPr>
            <a:picLocks noChangeAspect="1"/>
          </p:cNvPicPr>
          <p:nvPr/>
        </p:nvPicPr>
        <p:blipFill>
          <a:blip r:embed="rId4"/>
          <a:stretch>
            <a:fillRect/>
          </a:stretch>
        </p:blipFill>
        <p:spPr>
          <a:xfrm>
            <a:off x="599406" y="1523629"/>
            <a:ext cx="12039250" cy="3995053"/>
          </a:xfrm>
          <a:prstGeom prst="rect">
            <a:avLst/>
          </a:prstGeom>
        </p:spPr>
      </p:pic>
      <p:sp>
        <p:nvSpPr>
          <p:cNvPr id="22" name="Text Placeholder 6">
            <a:extLst>
              <a:ext uri="{FF2B5EF4-FFF2-40B4-BE49-F238E27FC236}">
                <a16:creationId xmlns:a16="http://schemas.microsoft.com/office/drawing/2014/main" id="{841B2267-0A80-4B2D-AF44-927CAA865701}"/>
              </a:ext>
            </a:extLst>
          </p:cNvPr>
          <p:cNvSpPr txBox="1">
            <a:spLocks/>
          </p:cNvSpPr>
          <p:nvPr/>
        </p:nvSpPr>
        <p:spPr bwMode="gray">
          <a:xfrm>
            <a:off x="214916" y="663182"/>
            <a:ext cx="12423740" cy="436608"/>
          </a:xfrm>
        </p:spPr>
        <p:txBody>
          <a:bodyPr anchor="t" anchorCtr="0"/>
          <a:lstStyle>
            <a:lvl1pPr marL="0" indent="0" algn="l" defTabSz="961844" rtl="0" eaLnBrk="1" latinLnBrk="0" hangingPunct="1">
              <a:lnSpc>
                <a:spcPts val="1499"/>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499"/>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Participants (all aged 16-34) were pre-recruited to ensure a balanced mix of gender, social class and cinemagoing frequency </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spTree>
    <p:extLst>
      <p:ext uri="{BB962C8B-B14F-4D97-AF65-F5344CB8AC3E}">
        <p14:creationId xmlns:p14="http://schemas.microsoft.com/office/powerpoint/2010/main" val="24045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821-0965-48C2-A638-962DDCE38C1D}"/>
              </a:ext>
            </a:extLst>
          </p:cNvPr>
          <p:cNvSpPr>
            <a:spLocks noGrp="1"/>
          </p:cNvSpPr>
          <p:nvPr>
            <p:ph type="title"/>
          </p:nvPr>
        </p:nvSpPr>
        <p:spPr/>
        <p:txBody>
          <a:bodyPr/>
          <a:lstStyle/>
          <a:p>
            <a:r>
              <a:rPr lang="en-GB" dirty="0"/>
              <a:t>“VIEWABLE” VS. VIEWED</a:t>
            </a:r>
          </a:p>
        </p:txBody>
      </p:sp>
      <p:pic>
        <p:nvPicPr>
          <p:cNvPr id="9" name="Picture 8" descr="Chart, waterfall chart&#10;&#10;Description automatically generated">
            <a:extLst>
              <a:ext uri="{FF2B5EF4-FFF2-40B4-BE49-F238E27FC236}">
                <a16:creationId xmlns:a16="http://schemas.microsoft.com/office/drawing/2014/main" id="{BF736D6A-DCEC-4E89-8ACC-A54DB1F8D79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pic>
        <p:nvPicPr>
          <p:cNvPr id="10" name="Picture 9" descr="Text&#10;&#10;Description automatically generated">
            <a:extLst>
              <a:ext uri="{FF2B5EF4-FFF2-40B4-BE49-F238E27FC236}">
                <a16:creationId xmlns:a16="http://schemas.microsoft.com/office/drawing/2014/main" id="{E9B5092C-ABB8-4704-9981-4823CEA6888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21475" y="1557995"/>
            <a:ext cx="6057839" cy="3978393"/>
          </a:xfrm>
          <a:prstGeom prst="rect">
            <a:avLst/>
          </a:prstGeom>
        </p:spPr>
      </p:pic>
      <p:pic>
        <p:nvPicPr>
          <p:cNvPr id="11" name="ScreenCapture_2022-6-14 15.12.31">
            <a:hlinkClick r:id="" action="ppaction://media"/>
            <a:extLst>
              <a:ext uri="{FF2B5EF4-FFF2-40B4-BE49-F238E27FC236}">
                <a16:creationId xmlns:a16="http://schemas.microsoft.com/office/drawing/2014/main" id="{7F27E9E7-907B-4C85-A9E3-5FA507673536}"/>
              </a:ext>
            </a:extLst>
          </p:cNvPr>
          <p:cNvPicPr>
            <a:picLocks noChangeAspect="1"/>
          </p:cNvPicPr>
          <p:nvPr>
            <a:videoFile r:link="rId1"/>
            <p:extLst>
              <p:ext uri="{DAA4B4D4-6D71-4841-9C94-3DE7FCFB9230}">
                <p14:media xmlns:p14="http://schemas.microsoft.com/office/powerpoint/2010/main" r:embed="rId2">
                  <p14:trim st="2146"/>
                </p14:media>
              </p:ext>
            </p:extLst>
          </p:nvPr>
        </p:nvPicPr>
        <p:blipFill>
          <a:blip r:embed="rId7"/>
          <a:stretch>
            <a:fillRect/>
          </a:stretch>
        </p:blipFill>
        <p:spPr>
          <a:xfrm>
            <a:off x="10489613" y="3734510"/>
            <a:ext cx="1167106" cy="965836"/>
          </a:xfrm>
          <a:prstGeom prst="rect">
            <a:avLst/>
          </a:prstGeom>
        </p:spPr>
      </p:pic>
      <p:sp>
        <p:nvSpPr>
          <p:cNvPr id="12" name="TextBox 11">
            <a:extLst>
              <a:ext uri="{FF2B5EF4-FFF2-40B4-BE49-F238E27FC236}">
                <a16:creationId xmlns:a16="http://schemas.microsoft.com/office/drawing/2014/main" id="{80880BD0-792A-4C57-8D58-413D7BC25106}"/>
              </a:ext>
            </a:extLst>
          </p:cNvPr>
          <p:cNvSpPr txBox="1"/>
          <p:nvPr/>
        </p:nvSpPr>
        <p:spPr>
          <a:xfrm>
            <a:off x="2493547" y="910137"/>
            <a:ext cx="2228542" cy="4983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8763" tIns="78763" rIns="78763" bIns="78763" numCol="1" spcCol="38100" rtlCol="0" anchor="ctr">
            <a:spAutoFit/>
          </a:bodyPr>
          <a:lstStyle/>
          <a:p>
            <a:pPr marL="0" marR="0" lvl="0" indent="0" algn="l" defTabSz="905738" rtl="0" eaLnBrk="1" fontAlgn="auto" latinLnBrk="0" hangingPunct="0">
              <a:lnSpc>
                <a:spcPct val="100000"/>
              </a:lnSpc>
              <a:spcBef>
                <a:spcPts val="0"/>
              </a:spcBef>
              <a:spcAft>
                <a:spcPts val="0"/>
              </a:spcAft>
              <a:buClrTx/>
              <a:buSzTx/>
              <a:buFontTx/>
              <a:buNone/>
              <a:tabLst/>
              <a:defRPr/>
            </a:pPr>
            <a:r>
              <a:rPr kumimoji="0" lang="en-GB" sz="2205" b="0" i="0" u="none" strike="noStrike" kern="1200" cap="none" spc="0" normalizeH="0" baseline="0" noProof="0" dirty="0">
                <a:ln>
                  <a:noFill/>
                </a:ln>
                <a:solidFill>
                  <a:srgbClr val="000000"/>
                </a:solidFill>
                <a:effectLst/>
                <a:uLnTx/>
                <a:uFillTx/>
                <a:latin typeface="Poppins SemiBold"/>
                <a:ea typeface="+mn-ea"/>
                <a:cs typeface="+mn-cs"/>
              </a:rPr>
              <a:t>100% viewable</a:t>
            </a:r>
            <a:endParaRPr kumimoji="0" lang="en-US" sz="2205" b="0" i="0" u="none" strike="noStrike" kern="1200" cap="none" spc="0" normalizeH="0" baseline="0" noProof="0" dirty="0">
              <a:ln>
                <a:noFill/>
              </a:ln>
              <a:solidFill>
                <a:srgbClr val="000000"/>
              </a:solidFill>
              <a:effectLst/>
              <a:uLnTx/>
              <a:uFillTx/>
              <a:latin typeface="Poppins SemiBold"/>
              <a:ea typeface="+mn-ea"/>
              <a:cs typeface="+mn-cs"/>
            </a:endParaRPr>
          </a:p>
        </p:txBody>
      </p:sp>
      <p:pic>
        <p:nvPicPr>
          <p:cNvPr id="13" name="Picture 12" descr="Shape&#10;&#10;Description automatically generated with low confidence">
            <a:extLst>
              <a:ext uri="{FF2B5EF4-FFF2-40B4-BE49-F238E27FC236}">
                <a16:creationId xmlns:a16="http://schemas.microsoft.com/office/drawing/2014/main" id="{AB5E9A15-6F10-4943-9D5C-4B0D6AF1199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81588" y="793262"/>
            <a:ext cx="624470" cy="624470"/>
          </a:xfrm>
          <a:prstGeom prst="rect">
            <a:avLst/>
          </a:prstGeom>
        </p:spPr>
      </p:pic>
      <p:sp>
        <p:nvSpPr>
          <p:cNvPr id="14" name="TextBox 13">
            <a:extLst>
              <a:ext uri="{FF2B5EF4-FFF2-40B4-BE49-F238E27FC236}">
                <a16:creationId xmlns:a16="http://schemas.microsoft.com/office/drawing/2014/main" id="{2E49AEAC-0205-4DCE-A50C-DF26E908115B}"/>
              </a:ext>
            </a:extLst>
          </p:cNvPr>
          <p:cNvSpPr txBox="1"/>
          <p:nvPr/>
        </p:nvSpPr>
        <p:spPr>
          <a:xfrm>
            <a:off x="8576163" y="910137"/>
            <a:ext cx="2228542" cy="4983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8763" tIns="78763" rIns="78763" bIns="78763" numCol="1" spcCol="38100" rtlCol="0" anchor="ctr">
            <a:spAutoFit/>
          </a:bodyPr>
          <a:lstStyle/>
          <a:p>
            <a:pPr marL="0" marR="0" lvl="0" indent="0" algn="l" defTabSz="905738" rtl="0" eaLnBrk="1" fontAlgn="auto" latinLnBrk="0" hangingPunct="0">
              <a:lnSpc>
                <a:spcPct val="100000"/>
              </a:lnSpc>
              <a:spcBef>
                <a:spcPts val="0"/>
              </a:spcBef>
              <a:spcAft>
                <a:spcPts val="0"/>
              </a:spcAft>
              <a:buClrTx/>
              <a:buSzTx/>
              <a:buFontTx/>
              <a:buNone/>
              <a:tabLst/>
              <a:defRPr/>
            </a:pPr>
            <a:r>
              <a:rPr kumimoji="0" lang="en-GB" sz="2205" b="0" i="0" u="none" strike="noStrike" kern="1200" cap="none" spc="0" normalizeH="0" baseline="0" noProof="0" dirty="0">
                <a:ln>
                  <a:noFill/>
                </a:ln>
                <a:solidFill>
                  <a:srgbClr val="000000"/>
                </a:solidFill>
                <a:effectLst/>
                <a:uLnTx/>
                <a:uFillTx/>
                <a:latin typeface="Poppins SemiBold"/>
                <a:ea typeface="+mn-ea"/>
                <a:cs typeface="+mn-cs"/>
              </a:rPr>
              <a:t>100% viewable</a:t>
            </a:r>
            <a:endParaRPr kumimoji="0" lang="en-US" sz="2205" b="0" i="0" u="none" strike="noStrike" kern="1200" cap="none" spc="0" normalizeH="0" baseline="0" noProof="0" dirty="0">
              <a:ln>
                <a:noFill/>
              </a:ln>
              <a:solidFill>
                <a:srgbClr val="000000"/>
              </a:solidFill>
              <a:effectLst/>
              <a:uLnTx/>
              <a:uFillTx/>
              <a:latin typeface="Poppins SemiBold"/>
              <a:ea typeface="+mn-ea"/>
              <a:cs typeface="+mn-cs"/>
            </a:endParaRPr>
          </a:p>
        </p:txBody>
      </p:sp>
      <p:pic>
        <p:nvPicPr>
          <p:cNvPr id="15" name="Picture 14" descr="Shape&#10;&#10;Description automatically generated with low confidence">
            <a:extLst>
              <a:ext uri="{FF2B5EF4-FFF2-40B4-BE49-F238E27FC236}">
                <a16:creationId xmlns:a16="http://schemas.microsoft.com/office/drawing/2014/main" id="{953BEA45-A3AC-4CBE-AB0B-C5B882AD620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44267" y="784055"/>
            <a:ext cx="624470" cy="624470"/>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6F2B58F1-049D-4D7E-87C8-183A32A98E2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75746" y="5901582"/>
            <a:ext cx="624469" cy="624469"/>
          </a:xfrm>
          <a:prstGeom prst="rect">
            <a:avLst/>
          </a:prstGeom>
        </p:spPr>
      </p:pic>
      <p:sp>
        <p:nvSpPr>
          <p:cNvPr id="4" name="TextBox 3">
            <a:extLst>
              <a:ext uri="{FF2B5EF4-FFF2-40B4-BE49-F238E27FC236}">
                <a16:creationId xmlns:a16="http://schemas.microsoft.com/office/drawing/2014/main" id="{17E7ACCC-F96A-4BDA-840D-928400159B62}"/>
              </a:ext>
            </a:extLst>
          </p:cNvPr>
          <p:cNvSpPr txBox="1"/>
          <p:nvPr/>
        </p:nvSpPr>
        <p:spPr>
          <a:xfrm>
            <a:off x="2873460" y="5964623"/>
            <a:ext cx="1848629" cy="498388"/>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8763" tIns="78763" rIns="78763" bIns="78763" numCol="1" spcCol="38100" rtlCol="0" anchor="ctr">
            <a:spAutoFit/>
          </a:bodyPr>
          <a:lstStyle/>
          <a:p>
            <a:pPr marL="0" marR="0" lvl="0" indent="0" algn="l" defTabSz="905738" rtl="0" eaLnBrk="1" fontAlgn="auto" latinLnBrk="0" hangingPunct="0">
              <a:lnSpc>
                <a:spcPct val="100000"/>
              </a:lnSpc>
              <a:spcBef>
                <a:spcPts val="0"/>
              </a:spcBef>
              <a:spcAft>
                <a:spcPts val="0"/>
              </a:spcAft>
              <a:buClrTx/>
              <a:buSzTx/>
              <a:buFontTx/>
              <a:buNone/>
              <a:tabLst/>
              <a:defRPr/>
            </a:pPr>
            <a:r>
              <a:rPr kumimoji="0" lang="en-GB" sz="2205" b="0" i="0" u="none" strike="noStrike" kern="1200" cap="none" spc="0" normalizeH="0" baseline="0" noProof="0" dirty="0">
                <a:ln>
                  <a:noFill/>
                </a:ln>
                <a:solidFill>
                  <a:srgbClr val="FFFFFF"/>
                </a:solidFill>
                <a:effectLst/>
                <a:uLnTx/>
                <a:uFillTx/>
                <a:latin typeface="Poppins SemiBold"/>
                <a:ea typeface="+mn-ea"/>
                <a:cs typeface="+mn-cs"/>
              </a:rPr>
              <a:t>95% viewed</a:t>
            </a:r>
            <a:endParaRPr kumimoji="0" lang="en-US" sz="2205" b="0" i="0" u="none" strike="noStrike" kern="1200" cap="none" spc="0" normalizeH="0" baseline="0" noProof="0" dirty="0">
              <a:ln>
                <a:noFill/>
              </a:ln>
              <a:solidFill>
                <a:srgbClr val="FFFFFF"/>
              </a:solidFill>
              <a:effectLst/>
              <a:uLnTx/>
              <a:uFillTx/>
              <a:latin typeface="Poppins SemiBold"/>
              <a:ea typeface="+mn-ea"/>
              <a:cs typeface="+mn-cs"/>
            </a:endParaRPr>
          </a:p>
        </p:txBody>
      </p:sp>
      <p:pic>
        <p:nvPicPr>
          <p:cNvPr id="5" name="Picture 4" descr="Shape&#10;&#10;Description automatically generated with low confidence">
            <a:extLst>
              <a:ext uri="{FF2B5EF4-FFF2-40B4-BE49-F238E27FC236}">
                <a16:creationId xmlns:a16="http://schemas.microsoft.com/office/drawing/2014/main" id="{1D793CF3-3907-4D06-8C5C-A3B314CDD3F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826649" y="5901582"/>
            <a:ext cx="624469" cy="624469"/>
          </a:xfrm>
          <a:prstGeom prst="rect">
            <a:avLst/>
          </a:prstGeom>
        </p:spPr>
      </p:pic>
      <p:sp>
        <p:nvSpPr>
          <p:cNvPr id="6" name="TextBox 5">
            <a:extLst>
              <a:ext uri="{FF2B5EF4-FFF2-40B4-BE49-F238E27FC236}">
                <a16:creationId xmlns:a16="http://schemas.microsoft.com/office/drawing/2014/main" id="{CC2858F9-4448-454D-BF5C-873EA7FEE140}"/>
              </a:ext>
            </a:extLst>
          </p:cNvPr>
          <p:cNvSpPr txBox="1"/>
          <p:nvPr/>
        </p:nvSpPr>
        <p:spPr>
          <a:xfrm>
            <a:off x="9712187" y="5964622"/>
            <a:ext cx="1774891" cy="498388"/>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8763" tIns="78763" rIns="78763" bIns="78763" numCol="1" spcCol="38100" rtlCol="0" anchor="ctr">
            <a:spAutoFit/>
          </a:bodyPr>
          <a:lstStyle/>
          <a:p>
            <a:pPr marL="0" marR="0" lvl="0" indent="0" algn="l" defTabSz="905738" rtl="0" eaLnBrk="1" fontAlgn="auto" latinLnBrk="0" hangingPunct="0">
              <a:lnSpc>
                <a:spcPct val="100000"/>
              </a:lnSpc>
              <a:spcBef>
                <a:spcPts val="0"/>
              </a:spcBef>
              <a:spcAft>
                <a:spcPts val="0"/>
              </a:spcAft>
              <a:buClrTx/>
              <a:buSzTx/>
              <a:buFontTx/>
              <a:buNone/>
              <a:tabLst/>
              <a:defRPr/>
            </a:pPr>
            <a:r>
              <a:rPr kumimoji="0" lang="en-GB" sz="2205" b="0" i="0" u="none" strike="noStrike" kern="1200" cap="none" spc="0" normalizeH="0" baseline="0" noProof="0" dirty="0">
                <a:ln>
                  <a:noFill/>
                </a:ln>
                <a:solidFill>
                  <a:srgbClr val="FFFFFF"/>
                </a:solidFill>
                <a:effectLst/>
                <a:uLnTx/>
                <a:uFillTx/>
                <a:latin typeface="Poppins SemiBold"/>
                <a:ea typeface="+mn-ea"/>
                <a:cs typeface="+mn-cs"/>
              </a:rPr>
              <a:t>15% viewed</a:t>
            </a:r>
            <a:endParaRPr kumimoji="0" lang="en-US" sz="2205" b="0" i="0" u="none" strike="noStrike" kern="1200" cap="none" spc="0" normalizeH="0" baseline="0" noProof="0" dirty="0">
              <a:ln>
                <a:noFill/>
              </a:ln>
              <a:solidFill>
                <a:srgbClr val="FFFFFF"/>
              </a:solidFill>
              <a:effectLst/>
              <a:uLnTx/>
              <a:uFillTx/>
              <a:latin typeface="Poppins SemiBold"/>
              <a:ea typeface="+mn-ea"/>
              <a:cs typeface="+mn-cs"/>
            </a:endParaRPr>
          </a:p>
        </p:txBody>
      </p:sp>
      <p:sp>
        <p:nvSpPr>
          <p:cNvPr id="23" name="Text Placeholder 5">
            <a:extLst>
              <a:ext uri="{FF2B5EF4-FFF2-40B4-BE49-F238E27FC236}">
                <a16:creationId xmlns:a16="http://schemas.microsoft.com/office/drawing/2014/main" id="{CA5A3DBB-F24B-4314-8D43-0746545E5F88}"/>
              </a:ext>
            </a:extLst>
          </p:cNvPr>
          <p:cNvSpPr txBox="1">
            <a:spLocks/>
          </p:cNvSpPr>
          <p:nvPr/>
        </p:nvSpPr>
        <p:spPr bwMode="gray">
          <a:xfrm>
            <a:off x="8157463" y="7234204"/>
            <a:ext cx="5118992" cy="246221"/>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US" sz="800" b="0" i="0" u="none" strike="noStrike" kern="1200" cap="none" spc="0" normalizeH="0" baseline="0" noProof="0">
                <a:ln>
                  <a:noFill/>
                </a:ln>
                <a:solidFill>
                  <a:srgbClr val="00363A"/>
                </a:solidFill>
                <a:effectLst/>
                <a:uLnTx/>
                <a:uFillTx/>
                <a:latin typeface="Arial"/>
                <a:ea typeface="+mn-ea"/>
                <a:cs typeface="+mn-cs"/>
              </a:rPr>
              <a:t>Cinema results based on study data &amp; desktop display results based on norms</a:t>
            </a:r>
          </a:p>
          <a:p>
            <a:pPr marL="0" marR="0" lvl="0" indent="0" algn="r"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C4CEA91E-1E92-4A34-AF49-69E75C78B4C7}"/>
              </a:ext>
            </a:extLst>
          </p:cNvPr>
          <p:cNvGrpSpPr/>
          <p:nvPr/>
        </p:nvGrpSpPr>
        <p:grpSpPr>
          <a:xfrm>
            <a:off x="416922" y="1557995"/>
            <a:ext cx="6057839" cy="3978393"/>
            <a:chOff x="416922" y="1557995"/>
            <a:chExt cx="6057839" cy="3978393"/>
          </a:xfrm>
        </p:grpSpPr>
        <p:pic>
          <p:nvPicPr>
            <p:cNvPr id="17" name="Picture 2" descr="See the source image">
              <a:extLst>
                <a:ext uri="{FF2B5EF4-FFF2-40B4-BE49-F238E27FC236}">
                  <a16:creationId xmlns:a16="http://schemas.microsoft.com/office/drawing/2014/main" id="{20EDDC51-B29B-4DC3-A74A-042CE20CBB33}"/>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6922" y="1557995"/>
              <a:ext cx="6057839" cy="3978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person&#10;&#10;Description automatically generated">
              <a:extLst>
                <a:ext uri="{FF2B5EF4-FFF2-40B4-BE49-F238E27FC236}">
                  <a16:creationId xmlns:a16="http://schemas.microsoft.com/office/drawing/2014/main" id="{A1856784-6AF6-4FC6-9924-C1867CAF049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693960" y="2232782"/>
              <a:ext cx="3561085" cy="2019729"/>
            </a:xfrm>
            <a:prstGeom prst="rect">
              <a:avLst/>
            </a:prstGeom>
          </p:spPr>
        </p:pic>
      </p:grpSp>
    </p:spTree>
    <p:extLst>
      <p:ext uri="{BB962C8B-B14F-4D97-AF65-F5344CB8AC3E}">
        <p14:creationId xmlns:p14="http://schemas.microsoft.com/office/powerpoint/2010/main" val="276319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2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1"/>
                                        </p:tgtEl>
                                      </p:cBhvr>
                                    </p:cmd>
                                  </p:childTnLst>
                                </p:cTn>
                              </p:par>
                            </p:childTnLst>
                          </p:cTn>
                        </p:par>
                      </p:childTnLst>
                    </p:cTn>
                  </p:par>
                </p:childTnLst>
              </p:cTn>
              <p:nextCondLst>
                <p:cond evt="onClick" delay="0">
                  <p:tgtEl>
                    <p:spTgt spid="11"/>
                  </p:tgtEl>
                </p:cond>
              </p:nextCondLst>
            </p:seq>
            <p:video>
              <p:cMediaNode vol="80000">
                <p:cTn id="22" fill="hold" display="0">
                  <p:stCondLst>
                    <p:cond delay="indefinite"/>
                  </p:stCondLst>
                </p:cTn>
                <p:tgtEl>
                  <p:spTgt spid="11"/>
                </p:tgtEl>
              </p:cMediaNode>
            </p:video>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C33075-0570-6B36-818B-2D0816BFC4FF}"/>
              </a:ext>
            </a:extLst>
          </p:cNvPr>
          <p:cNvGraphicFramePr/>
          <p:nvPr/>
        </p:nvGraphicFramePr>
        <p:xfrm>
          <a:off x="270000" y="1074801"/>
          <a:ext cx="12799824" cy="548344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24 SECONDS OF A 30” AND 48 SECONDS OF A 60” ARE VIEWED IN CINEMA</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211452" y="7220044"/>
            <a:ext cx="11117091" cy="307777"/>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Cinema Source: Lumen Attention Research Project April 2022 / </a:t>
            </a:r>
            <a:r>
              <a:rPr kumimoji="0" lang="en-GB" sz="805" b="0" i="0" u="none" strike="noStrike" kern="1200" cap="none" spc="0" normalizeH="0" baseline="0" noProof="0" dirty="0">
                <a:ln>
                  <a:noFill/>
                </a:ln>
                <a:solidFill>
                  <a:srgbClr val="000000"/>
                </a:solidFill>
                <a:effectLst/>
                <a:uLnTx/>
                <a:uFillTx/>
                <a:latin typeface="Arial"/>
                <a:ea typeface="+mn-ea"/>
                <a:cs typeface="+mn-cs"/>
              </a:rPr>
              <a:t>Onscreen Ad Impressions: Cinema Ads = 1,347</a:t>
            </a:r>
            <a:br>
              <a:rPr kumimoji="0" lang="en-GB" sz="805" b="0" i="0" u="none" strike="noStrike" kern="1200" cap="none" spc="0" normalizeH="0" baseline="0" noProof="0" dirty="0">
                <a:ln>
                  <a:noFill/>
                </a:ln>
                <a:solidFill>
                  <a:srgbClr val="000000"/>
                </a:solidFill>
                <a:effectLst/>
                <a:uLnTx/>
                <a:uFillTx/>
                <a:latin typeface="Arial"/>
                <a:ea typeface="+mn-ea"/>
                <a:cs typeface="+mn-cs"/>
              </a:rPr>
            </a:br>
            <a:r>
              <a:rPr kumimoji="0" lang="en-GB" sz="805" b="0" i="0" u="none" strike="noStrike" kern="1200" cap="none" spc="0" normalizeH="0" baseline="0" noProof="0" dirty="0">
                <a:ln>
                  <a:noFill/>
                </a:ln>
                <a:solidFill>
                  <a:srgbClr val="000000"/>
                </a:solidFill>
                <a:effectLst/>
                <a:uLnTx/>
                <a:uFillTx/>
                <a:latin typeface="Arial"/>
                <a:ea typeface="+mn-ea"/>
                <a:cs typeface="+mn-cs"/>
              </a:rPr>
              <a:t>Other Channel 2023 Norms: TV data = </a:t>
            </a:r>
            <a:r>
              <a:rPr kumimoji="0" lang="en-GB" sz="805" b="0" i="0" u="none" strike="noStrike" kern="1200" cap="none" spc="0" normalizeH="0" baseline="0" noProof="0" dirty="0" err="1">
                <a:ln>
                  <a:noFill/>
                </a:ln>
                <a:solidFill>
                  <a:srgbClr val="000000"/>
                </a:solidFill>
                <a:effectLst/>
                <a:uLnTx/>
                <a:uFillTx/>
                <a:latin typeface="Arial"/>
                <a:ea typeface="+mn-ea"/>
                <a:cs typeface="+mn-cs"/>
              </a:rPr>
              <a:t>Tvision</a:t>
            </a:r>
            <a:r>
              <a:rPr kumimoji="0" lang="en-GB" sz="805" b="0" i="0" u="none" strike="noStrike" kern="1200" cap="none" spc="0" normalizeH="0" baseline="0" noProof="0" dirty="0">
                <a:ln>
                  <a:noFill/>
                </a:ln>
                <a:solidFill>
                  <a:srgbClr val="000000"/>
                </a:solidFill>
                <a:effectLst/>
                <a:uLnTx/>
                <a:uFillTx/>
                <a:latin typeface="Arial"/>
                <a:ea typeface="+mn-ea"/>
                <a:cs typeface="+mn-cs"/>
              </a:rPr>
              <a:t> / YouTube, Facebook, OOH, Display data = Lumen Research</a:t>
            </a:r>
            <a:endParaRPr kumimoji="0" lang="en-US" sz="805" b="0" i="0" u="none" strike="noStrike" kern="1200" cap="none" spc="0" normalizeH="0" baseline="0" noProof="0" dirty="0">
              <a:ln>
                <a:noFill/>
              </a:ln>
              <a:solidFill>
                <a:srgbClr val="000000"/>
              </a:solidFill>
              <a:effectLst/>
              <a:uLnTx/>
              <a:uFillTx/>
              <a:latin typeface="Arial"/>
              <a:ea typeface="+mn-ea"/>
              <a:cs typeface="+mn-cs"/>
            </a:endParaRPr>
          </a:p>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endParaRPr kumimoji="0" lang="en-GB"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654"/>
              </a:lnSpc>
              <a:spcBef>
                <a:spcPts val="0"/>
              </a:spcBef>
              <a:spcAft>
                <a:spcPts val="0"/>
              </a:spcAft>
              <a:buClr>
                <a:srgbClr val="FFFFFF"/>
              </a:buClr>
              <a:buSzPct val="100000"/>
              <a:buFont typeface="Arial"/>
              <a:buNone/>
              <a:tabLst/>
              <a:defRPr/>
            </a:pPr>
            <a:r>
              <a:rPr kumimoji="0" lang="en-GB" sz="1323" b="1" i="0" u="none" strike="noStrike" kern="1200" cap="none" spc="0" normalizeH="0" baseline="0" noProof="0" dirty="0">
                <a:ln>
                  <a:noFill/>
                </a:ln>
                <a:solidFill>
                  <a:srgbClr val="8A8A8D"/>
                </a:solidFill>
                <a:effectLst/>
                <a:uLnTx/>
                <a:uFillTx/>
                <a:latin typeface="Arial"/>
                <a:ea typeface="+mn-ea"/>
                <a:cs typeface="+mn-cs"/>
              </a:rPr>
              <a:t>A far greater proportion of your ad will be watched in cinema vs. views on other channels </a:t>
            </a:r>
          </a:p>
        </p:txBody>
      </p:sp>
      <p:sp>
        <p:nvSpPr>
          <p:cNvPr id="10" name="Rectangle 9">
            <a:extLst>
              <a:ext uri="{FF2B5EF4-FFF2-40B4-BE49-F238E27FC236}">
                <a16:creationId xmlns:a16="http://schemas.microsoft.com/office/drawing/2014/main" id="{ED6959A2-19E5-4915-8AEF-8A98E5C86F6D}"/>
              </a:ext>
            </a:extLst>
          </p:cNvPr>
          <p:cNvSpPr/>
          <p:nvPr/>
        </p:nvSpPr>
        <p:spPr>
          <a:xfrm>
            <a:off x="3789802" y="1857376"/>
            <a:ext cx="9023990" cy="4043552"/>
          </a:xfrm>
          <a:prstGeom prst="rect">
            <a:avLst/>
          </a:prstGeom>
          <a:noFill/>
          <a:ln w="12700">
            <a:solidFill>
              <a:schemeClr val="accent6"/>
            </a:solidFill>
            <a:prstDash val="sys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2095" b="0" i="0" u="none" strike="noStrike" kern="1200" cap="none" spc="0" normalizeH="0" baseline="0" noProof="0" dirty="0">
              <a:ln>
                <a:solidFill>
                  <a:srgbClr val="00BFD6"/>
                </a:solidFill>
                <a:prstDash val="sysDot"/>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ECA27A01-F574-4B41-9690-CCEA94E64C6A}"/>
              </a:ext>
            </a:extLst>
          </p:cNvPr>
          <p:cNvSpPr/>
          <p:nvPr/>
        </p:nvSpPr>
        <p:spPr>
          <a:xfrm>
            <a:off x="7553835" y="1685511"/>
            <a:ext cx="1504278" cy="343730"/>
          </a:xfrm>
          <a:prstGeom prst="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763" tIns="78763" rIns="78763" bIns="78763" numCol="1" spcCol="38100" rtlCol="0" anchor="ctr">
            <a:spAutoFit/>
          </a:bodyPr>
          <a:lstStyle/>
          <a:p>
            <a:pPr marL="0" marR="0" lvl="0" indent="0" algn="ctr" defTabSz="905738"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Arial"/>
                <a:cs typeface="Arial"/>
                <a:sym typeface="Arial"/>
              </a:rPr>
              <a:t>LUMEN NORMS</a:t>
            </a:r>
            <a:endParaRPr kumimoji="0" lang="en-US"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pic>
        <p:nvPicPr>
          <p:cNvPr id="11" name="Picture 10" descr="Chart, waterfall chart&#10;&#10;Description automatically generated">
            <a:extLst>
              <a:ext uri="{FF2B5EF4-FFF2-40B4-BE49-F238E27FC236}">
                <a16:creationId xmlns:a16="http://schemas.microsoft.com/office/drawing/2014/main" id="{979B1D14-5854-421D-AA23-1589824B64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30506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427AC1B-432C-4DB5-8270-3B1C6919C15B}"/>
              </a:ext>
            </a:extLst>
          </p:cNvPr>
          <p:cNvGrpSpPr/>
          <p:nvPr/>
        </p:nvGrpSpPr>
        <p:grpSpPr>
          <a:xfrm>
            <a:off x="1152461" y="2779776"/>
            <a:ext cx="7808659" cy="3537186"/>
            <a:chOff x="1152461" y="2779776"/>
            <a:chExt cx="7808659" cy="3537186"/>
          </a:xfrm>
        </p:grpSpPr>
        <p:cxnSp>
          <p:nvCxnSpPr>
            <p:cNvPr id="6" name="Straight Connector 5">
              <a:extLst>
                <a:ext uri="{FF2B5EF4-FFF2-40B4-BE49-F238E27FC236}">
                  <a16:creationId xmlns:a16="http://schemas.microsoft.com/office/drawing/2014/main" id="{4B14D648-6C68-4977-8E28-E7F96C8F7EB5}"/>
                </a:ext>
              </a:extLst>
            </p:cNvPr>
            <p:cNvCxnSpPr>
              <a:cxnSpLocks/>
            </p:cNvCxnSpPr>
            <p:nvPr/>
          </p:nvCxnSpPr>
          <p:spPr>
            <a:xfrm>
              <a:off x="1152461" y="2779776"/>
              <a:ext cx="7796467"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15988A-732C-4DC8-87B9-33ED9127D304}"/>
                </a:ext>
              </a:extLst>
            </p:cNvPr>
            <p:cNvCxnSpPr>
              <a:cxnSpLocks/>
            </p:cNvCxnSpPr>
            <p:nvPr/>
          </p:nvCxnSpPr>
          <p:spPr>
            <a:xfrm>
              <a:off x="8948928" y="2779776"/>
              <a:ext cx="12192" cy="353718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The DEPTH OF VISUAL attention PAID to cinema ads is unmatched</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011680" y="7215573"/>
            <a:ext cx="11360931" cy="404854"/>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Onscreen Ad Impressions: Cinema Ads = 1,347 | Norms Source: TV data = </a:t>
            </a:r>
            <a:r>
              <a:rPr lang="en-GB" sz="800" dirty="0" err="1"/>
              <a:t>Tvision</a:t>
            </a:r>
            <a:r>
              <a:rPr lang="en-GB" sz="800" dirty="0"/>
              <a:t> / YouTube, Facebook, OOH, Display data = Lumen Research</a:t>
            </a:r>
            <a:endParaRPr lang="en-US" sz="800" dirty="0"/>
          </a:p>
          <a:p>
            <a:endParaRPr lang="en-GB" sz="800" dirty="0"/>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Cinema delivers significantly longer cumulative viewership vs other AV formats  </a:t>
            </a:r>
          </a:p>
        </p:txBody>
      </p:sp>
      <p:grpSp>
        <p:nvGrpSpPr>
          <p:cNvPr id="5" name="Group 4">
            <a:extLst>
              <a:ext uri="{FF2B5EF4-FFF2-40B4-BE49-F238E27FC236}">
                <a16:creationId xmlns:a16="http://schemas.microsoft.com/office/drawing/2014/main" id="{1A3D6C1D-9C71-4A92-8F6B-1F036F041551}"/>
              </a:ext>
            </a:extLst>
          </p:cNvPr>
          <p:cNvGrpSpPr/>
          <p:nvPr/>
        </p:nvGrpSpPr>
        <p:grpSpPr>
          <a:xfrm>
            <a:off x="270000" y="1183341"/>
            <a:ext cx="12812016" cy="5802207"/>
            <a:chOff x="270000" y="1183341"/>
            <a:chExt cx="12812016" cy="5802207"/>
          </a:xfrm>
        </p:grpSpPr>
        <p:graphicFrame>
          <p:nvGraphicFramePr>
            <p:cNvPr id="8" name="Chart 7">
              <a:extLst>
                <a:ext uri="{FF2B5EF4-FFF2-40B4-BE49-F238E27FC236}">
                  <a16:creationId xmlns:a16="http://schemas.microsoft.com/office/drawing/2014/main" id="{2387374D-9E9B-169F-0F88-E0B4AD7C6C16}"/>
                </a:ext>
              </a:extLst>
            </p:cNvPr>
            <p:cNvGraphicFramePr>
              <a:graphicFrameLocks/>
            </p:cNvGraphicFramePr>
            <p:nvPr>
              <p:extLst>
                <p:ext uri="{D42A27DB-BD31-4B8C-83A1-F6EECF244321}">
                  <p14:modId xmlns:p14="http://schemas.microsoft.com/office/powerpoint/2010/main" val="3620549523"/>
                </p:ext>
              </p:extLst>
            </p:nvPr>
          </p:nvGraphicFramePr>
          <p:xfrm>
            <a:off x="270000" y="1183341"/>
            <a:ext cx="12812016" cy="57433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FF2C875-3BFE-4E43-8F10-328773120E7D}"/>
                </a:ext>
              </a:extLst>
            </p:cNvPr>
            <p:cNvSpPr txBox="1"/>
            <p:nvPr/>
          </p:nvSpPr>
          <p:spPr>
            <a:xfrm>
              <a:off x="1828800" y="1688965"/>
              <a:ext cx="1194816" cy="261610"/>
            </a:xfrm>
            <a:prstGeom prst="rect">
              <a:avLst/>
            </a:prstGeom>
            <a:noFill/>
            <a:ln>
              <a:noFill/>
            </a:ln>
          </p:spPr>
          <p:txBody>
            <a:bodyPr wrap="square" rtlCol="0">
              <a:spAutoFit/>
            </a:bodyPr>
            <a:lstStyle/>
            <a:p>
              <a:r>
                <a:rPr lang="en-GB" sz="1100" dirty="0">
                  <a:solidFill>
                    <a:schemeClr val="accent6"/>
                  </a:solidFill>
                </a:rPr>
                <a:t>Cinema ads</a:t>
              </a:r>
            </a:p>
          </p:txBody>
        </p:sp>
        <p:sp>
          <p:nvSpPr>
            <p:cNvPr id="9" name="TextBox 8">
              <a:extLst>
                <a:ext uri="{FF2B5EF4-FFF2-40B4-BE49-F238E27FC236}">
                  <a16:creationId xmlns:a16="http://schemas.microsoft.com/office/drawing/2014/main" id="{85AA7492-4264-404D-9216-DE9ADEDB8EB2}"/>
                </a:ext>
              </a:extLst>
            </p:cNvPr>
            <p:cNvSpPr txBox="1"/>
            <p:nvPr/>
          </p:nvSpPr>
          <p:spPr>
            <a:xfrm rot="3708048">
              <a:off x="30480" y="4077437"/>
              <a:ext cx="4645152" cy="261610"/>
            </a:xfrm>
            <a:prstGeom prst="rect">
              <a:avLst/>
            </a:prstGeom>
            <a:noFill/>
            <a:ln>
              <a:noFill/>
            </a:ln>
          </p:spPr>
          <p:txBody>
            <a:bodyPr wrap="square" rtlCol="0">
              <a:spAutoFit/>
            </a:bodyPr>
            <a:lstStyle/>
            <a:p>
              <a:r>
                <a:rPr lang="en-GB" sz="1100" dirty="0">
                  <a:solidFill>
                    <a:schemeClr val="accent6"/>
                  </a:solidFill>
                </a:rPr>
                <a:t>YouTube Non-Skippable 15/20”</a:t>
              </a:r>
            </a:p>
          </p:txBody>
        </p:sp>
        <p:sp>
          <p:nvSpPr>
            <p:cNvPr id="10" name="TextBox 9">
              <a:extLst>
                <a:ext uri="{FF2B5EF4-FFF2-40B4-BE49-F238E27FC236}">
                  <a16:creationId xmlns:a16="http://schemas.microsoft.com/office/drawing/2014/main" id="{8D7A7DCC-756B-4538-8FBF-E0CAF1DC1E42}"/>
                </a:ext>
              </a:extLst>
            </p:cNvPr>
            <p:cNvSpPr txBox="1"/>
            <p:nvPr/>
          </p:nvSpPr>
          <p:spPr>
            <a:xfrm rot="1151602">
              <a:off x="1688592" y="4185032"/>
              <a:ext cx="835152" cy="261610"/>
            </a:xfrm>
            <a:prstGeom prst="rect">
              <a:avLst/>
            </a:prstGeom>
            <a:noFill/>
            <a:ln>
              <a:noFill/>
            </a:ln>
          </p:spPr>
          <p:txBody>
            <a:bodyPr wrap="square" rtlCol="0">
              <a:spAutoFit/>
            </a:bodyPr>
            <a:lstStyle/>
            <a:p>
              <a:r>
                <a:rPr lang="en-GB" sz="1100" dirty="0">
                  <a:solidFill>
                    <a:schemeClr val="accent6"/>
                  </a:solidFill>
                </a:rPr>
                <a:t>TV 30”</a:t>
              </a:r>
            </a:p>
          </p:txBody>
        </p:sp>
        <p:sp>
          <p:nvSpPr>
            <p:cNvPr id="11" name="TextBox 10">
              <a:extLst>
                <a:ext uri="{FF2B5EF4-FFF2-40B4-BE49-F238E27FC236}">
                  <a16:creationId xmlns:a16="http://schemas.microsoft.com/office/drawing/2014/main" id="{8238A7F9-B2A2-4861-8E7A-7E93B52C3BF2}"/>
                </a:ext>
              </a:extLst>
            </p:cNvPr>
            <p:cNvSpPr txBox="1"/>
            <p:nvPr/>
          </p:nvSpPr>
          <p:spPr>
            <a:xfrm rot="3029994">
              <a:off x="1558842" y="5479159"/>
              <a:ext cx="1971301" cy="261610"/>
            </a:xfrm>
            <a:prstGeom prst="rect">
              <a:avLst/>
            </a:prstGeom>
            <a:noFill/>
            <a:ln>
              <a:noFill/>
            </a:ln>
          </p:spPr>
          <p:txBody>
            <a:bodyPr wrap="square" rtlCol="0">
              <a:spAutoFit/>
            </a:bodyPr>
            <a:lstStyle/>
            <a:p>
              <a:r>
                <a:rPr lang="en-GB" sz="1100" dirty="0">
                  <a:solidFill>
                    <a:schemeClr val="accent6"/>
                  </a:solidFill>
                </a:rPr>
                <a:t>YouTube 6s Bumper</a:t>
              </a:r>
            </a:p>
          </p:txBody>
        </p:sp>
        <p:sp>
          <p:nvSpPr>
            <p:cNvPr id="12" name="TextBox 11">
              <a:extLst>
                <a:ext uri="{FF2B5EF4-FFF2-40B4-BE49-F238E27FC236}">
                  <a16:creationId xmlns:a16="http://schemas.microsoft.com/office/drawing/2014/main" id="{1258F706-1A33-4ED0-B947-A56033E747D7}"/>
                </a:ext>
              </a:extLst>
            </p:cNvPr>
            <p:cNvSpPr txBox="1"/>
            <p:nvPr/>
          </p:nvSpPr>
          <p:spPr>
            <a:xfrm rot="2911661">
              <a:off x="1287738" y="5869093"/>
              <a:ext cx="1971301" cy="261610"/>
            </a:xfrm>
            <a:prstGeom prst="rect">
              <a:avLst/>
            </a:prstGeom>
            <a:noFill/>
            <a:ln>
              <a:noFill/>
            </a:ln>
          </p:spPr>
          <p:txBody>
            <a:bodyPr wrap="square" rtlCol="0">
              <a:spAutoFit/>
            </a:bodyPr>
            <a:lstStyle/>
            <a:p>
              <a:r>
                <a:rPr lang="en-GB" sz="1100" dirty="0">
                  <a:solidFill>
                    <a:schemeClr val="accent6"/>
                  </a:solidFill>
                </a:rPr>
                <a:t>FB Infeed</a:t>
              </a:r>
            </a:p>
          </p:txBody>
        </p:sp>
      </p:grpSp>
      <p:pic>
        <p:nvPicPr>
          <p:cNvPr id="13" name="Picture 12" descr="Chart, waterfall chart&#10;&#10;Description automatically generated">
            <a:extLst>
              <a:ext uri="{FF2B5EF4-FFF2-40B4-BE49-F238E27FC236}">
                <a16:creationId xmlns:a16="http://schemas.microsoft.com/office/drawing/2014/main" id="{CA771948-56C7-496F-86C1-A726828B923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
        <p:nvSpPr>
          <p:cNvPr id="20" name="TextBox 19">
            <a:extLst>
              <a:ext uri="{FF2B5EF4-FFF2-40B4-BE49-F238E27FC236}">
                <a16:creationId xmlns:a16="http://schemas.microsoft.com/office/drawing/2014/main" id="{CAB7D151-F1E5-4BA7-AAE3-35150667D2CC}"/>
              </a:ext>
            </a:extLst>
          </p:cNvPr>
          <p:cNvSpPr txBox="1"/>
          <p:nvPr/>
        </p:nvSpPr>
        <p:spPr>
          <a:xfrm>
            <a:off x="4949952" y="2779776"/>
            <a:ext cx="3986784" cy="253916"/>
          </a:xfrm>
          <a:prstGeom prst="rect">
            <a:avLst/>
          </a:prstGeom>
          <a:noFill/>
          <a:ln>
            <a:noFill/>
          </a:ln>
        </p:spPr>
        <p:txBody>
          <a:bodyPr wrap="square" rtlCol="0">
            <a:spAutoFit/>
          </a:bodyPr>
          <a:lstStyle/>
          <a:p>
            <a:pPr algn="r"/>
            <a:r>
              <a:rPr lang="en-GB" sz="1050" i="1" dirty="0">
                <a:solidFill>
                  <a:schemeClr val="accent6"/>
                </a:solidFill>
              </a:rPr>
              <a:t>75% of cinema ads are watched for over 20 seconds</a:t>
            </a:r>
          </a:p>
        </p:txBody>
      </p:sp>
    </p:spTree>
    <p:extLst>
      <p:ext uri="{BB962C8B-B14F-4D97-AF65-F5344CB8AC3E}">
        <p14:creationId xmlns:p14="http://schemas.microsoft.com/office/powerpoint/2010/main" val="1441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HIGH levels of ATTENTION in cinema deliver significant BRAND METRIC uplifts</a:t>
            </a:r>
          </a:p>
        </p:txBody>
      </p:sp>
      <p:sp>
        <p:nvSpPr>
          <p:cNvPr id="6" name="Text Placeholder 5">
            <a:extLst>
              <a:ext uri="{FF2B5EF4-FFF2-40B4-BE49-F238E27FC236}">
                <a16:creationId xmlns:a16="http://schemas.microsoft.com/office/drawing/2014/main" id="{D244CCAF-2980-4239-AB2C-625279E437D9}"/>
              </a:ext>
            </a:extLst>
          </p:cNvPr>
          <p:cNvSpPr>
            <a:spLocks noGrp="1"/>
          </p:cNvSpPr>
          <p:nvPr>
            <p:ph type="body" sz="quarter" idx="14"/>
          </p:nvPr>
        </p:nvSpPr>
        <p:spPr/>
        <p:txBody>
          <a:bodyPr/>
          <a:lstStyle/>
          <a:p>
            <a:r>
              <a:rPr lang="en-GB" sz="1400" dirty="0">
                <a:solidFill>
                  <a:schemeClr val="accent6"/>
                </a:solidFill>
              </a:rPr>
              <a:t>Tapping into our cinema effectiveness databank of 54 campaigns measured by Differentology we can see cinema’s impact on key brand metrics</a:t>
            </a:r>
          </a:p>
          <a:p>
            <a:endParaRPr lang="en-GB" dirty="0"/>
          </a:p>
        </p:txBody>
      </p:sp>
      <p:sp>
        <p:nvSpPr>
          <p:cNvPr id="5" name="Text Placeholder 4">
            <a:extLst>
              <a:ext uri="{FF2B5EF4-FFF2-40B4-BE49-F238E27FC236}">
                <a16:creationId xmlns:a16="http://schemas.microsoft.com/office/drawing/2014/main" id="{6486B7B2-A108-49C3-B5B0-F36406235468}"/>
              </a:ext>
            </a:extLst>
          </p:cNvPr>
          <p:cNvSpPr>
            <a:spLocks noGrp="1"/>
          </p:cNvSpPr>
          <p:nvPr>
            <p:ph type="body" sz="quarter" idx="11"/>
          </p:nvPr>
        </p:nvSpPr>
        <p:spPr>
          <a:xfrm>
            <a:off x="2481941" y="7126742"/>
            <a:ext cx="10856739" cy="492443"/>
          </a:xfrm>
        </p:spPr>
        <p:txBody>
          <a:bodyPr/>
          <a:lstStyle/>
          <a:p>
            <a:r>
              <a:rPr lang="en-GB" sz="800" kern="0" dirty="0"/>
              <a:t>Source: Differentology, databank of 60+ cinema campaign effectiveness studies </a:t>
            </a:r>
            <a:br>
              <a:rPr lang="en-GB" sz="800" kern="0" dirty="0"/>
            </a:br>
            <a:r>
              <a:rPr lang="en-GB" sz="800" kern="0" dirty="0"/>
              <a:t>Relative uplifts between those exposed to the ad in cinema vs. those not exposed to ad in cinema (Demographically matched groups)</a:t>
            </a:r>
            <a:br>
              <a:rPr lang="en-GB" sz="800" kern="0" dirty="0"/>
            </a:br>
            <a:r>
              <a:rPr lang="en-GB" sz="800" kern="0" dirty="0"/>
              <a:t>Top 3 agree scores reported for perceptions, consideration and brand impression </a:t>
            </a:r>
          </a:p>
          <a:p>
            <a:endParaRPr lang="en-GB" dirty="0"/>
          </a:p>
        </p:txBody>
      </p:sp>
      <p:sp>
        <p:nvSpPr>
          <p:cNvPr id="11" name="Oval 10">
            <a:extLst>
              <a:ext uri="{FF2B5EF4-FFF2-40B4-BE49-F238E27FC236}">
                <a16:creationId xmlns:a16="http://schemas.microsoft.com/office/drawing/2014/main" id="{0FC263D3-4584-E49B-957B-3B90FF8F9C83}"/>
              </a:ext>
            </a:extLst>
          </p:cNvPr>
          <p:cNvSpPr>
            <a:spLocks noChangeAspect="1"/>
          </p:cNvSpPr>
          <p:nvPr/>
        </p:nvSpPr>
        <p:spPr>
          <a:xfrm>
            <a:off x="1289117" y="1235728"/>
            <a:ext cx="2544848" cy="2544848"/>
          </a:xfrm>
          <a:prstGeom prst="ellipse">
            <a:avLst/>
          </a:prstGeom>
          <a:solidFill>
            <a:schemeClr val="tx1"/>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AD AWARENESS </a:t>
            </a:r>
            <a:r>
              <a:rPr kumimoji="0" lang="en-GB" sz="5400" b="0" i="0" u="none" strike="noStrike" kern="0" cap="none" spc="0" normalizeH="0" baseline="0" noProof="0" dirty="0">
                <a:ln>
                  <a:noFill/>
                </a:ln>
                <a:solidFill>
                  <a:srgbClr val="FFFFFF"/>
                </a:solidFill>
                <a:effectLst/>
                <a:uLnTx/>
                <a:uFillTx/>
                <a:latin typeface="Impact"/>
                <a:ea typeface="+mn-ea"/>
                <a:cs typeface="+mn-cs"/>
              </a:rPr>
              <a:t>+22%</a:t>
            </a:r>
          </a:p>
        </p:txBody>
      </p:sp>
      <p:sp>
        <p:nvSpPr>
          <p:cNvPr id="12" name="Oval 11">
            <a:extLst>
              <a:ext uri="{FF2B5EF4-FFF2-40B4-BE49-F238E27FC236}">
                <a16:creationId xmlns:a16="http://schemas.microsoft.com/office/drawing/2014/main" id="{C73CB638-F7D8-C56F-D65F-CB3CEAB7F8B4}"/>
              </a:ext>
            </a:extLst>
          </p:cNvPr>
          <p:cNvSpPr>
            <a:spLocks noChangeAspect="1"/>
          </p:cNvSpPr>
          <p:nvPr/>
        </p:nvSpPr>
        <p:spPr>
          <a:xfrm>
            <a:off x="5461243" y="1235728"/>
            <a:ext cx="2544848" cy="2544848"/>
          </a:xfrm>
          <a:prstGeom prst="ellipse">
            <a:avLst/>
          </a:prstGeom>
          <a:solidFill>
            <a:schemeClr val="bg2"/>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BRAND PERCEPTION STATEMENTS </a:t>
            </a:r>
            <a:r>
              <a:rPr kumimoji="0" lang="en-GB" sz="5400" b="0" i="0" u="none" strike="noStrike" kern="0" cap="none" spc="0" normalizeH="0" baseline="0" noProof="0" dirty="0">
                <a:ln>
                  <a:noFill/>
                </a:ln>
                <a:solidFill>
                  <a:srgbClr val="FFFFFF"/>
                </a:solidFill>
                <a:effectLst/>
                <a:uLnTx/>
                <a:uFillTx/>
                <a:latin typeface="Impact"/>
                <a:ea typeface="+mn-ea"/>
                <a:cs typeface="+mn-cs"/>
              </a:rPr>
              <a:t>+23%</a:t>
            </a:r>
          </a:p>
        </p:txBody>
      </p:sp>
      <p:sp>
        <p:nvSpPr>
          <p:cNvPr id="13" name="Oval 12">
            <a:extLst>
              <a:ext uri="{FF2B5EF4-FFF2-40B4-BE49-F238E27FC236}">
                <a16:creationId xmlns:a16="http://schemas.microsoft.com/office/drawing/2014/main" id="{78C574FE-E026-3EC4-8529-0D969D0ACE63}"/>
              </a:ext>
            </a:extLst>
          </p:cNvPr>
          <p:cNvSpPr>
            <a:spLocks noChangeAspect="1"/>
          </p:cNvSpPr>
          <p:nvPr/>
        </p:nvSpPr>
        <p:spPr>
          <a:xfrm>
            <a:off x="9273015" y="1235728"/>
            <a:ext cx="2544848" cy="2544848"/>
          </a:xfrm>
          <a:prstGeom prst="ellipse">
            <a:avLst/>
          </a:prstGeom>
          <a:solidFill>
            <a:schemeClr val="tx1"/>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CONSIDERATION</a:t>
            </a:r>
            <a:r>
              <a:rPr kumimoji="0" lang="en-GB" sz="5400" b="0" i="0" u="none" strike="noStrike" kern="0" cap="none" spc="0" normalizeH="0" baseline="0" noProof="0" dirty="0">
                <a:ln>
                  <a:noFill/>
                </a:ln>
                <a:solidFill>
                  <a:srgbClr val="FFFFFF"/>
                </a:solidFill>
                <a:effectLst/>
                <a:uLnTx/>
                <a:uFillTx/>
                <a:latin typeface="Impact"/>
                <a:ea typeface="+mn-ea"/>
                <a:cs typeface="+mn-cs"/>
              </a:rPr>
              <a:t>+18%</a:t>
            </a:r>
          </a:p>
        </p:txBody>
      </p:sp>
      <p:sp>
        <p:nvSpPr>
          <p:cNvPr id="15" name="Oval 14">
            <a:extLst>
              <a:ext uri="{FF2B5EF4-FFF2-40B4-BE49-F238E27FC236}">
                <a16:creationId xmlns:a16="http://schemas.microsoft.com/office/drawing/2014/main" id="{1E0A15D2-E168-FEBC-6A32-31E02AC90C43}"/>
              </a:ext>
            </a:extLst>
          </p:cNvPr>
          <p:cNvSpPr>
            <a:spLocks noChangeAspect="1"/>
          </p:cNvSpPr>
          <p:nvPr/>
        </p:nvSpPr>
        <p:spPr>
          <a:xfrm>
            <a:off x="1291365" y="4066327"/>
            <a:ext cx="2544848" cy="2544848"/>
          </a:xfrm>
          <a:prstGeom prst="ellipse">
            <a:avLst/>
          </a:prstGeom>
          <a:solidFill>
            <a:srgbClr val="0099A8"/>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RECALL</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+46%</a:t>
            </a:r>
          </a:p>
        </p:txBody>
      </p:sp>
      <p:sp>
        <p:nvSpPr>
          <p:cNvPr id="22" name="Oval 21">
            <a:extLst>
              <a:ext uri="{FF2B5EF4-FFF2-40B4-BE49-F238E27FC236}">
                <a16:creationId xmlns:a16="http://schemas.microsoft.com/office/drawing/2014/main" id="{3B86EEAF-81F2-BB8F-846C-69CAF5D88BE6}"/>
              </a:ext>
            </a:extLst>
          </p:cNvPr>
          <p:cNvSpPr>
            <a:spLocks noChangeAspect="1"/>
          </p:cNvSpPr>
          <p:nvPr/>
        </p:nvSpPr>
        <p:spPr>
          <a:xfrm>
            <a:off x="5461243" y="3995155"/>
            <a:ext cx="2544848" cy="2544848"/>
          </a:xfrm>
          <a:prstGeom prst="ellipse">
            <a:avLst/>
          </a:prstGeom>
          <a:solidFill>
            <a:srgbClr val="00BFD6"/>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BETTER BRAND IMPRESSION</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+18%</a:t>
            </a:r>
          </a:p>
        </p:txBody>
      </p:sp>
      <p:sp>
        <p:nvSpPr>
          <p:cNvPr id="23" name="Oval 22">
            <a:extLst>
              <a:ext uri="{FF2B5EF4-FFF2-40B4-BE49-F238E27FC236}">
                <a16:creationId xmlns:a16="http://schemas.microsoft.com/office/drawing/2014/main" id="{78C1FC04-37F0-3556-2315-31A2C98347FA}"/>
              </a:ext>
            </a:extLst>
          </p:cNvPr>
          <p:cNvSpPr>
            <a:spLocks noChangeAspect="1"/>
          </p:cNvSpPr>
          <p:nvPr/>
        </p:nvSpPr>
        <p:spPr>
          <a:xfrm>
            <a:off x="9273015" y="4066327"/>
            <a:ext cx="2544848" cy="2544848"/>
          </a:xfrm>
          <a:prstGeom prst="ellipse">
            <a:avLst/>
          </a:prstGeom>
          <a:solidFill>
            <a:srgbClr val="0099A8"/>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INTENTION TO ACT</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+18%</a:t>
            </a:r>
          </a:p>
        </p:txBody>
      </p:sp>
      <p:sp>
        <p:nvSpPr>
          <p:cNvPr id="10" name="Text Placeholder 6">
            <a:extLst>
              <a:ext uri="{FF2B5EF4-FFF2-40B4-BE49-F238E27FC236}">
                <a16:creationId xmlns:a16="http://schemas.microsoft.com/office/drawing/2014/main" id="{C9499B1B-3F95-42DC-9C5C-FB9581495D3D}"/>
              </a:ext>
            </a:extLst>
          </p:cNvPr>
          <p:cNvSpPr txBox="1">
            <a:spLocks/>
          </p:cNvSpPr>
          <p:nvPr/>
        </p:nvSpPr>
        <p:spPr>
          <a:xfrm>
            <a:off x="182769" y="646752"/>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654"/>
              </a:lnSpc>
              <a:spcBef>
                <a:spcPts val="0"/>
              </a:spcBef>
              <a:spcAft>
                <a:spcPts val="0"/>
              </a:spcAft>
              <a:buClr>
                <a:srgbClr val="FFFFFF"/>
              </a:buClr>
              <a:buSzPct val="100000"/>
              <a:buFont typeface="Arial"/>
              <a:buNone/>
              <a:tabLst/>
              <a:defRPr/>
            </a:pPr>
            <a:endParaRPr kumimoji="0" lang="en-GB" sz="1323" b="1" i="0" u="none" strike="noStrike" kern="1200" cap="none" spc="0" normalizeH="0" baseline="0" noProof="0" dirty="0">
              <a:ln>
                <a:noFill/>
              </a:ln>
              <a:solidFill>
                <a:srgbClr val="8A8A8D"/>
              </a:solidFill>
              <a:effectLst/>
              <a:uLnTx/>
              <a:uFillTx/>
              <a:latin typeface="Arial"/>
              <a:ea typeface="+mn-ea"/>
              <a:cs typeface="+mn-cs"/>
            </a:endParaRPr>
          </a:p>
        </p:txBody>
      </p:sp>
      <p:pic>
        <p:nvPicPr>
          <p:cNvPr id="3" name="Picture 2" descr="Shape&#10;&#10;Description automatically generated with medium confidence">
            <a:extLst>
              <a:ext uri="{FF2B5EF4-FFF2-40B4-BE49-F238E27FC236}">
                <a16:creationId xmlns:a16="http://schemas.microsoft.com/office/drawing/2014/main" id="{A90E2318-D854-43F7-980E-E3C6CA0672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9117" y="7141259"/>
            <a:ext cx="2073518" cy="337687"/>
          </a:xfrm>
          <a:prstGeom prst="rect">
            <a:avLst/>
          </a:prstGeom>
        </p:spPr>
      </p:pic>
    </p:spTree>
    <p:extLst>
      <p:ext uri="{BB962C8B-B14F-4D97-AF65-F5344CB8AC3E}">
        <p14:creationId xmlns:p14="http://schemas.microsoft.com/office/powerpoint/2010/main" val="10052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ppt/theme/themeOverride1.xml><?xml version="1.0" encoding="utf-8"?>
<a:themeOverride xmlns:a="http://schemas.openxmlformats.org/drawingml/2006/main">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1556</Words>
  <Application>Microsoft Office PowerPoint</Application>
  <PresentationFormat>Custom</PresentationFormat>
  <Paragraphs>107</Paragraphs>
  <Slides>8</Slides>
  <Notes>7</Notes>
  <HiddenSlides>0</HiddenSlides>
  <MMClips>1</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8</vt:i4>
      </vt:variant>
    </vt:vector>
  </HeadingPairs>
  <TitlesOfParts>
    <vt:vector size="25" baseType="lpstr">
      <vt:lpstr>Arial</vt:lpstr>
      <vt:lpstr>Century Gothic</vt:lpstr>
      <vt:lpstr>Impact</vt:lpstr>
      <vt:lpstr>Poppins SemiBold</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think-cell Slide</vt:lpstr>
      <vt:lpstr>CENTRE OF ATTENTION</vt:lpstr>
      <vt:lpstr>WE KNOW THAT People claim they pay attention to cinema ADS</vt:lpstr>
      <vt:lpstr>WORKING WITH LUMEN</vt:lpstr>
      <vt:lpstr>Methodology</vt:lpstr>
      <vt:lpstr>“VIEWABLE” VS. VIEWED</vt:lpstr>
      <vt:lpstr>24 SECONDS OF A 30” AND 48 SECONDS OF A 60” ARE VIEWED IN CINEMA</vt:lpstr>
      <vt:lpstr>The DEPTH OF VISUAL attention PAID to cinema ads is unmatched</vt:lpstr>
      <vt:lpstr>HIGH levels of ATTENTION in cinema deliver significant BRAND METRIC uplifts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2023-07-13T12:43:33Z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