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ags/tag7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ags/tag74.xml" ContentType="application/vnd.openxmlformats-officedocument.presentationml.tags+xml"/>
  <Override PartName="/ppt/slideLayouts/slideLayout101.xml" ContentType="application/vnd.openxmlformats-officedocument.presentationml.slideLayout+xml"/>
  <Override PartName="/ppt/theme/theme11.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2.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3.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slideLayouts/slideLayout172.xml" ContentType="application/vnd.openxmlformats-officedocument.presentationml.slideLayout+xml"/>
  <Override PartName="/ppt/theme/theme16.xml" ContentType="application/vnd.openxmlformats-officedocument.theme+xml"/>
  <Override PartName="/ppt/tags/tag142.xml" ContentType="application/vnd.openxmlformats-officedocument.presentationml.tags+xml"/>
  <Override PartName="/ppt/tags/tag143.xml" ContentType="application/vnd.openxmlformats-officedocument.presentationml.tags+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7.xml" ContentType="application/vnd.openxmlformats-officedocument.them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8.xml" ContentType="application/vnd.openxmlformats-officedocument.them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19.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4"/>
    <p:sldMasterId id="2147483758" r:id="rId5"/>
    <p:sldMasterId id="2147483782" r:id="rId6"/>
    <p:sldMasterId id="2147483954" r:id="rId7"/>
    <p:sldMasterId id="2147483824" r:id="rId8"/>
    <p:sldMasterId id="2147483891" r:id="rId9"/>
    <p:sldMasterId id="2147483894" r:id="rId10"/>
    <p:sldMasterId id="2147483895" r:id="rId11"/>
    <p:sldMasterId id="2147483899" r:id="rId12"/>
    <p:sldMasterId id="2147483996" r:id="rId13"/>
    <p:sldMasterId id="2147484010" r:id="rId14"/>
    <p:sldMasterId id="2147484055" r:id="rId15"/>
    <p:sldMasterId id="2147484090" r:id="rId16"/>
    <p:sldMasterId id="2147484122" r:id="rId17"/>
    <p:sldMasterId id="2147484144" r:id="rId18"/>
    <p:sldMasterId id="2147484162" r:id="rId19"/>
    <p:sldMasterId id="2147484277" r:id="rId20"/>
    <p:sldMasterId id="2147484304" r:id="rId21"/>
    <p:sldMasterId id="2147484328" r:id="rId22"/>
  </p:sldMasterIdLst>
  <p:notesMasterIdLst>
    <p:notesMasterId r:id="rId34"/>
  </p:notesMasterIdLst>
  <p:handoutMasterIdLst>
    <p:handoutMasterId r:id="rId35"/>
  </p:handoutMasterIdLst>
  <p:sldIdLst>
    <p:sldId id="256" r:id="rId23"/>
    <p:sldId id="258" r:id="rId24"/>
    <p:sldId id="408" r:id="rId25"/>
    <p:sldId id="377" r:id="rId26"/>
    <p:sldId id="424" r:id="rId27"/>
    <p:sldId id="375" r:id="rId28"/>
    <p:sldId id="2145704362" r:id="rId29"/>
    <p:sldId id="428" r:id="rId30"/>
    <p:sldId id="616" r:id="rId31"/>
    <p:sldId id="269" r:id="rId32"/>
    <p:sldId id="276" r:id="rId33"/>
  </p:sldIdLst>
  <p:sldSz cx="13442950" cy="7561263"/>
  <p:notesSz cx="6797675" cy="9926638"/>
  <p:custDataLst>
    <p:tags r:id="rId36"/>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B1C4"/>
    <a:srgbClr val="5DECFF"/>
    <a:srgbClr val="00CCE2"/>
    <a:srgbClr val="FB3449"/>
    <a:srgbClr val="000000"/>
    <a:srgbClr val="CAC8C8"/>
    <a:srgbClr val="8547AD"/>
    <a:srgbClr val="33006F"/>
    <a:srgbClr val="009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6357" autoAdjust="0"/>
  </p:normalViewPr>
  <p:slideViewPr>
    <p:cSldViewPr snapToGrid="0">
      <p:cViewPr varScale="1">
        <p:scale>
          <a:sx n="101" d="100"/>
          <a:sy n="101" d="100"/>
        </p:scale>
        <p:origin x="486" y="120"/>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4.xml"/><Relationship Id="rId39" Type="http://schemas.openxmlformats.org/officeDocument/2006/relationships/viewProps" Target="viewProps.xml"/><Relationship Id="rId21" Type="http://schemas.openxmlformats.org/officeDocument/2006/relationships/slideMaster" Target="slideMasters/slideMaster18.xml"/><Relationship Id="rId34"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tags" Target="tags/tag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705436455001603E-2"/>
          <c:y val="5.96341150020889E-2"/>
          <c:w val="0.86544780976670899"/>
          <c:h val="0.71577479611009598"/>
        </c:manualLayout>
      </c:layout>
      <c:barChart>
        <c:barDir val="col"/>
        <c:grouping val="stacked"/>
        <c:varyColors val="0"/>
        <c:ser>
          <c:idx val="0"/>
          <c:order val="0"/>
          <c:tx>
            <c:strRef>
              <c:f>Sheet1!$B$1</c:f>
              <c:strCache>
                <c:ptCount val="1"/>
                <c:pt idx="0">
                  <c:v>16–34 Men: %</c:v>
                </c:pt>
              </c:strCache>
            </c:strRef>
          </c:tx>
          <c:spPr>
            <a:solidFill>
              <a:schemeClr val="accent4"/>
            </a:solidFill>
            <a:effectLst/>
          </c:spPr>
          <c:invertIfNegative val="0"/>
          <c:dLbls>
            <c:spPr>
              <a:noFill/>
              <a:ln>
                <a:noFill/>
              </a:ln>
              <a:effectLst/>
            </c:spPr>
            <c:txPr>
              <a:bodyPr anchor="b" anchorCtr="0"/>
              <a:lstStyle/>
              <a:p>
                <a:pPr>
                  <a:defRPr lang="en-GB" sz="1200"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TV</c:v>
                </c:pt>
                <c:pt idx="1">
                  <c:v>Newspapers</c:v>
                </c:pt>
                <c:pt idx="2">
                  <c:v>Radio</c:v>
                </c:pt>
                <c:pt idx="3">
                  <c:v>Podcasts</c:v>
                </c:pt>
                <c:pt idx="4">
                  <c:v>Cinema</c:v>
                </c:pt>
              </c:strCache>
            </c:strRef>
          </c:cat>
          <c:val>
            <c:numRef>
              <c:f>Sheet1!$B$2:$B$6</c:f>
              <c:numCache>
                <c:formatCode>0%</c:formatCode>
                <c:ptCount val="5"/>
                <c:pt idx="0">
                  <c:v>6.2E-2</c:v>
                </c:pt>
                <c:pt idx="1">
                  <c:v>7.0000000000000007E-2</c:v>
                </c:pt>
                <c:pt idx="2">
                  <c:v>0.04</c:v>
                </c:pt>
                <c:pt idx="3">
                  <c:v>2.3E-2</c:v>
                </c:pt>
                <c:pt idx="4">
                  <c:v>0.16</c:v>
                </c:pt>
              </c:numCache>
            </c:numRef>
          </c:val>
          <c:extLst>
            <c:ext xmlns:c16="http://schemas.microsoft.com/office/drawing/2014/chart" uri="{C3380CC4-5D6E-409C-BE32-E72D297353CC}">
              <c16:uniqueId val="{00000005-80C5-4836-91BD-D23ACBD58FE5}"/>
            </c:ext>
          </c:extLst>
        </c:ser>
        <c:dLbls>
          <c:showLegendKey val="0"/>
          <c:showVal val="0"/>
          <c:showCatName val="0"/>
          <c:showSerName val="0"/>
          <c:showPercent val="0"/>
          <c:showBubbleSize val="0"/>
        </c:dLbls>
        <c:gapWidth val="8"/>
        <c:overlap val="100"/>
        <c:axId val="-48459904"/>
        <c:axId val="-48458128"/>
      </c:barChart>
      <c:lineChart>
        <c:grouping val="standard"/>
        <c:varyColors val="0"/>
        <c:ser>
          <c:idx val="9"/>
          <c:order val="3"/>
          <c:tx>
            <c:strRef>
              <c:f>Sheet1!#REF!</c:f>
              <c:strCache>
                <c:ptCount val="1"/>
                <c:pt idx="0">
                  <c:v>#REF!</c:v>
                </c:pt>
              </c:strCache>
            </c:strRef>
          </c:tx>
          <c:spPr>
            <a:ln w="25400">
              <a:solidFill>
                <a:schemeClr val="accent5"/>
              </a:solidFill>
            </a:ln>
          </c:spPr>
          <c:marker>
            <c:symbol val="none"/>
          </c:marker>
          <c:cat>
            <c:strRef>
              <c:f>Sheet1!$A$2:$A$6</c:f>
              <c:strCache>
                <c:ptCount val="5"/>
                <c:pt idx="0">
                  <c:v>TV</c:v>
                </c:pt>
                <c:pt idx="1">
                  <c:v>Newspapers</c:v>
                </c:pt>
                <c:pt idx="2">
                  <c:v>Radio</c:v>
                </c:pt>
                <c:pt idx="3">
                  <c:v>Podcasts</c:v>
                </c:pt>
                <c:pt idx="4">
                  <c:v>Cinema</c:v>
                </c:pt>
              </c:strCache>
            </c:strRef>
          </c:cat>
          <c:val>
            <c:numRef>
              <c:f>Sheet1!#REF!</c:f>
              <c:numCache>
                <c:formatCode>General</c:formatCode>
                <c:ptCount val="1"/>
                <c:pt idx="0">
                  <c:v>1</c:v>
                </c:pt>
              </c:numCache>
            </c:numRef>
          </c:val>
          <c:smooth val="1"/>
          <c:extLst>
            <c:ext xmlns:c16="http://schemas.microsoft.com/office/drawing/2014/chart" uri="{C3380CC4-5D6E-409C-BE32-E72D297353CC}">
              <c16:uniqueId val="{00000006-80C5-4836-91BD-D23ACBD58FE5}"/>
            </c:ext>
          </c:extLst>
        </c:ser>
        <c:dLbls>
          <c:showLegendKey val="0"/>
          <c:showVal val="0"/>
          <c:showCatName val="0"/>
          <c:showSerName val="0"/>
          <c:showPercent val="0"/>
          <c:showBubbleSize val="0"/>
        </c:dLbls>
        <c:marker val="1"/>
        <c:smooth val="0"/>
        <c:axId val="-48459904"/>
        <c:axId val="-48458128"/>
      </c:lineChart>
      <c:lineChart>
        <c:grouping val="standard"/>
        <c:varyColors val="0"/>
        <c:ser>
          <c:idx val="7"/>
          <c:order val="1"/>
          <c:tx>
            <c:strRef>
              <c:f>Sheet1!$C$1</c:f>
              <c:strCache>
                <c:ptCount val="1"/>
                <c:pt idx="0">
                  <c:v>16–34 Men: Index</c:v>
                </c:pt>
              </c:strCache>
            </c:strRef>
          </c:tx>
          <c:spPr>
            <a:ln w="38100">
              <a:solidFill>
                <a:schemeClr val="tx1"/>
              </a:solidFill>
            </a:ln>
          </c:spPr>
          <c:marker>
            <c:symbol val="none"/>
          </c:marker>
          <c:cat>
            <c:strRef>
              <c:f>Sheet1!$A$2:$A$6</c:f>
              <c:strCache>
                <c:ptCount val="5"/>
                <c:pt idx="0">
                  <c:v>TV</c:v>
                </c:pt>
                <c:pt idx="1">
                  <c:v>Newspapers</c:v>
                </c:pt>
                <c:pt idx="2">
                  <c:v>Radio</c:v>
                </c:pt>
                <c:pt idx="3">
                  <c:v>Podcasts</c:v>
                </c:pt>
                <c:pt idx="4">
                  <c:v>Cinema</c:v>
                </c:pt>
              </c:strCache>
            </c:strRef>
          </c:cat>
          <c:val>
            <c:numRef>
              <c:f>Sheet1!$C$2:$C$6</c:f>
              <c:numCache>
                <c:formatCode>General</c:formatCode>
                <c:ptCount val="5"/>
                <c:pt idx="0">
                  <c:v>51</c:v>
                </c:pt>
                <c:pt idx="1">
                  <c:v>100</c:v>
                </c:pt>
                <c:pt idx="2">
                  <c:v>104</c:v>
                </c:pt>
                <c:pt idx="3">
                  <c:v>214</c:v>
                </c:pt>
                <c:pt idx="4">
                  <c:v>240</c:v>
                </c:pt>
              </c:numCache>
            </c:numRef>
          </c:val>
          <c:smooth val="0"/>
          <c:extLst>
            <c:ext xmlns:c16="http://schemas.microsoft.com/office/drawing/2014/chart" uri="{C3380CC4-5D6E-409C-BE32-E72D297353CC}">
              <c16:uniqueId val="{00000007-80C5-4836-91BD-D23ACBD58FE5}"/>
            </c:ext>
          </c:extLst>
        </c:ser>
        <c:ser>
          <c:idx val="8"/>
          <c:order val="2"/>
          <c:tx>
            <c:strRef>
              <c:f>Sheet1!$D$1</c:f>
              <c:strCache>
                <c:ptCount val="1"/>
              </c:strCache>
            </c:strRef>
          </c:tx>
          <c:spPr>
            <a:ln w="38100" cap="sq">
              <a:solidFill>
                <a:srgbClr val="B2B2B2"/>
              </a:solidFill>
              <a:prstDash val="dash"/>
            </a:ln>
          </c:spPr>
          <c:marker>
            <c:symbol val="none"/>
          </c:marker>
          <c:dPt>
            <c:idx val="1"/>
            <c:bubble3D val="0"/>
            <c:spPr>
              <a:ln w="22225" cap="sq" cmpd="sng" algn="ctr">
                <a:solidFill>
                  <a:srgbClr val="B2B2B2"/>
                </a:solidFill>
                <a:prstDash val="solid"/>
                <a:round/>
                <a:headEnd type="none" w="med" len="med"/>
                <a:tailEnd type="none" w="med" len="med"/>
              </a:ln>
            </c:spPr>
            <c:extLst>
              <c:ext xmlns:c16="http://schemas.microsoft.com/office/drawing/2014/chart" uri="{C3380CC4-5D6E-409C-BE32-E72D297353CC}">
                <c16:uniqueId val="{00000009-80C5-4836-91BD-D23ACBD58FE5}"/>
              </c:ext>
            </c:extLst>
          </c:dPt>
          <c:dPt>
            <c:idx val="2"/>
            <c:bubble3D val="0"/>
            <c:spPr>
              <a:ln w="22225" cap="sq" cmpd="sng" algn="ctr">
                <a:solidFill>
                  <a:srgbClr val="B2B2B2"/>
                </a:solidFill>
                <a:prstDash val="solid"/>
                <a:round/>
                <a:headEnd type="none" w="med" len="med"/>
                <a:tailEnd type="none" w="med" len="med"/>
              </a:ln>
            </c:spPr>
            <c:extLst>
              <c:ext xmlns:c16="http://schemas.microsoft.com/office/drawing/2014/chart" uri="{C3380CC4-5D6E-409C-BE32-E72D297353CC}">
                <c16:uniqueId val="{0000000B-80C5-4836-91BD-D23ACBD58FE5}"/>
              </c:ext>
            </c:extLst>
          </c:dPt>
          <c:dPt>
            <c:idx val="3"/>
            <c:bubble3D val="0"/>
            <c:spPr>
              <a:ln w="22225" cap="sq" cmpd="sng" algn="ctr">
                <a:solidFill>
                  <a:srgbClr val="B2B2B2"/>
                </a:solidFill>
                <a:prstDash val="solid"/>
                <a:round/>
                <a:headEnd type="none" w="med" len="med"/>
                <a:tailEnd type="none" w="med" len="med"/>
              </a:ln>
            </c:spPr>
            <c:extLst>
              <c:ext xmlns:c16="http://schemas.microsoft.com/office/drawing/2014/chart" uri="{C3380CC4-5D6E-409C-BE32-E72D297353CC}">
                <c16:uniqueId val="{0000000D-80C5-4836-91BD-D23ACBD58FE5}"/>
              </c:ext>
            </c:extLst>
          </c:dPt>
          <c:dPt>
            <c:idx val="4"/>
            <c:bubble3D val="0"/>
            <c:spPr>
              <a:ln w="22225" cap="sq" cmpd="sng" algn="ctr">
                <a:solidFill>
                  <a:srgbClr val="B2B2B2"/>
                </a:solidFill>
                <a:prstDash val="solid"/>
                <a:round/>
                <a:headEnd type="none" w="med" len="med"/>
                <a:tailEnd type="none" w="med" len="med"/>
              </a:ln>
            </c:spPr>
            <c:extLst>
              <c:ext xmlns:c16="http://schemas.microsoft.com/office/drawing/2014/chart" uri="{C3380CC4-5D6E-409C-BE32-E72D297353CC}">
                <c16:uniqueId val="{0000000F-80C5-4836-91BD-D23ACBD58FE5}"/>
              </c:ext>
            </c:extLst>
          </c:dPt>
          <c:cat>
            <c:strRef>
              <c:f>Sheet1!$A$2:$A$6</c:f>
              <c:strCache>
                <c:ptCount val="5"/>
                <c:pt idx="0">
                  <c:v>TV</c:v>
                </c:pt>
                <c:pt idx="1">
                  <c:v>Newspapers</c:v>
                </c:pt>
                <c:pt idx="2">
                  <c:v>Radio</c:v>
                </c:pt>
                <c:pt idx="3">
                  <c:v>Podcasts</c:v>
                </c:pt>
                <c:pt idx="4">
                  <c:v>Cinema</c:v>
                </c:pt>
              </c:strCache>
            </c:strRef>
          </c:cat>
          <c:val>
            <c:numRef>
              <c:f>Sheet1!$D$2:$D$6</c:f>
              <c:numCache>
                <c:formatCode>General</c:formatCode>
                <c:ptCount val="5"/>
              </c:numCache>
            </c:numRef>
          </c:val>
          <c:smooth val="1"/>
          <c:extLst>
            <c:ext xmlns:c16="http://schemas.microsoft.com/office/drawing/2014/chart" uri="{C3380CC4-5D6E-409C-BE32-E72D297353CC}">
              <c16:uniqueId val="{00000010-80C5-4836-91BD-D23ACBD58FE5}"/>
            </c:ext>
          </c:extLst>
        </c:ser>
        <c:dLbls>
          <c:showLegendKey val="0"/>
          <c:showVal val="0"/>
          <c:showCatName val="0"/>
          <c:showSerName val="0"/>
          <c:showPercent val="0"/>
          <c:showBubbleSize val="0"/>
        </c:dLbls>
        <c:marker val="1"/>
        <c:smooth val="0"/>
        <c:axId val="-48462976"/>
        <c:axId val="-48455280"/>
      </c:lineChart>
      <c:catAx>
        <c:axId val="-48459904"/>
        <c:scaling>
          <c:orientation val="minMax"/>
        </c:scaling>
        <c:delete val="0"/>
        <c:axPos val="b"/>
        <c:numFmt formatCode="General" sourceLinked="1"/>
        <c:majorTickMark val="out"/>
        <c:minorTickMark val="none"/>
        <c:tickLblPos val="nextTo"/>
        <c:txPr>
          <a:bodyPr/>
          <a:lstStyle/>
          <a:p>
            <a:pPr>
              <a:defRPr b="1">
                <a:solidFill>
                  <a:schemeClr val="bg1"/>
                </a:solidFill>
              </a:defRPr>
            </a:pPr>
            <a:endParaRPr lang="en-US"/>
          </a:p>
        </c:txPr>
        <c:crossAx val="-48458128"/>
        <c:crosses val="autoZero"/>
        <c:auto val="1"/>
        <c:lblAlgn val="ctr"/>
        <c:lblOffset val="100"/>
        <c:noMultiLvlLbl val="0"/>
      </c:catAx>
      <c:valAx>
        <c:axId val="-48458128"/>
        <c:scaling>
          <c:orientation val="minMax"/>
          <c:max val="0.17"/>
          <c:min val="0"/>
        </c:scaling>
        <c:delete val="0"/>
        <c:axPos val="l"/>
        <c:title>
          <c:tx>
            <c:rich>
              <a:bodyPr rot="-5400000" vert="horz"/>
              <a:lstStyle/>
              <a:p>
                <a:pPr>
                  <a:defRPr lang="en-GB" b="1">
                    <a:solidFill>
                      <a:schemeClr val="accent6"/>
                    </a:solidFill>
                  </a:defRPr>
                </a:pPr>
                <a:r>
                  <a:rPr lang="en-GB" b="1" dirty="0">
                    <a:solidFill>
                      <a:schemeClr val="accent6"/>
                    </a:solidFill>
                  </a:rPr>
                  <a:t>% of 16-34</a:t>
                </a:r>
                <a:r>
                  <a:rPr lang="en-GB" b="1" baseline="0" dirty="0">
                    <a:solidFill>
                      <a:schemeClr val="accent6"/>
                    </a:solidFill>
                  </a:rPr>
                  <a:t> men</a:t>
                </a:r>
                <a:r>
                  <a:rPr lang="en-GB" b="1" dirty="0">
                    <a:solidFill>
                      <a:schemeClr val="accent6"/>
                    </a:solidFill>
                  </a:rPr>
                  <a:t> who pay attention to adverts in cinema</a:t>
                </a:r>
              </a:p>
            </c:rich>
          </c:tx>
          <c:overlay val="0"/>
        </c:title>
        <c:numFmt formatCode="0%" sourceLinked="1"/>
        <c:majorTickMark val="out"/>
        <c:minorTickMark val="none"/>
        <c:tickLblPos val="nextTo"/>
        <c:spPr>
          <a:ln w="6350">
            <a:solidFill>
              <a:srgbClr val="8A8A8D"/>
            </a:solidFill>
          </a:ln>
        </c:spPr>
        <c:txPr>
          <a:bodyPr/>
          <a:lstStyle/>
          <a:p>
            <a:pPr>
              <a:defRPr lang="en-GB" b="1">
                <a:solidFill>
                  <a:schemeClr val="accent6"/>
                </a:solidFill>
              </a:defRPr>
            </a:pPr>
            <a:endParaRPr lang="en-US"/>
          </a:p>
        </c:txPr>
        <c:crossAx val="-48459904"/>
        <c:crosses val="autoZero"/>
        <c:crossBetween val="between"/>
      </c:valAx>
      <c:valAx>
        <c:axId val="-48455280"/>
        <c:scaling>
          <c:orientation val="minMax"/>
          <c:max val="250"/>
          <c:min val="0"/>
        </c:scaling>
        <c:delete val="0"/>
        <c:axPos val="r"/>
        <c:title>
          <c:tx>
            <c:rich>
              <a:bodyPr rot="-5400000" vert="horz"/>
              <a:lstStyle/>
              <a:p>
                <a:pPr>
                  <a:defRPr lang="en-GB" b="1">
                    <a:solidFill>
                      <a:schemeClr val="accent6"/>
                    </a:solidFill>
                  </a:defRPr>
                </a:pPr>
                <a:r>
                  <a:rPr lang="en-GB" b="1" dirty="0">
                    <a:solidFill>
                      <a:schemeClr val="accent6"/>
                    </a:solidFill>
                  </a:rPr>
                  <a:t>Index of 16-34 men who pay attention to adverts in cinema</a:t>
                </a:r>
              </a:p>
            </c:rich>
          </c:tx>
          <c:overlay val="0"/>
        </c:title>
        <c:numFmt formatCode="General" sourceLinked="1"/>
        <c:majorTickMark val="out"/>
        <c:minorTickMark val="none"/>
        <c:tickLblPos val="nextTo"/>
        <c:spPr>
          <a:ln w="6350">
            <a:solidFill>
              <a:srgbClr val="8A8A8D"/>
            </a:solidFill>
          </a:ln>
        </c:spPr>
        <c:txPr>
          <a:bodyPr/>
          <a:lstStyle/>
          <a:p>
            <a:pPr>
              <a:defRPr lang="en-GB" b="1">
                <a:solidFill>
                  <a:schemeClr val="accent6"/>
                </a:solidFill>
              </a:defRPr>
            </a:pPr>
            <a:endParaRPr lang="en-US"/>
          </a:p>
        </c:txPr>
        <c:crossAx val="-48462976"/>
        <c:crosses val="max"/>
        <c:crossBetween val="between"/>
        <c:majorUnit val="20"/>
      </c:valAx>
      <c:catAx>
        <c:axId val="-48462976"/>
        <c:scaling>
          <c:orientation val="minMax"/>
        </c:scaling>
        <c:delete val="1"/>
        <c:axPos val="b"/>
        <c:numFmt formatCode="General" sourceLinked="0"/>
        <c:majorTickMark val="out"/>
        <c:minorTickMark val="none"/>
        <c:tickLblPos val="none"/>
        <c:crossAx val="-48455280"/>
        <c:crosses val="autoZero"/>
        <c:auto val="1"/>
        <c:lblAlgn val="ctr"/>
        <c:lblOffset val="100"/>
        <c:noMultiLvlLbl val="0"/>
      </c:catAx>
    </c:plotArea>
    <c:legend>
      <c:legendPos val="b"/>
      <c:legendEntry>
        <c:idx val="1"/>
        <c:delete val="1"/>
      </c:legendEntry>
      <c:legendEntry>
        <c:idx val="3"/>
        <c:delete val="1"/>
      </c:legendEntry>
      <c:layout>
        <c:manualLayout>
          <c:xMode val="edge"/>
          <c:yMode val="edge"/>
          <c:x val="0.32843442683836127"/>
          <c:y val="0.89513316510741581"/>
          <c:w val="0.34036275448519215"/>
          <c:h val="4.0803372831279917E-2"/>
        </c:manualLayout>
      </c:layout>
      <c:overlay val="0"/>
      <c:txPr>
        <a:bodyPr/>
        <a:lstStyle/>
        <a:p>
          <a:pPr>
            <a:defRPr lang="en-GB" b="1">
              <a:solidFill>
                <a:schemeClr val="accent6"/>
              </a:solidFill>
            </a:defRPr>
          </a:pPr>
          <a:endParaRPr lang="en-US"/>
        </a:p>
      </c:txPr>
    </c:legend>
    <c:plotVisOnly val="1"/>
    <c:dispBlanksAs val="gap"/>
    <c:showDLblsOverMax val="0"/>
  </c:chart>
  <c:txPr>
    <a:bodyPr/>
    <a:lstStyle/>
    <a:p>
      <a:pPr>
        <a:defRPr sz="1000">
          <a:solidFill>
            <a:schemeClr val="tx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90988624924885E-2"/>
          <c:y val="1.2729398651702606E-2"/>
          <c:w val="0.92101482191944395"/>
          <c:h val="0.84886646558027912"/>
        </c:manualLayout>
      </c:layout>
      <c:barChart>
        <c:barDir val="col"/>
        <c:grouping val="clustered"/>
        <c:varyColors val="0"/>
        <c:ser>
          <c:idx val="1"/>
          <c:order val="0"/>
          <c:tx>
            <c:strRef>
              <c:f>Sheet1!$C$25</c:f>
              <c:strCache>
                <c:ptCount val="1"/>
                <c:pt idx="0">
                  <c:v>Male 16-34</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Sheet1!$B$26:$B$29</c:f>
              <c:strCache>
                <c:ptCount val="4"/>
                <c:pt idx="0">
                  <c:v>Watch a film on its opening night/preview</c:v>
                </c:pt>
                <c:pt idx="1">
                  <c:v>Watch a film on its opening weekend </c:v>
                </c:pt>
                <c:pt idx="2">
                  <c:v>Watch a film in its opening week</c:v>
                </c:pt>
                <c:pt idx="3">
                  <c:v>Watch a film in its opening two weeks</c:v>
                </c:pt>
              </c:strCache>
            </c:strRef>
          </c:cat>
          <c:val>
            <c:numRef>
              <c:f>Sheet1!$C$26:$C$29</c:f>
              <c:numCache>
                <c:formatCode>0%</c:formatCode>
                <c:ptCount val="4"/>
                <c:pt idx="0">
                  <c:v>0.37</c:v>
                </c:pt>
                <c:pt idx="1">
                  <c:v>0.35</c:v>
                </c:pt>
                <c:pt idx="2">
                  <c:v>0.3</c:v>
                </c:pt>
                <c:pt idx="3">
                  <c:v>0.27</c:v>
                </c:pt>
              </c:numCache>
            </c:numRef>
          </c:val>
          <c:extLst>
            <c:ext xmlns:c16="http://schemas.microsoft.com/office/drawing/2014/chart" uri="{C3380CC4-5D6E-409C-BE32-E72D297353CC}">
              <c16:uniqueId val="{00000000-DC1A-4A1B-9C7C-705A97C39B45}"/>
            </c:ext>
          </c:extLst>
        </c:ser>
        <c:dLbls>
          <c:showLegendKey val="0"/>
          <c:showVal val="0"/>
          <c:showCatName val="0"/>
          <c:showSerName val="0"/>
          <c:showPercent val="0"/>
          <c:showBubbleSize val="0"/>
        </c:dLbls>
        <c:gapWidth val="200"/>
        <c:axId val="434463984"/>
        <c:axId val="434464640"/>
      </c:barChart>
      <c:catAx>
        <c:axId val="434463984"/>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434464640"/>
        <c:crosses val="autoZero"/>
        <c:auto val="1"/>
        <c:lblAlgn val="ctr"/>
        <c:lblOffset val="100"/>
        <c:noMultiLvlLbl val="0"/>
      </c:catAx>
      <c:valAx>
        <c:axId val="434464640"/>
        <c:scaling>
          <c:orientation val="minMax"/>
          <c:max val="0.4"/>
        </c:scaling>
        <c:delete val="0"/>
        <c:axPos val="l"/>
        <c:numFmt formatCode="0%" sourceLinked="1"/>
        <c:majorTickMark val="out"/>
        <c:minorTickMark val="none"/>
        <c:tickLblPos val="nextTo"/>
        <c:spPr>
          <a:noFill/>
          <a:ln>
            <a:solidFill>
              <a:schemeClr val="accent6">
                <a:lumMod val="60000"/>
                <a:lumOff val="40000"/>
              </a:schemeClr>
            </a:solidFill>
          </a:ln>
          <a:effectLst/>
        </c:spPr>
        <c:txPr>
          <a:bodyPr rot="-60000000" spcFirstLastPara="1" vertOverflow="ellipsis" vert="horz" wrap="square" anchor="ctr" anchorCtr="1"/>
          <a:lstStyle/>
          <a:p>
            <a:pPr>
              <a:defRPr sz="900" b="1" i="0" u="none" strike="noStrike" kern="1200" baseline="0">
                <a:solidFill>
                  <a:schemeClr val="accent6"/>
                </a:solidFill>
                <a:latin typeface="+mn-lt"/>
                <a:ea typeface="+mn-ea"/>
                <a:cs typeface="+mn-cs"/>
              </a:defRPr>
            </a:pPr>
            <a:endParaRPr lang="en-US"/>
          </a:p>
        </c:txPr>
        <c:crossAx val="4344639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A18645-DB65-E848-9EE2-8548BEAEB573}" type="datetimeFigureOut">
              <a:rPr lang="en-US" smtClean="0"/>
              <a:t>9/2/2022</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BD0E036-A0EF-40EA-AC2B-818A5F8CFC1C}" type="datetimeFigureOut">
              <a:rPr lang="en-US" smtClean="0"/>
              <a:pPr/>
              <a:t>9/2/2022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4</a:t>
            </a:fld>
            <a:endParaRPr lang="en-US"/>
          </a:p>
        </p:txBody>
      </p:sp>
    </p:spTree>
    <p:extLst>
      <p:ext uri="{BB962C8B-B14F-4D97-AF65-F5344CB8AC3E}">
        <p14:creationId xmlns:p14="http://schemas.microsoft.com/office/powerpoint/2010/main" val="198237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anticipation and excitement means cinema is perfect environment to reach young men as they’re receptive and open to brand advertising</a:t>
            </a:r>
          </a:p>
        </p:txBody>
      </p:sp>
      <p:sp>
        <p:nvSpPr>
          <p:cNvPr id="4" name="Slide Number Placeholder 3"/>
          <p:cNvSpPr>
            <a:spLocks noGrp="1"/>
          </p:cNvSpPr>
          <p:nvPr>
            <p:ph type="sldNum" sz="quarter" idx="5"/>
          </p:nvPr>
        </p:nvSpPr>
        <p:spPr/>
        <p:txBody>
          <a:bodyPr/>
          <a:lstStyle/>
          <a:p>
            <a:fld id="{9C936D52-512B-47DE-BC94-6C88A56CE986}" type="slidenum">
              <a:rPr lang="en-US" smtClean="0"/>
              <a:pPr/>
              <a:t>5</a:t>
            </a:fld>
            <a:endParaRPr lang="en-US"/>
          </a:p>
        </p:txBody>
      </p:sp>
    </p:spTree>
    <p:extLst>
      <p:ext uri="{BB962C8B-B14F-4D97-AF65-F5344CB8AC3E}">
        <p14:creationId xmlns:p14="http://schemas.microsoft.com/office/powerpoint/2010/main" val="220284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can infer that even though men will be prioritising the world cup, they are also more likely to watch new releases in the first two weeks and with the plethora of films we have coming out at the end of the year, brands will be able to access them in the right way.</a:t>
            </a: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024856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392483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978412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6.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8.xml"/><Relationship Id="rId1" Type="http://schemas.openxmlformats.org/officeDocument/2006/relationships/vmlDrawing" Target="../drawings/vmlDrawing77.v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9.xml"/><Relationship Id="rId1" Type="http://schemas.openxmlformats.org/officeDocument/2006/relationships/vmlDrawing" Target="../drawings/vmlDrawing78.v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0.xml"/><Relationship Id="rId1" Type="http://schemas.openxmlformats.org/officeDocument/2006/relationships/vmlDrawing" Target="../drawings/vmlDrawing79.vml"/><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1.xml"/><Relationship Id="rId1" Type="http://schemas.openxmlformats.org/officeDocument/2006/relationships/vmlDrawing" Target="../drawings/vmlDrawing80.vml"/><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2.xml"/><Relationship Id="rId1" Type="http://schemas.openxmlformats.org/officeDocument/2006/relationships/vmlDrawing" Target="../drawings/vmlDrawing81.vml"/><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3.xml"/><Relationship Id="rId1" Type="http://schemas.openxmlformats.org/officeDocument/2006/relationships/vmlDrawing" Target="../drawings/vmlDrawing82.vml"/><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4.xml"/><Relationship Id="rId1" Type="http://schemas.openxmlformats.org/officeDocument/2006/relationships/vmlDrawing" Target="../drawings/vmlDrawing83.vml"/><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5.xml"/><Relationship Id="rId1" Type="http://schemas.openxmlformats.org/officeDocument/2006/relationships/vmlDrawing" Target="../drawings/vmlDrawing84.vml"/><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6.xml"/><Relationship Id="rId1" Type="http://schemas.openxmlformats.org/officeDocument/2006/relationships/vmlDrawing" Target="../drawings/vmlDrawing85.vml"/><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7.xml"/><Relationship Id="rId1" Type="http://schemas.openxmlformats.org/officeDocument/2006/relationships/vmlDrawing" Target="../drawings/vmlDrawing86.vml"/><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8.xml"/><Relationship Id="rId1" Type="http://schemas.openxmlformats.org/officeDocument/2006/relationships/vmlDrawing" Target="../drawings/vmlDrawing87.vml"/><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9.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1.xml"/><Relationship Id="rId1" Type="http://schemas.openxmlformats.org/officeDocument/2006/relationships/vmlDrawing" Target="../drawings/vmlDrawing90.v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2.xml"/><Relationship Id="rId1" Type="http://schemas.openxmlformats.org/officeDocument/2006/relationships/vmlDrawing" Target="../drawings/vmlDrawing91.v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3.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4.xml"/><Relationship Id="rId1" Type="http://schemas.openxmlformats.org/officeDocument/2006/relationships/vmlDrawing" Target="../drawings/vmlDrawing93.vml"/><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5.xml"/><Relationship Id="rId1" Type="http://schemas.openxmlformats.org/officeDocument/2006/relationships/vmlDrawing" Target="../drawings/vmlDrawing94.vml"/><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6.xml"/><Relationship Id="rId1" Type="http://schemas.openxmlformats.org/officeDocument/2006/relationships/vmlDrawing" Target="../drawings/vmlDrawing95.vml"/><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7.xml"/><Relationship Id="rId1" Type="http://schemas.openxmlformats.org/officeDocument/2006/relationships/vmlDrawing" Target="../drawings/vmlDrawing96.vml"/><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8.xml"/><Relationship Id="rId1" Type="http://schemas.openxmlformats.org/officeDocument/2006/relationships/vmlDrawing" Target="../drawings/vmlDrawing97.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9.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0.xml"/><Relationship Id="rId1" Type="http://schemas.openxmlformats.org/officeDocument/2006/relationships/vmlDrawing" Target="../drawings/vmlDrawing99.v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1.xml"/><Relationship Id="rId1" Type="http://schemas.openxmlformats.org/officeDocument/2006/relationships/vmlDrawing" Target="../drawings/vmlDrawing100.vml"/><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2.xml"/><Relationship Id="rId1" Type="http://schemas.openxmlformats.org/officeDocument/2006/relationships/vmlDrawing" Target="../drawings/vmlDrawing101.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3.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102.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4.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5.xml"/><Relationship Id="rId1" Type="http://schemas.openxmlformats.org/officeDocument/2006/relationships/vmlDrawing" Target="../drawings/vmlDrawing104.vml"/><Relationship Id="rId5" Type="http://schemas.openxmlformats.org/officeDocument/2006/relationships/image" Target="../media/image1.emf"/><Relationship Id="rId4" Type="http://schemas.openxmlformats.org/officeDocument/2006/relationships/oleObject" Target="../embeddings/oleObject104.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6.xml"/><Relationship Id="rId1" Type="http://schemas.openxmlformats.org/officeDocument/2006/relationships/vmlDrawing" Target="../drawings/vmlDrawing105.vml"/><Relationship Id="rId5" Type="http://schemas.openxmlformats.org/officeDocument/2006/relationships/image" Target="../media/image1.emf"/><Relationship Id="rId4" Type="http://schemas.openxmlformats.org/officeDocument/2006/relationships/oleObject" Target="../embeddings/oleObject105.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7.xml"/><Relationship Id="rId1" Type="http://schemas.openxmlformats.org/officeDocument/2006/relationships/vmlDrawing" Target="../drawings/vmlDrawing106.vml"/><Relationship Id="rId5" Type="http://schemas.openxmlformats.org/officeDocument/2006/relationships/image" Target="../media/image1.emf"/><Relationship Id="rId4" Type="http://schemas.openxmlformats.org/officeDocument/2006/relationships/oleObject" Target="../embeddings/oleObject106.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8.xml"/><Relationship Id="rId1" Type="http://schemas.openxmlformats.org/officeDocument/2006/relationships/vmlDrawing" Target="../drawings/vmlDrawing107.vml"/><Relationship Id="rId5" Type="http://schemas.openxmlformats.org/officeDocument/2006/relationships/image" Target="../media/image1.emf"/><Relationship Id="rId4" Type="http://schemas.openxmlformats.org/officeDocument/2006/relationships/oleObject" Target="../embeddings/oleObject107.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0.xml"/><Relationship Id="rId1" Type="http://schemas.openxmlformats.org/officeDocument/2006/relationships/vmlDrawing" Target="../drawings/vmlDrawing10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09.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1.xml"/><Relationship Id="rId1" Type="http://schemas.openxmlformats.org/officeDocument/2006/relationships/vmlDrawing" Target="../drawings/vmlDrawing110.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10.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2.xml"/><Relationship Id="rId1" Type="http://schemas.openxmlformats.org/officeDocument/2006/relationships/vmlDrawing" Target="../drawings/vmlDrawing11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11.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3.xml"/><Relationship Id="rId1" Type="http://schemas.openxmlformats.org/officeDocument/2006/relationships/vmlDrawing" Target="../drawings/vmlDrawing11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12.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4.xml"/><Relationship Id="rId1" Type="http://schemas.openxmlformats.org/officeDocument/2006/relationships/vmlDrawing" Target="../drawings/vmlDrawing113.vml"/><Relationship Id="rId5" Type="http://schemas.openxmlformats.org/officeDocument/2006/relationships/image" Target="../media/image1.emf"/><Relationship Id="rId4" Type="http://schemas.openxmlformats.org/officeDocument/2006/relationships/oleObject" Target="../embeddings/oleObject113.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5.xml"/><Relationship Id="rId1" Type="http://schemas.openxmlformats.org/officeDocument/2006/relationships/vmlDrawing" Target="../drawings/vmlDrawing114.vml"/><Relationship Id="rId5" Type="http://schemas.openxmlformats.org/officeDocument/2006/relationships/image" Target="../media/image1.emf"/><Relationship Id="rId4" Type="http://schemas.openxmlformats.org/officeDocument/2006/relationships/oleObject" Target="../embeddings/oleObject114.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6.xml"/><Relationship Id="rId1" Type="http://schemas.openxmlformats.org/officeDocument/2006/relationships/vmlDrawing" Target="../drawings/vmlDrawing115.vml"/><Relationship Id="rId5" Type="http://schemas.openxmlformats.org/officeDocument/2006/relationships/image" Target="../media/image1.emf"/><Relationship Id="rId4" Type="http://schemas.openxmlformats.org/officeDocument/2006/relationships/oleObject" Target="../embeddings/oleObject11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7.xml"/><Relationship Id="rId1" Type="http://schemas.openxmlformats.org/officeDocument/2006/relationships/vmlDrawing" Target="../drawings/vmlDrawing116.vml"/><Relationship Id="rId5" Type="http://schemas.openxmlformats.org/officeDocument/2006/relationships/image" Target="../media/image1.emf"/><Relationship Id="rId4" Type="http://schemas.openxmlformats.org/officeDocument/2006/relationships/oleObject" Target="../embeddings/oleObject116.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8.xml"/><Relationship Id="rId1" Type="http://schemas.openxmlformats.org/officeDocument/2006/relationships/vmlDrawing" Target="../drawings/vmlDrawing117.vml"/><Relationship Id="rId5" Type="http://schemas.openxmlformats.org/officeDocument/2006/relationships/image" Target="../media/image1.emf"/><Relationship Id="rId4" Type="http://schemas.openxmlformats.org/officeDocument/2006/relationships/oleObject" Target="../embeddings/oleObject117.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9.xml"/><Relationship Id="rId1" Type="http://schemas.openxmlformats.org/officeDocument/2006/relationships/vmlDrawing" Target="../drawings/vmlDrawing118.vml"/><Relationship Id="rId5" Type="http://schemas.openxmlformats.org/officeDocument/2006/relationships/image" Target="../media/image1.emf"/><Relationship Id="rId4" Type="http://schemas.openxmlformats.org/officeDocument/2006/relationships/oleObject" Target="../embeddings/oleObject118.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20.xml"/><Relationship Id="rId1" Type="http://schemas.openxmlformats.org/officeDocument/2006/relationships/vmlDrawing" Target="../drawings/vmlDrawing119.vml"/><Relationship Id="rId5" Type="http://schemas.openxmlformats.org/officeDocument/2006/relationships/image" Target="../media/image1.emf"/><Relationship Id="rId4" Type="http://schemas.openxmlformats.org/officeDocument/2006/relationships/oleObject" Target="../embeddings/oleObject119.bin"/></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21.xml"/><Relationship Id="rId1" Type="http://schemas.openxmlformats.org/officeDocument/2006/relationships/vmlDrawing" Target="../drawings/vmlDrawing120.vml"/><Relationship Id="rId5" Type="http://schemas.openxmlformats.org/officeDocument/2006/relationships/image" Target="../media/image1.emf"/><Relationship Id="rId4" Type="http://schemas.openxmlformats.org/officeDocument/2006/relationships/oleObject" Target="../embeddings/oleObject120.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22.xml"/><Relationship Id="rId1" Type="http://schemas.openxmlformats.org/officeDocument/2006/relationships/vmlDrawing" Target="../drawings/vmlDrawing121.vml"/><Relationship Id="rId5" Type="http://schemas.openxmlformats.org/officeDocument/2006/relationships/image" Target="../media/image1.emf"/><Relationship Id="rId4" Type="http://schemas.openxmlformats.org/officeDocument/2006/relationships/oleObject" Target="../embeddings/oleObject121.bin"/></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23.xml"/><Relationship Id="rId1" Type="http://schemas.openxmlformats.org/officeDocument/2006/relationships/vmlDrawing" Target="../drawings/vmlDrawing122.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5.xml"/><Relationship Id="rId1" Type="http://schemas.openxmlformats.org/officeDocument/2006/relationships/vmlDrawing" Target="../drawings/vmlDrawing124.vml"/><Relationship Id="rId5" Type="http://schemas.openxmlformats.org/officeDocument/2006/relationships/image" Target="../media/image1.emf"/><Relationship Id="rId4" Type="http://schemas.openxmlformats.org/officeDocument/2006/relationships/oleObject" Target="../embeddings/oleObject123.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6.xml"/><Relationship Id="rId1" Type="http://schemas.openxmlformats.org/officeDocument/2006/relationships/vmlDrawing" Target="../drawings/vmlDrawing125.vml"/><Relationship Id="rId5" Type="http://schemas.openxmlformats.org/officeDocument/2006/relationships/image" Target="../media/image1.emf"/><Relationship Id="rId4" Type="http://schemas.openxmlformats.org/officeDocument/2006/relationships/oleObject" Target="../embeddings/oleObject124.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7.xml"/><Relationship Id="rId1" Type="http://schemas.openxmlformats.org/officeDocument/2006/relationships/vmlDrawing" Target="../drawings/vmlDrawing126.vml"/><Relationship Id="rId5" Type="http://schemas.openxmlformats.org/officeDocument/2006/relationships/image" Target="../media/image1.emf"/><Relationship Id="rId4" Type="http://schemas.openxmlformats.org/officeDocument/2006/relationships/oleObject" Target="../embeddings/oleObject125.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8.xml"/><Relationship Id="rId1" Type="http://schemas.openxmlformats.org/officeDocument/2006/relationships/vmlDrawing" Target="../drawings/vmlDrawing127.vml"/><Relationship Id="rId5" Type="http://schemas.openxmlformats.org/officeDocument/2006/relationships/image" Target="../media/image1.emf"/><Relationship Id="rId4" Type="http://schemas.openxmlformats.org/officeDocument/2006/relationships/oleObject" Target="../embeddings/oleObject126.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9.xml"/><Relationship Id="rId1" Type="http://schemas.openxmlformats.org/officeDocument/2006/relationships/vmlDrawing" Target="../drawings/vmlDrawing128.vml"/><Relationship Id="rId5" Type="http://schemas.openxmlformats.org/officeDocument/2006/relationships/image" Target="../media/image1.emf"/><Relationship Id="rId4" Type="http://schemas.openxmlformats.org/officeDocument/2006/relationships/oleObject" Target="../embeddings/oleObject12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0.xml"/><Relationship Id="rId1" Type="http://schemas.openxmlformats.org/officeDocument/2006/relationships/vmlDrawing" Target="../drawings/vmlDrawing129.vml"/><Relationship Id="rId5" Type="http://schemas.openxmlformats.org/officeDocument/2006/relationships/image" Target="../media/image1.emf"/><Relationship Id="rId4" Type="http://schemas.openxmlformats.org/officeDocument/2006/relationships/oleObject" Target="../embeddings/oleObject128.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1.xml"/><Relationship Id="rId1" Type="http://schemas.openxmlformats.org/officeDocument/2006/relationships/vmlDrawing" Target="../drawings/vmlDrawing130.vml"/><Relationship Id="rId5" Type="http://schemas.openxmlformats.org/officeDocument/2006/relationships/image" Target="../media/image1.emf"/><Relationship Id="rId4" Type="http://schemas.openxmlformats.org/officeDocument/2006/relationships/oleObject" Target="../embeddings/oleObject129.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2.xml"/><Relationship Id="rId1" Type="http://schemas.openxmlformats.org/officeDocument/2006/relationships/vmlDrawing" Target="../drawings/vmlDrawing131.vml"/><Relationship Id="rId5" Type="http://schemas.openxmlformats.org/officeDocument/2006/relationships/image" Target="../media/image1.emf"/><Relationship Id="rId4" Type="http://schemas.openxmlformats.org/officeDocument/2006/relationships/oleObject" Target="../embeddings/oleObject130.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3.xml"/><Relationship Id="rId1" Type="http://schemas.openxmlformats.org/officeDocument/2006/relationships/vmlDrawing" Target="../drawings/vmlDrawing132.vml"/><Relationship Id="rId5" Type="http://schemas.openxmlformats.org/officeDocument/2006/relationships/image" Target="../media/image1.emf"/><Relationship Id="rId4" Type="http://schemas.openxmlformats.org/officeDocument/2006/relationships/oleObject" Target="../embeddings/oleObject131.bin"/></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4.xml"/><Relationship Id="rId1" Type="http://schemas.openxmlformats.org/officeDocument/2006/relationships/vmlDrawing" Target="../drawings/vmlDrawing133.vml"/><Relationship Id="rId5" Type="http://schemas.openxmlformats.org/officeDocument/2006/relationships/image" Target="../media/image1.emf"/><Relationship Id="rId4" Type="http://schemas.openxmlformats.org/officeDocument/2006/relationships/oleObject" Target="../embeddings/oleObject132.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5.xml"/><Relationship Id="rId1" Type="http://schemas.openxmlformats.org/officeDocument/2006/relationships/vmlDrawing" Target="../drawings/vmlDrawing134.vml"/><Relationship Id="rId5" Type="http://schemas.openxmlformats.org/officeDocument/2006/relationships/image" Target="../media/image1.emf"/><Relationship Id="rId4" Type="http://schemas.openxmlformats.org/officeDocument/2006/relationships/oleObject" Target="../embeddings/oleObject13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6.xml"/><Relationship Id="rId1" Type="http://schemas.openxmlformats.org/officeDocument/2006/relationships/vmlDrawing" Target="../drawings/vmlDrawing135.vml"/><Relationship Id="rId5" Type="http://schemas.openxmlformats.org/officeDocument/2006/relationships/image" Target="../media/image1.emf"/><Relationship Id="rId4" Type="http://schemas.openxmlformats.org/officeDocument/2006/relationships/oleObject" Target="../embeddings/oleObject134.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7.xml"/><Relationship Id="rId1" Type="http://schemas.openxmlformats.org/officeDocument/2006/relationships/vmlDrawing" Target="../drawings/vmlDrawing136.vml"/><Relationship Id="rId5" Type="http://schemas.openxmlformats.org/officeDocument/2006/relationships/image" Target="../media/image1.emf"/><Relationship Id="rId4" Type="http://schemas.openxmlformats.org/officeDocument/2006/relationships/oleObject" Target="../embeddings/oleObject135.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8.xml"/><Relationship Id="rId1" Type="http://schemas.openxmlformats.org/officeDocument/2006/relationships/vmlDrawing" Target="../drawings/vmlDrawing137.vml"/><Relationship Id="rId5" Type="http://schemas.openxmlformats.org/officeDocument/2006/relationships/image" Target="../media/image1.emf"/><Relationship Id="rId4" Type="http://schemas.openxmlformats.org/officeDocument/2006/relationships/oleObject" Target="../embeddings/oleObject136.bin"/></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9.xml"/><Relationship Id="rId1" Type="http://schemas.openxmlformats.org/officeDocument/2006/relationships/vmlDrawing" Target="../drawings/vmlDrawing138.vml"/><Relationship Id="rId5" Type="http://schemas.openxmlformats.org/officeDocument/2006/relationships/image" Target="../media/image1.emf"/><Relationship Id="rId4" Type="http://schemas.openxmlformats.org/officeDocument/2006/relationships/oleObject" Target="../embeddings/oleObject13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40.xml"/><Relationship Id="rId1" Type="http://schemas.openxmlformats.org/officeDocument/2006/relationships/vmlDrawing" Target="../drawings/vmlDrawing139.vml"/><Relationship Id="rId5" Type="http://schemas.openxmlformats.org/officeDocument/2006/relationships/image" Target="../media/image1.emf"/><Relationship Id="rId4" Type="http://schemas.openxmlformats.org/officeDocument/2006/relationships/oleObject" Target="../embeddings/oleObject138.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41.xml"/><Relationship Id="rId1" Type="http://schemas.openxmlformats.org/officeDocument/2006/relationships/vmlDrawing" Target="../drawings/vmlDrawing140.vml"/><Relationship Id="rId5" Type="http://schemas.openxmlformats.org/officeDocument/2006/relationships/image" Target="../media/image1.emf"/><Relationship Id="rId4" Type="http://schemas.openxmlformats.org/officeDocument/2006/relationships/oleObject" Target="../embeddings/oleObject139.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3.xml"/><Relationship Id="rId1" Type="http://schemas.openxmlformats.org/officeDocument/2006/relationships/vmlDrawing" Target="../drawings/vmlDrawing142.vml"/><Relationship Id="rId5" Type="http://schemas.openxmlformats.org/officeDocument/2006/relationships/image" Target="../media/image1.emf"/><Relationship Id="rId4" Type="http://schemas.openxmlformats.org/officeDocument/2006/relationships/oleObject" Target="../embeddings/oleObject141.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45.xml"/><Relationship Id="rId1" Type="http://schemas.openxmlformats.org/officeDocument/2006/relationships/vmlDrawing" Target="../drawings/vmlDrawing14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43.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46.xml"/><Relationship Id="rId1" Type="http://schemas.openxmlformats.org/officeDocument/2006/relationships/vmlDrawing" Target="../drawings/vmlDrawing14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44.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47.xml"/><Relationship Id="rId1" Type="http://schemas.openxmlformats.org/officeDocument/2006/relationships/vmlDrawing" Target="../drawings/vmlDrawing1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45.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48.xml"/><Relationship Id="rId1" Type="http://schemas.openxmlformats.org/officeDocument/2006/relationships/vmlDrawing" Target="../drawings/vmlDrawing1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46.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49.xml"/><Relationship Id="rId1" Type="http://schemas.openxmlformats.org/officeDocument/2006/relationships/vmlDrawing" Target="../drawings/vmlDrawing148.vml"/><Relationship Id="rId5" Type="http://schemas.openxmlformats.org/officeDocument/2006/relationships/image" Target="../media/image1.emf"/><Relationship Id="rId4" Type="http://schemas.openxmlformats.org/officeDocument/2006/relationships/oleObject" Target="../embeddings/oleObject147.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0.xml"/><Relationship Id="rId1" Type="http://schemas.openxmlformats.org/officeDocument/2006/relationships/vmlDrawing" Target="../drawings/vmlDrawing149.vml"/><Relationship Id="rId5" Type="http://schemas.openxmlformats.org/officeDocument/2006/relationships/image" Target="../media/image1.emf"/><Relationship Id="rId4" Type="http://schemas.openxmlformats.org/officeDocument/2006/relationships/oleObject" Target="../embeddings/oleObject148.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1.xml"/><Relationship Id="rId1" Type="http://schemas.openxmlformats.org/officeDocument/2006/relationships/vmlDrawing" Target="../drawings/vmlDrawing150.vml"/><Relationship Id="rId5" Type="http://schemas.openxmlformats.org/officeDocument/2006/relationships/image" Target="../media/image1.emf"/><Relationship Id="rId4" Type="http://schemas.openxmlformats.org/officeDocument/2006/relationships/oleObject" Target="../embeddings/oleObject149.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2.xml"/><Relationship Id="rId1" Type="http://schemas.openxmlformats.org/officeDocument/2006/relationships/vmlDrawing" Target="../drawings/vmlDrawing151.vml"/><Relationship Id="rId5" Type="http://schemas.openxmlformats.org/officeDocument/2006/relationships/image" Target="../media/image1.emf"/><Relationship Id="rId4" Type="http://schemas.openxmlformats.org/officeDocument/2006/relationships/oleObject" Target="../embeddings/oleObject150.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3.xml"/><Relationship Id="rId1" Type="http://schemas.openxmlformats.org/officeDocument/2006/relationships/vmlDrawing" Target="../drawings/vmlDrawing152.vml"/><Relationship Id="rId5" Type="http://schemas.openxmlformats.org/officeDocument/2006/relationships/image" Target="../media/image1.emf"/><Relationship Id="rId4" Type="http://schemas.openxmlformats.org/officeDocument/2006/relationships/oleObject" Target="../embeddings/oleObject151.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4.xml"/><Relationship Id="rId1" Type="http://schemas.openxmlformats.org/officeDocument/2006/relationships/vmlDrawing" Target="../drawings/vmlDrawing153.vml"/><Relationship Id="rId5" Type="http://schemas.openxmlformats.org/officeDocument/2006/relationships/image" Target="../media/image1.emf"/><Relationship Id="rId4" Type="http://schemas.openxmlformats.org/officeDocument/2006/relationships/oleObject" Target="../embeddings/oleObject152.bin"/></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5.xml"/><Relationship Id="rId1" Type="http://schemas.openxmlformats.org/officeDocument/2006/relationships/vmlDrawing" Target="../drawings/vmlDrawing154.vml"/><Relationship Id="rId5" Type="http://schemas.openxmlformats.org/officeDocument/2006/relationships/image" Target="../media/image1.emf"/><Relationship Id="rId4" Type="http://schemas.openxmlformats.org/officeDocument/2006/relationships/oleObject" Target="../embeddings/oleObject153.bin"/></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6.xml"/><Relationship Id="rId1" Type="http://schemas.openxmlformats.org/officeDocument/2006/relationships/vmlDrawing" Target="../drawings/vmlDrawing155.vml"/><Relationship Id="rId5" Type="http://schemas.openxmlformats.org/officeDocument/2006/relationships/image" Target="../media/image1.emf"/><Relationship Id="rId4" Type="http://schemas.openxmlformats.org/officeDocument/2006/relationships/oleObject" Target="../embeddings/oleObject154.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7.xml"/><Relationship Id="rId1" Type="http://schemas.openxmlformats.org/officeDocument/2006/relationships/vmlDrawing" Target="../drawings/vmlDrawing156.vml"/><Relationship Id="rId5" Type="http://schemas.openxmlformats.org/officeDocument/2006/relationships/image" Target="../media/image1.emf"/><Relationship Id="rId4" Type="http://schemas.openxmlformats.org/officeDocument/2006/relationships/oleObject" Target="../embeddings/oleObject155.bin"/></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8.xml"/><Relationship Id="rId1" Type="http://schemas.openxmlformats.org/officeDocument/2006/relationships/vmlDrawing" Target="../drawings/vmlDrawing157.vml"/><Relationship Id="rId5" Type="http://schemas.openxmlformats.org/officeDocument/2006/relationships/image" Target="../media/image1.emf"/><Relationship Id="rId4" Type="http://schemas.openxmlformats.org/officeDocument/2006/relationships/oleObject" Target="../embeddings/oleObject156.bin"/></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9.xml"/><Relationship Id="rId1" Type="http://schemas.openxmlformats.org/officeDocument/2006/relationships/vmlDrawing" Target="../drawings/vmlDrawing158.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157.bin"/></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17.xml"/><Relationship Id="rId7" Type="http://schemas.openxmlformats.org/officeDocument/2006/relationships/image" Target="../media/image2.png"/><Relationship Id="rId2" Type="http://schemas.openxmlformats.org/officeDocument/2006/relationships/tags" Target="../tags/tag160.xml"/><Relationship Id="rId1" Type="http://schemas.openxmlformats.org/officeDocument/2006/relationships/vmlDrawing" Target="../drawings/vmlDrawing15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8.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61.xml"/><Relationship Id="rId1" Type="http://schemas.openxmlformats.org/officeDocument/2006/relationships/vmlDrawing" Target="../drawings/vmlDrawing160.vml"/><Relationship Id="rId5" Type="http://schemas.openxmlformats.org/officeDocument/2006/relationships/image" Target="../media/image1.emf"/><Relationship Id="rId4" Type="http://schemas.openxmlformats.org/officeDocument/2006/relationships/oleObject" Target="../embeddings/oleObject159.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62.xml"/><Relationship Id="rId1" Type="http://schemas.openxmlformats.org/officeDocument/2006/relationships/vmlDrawing" Target="../drawings/vmlDrawing161.vml"/><Relationship Id="rId5" Type="http://schemas.openxmlformats.org/officeDocument/2006/relationships/image" Target="../media/image1.emf"/><Relationship Id="rId4" Type="http://schemas.openxmlformats.org/officeDocument/2006/relationships/oleObject" Target="../embeddings/oleObject16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63.xml"/><Relationship Id="rId1" Type="http://schemas.openxmlformats.org/officeDocument/2006/relationships/vmlDrawing" Target="../drawings/vmlDrawing162.vml"/><Relationship Id="rId5" Type="http://schemas.openxmlformats.org/officeDocument/2006/relationships/image" Target="../media/image1.emf"/><Relationship Id="rId4" Type="http://schemas.openxmlformats.org/officeDocument/2006/relationships/oleObject" Target="../embeddings/oleObject161.bin"/></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64.xml"/><Relationship Id="rId1" Type="http://schemas.openxmlformats.org/officeDocument/2006/relationships/vmlDrawing" Target="../drawings/vmlDrawing163.vml"/><Relationship Id="rId5" Type="http://schemas.openxmlformats.org/officeDocument/2006/relationships/image" Target="../media/image1.emf"/><Relationship Id="rId4" Type="http://schemas.openxmlformats.org/officeDocument/2006/relationships/oleObject" Target="../embeddings/oleObject162.bin"/></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6.xml"/><Relationship Id="rId1" Type="http://schemas.openxmlformats.org/officeDocument/2006/relationships/vmlDrawing" Target="../drawings/vmlDrawing165.vml"/><Relationship Id="rId5" Type="http://schemas.openxmlformats.org/officeDocument/2006/relationships/image" Target="../media/image1.emf"/><Relationship Id="rId4" Type="http://schemas.openxmlformats.org/officeDocument/2006/relationships/oleObject" Target="../embeddings/oleObject164.bin"/></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7.xml"/><Relationship Id="rId1" Type="http://schemas.openxmlformats.org/officeDocument/2006/relationships/vmlDrawing" Target="../drawings/vmlDrawing166.vml"/><Relationship Id="rId5" Type="http://schemas.openxmlformats.org/officeDocument/2006/relationships/image" Target="../media/image1.emf"/><Relationship Id="rId4" Type="http://schemas.openxmlformats.org/officeDocument/2006/relationships/oleObject" Target="../embeddings/oleObject165.bin"/></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8.xml"/><Relationship Id="rId1" Type="http://schemas.openxmlformats.org/officeDocument/2006/relationships/vmlDrawing" Target="../drawings/vmlDrawing167.vml"/><Relationship Id="rId5" Type="http://schemas.openxmlformats.org/officeDocument/2006/relationships/image" Target="../media/image1.emf"/><Relationship Id="rId4" Type="http://schemas.openxmlformats.org/officeDocument/2006/relationships/oleObject" Target="../embeddings/oleObject166.bin"/></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9.xml"/><Relationship Id="rId1" Type="http://schemas.openxmlformats.org/officeDocument/2006/relationships/vmlDrawing" Target="../drawings/vmlDrawing168.vml"/><Relationship Id="rId5" Type="http://schemas.openxmlformats.org/officeDocument/2006/relationships/image" Target="../media/image1.emf"/><Relationship Id="rId4" Type="http://schemas.openxmlformats.org/officeDocument/2006/relationships/oleObject" Target="../embeddings/oleObject167.bin"/></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0.xml"/><Relationship Id="rId1" Type="http://schemas.openxmlformats.org/officeDocument/2006/relationships/vmlDrawing" Target="../drawings/vmlDrawing169.vml"/><Relationship Id="rId5" Type="http://schemas.openxmlformats.org/officeDocument/2006/relationships/image" Target="../media/image1.emf"/><Relationship Id="rId4" Type="http://schemas.openxmlformats.org/officeDocument/2006/relationships/oleObject" Target="../embeddings/oleObject168.bin"/></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1.xml"/><Relationship Id="rId1" Type="http://schemas.openxmlformats.org/officeDocument/2006/relationships/vmlDrawing" Target="../drawings/vmlDrawing170.vml"/><Relationship Id="rId5" Type="http://schemas.openxmlformats.org/officeDocument/2006/relationships/image" Target="../media/image1.emf"/><Relationship Id="rId4" Type="http://schemas.openxmlformats.org/officeDocument/2006/relationships/oleObject" Target="../embeddings/oleObject169.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2.xml"/><Relationship Id="rId1" Type="http://schemas.openxmlformats.org/officeDocument/2006/relationships/vmlDrawing" Target="../drawings/vmlDrawing171.vml"/><Relationship Id="rId5" Type="http://schemas.openxmlformats.org/officeDocument/2006/relationships/image" Target="../media/image1.emf"/><Relationship Id="rId4" Type="http://schemas.openxmlformats.org/officeDocument/2006/relationships/oleObject" Target="../embeddings/oleObject170.bin"/></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3.xml"/><Relationship Id="rId1" Type="http://schemas.openxmlformats.org/officeDocument/2006/relationships/vmlDrawing" Target="../drawings/vmlDrawing172.vml"/><Relationship Id="rId5" Type="http://schemas.openxmlformats.org/officeDocument/2006/relationships/image" Target="../media/image1.emf"/><Relationship Id="rId4" Type="http://schemas.openxmlformats.org/officeDocument/2006/relationships/oleObject" Target="../embeddings/oleObject171.bin"/></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4.xml"/><Relationship Id="rId1" Type="http://schemas.openxmlformats.org/officeDocument/2006/relationships/vmlDrawing" Target="../drawings/vmlDrawing173.vml"/><Relationship Id="rId5" Type="http://schemas.openxmlformats.org/officeDocument/2006/relationships/image" Target="../media/image1.emf"/><Relationship Id="rId4" Type="http://schemas.openxmlformats.org/officeDocument/2006/relationships/oleObject" Target="../embeddings/oleObject172.bin"/></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5.xml"/><Relationship Id="rId1" Type="http://schemas.openxmlformats.org/officeDocument/2006/relationships/vmlDrawing" Target="../drawings/vmlDrawing174.vml"/><Relationship Id="rId5" Type="http://schemas.openxmlformats.org/officeDocument/2006/relationships/image" Target="../media/image1.emf"/><Relationship Id="rId4" Type="http://schemas.openxmlformats.org/officeDocument/2006/relationships/oleObject" Target="../embeddings/oleObject17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6.xml"/><Relationship Id="rId1" Type="http://schemas.openxmlformats.org/officeDocument/2006/relationships/vmlDrawing" Target="../drawings/vmlDrawing175.vml"/><Relationship Id="rId5" Type="http://schemas.openxmlformats.org/officeDocument/2006/relationships/image" Target="../media/image1.emf"/><Relationship Id="rId4" Type="http://schemas.openxmlformats.org/officeDocument/2006/relationships/oleObject" Target="../embeddings/oleObject174.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7.xml"/><Relationship Id="rId1" Type="http://schemas.openxmlformats.org/officeDocument/2006/relationships/vmlDrawing" Target="../drawings/vmlDrawing176.vml"/><Relationship Id="rId5" Type="http://schemas.openxmlformats.org/officeDocument/2006/relationships/image" Target="../media/image1.emf"/><Relationship Id="rId4" Type="http://schemas.openxmlformats.org/officeDocument/2006/relationships/oleObject" Target="../embeddings/oleObject175.bin"/></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8.xml"/><Relationship Id="rId1" Type="http://schemas.openxmlformats.org/officeDocument/2006/relationships/vmlDrawing" Target="../drawings/vmlDrawing177.vml"/><Relationship Id="rId5" Type="http://schemas.openxmlformats.org/officeDocument/2006/relationships/image" Target="../media/image1.emf"/><Relationship Id="rId4" Type="http://schemas.openxmlformats.org/officeDocument/2006/relationships/oleObject" Target="../embeddings/oleObject176.bin"/></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9.xml"/><Relationship Id="rId1" Type="http://schemas.openxmlformats.org/officeDocument/2006/relationships/vmlDrawing" Target="../drawings/vmlDrawing178.vml"/><Relationship Id="rId5" Type="http://schemas.openxmlformats.org/officeDocument/2006/relationships/image" Target="../media/image1.emf"/><Relationship Id="rId4" Type="http://schemas.openxmlformats.org/officeDocument/2006/relationships/oleObject" Target="../embeddings/oleObject177.bin"/></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80.xml"/><Relationship Id="rId1" Type="http://schemas.openxmlformats.org/officeDocument/2006/relationships/vmlDrawing" Target="../drawings/vmlDrawing179.vml"/><Relationship Id="rId5" Type="http://schemas.openxmlformats.org/officeDocument/2006/relationships/image" Target="../media/image1.emf"/><Relationship Id="rId4" Type="http://schemas.openxmlformats.org/officeDocument/2006/relationships/oleObject" Target="../embeddings/oleObject178.bin"/></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2.xml"/><Relationship Id="rId1" Type="http://schemas.openxmlformats.org/officeDocument/2006/relationships/vmlDrawing" Target="../drawings/vmlDrawing181.vml"/><Relationship Id="rId5" Type="http://schemas.openxmlformats.org/officeDocument/2006/relationships/image" Target="../media/image1.emf"/><Relationship Id="rId4" Type="http://schemas.openxmlformats.org/officeDocument/2006/relationships/oleObject" Target="../embeddings/oleObject160.bin"/></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3.xml"/><Relationship Id="rId1" Type="http://schemas.openxmlformats.org/officeDocument/2006/relationships/vmlDrawing" Target="../drawings/vmlDrawing182.vml"/><Relationship Id="rId5" Type="http://schemas.openxmlformats.org/officeDocument/2006/relationships/image" Target="../media/image1.emf"/><Relationship Id="rId4" Type="http://schemas.openxmlformats.org/officeDocument/2006/relationships/oleObject" Target="../embeddings/oleObject180.bin"/></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4.xml"/><Relationship Id="rId1" Type="http://schemas.openxmlformats.org/officeDocument/2006/relationships/vmlDrawing" Target="../drawings/vmlDrawing183.vml"/><Relationship Id="rId5" Type="http://schemas.openxmlformats.org/officeDocument/2006/relationships/image" Target="../media/image1.emf"/><Relationship Id="rId4" Type="http://schemas.openxmlformats.org/officeDocument/2006/relationships/oleObject" Target="../embeddings/oleObject181.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5.xml"/><Relationship Id="rId1" Type="http://schemas.openxmlformats.org/officeDocument/2006/relationships/vmlDrawing" Target="../drawings/vmlDrawing184.vml"/><Relationship Id="rId5" Type="http://schemas.openxmlformats.org/officeDocument/2006/relationships/image" Target="../media/image1.emf"/><Relationship Id="rId4" Type="http://schemas.openxmlformats.org/officeDocument/2006/relationships/oleObject" Target="../embeddings/oleObject182.bin"/></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6.xml"/><Relationship Id="rId1" Type="http://schemas.openxmlformats.org/officeDocument/2006/relationships/vmlDrawing" Target="../drawings/vmlDrawing185.vml"/><Relationship Id="rId5" Type="http://schemas.openxmlformats.org/officeDocument/2006/relationships/image" Target="../media/image1.emf"/><Relationship Id="rId4" Type="http://schemas.openxmlformats.org/officeDocument/2006/relationships/oleObject" Target="../embeddings/oleObject183.bin"/></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7.xml"/><Relationship Id="rId1" Type="http://schemas.openxmlformats.org/officeDocument/2006/relationships/vmlDrawing" Target="../drawings/vmlDrawing186.vml"/><Relationship Id="rId5" Type="http://schemas.openxmlformats.org/officeDocument/2006/relationships/image" Target="../media/image1.emf"/><Relationship Id="rId4" Type="http://schemas.openxmlformats.org/officeDocument/2006/relationships/oleObject" Target="../embeddings/oleObject184.bin"/></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8.xml"/><Relationship Id="rId1" Type="http://schemas.openxmlformats.org/officeDocument/2006/relationships/vmlDrawing" Target="../drawings/vmlDrawing187.vml"/><Relationship Id="rId5" Type="http://schemas.openxmlformats.org/officeDocument/2006/relationships/image" Target="../media/image1.emf"/><Relationship Id="rId4" Type="http://schemas.openxmlformats.org/officeDocument/2006/relationships/oleObject" Target="../embeddings/oleObject185.bin"/></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9.xml"/><Relationship Id="rId1" Type="http://schemas.openxmlformats.org/officeDocument/2006/relationships/vmlDrawing" Target="../drawings/vmlDrawing188.vml"/><Relationship Id="rId5" Type="http://schemas.openxmlformats.org/officeDocument/2006/relationships/image" Target="../media/image1.emf"/><Relationship Id="rId4" Type="http://schemas.openxmlformats.org/officeDocument/2006/relationships/oleObject" Target="../embeddings/oleObject186.bin"/></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90.xml"/><Relationship Id="rId1" Type="http://schemas.openxmlformats.org/officeDocument/2006/relationships/vmlDrawing" Target="../drawings/vmlDrawing189.vml"/><Relationship Id="rId5" Type="http://schemas.openxmlformats.org/officeDocument/2006/relationships/image" Target="../media/image1.emf"/><Relationship Id="rId4" Type="http://schemas.openxmlformats.org/officeDocument/2006/relationships/oleObject" Target="../embeddings/oleObject187.bin"/></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91.xml"/><Relationship Id="rId1" Type="http://schemas.openxmlformats.org/officeDocument/2006/relationships/vmlDrawing" Target="../drawings/vmlDrawing190.vml"/><Relationship Id="rId5" Type="http://schemas.openxmlformats.org/officeDocument/2006/relationships/image" Target="../media/image1.emf"/><Relationship Id="rId4" Type="http://schemas.openxmlformats.org/officeDocument/2006/relationships/oleObject" Target="../embeddings/oleObject188.bin"/></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92.xml"/><Relationship Id="rId1" Type="http://schemas.openxmlformats.org/officeDocument/2006/relationships/vmlDrawing" Target="../drawings/vmlDrawing191.vml"/><Relationship Id="rId5" Type="http://schemas.openxmlformats.org/officeDocument/2006/relationships/image" Target="../media/image1.emf"/><Relationship Id="rId4" Type="http://schemas.openxmlformats.org/officeDocument/2006/relationships/oleObject" Target="../embeddings/oleObject189.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93.xml"/><Relationship Id="rId1" Type="http://schemas.openxmlformats.org/officeDocument/2006/relationships/vmlDrawing" Target="../drawings/vmlDrawing192.vml"/><Relationship Id="rId5" Type="http://schemas.openxmlformats.org/officeDocument/2006/relationships/image" Target="../media/image1.emf"/><Relationship Id="rId4" Type="http://schemas.openxmlformats.org/officeDocument/2006/relationships/oleObject" Target="../embeddings/oleObject190.bin"/></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94.xml"/><Relationship Id="rId1" Type="http://schemas.openxmlformats.org/officeDocument/2006/relationships/vmlDrawing" Target="../drawings/vmlDrawing193.vml"/><Relationship Id="rId5" Type="http://schemas.openxmlformats.org/officeDocument/2006/relationships/image" Target="../media/image1.emf"/><Relationship Id="rId4" Type="http://schemas.openxmlformats.org/officeDocument/2006/relationships/oleObject" Target="../embeddings/oleObject191.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95.xml"/><Relationship Id="rId1" Type="http://schemas.openxmlformats.org/officeDocument/2006/relationships/vmlDrawing" Target="../drawings/vmlDrawing194.vml"/><Relationship Id="rId5" Type="http://schemas.openxmlformats.org/officeDocument/2006/relationships/image" Target="../media/image1.emf"/><Relationship Id="rId4" Type="http://schemas.openxmlformats.org/officeDocument/2006/relationships/oleObject" Target="../embeddings/oleObject192.bin"/></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3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35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689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893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964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996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3539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098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15012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201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3262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303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16627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405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1558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508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81594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610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22075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713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29438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815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2599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5107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711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6216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017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4807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556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a:ext>
            </a:extLst>
          </a:blip>
          <a:srcRect l="2459" t="3595" r="68462" b="84596"/>
          <a:stretch/>
        </p:blipFill>
        <p:spPr>
          <a:xfrm>
            <a:off x="0" y="195941"/>
            <a:ext cx="3545263" cy="809897"/>
          </a:xfrm>
          <a:prstGeom prst="rect">
            <a:avLst/>
          </a:prstGeom>
        </p:spPr>
      </p:pic>
    </p:spTree>
    <p:extLst>
      <p:ext uri="{BB962C8B-B14F-4D97-AF65-F5344CB8AC3E}">
        <p14:creationId xmlns:p14="http://schemas.microsoft.com/office/powerpoint/2010/main" val="268817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58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3" name="Picture 12"/>
          <p:cNvPicPr>
            <a:picLocks noChangeAspect="1"/>
          </p:cNvPicPr>
          <p:nvPr userDrawn="1"/>
        </p:nvPicPr>
        <p:blipFill rotWithShape="1">
          <a:blip r:embed="rId6" cstate="print">
            <a:alphaModFix/>
            <a:extLst>
              <a:ext uri="{28A0092B-C50C-407E-A947-70E740481C1C}">
                <a14:useLocalDpi xmlns:a14="http://schemas.microsoft.com/office/drawing/2010/main"/>
              </a:ext>
            </a:extLst>
          </a:blip>
          <a:srcRect l="2459" t="6436" r="69250" b="88379"/>
          <a:stretch/>
        </p:blipFill>
        <p:spPr>
          <a:xfrm>
            <a:off x="0" y="390524"/>
            <a:ext cx="3449240" cy="355601"/>
          </a:xfrm>
          <a:prstGeom prst="rect">
            <a:avLst/>
          </a:prstGeom>
        </p:spPr>
      </p:pic>
    </p:spTree>
    <p:extLst>
      <p:ext uri="{BB962C8B-B14F-4D97-AF65-F5344CB8AC3E}">
        <p14:creationId xmlns:p14="http://schemas.microsoft.com/office/powerpoint/2010/main" val="372123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761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381060" y="1395414"/>
            <a:ext cx="12507236" cy="5405437"/>
          </a:xfrm>
          <a:prstGeom prst="rect">
            <a:avLst/>
          </a:prstGeom>
          <a:solidFill>
            <a:schemeClr val="accent5">
              <a:lumMod val="60000"/>
              <a:lumOff val="40000"/>
            </a:schemeClr>
          </a:solidFill>
        </p:spPr>
        <p:txBody>
          <a:bodyPr tIns="720000"/>
          <a:lstStyle>
            <a:lvl1pPr marL="0" indent="0" algn="ctr">
              <a:buNone/>
              <a:defRPr>
                <a:solidFill>
                  <a:schemeClr val="bg1"/>
                </a:solidFill>
              </a:defRPr>
            </a:lvl1pPr>
          </a:lstStyle>
          <a:p>
            <a:r>
              <a:rPr lang="en-US" dirty="0"/>
              <a:t>Click icon to add picture</a:t>
            </a:r>
          </a:p>
        </p:txBody>
      </p:sp>
      <p:sp>
        <p:nvSpPr>
          <p:cNvPr id="2" name="Title 1"/>
          <p:cNvSpPr>
            <a:spLocks noGrp="1"/>
          </p:cNvSpPr>
          <p:nvPr>
            <p:ph type="title" hasCustomPrompt="1"/>
          </p:nvPr>
        </p:nvSpPr>
        <p:spPr bwMode="gray">
          <a:xfrm>
            <a:off x="351316" y="35244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4053"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4" name="Text Placeholder 3"/>
          <p:cNvSpPr>
            <a:spLocks noGrp="1"/>
          </p:cNvSpPr>
          <p:nvPr>
            <p:ph type="body" sz="quarter" idx="10" hasCustomPrompt="1"/>
          </p:nvPr>
        </p:nvSpPr>
        <p:spPr bwMode="gray">
          <a:xfrm>
            <a:off x="2531932" y="2512932"/>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cxnSp>
        <p:nvCxnSpPr>
          <p:cNvPr id="12" name="Straight Connector 11"/>
          <p:cNvCxnSpPr/>
          <p:nvPr userDrawn="1"/>
        </p:nvCxnSpPr>
        <p:spPr bwMode="gray">
          <a:xfrm>
            <a:off x="1"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75145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8634"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6594"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1" y="137245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1" y="157733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0166" y="1902928"/>
            <a:ext cx="5235067"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781931" y="1902928"/>
            <a:ext cx="5232045"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4496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965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31472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0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068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97639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1706"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356778" y="2461174"/>
            <a:ext cx="5238453"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5" y="136229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5" y="156717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8630"/>
            <a:ext cx="5236703"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6665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2730"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7438"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7438"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652877"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652877"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24255"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24255"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8875" y="2458635"/>
            <a:ext cx="4133323"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644368" y="2459740"/>
            <a:ext cx="4124127"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8905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3754"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3209" y="81274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3209"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3209"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8906946" y="2467962"/>
            <a:ext cx="4169765" cy="102612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09670" y="3548040"/>
            <a:ext cx="4169765" cy="1054123"/>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31932" y="2458714"/>
            <a:ext cx="4128151" cy="1035374"/>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46526" y="3559767"/>
            <a:ext cx="4113557" cy="104239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82665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477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8914562" y="2467962"/>
            <a:ext cx="4162147"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17287" y="3548040"/>
            <a:ext cx="415942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6366" y="2463159"/>
            <a:ext cx="4163716"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11610" y="3555957"/>
            <a:ext cx="414847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512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1513"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1513"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38187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5802"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3555676"/>
            <a:ext cx="3081872"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3557877"/>
            <a:ext cx="3088537"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57873"/>
            <a:ext cx="3097100"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3550866"/>
            <a:ext cx="3088946"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6594"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6594"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60948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1002399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6733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682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39832"/>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5022" y="807756"/>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84376" y="138388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58876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780052" y="3011508"/>
            <a:ext cx="4152135"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9905" y="5207562"/>
            <a:ext cx="4121798"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8700" y="3006084"/>
            <a:ext cx="4161383"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5170" y="5209764"/>
            <a:ext cx="4164912"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36626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785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29" y="3555676"/>
            <a:ext cx="3081873"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57876"/>
            <a:ext cx="308853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48347"/>
            <a:ext cx="3097101"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4" y="3550865"/>
            <a:ext cx="308894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8" y="1371821"/>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8"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37412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887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005158"/>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220262"/>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001004"/>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222464"/>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4"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4"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6" name="Text Placeholder 5"/>
          <p:cNvSpPr>
            <a:spLocks noGrp="1"/>
          </p:cNvSpPr>
          <p:nvPr>
            <p:ph type="body" sz="quarter" idx="23" hasCustomPrompt="1"/>
          </p:nvPr>
        </p:nvSpPr>
        <p:spPr>
          <a:xfrm>
            <a:off x="2515600"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5"/>
          <p:cNvSpPr>
            <a:spLocks noGrp="1"/>
          </p:cNvSpPr>
          <p:nvPr>
            <p:ph type="body" sz="quarter" idx="24" hasCustomPrompt="1"/>
          </p:nvPr>
        </p:nvSpPr>
        <p:spPr>
          <a:xfrm>
            <a:off x="6787706"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91500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989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5"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5"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64284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426"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20922"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86192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1946"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12856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97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8907307" y="4087685"/>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hasCustomPrompt="1"/>
          </p:nvPr>
        </p:nvSpPr>
        <p:spPr>
          <a:xfrm>
            <a:off x="4670102" y="1936750"/>
            <a:ext cx="4115448" cy="4313238"/>
          </a:xfrm>
          <a:prstGeom prst="rect">
            <a:avLst/>
          </a:prstGeom>
          <a:solidFill>
            <a:schemeClr val="accent5">
              <a:lumMod val="40000"/>
              <a:lumOff val="60000"/>
            </a:schemeClr>
          </a:solidFill>
        </p:spPr>
        <p:txBody>
          <a:bodyPr tIns="1800000" anchor="t"/>
          <a:lstStyle>
            <a:lvl1pPr algn="ctr">
              <a:defRPr baseline="0">
                <a:solidFill>
                  <a:schemeClr val="bg1"/>
                </a:solidFill>
              </a:defRPr>
            </a:lvl1pPr>
          </a:lstStyle>
          <a:p>
            <a:r>
              <a:rPr lang="en-GB" dirty="0"/>
              <a:t>Space for character illustration – delete grey shape</a:t>
            </a:r>
          </a:p>
        </p:txBody>
      </p:sp>
      <p:sp>
        <p:nvSpPr>
          <p:cNvPr id="13"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19742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501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28582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604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71316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706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42346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809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6316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11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2951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013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99409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116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09918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45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18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292618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21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72385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23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8866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25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90882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86232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383819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44195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39820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978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28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380763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47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730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43990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1471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01426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55766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119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25363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935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0441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037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381060" y="1395414"/>
            <a:ext cx="12507236" cy="5405437"/>
          </a:xfrm>
          <a:prstGeom prst="rect">
            <a:avLst/>
          </a:prstGeom>
          <a:solidFill>
            <a:schemeClr val="accent5">
              <a:lumMod val="60000"/>
              <a:lumOff val="40000"/>
            </a:schemeClr>
          </a:solidFill>
        </p:spPr>
        <p:txBody>
          <a:bodyPr tIns="720000"/>
          <a:lstStyle>
            <a:lvl1pPr marL="0" indent="0" algn="ctr">
              <a:buNone/>
              <a:defRPr>
                <a:solidFill>
                  <a:schemeClr val="bg1"/>
                </a:solidFill>
              </a:defRPr>
            </a:lvl1pPr>
          </a:lstStyle>
          <a:p>
            <a:r>
              <a:rPr lang="en-US" dirty="0"/>
              <a:t>Click icon to add picture</a:t>
            </a:r>
          </a:p>
        </p:txBody>
      </p:sp>
      <p:sp>
        <p:nvSpPr>
          <p:cNvPr id="2" name="Title 1"/>
          <p:cNvSpPr>
            <a:spLocks noGrp="1"/>
          </p:cNvSpPr>
          <p:nvPr>
            <p:ph type="title" hasCustomPrompt="1"/>
          </p:nvPr>
        </p:nvSpPr>
        <p:spPr bwMode="gray">
          <a:xfrm>
            <a:off x="351316" y="35244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4053"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4" name="Text Placeholder 3"/>
          <p:cNvSpPr>
            <a:spLocks noGrp="1"/>
          </p:cNvSpPr>
          <p:nvPr>
            <p:ph type="body" sz="quarter" idx="10" hasCustomPrompt="1"/>
          </p:nvPr>
        </p:nvSpPr>
        <p:spPr bwMode="gray">
          <a:xfrm>
            <a:off x="2531932" y="2512932"/>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cxnSp>
        <p:nvCxnSpPr>
          <p:cNvPr id="12" name="Straight Connector 11"/>
          <p:cNvCxnSpPr/>
          <p:nvPr userDrawn="1"/>
        </p:nvCxnSpPr>
        <p:spPr bwMode="gray">
          <a:xfrm>
            <a:off x="1"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07020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1402"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6594"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1" y="137245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1" y="157733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0166" y="1902928"/>
            <a:ext cx="5235067"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781931" y="1902928"/>
            <a:ext cx="5232045"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74085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242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56022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345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99597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498"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4474"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356778" y="2461174"/>
            <a:ext cx="5238453"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5" y="136229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5" y="156717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8630"/>
            <a:ext cx="5236703"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68142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5498"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7438"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7438"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652877"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652877"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24255"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24255"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8875" y="2458635"/>
            <a:ext cx="4133323"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644368" y="2459740"/>
            <a:ext cx="4124127"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81993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6522"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3209" y="81274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3209"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3209"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8906946" y="2467962"/>
            <a:ext cx="4169765" cy="102612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09670" y="3548040"/>
            <a:ext cx="4169765" cy="1054123"/>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31932" y="2458714"/>
            <a:ext cx="4128151" cy="1035374"/>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46526" y="3559767"/>
            <a:ext cx="4113557" cy="104239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28891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754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8914562" y="2467962"/>
            <a:ext cx="4162147"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17287" y="3548040"/>
            <a:ext cx="415942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6366" y="2463159"/>
            <a:ext cx="4163716"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11610" y="3555957"/>
            <a:ext cx="414847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512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1513"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1513"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78160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8570"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3555676"/>
            <a:ext cx="3081872"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3557877"/>
            <a:ext cx="3088537"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57873"/>
            <a:ext cx="3097100"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3550866"/>
            <a:ext cx="3088946"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6594"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6594"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60948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1002399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1163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9594"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39832"/>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5022" y="807756"/>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84376" y="138388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58876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780052" y="3011508"/>
            <a:ext cx="4152135"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9905" y="5207562"/>
            <a:ext cx="4121798"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8700" y="3006084"/>
            <a:ext cx="4161383"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5170" y="5209764"/>
            <a:ext cx="4164912"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37164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061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29" y="3555676"/>
            <a:ext cx="3081873"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57876"/>
            <a:ext cx="308853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48347"/>
            <a:ext cx="3097101"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4" y="3550865"/>
            <a:ext cx="308894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8" y="1371821"/>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8"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78161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164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005158"/>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220262"/>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001004"/>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222464"/>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4"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4"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6" name="Text Placeholder 5"/>
          <p:cNvSpPr>
            <a:spLocks noGrp="1"/>
          </p:cNvSpPr>
          <p:nvPr>
            <p:ph type="body" sz="quarter" idx="23" hasCustomPrompt="1"/>
          </p:nvPr>
        </p:nvSpPr>
        <p:spPr>
          <a:xfrm>
            <a:off x="2515600"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5"/>
          <p:cNvSpPr>
            <a:spLocks noGrp="1"/>
          </p:cNvSpPr>
          <p:nvPr>
            <p:ph type="body" sz="quarter" idx="24" hasCustomPrompt="1"/>
          </p:nvPr>
        </p:nvSpPr>
        <p:spPr>
          <a:xfrm>
            <a:off x="6787706"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68049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266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5"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5"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05806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3690"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1608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8522"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4714"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219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573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8907307" y="4087685"/>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hasCustomPrompt="1"/>
          </p:nvPr>
        </p:nvSpPr>
        <p:spPr>
          <a:xfrm>
            <a:off x="4670102" y="1936750"/>
            <a:ext cx="4115448" cy="4313238"/>
          </a:xfrm>
          <a:prstGeom prst="rect">
            <a:avLst/>
          </a:prstGeom>
          <a:solidFill>
            <a:schemeClr val="accent5">
              <a:lumMod val="40000"/>
              <a:lumOff val="60000"/>
            </a:schemeClr>
          </a:solidFill>
        </p:spPr>
        <p:txBody>
          <a:bodyPr tIns="1800000" anchor="t"/>
          <a:lstStyle>
            <a:lvl1pPr algn="ctr">
              <a:defRPr baseline="0">
                <a:solidFill>
                  <a:schemeClr val="bg1"/>
                </a:solidFill>
              </a:defRPr>
            </a:lvl1pPr>
          </a:lstStyle>
          <a:p>
            <a:r>
              <a:rPr lang="en-GB" dirty="0"/>
              <a:t>Space for character illustration – delete grey shape</a:t>
            </a:r>
          </a:p>
        </p:txBody>
      </p:sp>
      <p:sp>
        <p:nvSpPr>
          <p:cNvPr id="13"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9446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8" y="1590"/>
          <a:ext cx="2116" cy="1587"/>
        </p:xfrm>
        <a:graphic>
          <a:graphicData uri="http://schemas.openxmlformats.org/presentationml/2006/ole">
            <mc:AlternateContent xmlns:mc="http://schemas.openxmlformats.org/markup-compatibility/2006">
              <mc:Choice xmlns:v="urn:schemas-microsoft-com:vml" Requires="v">
                <p:oleObj spid="_x0000_s15778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90"/>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6"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1"/>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0652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983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34706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085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6485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188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1313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290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49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393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17211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495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4709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597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55653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700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239965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802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06914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905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98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007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3302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849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256732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16751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07656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75889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109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202457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9546"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212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3776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38042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3953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31408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314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a:prstGeom prst="rect">
            <a:avLst/>
          </a:prstGeo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700" b="0" baseline="0">
                <a:solidFill>
                  <a:srgbClr val="000000"/>
                </a:solidFill>
              </a:defRPr>
            </a:lvl1pPr>
          </a:lstStyle>
          <a:p>
            <a:pPr lvl="0"/>
            <a:r>
              <a:rPr lang="en-GB" dirty="0"/>
              <a:t>Source: Arial 7pt</a:t>
            </a:r>
          </a:p>
        </p:txBody>
      </p:sp>
      <p:sp>
        <p:nvSpPr>
          <p:cNvPr id="7" name="Text Placeholder 13"/>
          <p:cNvSpPr>
            <a:spLocks noGrp="1"/>
          </p:cNvSpPr>
          <p:nvPr>
            <p:ph type="body" sz="quarter" idx="16" hasCustomPrompt="1"/>
          </p:nvPr>
        </p:nvSpPr>
        <p:spPr bwMode="gray">
          <a:xfrm>
            <a:off x="371671" y="1371821"/>
            <a:ext cx="8259575" cy="214058"/>
          </a:xfrm>
          <a:prstGeom prst="rect">
            <a:avLst/>
          </a:prstGeo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a:prstGeom prst="rect">
            <a:avLst/>
          </a:prstGeo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a:prstGeom prst="rect">
            <a:avLst/>
          </a:prstGeo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340592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519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hasCustomPrompt="1"/>
          </p:nvPr>
        </p:nvSpPr>
        <p:spPr bwMode="gray">
          <a:xfrm>
            <a:off x="-1" y="457775"/>
            <a:ext cx="13442950" cy="5856983"/>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4" name="Straight Connector 3"/>
          <p:cNvCxnSpPr/>
          <p:nvPr userDrawn="1"/>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pic>
        <p:nvPicPr>
          <p:cNvPr id="5" name="Picture 4" descr="DCM LEFT LOGO ALL-05.eps"/>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
        <p:nvSpPr>
          <p:cNvPr id="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66724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69481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6218"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06537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205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9097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613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11188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16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7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813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5372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915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61494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826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44023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928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07929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5084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856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0313"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6870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133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9361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236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1043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3385"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9666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4409"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1092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543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8684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645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2293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748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4272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850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6494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952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8987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055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1746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157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779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282463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71455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59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86059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9068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08974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1953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4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260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26684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464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8830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567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6746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87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32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6694"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4539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771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06442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874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5670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9766"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8146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0790"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943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1814"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19253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283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1713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3862"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77831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488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5126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5910"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2253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693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08662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64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795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2902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382337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77373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2124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8556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14774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6437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004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66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90"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671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8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73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762"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786"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810"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83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858"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88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490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93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95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21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002"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02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05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2074"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23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3098"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514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617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719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821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924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026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129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231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333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25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436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538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641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743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28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948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050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255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357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460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562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30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665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869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972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074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177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279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33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vmlDrawing" Target="../drawings/vmlDrawing73.v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17" Type="http://schemas.openxmlformats.org/officeDocument/2006/relationships/image" Target="../media/image2.png"/><Relationship Id="rId2" Type="http://schemas.openxmlformats.org/officeDocument/2006/relationships/slideLayout" Target="../slideLayouts/slideLayout91.xml"/><Relationship Id="rId16" Type="http://schemas.openxmlformats.org/officeDocument/2006/relationships/image" Target="../media/image1.emf"/><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oleObject" Target="../embeddings/oleObject73.bin"/><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ags" Target="../tags/tag74.xml"/></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74.vml"/><Relationship Id="rId7"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01.x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tags" Target="../tags/tag7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image" Target="../media/image1.emf"/><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oleObject" Target="../embeddings/oleObject76.bin"/><Relationship Id="rId2" Type="http://schemas.openxmlformats.org/officeDocument/2006/relationships/slideLayout" Target="../slideLayouts/slideLayout103.xml"/><Relationship Id="rId16" Type="http://schemas.openxmlformats.org/officeDocument/2006/relationships/tags" Target="../tags/tag77.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vmlDrawing" Target="../drawings/vmlDrawing76.vml"/><Relationship Id="rId10" Type="http://schemas.openxmlformats.org/officeDocument/2006/relationships/slideLayout" Target="../slideLayouts/slideLayout111.xml"/><Relationship Id="rId19" Type="http://schemas.openxmlformats.org/officeDocument/2006/relationships/image" Target="../media/image2.png"/><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tags" Target="../tags/tag90.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vmlDrawing" Target="../drawings/vmlDrawing89.v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image" Target="../media/image2.png"/><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image" Target="../media/image1.emf"/><Relationship Id="rId10" Type="http://schemas.openxmlformats.org/officeDocument/2006/relationships/slideLayout" Target="../slideLayouts/slideLayout124.xml"/><Relationship Id="rId19" Type="http://schemas.openxmlformats.org/officeDocument/2006/relationships/theme" Target="../theme/theme1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oleObject" Target="../embeddings/oleObject89.bin"/></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26" Type="http://schemas.openxmlformats.org/officeDocument/2006/relationships/oleObject" Target="../embeddings/oleObject108.bin"/><Relationship Id="rId3" Type="http://schemas.openxmlformats.org/officeDocument/2006/relationships/slideLayout" Target="../slideLayouts/slideLayout135.xml"/><Relationship Id="rId21" Type="http://schemas.openxmlformats.org/officeDocument/2006/relationships/slideLayout" Target="../slideLayouts/slideLayout153.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tags" Target="../tags/tag10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vmlDrawing" Target="../drawings/vmlDrawing108.v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theme" Target="../theme/theme14.xml"/><Relationship Id="rId28" Type="http://schemas.openxmlformats.org/officeDocument/2006/relationships/image" Target="../media/image2.png"/><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 Id="rId27" Type="http://schemas.openxmlformats.org/officeDocument/2006/relationships/image" Target="../media/image1.e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theme" Target="../theme/theme15.xml"/><Relationship Id="rId3" Type="http://schemas.openxmlformats.org/officeDocument/2006/relationships/slideLayout" Target="../slideLayouts/slideLayout157.xml"/><Relationship Id="rId21" Type="http://schemas.openxmlformats.org/officeDocument/2006/relationships/oleObject" Target="../embeddings/oleObject122.bin"/><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tags" Target="../tags/tag124.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image" Target="../media/image7.png"/><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image" Target="../media/image6.emf"/><Relationship Id="rId10" Type="http://schemas.openxmlformats.org/officeDocument/2006/relationships/slideLayout" Target="../slideLayouts/slideLayout164.xml"/><Relationship Id="rId19" Type="http://schemas.openxmlformats.org/officeDocument/2006/relationships/vmlDrawing" Target="../drawings/vmlDrawing123.v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image" Target="../media/image1.emf"/></Relationships>
</file>

<file path=ppt/slideMasters/_rels/slideMaster16.xml.rels><?xml version="1.0" encoding="UTF-8" standalone="yes"?>
<Relationships xmlns="http://schemas.openxmlformats.org/package/2006/relationships"><Relationship Id="rId3" Type="http://schemas.openxmlformats.org/officeDocument/2006/relationships/vmlDrawing" Target="../drawings/vmlDrawing141.vml"/><Relationship Id="rId7" Type="http://schemas.openxmlformats.org/officeDocument/2006/relationships/image" Target="../media/image2.png"/><Relationship Id="rId2" Type="http://schemas.openxmlformats.org/officeDocument/2006/relationships/theme" Target="../theme/theme16.xml"/><Relationship Id="rId1" Type="http://schemas.openxmlformats.org/officeDocument/2006/relationships/slideLayout" Target="../slideLayouts/slideLayout172.xml"/><Relationship Id="rId6" Type="http://schemas.openxmlformats.org/officeDocument/2006/relationships/image" Target="../media/image1.emf"/><Relationship Id="rId5" Type="http://schemas.openxmlformats.org/officeDocument/2006/relationships/oleObject" Target="../embeddings/oleObject140.bin"/><Relationship Id="rId4" Type="http://schemas.openxmlformats.org/officeDocument/2006/relationships/tags" Target="../tags/tag142.xml"/></Relationships>
</file>

<file path=ppt/slideMasters/_rels/slideMaster17.xml.rels><?xml version="1.0" encoding="UTF-8" standalone="yes"?>
<Relationships xmlns="http://schemas.openxmlformats.org/package/2006/relationships"><Relationship Id="rId13" Type="http://schemas.openxmlformats.org/officeDocument/2006/relationships/slideLayout" Target="../slideLayouts/slideLayout185.xml"/><Relationship Id="rId18" Type="http://schemas.openxmlformats.org/officeDocument/2006/relationships/slideLayout" Target="../slideLayouts/slideLayout190.xml"/><Relationship Id="rId26" Type="http://schemas.openxmlformats.org/officeDocument/2006/relationships/slideLayout" Target="../slideLayouts/slideLayout198.xml"/><Relationship Id="rId3" Type="http://schemas.openxmlformats.org/officeDocument/2006/relationships/slideLayout" Target="../slideLayouts/slideLayout175.xml"/><Relationship Id="rId21" Type="http://schemas.openxmlformats.org/officeDocument/2006/relationships/slideLayout" Target="../slideLayouts/slideLayout193.xml"/><Relationship Id="rId34" Type="http://schemas.openxmlformats.org/officeDocument/2006/relationships/image" Target="../media/image1.emf"/><Relationship Id="rId7" Type="http://schemas.openxmlformats.org/officeDocument/2006/relationships/slideLayout" Target="../slideLayouts/slideLayout179.xml"/><Relationship Id="rId12" Type="http://schemas.openxmlformats.org/officeDocument/2006/relationships/slideLayout" Target="../slideLayouts/slideLayout184.xml"/><Relationship Id="rId17" Type="http://schemas.openxmlformats.org/officeDocument/2006/relationships/slideLayout" Target="../slideLayouts/slideLayout189.xml"/><Relationship Id="rId25" Type="http://schemas.openxmlformats.org/officeDocument/2006/relationships/slideLayout" Target="../slideLayouts/slideLayout197.xml"/><Relationship Id="rId33" Type="http://schemas.openxmlformats.org/officeDocument/2006/relationships/oleObject" Target="../embeddings/oleObject142.bin"/><Relationship Id="rId2" Type="http://schemas.openxmlformats.org/officeDocument/2006/relationships/slideLayout" Target="../slideLayouts/slideLayout174.xml"/><Relationship Id="rId16" Type="http://schemas.openxmlformats.org/officeDocument/2006/relationships/slideLayout" Target="../slideLayouts/slideLayout188.xml"/><Relationship Id="rId20" Type="http://schemas.openxmlformats.org/officeDocument/2006/relationships/slideLayout" Target="../slideLayouts/slideLayout192.xml"/><Relationship Id="rId29" Type="http://schemas.openxmlformats.org/officeDocument/2006/relationships/slideLayout" Target="../slideLayouts/slideLayout201.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24" Type="http://schemas.openxmlformats.org/officeDocument/2006/relationships/slideLayout" Target="../slideLayouts/slideLayout196.xml"/><Relationship Id="rId32" Type="http://schemas.openxmlformats.org/officeDocument/2006/relationships/tags" Target="../tags/tag144.xml"/><Relationship Id="rId5" Type="http://schemas.openxmlformats.org/officeDocument/2006/relationships/slideLayout" Target="../slideLayouts/slideLayout177.xml"/><Relationship Id="rId15" Type="http://schemas.openxmlformats.org/officeDocument/2006/relationships/slideLayout" Target="../slideLayouts/slideLayout187.xml"/><Relationship Id="rId23" Type="http://schemas.openxmlformats.org/officeDocument/2006/relationships/slideLayout" Target="../slideLayouts/slideLayout195.xml"/><Relationship Id="rId28" Type="http://schemas.openxmlformats.org/officeDocument/2006/relationships/slideLayout" Target="../slideLayouts/slideLayout200.xml"/><Relationship Id="rId10" Type="http://schemas.openxmlformats.org/officeDocument/2006/relationships/slideLayout" Target="../slideLayouts/slideLayout182.xml"/><Relationship Id="rId19" Type="http://schemas.openxmlformats.org/officeDocument/2006/relationships/slideLayout" Target="../slideLayouts/slideLayout191.xml"/><Relationship Id="rId31" Type="http://schemas.openxmlformats.org/officeDocument/2006/relationships/vmlDrawing" Target="../drawings/vmlDrawing143.v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 Id="rId22" Type="http://schemas.openxmlformats.org/officeDocument/2006/relationships/slideLayout" Target="../slideLayouts/slideLayout194.xml"/><Relationship Id="rId27" Type="http://schemas.openxmlformats.org/officeDocument/2006/relationships/slideLayout" Target="../slideLayouts/slideLayout199.xml"/><Relationship Id="rId30" Type="http://schemas.openxmlformats.org/officeDocument/2006/relationships/theme" Target="../theme/theme17.xml"/><Relationship Id="rId35" Type="http://schemas.openxmlformats.org/officeDocument/2006/relationships/image" Target="../media/image2.png"/><Relationship Id="rId8" Type="http://schemas.openxmlformats.org/officeDocument/2006/relationships/slideLayout" Target="../slideLayouts/slideLayout18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18" Type="http://schemas.openxmlformats.org/officeDocument/2006/relationships/slideLayout" Target="../slideLayouts/slideLayout219.xml"/><Relationship Id="rId26" Type="http://schemas.openxmlformats.org/officeDocument/2006/relationships/tags" Target="../tags/tag165.xml"/><Relationship Id="rId3" Type="http://schemas.openxmlformats.org/officeDocument/2006/relationships/slideLayout" Target="../slideLayouts/slideLayout204.xml"/><Relationship Id="rId21" Type="http://schemas.openxmlformats.org/officeDocument/2006/relationships/slideLayout" Target="../slideLayouts/slideLayout222.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17" Type="http://schemas.openxmlformats.org/officeDocument/2006/relationships/slideLayout" Target="../slideLayouts/slideLayout218.xml"/><Relationship Id="rId25" Type="http://schemas.openxmlformats.org/officeDocument/2006/relationships/vmlDrawing" Target="../drawings/vmlDrawing164.vml"/><Relationship Id="rId2" Type="http://schemas.openxmlformats.org/officeDocument/2006/relationships/slideLayout" Target="../slideLayouts/slideLayout203.xml"/><Relationship Id="rId16" Type="http://schemas.openxmlformats.org/officeDocument/2006/relationships/slideLayout" Target="../slideLayouts/slideLayout217.xml"/><Relationship Id="rId20" Type="http://schemas.openxmlformats.org/officeDocument/2006/relationships/slideLayout" Target="../slideLayouts/slideLayout221.xml"/><Relationship Id="rId29" Type="http://schemas.openxmlformats.org/officeDocument/2006/relationships/image" Target="../media/image2.png"/><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24" Type="http://schemas.openxmlformats.org/officeDocument/2006/relationships/theme" Target="../theme/theme18.xml"/><Relationship Id="rId5" Type="http://schemas.openxmlformats.org/officeDocument/2006/relationships/slideLayout" Target="../slideLayouts/slideLayout206.xml"/><Relationship Id="rId15" Type="http://schemas.openxmlformats.org/officeDocument/2006/relationships/slideLayout" Target="../slideLayouts/slideLayout216.xml"/><Relationship Id="rId23" Type="http://schemas.openxmlformats.org/officeDocument/2006/relationships/slideLayout" Target="../slideLayouts/slideLayout224.xml"/><Relationship Id="rId28" Type="http://schemas.openxmlformats.org/officeDocument/2006/relationships/image" Target="../media/image1.emf"/><Relationship Id="rId10" Type="http://schemas.openxmlformats.org/officeDocument/2006/relationships/slideLayout" Target="../slideLayouts/slideLayout211.xml"/><Relationship Id="rId19" Type="http://schemas.openxmlformats.org/officeDocument/2006/relationships/slideLayout" Target="../slideLayouts/slideLayout220.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slideLayout" Target="../slideLayouts/slideLayout215.xml"/><Relationship Id="rId22" Type="http://schemas.openxmlformats.org/officeDocument/2006/relationships/slideLayout" Target="../slideLayouts/slideLayout223.xml"/><Relationship Id="rId27" Type="http://schemas.openxmlformats.org/officeDocument/2006/relationships/oleObject" Target="../embeddings/oleObject163.bin"/></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18" Type="http://schemas.openxmlformats.org/officeDocument/2006/relationships/slideLayout" Target="../slideLayouts/slideLayout242.xml"/><Relationship Id="rId26" Type="http://schemas.openxmlformats.org/officeDocument/2006/relationships/tags" Target="../tags/tag181.xml"/><Relationship Id="rId3" Type="http://schemas.openxmlformats.org/officeDocument/2006/relationships/slideLayout" Target="../slideLayouts/slideLayout227.xml"/><Relationship Id="rId21" Type="http://schemas.openxmlformats.org/officeDocument/2006/relationships/slideLayout" Target="../slideLayouts/slideLayout245.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17" Type="http://schemas.openxmlformats.org/officeDocument/2006/relationships/slideLayout" Target="../slideLayouts/slideLayout241.xml"/><Relationship Id="rId25" Type="http://schemas.openxmlformats.org/officeDocument/2006/relationships/vmlDrawing" Target="../drawings/vmlDrawing180.vml"/><Relationship Id="rId2" Type="http://schemas.openxmlformats.org/officeDocument/2006/relationships/slideLayout" Target="../slideLayouts/slideLayout226.xml"/><Relationship Id="rId16" Type="http://schemas.openxmlformats.org/officeDocument/2006/relationships/slideLayout" Target="../slideLayouts/slideLayout240.xml"/><Relationship Id="rId20" Type="http://schemas.openxmlformats.org/officeDocument/2006/relationships/slideLayout" Target="../slideLayouts/slideLayout244.xml"/><Relationship Id="rId29" Type="http://schemas.openxmlformats.org/officeDocument/2006/relationships/image" Target="../media/image2.png"/><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24" Type="http://schemas.openxmlformats.org/officeDocument/2006/relationships/theme" Target="../theme/theme19.xml"/><Relationship Id="rId5" Type="http://schemas.openxmlformats.org/officeDocument/2006/relationships/slideLayout" Target="../slideLayouts/slideLayout229.xml"/><Relationship Id="rId15" Type="http://schemas.openxmlformats.org/officeDocument/2006/relationships/slideLayout" Target="../slideLayouts/slideLayout239.xml"/><Relationship Id="rId23" Type="http://schemas.openxmlformats.org/officeDocument/2006/relationships/slideLayout" Target="../slideLayouts/slideLayout247.xml"/><Relationship Id="rId28" Type="http://schemas.openxmlformats.org/officeDocument/2006/relationships/image" Target="../media/image1.emf"/><Relationship Id="rId10" Type="http://schemas.openxmlformats.org/officeDocument/2006/relationships/slideLayout" Target="../slideLayouts/slideLayout234.xml"/><Relationship Id="rId19" Type="http://schemas.openxmlformats.org/officeDocument/2006/relationships/slideLayout" Target="../slideLayouts/slideLayout243.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 Id="rId22" Type="http://schemas.openxmlformats.org/officeDocument/2006/relationships/slideLayout" Target="../slideLayouts/slideLayout246.xml"/><Relationship Id="rId27" Type="http://schemas.openxmlformats.org/officeDocument/2006/relationships/oleObject" Target="../embeddings/oleObject179.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oleObject" Target="../embeddings/oleObject22.bin"/><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2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vmlDrawing" Target="../drawings/vmlDrawing22.v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28"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slideLayout" Target="../slideLayouts/slideLayout48.xml"/><Relationship Id="rId7" Type="http://schemas.openxmlformats.org/officeDocument/2006/relationships/vmlDrawing" Target="../drawings/vmlDrawing37.v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11" Type="http://schemas.openxmlformats.org/officeDocument/2006/relationships/image" Target="../media/image2.png"/><Relationship Id="rId5" Type="http://schemas.openxmlformats.org/officeDocument/2006/relationships/slideLayout" Target="../slideLayouts/slideLayout50.xml"/><Relationship Id="rId10" Type="http://schemas.openxmlformats.org/officeDocument/2006/relationships/image" Target="../media/image1.emf"/><Relationship Id="rId4" Type="http://schemas.openxmlformats.org/officeDocument/2006/relationships/slideLayout" Target="../slideLayouts/slideLayout49.xml"/><Relationship Id="rId9" Type="http://schemas.openxmlformats.org/officeDocument/2006/relationships/oleObject" Target="../embeddings/oleObject3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1.emf"/><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oleObject" Target="../embeddings/oleObject43.bin"/><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ags" Target="../tags/tag4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vmlDrawing" Target="../drawings/vmlDrawing43.v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theme" Target="../theme/theme5.xml"/><Relationship Id="rId27"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oleObject" Target="../embeddings/oleObject5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58.xml"/><Relationship Id="rId5" Type="http://schemas.openxmlformats.org/officeDocument/2006/relationships/vmlDrawing" Target="../drawings/vmlDrawing57.vml"/><Relationship Id="rId4" Type="http://schemas.openxmlformats.org/officeDocument/2006/relationships/theme" Target="../theme/theme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60.vml"/><Relationship Id="rId3" Type="http://schemas.openxmlformats.org/officeDocument/2006/relationships/slideLayout" Target="../slideLayouts/slideLayout77.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emf"/><Relationship Id="rId5" Type="http://schemas.openxmlformats.org/officeDocument/2006/relationships/slideLayout" Target="../slideLayouts/slideLayout79.xml"/><Relationship Id="rId10" Type="http://schemas.openxmlformats.org/officeDocument/2006/relationships/oleObject" Target="../embeddings/oleObject60.bin"/><Relationship Id="rId4" Type="http://schemas.openxmlformats.org/officeDocument/2006/relationships/slideLayout" Target="../slideLayouts/slideLayout78.xml"/><Relationship Id="rId9" Type="http://schemas.openxmlformats.org/officeDocument/2006/relationships/tags" Target="../tags/tag61.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slideLayout" Target="../slideLayouts/slideLayout83.xml"/><Relationship Id="rId7" Type="http://schemas.openxmlformats.org/officeDocument/2006/relationships/vmlDrawing" Target="../drawings/vmlDrawing66.v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8.xml"/><Relationship Id="rId11" Type="http://schemas.openxmlformats.org/officeDocument/2006/relationships/image" Target="../media/image2.png"/><Relationship Id="rId5" Type="http://schemas.openxmlformats.org/officeDocument/2006/relationships/slideLayout" Target="../slideLayouts/slideLayout85.xml"/><Relationship Id="rId10" Type="http://schemas.openxmlformats.org/officeDocument/2006/relationships/image" Target="../media/image1.emf"/><Relationship Id="rId4" Type="http://schemas.openxmlformats.org/officeDocument/2006/relationships/slideLayout" Target="../slideLayouts/slideLayout84.xml"/><Relationship Id="rId9" Type="http://schemas.openxmlformats.org/officeDocument/2006/relationships/oleObject" Target="../embeddings/oleObject66.bin"/></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slideLayout" Target="../slideLayouts/slideLayout88.xml"/><Relationship Id="rId7" Type="http://schemas.openxmlformats.org/officeDocument/2006/relationships/tags" Target="../tags/tag73.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vmlDrawing" Target="../drawings/vmlDrawing72.vml"/><Relationship Id="rId5" Type="http://schemas.openxmlformats.org/officeDocument/2006/relationships/theme" Target="../theme/theme9.xml"/><Relationship Id="rId10" Type="http://schemas.openxmlformats.org/officeDocument/2006/relationships/image" Target="../media/image2.png"/><Relationship Id="rId4" Type="http://schemas.openxmlformats.org/officeDocument/2006/relationships/slideLayout" Target="../slideLayouts/slideLayout8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114"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4842"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5866"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7914" name="think-cell Slide" r:id="rId17" imgW="6350000" imgH="6350000" progId="">
                  <p:embed/>
                </p:oleObj>
              </mc:Choice>
              <mc:Fallback>
                <p:oleObj name="think-cell Slide" r:id="rId17" imgW="6350000" imgH="6350000" progId="">
                  <p:embed/>
                  <p:pic>
                    <p:nvPicPr>
                      <p:cNvPr id="8" name="Object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19160560"/>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361" r:id="rId12"/>
    <p:sldLayoutId id="2147484364" r:id="rId1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1"/>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4538" name="think-cell Slide" r:id="rId22" imgW="6350000" imgH="6350000" progId="">
                  <p:embed/>
                </p:oleObj>
              </mc:Choice>
              <mc:Fallback>
                <p:oleObj name="think-cell Slide" r:id="rId22" imgW="6350000" imgH="6350000" progId="">
                  <p:embed/>
                  <p:pic>
                    <p:nvPicPr>
                      <p:cNvPr id="8" name="Object 7"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84EC456-35A8-744E-B007-55313A310340}"/>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357580830"/>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 id="2147484104" r:id="rId14"/>
    <p:sldLayoutId id="2147484105" r:id="rId15"/>
    <p:sldLayoutId id="2147484106" r:id="rId16"/>
    <p:sldLayoutId id="2147484107" r:id="rId17"/>
    <p:sldLayoutId id="2147484108" r:id="rId1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FFFFFF"/>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3994"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871978154"/>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 id="2147484137" r:id="rId15"/>
    <p:sldLayoutId id="2147484138" r:id="rId16"/>
    <p:sldLayoutId id="2147484139" r:id="rId17"/>
    <p:sldLayoutId id="2147484140" r:id="rId18"/>
    <p:sldLayoutId id="2147484141" r:id="rId19"/>
    <p:sldLayoutId id="2147484142" r:id="rId20"/>
    <p:sldLayoutId id="2147484143" r:id="rId21"/>
    <p:sldLayoutId id="2147484365"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0"/>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8330" name="think-cell Slide" r:id="rId21" imgW="6350000" imgH="6350000" progId="">
                  <p:embed/>
                </p:oleObj>
              </mc:Choice>
              <mc:Fallback>
                <p:oleObj name="think-cell Slide" r:id="rId21" imgW="6350000" imgH="6350000" progId="">
                  <p:embed/>
                  <p:pic>
                    <p:nvPicPr>
                      <p:cNvPr id="8" name="Object 7"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a:xfrm>
            <a:off x="1" y="1"/>
            <a:ext cx="13442950" cy="7561262"/>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1"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9" name="Picture 8"/>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49350" y="7168845"/>
            <a:ext cx="931586" cy="324208"/>
          </a:xfrm>
          <a:prstGeom prst="rect">
            <a:avLst/>
          </a:prstGeom>
        </p:spPr>
      </p:pic>
      <p:pic>
        <p:nvPicPr>
          <p:cNvPr id="15" name="Picture 14"/>
          <p:cNvPicPr>
            <a:picLocks noChangeAspect="1"/>
          </p:cNvPicPr>
          <p:nvPr userDrawn="1"/>
        </p:nvPicPr>
        <p:blipFill>
          <a:blip r:embed="rId24">
            <a:extLst>
              <a:ext uri="{28A0092B-C50C-407E-A947-70E740481C1C}">
                <a14:useLocalDpi xmlns:a14="http://schemas.microsoft.com/office/drawing/2010/main"/>
              </a:ext>
            </a:extLst>
          </a:blip>
          <a:stretch>
            <a:fillRect/>
          </a:stretch>
        </p:blipFill>
        <p:spPr>
          <a:xfrm>
            <a:off x="1388415" y="7233159"/>
            <a:ext cx="1235710" cy="195580"/>
          </a:xfrm>
          <a:prstGeom prst="rect">
            <a:avLst/>
          </a:prstGeom>
        </p:spPr>
      </p:pic>
      <p:cxnSp>
        <p:nvCxnSpPr>
          <p:cNvPr id="16" name="Straight Connector 15"/>
          <p:cNvCxnSpPr/>
          <p:nvPr userDrawn="1"/>
        </p:nvCxnSpPr>
        <p:spPr>
          <a:xfrm>
            <a:off x="1234675" y="7153109"/>
            <a:ext cx="0" cy="32742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862453"/>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 id="2147484160" r:id="rId16"/>
    <p:sldLayoutId id="2147484161" r:id="rId17"/>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FFFFFF"/>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3" y="1751"/>
          <a:ext cx="2154" cy="1750"/>
        </p:xfrm>
        <a:graphic>
          <a:graphicData uri="http://schemas.openxmlformats.org/presentationml/2006/ole">
            <mc:AlternateContent xmlns:mc="http://schemas.openxmlformats.org/markup-compatibility/2006">
              <mc:Choice xmlns:v="urn:schemas-microsoft-com:vml" Requires="v">
                <p:oleObj spid="_x0000_s156762"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3"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1"/>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2"/>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6"/>
            <a:ext cx="931586" cy="323837"/>
          </a:xfrm>
          <a:prstGeom prst="rect">
            <a:avLst/>
          </a:prstGeom>
        </p:spPr>
      </p:pic>
    </p:spTree>
    <p:extLst>
      <p:ext uri="{BB962C8B-B14F-4D97-AF65-F5344CB8AC3E}">
        <p14:creationId xmlns:p14="http://schemas.microsoft.com/office/powerpoint/2010/main" val="2316387782"/>
      </p:ext>
    </p:extLst>
  </p:cSld>
  <p:clrMap bg1="lt1" tx1="dk1" bg2="lt2" tx2="dk2" accent1="accent1" accent2="accent2" accent3="accent3" accent4="accent4" accent5="accent5" accent6="accent6" hlink="hlink" folHlink="folHlink"/>
  <p:sldLayoutIdLst>
    <p:sldLayoutId id="2147484163"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706" rtl="0" eaLnBrk="1" latinLnBrk="0" hangingPunct="1">
        <a:spcBef>
          <a:spcPct val="0"/>
        </a:spcBef>
        <a:buNone/>
        <a:defRPr sz="2799" b="0" kern="1200" cap="all" spc="0">
          <a:ln w="22225">
            <a:noFill/>
            <a:prstDash val="solid"/>
          </a:ln>
          <a:solidFill>
            <a:srgbClr val="000000"/>
          </a:solidFill>
          <a:effectLst/>
          <a:latin typeface="+mj-lt"/>
          <a:ea typeface="+mj-ea"/>
          <a:cs typeface="+mj-cs"/>
        </a:defRPr>
      </a:lvl1pPr>
    </p:titleStyle>
    <p:bodyStyle>
      <a:lvl1pPr marL="0" indent="0" algn="l" defTabSz="961706" rtl="0" eaLnBrk="1" latinLnBrk="0" hangingPunct="1">
        <a:lnSpc>
          <a:spcPts val="1900"/>
        </a:lnSpc>
        <a:spcBef>
          <a:spcPts val="0"/>
        </a:spcBef>
        <a:buClr>
          <a:srgbClr val="FFFFFF"/>
        </a:buClr>
        <a:buSzPct val="100000"/>
        <a:buFont typeface="Arial"/>
        <a:buNone/>
        <a:defRPr sz="1799" b="1" kern="1200">
          <a:solidFill>
            <a:schemeClr val="tx2"/>
          </a:solidFill>
          <a:latin typeface="+mn-lt"/>
          <a:ea typeface="+mn-ea"/>
          <a:cs typeface="+mn-cs"/>
        </a:defRPr>
      </a:lvl1pPr>
      <a:lvl2pPr marL="0" indent="0" algn="l" defTabSz="961706" rtl="0" eaLnBrk="1" latinLnBrk="0" hangingPunct="1">
        <a:lnSpc>
          <a:spcPts val="1900"/>
        </a:lnSpc>
        <a:spcBef>
          <a:spcPts val="0"/>
        </a:spcBef>
        <a:buClr>
          <a:srgbClr val="FFFFFF"/>
        </a:buClr>
        <a:buSzPct val="100000"/>
        <a:buFont typeface="Arial"/>
        <a:buNone/>
        <a:defRPr sz="1799" b="0" kern="1200">
          <a:solidFill>
            <a:schemeClr val="bg1"/>
          </a:solidFill>
          <a:latin typeface="+mn-lt"/>
          <a:ea typeface="+mn-ea"/>
          <a:cs typeface="+mn-cs"/>
        </a:defRPr>
      </a:lvl2pPr>
      <a:lvl3pPr marL="0" indent="0" algn="l" defTabSz="961706" rtl="0" eaLnBrk="1" latinLnBrk="0" hangingPunct="1">
        <a:lnSpc>
          <a:spcPts val="1499"/>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706"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706"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4697"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551"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405"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259"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706" rtl="0" eaLnBrk="1" latinLnBrk="0" hangingPunct="1">
        <a:defRPr sz="1900" kern="1200">
          <a:solidFill>
            <a:schemeClr val="tx1"/>
          </a:solidFill>
          <a:latin typeface="+mn-lt"/>
          <a:ea typeface="+mn-ea"/>
          <a:cs typeface="+mn-cs"/>
        </a:defRPr>
      </a:lvl1pPr>
      <a:lvl2pPr marL="480854" algn="l" defTabSz="961706" rtl="0" eaLnBrk="1" latinLnBrk="0" hangingPunct="1">
        <a:defRPr sz="1900" kern="1200">
          <a:solidFill>
            <a:schemeClr val="tx1"/>
          </a:solidFill>
          <a:latin typeface="+mn-lt"/>
          <a:ea typeface="+mn-ea"/>
          <a:cs typeface="+mn-cs"/>
        </a:defRPr>
      </a:lvl2pPr>
      <a:lvl3pPr marL="961706" algn="l" defTabSz="961706" rtl="0" eaLnBrk="1" latinLnBrk="0" hangingPunct="1">
        <a:defRPr sz="1900" kern="1200">
          <a:solidFill>
            <a:schemeClr val="tx1"/>
          </a:solidFill>
          <a:latin typeface="+mn-lt"/>
          <a:ea typeface="+mn-ea"/>
          <a:cs typeface="+mn-cs"/>
        </a:defRPr>
      </a:lvl3pPr>
      <a:lvl4pPr marL="1442563" algn="l" defTabSz="961706" rtl="0" eaLnBrk="1" latinLnBrk="0" hangingPunct="1">
        <a:defRPr sz="1900" kern="1200">
          <a:solidFill>
            <a:schemeClr val="tx1"/>
          </a:solidFill>
          <a:latin typeface="+mn-lt"/>
          <a:ea typeface="+mn-ea"/>
          <a:cs typeface="+mn-cs"/>
        </a:defRPr>
      </a:lvl4pPr>
      <a:lvl5pPr marL="1923416" algn="l" defTabSz="961706" rtl="0" eaLnBrk="1" latinLnBrk="0" hangingPunct="1">
        <a:defRPr sz="1900" kern="1200">
          <a:solidFill>
            <a:schemeClr val="tx1"/>
          </a:solidFill>
          <a:latin typeface="+mn-lt"/>
          <a:ea typeface="+mn-ea"/>
          <a:cs typeface="+mn-cs"/>
        </a:defRPr>
      </a:lvl5pPr>
      <a:lvl6pPr marL="2404270" algn="l" defTabSz="961706" rtl="0" eaLnBrk="1" latinLnBrk="0" hangingPunct="1">
        <a:defRPr sz="1900" kern="1200">
          <a:solidFill>
            <a:schemeClr val="tx1"/>
          </a:solidFill>
          <a:latin typeface="+mn-lt"/>
          <a:ea typeface="+mn-ea"/>
          <a:cs typeface="+mn-cs"/>
        </a:defRPr>
      </a:lvl6pPr>
      <a:lvl7pPr marL="2885123" algn="l" defTabSz="961706" rtl="0" eaLnBrk="1" latinLnBrk="0" hangingPunct="1">
        <a:defRPr sz="1900" kern="1200">
          <a:solidFill>
            <a:schemeClr val="tx1"/>
          </a:solidFill>
          <a:latin typeface="+mn-lt"/>
          <a:ea typeface="+mn-ea"/>
          <a:cs typeface="+mn-cs"/>
        </a:defRPr>
      </a:lvl7pPr>
      <a:lvl8pPr marL="3365978" algn="l" defTabSz="961706" rtl="0" eaLnBrk="1" latinLnBrk="0" hangingPunct="1">
        <a:defRPr sz="1900" kern="1200">
          <a:solidFill>
            <a:schemeClr val="tx1"/>
          </a:solidFill>
          <a:latin typeface="+mn-lt"/>
          <a:ea typeface="+mn-ea"/>
          <a:cs typeface="+mn-cs"/>
        </a:defRPr>
      </a:lvl8pPr>
      <a:lvl9pPr marL="3846829" algn="l" defTabSz="961706" rtl="0" eaLnBrk="1" latinLnBrk="0" hangingPunct="1">
        <a:defRPr sz="1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2"/>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58810" name="think-cell Slide" r:id="rId33" imgW="6350000" imgH="6350000" progId="">
                  <p:embed/>
                </p:oleObj>
              </mc:Choice>
              <mc:Fallback>
                <p:oleObj name="think-cell Slide" r:id="rId33" imgW="6350000" imgH="6350000" progId="">
                  <p:embed/>
                  <p:pic>
                    <p:nvPicPr>
                      <p:cNvPr id="8" name="Object 7" hidden="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5"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982340770"/>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1" r:id="rId23"/>
    <p:sldLayoutId id="2147484302" r:id="rId24"/>
    <p:sldLayoutId id="2147484303" r:id="rId25"/>
    <p:sldLayoutId id="2147484355" r:id="rId26"/>
    <p:sldLayoutId id="2147484360" r:id="rId27"/>
    <p:sldLayoutId id="2147484362" r:id="rId28"/>
    <p:sldLayoutId id="2147484363" r:id="rId29"/>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77241" name="think-cell Slide" r:id="rId27" imgW="6350000" imgH="6350000" progId="">
                  <p:embed/>
                </p:oleObj>
              </mc:Choice>
              <mc:Fallback>
                <p:oleObj name="think-cell Slide" r:id="rId27" imgW="6350000" imgH="6350000" progId="">
                  <p:embed/>
                  <p:pic>
                    <p:nvPicPr>
                      <p:cNvPr id="8" name="Object 7"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383885323"/>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 id="2147484316" r:id="rId12"/>
    <p:sldLayoutId id="2147484317" r:id="rId13"/>
    <p:sldLayoutId id="2147484318" r:id="rId14"/>
    <p:sldLayoutId id="2147484319" r:id="rId15"/>
    <p:sldLayoutId id="2147484320" r:id="rId16"/>
    <p:sldLayoutId id="2147484321" r:id="rId17"/>
    <p:sldLayoutId id="2147484322" r:id="rId18"/>
    <p:sldLayoutId id="2147484323" r:id="rId19"/>
    <p:sldLayoutId id="2147484324" r:id="rId20"/>
    <p:sldLayoutId id="2147484325" r:id="rId21"/>
    <p:sldLayoutId id="2147484326" r:id="rId22"/>
    <p:sldLayoutId id="2147484327" r:id="rId2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93622" name="think-cell Slide" r:id="rId27" imgW="6350000" imgH="6350000" progId="">
                  <p:embed/>
                </p:oleObj>
              </mc:Choice>
              <mc:Fallback>
                <p:oleObj name="think-cell Slide" r:id="rId27" imgW="6350000" imgH="6350000" progId="">
                  <p:embed/>
                  <p:pic>
                    <p:nvPicPr>
                      <p:cNvPr id="8" name="Object 7"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059735914"/>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 id="2147484342" r:id="rId14"/>
    <p:sldLayoutId id="2147484343" r:id="rId15"/>
    <p:sldLayoutId id="2147484344" r:id="rId16"/>
    <p:sldLayoutId id="2147484345" r:id="rId17"/>
    <p:sldLayoutId id="2147484346" r:id="rId18"/>
    <p:sldLayoutId id="2147484347" r:id="rId19"/>
    <p:sldLayoutId id="2147484348" r:id="rId20"/>
    <p:sldLayoutId id="2147484349" r:id="rId21"/>
    <p:sldLayoutId id="2147484350" r:id="rId22"/>
    <p:sldLayoutId id="2147484351" r:id="rId2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378"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2618"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7978"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4122" name="think-cell Slide" r:id="rId25" imgW="6350000" imgH="6350000" progId="">
                  <p:embed/>
                </p:oleObj>
              </mc:Choice>
              <mc:Fallback>
                <p:oleObj name="think-cell Slide" r:id="rId25" imgW="6350000" imgH="6350000" progId="">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46" r:id="rId12"/>
    <p:sldLayoutId id="2147484054" r:id="rId13"/>
    <p:sldLayoutId id="2147484047" r:id="rId14"/>
    <p:sldLayoutId id="2147484051" r:id="rId15"/>
    <p:sldLayoutId id="2147484052" r:id="rId16"/>
    <p:sldLayoutId id="2147483726" r:id="rId17"/>
    <p:sldLayoutId id="2147483727" r:id="rId18"/>
    <p:sldLayoutId id="2147484040" r:id="rId19"/>
    <p:sldLayoutId id="2147484039" r:id="rId20"/>
    <p:sldLayoutId id="2147484041" r:id="rId2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8458" name="think-cell Slide" r:id="rId7" imgW="6350000" imgH="6350000" progId="">
                  <p:embed/>
                </p:oleObj>
              </mc:Choice>
              <mc:Fallback>
                <p:oleObj name="think-cell Slide" r:id="rId7" imgW="6350000" imgH="6350000" progId="">
                  <p:embed/>
                  <p:pic>
                    <p:nvPicPr>
                      <p:cNvPr id="8" name="Object 7"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1530" name="think-cell Slide" r:id="rId10" imgW="6350000" imgH="6350000" progId="">
                  <p:embed/>
                </p:oleObj>
              </mc:Choice>
              <mc:Fallback>
                <p:oleObj name="think-cell Slide" r:id="rId10" imgW="6350000" imgH="6350000" progId="">
                  <p:embed/>
                  <p:pic>
                    <p:nvPicPr>
                      <p:cNvPr id="8" name="Object 7"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7674"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3818" name="think-cell Slide" r:id="rId8" imgW="6350000" imgH="6350000" progId="">
                  <p:embed/>
                </p:oleObj>
              </mc:Choice>
              <mc:Fallback>
                <p:oleObj name="think-cell Slide" r:id="rId8" imgW="6350000" imgH="6350000" progId="">
                  <p:embed/>
                  <p:pic>
                    <p:nvPicPr>
                      <p:cNvPr id="8" name="Object 7"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45.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0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9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9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897612-8CB3-9F8D-B0D6-73A1DE4EB7C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776"/>
          <a:stretch/>
        </p:blipFill>
        <p:spPr>
          <a:xfrm>
            <a:off x="0" y="0"/>
            <a:ext cx="13442950" cy="7057434"/>
          </a:xfrm>
          <a:prstGeom prst="rect">
            <a:avLst/>
          </a:prstGeom>
        </p:spPr>
      </p:pic>
      <p:sp>
        <p:nvSpPr>
          <p:cNvPr id="4" name="Title 3">
            <a:extLst>
              <a:ext uri="{FF2B5EF4-FFF2-40B4-BE49-F238E27FC236}">
                <a16:creationId xmlns:a16="http://schemas.microsoft.com/office/drawing/2014/main" id="{58F928EC-7E68-4F88-83A8-5037F72FB200}"/>
              </a:ext>
            </a:extLst>
          </p:cNvPr>
          <p:cNvSpPr>
            <a:spLocks noGrp="1"/>
          </p:cNvSpPr>
          <p:nvPr>
            <p:ph type="ctrTitle"/>
          </p:nvPr>
        </p:nvSpPr>
        <p:spPr>
          <a:xfrm>
            <a:off x="8509700" y="4594251"/>
            <a:ext cx="2407681" cy="709383"/>
          </a:xfrm>
        </p:spPr>
        <p:txBody>
          <a:bodyPr/>
          <a:lstStyle/>
          <a:p>
            <a:pPr algn="ctr">
              <a:lnSpc>
                <a:spcPts val="6500"/>
              </a:lnSpc>
            </a:pPr>
            <a:r>
              <a:rPr lang="en-GB" sz="6000" dirty="0">
                <a:solidFill>
                  <a:schemeClr val="bg2"/>
                </a:solidFill>
              </a:rPr>
              <a:t>16-34 men</a:t>
            </a:r>
            <a:endParaRPr lang="en-US" sz="6000" dirty="0">
              <a:solidFill>
                <a:schemeClr val="bg2"/>
              </a:solidFill>
            </a:endParaRPr>
          </a:p>
        </p:txBody>
      </p:sp>
      <p:sp>
        <p:nvSpPr>
          <p:cNvPr id="18" name="Freeform: Shape 17">
            <a:extLst>
              <a:ext uri="{FF2B5EF4-FFF2-40B4-BE49-F238E27FC236}">
                <a16:creationId xmlns:a16="http://schemas.microsoft.com/office/drawing/2014/main" id="{C5298C66-D7BC-321D-CB54-E751F7CF532D}"/>
              </a:ext>
            </a:extLst>
          </p:cNvPr>
          <p:cNvSpPr/>
          <p:nvPr/>
        </p:nvSpPr>
        <p:spPr>
          <a:xfrm rot="16200000">
            <a:off x="4190975" y="-1792098"/>
            <a:ext cx="4315237" cy="11025392"/>
          </a:xfrm>
          <a:custGeom>
            <a:avLst/>
            <a:gdLst>
              <a:gd name="connsiteX0" fmla="*/ 4165349 w 4315237"/>
              <a:gd name="connsiteY0" fmla="*/ 6907196 h 11025392"/>
              <a:gd name="connsiteX1" fmla="*/ 3925682 w 4315237"/>
              <a:gd name="connsiteY1" fmla="*/ 7235280 h 11025392"/>
              <a:gd name="connsiteX2" fmla="*/ 3917216 w 4315237"/>
              <a:gd name="connsiteY2" fmla="*/ 5951447 h 11025392"/>
              <a:gd name="connsiteX3" fmla="*/ 4117207 w 4315237"/>
              <a:gd name="connsiteY3" fmla="*/ 6042686 h 11025392"/>
              <a:gd name="connsiteX4" fmla="*/ 4084916 w 4315237"/>
              <a:gd name="connsiteY4" fmla="*/ 6116548 h 11025392"/>
              <a:gd name="connsiteX5" fmla="*/ 4304597 w 4315237"/>
              <a:gd name="connsiteY5" fmla="*/ 4202917 h 11025392"/>
              <a:gd name="connsiteX6" fmla="*/ 3851147 w 4315237"/>
              <a:gd name="connsiteY6" fmla="*/ 4190217 h 11025392"/>
              <a:gd name="connsiteX7" fmla="*/ 3857497 w 4315237"/>
              <a:gd name="connsiteY7" fmla="*/ 2958243 h 11025392"/>
              <a:gd name="connsiteX8" fmla="*/ 4298247 w 4315237"/>
              <a:gd name="connsiteY8" fmla="*/ 2840769 h 11025392"/>
              <a:gd name="connsiteX9" fmla="*/ 4315237 w 4315237"/>
              <a:gd name="connsiteY9" fmla="*/ 9835685 h 11025392"/>
              <a:gd name="connsiteX10" fmla="*/ 4315231 w 4315237"/>
              <a:gd name="connsiteY10" fmla="*/ 9835691 h 11025392"/>
              <a:gd name="connsiteX11" fmla="*/ 4315231 w 4315237"/>
              <a:gd name="connsiteY11" fmla="*/ 9840378 h 11025392"/>
              <a:gd name="connsiteX12" fmla="*/ 4310506 w 4315237"/>
              <a:gd name="connsiteY12" fmla="*/ 9840378 h 11025392"/>
              <a:gd name="connsiteX13" fmla="*/ 3122981 w 4315237"/>
              <a:gd name="connsiteY13" fmla="*/ 11018234 h 11025392"/>
              <a:gd name="connsiteX14" fmla="*/ 3122981 w 4315237"/>
              <a:gd name="connsiteY14" fmla="*/ 11025332 h 11025392"/>
              <a:gd name="connsiteX15" fmla="*/ 3115824 w 4315237"/>
              <a:gd name="connsiteY15" fmla="*/ 11025332 h 11025392"/>
              <a:gd name="connsiteX16" fmla="*/ 3115764 w 4315237"/>
              <a:gd name="connsiteY16" fmla="*/ 11025392 h 11025392"/>
              <a:gd name="connsiteX17" fmla="*/ 3115704 w 4315237"/>
              <a:gd name="connsiteY17" fmla="*/ 11025332 h 11025392"/>
              <a:gd name="connsiteX18" fmla="*/ 4471 w 4315237"/>
              <a:gd name="connsiteY18" fmla="*/ 11025331 h 11025392"/>
              <a:gd name="connsiteX19" fmla="*/ 4471 w 4315237"/>
              <a:gd name="connsiteY19" fmla="*/ 10979072 h 11025392"/>
              <a:gd name="connsiteX20" fmla="*/ 4468 w 4315237"/>
              <a:gd name="connsiteY20" fmla="*/ 10979072 h 11025392"/>
              <a:gd name="connsiteX21" fmla="*/ 4468 w 4315237"/>
              <a:gd name="connsiteY21" fmla="*/ 782774 h 11025392"/>
              <a:gd name="connsiteX22" fmla="*/ 20019 w 4315237"/>
              <a:gd name="connsiteY22" fmla="*/ 782774 h 11025392"/>
              <a:gd name="connsiteX23" fmla="*/ 0 w 4315237"/>
              <a:gd name="connsiteY23" fmla="*/ 748148 h 11025392"/>
              <a:gd name="connsiteX24" fmla="*/ 1294054 w 4315237"/>
              <a:gd name="connsiteY24" fmla="*/ 0 h 11025392"/>
              <a:gd name="connsiteX25" fmla="*/ 1306212 w 4315237"/>
              <a:gd name="connsiteY25" fmla="*/ 21030 h 11025392"/>
              <a:gd name="connsiteX26" fmla="*/ 1306212 w 4315237"/>
              <a:gd name="connsiteY26" fmla="*/ 1288 h 11025392"/>
              <a:gd name="connsiteX27" fmla="*/ 4304598 w 4315237"/>
              <a:gd name="connsiteY27" fmla="*/ 1288 h 11025392"/>
              <a:gd name="connsiteX28" fmla="*/ 4304598 w 4315237"/>
              <a:gd name="connsiteY28" fmla="*/ 511649 h 11025392"/>
              <a:gd name="connsiteX29" fmla="*/ 4304596 w 4315237"/>
              <a:gd name="connsiteY29" fmla="*/ 511649 h 11025392"/>
              <a:gd name="connsiteX30" fmla="*/ 4304596 w 4315237"/>
              <a:gd name="connsiteY30" fmla="*/ 1719035 h 11025392"/>
              <a:gd name="connsiteX31" fmla="*/ 3857496 w 4315237"/>
              <a:gd name="connsiteY31" fmla="*/ 1807934 h 11025392"/>
              <a:gd name="connsiteX32" fmla="*/ 3857496 w 4315237"/>
              <a:gd name="connsiteY32" fmla="*/ 511649 h 11025392"/>
              <a:gd name="connsiteX33" fmla="*/ 1448719 w 4315237"/>
              <a:gd name="connsiteY33" fmla="*/ 511649 h 11025392"/>
              <a:gd name="connsiteX34" fmla="*/ 462202 w 4315237"/>
              <a:gd name="connsiteY34" fmla="*/ 1081996 h 11025392"/>
              <a:gd name="connsiteX35" fmla="*/ 462202 w 4315237"/>
              <a:gd name="connsiteY35" fmla="*/ 10514967 h 11025392"/>
              <a:gd name="connsiteX36" fmla="*/ 2905647 w 4315237"/>
              <a:gd name="connsiteY36" fmla="*/ 10514968 h 11025392"/>
              <a:gd name="connsiteX37" fmla="*/ 3858178 w 4315237"/>
              <a:gd name="connsiteY37" fmla="*/ 9570193 h 11025392"/>
              <a:gd name="connsiteX38" fmla="*/ 3861307 w 4315237"/>
              <a:gd name="connsiteY38" fmla="*/ 8327215 h 11025392"/>
              <a:gd name="connsiteX39" fmla="*/ 4315231 w 4315237"/>
              <a:gd name="connsiteY39" fmla="*/ 7827672 h 11025392"/>
              <a:gd name="connsiteX40" fmla="*/ 4315231 w 4315237"/>
              <a:gd name="connsiteY40" fmla="*/ 9835679 h 11025392"/>
              <a:gd name="connsiteX41" fmla="*/ 4315237 w 4315237"/>
              <a:gd name="connsiteY41" fmla="*/ 5990112 h 11025392"/>
              <a:gd name="connsiteX42" fmla="*/ 4299101 w 4315237"/>
              <a:gd name="connsiteY42" fmla="*/ 5958892 h 11025392"/>
              <a:gd name="connsiteX43" fmla="*/ 4208324 w 4315237"/>
              <a:gd name="connsiteY43" fmla="*/ 5817524 h 11025392"/>
              <a:gd name="connsiteX44" fmla="*/ 4242217 w 4315237"/>
              <a:gd name="connsiteY44" fmla="*/ 5720929 h 11025392"/>
              <a:gd name="connsiteX45" fmla="*/ 4314708 w 4315237"/>
              <a:gd name="connsiteY45" fmla="*/ 5657429 h 1102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15237" h="11025392">
                <a:moveTo>
                  <a:pt x="4165349" y="6907196"/>
                </a:moveTo>
                <a:cubicBezTo>
                  <a:pt x="4043832" y="7058891"/>
                  <a:pt x="4004865" y="7172485"/>
                  <a:pt x="3925682" y="7235280"/>
                </a:cubicBezTo>
                <a:lnTo>
                  <a:pt x="3917216" y="5951447"/>
                </a:lnTo>
                <a:cubicBezTo>
                  <a:pt x="3940670" y="5763617"/>
                  <a:pt x="4090315" y="6006350"/>
                  <a:pt x="4117207" y="6042686"/>
                </a:cubicBezTo>
                <a:cubicBezTo>
                  <a:pt x="4114466" y="6034572"/>
                  <a:pt x="4068426" y="5983399"/>
                  <a:pt x="4084916" y="6116548"/>
                </a:cubicBezTo>
                <a:close/>
                <a:moveTo>
                  <a:pt x="4304597" y="4202917"/>
                </a:moveTo>
                <a:cubicBezTo>
                  <a:pt x="4155564" y="4114017"/>
                  <a:pt x="4000180" y="4126717"/>
                  <a:pt x="3851147" y="4190217"/>
                </a:cubicBezTo>
                <a:lnTo>
                  <a:pt x="3857497" y="2958243"/>
                </a:lnTo>
                <a:cubicBezTo>
                  <a:pt x="4110247" y="2860877"/>
                  <a:pt x="4147097" y="2950836"/>
                  <a:pt x="4298247" y="2840769"/>
                </a:cubicBezTo>
                <a:close/>
                <a:moveTo>
                  <a:pt x="4315237" y="9835685"/>
                </a:moveTo>
                <a:lnTo>
                  <a:pt x="4315231" y="9835691"/>
                </a:lnTo>
                <a:lnTo>
                  <a:pt x="4315231" y="9840378"/>
                </a:lnTo>
                <a:lnTo>
                  <a:pt x="4310506" y="9840378"/>
                </a:lnTo>
                <a:lnTo>
                  <a:pt x="3122981" y="11018234"/>
                </a:lnTo>
                <a:lnTo>
                  <a:pt x="3122981" y="11025332"/>
                </a:lnTo>
                <a:lnTo>
                  <a:pt x="3115824" y="11025332"/>
                </a:lnTo>
                <a:lnTo>
                  <a:pt x="3115764" y="11025392"/>
                </a:lnTo>
                <a:lnTo>
                  <a:pt x="3115704" y="11025332"/>
                </a:lnTo>
                <a:lnTo>
                  <a:pt x="4471" y="11025331"/>
                </a:lnTo>
                <a:lnTo>
                  <a:pt x="4471" y="10979072"/>
                </a:lnTo>
                <a:lnTo>
                  <a:pt x="4468" y="10979072"/>
                </a:lnTo>
                <a:lnTo>
                  <a:pt x="4468" y="782774"/>
                </a:lnTo>
                <a:lnTo>
                  <a:pt x="20019" y="782774"/>
                </a:lnTo>
                <a:lnTo>
                  <a:pt x="0" y="748148"/>
                </a:lnTo>
                <a:lnTo>
                  <a:pt x="1294054" y="0"/>
                </a:lnTo>
                <a:lnTo>
                  <a:pt x="1306212" y="21030"/>
                </a:lnTo>
                <a:lnTo>
                  <a:pt x="1306212" y="1288"/>
                </a:lnTo>
                <a:lnTo>
                  <a:pt x="4304598" y="1288"/>
                </a:lnTo>
                <a:lnTo>
                  <a:pt x="4304598" y="511649"/>
                </a:lnTo>
                <a:lnTo>
                  <a:pt x="4304596" y="511649"/>
                </a:lnTo>
                <a:lnTo>
                  <a:pt x="4304596" y="1719035"/>
                </a:lnTo>
                <a:cubicBezTo>
                  <a:pt x="4155563" y="1731735"/>
                  <a:pt x="4006529" y="1738084"/>
                  <a:pt x="3857496" y="1807934"/>
                </a:cubicBezTo>
                <a:lnTo>
                  <a:pt x="3857496" y="511649"/>
                </a:lnTo>
                <a:lnTo>
                  <a:pt x="1448719" y="511649"/>
                </a:lnTo>
                <a:lnTo>
                  <a:pt x="462202" y="1081996"/>
                </a:lnTo>
                <a:lnTo>
                  <a:pt x="462202" y="10514967"/>
                </a:lnTo>
                <a:lnTo>
                  <a:pt x="2905647" y="10514968"/>
                </a:lnTo>
                <a:lnTo>
                  <a:pt x="3858178" y="9570193"/>
                </a:lnTo>
                <a:lnTo>
                  <a:pt x="3861307" y="8327215"/>
                </a:lnTo>
                <a:cubicBezTo>
                  <a:pt x="4051985" y="8252328"/>
                  <a:pt x="4067403" y="7977446"/>
                  <a:pt x="4315231" y="7827672"/>
                </a:cubicBezTo>
                <a:lnTo>
                  <a:pt x="4315231" y="9835679"/>
                </a:lnTo>
                <a:close/>
                <a:moveTo>
                  <a:pt x="4315237" y="5990112"/>
                </a:moveTo>
                <a:lnTo>
                  <a:pt x="4299101" y="5958892"/>
                </a:lnTo>
                <a:cubicBezTo>
                  <a:pt x="4288382" y="5914076"/>
                  <a:pt x="4229623" y="5845366"/>
                  <a:pt x="4208324" y="5817524"/>
                </a:cubicBezTo>
                <a:cubicBezTo>
                  <a:pt x="4210837" y="5784919"/>
                  <a:pt x="4231498" y="5754755"/>
                  <a:pt x="4242217" y="5720929"/>
                </a:cubicBezTo>
                <a:lnTo>
                  <a:pt x="4314708" y="5657429"/>
                </a:lnTo>
                <a:close/>
              </a:path>
            </a:pathLst>
          </a:custGeom>
          <a:solidFill>
            <a:schemeClr val="bg2"/>
          </a:solidFill>
          <a:ln>
            <a:noFill/>
          </a:ln>
        </p:spPr>
        <p:style>
          <a:lnRef idx="1">
            <a:schemeClr val="accent1"/>
          </a:lnRef>
          <a:fillRef idx="2">
            <a:schemeClr val="accent1"/>
          </a:fillRef>
          <a:effectRef idx="1">
            <a:schemeClr val="accent1"/>
          </a:effectRef>
          <a:fontRef idx="minor">
            <a:schemeClr val="dk1"/>
          </a:fontRef>
        </p:style>
        <p:txBody>
          <a:bodyPr wrap="square" lIns="0" tIns="0" rIns="0" bIns="0" rtlCol="0" anchor="ctr">
            <a:noAutofit/>
          </a:bodyPr>
          <a:lstStyle/>
          <a:p>
            <a:pPr algn="ctr"/>
            <a:endParaRPr lang="en-GB" dirty="0">
              <a:solidFill>
                <a:schemeClr val="bg1"/>
              </a:solidFill>
            </a:endParaRPr>
          </a:p>
        </p:txBody>
      </p:sp>
      <p:pic>
        <p:nvPicPr>
          <p:cNvPr id="2" name="Picture 1">
            <a:extLst>
              <a:ext uri="{FF2B5EF4-FFF2-40B4-BE49-F238E27FC236}">
                <a16:creationId xmlns:a16="http://schemas.microsoft.com/office/drawing/2014/main" id="{BD54355D-FE91-1990-D874-5A98F65078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53527" y="5303634"/>
            <a:ext cx="3740727" cy="574583"/>
          </a:xfrm>
          <a:prstGeom prst="rect">
            <a:avLst/>
          </a:prstGeom>
        </p:spPr>
      </p:pic>
    </p:spTree>
    <p:extLst>
      <p:ext uri="{BB962C8B-B14F-4D97-AF65-F5344CB8AC3E}">
        <p14:creationId xmlns:p14="http://schemas.microsoft.com/office/powerpoint/2010/main" val="108542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3BAB9B-90CC-4A70-85CB-A60F965BC467}"/>
              </a:ext>
            </a:extLst>
          </p:cNvPr>
          <p:cNvSpPr>
            <a:spLocks noGrp="1"/>
          </p:cNvSpPr>
          <p:nvPr>
            <p:ph type="title"/>
          </p:nvPr>
        </p:nvSpPr>
        <p:spPr/>
        <p:txBody>
          <a:bodyPr/>
          <a:lstStyle/>
          <a:p>
            <a:r>
              <a:rPr lang="en-GB" dirty="0"/>
              <a:t>Engage your 16-34 men audience in the COMING months</a:t>
            </a:r>
            <a:endParaRPr lang="en-US" dirty="0"/>
          </a:p>
        </p:txBody>
      </p:sp>
      <p:sp>
        <p:nvSpPr>
          <p:cNvPr id="15" name="Text Placeholder 14">
            <a:extLst>
              <a:ext uri="{FF2B5EF4-FFF2-40B4-BE49-F238E27FC236}">
                <a16:creationId xmlns:a16="http://schemas.microsoft.com/office/drawing/2014/main" id="{0F691E94-CDC5-4414-938F-98CA8548E161}"/>
              </a:ext>
            </a:extLst>
          </p:cNvPr>
          <p:cNvSpPr>
            <a:spLocks noGrp="1"/>
          </p:cNvSpPr>
          <p:nvPr>
            <p:ph type="body" sz="quarter" idx="44"/>
          </p:nvPr>
        </p:nvSpPr>
        <p:spPr>
          <a:xfrm>
            <a:off x="5960153" y="3495795"/>
            <a:ext cx="1588595" cy="266284"/>
          </a:xfrm>
        </p:spPr>
        <p:txBody>
          <a:bodyPr/>
          <a:lstStyle/>
          <a:p>
            <a:r>
              <a:rPr lang="en-GB" dirty="0">
                <a:solidFill>
                  <a:schemeClr val="bg2"/>
                </a:solidFill>
              </a:rPr>
              <a:t>Avatar: The Way of Water</a:t>
            </a:r>
          </a:p>
          <a:p>
            <a:r>
              <a:rPr lang="en-GB" dirty="0">
                <a:solidFill>
                  <a:schemeClr val="accent6">
                    <a:lumMod val="75000"/>
                  </a:schemeClr>
                </a:solidFill>
              </a:rPr>
              <a:t>16-34 Men Index: 123</a:t>
            </a:r>
          </a:p>
          <a:p>
            <a:r>
              <a:rPr lang="en-GB" dirty="0">
                <a:solidFill>
                  <a:schemeClr val="accent6">
                    <a:lumMod val="75000"/>
                  </a:schemeClr>
                </a:solidFill>
              </a:rPr>
              <a:t>16 Dec 2022</a:t>
            </a:r>
            <a:endParaRPr lang="en-US" dirty="0">
              <a:solidFill>
                <a:schemeClr val="accent6">
                  <a:lumMod val="75000"/>
                </a:schemeClr>
              </a:solidFill>
            </a:endParaRPr>
          </a:p>
          <a:p>
            <a:endParaRPr lang="en-US" dirty="0">
              <a:solidFill>
                <a:schemeClr val="accent6">
                  <a:lumMod val="75000"/>
                </a:schemeClr>
              </a:solidFill>
            </a:endParaRPr>
          </a:p>
        </p:txBody>
      </p:sp>
      <p:sp>
        <p:nvSpPr>
          <p:cNvPr id="9" name="Text Placeholder 8">
            <a:extLst>
              <a:ext uri="{FF2B5EF4-FFF2-40B4-BE49-F238E27FC236}">
                <a16:creationId xmlns:a16="http://schemas.microsoft.com/office/drawing/2014/main" id="{BBB278B9-1341-445C-880C-3352D51F7A4A}"/>
              </a:ext>
            </a:extLst>
          </p:cNvPr>
          <p:cNvSpPr>
            <a:spLocks noGrp="1"/>
          </p:cNvSpPr>
          <p:nvPr>
            <p:ph type="body" sz="quarter" idx="11"/>
          </p:nvPr>
        </p:nvSpPr>
        <p:spPr>
          <a:xfrm>
            <a:off x="6464639" y="7210082"/>
            <a:ext cx="6802438" cy="205184"/>
          </a:xfrm>
        </p:spPr>
        <p:txBody>
          <a:bodyPr/>
          <a:lstStyle/>
          <a:p>
            <a:pPr>
              <a:lnSpc>
                <a:spcPts val="800"/>
              </a:lnSpc>
            </a:pPr>
            <a:r>
              <a:rPr lang="en-GB" dirty="0"/>
              <a:t>Index vs. % of 16-34 adult in GB population. </a:t>
            </a:r>
          </a:p>
          <a:p>
            <a:pPr>
              <a:lnSpc>
                <a:spcPts val="800"/>
              </a:lnSpc>
            </a:pPr>
            <a:r>
              <a:rPr lang="en-GB" dirty="0"/>
              <a:t>Based on comparative film profiles.</a:t>
            </a:r>
            <a:endParaRPr lang="en-US" dirty="0"/>
          </a:p>
        </p:txBody>
      </p:sp>
      <p:sp>
        <p:nvSpPr>
          <p:cNvPr id="10" name="Text Placeholder 9">
            <a:extLst>
              <a:ext uri="{FF2B5EF4-FFF2-40B4-BE49-F238E27FC236}">
                <a16:creationId xmlns:a16="http://schemas.microsoft.com/office/drawing/2014/main" id="{E6AA96F5-0DD5-48B3-8E22-775B5A669E17}"/>
              </a:ext>
            </a:extLst>
          </p:cNvPr>
          <p:cNvSpPr>
            <a:spLocks noGrp="1"/>
          </p:cNvSpPr>
          <p:nvPr>
            <p:ph type="body" sz="quarter" idx="27"/>
          </p:nvPr>
        </p:nvSpPr>
        <p:spPr>
          <a:xfrm>
            <a:off x="270623" y="651956"/>
            <a:ext cx="11358160" cy="436608"/>
          </a:xfrm>
        </p:spPr>
        <p:txBody>
          <a:bodyPr/>
          <a:lstStyle/>
          <a:p>
            <a:pPr>
              <a:lnSpc>
                <a:spcPct val="100000"/>
              </a:lnSpc>
            </a:pPr>
            <a:r>
              <a:rPr lang="en-GB" dirty="0"/>
              <a:t>An exciting slate will continue to draw young audiences to the cinema this year</a:t>
            </a:r>
            <a:endParaRPr lang="en-US" dirty="0"/>
          </a:p>
        </p:txBody>
      </p:sp>
      <p:sp>
        <p:nvSpPr>
          <p:cNvPr id="22" name="Text Placeholder 21">
            <a:extLst>
              <a:ext uri="{FF2B5EF4-FFF2-40B4-BE49-F238E27FC236}">
                <a16:creationId xmlns:a16="http://schemas.microsoft.com/office/drawing/2014/main" id="{BE304C76-18F4-442E-A9D3-89EF27558B33}"/>
              </a:ext>
            </a:extLst>
          </p:cNvPr>
          <p:cNvSpPr>
            <a:spLocks noGrp="1"/>
          </p:cNvSpPr>
          <p:nvPr>
            <p:ph type="body" sz="quarter" idx="52"/>
          </p:nvPr>
        </p:nvSpPr>
        <p:spPr>
          <a:xfrm>
            <a:off x="9973492" y="6368916"/>
            <a:ext cx="1588595" cy="266284"/>
          </a:xfrm>
        </p:spPr>
        <p:txBody>
          <a:bodyPr/>
          <a:lstStyle/>
          <a:p>
            <a:r>
              <a:rPr lang="en-GB" dirty="0">
                <a:solidFill>
                  <a:schemeClr val="bg2"/>
                </a:solidFill>
              </a:rPr>
              <a:t>Oppenheimer</a:t>
            </a:r>
          </a:p>
          <a:p>
            <a:r>
              <a:rPr lang="en-GB" dirty="0">
                <a:solidFill>
                  <a:schemeClr val="accent6">
                    <a:lumMod val="75000"/>
                  </a:schemeClr>
                </a:solidFill>
              </a:rPr>
              <a:t>16-34 Men Index: 161</a:t>
            </a:r>
          </a:p>
          <a:p>
            <a:r>
              <a:rPr lang="en-GB" dirty="0">
                <a:solidFill>
                  <a:schemeClr val="accent6">
                    <a:lumMod val="75000"/>
                  </a:schemeClr>
                </a:solidFill>
              </a:rPr>
              <a:t>21 July 2023</a:t>
            </a:r>
            <a:endParaRPr lang="en-US" dirty="0">
              <a:solidFill>
                <a:schemeClr val="accent6">
                  <a:lumMod val="75000"/>
                </a:schemeClr>
              </a:solidFill>
            </a:endParaRPr>
          </a:p>
          <a:p>
            <a:endParaRPr lang="en-US" dirty="0">
              <a:solidFill>
                <a:schemeClr val="accent6">
                  <a:lumMod val="75000"/>
                </a:schemeClr>
              </a:solidFill>
            </a:endParaRPr>
          </a:p>
        </p:txBody>
      </p:sp>
      <p:sp>
        <p:nvSpPr>
          <p:cNvPr id="24" name="Text Placeholder 23">
            <a:extLst>
              <a:ext uri="{FF2B5EF4-FFF2-40B4-BE49-F238E27FC236}">
                <a16:creationId xmlns:a16="http://schemas.microsoft.com/office/drawing/2014/main" id="{94503EA7-7994-4D40-AC47-ED3A841AFB46}"/>
              </a:ext>
            </a:extLst>
          </p:cNvPr>
          <p:cNvSpPr>
            <a:spLocks noGrp="1"/>
          </p:cNvSpPr>
          <p:nvPr>
            <p:ph type="body" sz="quarter" idx="54"/>
          </p:nvPr>
        </p:nvSpPr>
        <p:spPr>
          <a:xfrm>
            <a:off x="7945454" y="3487728"/>
            <a:ext cx="1588595" cy="266284"/>
          </a:xfrm>
        </p:spPr>
        <p:txBody>
          <a:bodyPr/>
          <a:lstStyle/>
          <a:p>
            <a:r>
              <a:rPr lang="en-GB" dirty="0">
                <a:solidFill>
                  <a:schemeClr val="bg2"/>
                </a:solidFill>
              </a:rPr>
              <a:t>Shazam: Fury of the Gods</a:t>
            </a:r>
          </a:p>
          <a:p>
            <a:r>
              <a:rPr lang="en-GB" dirty="0">
                <a:solidFill>
                  <a:schemeClr val="accent6">
                    <a:lumMod val="75000"/>
                  </a:schemeClr>
                </a:solidFill>
              </a:rPr>
              <a:t>16-34 Men Index: 128</a:t>
            </a:r>
          </a:p>
          <a:p>
            <a:r>
              <a:rPr lang="en-GB" dirty="0">
                <a:solidFill>
                  <a:schemeClr val="accent6">
                    <a:lumMod val="75000"/>
                  </a:schemeClr>
                </a:solidFill>
              </a:rPr>
              <a:t>17 March 2022</a:t>
            </a:r>
            <a:endParaRPr lang="en-US" dirty="0">
              <a:solidFill>
                <a:schemeClr val="accent6">
                  <a:lumMod val="75000"/>
                </a:schemeClr>
              </a:solidFill>
            </a:endParaRPr>
          </a:p>
        </p:txBody>
      </p:sp>
      <p:sp>
        <p:nvSpPr>
          <p:cNvPr id="25" name="Text Placeholder 24">
            <a:extLst>
              <a:ext uri="{FF2B5EF4-FFF2-40B4-BE49-F238E27FC236}">
                <a16:creationId xmlns:a16="http://schemas.microsoft.com/office/drawing/2014/main" id="{C73AC181-D8BA-42AF-BE05-8CFDFCDCE6A4}"/>
              </a:ext>
            </a:extLst>
          </p:cNvPr>
          <p:cNvSpPr>
            <a:spLocks noGrp="1"/>
          </p:cNvSpPr>
          <p:nvPr>
            <p:ph type="body" sz="quarter" idx="55"/>
          </p:nvPr>
        </p:nvSpPr>
        <p:spPr>
          <a:xfrm>
            <a:off x="7926880" y="6429032"/>
            <a:ext cx="1588595" cy="266284"/>
          </a:xfrm>
        </p:spPr>
        <p:txBody>
          <a:bodyPr/>
          <a:lstStyle/>
          <a:p>
            <a:r>
              <a:rPr lang="en-GB" dirty="0">
                <a:solidFill>
                  <a:schemeClr val="bg2"/>
                </a:solidFill>
              </a:rPr>
              <a:t>Fast &amp; Furious 10</a:t>
            </a:r>
          </a:p>
          <a:p>
            <a:r>
              <a:rPr lang="en-GB" dirty="0">
                <a:solidFill>
                  <a:schemeClr val="accent6">
                    <a:lumMod val="75000"/>
                  </a:schemeClr>
                </a:solidFill>
              </a:rPr>
              <a:t>16-34 Men Index: 251</a:t>
            </a:r>
          </a:p>
          <a:p>
            <a:r>
              <a:rPr lang="en-GB" dirty="0">
                <a:solidFill>
                  <a:schemeClr val="accent6">
                    <a:lumMod val="75000"/>
                  </a:schemeClr>
                </a:solidFill>
              </a:rPr>
              <a:t>19 May 2023</a:t>
            </a:r>
            <a:endParaRPr lang="en-US" dirty="0">
              <a:solidFill>
                <a:schemeClr val="accent6">
                  <a:lumMod val="75000"/>
                </a:schemeClr>
              </a:solidFill>
            </a:endParaRPr>
          </a:p>
        </p:txBody>
      </p:sp>
      <p:sp>
        <p:nvSpPr>
          <p:cNvPr id="26" name="Text Placeholder 25">
            <a:extLst>
              <a:ext uri="{FF2B5EF4-FFF2-40B4-BE49-F238E27FC236}">
                <a16:creationId xmlns:a16="http://schemas.microsoft.com/office/drawing/2014/main" id="{1D631F20-A146-44F0-94A7-D83A4888A992}"/>
              </a:ext>
            </a:extLst>
          </p:cNvPr>
          <p:cNvSpPr>
            <a:spLocks noGrp="1"/>
          </p:cNvSpPr>
          <p:nvPr>
            <p:ph type="body" sz="quarter" idx="56"/>
          </p:nvPr>
        </p:nvSpPr>
        <p:spPr>
          <a:xfrm>
            <a:off x="1803089" y="3524724"/>
            <a:ext cx="1820121" cy="266284"/>
          </a:xfrm>
        </p:spPr>
        <p:txBody>
          <a:bodyPr/>
          <a:lstStyle/>
          <a:p>
            <a:r>
              <a:rPr lang="en-GB" dirty="0">
                <a:solidFill>
                  <a:schemeClr val="bg2"/>
                </a:solidFill>
              </a:rPr>
              <a:t>Black Adam</a:t>
            </a:r>
          </a:p>
          <a:p>
            <a:r>
              <a:rPr lang="en-GB" dirty="0">
                <a:solidFill>
                  <a:schemeClr val="accent6">
                    <a:lumMod val="75000"/>
                  </a:schemeClr>
                </a:solidFill>
              </a:rPr>
              <a:t>16-34 Men Index: 130</a:t>
            </a:r>
          </a:p>
          <a:p>
            <a:r>
              <a:rPr lang="en-GB" dirty="0">
                <a:solidFill>
                  <a:schemeClr val="accent6">
                    <a:lumMod val="75000"/>
                  </a:schemeClr>
                </a:solidFill>
              </a:rPr>
              <a:t>21 Oct 2022</a:t>
            </a:r>
            <a:endParaRPr lang="en-US" dirty="0">
              <a:solidFill>
                <a:schemeClr val="accent6">
                  <a:lumMod val="75000"/>
                </a:schemeClr>
              </a:solidFill>
            </a:endParaRPr>
          </a:p>
          <a:p>
            <a:endParaRPr lang="en-US" dirty="0">
              <a:solidFill>
                <a:schemeClr val="accent6">
                  <a:lumMod val="75000"/>
                </a:schemeClr>
              </a:solidFill>
            </a:endParaRPr>
          </a:p>
        </p:txBody>
      </p:sp>
      <p:sp>
        <p:nvSpPr>
          <p:cNvPr id="28" name="Text Placeholder 27">
            <a:extLst>
              <a:ext uri="{FF2B5EF4-FFF2-40B4-BE49-F238E27FC236}">
                <a16:creationId xmlns:a16="http://schemas.microsoft.com/office/drawing/2014/main" id="{CC1D12FD-5D26-4716-9D8F-1D2C97F14FB6}"/>
              </a:ext>
            </a:extLst>
          </p:cNvPr>
          <p:cNvSpPr>
            <a:spLocks noGrp="1"/>
          </p:cNvSpPr>
          <p:nvPr>
            <p:ph type="body" sz="quarter" idx="58"/>
          </p:nvPr>
        </p:nvSpPr>
        <p:spPr>
          <a:xfrm>
            <a:off x="9960432" y="3465081"/>
            <a:ext cx="1588595" cy="266284"/>
          </a:xfrm>
        </p:spPr>
        <p:txBody>
          <a:bodyPr/>
          <a:lstStyle/>
          <a:p>
            <a:r>
              <a:rPr lang="en-GB" dirty="0" err="1">
                <a:solidFill>
                  <a:schemeClr val="bg2"/>
                </a:solidFill>
              </a:rPr>
              <a:t>Kraven</a:t>
            </a:r>
            <a:r>
              <a:rPr lang="en-GB" dirty="0">
                <a:solidFill>
                  <a:schemeClr val="bg2"/>
                </a:solidFill>
              </a:rPr>
              <a:t> The Hunter</a:t>
            </a:r>
          </a:p>
          <a:p>
            <a:r>
              <a:rPr lang="en-GB" dirty="0">
                <a:solidFill>
                  <a:schemeClr val="accent6">
                    <a:lumMod val="75000"/>
                  </a:schemeClr>
                </a:solidFill>
              </a:rPr>
              <a:t>16-34 Men Index: 133</a:t>
            </a:r>
          </a:p>
          <a:p>
            <a:r>
              <a:rPr lang="en-GB" dirty="0">
                <a:solidFill>
                  <a:schemeClr val="accent6">
                    <a:lumMod val="75000"/>
                  </a:schemeClr>
                </a:solidFill>
              </a:rPr>
              <a:t>13 Jan 2023</a:t>
            </a:r>
            <a:endParaRPr lang="en-US" dirty="0">
              <a:solidFill>
                <a:schemeClr val="accent6">
                  <a:lumMod val="75000"/>
                </a:schemeClr>
              </a:solidFill>
            </a:endParaRPr>
          </a:p>
          <a:p>
            <a:endParaRPr lang="en-US" dirty="0">
              <a:solidFill>
                <a:schemeClr val="accent6">
                  <a:lumMod val="75000"/>
                </a:schemeClr>
              </a:solidFill>
            </a:endParaRPr>
          </a:p>
        </p:txBody>
      </p:sp>
      <p:sp>
        <p:nvSpPr>
          <p:cNvPr id="29" name="Text Placeholder 28">
            <a:extLst>
              <a:ext uri="{FF2B5EF4-FFF2-40B4-BE49-F238E27FC236}">
                <a16:creationId xmlns:a16="http://schemas.microsoft.com/office/drawing/2014/main" id="{74E0B1EA-9A7C-4AD1-8EFF-E69A354BD51A}"/>
              </a:ext>
            </a:extLst>
          </p:cNvPr>
          <p:cNvSpPr>
            <a:spLocks noGrp="1"/>
          </p:cNvSpPr>
          <p:nvPr>
            <p:ph type="body" sz="quarter" idx="59"/>
          </p:nvPr>
        </p:nvSpPr>
        <p:spPr>
          <a:xfrm>
            <a:off x="1803089" y="6488559"/>
            <a:ext cx="2110037" cy="266284"/>
          </a:xfrm>
        </p:spPr>
        <p:txBody>
          <a:bodyPr/>
          <a:lstStyle/>
          <a:p>
            <a:pPr lvl="0"/>
            <a:r>
              <a:rPr lang="en-GB" dirty="0">
                <a:solidFill>
                  <a:srgbClr val="0099A8"/>
                </a:solidFill>
              </a:rPr>
              <a:t>Ant-Man And The Wasp: </a:t>
            </a:r>
            <a:r>
              <a:rPr lang="en-GB" dirty="0" err="1">
                <a:solidFill>
                  <a:srgbClr val="0099A8"/>
                </a:solidFill>
              </a:rPr>
              <a:t>Quantumania</a:t>
            </a:r>
            <a:endParaRPr lang="en-GB" dirty="0">
              <a:solidFill>
                <a:srgbClr val="0099A8"/>
              </a:solidFill>
            </a:endParaRPr>
          </a:p>
          <a:p>
            <a:r>
              <a:rPr lang="en-GB" dirty="0">
                <a:solidFill>
                  <a:schemeClr val="accent6">
                    <a:lumMod val="75000"/>
                  </a:schemeClr>
                </a:solidFill>
              </a:rPr>
              <a:t>16-34 Men Index: 137</a:t>
            </a:r>
          </a:p>
          <a:p>
            <a:r>
              <a:rPr lang="en-GB" dirty="0">
                <a:solidFill>
                  <a:schemeClr val="accent6">
                    <a:lumMod val="75000"/>
                  </a:schemeClr>
                </a:solidFill>
              </a:rPr>
              <a:t>17 Feb 2023</a:t>
            </a:r>
            <a:endParaRPr lang="en-US" dirty="0">
              <a:solidFill>
                <a:schemeClr val="accent6">
                  <a:lumMod val="75000"/>
                </a:schemeClr>
              </a:solidFill>
            </a:endParaRPr>
          </a:p>
        </p:txBody>
      </p:sp>
      <p:sp>
        <p:nvSpPr>
          <p:cNvPr id="30" name="Text Placeholder 29">
            <a:extLst>
              <a:ext uri="{FF2B5EF4-FFF2-40B4-BE49-F238E27FC236}">
                <a16:creationId xmlns:a16="http://schemas.microsoft.com/office/drawing/2014/main" id="{3CAFE6FD-17A5-4138-8E21-1C881C8058CD}"/>
              </a:ext>
            </a:extLst>
          </p:cNvPr>
          <p:cNvSpPr>
            <a:spLocks noGrp="1"/>
          </p:cNvSpPr>
          <p:nvPr>
            <p:ph type="body" sz="quarter" idx="60"/>
          </p:nvPr>
        </p:nvSpPr>
        <p:spPr>
          <a:xfrm>
            <a:off x="3781555" y="3491978"/>
            <a:ext cx="2086820" cy="386719"/>
          </a:xfrm>
        </p:spPr>
        <p:txBody>
          <a:bodyPr/>
          <a:lstStyle/>
          <a:p>
            <a:r>
              <a:rPr lang="en-GB" dirty="0">
                <a:solidFill>
                  <a:schemeClr val="bg2"/>
                </a:solidFill>
              </a:rPr>
              <a:t>Black Panther: Wakanda Forever</a:t>
            </a:r>
          </a:p>
          <a:p>
            <a:r>
              <a:rPr lang="en-GB" dirty="0">
                <a:solidFill>
                  <a:schemeClr val="accent6">
                    <a:lumMod val="75000"/>
                  </a:schemeClr>
                </a:solidFill>
              </a:rPr>
              <a:t>16-34 Men Index: 131</a:t>
            </a:r>
          </a:p>
          <a:p>
            <a:r>
              <a:rPr lang="en-GB" dirty="0">
                <a:solidFill>
                  <a:schemeClr val="accent6">
                    <a:lumMod val="75000"/>
                  </a:schemeClr>
                </a:solidFill>
              </a:rPr>
              <a:t>11 Nov 2022</a:t>
            </a:r>
            <a:endParaRPr lang="en-US" dirty="0">
              <a:solidFill>
                <a:schemeClr val="accent6">
                  <a:lumMod val="75000"/>
                </a:schemeClr>
              </a:solidFill>
            </a:endParaRPr>
          </a:p>
        </p:txBody>
      </p:sp>
      <p:pic>
        <p:nvPicPr>
          <p:cNvPr id="4" name="Picture Placeholder 3">
            <a:extLst>
              <a:ext uri="{FF2B5EF4-FFF2-40B4-BE49-F238E27FC236}">
                <a16:creationId xmlns:a16="http://schemas.microsoft.com/office/drawing/2014/main" id="{FDC51614-F8D3-6B12-5952-EDBD778F95E2}"/>
              </a:ext>
            </a:extLst>
          </p:cNvPr>
          <p:cNvPicPr>
            <a:picLocks noGrp="1" noChangeAspect="1"/>
          </p:cNvPicPr>
          <p:nvPr>
            <p:ph type="pic" sz="quarter" idx="34"/>
          </p:nvPr>
        </p:nvPicPr>
        <p:blipFill>
          <a:blip r:embed="rId3" cstate="print">
            <a:extLst>
              <a:ext uri="{28A0092B-C50C-407E-A947-70E740481C1C}">
                <a14:useLocalDpi xmlns:a14="http://schemas.microsoft.com/office/drawing/2010/main"/>
              </a:ext>
            </a:extLst>
          </a:blip>
          <a:srcRect/>
          <a:stretch>
            <a:fillRect/>
          </a:stretch>
        </p:blipFill>
        <p:spPr>
          <a:xfrm>
            <a:off x="5928787" y="1048268"/>
            <a:ext cx="1599050" cy="2362610"/>
          </a:xfrm>
          <a:prstGeom prst="rect">
            <a:avLst/>
          </a:prstGeom>
        </p:spPr>
      </p:pic>
      <p:pic>
        <p:nvPicPr>
          <p:cNvPr id="21" name="Picture Placeholder 20">
            <a:extLst>
              <a:ext uri="{FF2B5EF4-FFF2-40B4-BE49-F238E27FC236}">
                <a16:creationId xmlns:a16="http://schemas.microsoft.com/office/drawing/2014/main" id="{19C27BD0-5BDB-CBC4-68A9-D690B505FA91}"/>
              </a:ext>
            </a:extLst>
          </p:cNvPr>
          <p:cNvPicPr>
            <a:picLocks noGrp="1" noChangeAspect="1"/>
          </p:cNvPicPr>
          <p:nvPr>
            <p:ph type="pic" sz="quarter" idx="47"/>
          </p:nvPr>
        </p:nvPicPr>
        <p:blipFill>
          <a:blip r:embed="rId4" cstate="print">
            <a:extLst>
              <a:ext uri="{28A0092B-C50C-407E-A947-70E740481C1C}">
                <a14:useLocalDpi xmlns:a14="http://schemas.microsoft.com/office/drawing/2010/main"/>
              </a:ext>
            </a:extLst>
          </a:blip>
          <a:srcRect/>
          <a:stretch>
            <a:fillRect/>
          </a:stretch>
        </p:blipFill>
        <p:spPr>
          <a:xfrm>
            <a:off x="1792758" y="1062669"/>
            <a:ext cx="1599050" cy="2362610"/>
          </a:xfrm>
          <a:prstGeom prst="rect">
            <a:avLst/>
          </a:prstGeom>
        </p:spPr>
      </p:pic>
      <p:pic>
        <p:nvPicPr>
          <p:cNvPr id="48" name="Picture Placeholder 47">
            <a:extLst>
              <a:ext uri="{FF2B5EF4-FFF2-40B4-BE49-F238E27FC236}">
                <a16:creationId xmlns:a16="http://schemas.microsoft.com/office/drawing/2014/main" id="{03793244-3A32-3630-DBA1-D6885AADD2A2}"/>
              </a:ext>
            </a:extLst>
          </p:cNvPr>
          <p:cNvPicPr>
            <a:picLocks noGrp="1" noChangeAspect="1"/>
          </p:cNvPicPr>
          <p:nvPr>
            <p:ph type="pic" sz="quarter" idx="43"/>
          </p:nvPr>
        </p:nvPicPr>
        <p:blipFill>
          <a:blip r:embed="rId5" cstate="print">
            <a:extLst>
              <a:ext uri="{28A0092B-C50C-407E-A947-70E740481C1C}">
                <a14:useLocalDpi xmlns:a14="http://schemas.microsoft.com/office/drawing/2010/main"/>
              </a:ext>
            </a:extLst>
          </a:blip>
          <a:srcRect/>
          <a:stretch>
            <a:fillRect/>
          </a:stretch>
        </p:blipFill>
        <p:spPr>
          <a:xfrm>
            <a:off x="7924543" y="1029735"/>
            <a:ext cx="1599050" cy="2362610"/>
          </a:xfrm>
          <a:prstGeom prst="rect">
            <a:avLst/>
          </a:prstGeom>
        </p:spPr>
      </p:pic>
      <p:pic>
        <p:nvPicPr>
          <p:cNvPr id="2" name="Picture Placeholder 1">
            <a:extLst>
              <a:ext uri="{FF2B5EF4-FFF2-40B4-BE49-F238E27FC236}">
                <a16:creationId xmlns:a16="http://schemas.microsoft.com/office/drawing/2014/main" id="{B267DDDA-7CCE-E641-9CA3-20FD5A96FCC2}"/>
              </a:ext>
            </a:extLst>
          </p:cNvPr>
          <p:cNvPicPr>
            <a:picLocks noGrp="1" noChangeAspect="1"/>
          </p:cNvPicPr>
          <p:nvPr>
            <p:ph type="pic" sz="quarter" idx="51"/>
          </p:nvPr>
        </p:nvPicPr>
        <p:blipFill>
          <a:blip r:embed="rId6" cstate="print">
            <a:extLst>
              <a:ext uri="{28A0092B-C50C-407E-A947-70E740481C1C}">
                <a14:useLocalDpi xmlns:a14="http://schemas.microsoft.com/office/drawing/2010/main"/>
              </a:ext>
            </a:extLst>
          </a:blip>
          <a:srcRect/>
          <a:stretch>
            <a:fillRect/>
          </a:stretch>
        </p:blipFill>
        <p:spPr>
          <a:xfrm>
            <a:off x="3810375" y="1062669"/>
            <a:ext cx="1600200" cy="2362200"/>
          </a:xfrm>
          <a:prstGeom prst="rect">
            <a:avLst/>
          </a:prstGeom>
        </p:spPr>
      </p:pic>
      <p:pic>
        <p:nvPicPr>
          <p:cNvPr id="33" name="Picture Placeholder 32">
            <a:extLst>
              <a:ext uri="{FF2B5EF4-FFF2-40B4-BE49-F238E27FC236}">
                <a16:creationId xmlns:a16="http://schemas.microsoft.com/office/drawing/2014/main" id="{1597F007-FAE9-8680-D605-94AA61BEEB9C}"/>
              </a:ext>
            </a:extLst>
          </p:cNvPr>
          <p:cNvPicPr>
            <a:picLocks noGrp="1" noChangeAspect="1"/>
          </p:cNvPicPr>
          <p:nvPr>
            <p:ph type="pic" sz="quarter" idx="49"/>
          </p:nvPr>
        </p:nvPicPr>
        <p:blipFill>
          <a:blip r:embed="rId7" cstate="print">
            <a:extLst>
              <a:ext uri="{28A0092B-C50C-407E-A947-70E740481C1C}">
                <a14:useLocalDpi xmlns:a14="http://schemas.microsoft.com/office/drawing/2010/main"/>
              </a:ext>
            </a:extLst>
          </a:blip>
          <a:srcRect/>
          <a:stretch>
            <a:fillRect/>
          </a:stretch>
        </p:blipFill>
        <p:spPr>
          <a:xfrm>
            <a:off x="9992356" y="1030799"/>
            <a:ext cx="1598613" cy="2362200"/>
          </a:xfrm>
          <a:prstGeom prst="rect">
            <a:avLst/>
          </a:prstGeom>
        </p:spPr>
      </p:pic>
      <p:sp>
        <p:nvSpPr>
          <p:cNvPr id="38" name="Text Placeholder 28">
            <a:extLst>
              <a:ext uri="{FF2B5EF4-FFF2-40B4-BE49-F238E27FC236}">
                <a16:creationId xmlns:a16="http://schemas.microsoft.com/office/drawing/2014/main" id="{6BBE1670-6A31-FDAD-FEE5-76DF40B6954A}"/>
              </a:ext>
            </a:extLst>
          </p:cNvPr>
          <p:cNvSpPr txBox="1">
            <a:spLocks/>
          </p:cNvSpPr>
          <p:nvPr/>
        </p:nvSpPr>
        <p:spPr bwMode="gray">
          <a:xfrm>
            <a:off x="3820937" y="6496693"/>
            <a:ext cx="2434137" cy="266284"/>
          </a:xfrm>
          <a:prstGeom prst="rect">
            <a:avLst/>
          </a:prstGeom>
        </p:spPr>
        <p:txBody>
          <a:bodyPr vert="horz" lIns="0" tIns="0" rIns="0" bIns="0" rtlCol="0" anchor="t" anchorCtr="0">
            <a:noAutofit/>
          </a:bodyPr>
          <a:lstStyle>
            <a:lvl1pPr marL="0" indent="0" algn="l" defTabSz="961844" rtl="0" eaLnBrk="1" latinLnBrk="0" hangingPunct="1">
              <a:lnSpc>
                <a:spcPts val="1100"/>
              </a:lnSpc>
              <a:spcBef>
                <a:spcPts val="0"/>
              </a:spcBef>
              <a:buClr>
                <a:srgbClr val="FFFFFF"/>
              </a:buClr>
              <a:buSzPct val="100000"/>
              <a:buFont typeface="Arial"/>
              <a:buNone/>
              <a:defRPr sz="1000" b="1" kern="1200" baseline="0">
                <a:solidFill>
                  <a:schemeClr val="tx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dirty="0" err="1">
                <a:solidFill>
                  <a:srgbClr val="0099A8"/>
                </a:solidFill>
              </a:rPr>
              <a:t>Aquaman</a:t>
            </a:r>
            <a:r>
              <a:rPr lang="en-GB" dirty="0">
                <a:solidFill>
                  <a:srgbClr val="0099A8"/>
                </a:solidFill>
              </a:rPr>
              <a:t> 2</a:t>
            </a:r>
          </a:p>
          <a:p>
            <a:r>
              <a:rPr lang="en-GB" dirty="0">
                <a:solidFill>
                  <a:schemeClr val="accent6">
                    <a:lumMod val="75000"/>
                  </a:schemeClr>
                </a:solidFill>
              </a:rPr>
              <a:t>16-34 Men Index: 130</a:t>
            </a:r>
          </a:p>
          <a:p>
            <a:r>
              <a:rPr lang="en-GB" dirty="0">
                <a:solidFill>
                  <a:schemeClr val="accent6">
                    <a:lumMod val="75000"/>
                  </a:schemeClr>
                </a:solidFill>
              </a:rPr>
              <a:t>16 December 2023</a:t>
            </a:r>
            <a:endParaRPr lang="en-US" dirty="0">
              <a:solidFill>
                <a:schemeClr val="accent6">
                  <a:lumMod val="75000"/>
                </a:schemeClr>
              </a:solidFill>
            </a:endParaRPr>
          </a:p>
        </p:txBody>
      </p:sp>
      <p:pic>
        <p:nvPicPr>
          <p:cNvPr id="34" name="Picture 33">
            <a:extLst>
              <a:ext uri="{FF2B5EF4-FFF2-40B4-BE49-F238E27FC236}">
                <a16:creationId xmlns:a16="http://schemas.microsoft.com/office/drawing/2014/main" id="{0649B6F0-1148-2436-C46D-07604F28679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820937" y="4045876"/>
            <a:ext cx="1600201" cy="2366964"/>
          </a:xfrm>
          <a:prstGeom prst="rect">
            <a:avLst/>
          </a:prstGeom>
        </p:spPr>
      </p:pic>
      <p:pic>
        <p:nvPicPr>
          <p:cNvPr id="40" name="Picture Placeholder 39">
            <a:extLst>
              <a:ext uri="{FF2B5EF4-FFF2-40B4-BE49-F238E27FC236}">
                <a16:creationId xmlns:a16="http://schemas.microsoft.com/office/drawing/2014/main" id="{708864EB-6AE2-60C1-4807-AF0E08D5E2A7}"/>
              </a:ext>
            </a:extLst>
          </p:cNvPr>
          <p:cNvPicPr>
            <a:picLocks noGrp="1" noChangeAspect="1"/>
          </p:cNvPicPr>
          <p:nvPr>
            <p:ph type="pic" sz="quarter" idx="50"/>
          </p:nvPr>
        </p:nvPicPr>
        <p:blipFill>
          <a:blip r:embed="rId9" cstate="print">
            <a:extLst>
              <a:ext uri="{28A0092B-C50C-407E-A947-70E740481C1C}">
                <a14:useLocalDpi xmlns:a14="http://schemas.microsoft.com/office/drawing/2010/main"/>
              </a:ext>
            </a:extLst>
          </a:blip>
          <a:srcRect/>
          <a:stretch>
            <a:fillRect/>
          </a:stretch>
        </p:blipFill>
        <p:spPr>
          <a:xfrm>
            <a:off x="1803089" y="4045876"/>
            <a:ext cx="1599050" cy="2362610"/>
          </a:xfrm>
          <a:prstGeom prst="rect">
            <a:avLst/>
          </a:prstGeom>
        </p:spPr>
      </p:pic>
      <p:sp>
        <p:nvSpPr>
          <p:cNvPr id="31" name="Text Placeholder 21">
            <a:extLst>
              <a:ext uri="{FF2B5EF4-FFF2-40B4-BE49-F238E27FC236}">
                <a16:creationId xmlns:a16="http://schemas.microsoft.com/office/drawing/2014/main" id="{3B909848-2D50-7403-4035-FF16DA0B8179}"/>
              </a:ext>
            </a:extLst>
          </p:cNvPr>
          <p:cNvSpPr txBox="1">
            <a:spLocks/>
          </p:cNvSpPr>
          <p:nvPr/>
        </p:nvSpPr>
        <p:spPr bwMode="gray">
          <a:xfrm>
            <a:off x="5951124" y="6449489"/>
            <a:ext cx="1588595" cy="266284"/>
          </a:xfrm>
          <a:prstGeom prst="rect">
            <a:avLst/>
          </a:prstGeom>
        </p:spPr>
        <p:txBody>
          <a:bodyPr vert="horz" lIns="0" tIns="0" rIns="0" bIns="0" rtlCol="0" anchor="t" anchorCtr="0">
            <a:noAutofit/>
          </a:bodyPr>
          <a:lstStyle>
            <a:lvl1pPr marL="0" indent="0" algn="l" defTabSz="961844" rtl="0" eaLnBrk="1" latinLnBrk="0" hangingPunct="1">
              <a:lnSpc>
                <a:spcPts val="1100"/>
              </a:lnSpc>
              <a:spcBef>
                <a:spcPts val="0"/>
              </a:spcBef>
              <a:buClr>
                <a:srgbClr val="FFFFFF"/>
              </a:buClr>
              <a:buSzPct val="100000"/>
              <a:buFont typeface="Arial"/>
              <a:buNone/>
              <a:defRPr sz="1000" b="1" kern="1200" baseline="0">
                <a:solidFill>
                  <a:schemeClr val="tx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dirty="0">
                <a:solidFill>
                  <a:schemeClr val="bg2"/>
                </a:solidFill>
              </a:rPr>
              <a:t>John Wick: Chapter 4</a:t>
            </a:r>
          </a:p>
          <a:p>
            <a:r>
              <a:rPr lang="en-GB" dirty="0">
                <a:solidFill>
                  <a:schemeClr val="accent6">
                    <a:lumMod val="75000"/>
                  </a:schemeClr>
                </a:solidFill>
              </a:rPr>
              <a:t>16-34 Index: 362</a:t>
            </a:r>
          </a:p>
          <a:p>
            <a:r>
              <a:rPr lang="en-GB" dirty="0">
                <a:solidFill>
                  <a:schemeClr val="accent6">
                    <a:lumMod val="75000"/>
                  </a:schemeClr>
                </a:solidFill>
              </a:rPr>
              <a:t>24 March 2023</a:t>
            </a:r>
            <a:endParaRPr lang="en-US" dirty="0">
              <a:solidFill>
                <a:schemeClr val="accent6">
                  <a:lumMod val="75000"/>
                </a:schemeClr>
              </a:solidFill>
            </a:endParaRPr>
          </a:p>
          <a:p>
            <a:endParaRPr lang="en-US" dirty="0">
              <a:solidFill>
                <a:schemeClr val="accent6">
                  <a:lumMod val="75000"/>
                </a:schemeClr>
              </a:solidFill>
            </a:endParaRPr>
          </a:p>
        </p:txBody>
      </p:sp>
      <p:pic>
        <p:nvPicPr>
          <p:cNvPr id="32" name="Picture Placeholder 18">
            <a:extLst>
              <a:ext uri="{FF2B5EF4-FFF2-40B4-BE49-F238E27FC236}">
                <a16:creationId xmlns:a16="http://schemas.microsoft.com/office/drawing/2014/main" id="{E298B031-6AF0-6EB7-931E-64AA5FAA3003}"/>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gray">
          <a:xfrm>
            <a:off x="5985206" y="4023229"/>
            <a:ext cx="1598613" cy="2362200"/>
          </a:xfrm>
          <a:prstGeom prst="rect">
            <a:avLst/>
          </a:prstGeom>
          <a:solidFill>
            <a:schemeClr val="accent5"/>
          </a:solidFill>
        </p:spPr>
      </p:pic>
      <p:pic>
        <p:nvPicPr>
          <p:cNvPr id="19" name="Picture Placeholder 18">
            <a:extLst>
              <a:ext uri="{FF2B5EF4-FFF2-40B4-BE49-F238E27FC236}">
                <a16:creationId xmlns:a16="http://schemas.microsoft.com/office/drawing/2014/main" id="{E2E23980-F10C-85FD-6018-1B4EACCB8013}"/>
              </a:ext>
            </a:extLst>
          </p:cNvPr>
          <p:cNvPicPr>
            <a:picLocks noGrp="1" noChangeAspect="1"/>
          </p:cNvPicPr>
          <p:nvPr>
            <p:ph type="pic" sz="quarter" idx="37"/>
          </p:nvPr>
        </p:nvPicPr>
        <p:blipFill>
          <a:blip r:embed="rId11" cstate="print">
            <a:extLst>
              <a:ext uri="{28A0092B-C50C-407E-A947-70E740481C1C}">
                <a14:useLocalDpi xmlns:a14="http://schemas.microsoft.com/office/drawing/2010/main"/>
              </a:ext>
            </a:extLst>
          </a:blip>
          <a:srcRect/>
          <a:stretch>
            <a:fillRect/>
          </a:stretch>
        </p:blipFill>
        <p:spPr>
          <a:xfrm>
            <a:off x="9974263" y="3981450"/>
            <a:ext cx="1598612" cy="2362200"/>
          </a:xfrm>
          <a:prstGeom prst="rect">
            <a:avLst/>
          </a:prstGeom>
        </p:spPr>
      </p:pic>
      <p:pic>
        <p:nvPicPr>
          <p:cNvPr id="37" name="Picture Placeholder 36">
            <a:extLst>
              <a:ext uri="{FF2B5EF4-FFF2-40B4-BE49-F238E27FC236}">
                <a16:creationId xmlns:a16="http://schemas.microsoft.com/office/drawing/2014/main" id="{AD69F6A9-38F0-7A84-CD69-2C9891255605}"/>
              </a:ext>
            </a:extLst>
          </p:cNvPr>
          <p:cNvPicPr>
            <a:picLocks noGrp="1" noChangeAspect="1"/>
          </p:cNvPicPr>
          <p:nvPr>
            <p:ph type="pic" sz="quarter" idx="46"/>
          </p:nvPr>
        </p:nvPicPr>
        <p:blipFill>
          <a:blip r:embed="rId12" cstate="print">
            <a:extLst>
              <a:ext uri="{28A0092B-C50C-407E-A947-70E740481C1C}">
                <a14:useLocalDpi xmlns:a14="http://schemas.microsoft.com/office/drawing/2010/main"/>
              </a:ext>
            </a:extLst>
          </a:blip>
          <a:srcRect/>
          <a:stretch>
            <a:fillRect/>
          </a:stretch>
        </p:blipFill>
        <p:spPr>
          <a:xfrm>
            <a:off x="7945454" y="4018020"/>
            <a:ext cx="1598612" cy="2362200"/>
          </a:xfrm>
          <a:prstGeom prst="rect">
            <a:avLst/>
          </a:prstGeom>
        </p:spPr>
      </p:pic>
    </p:spTree>
    <p:extLst>
      <p:ext uri="{BB962C8B-B14F-4D97-AF65-F5344CB8AC3E}">
        <p14:creationId xmlns:p14="http://schemas.microsoft.com/office/powerpoint/2010/main" val="347282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1AD667-EAD1-F0D9-A94E-2E3F6DB8DCD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3586"/>
          <a:stretch/>
        </p:blipFill>
        <p:spPr>
          <a:xfrm>
            <a:off x="-1" y="-39153"/>
            <a:ext cx="13430482" cy="7067550"/>
          </a:xfrm>
          <a:prstGeom prst="rect">
            <a:avLst/>
          </a:prstGeom>
        </p:spPr>
      </p:pic>
      <p:sp>
        <p:nvSpPr>
          <p:cNvPr id="39" name="Rectangle 38">
            <a:extLst>
              <a:ext uri="{FF2B5EF4-FFF2-40B4-BE49-F238E27FC236}">
                <a16:creationId xmlns:a16="http://schemas.microsoft.com/office/drawing/2014/main" id="{5E729BC5-68C8-44B4-9D69-C92F9E5503D8}"/>
              </a:ext>
            </a:extLst>
          </p:cNvPr>
          <p:cNvSpPr/>
          <p:nvPr/>
        </p:nvSpPr>
        <p:spPr>
          <a:xfrm>
            <a:off x="-12469" y="-62609"/>
            <a:ext cx="13442950" cy="7067550"/>
          </a:xfrm>
          <a:prstGeom prst="rect">
            <a:avLst/>
          </a:prstGeom>
          <a:solidFill>
            <a:schemeClr val="accent4">
              <a:alpha val="88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Title 24">
            <a:extLst>
              <a:ext uri="{FF2B5EF4-FFF2-40B4-BE49-F238E27FC236}">
                <a16:creationId xmlns:a16="http://schemas.microsoft.com/office/drawing/2014/main" id="{43FB7F10-5FB5-484C-ABE9-61D0034A1B8D}"/>
              </a:ext>
            </a:extLst>
          </p:cNvPr>
          <p:cNvSpPr>
            <a:spLocks noGrp="1"/>
          </p:cNvSpPr>
          <p:nvPr>
            <p:ph type="title"/>
          </p:nvPr>
        </p:nvSpPr>
        <p:spPr/>
        <p:txBody>
          <a:bodyPr/>
          <a:lstStyle/>
          <a:p>
            <a:r>
              <a:rPr lang="en-GB" dirty="0">
                <a:solidFill>
                  <a:srgbClr val="FFFFFF"/>
                </a:solidFill>
              </a:rPr>
              <a:t>First to watch and first to buy</a:t>
            </a:r>
            <a:endParaRPr lang="en-US" dirty="0">
              <a:solidFill>
                <a:srgbClr val="FFFFFF"/>
              </a:solidFill>
            </a:endParaRPr>
          </a:p>
        </p:txBody>
      </p:sp>
      <p:sp>
        <p:nvSpPr>
          <p:cNvPr id="28" name="Text Placeholder 27">
            <a:extLst>
              <a:ext uri="{FF2B5EF4-FFF2-40B4-BE49-F238E27FC236}">
                <a16:creationId xmlns:a16="http://schemas.microsoft.com/office/drawing/2014/main" id="{672D64B9-29B6-48BA-BF48-55D69EF65C8E}"/>
              </a:ext>
            </a:extLst>
          </p:cNvPr>
          <p:cNvSpPr>
            <a:spLocks noGrp="1"/>
          </p:cNvSpPr>
          <p:nvPr>
            <p:ph type="body" sz="quarter" idx="14"/>
          </p:nvPr>
        </p:nvSpPr>
        <p:spPr>
          <a:xfrm>
            <a:off x="270000" y="664058"/>
            <a:ext cx="7926943" cy="436608"/>
          </a:xfrm>
        </p:spPr>
        <p:txBody>
          <a:bodyPr/>
          <a:lstStyle/>
          <a:p>
            <a:pPr>
              <a:lnSpc>
                <a:spcPct val="100000"/>
              </a:lnSpc>
            </a:pPr>
            <a:r>
              <a:rPr lang="en-GB" dirty="0">
                <a:solidFill>
                  <a:srgbClr val="FFFFFF"/>
                </a:solidFill>
              </a:rPr>
              <a:t>It’s not just seeing the latest movies that they love being first at – young male heavy cinemagoers want to be the first in line for new products, developments and experiences</a:t>
            </a:r>
            <a:endParaRPr lang="en-US" dirty="0"/>
          </a:p>
        </p:txBody>
      </p:sp>
      <p:sp>
        <p:nvSpPr>
          <p:cNvPr id="27" name="Text Placeholder 26">
            <a:extLst>
              <a:ext uri="{FF2B5EF4-FFF2-40B4-BE49-F238E27FC236}">
                <a16:creationId xmlns:a16="http://schemas.microsoft.com/office/drawing/2014/main" id="{1EFBBF95-8AD3-4147-950B-EB0F3A3C57E0}"/>
              </a:ext>
            </a:extLst>
          </p:cNvPr>
          <p:cNvSpPr>
            <a:spLocks noGrp="1"/>
          </p:cNvSpPr>
          <p:nvPr>
            <p:ph type="body" sz="quarter" idx="11"/>
          </p:nvPr>
        </p:nvSpPr>
        <p:spPr>
          <a:xfrm>
            <a:off x="10151228" y="7130230"/>
            <a:ext cx="3116263" cy="369332"/>
          </a:xfrm>
        </p:spPr>
        <p:txBody>
          <a:bodyPr/>
          <a:lstStyle/>
          <a:p>
            <a:pPr lvl="0">
              <a:lnSpc>
                <a:spcPct val="100000"/>
              </a:lnSpc>
              <a:buClrTx/>
              <a:buSzTx/>
              <a:defRPr/>
            </a:pPr>
            <a:r>
              <a:rPr lang="en-GB" dirty="0">
                <a:solidFill>
                  <a:srgbClr val="000000">
                    <a:lumMod val="95000"/>
                    <a:lumOff val="5000"/>
                  </a:srgbClr>
                </a:solidFill>
                <a:latin typeface="Arial" charset="0"/>
                <a:ea typeface="Arial" charset="0"/>
                <a:cs typeface="Arial" charset="0"/>
              </a:rPr>
              <a:t>Source: TGI 2022</a:t>
            </a:r>
          </a:p>
          <a:p>
            <a:pPr lvl="0">
              <a:lnSpc>
                <a:spcPct val="100000"/>
              </a:lnSpc>
              <a:buClrTx/>
              <a:buSzTx/>
              <a:defRPr/>
            </a:pPr>
            <a:r>
              <a:rPr lang="en-GB" dirty="0">
                <a:solidFill>
                  <a:srgbClr val="000000">
                    <a:lumMod val="95000"/>
                    <a:lumOff val="5000"/>
                  </a:srgbClr>
                </a:solidFill>
                <a:latin typeface="Arial" charset="0"/>
                <a:ea typeface="Arial" charset="0"/>
                <a:cs typeface="Arial" charset="0"/>
              </a:rPr>
              <a:t>Target: 16-34 Men who are heavy cinemagoers. Index vs. average GB adult who are cinemagoers</a:t>
            </a:r>
          </a:p>
        </p:txBody>
      </p:sp>
      <p:sp>
        <p:nvSpPr>
          <p:cNvPr id="49" name="Rectangle 48">
            <a:extLst>
              <a:ext uri="{FF2B5EF4-FFF2-40B4-BE49-F238E27FC236}">
                <a16:creationId xmlns:a16="http://schemas.microsoft.com/office/drawing/2014/main" id="{C91DB83E-D382-4F0E-BCB5-70664EDD17A0}"/>
              </a:ext>
            </a:extLst>
          </p:cNvPr>
          <p:cNvSpPr/>
          <p:nvPr/>
        </p:nvSpPr>
        <p:spPr>
          <a:xfrm>
            <a:off x="270000" y="1478474"/>
            <a:ext cx="6383593"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74% like to treat themselves to new things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they don’t need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(Index 103)</a:t>
            </a:r>
          </a:p>
        </p:txBody>
      </p:sp>
      <p:sp>
        <p:nvSpPr>
          <p:cNvPr id="50" name="Rectangle 49">
            <a:extLst>
              <a:ext uri="{FF2B5EF4-FFF2-40B4-BE49-F238E27FC236}">
                <a16:creationId xmlns:a16="http://schemas.microsoft.com/office/drawing/2014/main" id="{AD29ADBC-9ECA-4E34-932D-8C8BABB4F2C9}"/>
              </a:ext>
            </a:extLst>
          </p:cNvPr>
          <p:cNvSpPr/>
          <p:nvPr/>
        </p:nvSpPr>
        <p:spPr>
          <a:xfrm>
            <a:off x="270000" y="3114352"/>
            <a:ext cx="3820280"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 70% ‘keep up to date with developments in technology’</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(index 135)</a:t>
            </a:r>
          </a:p>
        </p:txBody>
      </p:sp>
      <p:sp>
        <p:nvSpPr>
          <p:cNvPr id="51" name="Rectangle 50">
            <a:extLst>
              <a:ext uri="{FF2B5EF4-FFF2-40B4-BE49-F238E27FC236}">
                <a16:creationId xmlns:a16="http://schemas.microsoft.com/office/drawing/2014/main" id="{0938701F-EF20-4BBF-8C8F-83B343C50528}"/>
              </a:ext>
            </a:extLst>
          </p:cNvPr>
          <p:cNvSpPr/>
          <p:nvPr/>
        </p:nvSpPr>
        <p:spPr>
          <a:xfrm>
            <a:off x="270001" y="4774508"/>
            <a:ext cx="4835398" cy="1689432"/>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800" b="1" dirty="0">
                <a:solidFill>
                  <a:srgbClr val="FFFFFF"/>
                </a:solidFill>
                <a:latin typeface="Arial" charset="0"/>
                <a:ea typeface="Arial" charset="0"/>
                <a:cs typeface="Arial" charset="0"/>
              </a:rPr>
              <a:t>2x more likely to keep up with developments </a:t>
            </a:r>
          </a:p>
          <a:p>
            <a:pPr lvl="0" algn="ctr">
              <a:defRPr/>
            </a:pPr>
            <a:r>
              <a:rPr lang="en-GB" sz="1800" b="1" dirty="0">
                <a:solidFill>
                  <a:srgbClr val="FFFFFF"/>
                </a:solidFill>
                <a:latin typeface="Arial" charset="0"/>
                <a:ea typeface="Arial" charset="0"/>
                <a:cs typeface="Arial" charset="0"/>
              </a:rPr>
              <a:t>in the video game industry</a:t>
            </a:r>
            <a:endPar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(index </a:t>
            </a:r>
            <a:r>
              <a:rPr lang="en-GB" sz="900" b="1" i="1" dirty="0">
                <a:solidFill>
                  <a:srgbClr val="FFFFFF"/>
                </a:solidFill>
                <a:latin typeface="Arial" charset="0"/>
                <a:ea typeface="Arial" charset="0"/>
                <a:cs typeface="Arial" charset="0"/>
              </a:rPr>
              <a:t>285</a:t>
            </a: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a:t>
            </a:r>
          </a:p>
        </p:txBody>
      </p:sp>
      <p:sp>
        <p:nvSpPr>
          <p:cNvPr id="52" name="Rectangle 51">
            <a:extLst>
              <a:ext uri="{FF2B5EF4-FFF2-40B4-BE49-F238E27FC236}">
                <a16:creationId xmlns:a16="http://schemas.microsoft.com/office/drawing/2014/main" id="{59DF74A2-45F2-4665-9615-3663775EDD6A}"/>
              </a:ext>
            </a:extLst>
          </p:cNvPr>
          <p:cNvSpPr/>
          <p:nvPr/>
        </p:nvSpPr>
        <p:spPr>
          <a:xfrm>
            <a:off x="5295900" y="4774506"/>
            <a:ext cx="3552824" cy="1696785"/>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800" b="1" dirty="0">
                <a:solidFill>
                  <a:srgbClr val="FFFFFF"/>
                </a:solidFill>
                <a:latin typeface="Arial" charset="0"/>
                <a:ea typeface="Arial" charset="0"/>
                <a:cs typeface="Arial" charset="0"/>
              </a:rPr>
              <a:t>69% love to buy new </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800" b="1" dirty="0">
                <a:solidFill>
                  <a:srgbClr val="FFFFFF"/>
                </a:solidFill>
                <a:latin typeface="Arial" charset="0"/>
                <a:ea typeface="Arial" charset="0"/>
                <a:cs typeface="Arial" charset="0"/>
              </a:rPr>
              <a:t>gadgets and appliances</a:t>
            </a:r>
            <a:endPar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(index 166)</a:t>
            </a:r>
          </a:p>
        </p:txBody>
      </p:sp>
      <p:sp>
        <p:nvSpPr>
          <p:cNvPr id="53" name="Rectangle 52">
            <a:extLst>
              <a:ext uri="{FF2B5EF4-FFF2-40B4-BE49-F238E27FC236}">
                <a16:creationId xmlns:a16="http://schemas.microsoft.com/office/drawing/2014/main" id="{A6BA7216-816D-44D6-9D1C-A88697876CDA}"/>
              </a:ext>
            </a:extLst>
          </p:cNvPr>
          <p:cNvSpPr/>
          <p:nvPr/>
        </p:nvSpPr>
        <p:spPr>
          <a:xfrm>
            <a:off x="6817918" y="1471122"/>
            <a:ext cx="6275715"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800" b="1" dirty="0">
                <a:solidFill>
                  <a:srgbClr val="FFFFFF"/>
                </a:solidFill>
                <a:latin typeface="Arial" charset="0"/>
                <a:ea typeface="Arial" charset="0"/>
                <a:cs typeface="Arial" charset="0"/>
              </a:rPr>
              <a:t>Early Adopters: </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800" b="1" dirty="0">
                <a:solidFill>
                  <a:srgbClr val="FFFFFF"/>
                </a:solidFill>
                <a:latin typeface="Arial" charset="0"/>
                <a:ea typeface="Arial" charset="0"/>
                <a:cs typeface="Arial" charset="0"/>
              </a:rPr>
              <a:t>They are 2x more likely </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800" b="1" dirty="0">
                <a:solidFill>
                  <a:srgbClr val="FFFFFF"/>
                </a:solidFill>
                <a:latin typeface="Arial" charset="0"/>
                <a:ea typeface="Arial" charset="0"/>
                <a:cs typeface="Arial" charset="0"/>
              </a:rPr>
              <a:t>to ‘buy new products before their friends’ </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900" b="1" i="1" dirty="0">
                <a:solidFill>
                  <a:srgbClr val="FFFFFF"/>
                </a:solidFill>
                <a:latin typeface="Arial" charset="0"/>
                <a:ea typeface="Arial" charset="0"/>
                <a:cs typeface="Arial" charset="0"/>
              </a:rPr>
              <a:t>(Index 230</a:t>
            </a: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a:t>
            </a:r>
          </a:p>
        </p:txBody>
      </p:sp>
      <p:sp>
        <p:nvSpPr>
          <p:cNvPr id="54" name="Rectangle 53">
            <a:extLst>
              <a:ext uri="{FF2B5EF4-FFF2-40B4-BE49-F238E27FC236}">
                <a16:creationId xmlns:a16="http://schemas.microsoft.com/office/drawing/2014/main" id="{FD3124E3-B8C7-4EE7-8FCD-7A5F6039893A}"/>
              </a:ext>
            </a:extLst>
          </p:cNvPr>
          <p:cNvSpPr/>
          <p:nvPr/>
        </p:nvSpPr>
        <p:spPr>
          <a:xfrm>
            <a:off x="9039225" y="4774506"/>
            <a:ext cx="4054408" cy="1689432"/>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spcBef>
                <a:spcPts val="0"/>
              </a:spcBef>
              <a:spcAft>
                <a:spcPts val="0"/>
              </a:spcAft>
              <a:buClrTx/>
              <a:buSzTx/>
              <a:buFontTx/>
              <a:buNone/>
              <a:tabLst/>
              <a:defRPr/>
            </a:pPr>
            <a:r>
              <a:rPr lang="en-GB" sz="1800" b="1" dirty="0">
                <a:solidFill>
                  <a:srgbClr val="FFFFFF"/>
                </a:solidFill>
                <a:latin typeface="Arial" charset="0"/>
                <a:ea typeface="Arial" charset="0"/>
                <a:cs typeface="Arial" charset="0"/>
              </a:rPr>
              <a:t>‘I like innovative cars’</a:t>
            </a:r>
          </a:p>
          <a:p>
            <a:pPr algn="ctr">
              <a:defRPr/>
            </a:pPr>
            <a:r>
              <a:rPr lang="en-GB" sz="900" b="1" i="1" dirty="0">
                <a:solidFill>
                  <a:srgbClr val="FFFFFF"/>
                </a:solidFill>
                <a:latin typeface="Arial" charset="0"/>
                <a:ea typeface="Arial" charset="0"/>
                <a:cs typeface="Arial" charset="0"/>
              </a:rPr>
              <a:t>(Index 192)</a:t>
            </a:r>
          </a:p>
        </p:txBody>
      </p:sp>
      <p:sp>
        <p:nvSpPr>
          <p:cNvPr id="55" name="Rectangle 54">
            <a:extLst>
              <a:ext uri="{FF2B5EF4-FFF2-40B4-BE49-F238E27FC236}">
                <a16:creationId xmlns:a16="http://schemas.microsoft.com/office/drawing/2014/main" id="{DBE0A46E-6994-4444-906A-62CBE0069957}"/>
              </a:ext>
            </a:extLst>
          </p:cNvPr>
          <p:cNvSpPr/>
          <p:nvPr/>
        </p:nvSpPr>
        <p:spPr>
          <a:xfrm>
            <a:off x="8520841" y="3114352"/>
            <a:ext cx="4572791"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‘It is important my household is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equipped with the latest technology’</a:t>
            </a:r>
          </a:p>
          <a:p>
            <a:pPr lvl="0" algn="ctr">
              <a:defRPr/>
            </a:pPr>
            <a:r>
              <a:rPr lang="en-GB" sz="900" b="1" i="1" dirty="0">
                <a:solidFill>
                  <a:srgbClr val="FFFFFF"/>
                </a:solidFill>
                <a:latin typeface="Arial" charset="0"/>
                <a:ea typeface="Arial" charset="0"/>
                <a:cs typeface="Arial" charset="0"/>
              </a:rPr>
              <a:t>(Index 181)</a:t>
            </a:r>
          </a:p>
        </p:txBody>
      </p:sp>
      <p:sp>
        <p:nvSpPr>
          <p:cNvPr id="56" name="Rectangle 55">
            <a:extLst>
              <a:ext uri="{FF2B5EF4-FFF2-40B4-BE49-F238E27FC236}">
                <a16:creationId xmlns:a16="http://schemas.microsoft.com/office/drawing/2014/main" id="{58D01562-D500-4E67-B5FE-C2B4E6F4E798}"/>
              </a:ext>
            </a:extLst>
          </p:cNvPr>
          <p:cNvSpPr/>
          <p:nvPr/>
        </p:nvSpPr>
        <p:spPr>
          <a:xfrm>
            <a:off x="4291347" y="3114352"/>
            <a:ext cx="4041535"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800" b="1" dirty="0">
                <a:solidFill>
                  <a:srgbClr val="FFFFFF"/>
                </a:solidFill>
                <a:latin typeface="Arial" charset="0"/>
                <a:ea typeface="Arial" charset="0"/>
                <a:cs typeface="Arial" charset="0"/>
              </a:rPr>
              <a:t>‘I’m tempted to buy products </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800" b="1" dirty="0">
                <a:solidFill>
                  <a:srgbClr val="FFFFFF"/>
                </a:solidFill>
                <a:latin typeface="Arial" charset="0"/>
                <a:ea typeface="Arial" charset="0"/>
                <a:cs typeface="Arial" charset="0"/>
              </a:rPr>
              <a:t>I’ve seen advertised’</a:t>
            </a:r>
            <a:r>
              <a:rPr lang="en-GB" sz="900" b="1" i="1" dirty="0">
                <a:solidFill>
                  <a:srgbClr val="FFFFFF"/>
                </a:solidFill>
                <a:latin typeface="Arial" charset="0"/>
                <a:ea typeface="Arial" charset="0"/>
                <a:cs typeface="Arial" charset="0"/>
              </a:rPr>
              <a:t> </a:t>
            </a:r>
          </a:p>
          <a:p>
            <a:pPr lvl="0" algn="ctr">
              <a:defRPr/>
            </a:pPr>
            <a:r>
              <a:rPr lang="en-GB" sz="900" b="1" i="1" dirty="0">
                <a:solidFill>
                  <a:srgbClr val="FFFFFF"/>
                </a:solidFill>
                <a:latin typeface="Arial" charset="0"/>
                <a:ea typeface="Arial" charset="0"/>
                <a:cs typeface="Arial" charset="0"/>
              </a:rPr>
              <a:t>(Index 150)</a:t>
            </a:r>
          </a:p>
        </p:txBody>
      </p:sp>
    </p:spTree>
    <p:extLst>
      <p:ext uri="{BB962C8B-B14F-4D97-AF65-F5344CB8AC3E}">
        <p14:creationId xmlns:p14="http://schemas.microsoft.com/office/powerpoint/2010/main" val="6206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CB7DD6-5982-4396-B654-0E57378303BF}"/>
              </a:ext>
            </a:extLst>
          </p:cNvPr>
          <p:cNvSpPr>
            <a:spLocks noGrp="1"/>
          </p:cNvSpPr>
          <p:nvPr>
            <p:ph type="title"/>
          </p:nvPr>
        </p:nvSpPr>
        <p:spPr/>
        <p:txBody>
          <a:bodyPr/>
          <a:lstStyle/>
          <a:p>
            <a:r>
              <a:rPr lang="en-GB" dirty="0"/>
              <a:t>16-34 Men want to be the first </a:t>
            </a:r>
            <a:endParaRPr lang="en-US" dirty="0"/>
          </a:p>
        </p:txBody>
      </p:sp>
      <p:sp>
        <p:nvSpPr>
          <p:cNvPr id="9" name="Text Placeholder 8">
            <a:extLst>
              <a:ext uri="{FF2B5EF4-FFF2-40B4-BE49-F238E27FC236}">
                <a16:creationId xmlns:a16="http://schemas.microsoft.com/office/drawing/2014/main" id="{DF535636-3264-48AF-A507-519AD3BC155D}"/>
              </a:ext>
            </a:extLst>
          </p:cNvPr>
          <p:cNvSpPr>
            <a:spLocks noGrp="1"/>
          </p:cNvSpPr>
          <p:nvPr>
            <p:ph type="body" sz="quarter" idx="14"/>
          </p:nvPr>
        </p:nvSpPr>
        <p:spPr>
          <a:xfrm>
            <a:off x="290096" y="643962"/>
            <a:ext cx="12423740" cy="436608"/>
          </a:xfrm>
        </p:spPr>
        <p:txBody>
          <a:bodyPr/>
          <a:lstStyle/>
          <a:p>
            <a:r>
              <a:rPr lang="en-GB" dirty="0"/>
              <a:t>Audience snapshot</a:t>
            </a:r>
            <a:endParaRPr lang="en-US" dirty="0"/>
          </a:p>
        </p:txBody>
      </p:sp>
      <p:grpSp>
        <p:nvGrpSpPr>
          <p:cNvPr id="12" name="Group 11">
            <a:extLst>
              <a:ext uri="{FF2B5EF4-FFF2-40B4-BE49-F238E27FC236}">
                <a16:creationId xmlns:a16="http://schemas.microsoft.com/office/drawing/2014/main" id="{B3C7A42A-1AD7-4410-8396-C72241D76535}"/>
              </a:ext>
            </a:extLst>
          </p:cNvPr>
          <p:cNvGrpSpPr/>
          <p:nvPr/>
        </p:nvGrpSpPr>
        <p:grpSpPr>
          <a:xfrm>
            <a:off x="9498600" y="1622590"/>
            <a:ext cx="2160000" cy="2160000"/>
            <a:chOff x="4729163" y="471488"/>
            <a:chExt cx="1144587" cy="1144587"/>
          </a:xfrm>
          <a:solidFill>
            <a:schemeClr val="accent4"/>
          </a:solidFill>
        </p:grpSpPr>
        <p:sp>
          <p:nvSpPr>
            <p:cNvPr id="13" name="Freeform 23">
              <a:extLst>
                <a:ext uri="{FF2B5EF4-FFF2-40B4-BE49-F238E27FC236}">
                  <a16:creationId xmlns:a16="http://schemas.microsoft.com/office/drawing/2014/main" id="{EBD13092-A993-48D8-8A60-D5AB282ABB66}"/>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4" name="Freeform 24">
              <a:extLst>
                <a:ext uri="{FF2B5EF4-FFF2-40B4-BE49-F238E27FC236}">
                  <a16:creationId xmlns:a16="http://schemas.microsoft.com/office/drawing/2014/main" id="{25E97DF7-1CC0-4B8E-9DB7-592E6BFA3A80}"/>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3"/>
                </a:solidFill>
              </a:endParaRPr>
            </a:p>
          </p:txBody>
        </p:sp>
      </p:grpSp>
      <p:sp>
        <p:nvSpPr>
          <p:cNvPr id="15" name="Freeform 309">
            <a:extLst>
              <a:ext uri="{FF2B5EF4-FFF2-40B4-BE49-F238E27FC236}">
                <a16:creationId xmlns:a16="http://schemas.microsoft.com/office/drawing/2014/main" id="{62450D58-7769-4689-81BA-19CE53F0D6C9}"/>
              </a:ext>
            </a:extLst>
          </p:cNvPr>
          <p:cNvSpPr>
            <a:spLocks noEditPoints="1"/>
          </p:cNvSpPr>
          <p:nvPr/>
        </p:nvSpPr>
        <p:spPr bwMode="auto">
          <a:xfrm>
            <a:off x="1791824" y="1622590"/>
            <a:ext cx="2160000" cy="21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 name="Freeform 146">
            <a:extLst>
              <a:ext uri="{FF2B5EF4-FFF2-40B4-BE49-F238E27FC236}">
                <a16:creationId xmlns:a16="http://schemas.microsoft.com/office/drawing/2014/main" id="{D7901A01-0E0A-482C-A928-A0D846A659CD}"/>
              </a:ext>
            </a:extLst>
          </p:cNvPr>
          <p:cNvSpPr>
            <a:spLocks noEditPoints="1"/>
          </p:cNvSpPr>
          <p:nvPr/>
        </p:nvSpPr>
        <p:spPr bwMode="auto">
          <a:xfrm>
            <a:off x="5645212" y="1622590"/>
            <a:ext cx="2160000" cy="21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2" name="Text Placeholder 10">
            <a:extLst>
              <a:ext uri="{FF2B5EF4-FFF2-40B4-BE49-F238E27FC236}">
                <a16:creationId xmlns:a16="http://schemas.microsoft.com/office/drawing/2014/main" id="{A115695F-B46E-45E0-A12C-B78B6297FCAF}"/>
              </a:ext>
            </a:extLst>
          </p:cNvPr>
          <p:cNvSpPr txBox="1">
            <a:spLocks/>
          </p:cNvSpPr>
          <p:nvPr/>
        </p:nvSpPr>
        <p:spPr>
          <a:xfrm>
            <a:off x="1348141" y="4567156"/>
            <a:ext cx="3041530" cy="159696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r>
              <a:rPr lang="en-GB" sz="1600" dirty="0">
                <a:solidFill>
                  <a:schemeClr val="accent6"/>
                </a:solidFill>
              </a:rPr>
              <a:t>Early Adopters</a:t>
            </a:r>
          </a:p>
          <a:p>
            <a:pPr algn="ctr"/>
            <a:endParaRPr lang="en-GB" sz="1600" dirty="0">
              <a:solidFill>
                <a:schemeClr val="accent6"/>
              </a:solidFill>
            </a:endParaRPr>
          </a:p>
          <a:p>
            <a:pPr algn="ctr"/>
            <a:endParaRPr lang="en-GB" sz="1600" dirty="0">
              <a:solidFill>
                <a:schemeClr val="accent6"/>
              </a:solidFill>
            </a:endParaRPr>
          </a:p>
          <a:p>
            <a:pPr algn="ctr"/>
            <a:r>
              <a:rPr lang="en-GB" sz="1600" dirty="0">
                <a:solidFill>
                  <a:schemeClr val="accent6"/>
                </a:solidFill>
              </a:rPr>
              <a:t>Want the buy the latest products first </a:t>
            </a:r>
          </a:p>
          <a:p>
            <a:pPr algn="ctr"/>
            <a:endParaRPr lang="en-GB" sz="1600" dirty="0">
              <a:solidFill>
                <a:schemeClr val="accent6"/>
              </a:solidFill>
            </a:endParaRPr>
          </a:p>
          <a:p>
            <a:pPr algn="ctr"/>
            <a:endParaRPr lang="en-GB" sz="1600" dirty="0">
              <a:solidFill>
                <a:schemeClr val="accent6"/>
              </a:solidFill>
            </a:endParaRPr>
          </a:p>
          <a:p>
            <a:pPr algn="ctr"/>
            <a:r>
              <a:rPr lang="en-GB" sz="1600" dirty="0">
                <a:solidFill>
                  <a:schemeClr val="accent6"/>
                </a:solidFill>
              </a:rPr>
              <a:t>Need to stay updated </a:t>
            </a:r>
          </a:p>
        </p:txBody>
      </p:sp>
      <p:sp>
        <p:nvSpPr>
          <p:cNvPr id="23" name="TextBox 22">
            <a:extLst>
              <a:ext uri="{FF2B5EF4-FFF2-40B4-BE49-F238E27FC236}">
                <a16:creationId xmlns:a16="http://schemas.microsoft.com/office/drawing/2014/main" id="{1138ACE0-BAFF-40B2-9849-2A61516BB33D}"/>
              </a:ext>
            </a:extLst>
          </p:cNvPr>
          <p:cNvSpPr txBox="1"/>
          <p:nvPr/>
        </p:nvSpPr>
        <p:spPr>
          <a:xfrm>
            <a:off x="1730318" y="3951035"/>
            <a:ext cx="2277177" cy="369332"/>
          </a:xfrm>
          <a:prstGeom prst="rect">
            <a:avLst/>
          </a:prstGeom>
          <a:noFill/>
          <a:ln>
            <a:noFill/>
          </a:ln>
        </p:spPr>
        <p:txBody>
          <a:bodyPr wrap="square" rtlCol="0">
            <a:spAutoFit/>
          </a:bodyPr>
          <a:lstStyle/>
          <a:p>
            <a:pPr algn="ctr"/>
            <a:r>
              <a:rPr lang="en-GB" sz="1800" b="1" dirty="0">
                <a:solidFill>
                  <a:schemeClr val="accent4"/>
                </a:solidFill>
              </a:rPr>
              <a:t>WHO ARE THEY?</a:t>
            </a:r>
            <a:endParaRPr lang="en-US" sz="1800" b="1" dirty="0" err="1">
              <a:solidFill>
                <a:schemeClr val="accent4"/>
              </a:solidFill>
            </a:endParaRPr>
          </a:p>
        </p:txBody>
      </p:sp>
      <p:sp>
        <p:nvSpPr>
          <p:cNvPr id="24" name="Text Placeholder 10">
            <a:extLst>
              <a:ext uri="{FF2B5EF4-FFF2-40B4-BE49-F238E27FC236}">
                <a16:creationId xmlns:a16="http://schemas.microsoft.com/office/drawing/2014/main" id="{B318B6BA-E353-4295-99AA-348EC53F00D0}"/>
              </a:ext>
            </a:extLst>
          </p:cNvPr>
          <p:cNvSpPr txBox="1">
            <a:spLocks/>
          </p:cNvSpPr>
          <p:nvPr/>
        </p:nvSpPr>
        <p:spPr>
          <a:xfrm>
            <a:off x="5254140" y="4567156"/>
            <a:ext cx="2934670" cy="1781686"/>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r>
              <a:rPr lang="en-GB" sz="1600" dirty="0">
                <a:solidFill>
                  <a:schemeClr val="accent6"/>
                </a:solidFill>
              </a:rPr>
              <a:t>They love the hype and the conversation </a:t>
            </a:r>
          </a:p>
          <a:p>
            <a:pPr algn="ctr"/>
            <a:endParaRPr lang="en-GB" sz="1600" dirty="0">
              <a:solidFill>
                <a:schemeClr val="accent6"/>
              </a:solidFill>
            </a:endParaRPr>
          </a:p>
          <a:p>
            <a:pPr algn="ctr"/>
            <a:r>
              <a:rPr lang="en-GB" sz="1600" dirty="0">
                <a:solidFill>
                  <a:schemeClr val="accent6"/>
                </a:solidFill>
              </a:rPr>
              <a:t>Want to watch the latest films first </a:t>
            </a:r>
          </a:p>
          <a:p>
            <a:pPr algn="ctr"/>
            <a:endParaRPr lang="en-GB" sz="1600" dirty="0">
              <a:solidFill>
                <a:schemeClr val="accent6"/>
              </a:solidFill>
            </a:endParaRPr>
          </a:p>
          <a:p>
            <a:pPr algn="ctr"/>
            <a:r>
              <a:rPr lang="en-GB" sz="1600" dirty="0">
                <a:solidFill>
                  <a:schemeClr val="accent6"/>
                </a:solidFill>
              </a:rPr>
              <a:t>The only place to watch the latest blockbusters</a:t>
            </a:r>
          </a:p>
        </p:txBody>
      </p:sp>
      <p:sp>
        <p:nvSpPr>
          <p:cNvPr id="25" name="TextBox 24">
            <a:extLst>
              <a:ext uri="{FF2B5EF4-FFF2-40B4-BE49-F238E27FC236}">
                <a16:creationId xmlns:a16="http://schemas.microsoft.com/office/drawing/2014/main" id="{22BDCE72-1FAB-4DF2-A3F5-EB732210B2F4}"/>
              </a:ext>
            </a:extLst>
          </p:cNvPr>
          <p:cNvSpPr txBox="1"/>
          <p:nvPr/>
        </p:nvSpPr>
        <p:spPr>
          <a:xfrm>
            <a:off x="5717664" y="3951035"/>
            <a:ext cx="2007622" cy="369332"/>
          </a:xfrm>
          <a:prstGeom prst="rect">
            <a:avLst/>
          </a:prstGeom>
          <a:noFill/>
          <a:ln>
            <a:noFill/>
          </a:ln>
        </p:spPr>
        <p:txBody>
          <a:bodyPr wrap="square" rtlCol="0">
            <a:spAutoFit/>
          </a:bodyPr>
          <a:lstStyle/>
          <a:p>
            <a:pPr algn="ctr"/>
            <a:r>
              <a:rPr lang="en-GB" sz="1800" b="1" dirty="0">
                <a:solidFill>
                  <a:schemeClr val="accent4"/>
                </a:solidFill>
              </a:rPr>
              <a:t>WHY CINEMA?</a:t>
            </a:r>
            <a:endParaRPr lang="en-US" sz="1800" b="1" dirty="0" err="1">
              <a:solidFill>
                <a:schemeClr val="accent4"/>
              </a:solidFill>
            </a:endParaRPr>
          </a:p>
        </p:txBody>
      </p:sp>
      <p:sp>
        <p:nvSpPr>
          <p:cNvPr id="26" name="Text Placeholder 10">
            <a:extLst>
              <a:ext uri="{FF2B5EF4-FFF2-40B4-BE49-F238E27FC236}">
                <a16:creationId xmlns:a16="http://schemas.microsoft.com/office/drawing/2014/main" id="{7F6C807C-E9AA-420E-9E4F-46DD45D529AF}"/>
              </a:ext>
            </a:extLst>
          </p:cNvPr>
          <p:cNvSpPr txBox="1">
            <a:spLocks/>
          </p:cNvSpPr>
          <p:nvPr/>
        </p:nvSpPr>
        <p:spPr>
          <a:xfrm>
            <a:off x="9186605" y="4567156"/>
            <a:ext cx="2765963" cy="1357883"/>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r>
              <a:rPr lang="en-GB" sz="1600" dirty="0">
                <a:solidFill>
                  <a:schemeClr val="accent6"/>
                </a:solidFill>
              </a:rPr>
              <a:t>Opening Week Audience </a:t>
            </a:r>
          </a:p>
          <a:p>
            <a:pPr algn="ctr"/>
            <a:endParaRPr lang="en-GB" sz="1600" dirty="0">
              <a:solidFill>
                <a:schemeClr val="accent6"/>
              </a:solidFill>
            </a:endParaRPr>
          </a:p>
          <a:p>
            <a:pPr algn="ctr"/>
            <a:endParaRPr lang="en-GB" sz="1600" dirty="0">
              <a:solidFill>
                <a:schemeClr val="accent6"/>
              </a:solidFill>
            </a:endParaRPr>
          </a:p>
          <a:p>
            <a:pPr algn="ctr"/>
            <a:r>
              <a:rPr lang="en-GB" sz="1600" dirty="0">
                <a:solidFill>
                  <a:schemeClr val="accent6"/>
                </a:solidFill>
              </a:rPr>
              <a:t>Appointment to View</a:t>
            </a:r>
          </a:p>
          <a:p>
            <a:pPr algn="ctr"/>
            <a:endParaRPr lang="en-GB" sz="1600" dirty="0">
              <a:solidFill>
                <a:schemeClr val="accent6"/>
              </a:solidFill>
            </a:endParaRPr>
          </a:p>
          <a:p>
            <a:pPr algn="ctr"/>
            <a:endParaRPr lang="en-GB" sz="1600" dirty="0">
              <a:solidFill>
                <a:schemeClr val="accent6"/>
              </a:solidFill>
            </a:endParaRPr>
          </a:p>
          <a:p>
            <a:pPr algn="ctr"/>
            <a:r>
              <a:rPr lang="en-GB" sz="1600" dirty="0">
                <a:solidFill>
                  <a:schemeClr val="accent6"/>
                </a:solidFill>
              </a:rPr>
              <a:t>Shared Experience</a:t>
            </a:r>
          </a:p>
        </p:txBody>
      </p:sp>
      <p:sp>
        <p:nvSpPr>
          <p:cNvPr id="27" name="TextBox 26">
            <a:extLst>
              <a:ext uri="{FF2B5EF4-FFF2-40B4-BE49-F238E27FC236}">
                <a16:creationId xmlns:a16="http://schemas.microsoft.com/office/drawing/2014/main" id="{CEF148DE-B9CB-4436-8BEB-74BEBEAC602F}"/>
              </a:ext>
            </a:extLst>
          </p:cNvPr>
          <p:cNvSpPr txBox="1"/>
          <p:nvPr/>
        </p:nvSpPr>
        <p:spPr>
          <a:xfrm>
            <a:off x="9683803" y="3953070"/>
            <a:ext cx="1782619" cy="369332"/>
          </a:xfrm>
          <a:prstGeom prst="rect">
            <a:avLst/>
          </a:prstGeom>
          <a:noFill/>
          <a:ln>
            <a:noFill/>
          </a:ln>
        </p:spPr>
        <p:txBody>
          <a:bodyPr wrap="square" rtlCol="0">
            <a:spAutoFit/>
          </a:bodyPr>
          <a:lstStyle/>
          <a:p>
            <a:pPr algn="ctr"/>
            <a:r>
              <a:rPr lang="en-GB" sz="1800" b="1" dirty="0">
                <a:solidFill>
                  <a:schemeClr val="accent4"/>
                </a:solidFill>
              </a:rPr>
              <a:t>KEYWORDS</a:t>
            </a:r>
            <a:endParaRPr lang="en-US" sz="1800" b="1" dirty="0" err="1">
              <a:solidFill>
                <a:schemeClr val="accent4"/>
              </a:solidFill>
            </a:endParaRPr>
          </a:p>
        </p:txBody>
      </p:sp>
    </p:spTree>
    <p:extLst>
      <p:ext uri="{BB962C8B-B14F-4D97-AF65-F5344CB8AC3E}">
        <p14:creationId xmlns:p14="http://schemas.microsoft.com/office/powerpoint/2010/main" val="32055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50BCD15-762F-0685-9292-BA8E56BE2ABC}"/>
              </a:ext>
            </a:extLst>
          </p:cNvPr>
          <p:cNvSpPr/>
          <p:nvPr/>
        </p:nvSpPr>
        <p:spPr>
          <a:xfrm>
            <a:off x="0" y="-1"/>
            <a:ext cx="13442950" cy="7067549"/>
          </a:xfrm>
          <a:prstGeom prst="rect">
            <a:avLst/>
          </a:prstGeom>
          <a:solidFill>
            <a:schemeClr val="tx1">
              <a:lumMod val="50000"/>
              <a:alpha val="8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p:nvPr>
        </p:nvSpPr>
        <p:spPr/>
        <p:txBody>
          <a:bodyPr/>
          <a:lstStyle/>
          <a:p>
            <a:r>
              <a:rPr lang="en-US" dirty="0">
                <a:solidFill>
                  <a:schemeClr val="accent5">
                    <a:lumMod val="20000"/>
                    <a:lumOff val="80000"/>
                  </a:schemeClr>
                </a:solidFill>
              </a:rPr>
              <a:t>1634 Men MEDIA CONSUMPTION: A SUMMARY</a:t>
            </a:r>
          </a:p>
        </p:txBody>
      </p:sp>
      <p:sp>
        <p:nvSpPr>
          <p:cNvPr id="10" name="Text Placeholder 9"/>
          <p:cNvSpPr>
            <a:spLocks noGrp="1"/>
          </p:cNvSpPr>
          <p:nvPr>
            <p:ph type="body" sz="quarter" idx="11"/>
          </p:nvPr>
        </p:nvSpPr>
        <p:spPr>
          <a:xfrm>
            <a:off x="7499927" y="7163116"/>
            <a:ext cx="5798562" cy="206082"/>
          </a:xfrm>
        </p:spPr>
        <p:txBody>
          <a:bodyPr/>
          <a:lstStyle/>
          <a:p>
            <a:r>
              <a:rPr lang="en-US" dirty="0"/>
              <a:t>Source: TGI GB 2022. Target: 16-34 Men. Index vs the avg. UK adult</a:t>
            </a:r>
          </a:p>
        </p:txBody>
      </p:sp>
      <p:sp>
        <p:nvSpPr>
          <p:cNvPr id="13" name="Content Placeholder 8"/>
          <p:cNvSpPr>
            <a:spLocks noGrp="1"/>
          </p:cNvSpPr>
          <p:nvPr>
            <p:ph idx="21"/>
          </p:nvPr>
        </p:nvSpPr>
        <p:spPr bwMode="gray">
          <a:xfrm>
            <a:off x="3518969" y="2038032"/>
            <a:ext cx="2439643" cy="1035374"/>
          </a:xfrm>
        </p:spPr>
        <p:txBody>
          <a:bodyPr/>
          <a:lstStyle/>
          <a:p>
            <a:pPr lvl="2" algn="ctr">
              <a:lnSpc>
                <a:spcPts val="1600"/>
              </a:lnSpc>
            </a:pPr>
            <a:r>
              <a:rPr lang="en-US" b="0" dirty="0">
                <a:solidFill>
                  <a:schemeClr val="accent5">
                    <a:lumMod val="20000"/>
                    <a:lumOff val="80000"/>
                  </a:schemeClr>
                </a:solidFill>
              </a:rPr>
              <a:t>Of young men are cinemagoers</a:t>
            </a:r>
          </a:p>
          <a:p>
            <a:pPr lvl="2" algn="ctr">
              <a:lnSpc>
                <a:spcPts val="1600"/>
              </a:lnSpc>
            </a:pPr>
            <a:endParaRPr lang="en-US" b="0" dirty="0">
              <a:solidFill>
                <a:schemeClr val="accent5">
                  <a:lumMod val="20000"/>
                  <a:lumOff val="80000"/>
                </a:schemeClr>
              </a:solidFill>
            </a:endParaRPr>
          </a:p>
          <a:p>
            <a:pPr lvl="2" algn="ctr">
              <a:lnSpc>
                <a:spcPts val="1600"/>
              </a:lnSpc>
            </a:pPr>
            <a:r>
              <a:rPr lang="en-US" b="0" dirty="0">
                <a:solidFill>
                  <a:schemeClr val="accent5">
                    <a:lumMod val="20000"/>
                    <a:lumOff val="80000"/>
                  </a:schemeClr>
                </a:solidFill>
              </a:rPr>
              <a:t>Where they are 61% more likely to be heavy cinemagoers vs the avg. UK adult</a:t>
            </a:r>
            <a:endParaRPr lang="en-US" sz="1000" b="0" dirty="0">
              <a:solidFill>
                <a:schemeClr val="accent5">
                  <a:lumMod val="20000"/>
                  <a:lumOff val="80000"/>
                </a:schemeClr>
              </a:solidFill>
            </a:endParaRPr>
          </a:p>
        </p:txBody>
      </p:sp>
      <p:sp>
        <p:nvSpPr>
          <p:cNvPr id="20" name="Text Placeholder 6"/>
          <p:cNvSpPr>
            <a:spLocks noGrp="1"/>
          </p:cNvSpPr>
          <p:nvPr>
            <p:ph type="body" sz="quarter" idx="14"/>
          </p:nvPr>
        </p:nvSpPr>
        <p:spPr>
          <a:xfrm>
            <a:off x="270000" y="664058"/>
            <a:ext cx="12423740" cy="436608"/>
          </a:xfrm>
        </p:spPr>
        <p:txBody>
          <a:bodyPr/>
          <a:lstStyle/>
          <a:p>
            <a:r>
              <a:rPr lang="en-GB" dirty="0">
                <a:solidFill>
                  <a:schemeClr val="accent5">
                    <a:lumMod val="20000"/>
                    <a:lumOff val="80000"/>
                  </a:schemeClr>
                </a:solidFill>
              </a:rPr>
              <a:t>With a decline in broadcast TV use, young men are more likely to be seeking out easily accessible and short-form content</a:t>
            </a:r>
            <a:endParaRPr lang="en-US" dirty="0">
              <a:solidFill>
                <a:schemeClr val="accent5">
                  <a:lumMod val="20000"/>
                  <a:lumOff val="80000"/>
                </a:schemeClr>
              </a:solidFill>
            </a:endParaRPr>
          </a:p>
        </p:txBody>
      </p:sp>
      <p:sp>
        <p:nvSpPr>
          <p:cNvPr id="21" name="Oval 20">
            <a:extLst>
              <a:ext uri="{FF2B5EF4-FFF2-40B4-BE49-F238E27FC236}">
                <a16:creationId xmlns:a16="http://schemas.microsoft.com/office/drawing/2014/main" id="{31725113-1C55-48D5-F815-CCCD38C9C5FA}"/>
              </a:ext>
            </a:extLst>
          </p:cNvPr>
          <p:cNvSpPr>
            <a:spLocks noChangeAspect="1"/>
          </p:cNvSpPr>
          <p:nvPr/>
        </p:nvSpPr>
        <p:spPr>
          <a:xfrm>
            <a:off x="1275992" y="1459232"/>
            <a:ext cx="2113667" cy="2119272"/>
          </a:xfrm>
          <a:prstGeom prst="ellipse">
            <a:avLst/>
          </a:prstGeom>
          <a:solidFill>
            <a:schemeClr val="bg2">
              <a:lumMod val="5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lvl="0" algn="ctr">
              <a:buClr>
                <a:srgbClr val="FFFFFF"/>
              </a:buClr>
              <a:buSzPct val="100000"/>
            </a:pPr>
            <a:r>
              <a:rPr lang="en-GB" sz="5400" cap="all" dirty="0">
                <a:solidFill>
                  <a:srgbClr val="FFFFFF"/>
                </a:solidFill>
                <a:latin typeface="Impact"/>
              </a:rPr>
              <a:t>78%</a:t>
            </a:r>
            <a:endParaRPr lang="en-GB" sz="2800" dirty="0">
              <a:solidFill>
                <a:schemeClr val="bg1"/>
              </a:solidFill>
            </a:endParaRPr>
          </a:p>
        </p:txBody>
      </p:sp>
      <p:sp>
        <p:nvSpPr>
          <p:cNvPr id="22" name="Oval 21">
            <a:extLst>
              <a:ext uri="{FF2B5EF4-FFF2-40B4-BE49-F238E27FC236}">
                <a16:creationId xmlns:a16="http://schemas.microsoft.com/office/drawing/2014/main" id="{07437AF6-1980-416D-102F-1521B7ACEF59}"/>
              </a:ext>
            </a:extLst>
          </p:cNvPr>
          <p:cNvSpPr>
            <a:spLocks noChangeAspect="1"/>
          </p:cNvSpPr>
          <p:nvPr/>
        </p:nvSpPr>
        <p:spPr>
          <a:xfrm>
            <a:off x="1275991" y="4102051"/>
            <a:ext cx="2113667" cy="2119272"/>
          </a:xfrm>
          <a:prstGeom prst="ellipse">
            <a:avLst/>
          </a:prstGeom>
          <a:solidFill>
            <a:schemeClr val="bg2">
              <a:lumMod val="5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lvl="0" algn="ctr">
              <a:buClr>
                <a:srgbClr val="FFFFFF"/>
              </a:buClr>
              <a:buSzPct val="100000"/>
            </a:pPr>
            <a:r>
              <a:rPr lang="en-GB" sz="5400" cap="all" dirty="0">
                <a:solidFill>
                  <a:srgbClr val="FFFFFF"/>
                </a:solidFill>
                <a:latin typeface="Impact"/>
              </a:rPr>
              <a:t>68%</a:t>
            </a:r>
            <a:endParaRPr lang="en-GB" sz="2800" dirty="0">
              <a:solidFill>
                <a:schemeClr val="bg1"/>
              </a:solidFill>
            </a:endParaRPr>
          </a:p>
        </p:txBody>
      </p:sp>
      <p:sp>
        <p:nvSpPr>
          <p:cNvPr id="23" name="Content Placeholder 8">
            <a:extLst>
              <a:ext uri="{FF2B5EF4-FFF2-40B4-BE49-F238E27FC236}">
                <a16:creationId xmlns:a16="http://schemas.microsoft.com/office/drawing/2014/main" id="{884AB5CB-ABF1-46D9-679A-0BBA1AD79E0F}"/>
              </a:ext>
            </a:extLst>
          </p:cNvPr>
          <p:cNvSpPr txBox="1">
            <a:spLocks/>
          </p:cNvSpPr>
          <p:nvPr/>
        </p:nvSpPr>
        <p:spPr bwMode="gray">
          <a:xfrm>
            <a:off x="3636100" y="4949675"/>
            <a:ext cx="2322512" cy="1035374"/>
          </a:xfrm>
          <a:prstGeom prst="rect">
            <a:avLst/>
          </a:prstGeom>
        </p:spPr>
        <p:txBody>
          <a:bodyPr vert="horz" lIns="0" tIns="0" rIns="0" bIns="0" rtlCol="0" anchor="ctr">
            <a:noAutofit/>
          </a:bodyPr>
          <a:lstStyle>
            <a:lvl1pPr marL="0" indent="0" algn="l" defTabSz="961844" rtl="0" eaLnBrk="1" latinLnBrk="0" hangingPunct="1">
              <a:lnSpc>
                <a:spcPts val="2000"/>
              </a:lnSpc>
              <a:spcBef>
                <a:spcPts val="0"/>
              </a:spcBef>
              <a:buClr>
                <a:srgbClr val="FFFFFF"/>
              </a:buClr>
              <a:buSzPct val="100000"/>
              <a:buFont typeface="Arial"/>
              <a:buNone/>
              <a:defRPr sz="1800" b="1" kern="1200" baseline="0">
                <a:solidFill>
                  <a:schemeClr val="tx2"/>
                </a:solidFill>
                <a:latin typeface="+mn-lt"/>
                <a:ea typeface="+mn-ea"/>
                <a:cs typeface="+mn-cs"/>
              </a:defRPr>
            </a:lvl1pPr>
            <a:lvl2pPr marL="0" indent="0" algn="l" defTabSz="961844" rtl="0" eaLnBrk="1" latinLnBrk="0" hangingPunct="1">
              <a:lnSpc>
                <a:spcPts val="2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2" algn="ctr">
              <a:lnSpc>
                <a:spcPts val="1600"/>
              </a:lnSpc>
            </a:pPr>
            <a:r>
              <a:rPr lang="en-US" b="0" dirty="0">
                <a:solidFill>
                  <a:schemeClr val="accent5">
                    <a:lumMod val="20000"/>
                    <a:lumOff val="80000"/>
                  </a:schemeClr>
                </a:solidFill>
              </a:rPr>
              <a:t>Of young men are heavy users of online video platforms (i.e. Netflix, BBC </a:t>
            </a:r>
            <a:r>
              <a:rPr lang="en-US" b="0" dirty="0" err="1">
                <a:solidFill>
                  <a:schemeClr val="accent5">
                    <a:lumMod val="20000"/>
                    <a:lumOff val="80000"/>
                  </a:schemeClr>
                </a:solidFill>
              </a:rPr>
              <a:t>iplayer</a:t>
            </a:r>
            <a:r>
              <a:rPr lang="en-US" b="0" dirty="0">
                <a:solidFill>
                  <a:schemeClr val="accent5">
                    <a:lumMod val="20000"/>
                    <a:lumOff val="80000"/>
                  </a:schemeClr>
                </a:solidFill>
              </a:rPr>
              <a:t>, </a:t>
            </a:r>
            <a:r>
              <a:rPr lang="en-US" b="0" dirty="0" err="1">
                <a:solidFill>
                  <a:schemeClr val="accent5">
                    <a:lumMod val="20000"/>
                    <a:lumOff val="80000"/>
                  </a:schemeClr>
                </a:solidFill>
              </a:rPr>
              <a:t>Youtube</a:t>
            </a:r>
            <a:r>
              <a:rPr lang="en-US" b="0" dirty="0">
                <a:solidFill>
                  <a:schemeClr val="accent5">
                    <a:lumMod val="20000"/>
                    <a:lumOff val="80000"/>
                  </a:schemeClr>
                </a:solidFill>
              </a:rPr>
              <a:t>)</a:t>
            </a:r>
          </a:p>
          <a:p>
            <a:pPr lvl="2" algn="ctr">
              <a:lnSpc>
                <a:spcPts val="1600"/>
              </a:lnSpc>
            </a:pPr>
            <a:endParaRPr lang="en-US" b="0" dirty="0">
              <a:solidFill>
                <a:schemeClr val="accent5">
                  <a:lumMod val="20000"/>
                  <a:lumOff val="80000"/>
                </a:schemeClr>
              </a:solidFill>
            </a:endParaRPr>
          </a:p>
          <a:p>
            <a:pPr lvl="2" algn="ctr">
              <a:lnSpc>
                <a:spcPts val="1600"/>
              </a:lnSpc>
            </a:pPr>
            <a:r>
              <a:rPr lang="en-US" b="0" dirty="0">
                <a:solidFill>
                  <a:schemeClr val="accent5">
                    <a:lumMod val="20000"/>
                    <a:lumOff val="80000"/>
                  </a:schemeClr>
                </a:solidFill>
              </a:rPr>
              <a:t>5% increase if they are also cinemagoers</a:t>
            </a:r>
          </a:p>
          <a:p>
            <a:pPr lvl="2" algn="ctr">
              <a:lnSpc>
                <a:spcPts val="1600"/>
              </a:lnSpc>
            </a:pPr>
            <a:endParaRPr lang="en-US" b="0" dirty="0">
              <a:solidFill>
                <a:schemeClr val="accent5">
                  <a:lumMod val="20000"/>
                  <a:lumOff val="80000"/>
                </a:schemeClr>
              </a:solidFill>
            </a:endParaRPr>
          </a:p>
          <a:p>
            <a:pPr lvl="2" algn="ctr">
              <a:lnSpc>
                <a:spcPts val="1600"/>
              </a:lnSpc>
            </a:pPr>
            <a:r>
              <a:rPr lang="en-US" sz="1050" b="0" dirty="0">
                <a:solidFill>
                  <a:schemeClr val="accent6">
                    <a:lumMod val="20000"/>
                    <a:lumOff val="80000"/>
                  </a:schemeClr>
                </a:solidFill>
              </a:rPr>
              <a:t>(Index: 172)</a:t>
            </a:r>
          </a:p>
          <a:p>
            <a:pPr lvl="2" algn="ctr">
              <a:lnSpc>
                <a:spcPts val="1600"/>
              </a:lnSpc>
            </a:pPr>
            <a:endParaRPr lang="en-US" b="0" dirty="0">
              <a:solidFill>
                <a:schemeClr val="bg1"/>
              </a:solidFill>
            </a:endParaRPr>
          </a:p>
        </p:txBody>
      </p:sp>
      <p:sp>
        <p:nvSpPr>
          <p:cNvPr id="24" name="Oval 23">
            <a:extLst>
              <a:ext uri="{FF2B5EF4-FFF2-40B4-BE49-F238E27FC236}">
                <a16:creationId xmlns:a16="http://schemas.microsoft.com/office/drawing/2014/main" id="{5D1C66E7-0872-B70F-B50C-E81B242ECF54}"/>
              </a:ext>
            </a:extLst>
          </p:cNvPr>
          <p:cNvSpPr>
            <a:spLocks noChangeAspect="1"/>
          </p:cNvSpPr>
          <p:nvPr/>
        </p:nvSpPr>
        <p:spPr>
          <a:xfrm>
            <a:off x="6991153" y="1459232"/>
            <a:ext cx="2113667" cy="2119272"/>
          </a:xfrm>
          <a:prstGeom prst="ellipse">
            <a:avLst/>
          </a:prstGeom>
          <a:solidFill>
            <a:schemeClr val="bg2">
              <a:lumMod val="5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lvl="0" algn="ctr">
              <a:buClr>
                <a:srgbClr val="FFFFFF"/>
              </a:buClr>
              <a:buSzPct val="100000"/>
            </a:pPr>
            <a:r>
              <a:rPr lang="en-GB" sz="5400" cap="all" dirty="0">
                <a:solidFill>
                  <a:srgbClr val="FFFFFF"/>
                </a:solidFill>
                <a:latin typeface="Impact"/>
              </a:rPr>
              <a:t>16 </a:t>
            </a:r>
            <a:r>
              <a:rPr lang="en-GB" sz="3200" cap="all" dirty="0">
                <a:solidFill>
                  <a:srgbClr val="FFFFFF"/>
                </a:solidFill>
                <a:latin typeface="Impact"/>
              </a:rPr>
              <a:t>hours</a:t>
            </a:r>
            <a:endParaRPr lang="en-GB" sz="2800" dirty="0">
              <a:solidFill>
                <a:schemeClr val="bg1"/>
              </a:solidFill>
            </a:endParaRPr>
          </a:p>
        </p:txBody>
      </p:sp>
      <p:sp>
        <p:nvSpPr>
          <p:cNvPr id="25" name="Content Placeholder 8">
            <a:extLst>
              <a:ext uri="{FF2B5EF4-FFF2-40B4-BE49-F238E27FC236}">
                <a16:creationId xmlns:a16="http://schemas.microsoft.com/office/drawing/2014/main" id="{8D98DD26-FC5E-3E2D-DCCE-B527CC139ECC}"/>
              </a:ext>
            </a:extLst>
          </p:cNvPr>
          <p:cNvSpPr txBox="1">
            <a:spLocks/>
          </p:cNvSpPr>
          <p:nvPr/>
        </p:nvSpPr>
        <p:spPr bwMode="gray">
          <a:xfrm>
            <a:off x="9310612" y="2001181"/>
            <a:ext cx="2322512" cy="1035374"/>
          </a:xfrm>
          <a:prstGeom prst="rect">
            <a:avLst/>
          </a:prstGeom>
        </p:spPr>
        <p:txBody>
          <a:bodyPr vert="horz" lIns="0" tIns="0" rIns="0" bIns="0" rtlCol="0" anchor="ctr">
            <a:noAutofit/>
          </a:bodyPr>
          <a:lstStyle>
            <a:lvl1pPr marL="0" indent="0" algn="l" defTabSz="961844" rtl="0" eaLnBrk="1" latinLnBrk="0" hangingPunct="1">
              <a:lnSpc>
                <a:spcPts val="2000"/>
              </a:lnSpc>
              <a:spcBef>
                <a:spcPts val="0"/>
              </a:spcBef>
              <a:buClr>
                <a:srgbClr val="FFFFFF"/>
              </a:buClr>
              <a:buSzPct val="100000"/>
              <a:buFont typeface="Arial"/>
              <a:buNone/>
              <a:defRPr sz="1800" b="1" kern="1200" baseline="0">
                <a:solidFill>
                  <a:schemeClr val="tx2"/>
                </a:solidFill>
                <a:latin typeface="+mn-lt"/>
                <a:ea typeface="+mn-ea"/>
                <a:cs typeface="+mn-cs"/>
              </a:defRPr>
            </a:lvl1pPr>
            <a:lvl2pPr marL="0" indent="0" algn="l" defTabSz="961844" rtl="0" eaLnBrk="1" latinLnBrk="0" hangingPunct="1">
              <a:lnSpc>
                <a:spcPts val="2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2" algn="ctr">
              <a:lnSpc>
                <a:spcPts val="1600"/>
              </a:lnSpc>
            </a:pPr>
            <a:r>
              <a:rPr lang="en-US" b="0" dirty="0">
                <a:solidFill>
                  <a:schemeClr val="accent5">
                    <a:lumMod val="20000"/>
                    <a:lumOff val="80000"/>
                  </a:schemeClr>
                </a:solidFill>
              </a:rPr>
              <a:t>On average of TV viewed per week </a:t>
            </a:r>
          </a:p>
          <a:p>
            <a:pPr lvl="2" algn="ctr">
              <a:lnSpc>
                <a:spcPts val="1600"/>
              </a:lnSpc>
            </a:pPr>
            <a:endParaRPr lang="en-US" b="0" dirty="0">
              <a:solidFill>
                <a:schemeClr val="accent5">
                  <a:lumMod val="20000"/>
                  <a:lumOff val="80000"/>
                </a:schemeClr>
              </a:solidFill>
            </a:endParaRPr>
          </a:p>
          <a:p>
            <a:pPr lvl="2" algn="ctr">
              <a:lnSpc>
                <a:spcPts val="1600"/>
              </a:lnSpc>
            </a:pPr>
            <a:r>
              <a:rPr lang="en-US" b="0" dirty="0">
                <a:solidFill>
                  <a:schemeClr val="accent5">
                    <a:lumMod val="20000"/>
                    <a:lumOff val="80000"/>
                  </a:schemeClr>
                </a:solidFill>
              </a:rPr>
              <a:t>5 hours less than the avg. UK adult </a:t>
            </a:r>
          </a:p>
        </p:txBody>
      </p:sp>
      <p:sp>
        <p:nvSpPr>
          <p:cNvPr id="26" name="Oval 25">
            <a:extLst>
              <a:ext uri="{FF2B5EF4-FFF2-40B4-BE49-F238E27FC236}">
                <a16:creationId xmlns:a16="http://schemas.microsoft.com/office/drawing/2014/main" id="{A1A98643-D966-5165-961B-6E9FBB24A9F1}"/>
              </a:ext>
            </a:extLst>
          </p:cNvPr>
          <p:cNvSpPr>
            <a:spLocks noChangeAspect="1"/>
          </p:cNvSpPr>
          <p:nvPr/>
        </p:nvSpPr>
        <p:spPr>
          <a:xfrm>
            <a:off x="6991153" y="4074062"/>
            <a:ext cx="2113667" cy="2119272"/>
          </a:xfrm>
          <a:prstGeom prst="ellipse">
            <a:avLst/>
          </a:prstGeom>
          <a:solidFill>
            <a:schemeClr val="bg2">
              <a:lumMod val="5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lvl="0" algn="ctr">
              <a:buClr>
                <a:srgbClr val="FFFFFF"/>
              </a:buClr>
              <a:buSzPct val="100000"/>
            </a:pPr>
            <a:r>
              <a:rPr lang="en-GB" sz="5400" cap="all" dirty="0">
                <a:solidFill>
                  <a:srgbClr val="FFFFFF"/>
                </a:solidFill>
                <a:latin typeface="Impact"/>
              </a:rPr>
              <a:t>7 </a:t>
            </a:r>
            <a:r>
              <a:rPr lang="en-GB" sz="3600" cap="all" dirty="0">
                <a:solidFill>
                  <a:srgbClr val="FFFFFF"/>
                </a:solidFill>
                <a:latin typeface="Impact"/>
              </a:rPr>
              <a:t>hours</a:t>
            </a:r>
            <a:endParaRPr lang="en-GB" sz="2800" dirty="0">
              <a:solidFill>
                <a:schemeClr val="bg1"/>
              </a:solidFill>
            </a:endParaRPr>
          </a:p>
        </p:txBody>
      </p:sp>
      <p:sp>
        <p:nvSpPr>
          <p:cNvPr id="14" name="Content Placeholder 8">
            <a:extLst>
              <a:ext uri="{FF2B5EF4-FFF2-40B4-BE49-F238E27FC236}">
                <a16:creationId xmlns:a16="http://schemas.microsoft.com/office/drawing/2014/main" id="{E1A0A7A0-BB45-3DCA-E11B-2B0617D038DE}"/>
              </a:ext>
            </a:extLst>
          </p:cNvPr>
          <p:cNvSpPr txBox="1">
            <a:spLocks/>
          </p:cNvSpPr>
          <p:nvPr/>
        </p:nvSpPr>
        <p:spPr bwMode="gray">
          <a:xfrm>
            <a:off x="9310612" y="4644000"/>
            <a:ext cx="2322512" cy="1035374"/>
          </a:xfrm>
          <a:prstGeom prst="rect">
            <a:avLst/>
          </a:prstGeom>
        </p:spPr>
        <p:txBody>
          <a:bodyPr vert="horz" lIns="0" tIns="0" rIns="0" bIns="0" rtlCol="0" anchor="ctr">
            <a:noAutofit/>
          </a:bodyPr>
          <a:lstStyle>
            <a:lvl1pPr marL="0" indent="0" algn="l" defTabSz="961844" rtl="0" eaLnBrk="1" latinLnBrk="0" hangingPunct="1">
              <a:lnSpc>
                <a:spcPts val="2000"/>
              </a:lnSpc>
              <a:spcBef>
                <a:spcPts val="0"/>
              </a:spcBef>
              <a:buClr>
                <a:srgbClr val="FFFFFF"/>
              </a:buClr>
              <a:buSzPct val="100000"/>
              <a:buFont typeface="Arial"/>
              <a:buNone/>
              <a:defRPr sz="1800" b="1" kern="1200" baseline="0">
                <a:solidFill>
                  <a:schemeClr val="tx2"/>
                </a:solidFill>
                <a:latin typeface="+mn-lt"/>
                <a:ea typeface="+mn-ea"/>
                <a:cs typeface="+mn-cs"/>
              </a:defRPr>
            </a:lvl1pPr>
            <a:lvl2pPr marL="0" indent="0" algn="l" defTabSz="961844" rtl="0" eaLnBrk="1" latinLnBrk="0" hangingPunct="1">
              <a:lnSpc>
                <a:spcPts val="2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2" algn="ctr">
              <a:lnSpc>
                <a:spcPts val="1600"/>
              </a:lnSpc>
            </a:pPr>
            <a:r>
              <a:rPr lang="en-US" b="0" dirty="0">
                <a:solidFill>
                  <a:schemeClr val="accent5">
                    <a:lumMod val="20000"/>
                    <a:lumOff val="80000"/>
                  </a:schemeClr>
                </a:solidFill>
              </a:rPr>
              <a:t>On average of social media used per day (TikTok, Facebook, Instagram, Twitter, Snapchat </a:t>
            </a:r>
            <a:r>
              <a:rPr lang="en-US" b="0" dirty="0" err="1">
                <a:solidFill>
                  <a:schemeClr val="accent5">
                    <a:lumMod val="20000"/>
                    <a:lumOff val="80000"/>
                  </a:schemeClr>
                </a:solidFill>
              </a:rPr>
              <a:t>etc</a:t>
            </a:r>
            <a:r>
              <a:rPr lang="en-US" b="0" dirty="0">
                <a:solidFill>
                  <a:schemeClr val="accent5">
                    <a:lumMod val="20000"/>
                    <a:lumOff val="80000"/>
                  </a:schemeClr>
                </a:solidFill>
              </a:rPr>
              <a:t>)</a:t>
            </a:r>
          </a:p>
          <a:p>
            <a:pPr lvl="2" algn="ctr">
              <a:lnSpc>
                <a:spcPts val="1600"/>
              </a:lnSpc>
            </a:pPr>
            <a:endParaRPr lang="en-US" b="0" dirty="0">
              <a:solidFill>
                <a:schemeClr val="accent5">
                  <a:lumMod val="20000"/>
                  <a:lumOff val="80000"/>
                </a:schemeClr>
              </a:solidFill>
            </a:endParaRPr>
          </a:p>
          <a:p>
            <a:pPr lvl="2" algn="ctr">
              <a:lnSpc>
                <a:spcPts val="1600"/>
              </a:lnSpc>
            </a:pPr>
            <a:r>
              <a:rPr lang="en-US" b="0" dirty="0">
                <a:solidFill>
                  <a:schemeClr val="accent5">
                    <a:lumMod val="20000"/>
                    <a:lumOff val="80000"/>
                  </a:schemeClr>
                </a:solidFill>
              </a:rPr>
              <a:t>2 hours more than the avg. UK adult </a:t>
            </a:r>
          </a:p>
        </p:txBody>
      </p:sp>
    </p:spTree>
    <p:extLst>
      <p:ext uri="{BB962C8B-B14F-4D97-AF65-F5344CB8AC3E}">
        <p14:creationId xmlns:p14="http://schemas.microsoft.com/office/powerpoint/2010/main" val="91660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151017"/>
            <a:ext cx="3116263" cy="206082"/>
          </a:xfrm>
        </p:spPr>
        <p:txBody>
          <a:bodyPr/>
          <a:lstStyle/>
          <a:p>
            <a:r>
              <a:rPr lang="en-GB" dirty="0"/>
              <a:t>Source: TGI GB 2022, 16-34 Men. Index vs avg. UK adult</a:t>
            </a:r>
          </a:p>
        </p:txBody>
      </p:sp>
      <p:sp>
        <p:nvSpPr>
          <p:cNvPr id="3" name="Title 2"/>
          <p:cNvSpPr>
            <a:spLocks noGrp="1"/>
          </p:cNvSpPr>
          <p:nvPr>
            <p:ph type="title"/>
          </p:nvPr>
        </p:nvSpPr>
        <p:spPr/>
        <p:txBody>
          <a:bodyPr/>
          <a:lstStyle/>
          <a:p>
            <a:r>
              <a:rPr lang="en-GB" dirty="0"/>
              <a:t>The fight for attention</a:t>
            </a:r>
            <a:endParaRPr lang="en-US" dirty="0"/>
          </a:p>
        </p:txBody>
      </p:sp>
      <p:graphicFrame>
        <p:nvGraphicFramePr>
          <p:cNvPr id="4" name="Chart 3"/>
          <p:cNvGraphicFramePr/>
          <p:nvPr>
            <p:extLst>
              <p:ext uri="{D42A27DB-BD31-4B8C-83A1-F6EECF244321}">
                <p14:modId xmlns:p14="http://schemas.microsoft.com/office/powerpoint/2010/main" val="568731788"/>
              </p:ext>
            </p:extLst>
          </p:nvPr>
        </p:nvGraphicFramePr>
        <p:xfrm>
          <a:off x="270000" y="1598398"/>
          <a:ext cx="12642435" cy="5310909"/>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Placeholder 15"/>
          <p:cNvSpPr>
            <a:spLocks noGrp="1"/>
          </p:cNvSpPr>
          <p:nvPr>
            <p:ph type="body" sz="quarter" idx="4294967295"/>
          </p:nvPr>
        </p:nvSpPr>
        <p:spPr>
          <a:xfrm>
            <a:off x="270623" y="651956"/>
            <a:ext cx="11450321" cy="436608"/>
          </a:xfrm>
          <a:prstGeom prst="rect">
            <a:avLst/>
          </a:prstGeom>
        </p:spPr>
        <p:txBody>
          <a:bodyPr lIns="0" tIns="0" rIns="0" bIns="0"/>
          <a:lstStyle/>
          <a:p>
            <a:r>
              <a:rPr lang="en-GB" sz="1400" dirty="0">
                <a:solidFill>
                  <a:schemeClr val="accent6"/>
                </a:solidFill>
              </a:rPr>
              <a:t>Younger adults are 2x more likely than the avg. UK adult to pay attention to adverts when shown in the cinema</a:t>
            </a:r>
          </a:p>
        </p:txBody>
      </p:sp>
      <p:sp>
        <p:nvSpPr>
          <p:cNvPr id="23" name="Text Placeholder 15">
            <a:extLst>
              <a:ext uri="{FF2B5EF4-FFF2-40B4-BE49-F238E27FC236}">
                <a16:creationId xmlns:a16="http://schemas.microsoft.com/office/drawing/2014/main" id="{26D4AEE2-F657-9B1E-6A7C-2535E4AB73EB}"/>
              </a:ext>
            </a:extLst>
          </p:cNvPr>
          <p:cNvSpPr txBox="1">
            <a:spLocks/>
          </p:cNvSpPr>
          <p:nvPr/>
        </p:nvSpPr>
        <p:spPr bwMode="gray">
          <a:xfrm>
            <a:off x="530515" y="1380094"/>
            <a:ext cx="4226547" cy="436608"/>
          </a:xfrm>
          <a:prstGeom prst="rect">
            <a:avLst/>
          </a:prstGeom>
        </p:spPr>
        <p:txBody>
          <a:bodyPr vert="horz" lIns="0" tIns="0" rIns="0" bIns="0" rtlCol="0">
            <a:noAutofit/>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100" b="0" i="1" dirty="0">
                <a:solidFill>
                  <a:schemeClr val="bg1"/>
                </a:solidFill>
              </a:rPr>
              <a:t>Which adverts do you pay the most attention to?</a:t>
            </a:r>
          </a:p>
        </p:txBody>
      </p:sp>
    </p:spTree>
    <p:extLst>
      <p:ext uri="{BB962C8B-B14F-4D97-AF65-F5344CB8AC3E}">
        <p14:creationId xmlns:p14="http://schemas.microsoft.com/office/powerpoint/2010/main" val="45125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D555-BFC1-40A3-94DA-0FE49B863B2D}"/>
              </a:ext>
            </a:extLst>
          </p:cNvPr>
          <p:cNvSpPr>
            <a:spLocks noGrp="1"/>
          </p:cNvSpPr>
          <p:nvPr>
            <p:ph type="title"/>
          </p:nvPr>
        </p:nvSpPr>
        <p:spPr>
          <a:xfrm>
            <a:off x="270000" y="251829"/>
            <a:ext cx="12413343" cy="297159"/>
          </a:xfrm>
        </p:spPr>
        <p:txBody>
          <a:bodyPr/>
          <a:lstStyle/>
          <a:p>
            <a:r>
              <a:rPr lang="en-GB" dirty="0"/>
              <a:t>Positivity drives attention to adverts</a:t>
            </a:r>
          </a:p>
        </p:txBody>
      </p:sp>
      <p:sp>
        <p:nvSpPr>
          <p:cNvPr id="6" name="Text Placeholder 5">
            <a:extLst>
              <a:ext uri="{FF2B5EF4-FFF2-40B4-BE49-F238E27FC236}">
                <a16:creationId xmlns:a16="http://schemas.microsoft.com/office/drawing/2014/main" id="{9C754C1A-ACE6-4C81-B47A-404B1E6D56A2}"/>
              </a:ext>
            </a:extLst>
          </p:cNvPr>
          <p:cNvSpPr>
            <a:spLocks noGrp="1"/>
          </p:cNvSpPr>
          <p:nvPr>
            <p:ph type="body" sz="quarter" idx="11"/>
          </p:nvPr>
        </p:nvSpPr>
        <p:spPr>
          <a:xfrm>
            <a:off x="8238836" y="7251119"/>
            <a:ext cx="5059653" cy="123111"/>
          </a:xfrm>
        </p:spPr>
        <p:txBody>
          <a:bodyPr/>
          <a:lstStyle/>
          <a:p>
            <a:pPr>
              <a:lnSpc>
                <a:spcPct val="100000"/>
              </a:lnSpc>
            </a:pPr>
            <a:r>
              <a:rPr lang="en-US" dirty="0">
                <a:latin typeface="Arial" charset="0"/>
                <a:ea typeface="Arial" charset="0"/>
                <a:cs typeface="Arial" charset="0"/>
              </a:rPr>
              <a:t>Sources: </a:t>
            </a:r>
            <a:r>
              <a:rPr lang="en-US" dirty="0">
                <a:latin typeface="Arial" charset="0"/>
                <a:cs typeface="Arial" charset="0"/>
              </a:rPr>
              <a:t>FAME 2021, 16-34 Men Index vs all respondents</a:t>
            </a:r>
            <a:endParaRPr lang="en-GB" dirty="0"/>
          </a:p>
        </p:txBody>
      </p:sp>
      <p:sp>
        <p:nvSpPr>
          <p:cNvPr id="7" name="Text Placeholder 6">
            <a:extLst>
              <a:ext uri="{FF2B5EF4-FFF2-40B4-BE49-F238E27FC236}">
                <a16:creationId xmlns:a16="http://schemas.microsoft.com/office/drawing/2014/main" id="{88E8A5D3-9265-4C86-9C97-36B4CADE0B7D}"/>
              </a:ext>
            </a:extLst>
          </p:cNvPr>
          <p:cNvSpPr>
            <a:spLocks noGrp="1"/>
          </p:cNvSpPr>
          <p:nvPr>
            <p:ph type="body" sz="quarter" idx="14"/>
          </p:nvPr>
        </p:nvSpPr>
        <p:spPr>
          <a:xfrm>
            <a:off x="270000" y="664058"/>
            <a:ext cx="6704958" cy="436608"/>
          </a:xfrm>
        </p:spPr>
        <p:txBody>
          <a:bodyPr/>
          <a:lstStyle/>
          <a:p>
            <a:r>
              <a:rPr lang="en-GB" dirty="0"/>
              <a:t>Cinema engages a young audience when they’re in a positive and receptive mindset and most willing to pay attention to ads. </a:t>
            </a:r>
          </a:p>
        </p:txBody>
      </p:sp>
      <p:sp>
        <p:nvSpPr>
          <p:cNvPr id="9" name="Oval 8">
            <a:extLst>
              <a:ext uri="{FF2B5EF4-FFF2-40B4-BE49-F238E27FC236}">
                <a16:creationId xmlns:a16="http://schemas.microsoft.com/office/drawing/2014/main" id="{298777E4-27CE-45EC-99A1-24BA93550AD7}"/>
              </a:ext>
            </a:extLst>
          </p:cNvPr>
          <p:cNvSpPr>
            <a:spLocks noChangeAspect="1"/>
          </p:cNvSpPr>
          <p:nvPr/>
        </p:nvSpPr>
        <p:spPr>
          <a:xfrm>
            <a:off x="665725" y="4048103"/>
            <a:ext cx="1824585" cy="1829423"/>
          </a:xfrm>
          <a:prstGeom prst="ellipse">
            <a:avLst/>
          </a:prstGeom>
          <a:solidFill>
            <a:schemeClr val="tx1">
              <a:lumMod val="5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lvl="0" algn="ctr">
              <a:buClr>
                <a:srgbClr val="FFFFFF"/>
              </a:buClr>
              <a:buSzPct val="100000"/>
            </a:pPr>
            <a:r>
              <a:rPr lang="en-GB" sz="5400" cap="all" dirty="0">
                <a:solidFill>
                  <a:srgbClr val="FFFFFF"/>
                </a:solidFill>
                <a:latin typeface="Impact"/>
              </a:rPr>
              <a:t>47%</a:t>
            </a:r>
            <a:endParaRPr lang="en-GB" sz="2800" dirty="0">
              <a:solidFill>
                <a:schemeClr val="bg1"/>
              </a:solidFill>
            </a:endParaRPr>
          </a:p>
        </p:txBody>
      </p:sp>
      <p:sp>
        <p:nvSpPr>
          <p:cNvPr id="10" name="Oval 9">
            <a:extLst>
              <a:ext uri="{FF2B5EF4-FFF2-40B4-BE49-F238E27FC236}">
                <a16:creationId xmlns:a16="http://schemas.microsoft.com/office/drawing/2014/main" id="{31C8BD83-CF7E-4223-9E02-FE7A9C31E6C8}"/>
              </a:ext>
            </a:extLst>
          </p:cNvPr>
          <p:cNvSpPr>
            <a:spLocks noChangeAspect="1"/>
          </p:cNvSpPr>
          <p:nvPr/>
        </p:nvSpPr>
        <p:spPr>
          <a:xfrm>
            <a:off x="4533774" y="1610272"/>
            <a:ext cx="1824585" cy="1829423"/>
          </a:xfrm>
          <a:prstGeom prst="ellipse">
            <a:avLst/>
          </a:prstGeom>
          <a:solidFill>
            <a:schemeClr val="tx1">
              <a:lumMod val="75000"/>
            </a:schemeClr>
          </a:soli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FFFFFF"/>
              </a:buClr>
              <a:buSzPct val="100000"/>
            </a:pPr>
            <a:r>
              <a:rPr lang="en-US" sz="5400" cap="all" dirty="0">
                <a:solidFill>
                  <a:srgbClr val="FFFFFF"/>
                </a:solidFill>
                <a:latin typeface="Impact"/>
              </a:rPr>
              <a:t>65%</a:t>
            </a:r>
          </a:p>
        </p:txBody>
      </p:sp>
      <p:sp>
        <p:nvSpPr>
          <p:cNvPr id="15" name="Oval 14">
            <a:extLst>
              <a:ext uri="{FF2B5EF4-FFF2-40B4-BE49-F238E27FC236}">
                <a16:creationId xmlns:a16="http://schemas.microsoft.com/office/drawing/2014/main" id="{6C29770A-8480-4265-899D-FA5069A7B3B2}"/>
              </a:ext>
            </a:extLst>
          </p:cNvPr>
          <p:cNvSpPr>
            <a:spLocks noChangeAspect="1"/>
          </p:cNvSpPr>
          <p:nvPr/>
        </p:nvSpPr>
        <p:spPr>
          <a:xfrm>
            <a:off x="676550" y="1610272"/>
            <a:ext cx="1824585" cy="1829423"/>
          </a:xfrm>
          <a:prstGeom prst="ellipse">
            <a:avLst/>
          </a:prstGeom>
          <a:solidFill>
            <a:schemeClr val="tx1">
              <a:lumMod val="5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lvl="0" algn="ctr">
              <a:buClr>
                <a:srgbClr val="FFFFFF"/>
              </a:buClr>
              <a:buSzPct val="100000"/>
            </a:pPr>
            <a:r>
              <a:rPr lang="en-GB" sz="5400" cap="all" dirty="0">
                <a:solidFill>
                  <a:srgbClr val="FFFFFF"/>
                </a:solidFill>
                <a:latin typeface="Impact"/>
              </a:rPr>
              <a:t>42%</a:t>
            </a:r>
            <a:endParaRPr lang="en-GB" sz="2800" dirty="0">
              <a:solidFill>
                <a:schemeClr val="bg1"/>
              </a:solidFill>
            </a:endParaRPr>
          </a:p>
        </p:txBody>
      </p:sp>
      <p:sp>
        <p:nvSpPr>
          <p:cNvPr id="3" name="Rectangle 2">
            <a:extLst>
              <a:ext uri="{FF2B5EF4-FFF2-40B4-BE49-F238E27FC236}">
                <a16:creationId xmlns:a16="http://schemas.microsoft.com/office/drawing/2014/main" id="{5DBF0720-0D48-4078-BBD5-D656B196F8DA}"/>
              </a:ext>
            </a:extLst>
          </p:cNvPr>
          <p:cNvSpPr/>
          <p:nvPr/>
        </p:nvSpPr>
        <p:spPr>
          <a:xfrm>
            <a:off x="2571072" y="1925517"/>
            <a:ext cx="1436834" cy="1384995"/>
          </a:xfrm>
          <a:prstGeom prst="rect">
            <a:avLst/>
          </a:prstGeom>
        </p:spPr>
        <p:txBody>
          <a:bodyPr wrap="square">
            <a:spAutoFit/>
          </a:bodyPr>
          <a:lstStyle/>
          <a:p>
            <a:pPr lvl="0" algn="ctr">
              <a:buClr>
                <a:srgbClr val="FFFFFF"/>
              </a:buClr>
              <a:buSzPct val="100000"/>
            </a:pPr>
            <a:r>
              <a:rPr lang="en-GB" sz="1200" dirty="0">
                <a:solidFill>
                  <a:schemeClr val="bg1">
                    <a:lumMod val="65000"/>
                    <a:lumOff val="35000"/>
                  </a:schemeClr>
                </a:solidFill>
              </a:rPr>
              <a:t>More likely recommend brands when advertised at the cinema than in other places (e.g. TV, Social Media)</a:t>
            </a:r>
            <a:endParaRPr lang="en-GB" sz="700" baseline="30000" dirty="0">
              <a:solidFill>
                <a:schemeClr val="bg1">
                  <a:lumMod val="65000"/>
                  <a:lumOff val="35000"/>
                </a:schemeClr>
              </a:solidFill>
            </a:endParaRPr>
          </a:p>
        </p:txBody>
      </p:sp>
      <p:sp>
        <p:nvSpPr>
          <p:cNvPr id="11" name="Rectangle 10">
            <a:extLst>
              <a:ext uri="{FF2B5EF4-FFF2-40B4-BE49-F238E27FC236}">
                <a16:creationId xmlns:a16="http://schemas.microsoft.com/office/drawing/2014/main" id="{0603213F-EF9B-4C42-9E6A-5D2B367CE236}"/>
              </a:ext>
            </a:extLst>
          </p:cNvPr>
          <p:cNvSpPr/>
          <p:nvPr/>
        </p:nvSpPr>
        <p:spPr>
          <a:xfrm>
            <a:off x="2571072" y="4270318"/>
            <a:ext cx="1436834" cy="1384995"/>
          </a:xfrm>
          <a:prstGeom prst="rect">
            <a:avLst/>
          </a:prstGeom>
        </p:spPr>
        <p:txBody>
          <a:bodyPr wrap="square">
            <a:spAutoFit/>
          </a:bodyPr>
          <a:lstStyle/>
          <a:p>
            <a:pPr lvl="0" algn="ctr">
              <a:buClr>
                <a:srgbClr val="FFFFFF"/>
              </a:buClr>
              <a:buSzPct val="100000"/>
            </a:pPr>
            <a:r>
              <a:rPr lang="en-GB" sz="1200" dirty="0">
                <a:solidFill>
                  <a:schemeClr val="bg1">
                    <a:lumMod val="65000"/>
                    <a:lumOff val="35000"/>
                  </a:schemeClr>
                </a:solidFill>
              </a:rPr>
              <a:t>More likely to search for more information about the advertising seen in the cinema after watching the film</a:t>
            </a:r>
            <a:endParaRPr lang="en-GB" sz="700" baseline="30000" dirty="0">
              <a:solidFill>
                <a:schemeClr val="bg1">
                  <a:lumMod val="65000"/>
                  <a:lumOff val="35000"/>
                </a:schemeClr>
              </a:solidFill>
            </a:endParaRPr>
          </a:p>
        </p:txBody>
      </p:sp>
      <p:sp>
        <p:nvSpPr>
          <p:cNvPr id="12" name="Rectangle 11">
            <a:extLst>
              <a:ext uri="{FF2B5EF4-FFF2-40B4-BE49-F238E27FC236}">
                <a16:creationId xmlns:a16="http://schemas.microsoft.com/office/drawing/2014/main" id="{6AC0BE2F-E670-4C7D-B1A9-3FA03452F1AE}"/>
              </a:ext>
            </a:extLst>
          </p:cNvPr>
          <p:cNvSpPr/>
          <p:nvPr/>
        </p:nvSpPr>
        <p:spPr>
          <a:xfrm>
            <a:off x="6455996" y="2084273"/>
            <a:ext cx="1221659" cy="1077218"/>
          </a:xfrm>
          <a:prstGeom prst="rect">
            <a:avLst/>
          </a:prstGeom>
        </p:spPr>
        <p:txBody>
          <a:bodyPr wrap="square">
            <a:spAutoFit/>
          </a:bodyPr>
          <a:lstStyle/>
          <a:p>
            <a:pPr lvl="0" algn="ctr">
              <a:buClr>
                <a:srgbClr val="FFFFFF"/>
              </a:buClr>
              <a:buSzPct val="100000"/>
            </a:pPr>
            <a:r>
              <a:rPr lang="en-GB" sz="1200" dirty="0">
                <a:solidFill>
                  <a:schemeClr val="bg1">
                    <a:lumMod val="65000"/>
                    <a:lumOff val="35000"/>
                  </a:schemeClr>
                </a:solidFill>
              </a:rPr>
              <a:t>Agree that advertising in the cinema is trustworthy</a:t>
            </a:r>
          </a:p>
          <a:p>
            <a:pPr lvl="0" algn="ctr">
              <a:buClr>
                <a:srgbClr val="FFFFFF"/>
              </a:buClr>
              <a:buSzPct val="100000"/>
            </a:pPr>
            <a:endParaRPr lang="en-GB" sz="1200" baseline="30000" dirty="0">
              <a:solidFill>
                <a:schemeClr val="bg1">
                  <a:lumMod val="50000"/>
                  <a:lumOff val="50000"/>
                </a:schemeClr>
              </a:solidFill>
            </a:endParaRPr>
          </a:p>
          <a:p>
            <a:pPr lvl="0" algn="ctr">
              <a:buClr>
                <a:srgbClr val="FFFFFF"/>
              </a:buClr>
              <a:buSzPct val="100000"/>
            </a:pPr>
            <a:r>
              <a:rPr lang="en-GB" sz="1200" baseline="30000" dirty="0">
                <a:solidFill>
                  <a:schemeClr val="bg1">
                    <a:lumMod val="50000"/>
                    <a:lumOff val="50000"/>
                  </a:schemeClr>
                </a:solidFill>
              </a:rPr>
              <a:t>Index: 121</a:t>
            </a:r>
            <a:endParaRPr lang="en-GB" sz="700" baseline="30000" dirty="0">
              <a:solidFill>
                <a:schemeClr val="bg1">
                  <a:lumMod val="50000"/>
                  <a:lumOff val="50000"/>
                </a:schemeClr>
              </a:solidFill>
            </a:endParaRPr>
          </a:p>
        </p:txBody>
      </p:sp>
      <p:sp>
        <p:nvSpPr>
          <p:cNvPr id="13" name="Oval 12">
            <a:extLst>
              <a:ext uri="{FF2B5EF4-FFF2-40B4-BE49-F238E27FC236}">
                <a16:creationId xmlns:a16="http://schemas.microsoft.com/office/drawing/2014/main" id="{0B86AB5B-CC05-E0F7-B966-4BB74E0ECF4F}"/>
              </a:ext>
            </a:extLst>
          </p:cNvPr>
          <p:cNvSpPr>
            <a:spLocks noChangeAspect="1"/>
          </p:cNvSpPr>
          <p:nvPr/>
        </p:nvSpPr>
        <p:spPr>
          <a:xfrm>
            <a:off x="4533774" y="4048105"/>
            <a:ext cx="1824585" cy="1829423"/>
          </a:xfrm>
          <a:prstGeom prst="ellipse">
            <a:avLst/>
          </a:prstGeom>
          <a:solidFill>
            <a:schemeClr val="tx1">
              <a:lumMod val="75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lvl="0" algn="ctr">
              <a:buClr>
                <a:srgbClr val="FFFFFF"/>
              </a:buClr>
              <a:buSzPct val="100000"/>
            </a:pPr>
            <a:r>
              <a:rPr lang="en-GB" sz="5400" cap="all" dirty="0">
                <a:solidFill>
                  <a:srgbClr val="FFFFFF"/>
                </a:solidFill>
                <a:latin typeface="Impact"/>
              </a:rPr>
              <a:t>51%</a:t>
            </a:r>
            <a:endParaRPr lang="en-GB" sz="2800" dirty="0">
              <a:solidFill>
                <a:schemeClr val="bg1"/>
              </a:solidFill>
            </a:endParaRPr>
          </a:p>
        </p:txBody>
      </p:sp>
      <p:sp>
        <p:nvSpPr>
          <p:cNvPr id="14" name="Rectangle 13">
            <a:extLst>
              <a:ext uri="{FF2B5EF4-FFF2-40B4-BE49-F238E27FC236}">
                <a16:creationId xmlns:a16="http://schemas.microsoft.com/office/drawing/2014/main" id="{7A06E532-4494-C84B-3C27-EB4F5403BDD3}"/>
              </a:ext>
            </a:extLst>
          </p:cNvPr>
          <p:cNvSpPr/>
          <p:nvPr/>
        </p:nvSpPr>
        <p:spPr>
          <a:xfrm>
            <a:off x="6366439" y="4468371"/>
            <a:ext cx="1475447" cy="1261884"/>
          </a:xfrm>
          <a:prstGeom prst="rect">
            <a:avLst/>
          </a:prstGeom>
        </p:spPr>
        <p:txBody>
          <a:bodyPr wrap="square">
            <a:spAutoFit/>
          </a:bodyPr>
          <a:lstStyle/>
          <a:p>
            <a:pPr lvl="0" algn="ctr">
              <a:buClr>
                <a:srgbClr val="FFFFFF"/>
              </a:buClr>
              <a:buSzPct val="100000"/>
            </a:pPr>
            <a:r>
              <a:rPr lang="en-GB" sz="1200" dirty="0">
                <a:solidFill>
                  <a:schemeClr val="bg1">
                    <a:lumMod val="65000"/>
                    <a:lumOff val="35000"/>
                  </a:schemeClr>
                </a:solidFill>
              </a:rPr>
              <a:t>Agree that they are less distracted watching ads in the cinema than elsewhere</a:t>
            </a:r>
          </a:p>
          <a:p>
            <a:pPr lvl="0" algn="ctr">
              <a:buClr>
                <a:srgbClr val="FFFFFF"/>
              </a:buClr>
              <a:buSzPct val="100000"/>
            </a:pPr>
            <a:endParaRPr lang="en-GB" sz="1200" baseline="30000" dirty="0">
              <a:solidFill>
                <a:schemeClr val="bg1">
                  <a:lumMod val="50000"/>
                  <a:lumOff val="50000"/>
                </a:schemeClr>
              </a:solidFill>
            </a:endParaRPr>
          </a:p>
          <a:p>
            <a:pPr lvl="0" algn="ctr">
              <a:buClr>
                <a:srgbClr val="FFFFFF"/>
              </a:buClr>
              <a:buSzPct val="100000"/>
            </a:pPr>
            <a:r>
              <a:rPr lang="en-GB" sz="1200" baseline="30000" dirty="0">
                <a:solidFill>
                  <a:schemeClr val="bg1">
                    <a:lumMod val="50000"/>
                    <a:lumOff val="50000"/>
                  </a:schemeClr>
                </a:solidFill>
              </a:rPr>
              <a:t>Index: 109</a:t>
            </a:r>
            <a:endParaRPr lang="en-GB" sz="700" baseline="30000" dirty="0">
              <a:solidFill>
                <a:schemeClr val="bg1">
                  <a:lumMod val="50000"/>
                  <a:lumOff val="50000"/>
                </a:schemeClr>
              </a:solidFill>
            </a:endParaRPr>
          </a:p>
        </p:txBody>
      </p:sp>
      <p:pic>
        <p:nvPicPr>
          <p:cNvPr id="4" name="Picture 3">
            <a:extLst>
              <a:ext uri="{FF2B5EF4-FFF2-40B4-BE49-F238E27FC236}">
                <a16:creationId xmlns:a16="http://schemas.microsoft.com/office/drawing/2014/main" id="{86FF7E4D-035E-C108-194E-E3E73BA65A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08814" y="-1"/>
            <a:ext cx="4734135" cy="7060759"/>
          </a:xfrm>
          <a:prstGeom prst="rect">
            <a:avLst/>
          </a:prstGeom>
        </p:spPr>
      </p:pic>
    </p:spTree>
    <p:extLst>
      <p:ext uri="{BB962C8B-B14F-4D97-AF65-F5344CB8AC3E}">
        <p14:creationId xmlns:p14="http://schemas.microsoft.com/office/powerpoint/2010/main" val="161655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414982" y="7238075"/>
            <a:ext cx="8883507" cy="206082"/>
          </a:xfrm>
        </p:spPr>
        <p:txBody>
          <a:bodyPr/>
          <a:lstStyle/>
          <a:p>
            <a:r>
              <a:rPr lang="en-GB" dirty="0"/>
              <a:t>Source: FAME 2021. 1634 Men. Index vs all adults</a:t>
            </a:r>
            <a:endParaRPr lang="en-US" dirty="0"/>
          </a:p>
        </p:txBody>
      </p:sp>
      <p:sp>
        <p:nvSpPr>
          <p:cNvPr id="3" name="Title 2"/>
          <p:cNvSpPr>
            <a:spLocks noGrp="1"/>
          </p:cNvSpPr>
          <p:nvPr>
            <p:ph type="title"/>
          </p:nvPr>
        </p:nvSpPr>
        <p:spPr/>
        <p:txBody>
          <a:bodyPr/>
          <a:lstStyle/>
          <a:p>
            <a:r>
              <a:rPr lang="en-GB" dirty="0"/>
              <a:t>The hype </a:t>
            </a:r>
            <a:r>
              <a:rPr lang="en-GB" sz="3600" dirty="0"/>
              <a:t>&amp;</a:t>
            </a:r>
            <a:r>
              <a:rPr lang="en-GB" dirty="0"/>
              <a:t> shared experience of cinema</a:t>
            </a:r>
            <a:endParaRPr lang="en-US" dirty="0"/>
          </a:p>
        </p:txBody>
      </p:sp>
      <p:sp>
        <p:nvSpPr>
          <p:cNvPr id="4" name="Content Placeholder 1"/>
          <p:cNvSpPr txBox="1">
            <a:spLocks/>
          </p:cNvSpPr>
          <p:nvPr/>
        </p:nvSpPr>
        <p:spPr>
          <a:xfrm>
            <a:off x="981168" y="5051107"/>
            <a:ext cx="2750324"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lgn="ctr"/>
            <a:r>
              <a:rPr lang="en-GB" sz="1800" b="1" dirty="0">
                <a:solidFill>
                  <a:schemeClr val="accent4"/>
                </a:solidFill>
              </a:rPr>
              <a:t>77%</a:t>
            </a:r>
            <a:r>
              <a:rPr lang="en-GB" sz="1600" dirty="0"/>
              <a:t> </a:t>
            </a:r>
            <a:r>
              <a:rPr lang="en-GB" dirty="0"/>
              <a:t>purchase food/drink on the same day after watching a film in the cinema</a:t>
            </a:r>
          </a:p>
          <a:p>
            <a:pPr lvl="3" algn="ctr"/>
            <a:endParaRPr lang="en-GB" dirty="0"/>
          </a:p>
          <a:p>
            <a:pPr lvl="3" algn="ctr"/>
            <a:r>
              <a:rPr lang="en-GB" sz="1000" dirty="0">
                <a:solidFill>
                  <a:schemeClr val="bg1">
                    <a:lumMod val="50000"/>
                    <a:lumOff val="50000"/>
                  </a:schemeClr>
                </a:solidFill>
              </a:rPr>
              <a:t>(Index: 168)</a:t>
            </a:r>
          </a:p>
          <a:p>
            <a:pPr lvl="3" algn="ctr"/>
            <a:r>
              <a:rPr lang="en-GB" dirty="0"/>
              <a:t> </a:t>
            </a:r>
            <a:endParaRPr lang="en-GB" sz="1000" dirty="0"/>
          </a:p>
        </p:txBody>
      </p:sp>
      <p:sp>
        <p:nvSpPr>
          <p:cNvPr id="6" name="Content Placeholder 3"/>
          <p:cNvSpPr txBox="1">
            <a:spLocks/>
          </p:cNvSpPr>
          <p:nvPr/>
        </p:nvSpPr>
        <p:spPr>
          <a:xfrm>
            <a:off x="981167" y="2188437"/>
            <a:ext cx="2574122"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lgn="ctr"/>
            <a:r>
              <a:rPr lang="en-GB" sz="1800" b="1" dirty="0">
                <a:solidFill>
                  <a:schemeClr val="accent4"/>
                </a:solidFill>
              </a:rPr>
              <a:t>37% </a:t>
            </a:r>
            <a:r>
              <a:rPr lang="en-GB" dirty="0"/>
              <a:t>watch a new film on it’s opening night</a:t>
            </a:r>
            <a:endParaRPr lang="en-GB" baseline="30000" dirty="0"/>
          </a:p>
          <a:p>
            <a:pPr lvl="3" algn="ctr"/>
            <a:endParaRPr lang="en-GB" sz="1000" dirty="0">
              <a:solidFill>
                <a:schemeClr val="bg1">
                  <a:lumMod val="50000"/>
                  <a:lumOff val="50000"/>
                </a:schemeClr>
              </a:solidFill>
            </a:endParaRPr>
          </a:p>
          <a:p>
            <a:pPr lvl="3" algn="ctr"/>
            <a:r>
              <a:rPr lang="en-GB" sz="1000" dirty="0">
                <a:solidFill>
                  <a:schemeClr val="bg1">
                    <a:lumMod val="50000"/>
                    <a:lumOff val="50000"/>
                  </a:schemeClr>
                </a:solidFill>
              </a:rPr>
              <a:t>Index:135</a:t>
            </a:r>
          </a:p>
        </p:txBody>
      </p:sp>
      <p:cxnSp>
        <p:nvCxnSpPr>
          <p:cNvPr id="18" name="Straight Connector 17"/>
          <p:cNvCxnSpPr>
            <a:cxnSpLocks/>
          </p:cNvCxnSpPr>
          <p:nvPr/>
        </p:nvCxnSpPr>
        <p:spPr>
          <a:xfrm>
            <a:off x="7294231" y="4476108"/>
            <a:ext cx="729841" cy="430632"/>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H="1">
            <a:off x="5459039" y="4476108"/>
            <a:ext cx="689680" cy="430632"/>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5254355" y="3093352"/>
            <a:ext cx="760686" cy="522673"/>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444215" y="3093352"/>
            <a:ext cx="744380" cy="522673"/>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3" name="Content Placeholder 1"/>
          <p:cNvSpPr txBox="1">
            <a:spLocks/>
          </p:cNvSpPr>
          <p:nvPr/>
        </p:nvSpPr>
        <p:spPr>
          <a:xfrm>
            <a:off x="9800401" y="5051107"/>
            <a:ext cx="2755014"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lgn="ctr"/>
            <a:r>
              <a:rPr lang="en-GB" sz="1800" b="1" dirty="0">
                <a:solidFill>
                  <a:schemeClr val="accent4"/>
                </a:solidFill>
              </a:rPr>
              <a:t>2x</a:t>
            </a:r>
            <a:r>
              <a:rPr lang="en-GB" dirty="0"/>
              <a:t> more likely to post a TikTok about their cinema trip/ the film than the avg. UK adult</a:t>
            </a:r>
            <a:endParaRPr lang="en-GB" sz="1000" dirty="0"/>
          </a:p>
        </p:txBody>
      </p:sp>
      <p:sp>
        <p:nvSpPr>
          <p:cNvPr id="25" name="Content Placeholder 3"/>
          <p:cNvSpPr txBox="1">
            <a:spLocks/>
          </p:cNvSpPr>
          <p:nvPr/>
        </p:nvSpPr>
        <p:spPr>
          <a:xfrm>
            <a:off x="9800401" y="2186099"/>
            <a:ext cx="2755014"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lgn="ctr"/>
            <a:r>
              <a:rPr lang="en-GB" sz="1800" b="1" dirty="0">
                <a:solidFill>
                  <a:schemeClr val="accent4"/>
                </a:solidFill>
              </a:rPr>
              <a:t>79% </a:t>
            </a:r>
            <a:r>
              <a:rPr lang="en-GB" dirty="0">
                <a:solidFill>
                  <a:schemeClr val="bg1"/>
                </a:solidFill>
              </a:rPr>
              <a:t>More likely to visit the cinema with a group of friends (5-6 people)</a:t>
            </a:r>
          </a:p>
          <a:p>
            <a:pPr lvl="3" algn="ctr"/>
            <a:r>
              <a:rPr lang="en-GB" sz="1200" dirty="0">
                <a:solidFill>
                  <a:schemeClr val="bg1"/>
                </a:solidFill>
              </a:rPr>
              <a:t> </a:t>
            </a:r>
            <a:endParaRPr lang="en-GB" sz="900" dirty="0">
              <a:solidFill>
                <a:schemeClr val="bg1"/>
              </a:solidFill>
            </a:endParaRPr>
          </a:p>
        </p:txBody>
      </p:sp>
      <p:sp>
        <p:nvSpPr>
          <p:cNvPr id="14" name="Freeform 70"/>
          <p:cNvSpPr>
            <a:spLocks noEditPoints="1"/>
          </p:cNvSpPr>
          <p:nvPr/>
        </p:nvSpPr>
        <p:spPr bwMode="auto">
          <a:xfrm>
            <a:off x="7918791" y="1738190"/>
            <a:ext cx="1620000" cy="1620000"/>
          </a:xfrm>
          <a:custGeom>
            <a:avLst/>
            <a:gdLst/>
            <a:ahLst/>
            <a:cxnLst>
              <a:cxn ang="0">
                <a:pos x="181" y="400"/>
              </a:cxn>
              <a:cxn ang="0">
                <a:pos x="151" y="400"/>
              </a:cxn>
              <a:cxn ang="0">
                <a:pos x="114" y="278"/>
              </a:cxn>
              <a:cxn ang="0">
                <a:pos x="210" y="309"/>
              </a:cxn>
              <a:cxn ang="0">
                <a:pos x="210" y="317"/>
              </a:cxn>
              <a:cxn ang="0">
                <a:pos x="218" y="333"/>
              </a:cxn>
              <a:cxn ang="0">
                <a:pos x="228" y="345"/>
              </a:cxn>
              <a:cxn ang="0">
                <a:pos x="244" y="351"/>
              </a:cxn>
              <a:cxn ang="0">
                <a:pos x="329" y="353"/>
              </a:cxn>
              <a:cxn ang="0">
                <a:pos x="506" y="309"/>
              </a:cxn>
              <a:cxn ang="0">
                <a:pos x="504" y="317"/>
              </a:cxn>
              <a:cxn ang="0">
                <a:pos x="492" y="329"/>
              </a:cxn>
              <a:cxn ang="0">
                <a:pos x="467" y="331"/>
              </a:cxn>
              <a:cxn ang="0">
                <a:pos x="437" y="331"/>
              </a:cxn>
              <a:cxn ang="0">
                <a:pos x="252" y="331"/>
              </a:cxn>
              <a:cxn ang="0">
                <a:pos x="238" y="325"/>
              </a:cxn>
              <a:cxn ang="0">
                <a:pos x="232" y="309"/>
              </a:cxn>
              <a:cxn ang="0">
                <a:pos x="232" y="189"/>
              </a:cxn>
              <a:cxn ang="0">
                <a:pos x="238" y="173"/>
              </a:cxn>
              <a:cxn ang="0">
                <a:pos x="252" y="168"/>
              </a:cxn>
              <a:cxn ang="0">
                <a:pos x="484" y="168"/>
              </a:cxn>
              <a:cxn ang="0">
                <a:pos x="500" y="173"/>
              </a:cxn>
              <a:cxn ang="0">
                <a:pos x="506" y="189"/>
              </a:cxn>
              <a:cxn ang="0">
                <a:pos x="309" y="0"/>
              </a:cxn>
              <a:cxn ang="0">
                <a:pos x="277" y="2"/>
              </a:cxn>
              <a:cxn ang="0">
                <a:pos x="216" y="14"/>
              </a:cxn>
              <a:cxn ang="0">
                <a:pos x="161" y="37"/>
              </a:cxn>
              <a:cxn ang="0">
                <a:pos x="112" y="71"/>
              </a:cxn>
              <a:cxn ang="0">
                <a:pos x="71" y="112"/>
              </a:cxn>
              <a:cxn ang="0">
                <a:pos x="37" y="162"/>
              </a:cxn>
              <a:cxn ang="0">
                <a:pos x="13" y="217"/>
              </a:cxn>
              <a:cxn ang="0">
                <a:pos x="2" y="278"/>
              </a:cxn>
              <a:cxn ang="0">
                <a:pos x="0" y="309"/>
              </a:cxn>
              <a:cxn ang="0">
                <a:pos x="7" y="371"/>
              </a:cxn>
              <a:cxn ang="0">
                <a:pos x="25" y="430"/>
              </a:cxn>
              <a:cxn ang="0">
                <a:pos x="53" y="481"/>
              </a:cxn>
              <a:cxn ang="0">
                <a:pos x="90" y="526"/>
              </a:cxn>
              <a:cxn ang="0">
                <a:pos x="136" y="566"/>
              </a:cxn>
              <a:cxn ang="0">
                <a:pos x="189" y="593"/>
              </a:cxn>
              <a:cxn ang="0">
                <a:pos x="246" y="611"/>
              </a:cxn>
              <a:cxn ang="0">
                <a:pos x="309" y="617"/>
              </a:cxn>
              <a:cxn ang="0">
                <a:pos x="341" y="615"/>
              </a:cxn>
              <a:cxn ang="0">
                <a:pos x="402" y="603"/>
              </a:cxn>
              <a:cxn ang="0">
                <a:pos x="457" y="580"/>
              </a:cxn>
              <a:cxn ang="0">
                <a:pos x="506" y="548"/>
              </a:cxn>
              <a:cxn ang="0">
                <a:pos x="547" y="505"/>
              </a:cxn>
              <a:cxn ang="0">
                <a:pos x="581" y="455"/>
              </a:cxn>
              <a:cxn ang="0">
                <a:pos x="605" y="400"/>
              </a:cxn>
              <a:cxn ang="0">
                <a:pos x="616" y="341"/>
              </a:cxn>
              <a:cxn ang="0">
                <a:pos x="618" y="309"/>
              </a:cxn>
              <a:cxn ang="0">
                <a:pos x="611" y="246"/>
              </a:cxn>
              <a:cxn ang="0">
                <a:pos x="593" y="189"/>
              </a:cxn>
              <a:cxn ang="0">
                <a:pos x="565" y="136"/>
              </a:cxn>
              <a:cxn ang="0">
                <a:pos x="528" y="91"/>
              </a:cxn>
              <a:cxn ang="0">
                <a:pos x="482" y="53"/>
              </a:cxn>
              <a:cxn ang="0">
                <a:pos x="429" y="24"/>
              </a:cxn>
              <a:cxn ang="0">
                <a:pos x="372" y="6"/>
              </a:cxn>
              <a:cxn ang="0">
                <a:pos x="309" y="0"/>
              </a:cxn>
            </a:cxnLst>
            <a:rect l="0" t="0" r="r" b="b"/>
            <a:pathLst>
              <a:path w="618" h="617">
                <a:moveTo>
                  <a:pt x="329" y="400"/>
                </a:moveTo>
                <a:lnTo>
                  <a:pt x="181" y="400"/>
                </a:lnTo>
                <a:lnTo>
                  <a:pt x="151" y="430"/>
                </a:lnTo>
                <a:lnTo>
                  <a:pt x="151" y="400"/>
                </a:lnTo>
                <a:lnTo>
                  <a:pt x="114" y="400"/>
                </a:lnTo>
                <a:lnTo>
                  <a:pt x="114" y="278"/>
                </a:lnTo>
                <a:lnTo>
                  <a:pt x="210" y="278"/>
                </a:lnTo>
                <a:lnTo>
                  <a:pt x="210" y="309"/>
                </a:lnTo>
                <a:lnTo>
                  <a:pt x="210" y="309"/>
                </a:lnTo>
                <a:lnTo>
                  <a:pt x="210" y="317"/>
                </a:lnTo>
                <a:lnTo>
                  <a:pt x="214" y="325"/>
                </a:lnTo>
                <a:lnTo>
                  <a:pt x="218" y="333"/>
                </a:lnTo>
                <a:lnTo>
                  <a:pt x="222" y="339"/>
                </a:lnTo>
                <a:lnTo>
                  <a:pt x="228" y="345"/>
                </a:lnTo>
                <a:lnTo>
                  <a:pt x="236" y="349"/>
                </a:lnTo>
                <a:lnTo>
                  <a:pt x="244" y="351"/>
                </a:lnTo>
                <a:lnTo>
                  <a:pt x="252" y="353"/>
                </a:lnTo>
                <a:lnTo>
                  <a:pt x="329" y="353"/>
                </a:lnTo>
                <a:lnTo>
                  <a:pt x="329" y="400"/>
                </a:lnTo>
                <a:close/>
                <a:moveTo>
                  <a:pt x="506" y="309"/>
                </a:moveTo>
                <a:lnTo>
                  <a:pt x="506" y="309"/>
                </a:lnTo>
                <a:lnTo>
                  <a:pt x="504" y="317"/>
                </a:lnTo>
                <a:lnTo>
                  <a:pt x="500" y="325"/>
                </a:lnTo>
                <a:lnTo>
                  <a:pt x="492" y="329"/>
                </a:lnTo>
                <a:lnTo>
                  <a:pt x="484" y="331"/>
                </a:lnTo>
                <a:lnTo>
                  <a:pt x="467" y="331"/>
                </a:lnTo>
                <a:lnTo>
                  <a:pt x="467" y="361"/>
                </a:lnTo>
                <a:lnTo>
                  <a:pt x="437" y="331"/>
                </a:lnTo>
                <a:lnTo>
                  <a:pt x="252" y="331"/>
                </a:lnTo>
                <a:lnTo>
                  <a:pt x="252" y="331"/>
                </a:lnTo>
                <a:lnTo>
                  <a:pt x="244" y="329"/>
                </a:lnTo>
                <a:lnTo>
                  <a:pt x="238" y="325"/>
                </a:lnTo>
                <a:lnTo>
                  <a:pt x="232" y="317"/>
                </a:lnTo>
                <a:lnTo>
                  <a:pt x="232" y="309"/>
                </a:lnTo>
                <a:lnTo>
                  <a:pt x="232" y="189"/>
                </a:lnTo>
                <a:lnTo>
                  <a:pt x="232" y="189"/>
                </a:lnTo>
                <a:lnTo>
                  <a:pt x="232" y="181"/>
                </a:lnTo>
                <a:lnTo>
                  <a:pt x="238" y="173"/>
                </a:lnTo>
                <a:lnTo>
                  <a:pt x="244" y="170"/>
                </a:lnTo>
                <a:lnTo>
                  <a:pt x="252" y="168"/>
                </a:lnTo>
                <a:lnTo>
                  <a:pt x="484" y="168"/>
                </a:lnTo>
                <a:lnTo>
                  <a:pt x="484" y="168"/>
                </a:lnTo>
                <a:lnTo>
                  <a:pt x="492" y="170"/>
                </a:lnTo>
                <a:lnTo>
                  <a:pt x="500" y="173"/>
                </a:lnTo>
                <a:lnTo>
                  <a:pt x="504" y="181"/>
                </a:lnTo>
                <a:lnTo>
                  <a:pt x="506" y="189"/>
                </a:lnTo>
                <a:lnTo>
                  <a:pt x="506" y="309"/>
                </a:lnTo>
                <a:close/>
                <a:moveTo>
                  <a:pt x="309" y="0"/>
                </a:moveTo>
                <a:lnTo>
                  <a:pt x="309" y="0"/>
                </a:lnTo>
                <a:lnTo>
                  <a:pt x="277" y="2"/>
                </a:lnTo>
                <a:lnTo>
                  <a:pt x="246" y="6"/>
                </a:lnTo>
                <a:lnTo>
                  <a:pt x="216" y="14"/>
                </a:lnTo>
                <a:lnTo>
                  <a:pt x="189" y="24"/>
                </a:lnTo>
                <a:lnTo>
                  <a:pt x="161" y="37"/>
                </a:lnTo>
                <a:lnTo>
                  <a:pt x="136" y="53"/>
                </a:lnTo>
                <a:lnTo>
                  <a:pt x="112" y="71"/>
                </a:lnTo>
                <a:lnTo>
                  <a:pt x="90" y="91"/>
                </a:lnTo>
                <a:lnTo>
                  <a:pt x="71" y="112"/>
                </a:lnTo>
                <a:lnTo>
                  <a:pt x="53" y="136"/>
                </a:lnTo>
                <a:lnTo>
                  <a:pt x="37" y="162"/>
                </a:lnTo>
                <a:lnTo>
                  <a:pt x="25" y="189"/>
                </a:lnTo>
                <a:lnTo>
                  <a:pt x="13" y="217"/>
                </a:lnTo>
                <a:lnTo>
                  <a:pt x="7" y="246"/>
                </a:lnTo>
                <a:lnTo>
                  <a:pt x="2" y="278"/>
                </a:lnTo>
                <a:lnTo>
                  <a:pt x="0" y="309"/>
                </a:lnTo>
                <a:lnTo>
                  <a:pt x="0" y="309"/>
                </a:lnTo>
                <a:lnTo>
                  <a:pt x="2" y="341"/>
                </a:lnTo>
                <a:lnTo>
                  <a:pt x="7" y="371"/>
                </a:lnTo>
                <a:lnTo>
                  <a:pt x="13" y="400"/>
                </a:lnTo>
                <a:lnTo>
                  <a:pt x="25" y="430"/>
                </a:lnTo>
                <a:lnTo>
                  <a:pt x="37" y="455"/>
                </a:lnTo>
                <a:lnTo>
                  <a:pt x="53" y="481"/>
                </a:lnTo>
                <a:lnTo>
                  <a:pt x="71" y="505"/>
                </a:lnTo>
                <a:lnTo>
                  <a:pt x="90" y="526"/>
                </a:lnTo>
                <a:lnTo>
                  <a:pt x="112" y="548"/>
                </a:lnTo>
                <a:lnTo>
                  <a:pt x="136" y="566"/>
                </a:lnTo>
                <a:lnTo>
                  <a:pt x="161" y="580"/>
                </a:lnTo>
                <a:lnTo>
                  <a:pt x="189" y="593"/>
                </a:lnTo>
                <a:lnTo>
                  <a:pt x="216" y="603"/>
                </a:lnTo>
                <a:lnTo>
                  <a:pt x="246" y="611"/>
                </a:lnTo>
                <a:lnTo>
                  <a:pt x="277" y="615"/>
                </a:lnTo>
                <a:lnTo>
                  <a:pt x="309" y="617"/>
                </a:lnTo>
                <a:lnTo>
                  <a:pt x="309" y="617"/>
                </a:lnTo>
                <a:lnTo>
                  <a:pt x="341" y="615"/>
                </a:lnTo>
                <a:lnTo>
                  <a:pt x="372" y="611"/>
                </a:lnTo>
                <a:lnTo>
                  <a:pt x="402" y="603"/>
                </a:lnTo>
                <a:lnTo>
                  <a:pt x="429" y="593"/>
                </a:lnTo>
                <a:lnTo>
                  <a:pt x="457" y="580"/>
                </a:lnTo>
                <a:lnTo>
                  <a:pt x="482" y="566"/>
                </a:lnTo>
                <a:lnTo>
                  <a:pt x="506" y="548"/>
                </a:lnTo>
                <a:lnTo>
                  <a:pt x="528" y="526"/>
                </a:lnTo>
                <a:lnTo>
                  <a:pt x="547" y="505"/>
                </a:lnTo>
                <a:lnTo>
                  <a:pt x="565" y="481"/>
                </a:lnTo>
                <a:lnTo>
                  <a:pt x="581" y="455"/>
                </a:lnTo>
                <a:lnTo>
                  <a:pt x="593" y="430"/>
                </a:lnTo>
                <a:lnTo>
                  <a:pt x="605" y="400"/>
                </a:lnTo>
                <a:lnTo>
                  <a:pt x="611" y="371"/>
                </a:lnTo>
                <a:lnTo>
                  <a:pt x="616" y="341"/>
                </a:lnTo>
                <a:lnTo>
                  <a:pt x="618" y="309"/>
                </a:lnTo>
                <a:lnTo>
                  <a:pt x="618" y="309"/>
                </a:lnTo>
                <a:lnTo>
                  <a:pt x="616" y="278"/>
                </a:lnTo>
                <a:lnTo>
                  <a:pt x="611" y="246"/>
                </a:lnTo>
                <a:lnTo>
                  <a:pt x="605" y="217"/>
                </a:lnTo>
                <a:lnTo>
                  <a:pt x="593" y="189"/>
                </a:lnTo>
                <a:lnTo>
                  <a:pt x="581" y="162"/>
                </a:lnTo>
                <a:lnTo>
                  <a:pt x="565" y="136"/>
                </a:lnTo>
                <a:lnTo>
                  <a:pt x="547" y="112"/>
                </a:lnTo>
                <a:lnTo>
                  <a:pt x="528" y="91"/>
                </a:lnTo>
                <a:lnTo>
                  <a:pt x="506" y="71"/>
                </a:lnTo>
                <a:lnTo>
                  <a:pt x="482" y="53"/>
                </a:lnTo>
                <a:lnTo>
                  <a:pt x="457" y="37"/>
                </a:lnTo>
                <a:lnTo>
                  <a:pt x="429" y="24"/>
                </a:lnTo>
                <a:lnTo>
                  <a:pt x="402" y="14"/>
                </a:lnTo>
                <a:lnTo>
                  <a:pt x="372" y="6"/>
                </a:lnTo>
                <a:lnTo>
                  <a:pt x="341" y="2"/>
                </a:lnTo>
                <a:lnTo>
                  <a:pt x="309" y="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38"/>
          <p:cNvSpPr>
            <a:spLocks noEditPoints="1"/>
          </p:cNvSpPr>
          <p:nvPr/>
        </p:nvSpPr>
        <p:spPr bwMode="auto">
          <a:xfrm>
            <a:off x="7864091" y="4435055"/>
            <a:ext cx="1620000" cy="1620000"/>
          </a:xfrm>
          <a:custGeom>
            <a:avLst/>
            <a:gdLst/>
            <a:ahLst/>
            <a:cxnLst>
              <a:cxn ang="0">
                <a:pos x="254" y="201"/>
              </a:cxn>
              <a:cxn ang="0">
                <a:pos x="217" y="207"/>
              </a:cxn>
              <a:cxn ang="0">
                <a:pos x="400" y="396"/>
              </a:cxn>
              <a:cxn ang="0">
                <a:pos x="408" y="400"/>
              </a:cxn>
              <a:cxn ang="0">
                <a:pos x="412" y="408"/>
              </a:cxn>
              <a:cxn ang="0">
                <a:pos x="406" y="418"/>
              </a:cxn>
              <a:cxn ang="0">
                <a:pos x="217" y="420"/>
              </a:cxn>
              <a:cxn ang="0">
                <a:pos x="207" y="412"/>
              </a:cxn>
              <a:cxn ang="0">
                <a:pos x="207" y="404"/>
              </a:cxn>
              <a:cxn ang="0">
                <a:pos x="217" y="396"/>
              </a:cxn>
              <a:cxn ang="0">
                <a:pos x="400" y="341"/>
              </a:cxn>
              <a:cxn ang="0">
                <a:pos x="412" y="349"/>
              </a:cxn>
              <a:cxn ang="0">
                <a:pos x="412" y="357"/>
              </a:cxn>
              <a:cxn ang="0">
                <a:pos x="400" y="365"/>
              </a:cxn>
              <a:cxn ang="0">
                <a:pos x="213" y="363"/>
              </a:cxn>
              <a:cxn ang="0">
                <a:pos x="207" y="353"/>
              </a:cxn>
              <a:cxn ang="0">
                <a:pos x="209" y="345"/>
              </a:cxn>
              <a:cxn ang="0">
                <a:pos x="181" y="449"/>
              </a:cxn>
              <a:cxn ang="0">
                <a:pos x="181" y="311"/>
              </a:cxn>
              <a:cxn ang="0">
                <a:pos x="317" y="185"/>
              </a:cxn>
              <a:cxn ang="0">
                <a:pos x="288" y="197"/>
              </a:cxn>
              <a:cxn ang="0">
                <a:pos x="373" y="290"/>
              </a:cxn>
              <a:cxn ang="0">
                <a:pos x="359" y="266"/>
              </a:cxn>
              <a:cxn ang="0">
                <a:pos x="373" y="290"/>
              </a:cxn>
              <a:cxn ang="0">
                <a:pos x="400" y="290"/>
              </a:cxn>
              <a:cxn ang="0">
                <a:pos x="343" y="175"/>
              </a:cxn>
              <a:cxn ang="0">
                <a:pos x="317" y="160"/>
              </a:cxn>
              <a:cxn ang="0">
                <a:pos x="396" y="156"/>
              </a:cxn>
              <a:cxn ang="0">
                <a:pos x="373" y="138"/>
              </a:cxn>
              <a:cxn ang="0">
                <a:pos x="274" y="266"/>
              </a:cxn>
              <a:cxn ang="0">
                <a:pos x="227" y="290"/>
              </a:cxn>
              <a:cxn ang="0">
                <a:pos x="302" y="266"/>
              </a:cxn>
              <a:cxn ang="0">
                <a:pos x="331" y="266"/>
              </a:cxn>
              <a:cxn ang="0">
                <a:pos x="138" y="203"/>
              </a:cxn>
              <a:cxn ang="0">
                <a:pos x="231" y="242"/>
              </a:cxn>
              <a:cxn ang="0">
                <a:pos x="158" y="471"/>
              </a:cxn>
              <a:cxn ang="0">
                <a:pos x="276" y="2"/>
              </a:cxn>
              <a:cxn ang="0">
                <a:pos x="189" y="24"/>
              </a:cxn>
              <a:cxn ang="0">
                <a:pos x="112" y="71"/>
              </a:cxn>
              <a:cxn ang="0">
                <a:pos x="53" y="136"/>
              </a:cxn>
              <a:cxn ang="0">
                <a:pos x="14" y="217"/>
              </a:cxn>
              <a:cxn ang="0">
                <a:pos x="0" y="309"/>
              </a:cxn>
              <a:cxn ang="0">
                <a:pos x="6" y="371"/>
              </a:cxn>
              <a:cxn ang="0">
                <a:pos x="38" y="455"/>
              </a:cxn>
              <a:cxn ang="0">
                <a:pos x="91" y="526"/>
              </a:cxn>
              <a:cxn ang="0">
                <a:pos x="162" y="580"/>
              </a:cxn>
              <a:cxn ang="0">
                <a:pos x="246" y="611"/>
              </a:cxn>
              <a:cxn ang="0">
                <a:pos x="308" y="617"/>
              </a:cxn>
              <a:cxn ang="0">
                <a:pos x="400" y="603"/>
              </a:cxn>
              <a:cxn ang="0">
                <a:pos x="481" y="564"/>
              </a:cxn>
              <a:cxn ang="0">
                <a:pos x="546" y="505"/>
              </a:cxn>
              <a:cxn ang="0">
                <a:pos x="593" y="430"/>
              </a:cxn>
              <a:cxn ang="0">
                <a:pos x="615" y="341"/>
              </a:cxn>
              <a:cxn ang="0">
                <a:pos x="615" y="278"/>
              </a:cxn>
              <a:cxn ang="0">
                <a:pos x="593" y="189"/>
              </a:cxn>
              <a:cxn ang="0">
                <a:pos x="546" y="112"/>
              </a:cxn>
              <a:cxn ang="0">
                <a:pos x="481" y="53"/>
              </a:cxn>
              <a:cxn ang="0">
                <a:pos x="400" y="14"/>
              </a:cxn>
              <a:cxn ang="0">
                <a:pos x="308" y="0"/>
              </a:cxn>
            </a:cxnLst>
            <a:rect l="0" t="0" r="r" b="b"/>
            <a:pathLst>
              <a:path w="617" h="617">
                <a:moveTo>
                  <a:pt x="235" y="217"/>
                </a:moveTo>
                <a:lnTo>
                  <a:pt x="262" y="207"/>
                </a:lnTo>
                <a:lnTo>
                  <a:pt x="254" y="201"/>
                </a:lnTo>
                <a:lnTo>
                  <a:pt x="239" y="189"/>
                </a:lnTo>
                <a:lnTo>
                  <a:pt x="209" y="201"/>
                </a:lnTo>
                <a:lnTo>
                  <a:pt x="217" y="207"/>
                </a:lnTo>
                <a:lnTo>
                  <a:pt x="235" y="217"/>
                </a:lnTo>
                <a:close/>
                <a:moveTo>
                  <a:pt x="217" y="396"/>
                </a:moveTo>
                <a:lnTo>
                  <a:pt x="400" y="396"/>
                </a:lnTo>
                <a:lnTo>
                  <a:pt x="400" y="396"/>
                </a:lnTo>
                <a:lnTo>
                  <a:pt x="406" y="398"/>
                </a:lnTo>
                <a:lnTo>
                  <a:pt x="408" y="400"/>
                </a:lnTo>
                <a:lnTo>
                  <a:pt x="412" y="404"/>
                </a:lnTo>
                <a:lnTo>
                  <a:pt x="412" y="408"/>
                </a:lnTo>
                <a:lnTo>
                  <a:pt x="412" y="408"/>
                </a:lnTo>
                <a:lnTo>
                  <a:pt x="412" y="412"/>
                </a:lnTo>
                <a:lnTo>
                  <a:pt x="408" y="416"/>
                </a:lnTo>
                <a:lnTo>
                  <a:pt x="406" y="418"/>
                </a:lnTo>
                <a:lnTo>
                  <a:pt x="400" y="420"/>
                </a:lnTo>
                <a:lnTo>
                  <a:pt x="217" y="420"/>
                </a:lnTo>
                <a:lnTo>
                  <a:pt x="217" y="420"/>
                </a:lnTo>
                <a:lnTo>
                  <a:pt x="213" y="418"/>
                </a:lnTo>
                <a:lnTo>
                  <a:pt x="209" y="416"/>
                </a:lnTo>
                <a:lnTo>
                  <a:pt x="207" y="412"/>
                </a:lnTo>
                <a:lnTo>
                  <a:pt x="207" y="408"/>
                </a:lnTo>
                <a:lnTo>
                  <a:pt x="207" y="408"/>
                </a:lnTo>
                <a:lnTo>
                  <a:pt x="207" y="404"/>
                </a:lnTo>
                <a:lnTo>
                  <a:pt x="209" y="400"/>
                </a:lnTo>
                <a:lnTo>
                  <a:pt x="213" y="398"/>
                </a:lnTo>
                <a:lnTo>
                  <a:pt x="217" y="396"/>
                </a:lnTo>
                <a:close/>
                <a:moveTo>
                  <a:pt x="217" y="341"/>
                </a:moveTo>
                <a:lnTo>
                  <a:pt x="400" y="341"/>
                </a:lnTo>
                <a:lnTo>
                  <a:pt x="400" y="341"/>
                </a:lnTo>
                <a:lnTo>
                  <a:pt x="406" y="343"/>
                </a:lnTo>
                <a:lnTo>
                  <a:pt x="408" y="345"/>
                </a:lnTo>
                <a:lnTo>
                  <a:pt x="412" y="349"/>
                </a:lnTo>
                <a:lnTo>
                  <a:pt x="412" y="353"/>
                </a:lnTo>
                <a:lnTo>
                  <a:pt x="412" y="353"/>
                </a:lnTo>
                <a:lnTo>
                  <a:pt x="412" y="357"/>
                </a:lnTo>
                <a:lnTo>
                  <a:pt x="408" y="361"/>
                </a:lnTo>
                <a:lnTo>
                  <a:pt x="406" y="363"/>
                </a:lnTo>
                <a:lnTo>
                  <a:pt x="400" y="365"/>
                </a:lnTo>
                <a:lnTo>
                  <a:pt x="217" y="365"/>
                </a:lnTo>
                <a:lnTo>
                  <a:pt x="217" y="365"/>
                </a:lnTo>
                <a:lnTo>
                  <a:pt x="213" y="363"/>
                </a:lnTo>
                <a:lnTo>
                  <a:pt x="209" y="361"/>
                </a:lnTo>
                <a:lnTo>
                  <a:pt x="207" y="357"/>
                </a:lnTo>
                <a:lnTo>
                  <a:pt x="207" y="353"/>
                </a:lnTo>
                <a:lnTo>
                  <a:pt x="207" y="353"/>
                </a:lnTo>
                <a:lnTo>
                  <a:pt x="207" y="349"/>
                </a:lnTo>
                <a:lnTo>
                  <a:pt x="209" y="345"/>
                </a:lnTo>
                <a:lnTo>
                  <a:pt x="213" y="343"/>
                </a:lnTo>
                <a:lnTo>
                  <a:pt x="217" y="341"/>
                </a:lnTo>
                <a:close/>
                <a:moveTo>
                  <a:pt x="181" y="449"/>
                </a:moveTo>
                <a:lnTo>
                  <a:pt x="438" y="449"/>
                </a:lnTo>
                <a:lnTo>
                  <a:pt x="438" y="311"/>
                </a:lnTo>
                <a:lnTo>
                  <a:pt x="181" y="311"/>
                </a:lnTo>
                <a:lnTo>
                  <a:pt x="181" y="449"/>
                </a:lnTo>
                <a:close/>
                <a:moveTo>
                  <a:pt x="288" y="197"/>
                </a:moveTo>
                <a:lnTo>
                  <a:pt x="317" y="185"/>
                </a:lnTo>
                <a:lnTo>
                  <a:pt x="292" y="170"/>
                </a:lnTo>
                <a:lnTo>
                  <a:pt x="264" y="179"/>
                </a:lnTo>
                <a:lnTo>
                  <a:pt x="288" y="197"/>
                </a:lnTo>
                <a:lnTo>
                  <a:pt x="288" y="197"/>
                </a:lnTo>
                <a:close/>
                <a:moveTo>
                  <a:pt x="373" y="290"/>
                </a:moveTo>
                <a:lnTo>
                  <a:pt x="373" y="290"/>
                </a:lnTo>
                <a:lnTo>
                  <a:pt x="388" y="266"/>
                </a:lnTo>
                <a:lnTo>
                  <a:pt x="359" y="266"/>
                </a:lnTo>
                <a:lnTo>
                  <a:pt x="359" y="266"/>
                </a:lnTo>
                <a:lnTo>
                  <a:pt x="343" y="290"/>
                </a:lnTo>
                <a:lnTo>
                  <a:pt x="343" y="290"/>
                </a:lnTo>
                <a:lnTo>
                  <a:pt x="373" y="290"/>
                </a:lnTo>
                <a:close/>
                <a:moveTo>
                  <a:pt x="438" y="266"/>
                </a:moveTo>
                <a:lnTo>
                  <a:pt x="418" y="266"/>
                </a:lnTo>
                <a:lnTo>
                  <a:pt x="400" y="290"/>
                </a:lnTo>
                <a:lnTo>
                  <a:pt x="438" y="290"/>
                </a:lnTo>
                <a:lnTo>
                  <a:pt x="438" y="266"/>
                </a:lnTo>
                <a:close/>
                <a:moveTo>
                  <a:pt x="343" y="175"/>
                </a:moveTo>
                <a:lnTo>
                  <a:pt x="371" y="166"/>
                </a:lnTo>
                <a:lnTo>
                  <a:pt x="347" y="148"/>
                </a:lnTo>
                <a:lnTo>
                  <a:pt x="317" y="160"/>
                </a:lnTo>
                <a:lnTo>
                  <a:pt x="321" y="162"/>
                </a:lnTo>
                <a:lnTo>
                  <a:pt x="343" y="175"/>
                </a:lnTo>
                <a:close/>
                <a:moveTo>
                  <a:pt x="396" y="156"/>
                </a:moveTo>
                <a:lnTo>
                  <a:pt x="416" y="148"/>
                </a:lnTo>
                <a:lnTo>
                  <a:pt x="408" y="126"/>
                </a:lnTo>
                <a:lnTo>
                  <a:pt x="373" y="138"/>
                </a:lnTo>
                <a:lnTo>
                  <a:pt x="396" y="156"/>
                </a:lnTo>
                <a:close/>
                <a:moveTo>
                  <a:pt x="256" y="290"/>
                </a:moveTo>
                <a:lnTo>
                  <a:pt x="274" y="266"/>
                </a:lnTo>
                <a:lnTo>
                  <a:pt x="243" y="266"/>
                </a:lnTo>
                <a:lnTo>
                  <a:pt x="239" y="272"/>
                </a:lnTo>
                <a:lnTo>
                  <a:pt x="227" y="290"/>
                </a:lnTo>
                <a:lnTo>
                  <a:pt x="256" y="290"/>
                </a:lnTo>
                <a:close/>
                <a:moveTo>
                  <a:pt x="331" y="266"/>
                </a:moveTo>
                <a:lnTo>
                  <a:pt x="302" y="266"/>
                </a:lnTo>
                <a:lnTo>
                  <a:pt x="284" y="290"/>
                </a:lnTo>
                <a:lnTo>
                  <a:pt x="315" y="290"/>
                </a:lnTo>
                <a:lnTo>
                  <a:pt x="331" y="266"/>
                </a:lnTo>
                <a:close/>
                <a:moveTo>
                  <a:pt x="158" y="471"/>
                </a:moveTo>
                <a:lnTo>
                  <a:pt x="158" y="256"/>
                </a:lnTo>
                <a:lnTo>
                  <a:pt x="138" y="203"/>
                </a:lnTo>
                <a:lnTo>
                  <a:pt x="420" y="97"/>
                </a:lnTo>
                <a:lnTo>
                  <a:pt x="446" y="162"/>
                </a:lnTo>
                <a:lnTo>
                  <a:pt x="231" y="242"/>
                </a:lnTo>
                <a:lnTo>
                  <a:pt x="459" y="242"/>
                </a:lnTo>
                <a:lnTo>
                  <a:pt x="459" y="471"/>
                </a:lnTo>
                <a:lnTo>
                  <a:pt x="158" y="471"/>
                </a:lnTo>
                <a:close/>
                <a:moveTo>
                  <a:pt x="308" y="0"/>
                </a:moveTo>
                <a:lnTo>
                  <a:pt x="308" y="0"/>
                </a:lnTo>
                <a:lnTo>
                  <a:pt x="276" y="2"/>
                </a:lnTo>
                <a:lnTo>
                  <a:pt x="246" y="6"/>
                </a:lnTo>
                <a:lnTo>
                  <a:pt x="217" y="14"/>
                </a:lnTo>
                <a:lnTo>
                  <a:pt x="189" y="24"/>
                </a:lnTo>
                <a:lnTo>
                  <a:pt x="162" y="37"/>
                </a:lnTo>
                <a:lnTo>
                  <a:pt x="136" y="53"/>
                </a:lnTo>
                <a:lnTo>
                  <a:pt x="112" y="71"/>
                </a:lnTo>
                <a:lnTo>
                  <a:pt x="91" y="91"/>
                </a:lnTo>
                <a:lnTo>
                  <a:pt x="71" y="112"/>
                </a:lnTo>
                <a:lnTo>
                  <a:pt x="53" y="136"/>
                </a:lnTo>
                <a:lnTo>
                  <a:pt x="38" y="162"/>
                </a:lnTo>
                <a:lnTo>
                  <a:pt x="24" y="189"/>
                </a:lnTo>
                <a:lnTo>
                  <a:pt x="14" y="217"/>
                </a:lnTo>
                <a:lnTo>
                  <a:pt x="6" y="246"/>
                </a:lnTo>
                <a:lnTo>
                  <a:pt x="2" y="278"/>
                </a:lnTo>
                <a:lnTo>
                  <a:pt x="0" y="309"/>
                </a:lnTo>
                <a:lnTo>
                  <a:pt x="0" y="309"/>
                </a:lnTo>
                <a:lnTo>
                  <a:pt x="2" y="341"/>
                </a:lnTo>
                <a:lnTo>
                  <a:pt x="6" y="371"/>
                </a:lnTo>
                <a:lnTo>
                  <a:pt x="14" y="400"/>
                </a:lnTo>
                <a:lnTo>
                  <a:pt x="24" y="430"/>
                </a:lnTo>
                <a:lnTo>
                  <a:pt x="38" y="455"/>
                </a:lnTo>
                <a:lnTo>
                  <a:pt x="53" y="481"/>
                </a:lnTo>
                <a:lnTo>
                  <a:pt x="71" y="505"/>
                </a:lnTo>
                <a:lnTo>
                  <a:pt x="91" y="526"/>
                </a:lnTo>
                <a:lnTo>
                  <a:pt x="112" y="546"/>
                </a:lnTo>
                <a:lnTo>
                  <a:pt x="136" y="564"/>
                </a:lnTo>
                <a:lnTo>
                  <a:pt x="162" y="580"/>
                </a:lnTo>
                <a:lnTo>
                  <a:pt x="189" y="593"/>
                </a:lnTo>
                <a:lnTo>
                  <a:pt x="217" y="603"/>
                </a:lnTo>
                <a:lnTo>
                  <a:pt x="246" y="611"/>
                </a:lnTo>
                <a:lnTo>
                  <a:pt x="276" y="615"/>
                </a:lnTo>
                <a:lnTo>
                  <a:pt x="308" y="617"/>
                </a:lnTo>
                <a:lnTo>
                  <a:pt x="308" y="617"/>
                </a:lnTo>
                <a:lnTo>
                  <a:pt x="339" y="615"/>
                </a:lnTo>
                <a:lnTo>
                  <a:pt x="371" y="611"/>
                </a:lnTo>
                <a:lnTo>
                  <a:pt x="400" y="603"/>
                </a:lnTo>
                <a:lnTo>
                  <a:pt x="428" y="593"/>
                </a:lnTo>
                <a:lnTo>
                  <a:pt x="455" y="580"/>
                </a:lnTo>
                <a:lnTo>
                  <a:pt x="481" y="564"/>
                </a:lnTo>
                <a:lnTo>
                  <a:pt x="505" y="546"/>
                </a:lnTo>
                <a:lnTo>
                  <a:pt x="526" y="526"/>
                </a:lnTo>
                <a:lnTo>
                  <a:pt x="546" y="505"/>
                </a:lnTo>
                <a:lnTo>
                  <a:pt x="564" y="481"/>
                </a:lnTo>
                <a:lnTo>
                  <a:pt x="580" y="455"/>
                </a:lnTo>
                <a:lnTo>
                  <a:pt x="593" y="430"/>
                </a:lnTo>
                <a:lnTo>
                  <a:pt x="603" y="400"/>
                </a:lnTo>
                <a:lnTo>
                  <a:pt x="611" y="371"/>
                </a:lnTo>
                <a:lnTo>
                  <a:pt x="615" y="341"/>
                </a:lnTo>
                <a:lnTo>
                  <a:pt x="617" y="309"/>
                </a:lnTo>
                <a:lnTo>
                  <a:pt x="617" y="309"/>
                </a:lnTo>
                <a:lnTo>
                  <a:pt x="615" y="278"/>
                </a:lnTo>
                <a:lnTo>
                  <a:pt x="611" y="246"/>
                </a:lnTo>
                <a:lnTo>
                  <a:pt x="603" y="217"/>
                </a:lnTo>
                <a:lnTo>
                  <a:pt x="593" y="189"/>
                </a:lnTo>
                <a:lnTo>
                  <a:pt x="580" y="162"/>
                </a:lnTo>
                <a:lnTo>
                  <a:pt x="564" y="136"/>
                </a:lnTo>
                <a:lnTo>
                  <a:pt x="546" y="112"/>
                </a:lnTo>
                <a:lnTo>
                  <a:pt x="526" y="91"/>
                </a:lnTo>
                <a:lnTo>
                  <a:pt x="505" y="71"/>
                </a:lnTo>
                <a:lnTo>
                  <a:pt x="481" y="53"/>
                </a:lnTo>
                <a:lnTo>
                  <a:pt x="455" y="37"/>
                </a:lnTo>
                <a:lnTo>
                  <a:pt x="428" y="24"/>
                </a:lnTo>
                <a:lnTo>
                  <a:pt x="400" y="14"/>
                </a:lnTo>
                <a:lnTo>
                  <a:pt x="371" y="6"/>
                </a:lnTo>
                <a:lnTo>
                  <a:pt x="339" y="2"/>
                </a:lnTo>
                <a:lnTo>
                  <a:pt x="308" y="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52"/>
          <p:cNvSpPr>
            <a:spLocks noEditPoints="1"/>
          </p:cNvSpPr>
          <p:nvPr/>
        </p:nvSpPr>
        <p:spPr bwMode="auto">
          <a:xfrm>
            <a:off x="3975165" y="1751649"/>
            <a:ext cx="1620000" cy="1620000"/>
          </a:xfrm>
          <a:custGeom>
            <a:avLst/>
            <a:gdLst/>
            <a:ahLst/>
            <a:cxnLst>
              <a:cxn ang="0">
                <a:pos x="361" y="260"/>
              </a:cxn>
              <a:cxn ang="0">
                <a:pos x="372" y="244"/>
              </a:cxn>
              <a:cxn ang="0">
                <a:pos x="400" y="246"/>
              </a:cxn>
              <a:cxn ang="0">
                <a:pos x="416" y="244"/>
              </a:cxn>
              <a:cxn ang="0">
                <a:pos x="414" y="231"/>
              </a:cxn>
              <a:cxn ang="0">
                <a:pos x="386" y="219"/>
              </a:cxn>
              <a:cxn ang="0">
                <a:pos x="345" y="248"/>
              </a:cxn>
              <a:cxn ang="0">
                <a:pos x="351" y="262"/>
              </a:cxn>
              <a:cxn ang="0">
                <a:pos x="235" y="240"/>
              </a:cxn>
              <a:cxn ang="0">
                <a:pos x="256" y="256"/>
              </a:cxn>
              <a:cxn ang="0">
                <a:pos x="268" y="262"/>
              </a:cxn>
              <a:cxn ang="0">
                <a:pos x="276" y="248"/>
              </a:cxn>
              <a:cxn ang="0">
                <a:pos x="235" y="219"/>
              </a:cxn>
              <a:cxn ang="0">
                <a:pos x="205" y="231"/>
              </a:cxn>
              <a:cxn ang="0">
                <a:pos x="203" y="244"/>
              </a:cxn>
              <a:cxn ang="0">
                <a:pos x="428" y="319"/>
              </a:cxn>
              <a:cxn ang="0">
                <a:pos x="394" y="392"/>
              </a:cxn>
              <a:cxn ang="0">
                <a:pos x="321" y="428"/>
              </a:cxn>
              <a:cxn ang="0">
                <a:pos x="264" y="418"/>
              </a:cxn>
              <a:cxn ang="0">
                <a:pos x="201" y="359"/>
              </a:cxn>
              <a:cxn ang="0">
                <a:pos x="171" y="302"/>
              </a:cxn>
              <a:cxn ang="0">
                <a:pos x="171" y="337"/>
              </a:cxn>
              <a:cxn ang="0">
                <a:pos x="201" y="398"/>
              </a:cxn>
              <a:cxn ang="0">
                <a:pos x="254" y="438"/>
              </a:cxn>
              <a:cxn ang="0">
                <a:pos x="309" y="449"/>
              </a:cxn>
              <a:cxn ang="0">
                <a:pos x="376" y="432"/>
              </a:cxn>
              <a:cxn ang="0">
                <a:pos x="426" y="386"/>
              </a:cxn>
              <a:cxn ang="0">
                <a:pos x="449" y="323"/>
              </a:cxn>
              <a:cxn ang="0">
                <a:pos x="447" y="302"/>
              </a:cxn>
              <a:cxn ang="0">
                <a:pos x="175" y="300"/>
              </a:cxn>
              <a:cxn ang="0">
                <a:pos x="274" y="485"/>
              </a:cxn>
              <a:cxn ang="0">
                <a:pos x="195" y="447"/>
              </a:cxn>
              <a:cxn ang="0">
                <a:pos x="144" y="378"/>
              </a:cxn>
              <a:cxn ang="0">
                <a:pos x="128" y="309"/>
              </a:cxn>
              <a:cxn ang="0">
                <a:pos x="150" y="223"/>
              </a:cxn>
              <a:cxn ang="0">
                <a:pos x="209" y="160"/>
              </a:cxn>
              <a:cxn ang="0">
                <a:pos x="292" y="128"/>
              </a:cxn>
              <a:cxn ang="0">
                <a:pos x="363" y="136"/>
              </a:cxn>
              <a:cxn ang="0">
                <a:pos x="438" y="181"/>
              </a:cxn>
              <a:cxn ang="0">
                <a:pos x="483" y="254"/>
              </a:cxn>
              <a:cxn ang="0">
                <a:pos x="489" y="327"/>
              </a:cxn>
              <a:cxn ang="0">
                <a:pos x="459" y="410"/>
              </a:cxn>
              <a:cxn ang="0">
                <a:pos x="396" y="467"/>
              </a:cxn>
              <a:cxn ang="0">
                <a:pos x="309" y="489"/>
              </a:cxn>
              <a:cxn ang="0">
                <a:pos x="217" y="14"/>
              </a:cxn>
              <a:cxn ang="0">
                <a:pos x="91" y="91"/>
              </a:cxn>
              <a:cxn ang="0">
                <a:pos x="14" y="217"/>
              </a:cxn>
              <a:cxn ang="0">
                <a:pos x="2" y="341"/>
              </a:cxn>
              <a:cxn ang="0">
                <a:pos x="53" y="481"/>
              </a:cxn>
              <a:cxn ang="0">
                <a:pos x="162" y="580"/>
              </a:cxn>
              <a:cxn ang="0">
                <a:pos x="309" y="617"/>
              </a:cxn>
              <a:cxn ang="0">
                <a:pos x="430" y="593"/>
              </a:cxn>
              <a:cxn ang="0">
                <a:pos x="548" y="505"/>
              </a:cxn>
              <a:cxn ang="0">
                <a:pos x="611" y="371"/>
              </a:cxn>
              <a:cxn ang="0">
                <a:pos x="611" y="246"/>
              </a:cxn>
              <a:cxn ang="0">
                <a:pos x="548" y="112"/>
              </a:cxn>
              <a:cxn ang="0">
                <a:pos x="430" y="24"/>
              </a:cxn>
            </a:cxnLst>
            <a:rect l="0" t="0" r="r" b="b"/>
            <a:pathLst>
              <a:path w="617" h="617">
                <a:moveTo>
                  <a:pt x="351" y="262"/>
                </a:moveTo>
                <a:lnTo>
                  <a:pt x="351" y="262"/>
                </a:lnTo>
                <a:lnTo>
                  <a:pt x="355" y="262"/>
                </a:lnTo>
                <a:lnTo>
                  <a:pt x="355" y="262"/>
                </a:lnTo>
                <a:lnTo>
                  <a:pt x="361" y="260"/>
                </a:lnTo>
                <a:lnTo>
                  <a:pt x="365" y="256"/>
                </a:lnTo>
                <a:lnTo>
                  <a:pt x="365" y="256"/>
                </a:lnTo>
                <a:lnTo>
                  <a:pt x="365" y="256"/>
                </a:lnTo>
                <a:lnTo>
                  <a:pt x="367" y="250"/>
                </a:lnTo>
                <a:lnTo>
                  <a:pt x="372" y="244"/>
                </a:lnTo>
                <a:lnTo>
                  <a:pt x="378" y="242"/>
                </a:lnTo>
                <a:lnTo>
                  <a:pt x="386" y="240"/>
                </a:lnTo>
                <a:lnTo>
                  <a:pt x="386" y="240"/>
                </a:lnTo>
                <a:lnTo>
                  <a:pt x="394" y="242"/>
                </a:lnTo>
                <a:lnTo>
                  <a:pt x="400" y="246"/>
                </a:lnTo>
                <a:lnTo>
                  <a:pt x="400" y="246"/>
                </a:lnTo>
                <a:lnTo>
                  <a:pt x="404" y="248"/>
                </a:lnTo>
                <a:lnTo>
                  <a:pt x="408" y="248"/>
                </a:lnTo>
                <a:lnTo>
                  <a:pt x="412" y="248"/>
                </a:lnTo>
                <a:lnTo>
                  <a:pt x="416" y="244"/>
                </a:lnTo>
                <a:lnTo>
                  <a:pt x="416" y="244"/>
                </a:lnTo>
                <a:lnTo>
                  <a:pt x="418" y="240"/>
                </a:lnTo>
                <a:lnTo>
                  <a:pt x="418" y="237"/>
                </a:lnTo>
                <a:lnTo>
                  <a:pt x="418" y="233"/>
                </a:lnTo>
                <a:lnTo>
                  <a:pt x="414" y="231"/>
                </a:lnTo>
                <a:lnTo>
                  <a:pt x="414" y="231"/>
                </a:lnTo>
                <a:lnTo>
                  <a:pt x="408" y="225"/>
                </a:lnTo>
                <a:lnTo>
                  <a:pt x="402" y="223"/>
                </a:lnTo>
                <a:lnTo>
                  <a:pt x="394" y="221"/>
                </a:lnTo>
                <a:lnTo>
                  <a:pt x="386" y="219"/>
                </a:lnTo>
                <a:lnTo>
                  <a:pt x="386" y="219"/>
                </a:lnTo>
                <a:lnTo>
                  <a:pt x="372" y="221"/>
                </a:lnTo>
                <a:lnTo>
                  <a:pt x="361" y="227"/>
                </a:lnTo>
                <a:lnTo>
                  <a:pt x="351" y="237"/>
                </a:lnTo>
                <a:lnTo>
                  <a:pt x="345" y="248"/>
                </a:lnTo>
                <a:lnTo>
                  <a:pt x="345" y="248"/>
                </a:lnTo>
                <a:lnTo>
                  <a:pt x="343" y="252"/>
                </a:lnTo>
                <a:lnTo>
                  <a:pt x="345" y="256"/>
                </a:lnTo>
                <a:lnTo>
                  <a:pt x="347" y="260"/>
                </a:lnTo>
                <a:lnTo>
                  <a:pt x="351" y="262"/>
                </a:lnTo>
                <a:close/>
                <a:moveTo>
                  <a:pt x="219" y="246"/>
                </a:moveTo>
                <a:lnTo>
                  <a:pt x="219" y="246"/>
                </a:lnTo>
                <a:lnTo>
                  <a:pt x="225" y="242"/>
                </a:lnTo>
                <a:lnTo>
                  <a:pt x="235" y="240"/>
                </a:lnTo>
                <a:lnTo>
                  <a:pt x="235" y="240"/>
                </a:lnTo>
                <a:lnTo>
                  <a:pt x="240" y="242"/>
                </a:lnTo>
                <a:lnTo>
                  <a:pt x="246" y="244"/>
                </a:lnTo>
                <a:lnTo>
                  <a:pt x="252" y="250"/>
                </a:lnTo>
                <a:lnTo>
                  <a:pt x="256" y="256"/>
                </a:lnTo>
                <a:lnTo>
                  <a:pt x="256" y="256"/>
                </a:lnTo>
                <a:lnTo>
                  <a:pt x="260" y="260"/>
                </a:lnTo>
                <a:lnTo>
                  <a:pt x="266" y="262"/>
                </a:lnTo>
                <a:lnTo>
                  <a:pt x="266" y="262"/>
                </a:lnTo>
                <a:lnTo>
                  <a:pt x="268" y="262"/>
                </a:lnTo>
                <a:lnTo>
                  <a:pt x="268" y="262"/>
                </a:lnTo>
                <a:lnTo>
                  <a:pt x="272" y="260"/>
                </a:lnTo>
                <a:lnTo>
                  <a:pt x="274" y="256"/>
                </a:lnTo>
                <a:lnTo>
                  <a:pt x="276" y="252"/>
                </a:lnTo>
                <a:lnTo>
                  <a:pt x="276" y="248"/>
                </a:lnTo>
                <a:lnTo>
                  <a:pt x="276" y="248"/>
                </a:lnTo>
                <a:lnTo>
                  <a:pt x="268" y="237"/>
                </a:lnTo>
                <a:lnTo>
                  <a:pt x="260" y="227"/>
                </a:lnTo>
                <a:lnTo>
                  <a:pt x="246" y="221"/>
                </a:lnTo>
                <a:lnTo>
                  <a:pt x="235" y="219"/>
                </a:lnTo>
                <a:lnTo>
                  <a:pt x="235" y="219"/>
                </a:lnTo>
                <a:lnTo>
                  <a:pt x="225" y="221"/>
                </a:lnTo>
                <a:lnTo>
                  <a:pt x="219" y="223"/>
                </a:lnTo>
                <a:lnTo>
                  <a:pt x="211" y="225"/>
                </a:lnTo>
                <a:lnTo>
                  <a:pt x="205" y="231"/>
                </a:lnTo>
                <a:lnTo>
                  <a:pt x="205" y="231"/>
                </a:lnTo>
                <a:lnTo>
                  <a:pt x="203" y="233"/>
                </a:lnTo>
                <a:lnTo>
                  <a:pt x="201" y="237"/>
                </a:lnTo>
                <a:lnTo>
                  <a:pt x="201" y="240"/>
                </a:lnTo>
                <a:lnTo>
                  <a:pt x="203" y="244"/>
                </a:lnTo>
                <a:lnTo>
                  <a:pt x="203" y="244"/>
                </a:lnTo>
                <a:lnTo>
                  <a:pt x="207" y="248"/>
                </a:lnTo>
                <a:lnTo>
                  <a:pt x="211" y="248"/>
                </a:lnTo>
                <a:lnTo>
                  <a:pt x="215" y="248"/>
                </a:lnTo>
                <a:lnTo>
                  <a:pt x="219" y="246"/>
                </a:lnTo>
                <a:close/>
                <a:moveTo>
                  <a:pt x="428" y="319"/>
                </a:moveTo>
                <a:lnTo>
                  <a:pt x="428" y="319"/>
                </a:lnTo>
                <a:lnTo>
                  <a:pt x="426" y="341"/>
                </a:lnTo>
                <a:lnTo>
                  <a:pt x="418" y="359"/>
                </a:lnTo>
                <a:lnTo>
                  <a:pt x="408" y="377"/>
                </a:lnTo>
                <a:lnTo>
                  <a:pt x="394" y="392"/>
                </a:lnTo>
                <a:lnTo>
                  <a:pt x="394" y="392"/>
                </a:lnTo>
                <a:lnTo>
                  <a:pt x="376" y="408"/>
                </a:lnTo>
                <a:lnTo>
                  <a:pt x="357" y="418"/>
                </a:lnTo>
                <a:lnTo>
                  <a:pt x="333" y="426"/>
                </a:lnTo>
                <a:lnTo>
                  <a:pt x="321" y="428"/>
                </a:lnTo>
                <a:lnTo>
                  <a:pt x="309" y="428"/>
                </a:lnTo>
                <a:lnTo>
                  <a:pt x="309" y="428"/>
                </a:lnTo>
                <a:lnTo>
                  <a:pt x="298" y="428"/>
                </a:lnTo>
                <a:lnTo>
                  <a:pt x="286" y="426"/>
                </a:lnTo>
                <a:lnTo>
                  <a:pt x="264" y="418"/>
                </a:lnTo>
                <a:lnTo>
                  <a:pt x="242" y="408"/>
                </a:lnTo>
                <a:lnTo>
                  <a:pt x="225" y="392"/>
                </a:lnTo>
                <a:lnTo>
                  <a:pt x="225" y="392"/>
                </a:lnTo>
                <a:lnTo>
                  <a:pt x="213" y="377"/>
                </a:lnTo>
                <a:lnTo>
                  <a:pt x="201" y="359"/>
                </a:lnTo>
                <a:lnTo>
                  <a:pt x="195" y="341"/>
                </a:lnTo>
                <a:lnTo>
                  <a:pt x="191" y="319"/>
                </a:lnTo>
                <a:lnTo>
                  <a:pt x="428" y="319"/>
                </a:lnTo>
                <a:close/>
                <a:moveTo>
                  <a:pt x="171" y="302"/>
                </a:moveTo>
                <a:lnTo>
                  <a:pt x="171" y="302"/>
                </a:lnTo>
                <a:lnTo>
                  <a:pt x="169" y="306"/>
                </a:lnTo>
                <a:lnTo>
                  <a:pt x="169" y="309"/>
                </a:lnTo>
                <a:lnTo>
                  <a:pt x="169" y="309"/>
                </a:lnTo>
                <a:lnTo>
                  <a:pt x="169" y="323"/>
                </a:lnTo>
                <a:lnTo>
                  <a:pt x="171" y="337"/>
                </a:lnTo>
                <a:lnTo>
                  <a:pt x="175" y="351"/>
                </a:lnTo>
                <a:lnTo>
                  <a:pt x="179" y="363"/>
                </a:lnTo>
                <a:lnTo>
                  <a:pt x="185" y="377"/>
                </a:lnTo>
                <a:lnTo>
                  <a:pt x="193" y="386"/>
                </a:lnTo>
                <a:lnTo>
                  <a:pt x="201" y="398"/>
                </a:lnTo>
                <a:lnTo>
                  <a:pt x="211" y="408"/>
                </a:lnTo>
                <a:lnTo>
                  <a:pt x="221" y="418"/>
                </a:lnTo>
                <a:lnTo>
                  <a:pt x="231" y="426"/>
                </a:lnTo>
                <a:lnTo>
                  <a:pt x="242" y="432"/>
                </a:lnTo>
                <a:lnTo>
                  <a:pt x="254" y="438"/>
                </a:lnTo>
                <a:lnTo>
                  <a:pt x="268" y="444"/>
                </a:lnTo>
                <a:lnTo>
                  <a:pt x="282" y="445"/>
                </a:lnTo>
                <a:lnTo>
                  <a:pt x="296" y="447"/>
                </a:lnTo>
                <a:lnTo>
                  <a:pt x="309" y="449"/>
                </a:lnTo>
                <a:lnTo>
                  <a:pt x="309" y="449"/>
                </a:lnTo>
                <a:lnTo>
                  <a:pt x="323" y="447"/>
                </a:lnTo>
                <a:lnTo>
                  <a:pt x="337" y="445"/>
                </a:lnTo>
                <a:lnTo>
                  <a:pt x="351" y="444"/>
                </a:lnTo>
                <a:lnTo>
                  <a:pt x="365" y="438"/>
                </a:lnTo>
                <a:lnTo>
                  <a:pt x="376" y="432"/>
                </a:lnTo>
                <a:lnTo>
                  <a:pt x="388" y="426"/>
                </a:lnTo>
                <a:lnTo>
                  <a:pt x="398" y="418"/>
                </a:lnTo>
                <a:lnTo>
                  <a:pt x="408" y="408"/>
                </a:lnTo>
                <a:lnTo>
                  <a:pt x="418" y="398"/>
                </a:lnTo>
                <a:lnTo>
                  <a:pt x="426" y="386"/>
                </a:lnTo>
                <a:lnTo>
                  <a:pt x="434" y="377"/>
                </a:lnTo>
                <a:lnTo>
                  <a:pt x="439" y="363"/>
                </a:lnTo>
                <a:lnTo>
                  <a:pt x="443" y="351"/>
                </a:lnTo>
                <a:lnTo>
                  <a:pt x="447" y="337"/>
                </a:lnTo>
                <a:lnTo>
                  <a:pt x="449" y="323"/>
                </a:lnTo>
                <a:lnTo>
                  <a:pt x="449" y="309"/>
                </a:lnTo>
                <a:lnTo>
                  <a:pt x="449" y="309"/>
                </a:lnTo>
                <a:lnTo>
                  <a:pt x="449" y="306"/>
                </a:lnTo>
                <a:lnTo>
                  <a:pt x="447" y="302"/>
                </a:lnTo>
                <a:lnTo>
                  <a:pt x="447" y="302"/>
                </a:lnTo>
                <a:lnTo>
                  <a:pt x="443" y="300"/>
                </a:lnTo>
                <a:lnTo>
                  <a:pt x="439" y="298"/>
                </a:lnTo>
                <a:lnTo>
                  <a:pt x="179" y="298"/>
                </a:lnTo>
                <a:lnTo>
                  <a:pt x="179" y="298"/>
                </a:lnTo>
                <a:lnTo>
                  <a:pt x="175" y="300"/>
                </a:lnTo>
                <a:lnTo>
                  <a:pt x="171" y="302"/>
                </a:lnTo>
                <a:close/>
                <a:moveTo>
                  <a:pt x="309" y="489"/>
                </a:moveTo>
                <a:lnTo>
                  <a:pt x="309" y="489"/>
                </a:lnTo>
                <a:lnTo>
                  <a:pt x="292" y="489"/>
                </a:lnTo>
                <a:lnTo>
                  <a:pt x="274" y="485"/>
                </a:lnTo>
                <a:lnTo>
                  <a:pt x="256" y="481"/>
                </a:lnTo>
                <a:lnTo>
                  <a:pt x="238" y="475"/>
                </a:lnTo>
                <a:lnTo>
                  <a:pt x="223" y="467"/>
                </a:lnTo>
                <a:lnTo>
                  <a:pt x="209" y="459"/>
                </a:lnTo>
                <a:lnTo>
                  <a:pt x="195" y="447"/>
                </a:lnTo>
                <a:lnTo>
                  <a:pt x="181" y="436"/>
                </a:lnTo>
                <a:lnTo>
                  <a:pt x="169" y="424"/>
                </a:lnTo>
                <a:lnTo>
                  <a:pt x="160" y="410"/>
                </a:lnTo>
                <a:lnTo>
                  <a:pt x="150" y="394"/>
                </a:lnTo>
                <a:lnTo>
                  <a:pt x="144" y="378"/>
                </a:lnTo>
                <a:lnTo>
                  <a:pt x="138" y="363"/>
                </a:lnTo>
                <a:lnTo>
                  <a:pt x="132" y="345"/>
                </a:lnTo>
                <a:lnTo>
                  <a:pt x="130" y="327"/>
                </a:lnTo>
                <a:lnTo>
                  <a:pt x="128" y="309"/>
                </a:lnTo>
                <a:lnTo>
                  <a:pt x="128" y="309"/>
                </a:lnTo>
                <a:lnTo>
                  <a:pt x="130" y="290"/>
                </a:lnTo>
                <a:lnTo>
                  <a:pt x="132" y="272"/>
                </a:lnTo>
                <a:lnTo>
                  <a:pt x="138" y="254"/>
                </a:lnTo>
                <a:lnTo>
                  <a:pt x="144" y="239"/>
                </a:lnTo>
                <a:lnTo>
                  <a:pt x="150" y="223"/>
                </a:lnTo>
                <a:lnTo>
                  <a:pt x="160" y="207"/>
                </a:lnTo>
                <a:lnTo>
                  <a:pt x="169" y="193"/>
                </a:lnTo>
                <a:lnTo>
                  <a:pt x="181" y="181"/>
                </a:lnTo>
                <a:lnTo>
                  <a:pt x="195" y="170"/>
                </a:lnTo>
                <a:lnTo>
                  <a:pt x="209" y="160"/>
                </a:lnTo>
                <a:lnTo>
                  <a:pt x="223" y="150"/>
                </a:lnTo>
                <a:lnTo>
                  <a:pt x="238" y="142"/>
                </a:lnTo>
                <a:lnTo>
                  <a:pt x="256" y="136"/>
                </a:lnTo>
                <a:lnTo>
                  <a:pt x="274" y="132"/>
                </a:lnTo>
                <a:lnTo>
                  <a:pt x="292" y="128"/>
                </a:lnTo>
                <a:lnTo>
                  <a:pt x="309" y="128"/>
                </a:lnTo>
                <a:lnTo>
                  <a:pt x="309" y="128"/>
                </a:lnTo>
                <a:lnTo>
                  <a:pt x="327" y="128"/>
                </a:lnTo>
                <a:lnTo>
                  <a:pt x="347" y="132"/>
                </a:lnTo>
                <a:lnTo>
                  <a:pt x="363" y="136"/>
                </a:lnTo>
                <a:lnTo>
                  <a:pt x="380" y="142"/>
                </a:lnTo>
                <a:lnTo>
                  <a:pt x="396" y="150"/>
                </a:lnTo>
                <a:lnTo>
                  <a:pt x="410" y="160"/>
                </a:lnTo>
                <a:lnTo>
                  <a:pt x="424" y="170"/>
                </a:lnTo>
                <a:lnTo>
                  <a:pt x="438" y="181"/>
                </a:lnTo>
                <a:lnTo>
                  <a:pt x="449" y="193"/>
                </a:lnTo>
                <a:lnTo>
                  <a:pt x="459" y="207"/>
                </a:lnTo>
                <a:lnTo>
                  <a:pt x="469" y="223"/>
                </a:lnTo>
                <a:lnTo>
                  <a:pt x="477" y="239"/>
                </a:lnTo>
                <a:lnTo>
                  <a:pt x="483" y="254"/>
                </a:lnTo>
                <a:lnTo>
                  <a:pt x="487" y="272"/>
                </a:lnTo>
                <a:lnTo>
                  <a:pt x="489" y="290"/>
                </a:lnTo>
                <a:lnTo>
                  <a:pt x="491" y="309"/>
                </a:lnTo>
                <a:lnTo>
                  <a:pt x="491" y="309"/>
                </a:lnTo>
                <a:lnTo>
                  <a:pt x="489" y="327"/>
                </a:lnTo>
                <a:lnTo>
                  <a:pt x="487" y="345"/>
                </a:lnTo>
                <a:lnTo>
                  <a:pt x="483" y="363"/>
                </a:lnTo>
                <a:lnTo>
                  <a:pt x="477" y="378"/>
                </a:lnTo>
                <a:lnTo>
                  <a:pt x="469" y="394"/>
                </a:lnTo>
                <a:lnTo>
                  <a:pt x="459" y="410"/>
                </a:lnTo>
                <a:lnTo>
                  <a:pt x="449" y="424"/>
                </a:lnTo>
                <a:lnTo>
                  <a:pt x="438" y="436"/>
                </a:lnTo>
                <a:lnTo>
                  <a:pt x="424" y="447"/>
                </a:lnTo>
                <a:lnTo>
                  <a:pt x="410" y="459"/>
                </a:lnTo>
                <a:lnTo>
                  <a:pt x="396" y="467"/>
                </a:lnTo>
                <a:lnTo>
                  <a:pt x="380" y="475"/>
                </a:lnTo>
                <a:lnTo>
                  <a:pt x="363" y="481"/>
                </a:lnTo>
                <a:lnTo>
                  <a:pt x="347" y="485"/>
                </a:lnTo>
                <a:lnTo>
                  <a:pt x="327" y="489"/>
                </a:lnTo>
                <a:lnTo>
                  <a:pt x="309" y="489"/>
                </a:lnTo>
                <a:close/>
                <a:moveTo>
                  <a:pt x="309" y="0"/>
                </a:moveTo>
                <a:lnTo>
                  <a:pt x="309" y="0"/>
                </a:lnTo>
                <a:lnTo>
                  <a:pt x="278" y="2"/>
                </a:lnTo>
                <a:lnTo>
                  <a:pt x="246" y="6"/>
                </a:lnTo>
                <a:lnTo>
                  <a:pt x="217" y="14"/>
                </a:lnTo>
                <a:lnTo>
                  <a:pt x="189" y="24"/>
                </a:lnTo>
                <a:lnTo>
                  <a:pt x="162" y="37"/>
                </a:lnTo>
                <a:lnTo>
                  <a:pt x="136" y="53"/>
                </a:lnTo>
                <a:lnTo>
                  <a:pt x="112" y="71"/>
                </a:lnTo>
                <a:lnTo>
                  <a:pt x="91" y="91"/>
                </a:lnTo>
                <a:lnTo>
                  <a:pt x="71" y="112"/>
                </a:lnTo>
                <a:lnTo>
                  <a:pt x="53" y="136"/>
                </a:lnTo>
                <a:lnTo>
                  <a:pt x="37" y="162"/>
                </a:lnTo>
                <a:lnTo>
                  <a:pt x="24" y="189"/>
                </a:lnTo>
                <a:lnTo>
                  <a:pt x="14" y="217"/>
                </a:lnTo>
                <a:lnTo>
                  <a:pt x="6" y="246"/>
                </a:lnTo>
                <a:lnTo>
                  <a:pt x="2" y="278"/>
                </a:lnTo>
                <a:lnTo>
                  <a:pt x="0" y="309"/>
                </a:lnTo>
                <a:lnTo>
                  <a:pt x="0" y="309"/>
                </a:lnTo>
                <a:lnTo>
                  <a:pt x="2" y="341"/>
                </a:lnTo>
                <a:lnTo>
                  <a:pt x="6" y="371"/>
                </a:lnTo>
                <a:lnTo>
                  <a:pt x="14" y="400"/>
                </a:lnTo>
                <a:lnTo>
                  <a:pt x="24" y="430"/>
                </a:lnTo>
                <a:lnTo>
                  <a:pt x="37" y="455"/>
                </a:lnTo>
                <a:lnTo>
                  <a:pt x="53" y="481"/>
                </a:lnTo>
                <a:lnTo>
                  <a:pt x="71" y="505"/>
                </a:lnTo>
                <a:lnTo>
                  <a:pt x="91" y="526"/>
                </a:lnTo>
                <a:lnTo>
                  <a:pt x="112" y="546"/>
                </a:lnTo>
                <a:lnTo>
                  <a:pt x="136" y="564"/>
                </a:lnTo>
                <a:lnTo>
                  <a:pt x="162" y="580"/>
                </a:lnTo>
                <a:lnTo>
                  <a:pt x="189" y="593"/>
                </a:lnTo>
                <a:lnTo>
                  <a:pt x="217" y="603"/>
                </a:lnTo>
                <a:lnTo>
                  <a:pt x="246" y="611"/>
                </a:lnTo>
                <a:lnTo>
                  <a:pt x="278" y="615"/>
                </a:lnTo>
                <a:lnTo>
                  <a:pt x="309" y="617"/>
                </a:lnTo>
                <a:lnTo>
                  <a:pt x="309" y="617"/>
                </a:lnTo>
                <a:lnTo>
                  <a:pt x="341" y="615"/>
                </a:lnTo>
                <a:lnTo>
                  <a:pt x="371" y="611"/>
                </a:lnTo>
                <a:lnTo>
                  <a:pt x="400" y="603"/>
                </a:lnTo>
                <a:lnTo>
                  <a:pt x="430" y="593"/>
                </a:lnTo>
                <a:lnTo>
                  <a:pt x="455" y="580"/>
                </a:lnTo>
                <a:lnTo>
                  <a:pt x="481" y="564"/>
                </a:lnTo>
                <a:lnTo>
                  <a:pt x="505" y="546"/>
                </a:lnTo>
                <a:lnTo>
                  <a:pt x="526" y="526"/>
                </a:lnTo>
                <a:lnTo>
                  <a:pt x="548" y="505"/>
                </a:lnTo>
                <a:lnTo>
                  <a:pt x="566" y="481"/>
                </a:lnTo>
                <a:lnTo>
                  <a:pt x="579" y="455"/>
                </a:lnTo>
                <a:lnTo>
                  <a:pt x="593" y="430"/>
                </a:lnTo>
                <a:lnTo>
                  <a:pt x="603" y="400"/>
                </a:lnTo>
                <a:lnTo>
                  <a:pt x="611" y="371"/>
                </a:lnTo>
                <a:lnTo>
                  <a:pt x="615" y="341"/>
                </a:lnTo>
                <a:lnTo>
                  <a:pt x="617" y="309"/>
                </a:lnTo>
                <a:lnTo>
                  <a:pt x="617" y="309"/>
                </a:lnTo>
                <a:lnTo>
                  <a:pt x="615" y="278"/>
                </a:lnTo>
                <a:lnTo>
                  <a:pt x="611" y="246"/>
                </a:lnTo>
                <a:lnTo>
                  <a:pt x="603" y="217"/>
                </a:lnTo>
                <a:lnTo>
                  <a:pt x="593" y="189"/>
                </a:lnTo>
                <a:lnTo>
                  <a:pt x="579" y="162"/>
                </a:lnTo>
                <a:lnTo>
                  <a:pt x="566" y="136"/>
                </a:lnTo>
                <a:lnTo>
                  <a:pt x="548" y="112"/>
                </a:lnTo>
                <a:lnTo>
                  <a:pt x="526" y="91"/>
                </a:lnTo>
                <a:lnTo>
                  <a:pt x="505" y="71"/>
                </a:lnTo>
                <a:lnTo>
                  <a:pt x="481" y="53"/>
                </a:lnTo>
                <a:lnTo>
                  <a:pt x="455" y="37"/>
                </a:lnTo>
                <a:lnTo>
                  <a:pt x="430" y="24"/>
                </a:lnTo>
                <a:lnTo>
                  <a:pt x="400" y="14"/>
                </a:lnTo>
                <a:lnTo>
                  <a:pt x="371" y="6"/>
                </a:lnTo>
                <a:lnTo>
                  <a:pt x="341" y="2"/>
                </a:lnTo>
                <a:lnTo>
                  <a:pt x="309" y="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59"/>
          <p:cNvSpPr>
            <a:spLocks noEditPoints="1"/>
          </p:cNvSpPr>
          <p:nvPr/>
        </p:nvSpPr>
        <p:spPr bwMode="auto">
          <a:xfrm>
            <a:off x="3975165" y="4365540"/>
            <a:ext cx="1620000" cy="1620000"/>
          </a:xfrm>
          <a:custGeom>
            <a:avLst/>
            <a:gdLst/>
            <a:ahLst/>
            <a:cxnLst>
              <a:cxn ang="0">
                <a:pos x="163" y="309"/>
              </a:cxn>
              <a:cxn ang="0">
                <a:pos x="173" y="388"/>
              </a:cxn>
              <a:cxn ang="0">
                <a:pos x="177" y="451"/>
              </a:cxn>
              <a:cxn ang="0">
                <a:pos x="287" y="451"/>
              </a:cxn>
              <a:cxn ang="0">
                <a:pos x="283" y="365"/>
              </a:cxn>
              <a:cxn ang="0">
                <a:pos x="301" y="258"/>
              </a:cxn>
              <a:cxn ang="0">
                <a:pos x="459" y="292"/>
              </a:cxn>
              <a:cxn ang="0">
                <a:pos x="467" y="246"/>
              </a:cxn>
              <a:cxn ang="0">
                <a:pos x="372" y="260"/>
              </a:cxn>
              <a:cxn ang="0">
                <a:pos x="384" y="298"/>
              </a:cxn>
              <a:cxn ang="0">
                <a:pos x="411" y="315"/>
              </a:cxn>
              <a:cxn ang="0">
                <a:pos x="433" y="313"/>
              </a:cxn>
              <a:cxn ang="0">
                <a:pos x="439" y="444"/>
              </a:cxn>
              <a:cxn ang="0">
                <a:pos x="471" y="453"/>
              </a:cxn>
              <a:cxn ang="0">
                <a:pos x="480" y="459"/>
              </a:cxn>
              <a:cxn ang="0">
                <a:pos x="478" y="471"/>
              </a:cxn>
              <a:cxn ang="0">
                <a:pos x="364" y="473"/>
              </a:cxn>
              <a:cxn ang="0">
                <a:pos x="358" y="463"/>
              </a:cxn>
              <a:cxn ang="0">
                <a:pos x="368" y="453"/>
              </a:cxn>
              <a:cxn ang="0">
                <a:pos x="400" y="444"/>
              </a:cxn>
              <a:cxn ang="0">
                <a:pos x="409" y="337"/>
              </a:cxn>
              <a:cxn ang="0">
                <a:pos x="400" y="333"/>
              </a:cxn>
              <a:cxn ang="0">
                <a:pos x="362" y="302"/>
              </a:cxn>
              <a:cxn ang="0">
                <a:pos x="352" y="260"/>
              </a:cxn>
              <a:cxn ang="0">
                <a:pos x="364" y="177"/>
              </a:cxn>
              <a:cxn ang="0">
                <a:pos x="467" y="171"/>
              </a:cxn>
              <a:cxn ang="0">
                <a:pos x="476" y="181"/>
              </a:cxn>
              <a:cxn ang="0">
                <a:pos x="486" y="270"/>
              </a:cxn>
              <a:cxn ang="0">
                <a:pos x="471" y="311"/>
              </a:cxn>
              <a:cxn ang="0">
                <a:pos x="435" y="335"/>
              </a:cxn>
              <a:cxn ang="0">
                <a:pos x="431" y="430"/>
              </a:cxn>
              <a:cxn ang="0">
                <a:pos x="323" y="239"/>
              </a:cxn>
              <a:cxn ang="0">
                <a:pos x="307" y="349"/>
              </a:cxn>
              <a:cxn ang="0">
                <a:pos x="311" y="457"/>
              </a:cxn>
              <a:cxn ang="0">
                <a:pos x="309" y="465"/>
              </a:cxn>
              <a:cxn ang="0">
                <a:pos x="301" y="469"/>
              </a:cxn>
              <a:cxn ang="0">
                <a:pos x="228" y="475"/>
              </a:cxn>
              <a:cxn ang="0">
                <a:pos x="157" y="471"/>
              </a:cxn>
              <a:cxn ang="0">
                <a:pos x="145" y="463"/>
              </a:cxn>
              <a:cxn ang="0">
                <a:pos x="151" y="420"/>
              </a:cxn>
              <a:cxn ang="0">
                <a:pos x="143" y="315"/>
              </a:cxn>
              <a:cxn ang="0">
                <a:pos x="132" y="154"/>
              </a:cxn>
              <a:cxn ang="0">
                <a:pos x="139" y="144"/>
              </a:cxn>
              <a:cxn ang="0">
                <a:pos x="321" y="146"/>
              </a:cxn>
              <a:cxn ang="0">
                <a:pos x="307" y="0"/>
              </a:cxn>
              <a:cxn ang="0">
                <a:pos x="187" y="24"/>
              </a:cxn>
              <a:cxn ang="0">
                <a:pos x="69" y="112"/>
              </a:cxn>
              <a:cxn ang="0">
                <a:pos x="5" y="246"/>
              </a:cxn>
              <a:cxn ang="0">
                <a:pos x="5" y="371"/>
              </a:cxn>
              <a:cxn ang="0">
                <a:pos x="69" y="505"/>
              </a:cxn>
              <a:cxn ang="0">
                <a:pos x="187" y="593"/>
              </a:cxn>
              <a:cxn ang="0">
                <a:pos x="307" y="617"/>
              </a:cxn>
              <a:cxn ang="0">
                <a:pos x="455" y="580"/>
              </a:cxn>
              <a:cxn ang="0">
                <a:pos x="563" y="481"/>
              </a:cxn>
              <a:cxn ang="0">
                <a:pos x="614" y="339"/>
              </a:cxn>
              <a:cxn ang="0">
                <a:pos x="603" y="217"/>
              </a:cxn>
              <a:cxn ang="0">
                <a:pos x="526" y="91"/>
              </a:cxn>
              <a:cxn ang="0">
                <a:pos x="400" y="14"/>
              </a:cxn>
            </a:cxnLst>
            <a:rect l="0" t="0" r="r" b="b"/>
            <a:pathLst>
              <a:path w="616" h="617">
                <a:moveTo>
                  <a:pt x="153" y="239"/>
                </a:moveTo>
                <a:lnTo>
                  <a:pt x="153" y="239"/>
                </a:lnTo>
                <a:lnTo>
                  <a:pt x="153" y="258"/>
                </a:lnTo>
                <a:lnTo>
                  <a:pt x="157" y="276"/>
                </a:lnTo>
                <a:lnTo>
                  <a:pt x="163" y="309"/>
                </a:lnTo>
                <a:lnTo>
                  <a:pt x="163" y="309"/>
                </a:lnTo>
                <a:lnTo>
                  <a:pt x="169" y="345"/>
                </a:lnTo>
                <a:lnTo>
                  <a:pt x="173" y="365"/>
                </a:lnTo>
                <a:lnTo>
                  <a:pt x="173" y="388"/>
                </a:lnTo>
                <a:lnTo>
                  <a:pt x="173" y="388"/>
                </a:lnTo>
                <a:lnTo>
                  <a:pt x="171" y="418"/>
                </a:lnTo>
                <a:lnTo>
                  <a:pt x="167" y="451"/>
                </a:lnTo>
                <a:lnTo>
                  <a:pt x="167" y="451"/>
                </a:lnTo>
                <a:lnTo>
                  <a:pt x="177" y="451"/>
                </a:lnTo>
                <a:lnTo>
                  <a:pt x="177" y="451"/>
                </a:lnTo>
                <a:lnTo>
                  <a:pt x="228" y="453"/>
                </a:lnTo>
                <a:lnTo>
                  <a:pt x="228" y="453"/>
                </a:lnTo>
                <a:lnTo>
                  <a:pt x="272" y="451"/>
                </a:lnTo>
                <a:lnTo>
                  <a:pt x="272" y="451"/>
                </a:lnTo>
                <a:lnTo>
                  <a:pt x="287" y="451"/>
                </a:lnTo>
                <a:lnTo>
                  <a:pt x="287" y="451"/>
                </a:lnTo>
                <a:lnTo>
                  <a:pt x="283" y="418"/>
                </a:lnTo>
                <a:lnTo>
                  <a:pt x="283" y="388"/>
                </a:lnTo>
                <a:lnTo>
                  <a:pt x="283" y="388"/>
                </a:lnTo>
                <a:lnTo>
                  <a:pt x="283" y="365"/>
                </a:lnTo>
                <a:lnTo>
                  <a:pt x="285" y="345"/>
                </a:lnTo>
                <a:lnTo>
                  <a:pt x="293" y="309"/>
                </a:lnTo>
                <a:lnTo>
                  <a:pt x="293" y="309"/>
                </a:lnTo>
                <a:lnTo>
                  <a:pt x="299" y="276"/>
                </a:lnTo>
                <a:lnTo>
                  <a:pt x="301" y="258"/>
                </a:lnTo>
                <a:lnTo>
                  <a:pt x="303" y="239"/>
                </a:lnTo>
                <a:lnTo>
                  <a:pt x="303" y="209"/>
                </a:lnTo>
                <a:lnTo>
                  <a:pt x="153" y="209"/>
                </a:lnTo>
                <a:lnTo>
                  <a:pt x="153" y="239"/>
                </a:lnTo>
                <a:close/>
                <a:moveTo>
                  <a:pt x="459" y="292"/>
                </a:moveTo>
                <a:lnTo>
                  <a:pt x="459" y="292"/>
                </a:lnTo>
                <a:lnTo>
                  <a:pt x="465" y="276"/>
                </a:lnTo>
                <a:lnTo>
                  <a:pt x="467" y="260"/>
                </a:lnTo>
                <a:lnTo>
                  <a:pt x="467" y="260"/>
                </a:lnTo>
                <a:lnTo>
                  <a:pt x="467" y="246"/>
                </a:lnTo>
                <a:lnTo>
                  <a:pt x="465" y="229"/>
                </a:lnTo>
                <a:lnTo>
                  <a:pt x="376" y="229"/>
                </a:lnTo>
                <a:lnTo>
                  <a:pt x="376" y="229"/>
                </a:lnTo>
                <a:lnTo>
                  <a:pt x="374" y="246"/>
                </a:lnTo>
                <a:lnTo>
                  <a:pt x="372" y="260"/>
                </a:lnTo>
                <a:lnTo>
                  <a:pt x="372" y="260"/>
                </a:lnTo>
                <a:lnTo>
                  <a:pt x="374" y="276"/>
                </a:lnTo>
                <a:lnTo>
                  <a:pt x="380" y="292"/>
                </a:lnTo>
                <a:lnTo>
                  <a:pt x="380" y="292"/>
                </a:lnTo>
                <a:lnTo>
                  <a:pt x="384" y="298"/>
                </a:lnTo>
                <a:lnTo>
                  <a:pt x="390" y="304"/>
                </a:lnTo>
                <a:lnTo>
                  <a:pt x="398" y="309"/>
                </a:lnTo>
                <a:lnTo>
                  <a:pt x="406" y="313"/>
                </a:lnTo>
                <a:lnTo>
                  <a:pt x="406" y="313"/>
                </a:lnTo>
                <a:lnTo>
                  <a:pt x="411" y="315"/>
                </a:lnTo>
                <a:lnTo>
                  <a:pt x="419" y="317"/>
                </a:lnTo>
                <a:lnTo>
                  <a:pt x="419" y="317"/>
                </a:lnTo>
                <a:lnTo>
                  <a:pt x="429" y="315"/>
                </a:lnTo>
                <a:lnTo>
                  <a:pt x="433" y="313"/>
                </a:lnTo>
                <a:lnTo>
                  <a:pt x="433" y="313"/>
                </a:lnTo>
                <a:lnTo>
                  <a:pt x="443" y="309"/>
                </a:lnTo>
                <a:lnTo>
                  <a:pt x="449" y="304"/>
                </a:lnTo>
                <a:lnTo>
                  <a:pt x="455" y="298"/>
                </a:lnTo>
                <a:lnTo>
                  <a:pt x="459" y="292"/>
                </a:lnTo>
                <a:close/>
                <a:moveTo>
                  <a:pt x="439" y="444"/>
                </a:moveTo>
                <a:lnTo>
                  <a:pt x="439" y="444"/>
                </a:lnTo>
                <a:lnTo>
                  <a:pt x="445" y="447"/>
                </a:lnTo>
                <a:lnTo>
                  <a:pt x="451" y="449"/>
                </a:lnTo>
                <a:lnTo>
                  <a:pt x="461" y="453"/>
                </a:lnTo>
                <a:lnTo>
                  <a:pt x="471" y="453"/>
                </a:lnTo>
                <a:lnTo>
                  <a:pt x="471" y="453"/>
                </a:lnTo>
                <a:lnTo>
                  <a:pt x="475" y="453"/>
                </a:lnTo>
                <a:lnTo>
                  <a:pt x="478" y="457"/>
                </a:lnTo>
                <a:lnTo>
                  <a:pt x="478" y="457"/>
                </a:lnTo>
                <a:lnTo>
                  <a:pt x="480" y="459"/>
                </a:lnTo>
                <a:lnTo>
                  <a:pt x="482" y="463"/>
                </a:lnTo>
                <a:lnTo>
                  <a:pt x="482" y="463"/>
                </a:lnTo>
                <a:lnTo>
                  <a:pt x="480" y="467"/>
                </a:lnTo>
                <a:lnTo>
                  <a:pt x="478" y="471"/>
                </a:lnTo>
                <a:lnTo>
                  <a:pt x="478" y="471"/>
                </a:lnTo>
                <a:lnTo>
                  <a:pt x="475" y="473"/>
                </a:lnTo>
                <a:lnTo>
                  <a:pt x="471" y="475"/>
                </a:lnTo>
                <a:lnTo>
                  <a:pt x="368" y="475"/>
                </a:lnTo>
                <a:lnTo>
                  <a:pt x="368" y="475"/>
                </a:lnTo>
                <a:lnTo>
                  <a:pt x="364" y="473"/>
                </a:lnTo>
                <a:lnTo>
                  <a:pt x="360" y="471"/>
                </a:lnTo>
                <a:lnTo>
                  <a:pt x="360" y="471"/>
                </a:lnTo>
                <a:lnTo>
                  <a:pt x="358" y="467"/>
                </a:lnTo>
                <a:lnTo>
                  <a:pt x="358" y="463"/>
                </a:lnTo>
                <a:lnTo>
                  <a:pt x="358" y="463"/>
                </a:lnTo>
                <a:lnTo>
                  <a:pt x="358" y="459"/>
                </a:lnTo>
                <a:lnTo>
                  <a:pt x="360" y="457"/>
                </a:lnTo>
                <a:lnTo>
                  <a:pt x="360" y="457"/>
                </a:lnTo>
                <a:lnTo>
                  <a:pt x="364" y="453"/>
                </a:lnTo>
                <a:lnTo>
                  <a:pt x="368" y="453"/>
                </a:lnTo>
                <a:lnTo>
                  <a:pt x="368" y="453"/>
                </a:lnTo>
                <a:lnTo>
                  <a:pt x="378" y="453"/>
                </a:lnTo>
                <a:lnTo>
                  <a:pt x="388" y="449"/>
                </a:lnTo>
                <a:lnTo>
                  <a:pt x="396" y="447"/>
                </a:lnTo>
                <a:lnTo>
                  <a:pt x="400" y="444"/>
                </a:lnTo>
                <a:lnTo>
                  <a:pt x="400" y="444"/>
                </a:lnTo>
                <a:lnTo>
                  <a:pt x="406" y="440"/>
                </a:lnTo>
                <a:lnTo>
                  <a:pt x="408" y="436"/>
                </a:lnTo>
                <a:lnTo>
                  <a:pt x="409" y="430"/>
                </a:lnTo>
                <a:lnTo>
                  <a:pt x="409" y="337"/>
                </a:lnTo>
                <a:lnTo>
                  <a:pt x="409" y="337"/>
                </a:lnTo>
                <a:lnTo>
                  <a:pt x="404" y="335"/>
                </a:lnTo>
                <a:lnTo>
                  <a:pt x="404" y="335"/>
                </a:lnTo>
                <a:lnTo>
                  <a:pt x="400" y="333"/>
                </a:lnTo>
                <a:lnTo>
                  <a:pt x="400" y="333"/>
                </a:lnTo>
                <a:lnTo>
                  <a:pt x="386" y="327"/>
                </a:lnTo>
                <a:lnTo>
                  <a:pt x="376" y="319"/>
                </a:lnTo>
                <a:lnTo>
                  <a:pt x="368" y="311"/>
                </a:lnTo>
                <a:lnTo>
                  <a:pt x="362" y="302"/>
                </a:lnTo>
                <a:lnTo>
                  <a:pt x="362" y="302"/>
                </a:lnTo>
                <a:lnTo>
                  <a:pt x="356" y="292"/>
                </a:lnTo>
                <a:lnTo>
                  <a:pt x="354" y="280"/>
                </a:lnTo>
                <a:lnTo>
                  <a:pt x="352" y="270"/>
                </a:lnTo>
                <a:lnTo>
                  <a:pt x="352" y="260"/>
                </a:lnTo>
                <a:lnTo>
                  <a:pt x="352" y="260"/>
                </a:lnTo>
                <a:lnTo>
                  <a:pt x="352" y="240"/>
                </a:lnTo>
                <a:lnTo>
                  <a:pt x="356" y="217"/>
                </a:lnTo>
                <a:lnTo>
                  <a:pt x="364" y="181"/>
                </a:lnTo>
                <a:lnTo>
                  <a:pt x="364" y="181"/>
                </a:lnTo>
                <a:lnTo>
                  <a:pt x="364" y="177"/>
                </a:lnTo>
                <a:lnTo>
                  <a:pt x="366" y="175"/>
                </a:lnTo>
                <a:lnTo>
                  <a:pt x="370" y="173"/>
                </a:lnTo>
                <a:lnTo>
                  <a:pt x="374" y="171"/>
                </a:lnTo>
                <a:lnTo>
                  <a:pt x="467" y="171"/>
                </a:lnTo>
                <a:lnTo>
                  <a:pt x="467" y="171"/>
                </a:lnTo>
                <a:lnTo>
                  <a:pt x="469" y="173"/>
                </a:lnTo>
                <a:lnTo>
                  <a:pt x="473" y="175"/>
                </a:lnTo>
                <a:lnTo>
                  <a:pt x="475" y="177"/>
                </a:lnTo>
                <a:lnTo>
                  <a:pt x="476" y="181"/>
                </a:lnTo>
                <a:lnTo>
                  <a:pt x="476" y="181"/>
                </a:lnTo>
                <a:lnTo>
                  <a:pt x="482" y="217"/>
                </a:lnTo>
                <a:lnTo>
                  <a:pt x="486" y="240"/>
                </a:lnTo>
                <a:lnTo>
                  <a:pt x="488" y="260"/>
                </a:lnTo>
                <a:lnTo>
                  <a:pt x="488" y="260"/>
                </a:lnTo>
                <a:lnTo>
                  <a:pt x="486" y="270"/>
                </a:lnTo>
                <a:lnTo>
                  <a:pt x="486" y="280"/>
                </a:lnTo>
                <a:lnTo>
                  <a:pt x="482" y="292"/>
                </a:lnTo>
                <a:lnTo>
                  <a:pt x="478" y="302"/>
                </a:lnTo>
                <a:lnTo>
                  <a:pt x="478" y="302"/>
                </a:lnTo>
                <a:lnTo>
                  <a:pt x="471" y="311"/>
                </a:lnTo>
                <a:lnTo>
                  <a:pt x="463" y="319"/>
                </a:lnTo>
                <a:lnTo>
                  <a:pt x="453" y="327"/>
                </a:lnTo>
                <a:lnTo>
                  <a:pt x="441" y="333"/>
                </a:lnTo>
                <a:lnTo>
                  <a:pt x="441" y="333"/>
                </a:lnTo>
                <a:lnTo>
                  <a:pt x="435" y="335"/>
                </a:lnTo>
                <a:lnTo>
                  <a:pt x="435" y="335"/>
                </a:lnTo>
                <a:lnTo>
                  <a:pt x="431" y="337"/>
                </a:lnTo>
                <a:lnTo>
                  <a:pt x="431" y="430"/>
                </a:lnTo>
                <a:lnTo>
                  <a:pt x="431" y="430"/>
                </a:lnTo>
                <a:lnTo>
                  <a:pt x="431" y="430"/>
                </a:lnTo>
                <a:lnTo>
                  <a:pt x="433" y="436"/>
                </a:lnTo>
                <a:lnTo>
                  <a:pt x="439" y="444"/>
                </a:lnTo>
                <a:close/>
                <a:moveTo>
                  <a:pt x="323" y="189"/>
                </a:moveTo>
                <a:lnTo>
                  <a:pt x="323" y="239"/>
                </a:lnTo>
                <a:lnTo>
                  <a:pt x="323" y="239"/>
                </a:lnTo>
                <a:lnTo>
                  <a:pt x="323" y="260"/>
                </a:lnTo>
                <a:lnTo>
                  <a:pt x="321" y="280"/>
                </a:lnTo>
                <a:lnTo>
                  <a:pt x="313" y="315"/>
                </a:lnTo>
                <a:lnTo>
                  <a:pt x="313" y="315"/>
                </a:lnTo>
                <a:lnTo>
                  <a:pt x="307" y="349"/>
                </a:lnTo>
                <a:lnTo>
                  <a:pt x="305" y="367"/>
                </a:lnTo>
                <a:lnTo>
                  <a:pt x="303" y="388"/>
                </a:lnTo>
                <a:lnTo>
                  <a:pt x="303" y="388"/>
                </a:lnTo>
                <a:lnTo>
                  <a:pt x="305" y="420"/>
                </a:lnTo>
                <a:lnTo>
                  <a:pt x="311" y="457"/>
                </a:lnTo>
                <a:lnTo>
                  <a:pt x="311" y="459"/>
                </a:lnTo>
                <a:lnTo>
                  <a:pt x="311" y="459"/>
                </a:lnTo>
                <a:lnTo>
                  <a:pt x="311" y="459"/>
                </a:lnTo>
                <a:lnTo>
                  <a:pt x="309" y="463"/>
                </a:lnTo>
                <a:lnTo>
                  <a:pt x="309" y="465"/>
                </a:lnTo>
                <a:lnTo>
                  <a:pt x="309" y="465"/>
                </a:lnTo>
                <a:lnTo>
                  <a:pt x="305" y="467"/>
                </a:lnTo>
                <a:lnTo>
                  <a:pt x="305" y="467"/>
                </a:lnTo>
                <a:lnTo>
                  <a:pt x="301" y="469"/>
                </a:lnTo>
                <a:lnTo>
                  <a:pt x="301" y="469"/>
                </a:lnTo>
                <a:lnTo>
                  <a:pt x="295" y="471"/>
                </a:lnTo>
                <a:lnTo>
                  <a:pt x="295" y="471"/>
                </a:lnTo>
                <a:lnTo>
                  <a:pt x="279" y="473"/>
                </a:lnTo>
                <a:lnTo>
                  <a:pt x="279" y="473"/>
                </a:lnTo>
                <a:lnTo>
                  <a:pt x="228" y="475"/>
                </a:lnTo>
                <a:lnTo>
                  <a:pt x="228" y="475"/>
                </a:lnTo>
                <a:lnTo>
                  <a:pt x="185" y="473"/>
                </a:lnTo>
                <a:lnTo>
                  <a:pt x="185" y="473"/>
                </a:lnTo>
                <a:lnTo>
                  <a:pt x="157" y="471"/>
                </a:lnTo>
                <a:lnTo>
                  <a:pt x="157" y="471"/>
                </a:lnTo>
                <a:lnTo>
                  <a:pt x="153" y="469"/>
                </a:lnTo>
                <a:lnTo>
                  <a:pt x="153" y="469"/>
                </a:lnTo>
                <a:lnTo>
                  <a:pt x="147" y="465"/>
                </a:lnTo>
                <a:lnTo>
                  <a:pt x="147" y="465"/>
                </a:lnTo>
                <a:lnTo>
                  <a:pt x="145" y="463"/>
                </a:lnTo>
                <a:lnTo>
                  <a:pt x="145" y="459"/>
                </a:lnTo>
                <a:lnTo>
                  <a:pt x="145" y="459"/>
                </a:lnTo>
                <a:lnTo>
                  <a:pt x="145" y="457"/>
                </a:lnTo>
                <a:lnTo>
                  <a:pt x="145" y="457"/>
                </a:lnTo>
                <a:lnTo>
                  <a:pt x="151" y="420"/>
                </a:lnTo>
                <a:lnTo>
                  <a:pt x="151" y="388"/>
                </a:lnTo>
                <a:lnTo>
                  <a:pt x="151" y="388"/>
                </a:lnTo>
                <a:lnTo>
                  <a:pt x="151" y="367"/>
                </a:lnTo>
                <a:lnTo>
                  <a:pt x="149" y="349"/>
                </a:lnTo>
                <a:lnTo>
                  <a:pt x="143" y="315"/>
                </a:lnTo>
                <a:lnTo>
                  <a:pt x="143" y="315"/>
                </a:lnTo>
                <a:lnTo>
                  <a:pt x="136" y="280"/>
                </a:lnTo>
                <a:lnTo>
                  <a:pt x="134" y="260"/>
                </a:lnTo>
                <a:lnTo>
                  <a:pt x="132" y="239"/>
                </a:lnTo>
                <a:lnTo>
                  <a:pt x="132" y="154"/>
                </a:lnTo>
                <a:lnTo>
                  <a:pt x="132" y="154"/>
                </a:lnTo>
                <a:lnTo>
                  <a:pt x="134" y="150"/>
                </a:lnTo>
                <a:lnTo>
                  <a:pt x="136" y="146"/>
                </a:lnTo>
                <a:lnTo>
                  <a:pt x="136" y="146"/>
                </a:lnTo>
                <a:lnTo>
                  <a:pt x="139" y="144"/>
                </a:lnTo>
                <a:lnTo>
                  <a:pt x="143" y="142"/>
                </a:lnTo>
                <a:lnTo>
                  <a:pt x="313" y="142"/>
                </a:lnTo>
                <a:lnTo>
                  <a:pt x="313" y="142"/>
                </a:lnTo>
                <a:lnTo>
                  <a:pt x="317" y="144"/>
                </a:lnTo>
                <a:lnTo>
                  <a:pt x="321" y="146"/>
                </a:lnTo>
                <a:lnTo>
                  <a:pt x="321" y="146"/>
                </a:lnTo>
                <a:lnTo>
                  <a:pt x="323" y="150"/>
                </a:lnTo>
                <a:lnTo>
                  <a:pt x="323" y="154"/>
                </a:lnTo>
                <a:lnTo>
                  <a:pt x="323" y="189"/>
                </a:lnTo>
                <a:close/>
                <a:moveTo>
                  <a:pt x="307" y="0"/>
                </a:moveTo>
                <a:lnTo>
                  <a:pt x="307" y="0"/>
                </a:lnTo>
                <a:lnTo>
                  <a:pt x="275" y="2"/>
                </a:lnTo>
                <a:lnTo>
                  <a:pt x="246" y="6"/>
                </a:lnTo>
                <a:lnTo>
                  <a:pt x="216" y="14"/>
                </a:lnTo>
                <a:lnTo>
                  <a:pt x="187" y="24"/>
                </a:lnTo>
                <a:lnTo>
                  <a:pt x="161" y="37"/>
                </a:lnTo>
                <a:lnTo>
                  <a:pt x="136" y="53"/>
                </a:lnTo>
                <a:lnTo>
                  <a:pt x="112" y="71"/>
                </a:lnTo>
                <a:lnTo>
                  <a:pt x="88" y="91"/>
                </a:lnTo>
                <a:lnTo>
                  <a:pt x="69" y="112"/>
                </a:lnTo>
                <a:lnTo>
                  <a:pt x="51" y="136"/>
                </a:lnTo>
                <a:lnTo>
                  <a:pt x="35" y="162"/>
                </a:lnTo>
                <a:lnTo>
                  <a:pt x="23" y="189"/>
                </a:lnTo>
                <a:lnTo>
                  <a:pt x="13" y="217"/>
                </a:lnTo>
                <a:lnTo>
                  <a:pt x="5" y="246"/>
                </a:lnTo>
                <a:lnTo>
                  <a:pt x="0" y="276"/>
                </a:lnTo>
                <a:lnTo>
                  <a:pt x="0" y="308"/>
                </a:lnTo>
                <a:lnTo>
                  <a:pt x="0" y="308"/>
                </a:lnTo>
                <a:lnTo>
                  <a:pt x="0" y="339"/>
                </a:lnTo>
                <a:lnTo>
                  <a:pt x="5" y="371"/>
                </a:lnTo>
                <a:lnTo>
                  <a:pt x="13" y="400"/>
                </a:lnTo>
                <a:lnTo>
                  <a:pt x="23" y="428"/>
                </a:lnTo>
                <a:lnTo>
                  <a:pt x="35" y="455"/>
                </a:lnTo>
                <a:lnTo>
                  <a:pt x="51" y="481"/>
                </a:lnTo>
                <a:lnTo>
                  <a:pt x="69" y="505"/>
                </a:lnTo>
                <a:lnTo>
                  <a:pt x="88" y="526"/>
                </a:lnTo>
                <a:lnTo>
                  <a:pt x="112" y="546"/>
                </a:lnTo>
                <a:lnTo>
                  <a:pt x="136" y="564"/>
                </a:lnTo>
                <a:lnTo>
                  <a:pt x="161" y="580"/>
                </a:lnTo>
                <a:lnTo>
                  <a:pt x="187" y="593"/>
                </a:lnTo>
                <a:lnTo>
                  <a:pt x="216" y="603"/>
                </a:lnTo>
                <a:lnTo>
                  <a:pt x="246" y="611"/>
                </a:lnTo>
                <a:lnTo>
                  <a:pt x="275" y="615"/>
                </a:lnTo>
                <a:lnTo>
                  <a:pt x="307" y="617"/>
                </a:lnTo>
                <a:lnTo>
                  <a:pt x="307" y="617"/>
                </a:lnTo>
                <a:lnTo>
                  <a:pt x="339" y="615"/>
                </a:lnTo>
                <a:lnTo>
                  <a:pt x="370" y="611"/>
                </a:lnTo>
                <a:lnTo>
                  <a:pt x="400" y="603"/>
                </a:lnTo>
                <a:lnTo>
                  <a:pt x="427" y="593"/>
                </a:lnTo>
                <a:lnTo>
                  <a:pt x="455" y="580"/>
                </a:lnTo>
                <a:lnTo>
                  <a:pt x="480" y="564"/>
                </a:lnTo>
                <a:lnTo>
                  <a:pt x="504" y="546"/>
                </a:lnTo>
                <a:lnTo>
                  <a:pt x="526" y="526"/>
                </a:lnTo>
                <a:lnTo>
                  <a:pt x="545" y="505"/>
                </a:lnTo>
                <a:lnTo>
                  <a:pt x="563" y="481"/>
                </a:lnTo>
                <a:lnTo>
                  <a:pt x="579" y="455"/>
                </a:lnTo>
                <a:lnTo>
                  <a:pt x="591" y="428"/>
                </a:lnTo>
                <a:lnTo>
                  <a:pt x="603" y="400"/>
                </a:lnTo>
                <a:lnTo>
                  <a:pt x="611" y="371"/>
                </a:lnTo>
                <a:lnTo>
                  <a:pt x="614" y="339"/>
                </a:lnTo>
                <a:lnTo>
                  <a:pt x="616" y="308"/>
                </a:lnTo>
                <a:lnTo>
                  <a:pt x="616" y="308"/>
                </a:lnTo>
                <a:lnTo>
                  <a:pt x="614" y="276"/>
                </a:lnTo>
                <a:lnTo>
                  <a:pt x="611" y="246"/>
                </a:lnTo>
                <a:lnTo>
                  <a:pt x="603" y="217"/>
                </a:lnTo>
                <a:lnTo>
                  <a:pt x="591" y="189"/>
                </a:lnTo>
                <a:lnTo>
                  <a:pt x="579" y="162"/>
                </a:lnTo>
                <a:lnTo>
                  <a:pt x="563" y="136"/>
                </a:lnTo>
                <a:lnTo>
                  <a:pt x="545" y="112"/>
                </a:lnTo>
                <a:lnTo>
                  <a:pt x="526" y="91"/>
                </a:lnTo>
                <a:lnTo>
                  <a:pt x="504" y="71"/>
                </a:lnTo>
                <a:lnTo>
                  <a:pt x="480" y="53"/>
                </a:lnTo>
                <a:lnTo>
                  <a:pt x="455" y="37"/>
                </a:lnTo>
                <a:lnTo>
                  <a:pt x="427" y="24"/>
                </a:lnTo>
                <a:lnTo>
                  <a:pt x="400" y="14"/>
                </a:lnTo>
                <a:lnTo>
                  <a:pt x="370" y="6"/>
                </a:lnTo>
                <a:lnTo>
                  <a:pt x="339" y="2"/>
                </a:lnTo>
                <a:lnTo>
                  <a:pt x="307" y="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Text Placeholder 15"/>
          <p:cNvSpPr>
            <a:spLocks noGrp="1"/>
          </p:cNvSpPr>
          <p:nvPr>
            <p:ph type="body" sz="quarter" idx="4294967295"/>
          </p:nvPr>
        </p:nvSpPr>
        <p:spPr>
          <a:xfrm>
            <a:off x="270623" y="651956"/>
            <a:ext cx="12412719" cy="436608"/>
          </a:xfrm>
          <a:prstGeom prst="rect">
            <a:avLst/>
          </a:prstGeom>
        </p:spPr>
        <p:txBody>
          <a:bodyPr lIns="0" tIns="0" rIns="0" bIns="0"/>
          <a:lstStyle/>
          <a:p>
            <a:r>
              <a:rPr lang="en-GB" sz="1400" dirty="0">
                <a:solidFill>
                  <a:schemeClr val="accent6"/>
                </a:solidFill>
              </a:rPr>
              <a:t>16-34 audience want to see the latest films first, ensuring they don’t miss the out on what their friends are talking about, and the cinema is all about the collective experience of watching it together &amp; discussing it after on social media</a:t>
            </a:r>
          </a:p>
        </p:txBody>
      </p:sp>
      <p:grpSp>
        <p:nvGrpSpPr>
          <p:cNvPr id="24" name="Group 23">
            <a:extLst>
              <a:ext uri="{FF2B5EF4-FFF2-40B4-BE49-F238E27FC236}">
                <a16:creationId xmlns:a16="http://schemas.microsoft.com/office/drawing/2014/main" id="{75F93FA2-0326-B476-2F4F-6710D6C510B8}"/>
              </a:ext>
            </a:extLst>
          </p:cNvPr>
          <p:cNvGrpSpPr/>
          <p:nvPr/>
        </p:nvGrpSpPr>
        <p:grpSpPr>
          <a:xfrm>
            <a:off x="6015041" y="3190047"/>
            <a:ext cx="1483874" cy="1500339"/>
            <a:chOff x="5253038" y="1635125"/>
            <a:chExt cx="2806700" cy="2806700"/>
          </a:xfrm>
          <a:solidFill>
            <a:schemeClr val="accent3"/>
          </a:solidFill>
        </p:grpSpPr>
        <p:sp>
          <p:nvSpPr>
            <p:cNvPr id="26" name="Freeform 39">
              <a:extLst>
                <a:ext uri="{FF2B5EF4-FFF2-40B4-BE49-F238E27FC236}">
                  <a16:creationId xmlns:a16="http://schemas.microsoft.com/office/drawing/2014/main" id="{61EB886F-0797-F1C7-9CC4-6CC10D7EF4AA}"/>
                </a:ext>
              </a:extLst>
            </p:cNvPr>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40">
              <a:extLst>
                <a:ext uri="{FF2B5EF4-FFF2-40B4-BE49-F238E27FC236}">
                  <a16:creationId xmlns:a16="http://schemas.microsoft.com/office/drawing/2014/main" id="{42368C80-50B7-15C4-95D9-F83DD459ADE5}"/>
                </a:ext>
              </a:extLst>
            </p:cNvPr>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41">
              <a:extLst>
                <a:ext uri="{FF2B5EF4-FFF2-40B4-BE49-F238E27FC236}">
                  <a16:creationId xmlns:a16="http://schemas.microsoft.com/office/drawing/2014/main" id="{DA466E60-F54F-BB17-DFD6-A3B108B48BBC}"/>
                </a:ext>
              </a:extLst>
            </p:cNvPr>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8171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604C8-DA25-4E17-AD53-C03B5779E127}"/>
              </a:ext>
            </a:extLst>
          </p:cNvPr>
          <p:cNvSpPr>
            <a:spLocks noGrp="1"/>
          </p:cNvSpPr>
          <p:nvPr>
            <p:ph type="title"/>
          </p:nvPr>
        </p:nvSpPr>
        <p:spPr/>
        <p:txBody>
          <a:bodyPr/>
          <a:lstStyle/>
          <a:p>
            <a:r>
              <a:rPr lang="en-GB" dirty="0"/>
              <a:t>Young MALES want to see the latest blockbusters first</a:t>
            </a:r>
          </a:p>
        </p:txBody>
      </p:sp>
      <p:sp>
        <p:nvSpPr>
          <p:cNvPr id="8" name="Text Placeholder 7">
            <a:extLst>
              <a:ext uri="{FF2B5EF4-FFF2-40B4-BE49-F238E27FC236}">
                <a16:creationId xmlns:a16="http://schemas.microsoft.com/office/drawing/2014/main" id="{0407E781-6E09-4506-8909-A0C417AAC360}"/>
              </a:ext>
            </a:extLst>
          </p:cNvPr>
          <p:cNvSpPr>
            <a:spLocks noGrp="1"/>
          </p:cNvSpPr>
          <p:nvPr>
            <p:ph type="body" sz="quarter" idx="14"/>
          </p:nvPr>
        </p:nvSpPr>
        <p:spPr>
          <a:xfrm>
            <a:off x="284747" y="664058"/>
            <a:ext cx="12636925" cy="436608"/>
          </a:xfrm>
        </p:spPr>
        <p:txBody>
          <a:bodyPr/>
          <a:lstStyle/>
          <a:p>
            <a:r>
              <a:rPr lang="en-GB" dirty="0"/>
              <a:t>Young men come out early and make up the majority of the audience in a blockbuster's opening week.</a:t>
            </a:r>
            <a:endParaRPr lang="en-US" dirty="0"/>
          </a:p>
          <a:p>
            <a:pPr>
              <a:lnSpc>
                <a:spcPct val="100000"/>
              </a:lnSpc>
            </a:pPr>
            <a:endParaRPr lang="en-GB" dirty="0"/>
          </a:p>
        </p:txBody>
      </p:sp>
      <p:sp>
        <p:nvSpPr>
          <p:cNvPr id="7" name="Text Placeholder 6">
            <a:extLst>
              <a:ext uri="{FF2B5EF4-FFF2-40B4-BE49-F238E27FC236}">
                <a16:creationId xmlns:a16="http://schemas.microsoft.com/office/drawing/2014/main" id="{8A24AF01-3C66-45E1-8929-C945A42D6538}"/>
              </a:ext>
            </a:extLst>
          </p:cNvPr>
          <p:cNvSpPr>
            <a:spLocks noGrp="1"/>
          </p:cNvSpPr>
          <p:nvPr>
            <p:ph type="body" sz="quarter" idx="11"/>
          </p:nvPr>
        </p:nvSpPr>
        <p:spPr>
          <a:xfrm>
            <a:off x="6759719" y="7173151"/>
            <a:ext cx="6562409" cy="246221"/>
          </a:xfrm>
        </p:spPr>
        <p:txBody>
          <a:bodyPr/>
          <a:lstStyle/>
          <a:p>
            <a:pPr>
              <a:lnSpc>
                <a:spcPct val="100000"/>
              </a:lnSpc>
            </a:pPr>
            <a:r>
              <a:rPr lang="en-GB" dirty="0"/>
              <a:t>Source: FAME 2021. Target: 16-34 Men. How Long After the Cinema Release Date Did You See The Film?</a:t>
            </a:r>
          </a:p>
          <a:p>
            <a:pPr>
              <a:lnSpc>
                <a:spcPct val="100000"/>
              </a:lnSpc>
            </a:pPr>
            <a:r>
              <a:rPr lang="en-GB" dirty="0"/>
              <a:t>Film Monitor Data 2022 W1 </a:t>
            </a:r>
          </a:p>
        </p:txBody>
      </p:sp>
      <p:graphicFrame>
        <p:nvGraphicFramePr>
          <p:cNvPr id="13" name="Chart 12">
            <a:extLst>
              <a:ext uri="{FF2B5EF4-FFF2-40B4-BE49-F238E27FC236}">
                <a16:creationId xmlns:a16="http://schemas.microsoft.com/office/drawing/2014/main" id="{71E0941C-2151-FD0A-5D7E-E93058289F30}"/>
              </a:ext>
            </a:extLst>
          </p:cNvPr>
          <p:cNvGraphicFramePr>
            <a:graphicFrameLocks/>
          </p:cNvGraphicFramePr>
          <p:nvPr/>
        </p:nvGraphicFramePr>
        <p:xfrm>
          <a:off x="493901" y="1629103"/>
          <a:ext cx="11893540" cy="501343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76041E33-17B6-2FAE-EDD3-E660B3A267BD}"/>
              </a:ext>
            </a:extLst>
          </p:cNvPr>
          <p:cNvCxnSpPr>
            <a:cxnSpLocks/>
          </p:cNvCxnSpPr>
          <p:nvPr/>
        </p:nvCxnSpPr>
        <p:spPr>
          <a:xfrm>
            <a:off x="1256145" y="4341091"/>
            <a:ext cx="10464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02939BA-63EA-4DC7-CBE1-68B6C02F2512}"/>
              </a:ext>
            </a:extLst>
          </p:cNvPr>
          <p:cNvSpPr/>
          <p:nvPr/>
        </p:nvSpPr>
        <p:spPr>
          <a:xfrm>
            <a:off x="11778179" y="3890968"/>
            <a:ext cx="1014319" cy="900246"/>
          </a:xfrm>
          <a:prstGeom prst="rect">
            <a:avLst/>
          </a:prstGeom>
        </p:spPr>
        <p:txBody>
          <a:bodyPr wrap="square">
            <a:spAutoFit/>
          </a:bodyPr>
          <a:lstStyle/>
          <a:p>
            <a:pPr lvl="0" algn="ctr">
              <a:buClr>
                <a:srgbClr val="FFFFFF"/>
              </a:buClr>
              <a:buSzPct val="100000"/>
            </a:pPr>
            <a:r>
              <a:rPr lang="en-GB" sz="1050" dirty="0">
                <a:solidFill>
                  <a:schemeClr val="bg1">
                    <a:lumMod val="65000"/>
                    <a:lumOff val="35000"/>
                  </a:schemeClr>
                </a:solidFill>
              </a:rPr>
              <a:t>Males account for 15.4% of the adult population</a:t>
            </a:r>
            <a:endParaRPr lang="en-GB" sz="500" baseline="30000" dirty="0">
              <a:solidFill>
                <a:schemeClr val="bg1">
                  <a:lumMod val="65000"/>
                  <a:lumOff val="35000"/>
                </a:schemeClr>
              </a:solidFill>
            </a:endParaRPr>
          </a:p>
        </p:txBody>
      </p:sp>
      <p:sp>
        <p:nvSpPr>
          <p:cNvPr id="9" name="Text Placeholder 7">
            <a:extLst>
              <a:ext uri="{FF2B5EF4-FFF2-40B4-BE49-F238E27FC236}">
                <a16:creationId xmlns:a16="http://schemas.microsoft.com/office/drawing/2014/main" id="{9AA88135-C57F-FE8A-AE75-4FBE7FF753E1}"/>
              </a:ext>
            </a:extLst>
          </p:cNvPr>
          <p:cNvSpPr txBox="1">
            <a:spLocks/>
          </p:cNvSpPr>
          <p:nvPr/>
        </p:nvSpPr>
        <p:spPr bwMode="gray">
          <a:xfrm>
            <a:off x="4280552" y="1505104"/>
            <a:ext cx="4958333" cy="436608"/>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r>
              <a:rPr lang="en-GB" sz="1050" b="0" i="1" dirty="0"/>
              <a:t>% of the viewing audience that are young males </a:t>
            </a:r>
            <a:endParaRPr lang="en-US" sz="1050" b="0" i="1" dirty="0"/>
          </a:p>
          <a:p>
            <a:pPr>
              <a:lnSpc>
                <a:spcPct val="100000"/>
              </a:lnSpc>
            </a:pPr>
            <a:endParaRPr lang="en-GB" sz="1050" b="0" dirty="0"/>
          </a:p>
        </p:txBody>
      </p:sp>
    </p:spTree>
    <p:extLst>
      <p:ext uri="{BB962C8B-B14F-4D97-AF65-F5344CB8AC3E}">
        <p14:creationId xmlns:p14="http://schemas.microsoft.com/office/powerpoint/2010/main" val="234776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604C8-DA25-4E17-AD53-C03B5779E127}"/>
              </a:ext>
            </a:extLst>
          </p:cNvPr>
          <p:cNvSpPr>
            <a:spLocks noGrp="1"/>
          </p:cNvSpPr>
          <p:nvPr>
            <p:ph type="title"/>
          </p:nvPr>
        </p:nvSpPr>
        <p:spPr/>
        <p:txBody>
          <a:bodyPr/>
          <a:lstStyle/>
          <a:p>
            <a:r>
              <a:rPr lang="en-GB" dirty="0"/>
              <a:t>Brands can reach young men before they decide to purchase</a:t>
            </a:r>
          </a:p>
        </p:txBody>
      </p:sp>
      <p:sp>
        <p:nvSpPr>
          <p:cNvPr id="8" name="Text Placeholder 7">
            <a:extLst>
              <a:ext uri="{FF2B5EF4-FFF2-40B4-BE49-F238E27FC236}">
                <a16:creationId xmlns:a16="http://schemas.microsoft.com/office/drawing/2014/main" id="{0407E781-6E09-4506-8909-A0C417AAC360}"/>
              </a:ext>
            </a:extLst>
          </p:cNvPr>
          <p:cNvSpPr>
            <a:spLocks noGrp="1"/>
          </p:cNvSpPr>
          <p:nvPr>
            <p:ph type="body" sz="quarter" idx="14"/>
          </p:nvPr>
        </p:nvSpPr>
        <p:spPr>
          <a:xfrm>
            <a:off x="284748" y="664058"/>
            <a:ext cx="11145252" cy="436608"/>
          </a:xfrm>
        </p:spPr>
        <p:txBody>
          <a:bodyPr/>
          <a:lstStyle/>
          <a:p>
            <a:pPr>
              <a:lnSpc>
                <a:spcPct val="100000"/>
              </a:lnSpc>
            </a:pPr>
            <a:r>
              <a:rPr lang="en-GB" dirty="0"/>
              <a:t>Younger men are more likely to be inspired to buy products after watching their film, especially in groups of friends</a:t>
            </a:r>
          </a:p>
        </p:txBody>
      </p:sp>
      <p:sp>
        <p:nvSpPr>
          <p:cNvPr id="7" name="Text Placeholder 6">
            <a:extLst>
              <a:ext uri="{FF2B5EF4-FFF2-40B4-BE49-F238E27FC236}">
                <a16:creationId xmlns:a16="http://schemas.microsoft.com/office/drawing/2014/main" id="{8A24AF01-3C66-45E1-8929-C945A42D6538}"/>
              </a:ext>
            </a:extLst>
          </p:cNvPr>
          <p:cNvSpPr>
            <a:spLocks noGrp="1"/>
          </p:cNvSpPr>
          <p:nvPr>
            <p:ph type="body" sz="quarter" idx="11"/>
          </p:nvPr>
        </p:nvSpPr>
        <p:spPr>
          <a:xfrm>
            <a:off x="6745316" y="7251119"/>
            <a:ext cx="6562409" cy="123111"/>
          </a:xfrm>
        </p:spPr>
        <p:txBody>
          <a:bodyPr/>
          <a:lstStyle/>
          <a:p>
            <a:pPr>
              <a:lnSpc>
                <a:spcPct val="100000"/>
              </a:lnSpc>
            </a:pPr>
            <a:r>
              <a:rPr lang="en-GB" dirty="0"/>
              <a:t>Source: FAME 2021, 16-34 Men Index vs All Adults</a:t>
            </a:r>
          </a:p>
        </p:txBody>
      </p:sp>
      <p:sp>
        <p:nvSpPr>
          <p:cNvPr id="11" name="Content Placeholder 2">
            <a:extLst>
              <a:ext uri="{FF2B5EF4-FFF2-40B4-BE49-F238E27FC236}">
                <a16:creationId xmlns:a16="http://schemas.microsoft.com/office/drawing/2014/main" id="{863EF74D-5515-0761-AFEE-96897D882011}"/>
              </a:ext>
            </a:extLst>
          </p:cNvPr>
          <p:cNvSpPr txBox="1">
            <a:spLocks/>
          </p:cNvSpPr>
          <p:nvPr/>
        </p:nvSpPr>
        <p:spPr bwMode="gray">
          <a:xfrm>
            <a:off x="284748" y="1206098"/>
            <a:ext cx="5163127"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1">
              <a:lnSpc>
                <a:spcPct val="100000"/>
              </a:lnSpc>
            </a:pPr>
            <a:r>
              <a:rPr lang="en-GB" b="1" dirty="0">
                <a:solidFill>
                  <a:schemeClr val="accent4">
                    <a:lumMod val="75000"/>
                  </a:schemeClr>
                </a:solidFill>
              </a:rPr>
              <a:t>After the film they are more likely to…</a:t>
            </a:r>
            <a:endParaRPr lang="en-GB" sz="1000" dirty="0">
              <a:solidFill>
                <a:schemeClr val="accent4">
                  <a:lumMod val="75000"/>
                </a:schemeClr>
              </a:solidFill>
            </a:endParaRPr>
          </a:p>
        </p:txBody>
      </p:sp>
      <p:sp>
        <p:nvSpPr>
          <p:cNvPr id="21" name="Freeform 64">
            <a:extLst>
              <a:ext uri="{FF2B5EF4-FFF2-40B4-BE49-F238E27FC236}">
                <a16:creationId xmlns:a16="http://schemas.microsoft.com/office/drawing/2014/main" id="{0F0A81E0-AA78-AE53-2B47-73AA7AFC4882}"/>
              </a:ext>
            </a:extLst>
          </p:cNvPr>
          <p:cNvSpPr>
            <a:spLocks noEditPoints="1"/>
          </p:cNvSpPr>
          <p:nvPr/>
        </p:nvSpPr>
        <p:spPr bwMode="auto">
          <a:xfrm>
            <a:off x="1477197" y="2117198"/>
            <a:ext cx="818203" cy="800059"/>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2" name="Freeform 101">
            <a:extLst>
              <a:ext uri="{FF2B5EF4-FFF2-40B4-BE49-F238E27FC236}">
                <a16:creationId xmlns:a16="http://schemas.microsoft.com/office/drawing/2014/main" id="{BB513AED-C9CB-740C-011C-B406C8DDC9AA}"/>
              </a:ext>
            </a:extLst>
          </p:cNvPr>
          <p:cNvSpPr>
            <a:spLocks noEditPoints="1"/>
          </p:cNvSpPr>
          <p:nvPr/>
        </p:nvSpPr>
        <p:spPr bwMode="auto">
          <a:xfrm>
            <a:off x="5465210" y="2107938"/>
            <a:ext cx="818203" cy="800059"/>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Freeform 241">
            <a:extLst>
              <a:ext uri="{FF2B5EF4-FFF2-40B4-BE49-F238E27FC236}">
                <a16:creationId xmlns:a16="http://schemas.microsoft.com/office/drawing/2014/main" id="{1D09C271-2198-6BAC-623C-1B73751A4A5F}"/>
              </a:ext>
            </a:extLst>
          </p:cNvPr>
          <p:cNvSpPr>
            <a:spLocks noEditPoints="1"/>
          </p:cNvSpPr>
          <p:nvPr/>
        </p:nvSpPr>
        <p:spPr bwMode="auto">
          <a:xfrm>
            <a:off x="9277553" y="2090804"/>
            <a:ext cx="818203" cy="800059"/>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4" name="Content Placeholder 2">
            <a:extLst>
              <a:ext uri="{FF2B5EF4-FFF2-40B4-BE49-F238E27FC236}">
                <a16:creationId xmlns:a16="http://schemas.microsoft.com/office/drawing/2014/main" id="{28376540-02F6-5DF5-9154-15A8EFA7A3B7}"/>
              </a:ext>
            </a:extLst>
          </p:cNvPr>
          <p:cNvSpPr txBox="1">
            <a:spLocks/>
          </p:cNvSpPr>
          <p:nvPr/>
        </p:nvSpPr>
        <p:spPr bwMode="gray">
          <a:xfrm>
            <a:off x="1243307" y="2064795"/>
            <a:ext cx="1992987"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1" algn="r">
              <a:lnSpc>
                <a:spcPct val="100000"/>
              </a:lnSpc>
            </a:pPr>
            <a:r>
              <a:rPr lang="en-GB" sz="4800" b="1" dirty="0">
                <a:solidFill>
                  <a:schemeClr val="accent4">
                    <a:lumMod val="75000"/>
                  </a:schemeClr>
                </a:solidFill>
              </a:rPr>
              <a:t>2x</a:t>
            </a:r>
            <a:endParaRPr lang="en-GB" sz="4400" b="1" dirty="0">
              <a:solidFill>
                <a:schemeClr val="accent4">
                  <a:lumMod val="75000"/>
                </a:schemeClr>
              </a:solidFill>
            </a:endParaRPr>
          </a:p>
        </p:txBody>
      </p:sp>
      <p:sp>
        <p:nvSpPr>
          <p:cNvPr id="25" name="Content Placeholder 2">
            <a:extLst>
              <a:ext uri="{FF2B5EF4-FFF2-40B4-BE49-F238E27FC236}">
                <a16:creationId xmlns:a16="http://schemas.microsoft.com/office/drawing/2014/main" id="{36610660-B178-083F-A011-1708869D86D5}"/>
              </a:ext>
            </a:extLst>
          </p:cNvPr>
          <p:cNvSpPr txBox="1">
            <a:spLocks/>
          </p:cNvSpPr>
          <p:nvPr/>
        </p:nvSpPr>
        <p:spPr bwMode="gray">
          <a:xfrm>
            <a:off x="5205946" y="2054971"/>
            <a:ext cx="2033014"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1" algn="r">
              <a:lnSpc>
                <a:spcPct val="100000"/>
              </a:lnSpc>
            </a:pPr>
            <a:r>
              <a:rPr lang="en-GB" sz="4800" b="1" dirty="0">
                <a:solidFill>
                  <a:schemeClr val="accent4">
                    <a:lumMod val="75000"/>
                  </a:schemeClr>
                </a:solidFill>
              </a:rPr>
              <a:t>2x</a:t>
            </a:r>
          </a:p>
        </p:txBody>
      </p:sp>
      <p:sp>
        <p:nvSpPr>
          <p:cNvPr id="26" name="Content Placeholder 2">
            <a:extLst>
              <a:ext uri="{FF2B5EF4-FFF2-40B4-BE49-F238E27FC236}">
                <a16:creationId xmlns:a16="http://schemas.microsoft.com/office/drawing/2014/main" id="{E1BDEAB4-4B35-CC56-B26D-4EABC872E901}"/>
              </a:ext>
            </a:extLst>
          </p:cNvPr>
          <p:cNvSpPr txBox="1">
            <a:spLocks/>
          </p:cNvSpPr>
          <p:nvPr/>
        </p:nvSpPr>
        <p:spPr bwMode="gray">
          <a:xfrm>
            <a:off x="9271143" y="2052233"/>
            <a:ext cx="2330036"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1" algn="r">
              <a:lnSpc>
                <a:spcPct val="100000"/>
              </a:lnSpc>
            </a:pPr>
            <a:r>
              <a:rPr lang="en-GB" sz="4800" b="1" dirty="0">
                <a:solidFill>
                  <a:schemeClr val="accent4">
                    <a:lumMod val="75000"/>
                  </a:schemeClr>
                </a:solidFill>
              </a:rPr>
              <a:t>60%</a:t>
            </a:r>
          </a:p>
        </p:txBody>
      </p:sp>
      <p:sp>
        <p:nvSpPr>
          <p:cNvPr id="28" name="TextBox 27">
            <a:extLst>
              <a:ext uri="{FF2B5EF4-FFF2-40B4-BE49-F238E27FC236}">
                <a16:creationId xmlns:a16="http://schemas.microsoft.com/office/drawing/2014/main" id="{F5F252CA-C48A-A64E-E95F-22AB1F01AEED}"/>
              </a:ext>
            </a:extLst>
          </p:cNvPr>
          <p:cNvSpPr txBox="1"/>
          <p:nvPr/>
        </p:nvSpPr>
        <p:spPr>
          <a:xfrm>
            <a:off x="468728" y="2990842"/>
            <a:ext cx="3685189" cy="461665"/>
          </a:xfrm>
          <a:prstGeom prst="rect">
            <a:avLst/>
          </a:prstGeom>
          <a:noFill/>
          <a:ln>
            <a:noFill/>
          </a:ln>
        </p:spPr>
        <p:txBody>
          <a:bodyPr wrap="square">
            <a:spAutoFit/>
          </a:bodyPr>
          <a:lstStyle/>
          <a:p>
            <a:pPr lvl="1" algn="ctr">
              <a:lnSpc>
                <a:spcPct val="100000"/>
              </a:lnSpc>
            </a:pPr>
            <a:r>
              <a:rPr lang="en-GB" sz="1200" b="1" dirty="0">
                <a:solidFill>
                  <a:schemeClr val="bg1">
                    <a:lumMod val="50000"/>
                    <a:lumOff val="50000"/>
                  </a:schemeClr>
                </a:solidFill>
              </a:rPr>
              <a:t>More likely to get fast food/takeaway immediately after</a:t>
            </a:r>
            <a:endParaRPr lang="en-GB" sz="700" dirty="0">
              <a:solidFill>
                <a:schemeClr val="bg1">
                  <a:lumMod val="50000"/>
                  <a:lumOff val="50000"/>
                </a:schemeClr>
              </a:solidFill>
            </a:endParaRPr>
          </a:p>
        </p:txBody>
      </p:sp>
      <p:sp>
        <p:nvSpPr>
          <p:cNvPr id="30" name="TextBox 29">
            <a:extLst>
              <a:ext uri="{FF2B5EF4-FFF2-40B4-BE49-F238E27FC236}">
                <a16:creationId xmlns:a16="http://schemas.microsoft.com/office/drawing/2014/main" id="{F7FA019F-3867-48FD-1622-F5BFA7AF2EEB}"/>
              </a:ext>
            </a:extLst>
          </p:cNvPr>
          <p:cNvSpPr txBox="1"/>
          <p:nvPr/>
        </p:nvSpPr>
        <p:spPr>
          <a:xfrm>
            <a:off x="8886960" y="3006283"/>
            <a:ext cx="2905621" cy="438582"/>
          </a:xfrm>
          <a:prstGeom prst="rect">
            <a:avLst/>
          </a:prstGeom>
          <a:noFill/>
          <a:ln>
            <a:noFill/>
          </a:ln>
        </p:spPr>
        <p:txBody>
          <a:bodyPr wrap="square">
            <a:spAutoFit/>
          </a:bodyPr>
          <a:lstStyle/>
          <a:p>
            <a:pPr lvl="1" algn="ctr">
              <a:lnSpc>
                <a:spcPct val="100000"/>
              </a:lnSpc>
            </a:pPr>
            <a:r>
              <a:rPr lang="en-GB" sz="1200" b="1" dirty="0">
                <a:solidFill>
                  <a:schemeClr val="bg1">
                    <a:lumMod val="50000"/>
                    <a:lumOff val="50000"/>
                  </a:schemeClr>
                </a:solidFill>
              </a:rPr>
              <a:t>Go out for a meal</a:t>
            </a:r>
          </a:p>
          <a:p>
            <a:pPr lvl="1" algn="ctr">
              <a:lnSpc>
                <a:spcPct val="100000"/>
              </a:lnSpc>
            </a:pPr>
            <a:r>
              <a:rPr lang="en-GB" sz="1050" dirty="0">
                <a:solidFill>
                  <a:schemeClr val="bg1">
                    <a:lumMod val="50000"/>
                    <a:lumOff val="50000"/>
                  </a:schemeClr>
                </a:solidFill>
              </a:rPr>
              <a:t>(Index: 184)</a:t>
            </a:r>
            <a:endParaRPr lang="en-GB" sz="500" dirty="0">
              <a:solidFill>
                <a:schemeClr val="bg1">
                  <a:lumMod val="50000"/>
                  <a:lumOff val="50000"/>
                </a:schemeClr>
              </a:solidFill>
            </a:endParaRPr>
          </a:p>
        </p:txBody>
      </p:sp>
      <p:sp>
        <p:nvSpPr>
          <p:cNvPr id="31" name="Rectangle 30">
            <a:extLst>
              <a:ext uri="{FF2B5EF4-FFF2-40B4-BE49-F238E27FC236}">
                <a16:creationId xmlns:a16="http://schemas.microsoft.com/office/drawing/2014/main" id="{E65B5A24-194A-C888-BF52-F1E6E9508990}"/>
              </a:ext>
            </a:extLst>
          </p:cNvPr>
          <p:cNvSpPr/>
          <p:nvPr/>
        </p:nvSpPr>
        <p:spPr>
          <a:xfrm>
            <a:off x="821181" y="6011446"/>
            <a:ext cx="11766515" cy="399687"/>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600" b="1" dirty="0">
                <a:solidFill>
                  <a:srgbClr val="FFFFFF"/>
                </a:solidFill>
              </a:rPr>
              <a:t>98% OF DCM CINEMAS ARE WITHIN ONE MILE OF A RETAIL LOCATION </a:t>
            </a:r>
          </a:p>
        </p:txBody>
      </p:sp>
      <p:sp>
        <p:nvSpPr>
          <p:cNvPr id="53" name="Content Placeholder 2">
            <a:extLst>
              <a:ext uri="{FF2B5EF4-FFF2-40B4-BE49-F238E27FC236}">
                <a16:creationId xmlns:a16="http://schemas.microsoft.com/office/drawing/2014/main" id="{8F2F2027-AAAC-4F22-766E-82A9C0620163}"/>
              </a:ext>
            </a:extLst>
          </p:cNvPr>
          <p:cNvSpPr txBox="1">
            <a:spLocks/>
          </p:cNvSpPr>
          <p:nvPr/>
        </p:nvSpPr>
        <p:spPr bwMode="gray">
          <a:xfrm>
            <a:off x="1354206" y="3939433"/>
            <a:ext cx="2330036"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1" algn="r">
              <a:lnSpc>
                <a:spcPct val="100000"/>
              </a:lnSpc>
            </a:pPr>
            <a:r>
              <a:rPr lang="en-GB" sz="4800" b="1" dirty="0">
                <a:solidFill>
                  <a:schemeClr val="accent4">
                    <a:lumMod val="75000"/>
                  </a:schemeClr>
                </a:solidFill>
              </a:rPr>
              <a:t>54%</a:t>
            </a:r>
            <a:endParaRPr lang="en-GB" sz="4400" b="1" dirty="0">
              <a:solidFill>
                <a:schemeClr val="accent4">
                  <a:lumMod val="75000"/>
                </a:schemeClr>
              </a:solidFill>
            </a:endParaRPr>
          </a:p>
        </p:txBody>
      </p:sp>
      <p:sp>
        <p:nvSpPr>
          <p:cNvPr id="54" name="Content Placeholder 2">
            <a:extLst>
              <a:ext uri="{FF2B5EF4-FFF2-40B4-BE49-F238E27FC236}">
                <a16:creationId xmlns:a16="http://schemas.microsoft.com/office/drawing/2014/main" id="{7AF5512E-0764-E22F-EB9C-013063D3CA79}"/>
              </a:ext>
            </a:extLst>
          </p:cNvPr>
          <p:cNvSpPr txBox="1">
            <a:spLocks/>
          </p:cNvSpPr>
          <p:nvPr/>
        </p:nvSpPr>
        <p:spPr bwMode="gray">
          <a:xfrm>
            <a:off x="5491596" y="3911110"/>
            <a:ext cx="2330036"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1" algn="r">
              <a:lnSpc>
                <a:spcPct val="100000"/>
              </a:lnSpc>
            </a:pPr>
            <a:r>
              <a:rPr lang="en-GB" sz="4800" b="1" dirty="0">
                <a:solidFill>
                  <a:schemeClr val="accent4">
                    <a:lumMod val="75000"/>
                  </a:schemeClr>
                </a:solidFill>
              </a:rPr>
              <a:t>68%</a:t>
            </a:r>
          </a:p>
        </p:txBody>
      </p:sp>
      <p:sp>
        <p:nvSpPr>
          <p:cNvPr id="55" name="Content Placeholder 2">
            <a:extLst>
              <a:ext uri="{FF2B5EF4-FFF2-40B4-BE49-F238E27FC236}">
                <a16:creationId xmlns:a16="http://schemas.microsoft.com/office/drawing/2014/main" id="{057CC47F-0533-E0BA-C915-7E593A7BB1AC}"/>
              </a:ext>
            </a:extLst>
          </p:cNvPr>
          <p:cNvSpPr txBox="1">
            <a:spLocks/>
          </p:cNvSpPr>
          <p:nvPr/>
        </p:nvSpPr>
        <p:spPr bwMode="gray">
          <a:xfrm>
            <a:off x="9271144" y="3967870"/>
            <a:ext cx="2330036"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1" algn="r">
              <a:lnSpc>
                <a:spcPct val="100000"/>
              </a:lnSpc>
            </a:pPr>
            <a:r>
              <a:rPr lang="en-GB" sz="4800" b="1" dirty="0">
                <a:solidFill>
                  <a:schemeClr val="accent4">
                    <a:lumMod val="75000"/>
                  </a:schemeClr>
                </a:solidFill>
              </a:rPr>
              <a:t>93%</a:t>
            </a:r>
          </a:p>
        </p:txBody>
      </p:sp>
      <p:sp>
        <p:nvSpPr>
          <p:cNvPr id="56" name="TextBox 55">
            <a:extLst>
              <a:ext uri="{FF2B5EF4-FFF2-40B4-BE49-F238E27FC236}">
                <a16:creationId xmlns:a16="http://schemas.microsoft.com/office/drawing/2014/main" id="{910813A1-EF26-2D4C-BA9B-26245FC7A6FA}"/>
              </a:ext>
            </a:extLst>
          </p:cNvPr>
          <p:cNvSpPr txBox="1"/>
          <p:nvPr/>
        </p:nvSpPr>
        <p:spPr>
          <a:xfrm>
            <a:off x="821181" y="4976657"/>
            <a:ext cx="3234708" cy="276999"/>
          </a:xfrm>
          <a:prstGeom prst="rect">
            <a:avLst/>
          </a:prstGeom>
          <a:noFill/>
          <a:ln>
            <a:noFill/>
          </a:ln>
        </p:spPr>
        <p:txBody>
          <a:bodyPr wrap="square">
            <a:spAutoFit/>
          </a:bodyPr>
          <a:lstStyle/>
          <a:p>
            <a:pPr lvl="1" algn="ctr">
              <a:lnSpc>
                <a:spcPct val="100000"/>
              </a:lnSpc>
            </a:pPr>
            <a:r>
              <a:rPr lang="en-GB" sz="1200" b="1" dirty="0">
                <a:solidFill>
                  <a:schemeClr val="bg1">
                    <a:lumMod val="50000"/>
                    <a:lumOff val="50000"/>
                  </a:schemeClr>
                </a:solidFill>
              </a:rPr>
              <a:t>Shop on the high street</a:t>
            </a:r>
            <a:endParaRPr lang="en-GB" sz="700" dirty="0">
              <a:solidFill>
                <a:schemeClr val="bg1">
                  <a:lumMod val="50000"/>
                  <a:lumOff val="50000"/>
                </a:schemeClr>
              </a:solidFill>
            </a:endParaRPr>
          </a:p>
        </p:txBody>
      </p:sp>
      <p:sp>
        <p:nvSpPr>
          <p:cNvPr id="57" name="TextBox 56">
            <a:extLst>
              <a:ext uri="{FF2B5EF4-FFF2-40B4-BE49-F238E27FC236}">
                <a16:creationId xmlns:a16="http://schemas.microsoft.com/office/drawing/2014/main" id="{4B42C12F-9E4A-B165-B774-E04C79C051D2}"/>
              </a:ext>
            </a:extLst>
          </p:cNvPr>
          <p:cNvSpPr txBox="1"/>
          <p:nvPr/>
        </p:nvSpPr>
        <p:spPr>
          <a:xfrm>
            <a:off x="4916011" y="4971818"/>
            <a:ext cx="2905621" cy="646331"/>
          </a:xfrm>
          <a:prstGeom prst="rect">
            <a:avLst/>
          </a:prstGeom>
          <a:noFill/>
          <a:ln>
            <a:noFill/>
          </a:ln>
        </p:spPr>
        <p:txBody>
          <a:bodyPr wrap="square">
            <a:spAutoFit/>
          </a:bodyPr>
          <a:lstStyle/>
          <a:p>
            <a:pPr lvl="1" algn="ctr">
              <a:lnSpc>
                <a:spcPct val="100000"/>
              </a:lnSpc>
            </a:pPr>
            <a:r>
              <a:rPr lang="en-GB" sz="1200" b="1" dirty="0">
                <a:solidFill>
                  <a:schemeClr val="bg1">
                    <a:lumMod val="50000"/>
                    <a:lumOff val="50000"/>
                  </a:schemeClr>
                </a:solidFill>
              </a:rPr>
              <a:t>Check mobile phone to browse or check social media</a:t>
            </a:r>
          </a:p>
          <a:p>
            <a:pPr lvl="1" algn="ctr">
              <a:lnSpc>
                <a:spcPct val="100000"/>
              </a:lnSpc>
            </a:pPr>
            <a:r>
              <a:rPr lang="en-GB" sz="1050" dirty="0">
                <a:solidFill>
                  <a:schemeClr val="bg1">
                    <a:lumMod val="50000"/>
                    <a:lumOff val="50000"/>
                  </a:schemeClr>
                </a:solidFill>
              </a:rPr>
              <a:t>(Index: 142)</a:t>
            </a:r>
            <a:endParaRPr lang="en-GB" sz="500" dirty="0">
              <a:solidFill>
                <a:schemeClr val="bg1">
                  <a:lumMod val="50000"/>
                  <a:lumOff val="50000"/>
                </a:schemeClr>
              </a:solidFill>
            </a:endParaRPr>
          </a:p>
        </p:txBody>
      </p:sp>
      <p:sp>
        <p:nvSpPr>
          <p:cNvPr id="58" name="TextBox 57">
            <a:extLst>
              <a:ext uri="{FF2B5EF4-FFF2-40B4-BE49-F238E27FC236}">
                <a16:creationId xmlns:a16="http://schemas.microsoft.com/office/drawing/2014/main" id="{ED363B70-C6D9-49C1-4703-24032021F747}"/>
              </a:ext>
            </a:extLst>
          </p:cNvPr>
          <p:cNvSpPr txBox="1"/>
          <p:nvPr/>
        </p:nvSpPr>
        <p:spPr>
          <a:xfrm>
            <a:off x="8886960" y="4964035"/>
            <a:ext cx="2905621" cy="461665"/>
          </a:xfrm>
          <a:prstGeom prst="rect">
            <a:avLst/>
          </a:prstGeom>
          <a:noFill/>
          <a:ln>
            <a:noFill/>
          </a:ln>
        </p:spPr>
        <p:txBody>
          <a:bodyPr wrap="square">
            <a:spAutoFit/>
          </a:bodyPr>
          <a:lstStyle/>
          <a:p>
            <a:pPr lvl="1" algn="ctr">
              <a:lnSpc>
                <a:spcPct val="100000"/>
              </a:lnSpc>
            </a:pPr>
            <a:r>
              <a:rPr lang="en-GB" sz="1200" b="1" dirty="0">
                <a:solidFill>
                  <a:schemeClr val="bg1">
                    <a:lumMod val="50000"/>
                    <a:lumOff val="50000"/>
                  </a:schemeClr>
                </a:solidFill>
              </a:rPr>
              <a:t>More likely to go to a pub/bar after visiting the cinema</a:t>
            </a:r>
            <a:endParaRPr lang="en-GB" sz="700" dirty="0">
              <a:solidFill>
                <a:schemeClr val="bg1">
                  <a:lumMod val="50000"/>
                  <a:lumOff val="50000"/>
                </a:schemeClr>
              </a:solidFill>
            </a:endParaRPr>
          </a:p>
        </p:txBody>
      </p:sp>
      <p:sp>
        <p:nvSpPr>
          <p:cNvPr id="59" name="TextBox 58">
            <a:extLst>
              <a:ext uri="{FF2B5EF4-FFF2-40B4-BE49-F238E27FC236}">
                <a16:creationId xmlns:a16="http://schemas.microsoft.com/office/drawing/2014/main" id="{2E53CFA1-3C9E-3CEF-56BB-FE1B67134996}"/>
              </a:ext>
            </a:extLst>
          </p:cNvPr>
          <p:cNvSpPr txBox="1"/>
          <p:nvPr/>
        </p:nvSpPr>
        <p:spPr>
          <a:xfrm>
            <a:off x="4241455" y="2999683"/>
            <a:ext cx="4470430" cy="276999"/>
          </a:xfrm>
          <a:prstGeom prst="rect">
            <a:avLst/>
          </a:prstGeom>
          <a:noFill/>
          <a:ln>
            <a:noFill/>
          </a:ln>
        </p:spPr>
        <p:txBody>
          <a:bodyPr wrap="square">
            <a:spAutoFit/>
          </a:bodyPr>
          <a:lstStyle/>
          <a:p>
            <a:pPr lvl="1" algn="ctr">
              <a:lnSpc>
                <a:spcPct val="100000"/>
              </a:lnSpc>
            </a:pPr>
            <a:r>
              <a:rPr lang="en-GB" sz="1200" b="1" dirty="0">
                <a:solidFill>
                  <a:schemeClr val="bg1">
                    <a:lumMod val="50000"/>
                    <a:lumOff val="50000"/>
                  </a:schemeClr>
                </a:solidFill>
              </a:rPr>
              <a:t>More likely to go online shopping immediately after</a:t>
            </a:r>
            <a:endParaRPr lang="en-GB" sz="700" dirty="0">
              <a:solidFill>
                <a:schemeClr val="bg1">
                  <a:lumMod val="50000"/>
                  <a:lumOff val="50000"/>
                </a:schemeClr>
              </a:solidFill>
            </a:endParaRPr>
          </a:p>
        </p:txBody>
      </p:sp>
      <p:sp>
        <p:nvSpPr>
          <p:cNvPr id="60" name="Freeform 296">
            <a:extLst>
              <a:ext uri="{FF2B5EF4-FFF2-40B4-BE49-F238E27FC236}">
                <a16:creationId xmlns:a16="http://schemas.microsoft.com/office/drawing/2014/main" id="{EB6B54F9-4538-1C44-FC19-CDF29325562D}"/>
              </a:ext>
            </a:extLst>
          </p:cNvPr>
          <p:cNvSpPr>
            <a:spLocks noEditPoints="1"/>
          </p:cNvSpPr>
          <p:nvPr/>
        </p:nvSpPr>
        <p:spPr bwMode="auto">
          <a:xfrm>
            <a:off x="5430207" y="3940311"/>
            <a:ext cx="888210" cy="859678"/>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1" name="Freeform 210">
            <a:extLst>
              <a:ext uri="{FF2B5EF4-FFF2-40B4-BE49-F238E27FC236}">
                <a16:creationId xmlns:a16="http://schemas.microsoft.com/office/drawing/2014/main" id="{FAEDE7D7-56A1-C7B3-8EF5-AF34063BBF4B}"/>
              </a:ext>
            </a:extLst>
          </p:cNvPr>
          <p:cNvSpPr>
            <a:spLocks noEditPoints="1"/>
          </p:cNvSpPr>
          <p:nvPr/>
        </p:nvSpPr>
        <p:spPr bwMode="auto">
          <a:xfrm>
            <a:off x="9271144" y="3935946"/>
            <a:ext cx="852785" cy="868408"/>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62" name="Freeform 101">
            <a:extLst>
              <a:ext uri="{FF2B5EF4-FFF2-40B4-BE49-F238E27FC236}">
                <a16:creationId xmlns:a16="http://schemas.microsoft.com/office/drawing/2014/main" id="{189ADA97-8A0D-B852-1CDE-C116DBA4E34B}"/>
              </a:ext>
            </a:extLst>
          </p:cNvPr>
          <p:cNvSpPr>
            <a:spLocks noEditPoints="1"/>
          </p:cNvSpPr>
          <p:nvPr/>
        </p:nvSpPr>
        <p:spPr bwMode="auto">
          <a:xfrm>
            <a:off x="1470948" y="3950718"/>
            <a:ext cx="818203" cy="800059"/>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118894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moments of 2022</a:t>
            </a:r>
          </a:p>
        </p:txBody>
      </p:sp>
      <p:sp>
        <p:nvSpPr>
          <p:cNvPr id="10" name="Text Placeholder 9"/>
          <p:cNvSpPr>
            <a:spLocks noGrp="1"/>
          </p:cNvSpPr>
          <p:nvPr>
            <p:ph type="body" sz="quarter" idx="11"/>
          </p:nvPr>
        </p:nvSpPr>
        <p:spPr>
          <a:xfrm>
            <a:off x="8238838" y="7141214"/>
            <a:ext cx="5068888" cy="369332"/>
          </a:xfrm>
        </p:spPr>
        <p:txBody>
          <a:bodyPr/>
          <a:lstStyle/>
          <a:p>
            <a:pPr>
              <a:lnSpc>
                <a:spcPct val="100000"/>
              </a:lnSpc>
            </a:pPr>
            <a:r>
              <a:rPr lang="en-US" dirty="0"/>
              <a:t>Source: 1 TGI GB 2022. Target: Likely to be watching the FIFA World Cup this year.</a:t>
            </a:r>
          </a:p>
          <a:p>
            <a:pPr>
              <a:lnSpc>
                <a:spcPct val="100000"/>
              </a:lnSpc>
            </a:pPr>
            <a:r>
              <a:rPr lang="en-US" dirty="0"/>
              <a:t>2 FAME 2021 Target 16-34 Men </a:t>
            </a:r>
          </a:p>
          <a:p>
            <a:pPr>
              <a:lnSpc>
                <a:spcPct val="100000"/>
              </a:lnSpc>
            </a:pPr>
            <a:endParaRPr lang="en-US" dirty="0"/>
          </a:p>
        </p:txBody>
      </p:sp>
      <p:sp>
        <p:nvSpPr>
          <p:cNvPr id="17" name="Freeform 287"/>
          <p:cNvSpPr>
            <a:spLocks noEditPoints="1"/>
          </p:cNvSpPr>
          <p:nvPr/>
        </p:nvSpPr>
        <p:spPr bwMode="auto">
          <a:xfrm>
            <a:off x="7390254" y="4786395"/>
            <a:ext cx="1440000" cy="144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chemeClr val="tx2"/>
          </a:solidFill>
          <a:ln>
            <a:noFill/>
          </a:ln>
        </p:spPr>
        <p:txBody>
          <a:bodyPr/>
          <a:lstStyle/>
          <a:p>
            <a:endParaRPr lang="en-GB"/>
          </a:p>
        </p:txBody>
      </p:sp>
      <p:sp>
        <p:nvSpPr>
          <p:cNvPr id="18" name="Freeform 234"/>
          <p:cNvSpPr>
            <a:spLocks noEditPoints="1"/>
          </p:cNvSpPr>
          <p:nvPr/>
        </p:nvSpPr>
        <p:spPr bwMode="auto">
          <a:xfrm>
            <a:off x="7390254" y="2579688"/>
            <a:ext cx="1440000" cy="144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chemeClr val="tx2"/>
          </a:solidFill>
          <a:ln>
            <a:noFill/>
          </a:ln>
        </p:spPr>
        <p:txBody>
          <a:bodyPr/>
          <a:lstStyle/>
          <a:p>
            <a:endParaRPr lang="en-GB"/>
          </a:p>
        </p:txBody>
      </p:sp>
      <p:sp>
        <p:nvSpPr>
          <p:cNvPr id="19" name="Text Placeholder 5"/>
          <p:cNvSpPr>
            <a:spLocks noGrp="1"/>
          </p:cNvSpPr>
          <p:nvPr>
            <p:ph type="body" sz="quarter" idx="16"/>
          </p:nvPr>
        </p:nvSpPr>
        <p:spPr bwMode="gray">
          <a:xfrm>
            <a:off x="343363" y="1391403"/>
            <a:ext cx="11959473" cy="240856"/>
          </a:xfrm>
        </p:spPr>
        <p:txBody>
          <a:bodyPr/>
          <a:lstStyle/>
          <a:p>
            <a:pPr>
              <a:lnSpc>
                <a:spcPct val="100000"/>
              </a:lnSpc>
            </a:pPr>
            <a:r>
              <a:rPr lang="en-US" dirty="0"/>
              <a:t>FIFA World Cup 2022</a:t>
            </a:r>
          </a:p>
          <a:p>
            <a:pPr>
              <a:lnSpc>
                <a:spcPct val="100000"/>
              </a:lnSpc>
            </a:pPr>
            <a:r>
              <a:rPr lang="en-US" dirty="0">
                <a:solidFill>
                  <a:schemeClr val="accent6"/>
                </a:solidFill>
              </a:rPr>
              <a:t>Young men don’t like missing out on shared experiences with their friends, and they are likely to trust brands shown in the cinema…</a:t>
            </a:r>
          </a:p>
        </p:txBody>
      </p:sp>
      <p:sp>
        <p:nvSpPr>
          <p:cNvPr id="20" name="Text Placeholder 6"/>
          <p:cNvSpPr>
            <a:spLocks noGrp="1"/>
          </p:cNvSpPr>
          <p:nvPr>
            <p:ph type="body" sz="quarter" idx="14"/>
          </p:nvPr>
        </p:nvSpPr>
        <p:spPr>
          <a:xfrm>
            <a:off x="270000" y="664058"/>
            <a:ext cx="12423740" cy="436608"/>
          </a:xfrm>
        </p:spPr>
        <p:txBody>
          <a:bodyPr/>
          <a:lstStyle/>
          <a:p>
            <a:r>
              <a:rPr lang="en-GB" dirty="0"/>
              <a:t>Brands can benefit by reaching young men in highly anticipated films before &amp; after big events in 2022, where they will be in groups of friends experiencing the shared moments and hype of a new film</a:t>
            </a:r>
          </a:p>
          <a:p>
            <a:endParaRPr lang="en-US" dirty="0"/>
          </a:p>
        </p:txBody>
      </p:sp>
      <p:sp>
        <p:nvSpPr>
          <p:cNvPr id="21" name="Content Placeholder 8">
            <a:extLst>
              <a:ext uri="{FF2B5EF4-FFF2-40B4-BE49-F238E27FC236}">
                <a16:creationId xmlns:a16="http://schemas.microsoft.com/office/drawing/2014/main" id="{678C44D4-B0F3-3E1A-40AD-116CDEF0BA0F}"/>
              </a:ext>
            </a:extLst>
          </p:cNvPr>
          <p:cNvSpPr>
            <a:spLocks noGrp="1"/>
          </p:cNvSpPr>
          <p:nvPr>
            <p:ph idx="21"/>
          </p:nvPr>
        </p:nvSpPr>
        <p:spPr bwMode="gray">
          <a:xfrm>
            <a:off x="3724982" y="2782001"/>
            <a:ext cx="2322512" cy="1035374"/>
          </a:xfrm>
        </p:spPr>
        <p:txBody>
          <a:bodyPr/>
          <a:lstStyle/>
          <a:p>
            <a:pPr lvl="2">
              <a:lnSpc>
                <a:spcPts val="1600"/>
              </a:lnSpc>
            </a:pPr>
            <a:r>
              <a:rPr lang="en-US" dirty="0"/>
              <a:t>64% </a:t>
            </a:r>
          </a:p>
          <a:p>
            <a:pPr lvl="2">
              <a:lnSpc>
                <a:spcPts val="1600"/>
              </a:lnSpc>
            </a:pPr>
            <a:r>
              <a:rPr lang="en-US" b="0" dirty="0">
                <a:solidFill>
                  <a:schemeClr val="bg1"/>
                </a:solidFill>
              </a:rPr>
              <a:t>Of those who are planning to watch the FIFA World Cup are male</a:t>
            </a:r>
            <a:r>
              <a:rPr lang="en-US" sz="1200" b="0" baseline="30000" dirty="0">
                <a:solidFill>
                  <a:schemeClr val="bg1">
                    <a:lumMod val="50000"/>
                    <a:lumOff val="50000"/>
                  </a:schemeClr>
                </a:solidFill>
              </a:rPr>
              <a:t>1</a:t>
            </a:r>
            <a:endParaRPr lang="en-US" sz="1000" b="0" baseline="30000" dirty="0">
              <a:solidFill>
                <a:schemeClr val="bg1">
                  <a:lumMod val="50000"/>
                  <a:lumOff val="50000"/>
                </a:schemeClr>
              </a:solidFill>
            </a:endParaRPr>
          </a:p>
        </p:txBody>
      </p:sp>
      <p:sp>
        <p:nvSpPr>
          <p:cNvPr id="22" name="Content Placeholder 9">
            <a:extLst>
              <a:ext uri="{FF2B5EF4-FFF2-40B4-BE49-F238E27FC236}">
                <a16:creationId xmlns:a16="http://schemas.microsoft.com/office/drawing/2014/main" id="{6AC25F0A-6CFA-7DAD-33FE-DCB914CF3B08}"/>
              </a:ext>
            </a:extLst>
          </p:cNvPr>
          <p:cNvSpPr>
            <a:spLocks noGrp="1"/>
          </p:cNvSpPr>
          <p:nvPr>
            <p:ph idx="22"/>
          </p:nvPr>
        </p:nvSpPr>
        <p:spPr bwMode="gray">
          <a:xfrm>
            <a:off x="3688909" y="4979689"/>
            <a:ext cx="2314301" cy="1042396"/>
          </a:xfrm>
        </p:spPr>
        <p:txBody>
          <a:bodyPr/>
          <a:lstStyle/>
          <a:p>
            <a:pPr lvl="2">
              <a:lnSpc>
                <a:spcPts val="1600"/>
              </a:lnSpc>
            </a:pPr>
            <a:r>
              <a:rPr lang="en-US" dirty="0"/>
              <a:t>45% </a:t>
            </a:r>
          </a:p>
          <a:p>
            <a:pPr lvl="2">
              <a:lnSpc>
                <a:spcPts val="1600"/>
              </a:lnSpc>
            </a:pPr>
            <a:r>
              <a:rPr lang="en-US" b="0" dirty="0">
                <a:solidFill>
                  <a:schemeClr val="bg1"/>
                </a:solidFill>
              </a:rPr>
              <a:t>More likely to definitely agree that they ‘feel left out if my friends are talking about a film I haven’t seen’</a:t>
            </a:r>
            <a:r>
              <a:rPr lang="en-US" sz="1200" b="0" baseline="30000" dirty="0">
                <a:solidFill>
                  <a:schemeClr val="bg1">
                    <a:lumMod val="50000"/>
                    <a:lumOff val="50000"/>
                  </a:schemeClr>
                </a:solidFill>
              </a:rPr>
              <a:t>2</a:t>
            </a:r>
            <a:endParaRPr lang="en-US" sz="1000" b="0" baseline="30000" dirty="0">
              <a:solidFill>
                <a:schemeClr val="bg1">
                  <a:lumMod val="50000"/>
                  <a:lumOff val="50000"/>
                </a:schemeClr>
              </a:solidFill>
            </a:endParaRPr>
          </a:p>
        </p:txBody>
      </p:sp>
      <p:sp>
        <p:nvSpPr>
          <p:cNvPr id="24" name="Content Placeholder 8">
            <a:extLst>
              <a:ext uri="{FF2B5EF4-FFF2-40B4-BE49-F238E27FC236}">
                <a16:creationId xmlns:a16="http://schemas.microsoft.com/office/drawing/2014/main" id="{A821F4AD-0B81-045E-74D7-E91738320203}"/>
              </a:ext>
            </a:extLst>
          </p:cNvPr>
          <p:cNvSpPr txBox="1">
            <a:spLocks/>
          </p:cNvSpPr>
          <p:nvPr/>
        </p:nvSpPr>
        <p:spPr bwMode="gray">
          <a:xfrm>
            <a:off x="9262182" y="2704484"/>
            <a:ext cx="2322512" cy="1035374"/>
          </a:xfrm>
          <a:prstGeom prst="rect">
            <a:avLst/>
          </a:prstGeom>
        </p:spPr>
        <p:txBody>
          <a:bodyPr vert="horz" lIns="0" tIns="0" rIns="0" bIns="0" rtlCol="0" anchor="ctr">
            <a:noAutofit/>
          </a:bodyPr>
          <a:lstStyle>
            <a:lvl1pPr marL="0" indent="0" algn="l" defTabSz="961844" rtl="0" eaLnBrk="1" latinLnBrk="0" hangingPunct="1">
              <a:lnSpc>
                <a:spcPts val="2000"/>
              </a:lnSpc>
              <a:spcBef>
                <a:spcPts val="0"/>
              </a:spcBef>
              <a:buClr>
                <a:srgbClr val="FFFFFF"/>
              </a:buClr>
              <a:buSzPct val="100000"/>
              <a:buFont typeface="Arial"/>
              <a:buNone/>
              <a:defRPr sz="1800" b="1" kern="1200" baseline="0">
                <a:solidFill>
                  <a:schemeClr val="tx2"/>
                </a:solidFill>
                <a:latin typeface="+mn-lt"/>
                <a:ea typeface="+mn-ea"/>
                <a:cs typeface="+mn-cs"/>
              </a:defRPr>
            </a:lvl1pPr>
            <a:lvl2pPr marL="0" indent="0" algn="l" defTabSz="961844" rtl="0" eaLnBrk="1" latinLnBrk="0" hangingPunct="1">
              <a:lnSpc>
                <a:spcPts val="2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2">
              <a:lnSpc>
                <a:spcPts val="1600"/>
              </a:lnSpc>
            </a:pPr>
            <a:r>
              <a:rPr lang="en-US" dirty="0"/>
              <a:t>65% </a:t>
            </a:r>
          </a:p>
          <a:p>
            <a:pPr lvl="2">
              <a:lnSpc>
                <a:spcPts val="1600"/>
              </a:lnSpc>
            </a:pPr>
            <a:r>
              <a:rPr lang="en-US" b="0" dirty="0">
                <a:solidFill>
                  <a:schemeClr val="bg1"/>
                </a:solidFill>
              </a:rPr>
              <a:t>Agree that advertising in the cinema is trustworthy</a:t>
            </a:r>
            <a:r>
              <a:rPr lang="en-US" sz="1200" b="0" baseline="30000" dirty="0">
                <a:solidFill>
                  <a:schemeClr val="bg1">
                    <a:lumMod val="50000"/>
                    <a:lumOff val="50000"/>
                  </a:schemeClr>
                </a:solidFill>
              </a:rPr>
              <a:t>2</a:t>
            </a:r>
            <a:endParaRPr lang="en-US" sz="1000" b="0" baseline="30000" dirty="0">
              <a:solidFill>
                <a:schemeClr val="bg1">
                  <a:lumMod val="50000"/>
                  <a:lumOff val="50000"/>
                </a:schemeClr>
              </a:solidFill>
            </a:endParaRPr>
          </a:p>
        </p:txBody>
      </p:sp>
      <p:sp>
        <p:nvSpPr>
          <p:cNvPr id="27" name="Content Placeholder 8">
            <a:extLst>
              <a:ext uri="{FF2B5EF4-FFF2-40B4-BE49-F238E27FC236}">
                <a16:creationId xmlns:a16="http://schemas.microsoft.com/office/drawing/2014/main" id="{7783C187-8BD1-305F-D42C-EABCD17BF826}"/>
              </a:ext>
            </a:extLst>
          </p:cNvPr>
          <p:cNvSpPr txBox="1">
            <a:spLocks/>
          </p:cNvSpPr>
          <p:nvPr/>
        </p:nvSpPr>
        <p:spPr bwMode="gray">
          <a:xfrm>
            <a:off x="9262182" y="4825989"/>
            <a:ext cx="2322512" cy="1035374"/>
          </a:xfrm>
          <a:prstGeom prst="rect">
            <a:avLst/>
          </a:prstGeom>
        </p:spPr>
        <p:txBody>
          <a:bodyPr vert="horz" lIns="0" tIns="0" rIns="0" bIns="0" rtlCol="0" anchor="ctr">
            <a:noAutofit/>
          </a:bodyPr>
          <a:lstStyle>
            <a:lvl1pPr marL="0" indent="0" algn="l" defTabSz="961844" rtl="0" eaLnBrk="1" latinLnBrk="0" hangingPunct="1">
              <a:lnSpc>
                <a:spcPts val="2000"/>
              </a:lnSpc>
              <a:spcBef>
                <a:spcPts val="0"/>
              </a:spcBef>
              <a:buClr>
                <a:srgbClr val="FFFFFF"/>
              </a:buClr>
              <a:buSzPct val="100000"/>
              <a:buFont typeface="Arial"/>
              <a:buNone/>
              <a:defRPr sz="1800" b="1" kern="1200" baseline="0">
                <a:solidFill>
                  <a:schemeClr val="tx2"/>
                </a:solidFill>
                <a:latin typeface="+mn-lt"/>
                <a:ea typeface="+mn-ea"/>
                <a:cs typeface="+mn-cs"/>
              </a:defRPr>
            </a:lvl1pPr>
            <a:lvl2pPr marL="0" indent="0" algn="l" defTabSz="961844" rtl="0" eaLnBrk="1" latinLnBrk="0" hangingPunct="1">
              <a:lnSpc>
                <a:spcPts val="2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2">
              <a:lnSpc>
                <a:spcPts val="1600"/>
              </a:lnSpc>
            </a:pPr>
            <a:r>
              <a:rPr lang="en-US" dirty="0"/>
              <a:t>2x</a:t>
            </a:r>
          </a:p>
          <a:p>
            <a:pPr lvl="2">
              <a:lnSpc>
                <a:spcPts val="1600"/>
              </a:lnSpc>
            </a:pPr>
            <a:r>
              <a:rPr lang="en-US" b="0" dirty="0">
                <a:solidFill>
                  <a:schemeClr val="bg1"/>
                </a:solidFill>
              </a:rPr>
              <a:t>More likely to go to the cinema in a group of 7+ people</a:t>
            </a:r>
            <a:r>
              <a:rPr lang="en-US" sz="1200" b="0" baseline="30000" dirty="0">
                <a:solidFill>
                  <a:schemeClr val="bg1">
                    <a:lumMod val="50000"/>
                    <a:lumOff val="50000"/>
                  </a:schemeClr>
                </a:solidFill>
              </a:rPr>
              <a:t>2</a:t>
            </a:r>
            <a:endParaRPr lang="en-US" sz="1000" b="0" baseline="30000" dirty="0">
              <a:solidFill>
                <a:schemeClr val="bg1">
                  <a:lumMod val="50000"/>
                  <a:lumOff val="50000"/>
                </a:schemeClr>
              </a:solidFill>
            </a:endParaRPr>
          </a:p>
        </p:txBody>
      </p:sp>
      <p:sp>
        <p:nvSpPr>
          <p:cNvPr id="28" name="Freeform 295">
            <a:extLst>
              <a:ext uri="{FF2B5EF4-FFF2-40B4-BE49-F238E27FC236}">
                <a16:creationId xmlns:a16="http://schemas.microsoft.com/office/drawing/2014/main" id="{8393797C-CDB4-51ED-6953-4927FB37BDD4}"/>
              </a:ext>
            </a:extLst>
          </p:cNvPr>
          <p:cNvSpPr>
            <a:spLocks noEditPoints="1"/>
          </p:cNvSpPr>
          <p:nvPr/>
        </p:nvSpPr>
        <p:spPr bwMode="auto">
          <a:xfrm>
            <a:off x="2065519" y="2479858"/>
            <a:ext cx="1434798" cy="144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393">
            <a:extLst>
              <a:ext uri="{FF2B5EF4-FFF2-40B4-BE49-F238E27FC236}">
                <a16:creationId xmlns:a16="http://schemas.microsoft.com/office/drawing/2014/main" id="{A41B7D74-A324-58DD-9FA0-BEF80F210BFD}"/>
              </a:ext>
            </a:extLst>
          </p:cNvPr>
          <p:cNvSpPr>
            <a:spLocks noEditPoints="1"/>
          </p:cNvSpPr>
          <p:nvPr/>
        </p:nvSpPr>
        <p:spPr bwMode="auto">
          <a:xfrm>
            <a:off x="2065519" y="4780887"/>
            <a:ext cx="1434798" cy="144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Tree>
    <p:extLst>
      <p:ext uri="{BB962C8B-B14F-4D97-AF65-F5344CB8AC3E}">
        <p14:creationId xmlns:p14="http://schemas.microsoft.com/office/powerpoint/2010/main" val="20000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5B912D56-55E9-024D-963F-6C912635892B}"/>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9B81A428-C4B1-F642-88AE-8ED774BA0FC3}"/>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12.xml><?xml version="1.0" encoding="utf-8"?>
<a:theme xmlns:a="http://schemas.openxmlformats.org/drawingml/2006/main" name="1_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5B912D56-55E9-024D-963F-6C912635892B}"/>
    </a:ext>
  </a:extLst>
</a:theme>
</file>

<file path=ppt/theme/theme13.xml><?xml version="1.0" encoding="utf-8"?>
<a:theme xmlns:a="http://schemas.openxmlformats.org/drawingml/2006/main" name="2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14.xml><?xml version="1.0" encoding="utf-8"?>
<a:theme xmlns:a="http://schemas.openxmlformats.org/drawingml/2006/main" name="1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9CE8977-1B51-3943-9CDA-1946ADC91368}"/>
    </a:ext>
  </a:extLst>
</a:theme>
</file>

<file path=ppt/theme/theme15.xml><?xml version="1.0" encoding="utf-8"?>
<a:theme xmlns:a="http://schemas.openxmlformats.org/drawingml/2006/main" name="3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16.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6BC1A207-515F-42D6-BF08-B5CF753DA50C}"/>
    </a:ext>
  </a:extLst>
</a:theme>
</file>

<file path=ppt/theme/theme17.xml><?xml version="1.0" encoding="utf-8"?>
<a:theme xmlns:a="http://schemas.openxmlformats.org/drawingml/2006/main" name="2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9CE8977-1B51-3943-9CDA-1946ADC91368}"/>
    </a:ext>
  </a:extLst>
</a:theme>
</file>

<file path=ppt/theme/theme18.xml><?xml version="1.0" encoding="utf-8"?>
<a:theme xmlns:a="http://schemas.openxmlformats.org/drawingml/2006/main" name="4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19.xml><?xml version="1.0" encoding="utf-8"?>
<a:theme xmlns:a="http://schemas.openxmlformats.org/drawingml/2006/main" name="5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F42B4113-7D75-1742-BAD8-F2115512947F}"/>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94EAF0B-F199-7242-A2F1-D1FA5FD15D7B}"/>
    </a:ext>
  </a:extLst>
</a:theme>
</file>

<file path=ppt/theme/theme20.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7EC78B1C-5D69-4949-9B2C-D1A06225736E}"/>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9CE8977-1B51-3943-9CDA-1946ADC91368}"/>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61EAB93-89FC-7C45-A263-CCB4337C1C1A}"/>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B2B0FD12-3727-E94A-BBF9-50CA084E2676}"/>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6535D1B-DEC1-D540-9F33-D202B6B25608}"/>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638900D9-EBF9-0D4A-AE83-BD423BA4FCE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9F23741BBCA54397EFDC35C09C6FCF" ma:contentTypeVersion="10" ma:contentTypeDescription="Create a new document." ma:contentTypeScope="" ma:versionID="1ae245701c03476301fca16cfba603ce">
  <xsd:schema xmlns:xsd="http://www.w3.org/2001/XMLSchema" xmlns:xs="http://www.w3.org/2001/XMLSchema" xmlns:p="http://schemas.microsoft.com/office/2006/metadata/properties" xmlns:ns3="66538f08-eb5f-4e7d-99af-536f52b30331" targetNamespace="http://schemas.microsoft.com/office/2006/metadata/properties" ma:root="true" ma:fieldsID="090e22d7464973e6ecb4106a529bf842" ns3:_="">
    <xsd:import namespace="66538f08-eb5f-4e7d-99af-536f52b3033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538f08-eb5f-4e7d-99af-536f52b3033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27EB8A-624C-40FB-A4FC-C1360BD36074}">
  <ds:schemaRefs>
    <ds:schemaRef ds:uri="http://purl.org/dc/terms/"/>
    <ds:schemaRef ds:uri="http://schemas.openxmlformats.org/package/2006/metadata/core-properties"/>
    <ds:schemaRef ds:uri="http://purl.org/dc/dcmitype/"/>
    <ds:schemaRef ds:uri="66538f08-eb5f-4e7d-99af-536f52b30331"/>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7BE3D713-4586-4B3E-86DA-B43AC47789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538f08-eb5f-4e7d-99af-536f52b303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BF37A1-1610-4652-80BD-E15D68A9DA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1340</Words>
  <Application>Microsoft Office PowerPoint</Application>
  <PresentationFormat>Custom</PresentationFormat>
  <Paragraphs>187</Paragraphs>
  <Slides>11</Slides>
  <Notes>5</Notes>
  <HiddenSlides>0</HiddenSlides>
  <MMClips>0</MMClips>
  <ScaleCrop>false</ScaleCrop>
  <HeadingPairs>
    <vt:vector size="8" baseType="variant">
      <vt:variant>
        <vt:lpstr>Fonts Used</vt:lpstr>
      </vt:variant>
      <vt:variant>
        <vt:i4>4</vt:i4>
      </vt:variant>
      <vt:variant>
        <vt:lpstr>Theme</vt:lpstr>
      </vt:variant>
      <vt:variant>
        <vt:i4>19</vt:i4>
      </vt:variant>
      <vt:variant>
        <vt:lpstr>Embedded OLE Servers</vt:lpstr>
      </vt:variant>
      <vt:variant>
        <vt:i4>1</vt:i4>
      </vt:variant>
      <vt:variant>
        <vt:lpstr>Slide Titles</vt:lpstr>
      </vt:variant>
      <vt:variant>
        <vt:i4>11</vt:i4>
      </vt:variant>
    </vt:vector>
  </HeadingPairs>
  <TitlesOfParts>
    <vt:vector size="35" baseType="lpstr">
      <vt:lpstr>Arial</vt:lpstr>
      <vt:lpstr>Century Gothic</vt:lpstr>
      <vt:lpstr>Impact</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1_Divider Slides</vt:lpstr>
      <vt:lpstr>2_Copy Slides</vt:lpstr>
      <vt:lpstr>1_Image Slides</vt:lpstr>
      <vt:lpstr>3_Copy Slides</vt:lpstr>
      <vt:lpstr>1_Blank with title</vt:lpstr>
      <vt:lpstr>2_Image Slides</vt:lpstr>
      <vt:lpstr>4_Copy Slides</vt:lpstr>
      <vt:lpstr>5_Copy Slides</vt:lpstr>
      <vt:lpstr>think-cell Slide</vt:lpstr>
      <vt:lpstr>16-34 men</vt:lpstr>
      <vt:lpstr>16-34 Men want to be the first </vt:lpstr>
      <vt:lpstr>1634 Men MEDIA CONSUMPTION: A SUMMARY</vt:lpstr>
      <vt:lpstr>The fight for attention</vt:lpstr>
      <vt:lpstr>Positivity drives attention to adverts</vt:lpstr>
      <vt:lpstr>The hype &amp; shared experience of cinema</vt:lpstr>
      <vt:lpstr>Young MALES want to see the latest blockbusters first</vt:lpstr>
      <vt:lpstr>Brands can reach young men before they decide to purchase</vt:lpstr>
      <vt:lpstr>Cultural moments of 2022</vt:lpstr>
      <vt:lpstr>Engage your 16-34 men audience in the COMING months</vt:lpstr>
      <vt:lpstr>First to watch and first to buy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2019-07-11T16:03:33Z</dcterms:created>
  <dcterms:modified xsi:type="dcterms:W3CDTF">2022-09-02T10:44:12Z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y fmtid="{D5CDD505-2E9C-101B-9397-08002B2CF9AE}" pid="3" name="ContentTypeId">
    <vt:lpwstr>0x010100309F23741BBCA54397EFDC35C09C6FCF</vt:lpwstr>
  </property>
</Properties>
</file>