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74.xml" ContentType="application/vnd.openxmlformats-officedocument.presentationml.slideLayout+xml"/>
  <Override PartName="/ppt/theme/theme5.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slideLayouts/slideLayout75.xml" ContentType="application/vnd.openxmlformats-officedocument.presentationml.slideLayout+xml"/>
  <Override PartName="/ppt/theme/theme6.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99.xml" ContentType="application/vnd.openxmlformats-officedocument.presentationml.slideLayout+xml"/>
  <Override PartName="/ppt/theme/theme8.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tags/tag115.xml" ContentType="application/vnd.openxmlformats-officedocument.presentationml.tags+xml"/>
  <Override PartName="/ppt/tags/tag116.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5.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6.xml" ContentType="application/vnd.openxmlformats-officedocument.them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7.xml" ContentType="application/vnd.openxmlformats-officedocument.them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8.xml" ContentType="application/vnd.openxmlformats-officedocument.them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heme/theme19.xml" ContentType="application/vnd.openxmlformats-officedocument.theme+xml"/>
  <Override PartName="/ppt/theme/theme20.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9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92.xml" ContentType="application/vnd.openxmlformats-officedocument.presentationml.tags+xml"/>
  <Override PartName="/ppt/notesSlides/notesSlide12.xml" ContentType="application/vnd.openxmlformats-officedocument.presentationml.notesSlide+xml"/>
  <Override PartName="/ppt/tags/tag19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9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95.xml" ContentType="application/vnd.openxmlformats-officedocument.presentationml.tags+xml"/>
  <Override PartName="/ppt/notesSlides/notesSlide17.xml" ContentType="application/vnd.openxmlformats-officedocument.presentationml.notesSlide+xml"/>
  <Override PartName="/ppt/tags/tag19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4"/>
    <p:sldMasterId id="2147483758" r:id="rId5"/>
    <p:sldMasterId id="2147483782" r:id="rId6"/>
    <p:sldMasterId id="2147483824" r:id="rId7"/>
    <p:sldMasterId id="2147484010" r:id="rId8"/>
    <p:sldMasterId id="2147484076" r:id="rId9"/>
    <p:sldMasterId id="2147484079" r:id="rId10"/>
    <p:sldMasterId id="2147484102" r:id="rId11"/>
    <p:sldMasterId id="2147484104" r:id="rId12"/>
    <p:sldMasterId id="2147484150" r:id="rId13"/>
    <p:sldMasterId id="2147484180" r:id="rId14"/>
    <p:sldMasterId id="2147484239" r:id="rId15"/>
    <p:sldMasterId id="2147484322" r:id="rId16"/>
    <p:sldMasterId id="2147484423" r:id="rId17"/>
    <p:sldMasterId id="2147484447" r:id="rId18"/>
    <p:sldMasterId id="2147484462" r:id="rId19"/>
    <p:sldMasterId id="2147484487" r:id="rId20"/>
    <p:sldMasterId id="2147484510" r:id="rId21"/>
  </p:sldMasterIdLst>
  <p:notesMasterIdLst>
    <p:notesMasterId r:id="rId81"/>
  </p:notesMasterIdLst>
  <p:handoutMasterIdLst>
    <p:handoutMasterId r:id="rId82"/>
  </p:handoutMasterIdLst>
  <p:sldIdLst>
    <p:sldId id="617" r:id="rId22"/>
    <p:sldId id="607" r:id="rId23"/>
    <p:sldId id="603" r:id="rId24"/>
    <p:sldId id="493" r:id="rId25"/>
    <p:sldId id="649" r:id="rId26"/>
    <p:sldId id="606" r:id="rId27"/>
    <p:sldId id="640" r:id="rId28"/>
    <p:sldId id="650" r:id="rId29"/>
    <p:sldId id="609" r:id="rId30"/>
    <p:sldId id="602" r:id="rId31"/>
    <p:sldId id="615" r:id="rId32"/>
    <p:sldId id="465" r:id="rId33"/>
    <p:sldId id="509" r:id="rId34"/>
    <p:sldId id="498" r:id="rId35"/>
    <p:sldId id="619" r:id="rId36"/>
    <p:sldId id="622" r:id="rId37"/>
    <p:sldId id="490" r:id="rId38"/>
    <p:sldId id="484" r:id="rId39"/>
    <p:sldId id="653" r:id="rId40"/>
    <p:sldId id="654" r:id="rId41"/>
    <p:sldId id="623" r:id="rId42"/>
    <p:sldId id="659" r:id="rId43"/>
    <p:sldId id="657" r:id="rId44"/>
    <p:sldId id="658" r:id="rId45"/>
    <p:sldId id="612" r:id="rId46"/>
    <p:sldId id="507" r:id="rId47"/>
    <p:sldId id="620" r:id="rId48"/>
    <p:sldId id="651" r:id="rId49"/>
    <p:sldId id="496" r:id="rId50"/>
    <p:sldId id="616" r:id="rId51"/>
    <p:sldId id="575" r:id="rId52"/>
    <p:sldId id="562" r:id="rId53"/>
    <p:sldId id="596" r:id="rId54"/>
    <p:sldId id="643" r:id="rId55"/>
    <p:sldId id="634" r:id="rId56"/>
    <p:sldId id="635" r:id="rId57"/>
    <p:sldId id="565" r:id="rId58"/>
    <p:sldId id="600" r:id="rId59"/>
    <p:sldId id="626" r:id="rId60"/>
    <p:sldId id="568" r:id="rId61"/>
    <p:sldId id="644" r:id="rId62"/>
    <p:sldId id="627" r:id="rId63"/>
    <p:sldId id="570" r:id="rId64"/>
    <p:sldId id="573" r:id="rId65"/>
    <p:sldId id="628" r:id="rId66"/>
    <p:sldId id="574" r:id="rId67"/>
    <p:sldId id="645" r:id="rId68"/>
    <p:sldId id="629" r:id="rId69"/>
    <p:sldId id="571" r:id="rId70"/>
    <p:sldId id="572" r:id="rId71"/>
    <p:sldId id="598" r:id="rId72"/>
    <p:sldId id="647" r:id="rId73"/>
    <p:sldId id="639" r:id="rId74"/>
    <p:sldId id="632" r:id="rId75"/>
    <p:sldId id="610" r:id="rId76"/>
    <p:sldId id="648" r:id="rId77"/>
    <p:sldId id="564" r:id="rId78"/>
    <p:sldId id="608" r:id="rId79"/>
    <p:sldId id="479" r:id="rId80"/>
  </p:sldIdLst>
  <p:sldSz cx="13442950" cy="7561263"/>
  <p:notesSz cx="6858000" cy="9144000"/>
  <p:custDataLst>
    <p:tags r:id="rId83"/>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A8"/>
    <a:srgbClr val="33006F"/>
    <a:srgbClr val="8A8A8D"/>
    <a:srgbClr val="77226C"/>
    <a:srgbClr val="FFFFFF"/>
    <a:srgbClr val="000000"/>
    <a:srgbClr val="FB3449"/>
    <a:srgbClr val="CAC8C8"/>
    <a:srgbClr val="8547AD"/>
    <a:srgbClr val="EA57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77" autoAdjust="0"/>
    <p:restoredTop sz="94280" autoAdjust="0"/>
  </p:normalViewPr>
  <p:slideViewPr>
    <p:cSldViewPr snapToGrid="0">
      <p:cViewPr>
        <p:scale>
          <a:sx n="60" d="100"/>
          <a:sy n="60" d="100"/>
        </p:scale>
        <p:origin x="336" y="60"/>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commentAuthors" Target="commentAuthor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tags" Target="tags/tag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notesMaster" Target="notesMasters/notesMaster1.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4.xml"/><Relationship Id="rId71"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theme" Target="theme/theme1.xml"/><Relationship Id="rId61" Type="http://schemas.openxmlformats.org/officeDocument/2006/relationships/slide" Target="slides/slide40.xml"/><Relationship Id="rId8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digitalcinemamedia-my.sharepoint.com/personal/michtull_dcm_co_uk/Documents/Desktop/Treemap%20of%20gen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836786009350483E-2"/>
          <c:y val="2.606507094722197E-2"/>
          <c:w val="0.96498865067106998"/>
          <c:h val="0.86372895564510899"/>
        </c:manualLayout>
      </c:layout>
      <c:barChart>
        <c:barDir val="col"/>
        <c:grouping val="clustered"/>
        <c:varyColors val="0"/>
        <c:ser>
          <c:idx val="1"/>
          <c:order val="0"/>
          <c:tx>
            <c:strRef>
              <c:f>Sheet1!$A$2</c:f>
              <c:strCache>
                <c:ptCount val="1"/>
                <c:pt idx="0">
                  <c:v>All adults</c:v>
                </c:pt>
              </c:strCache>
            </c:strRef>
          </c:tx>
          <c:spPr>
            <a:solidFill>
              <a:schemeClr val="tx1"/>
            </a:solidFill>
            <a:ln w="14869">
              <a:noFill/>
              <a:prstDash val="solid"/>
            </a:ln>
          </c:spPr>
          <c:invertIfNegative val="0"/>
          <c:dPt>
            <c:idx val="2"/>
            <c:invertIfNegative val="0"/>
            <c:bubble3D val="0"/>
            <c:extLst>
              <c:ext xmlns:c16="http://schemas.microsoft.com/office/drawing/2014/chart" uri="{C3380CC4-5D6E-409C-BE32-E72D297353CC}">
                <c16:uniqueId val="{00000001-24B2-4B25-B3BD-750579B256FC}"/>
              </c:ext>
            </c:extLst>
          </c:dPt>
          <c:dLbls>
            <c:spPr>
              <a:noFill/>
              <a:ln>
                <a:noFill/>
              </a:ln>
              <a:effectLst/>
            </c:spPr>
            <c:txPr>
              <a:bodyPr wrap="square" lIns="38100" tIns="19050" rIns="38100" bIns="19050" anchor="ctr">
                <a:spAutoFit/>
              </a:bodyPr>
              <a:lstStyle/>
              <a:p>
                <a:pPr>
                  <a:defRPr sz="1400" b="0">
                    <a:solidFill>
                      <a:schemeClr val="accent6"/>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Sheet1!$B$1:$L$1</c:f>
              <c:strCache>
                <c:ptCount val="11"/>
                <c:pt idx="0">
                  <c:v>Going to restaurants &amp; cafes</c:v>
                </c:pt>
                <c:pt idx="1">
                  <c:v>Travelling</c:v>
                </c:pt>
                <c:pt idx="2">
                  <c:v>Cinema</c:v>
                </c:pt>
                <c:pt idx="3">
                  <c:v>Bowling</c:v>
                </c:pt>
                <c:pt idx="4">
                  <c:v>Stand-up comedy</c:v>
                </c:pt>
                <c:pt idx="5">
                  <c:v>Watching live music</c:v>
                </c:pt>
                <c:pt idx="6">
                  <c:v>Theatre</c:v>
                </c:pt>
                <c:pt idx="7">
                  <c:v>Shopping</c:v>
                </c:pt>
                <c:pt idx="8">
                  <c:v>Going out for drinks</c:v>
                </c:pt>
                <c:pt idx="9">
                  <c:v>Playing sports</c:v>
                </c:pt>
                <c:pt idx="10">
                  <c:v>Going to the gym</c:v>
                </c:pt>
              </c:strCache>
            </c:strRef>
          </c:cat>
          <c:val>
            <c:numRef>
              <c:f>Sheet1!$B$2:$L$2</c:f>
              <c:numCache>
                <c:formatCode>0%</c:formatCode>
                <c:ptCount val="11"/>
                <c:pt idx="0">
                  <c:v>0.81</c:v>
                </c:pt>
                <c:pt idx="1">
                  <c:v>0.75</c:v>
                </c:pt>
                <c:pt idx="2">
                  <c:v>0.72</c:v>
                </c:pt>
                <c:pt idx="3">
                  <c:v>0.65</c:v>
                </c:pt>
                <c:pt idx="4">
                  <c:v>0.64</c:v>
                </c:pt>
                <c:pt idx="5">
                  <c:v>0.63</c:v>
                </c:pt>
                <c:pt idx="6">
                  <c:v>0.63</c:v>
                </c:pt>
                <c:pt idx="7">
                  <c:v>0.55000000000000004</c:v>
                </c:pt>
                <c:pt idx="8">
                  <c:v>0.55000000000000004</c:v>
                </c:pt>
                <c:pt idx="9">
                  <c:v>0.49</c:v>
                </c:pt>
                <c:pt idx="10">
                  <c:v>0.41</c:v>
                </c:pt>
              </c:numCache>
            </c:numRef>
          </c:val>
          <c:extLst>
            <c:ext xmlns:c16="http://schemas.microsoft.com/office/drawing/2014/chart" uri="{C3380CC4-5D6E-409C-BE32-E72D297353CC}">
              <c16:uniqueId val="{00000000-8005-48ED-9AEA-FEA72E5D53DD}"/>
            </c:ext>
          </c:extLst>
        </c:ser>
        <c:ser>
          <c:idx val="0"/>
          <c:order val="1"/>
          <c:tx>
            <c:strRef>
              <c:f>Sheet1!$A$3</c:f>
              <c:strCache>
                <c:ptCount val="1"/>
                <c:pt idx="0">
                  <c:v>Millennials</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400" b="0">
                    <a:solidFill>
                      <a:schemeClr val="accent6"/>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Sheet1!$B$1:$L$1</c:f>
              <c:strCache>
                <c:ptCount val="11"/>
                <c:pt idx="0">
                  <c:v>Going to restaurants &amp; cafes</c:v>
                </c:pt>
                <c:pt idx="1">
                  <c:v>Travelling</c:v>
                </c:pt>
                <c:pt idx="2">
                  <c:v>Cinema</c:v>
                </c:pt>
                <c:pt idx="3">
                  <c:v>Bowling</c:v>
                </c:pt>
                <c:pt idx="4">
                  <c:v>Stand-up comedy</c:v>
                </c:pt>
                <c:pt idx="5">
                  <c:v>Watching live music</c:v>
                </c:pt>
                <c:pt idx="6">
                  <c:v>Theatre</c:v>
                </c:pt>
                <c:pt idx="7">
                  <c:v>Shopping</c:v>
                </c:pt>
                <c:pt idx="8">
                  <c:v>Going out for drinks</c:v>
                </c:pt>
                <c:pt idx="9">
                  <c:v>Playing sports</c:v>
                </c:pt>
                <c:pt idx="10">
                  <c:v>Going to the gym</c:v>
                </c:pt>
              </c:strCache>
            </c:strRef>
          </c:cat>
          <c:val>
            <c:numRef>
              <c:f>Sheet1!$B$3:$L$3</c:f>
              <c:numCache>
                <c:formatCode>0%</c:formatCode>
                <c:ptCount val="11"/>
                <c:pt idx="0">
                  <c:v>0.79</c:v>
                </c:pt>
                <c:pt idx="1">
                  <c:v>0.8</c:v>
                </c:pt>
                <c:pt idx="2">
                  <c:v>0.86</c:v>
                </c:pt>
                <c:pt idx="3">
                  <c:v>0.79</c:v>
                </c:pt>
                <c:pt idx="4">
                  <c:v>0.78</c:v>
                </c:pt>
                <c:pt idx="5">
                  <c:v>0.67</c:v>
                </c:pt>
                <c:pt idx="6">
                  <c:v>0.63</c:v>
                </c:pt>
                <c:pt idx="7">
                  <c:v>0.59</c:v>
                </c:pt>
                <c:pt idx="8">
                  <c:v>0.56000000000000005</c:v>
                </c:pt>
                <c:pt idx="9">
                  <c:v>0.57999999999999996</c:v>
                </c:pt>
                <c:pt idx="10">
                  <c:v>0.53</c:v>
                </c:pt>
              </c:numCache>
            </c:numRef>
          </c:val>
          <c:extLst>
            <c:ext xmlns:c16="http://schemas.microsoft.com/office/drawing/2014/chart" uri="{C3380CC4-5D6E-409C-BE32-E72D297353CC}">
              <c16:uniqueId val="{00000003-E1DB-4291-AB89-F3EF6412D86F}"/>
            </c:ext>
          </c:extLst>
        </c:ser>
        <c:dLbls>
          <c:showLegendKey val="0"/>
          <c:showVal val="0"/>
          <c:showCatName val="0"/>
          <c:showSerName val="0"/>
          <c:showPercent val="0"/>
          <c:showBubbleSize val="0"/>
        </c:dLbls>
        <c:gapWidth val="150"/>
        <c:axId val="-283599120"/>
        <c:axId val="-283576384"/>
      </c:barChart>
      <c:catAx>
        <c:axId val="-283599120"/>
        <c:scaling>
          <c:orientation val="minMax"/>
        </c:scaling>
        <c:delete val="0"/>
        <c:axPos val="b"/>
        <c:numFmt formatCode="General" sourceLinked="1"/>
        <c:majorTickMark val="out"/>
        <c:minorTickMark val="none"/>
        <c:tickLblPos val="nextTo"/>
        <c:spPr>
          <a:ln w="9525">
            <a:solidFill>
              <a:schemeClr val="accent6"/>
            </a:solidFill>
            <a:prstDash val="solid"/>
          </a:ln>
        </c:spPr>
        <c:txPr>
          <a:bodyPr rot="0" vert="horz"/>
          <a:lstStyle/>
          <a:p>
            <a:pPr>
              <a:defRPr sz="1100" b="0" i="0" u="none" strike="noStrike" baseline="0">
                <a:solidFill>
                  <a:schemeClr val="accent6"/>
                </a:solidFill>
                <a:latin typeface="Arial" charset="0"/>
                <a:ea typeface="Arial" charset="0"/>
                <a:cs typeface="Arial" charset="0"/>
              </a:defRPr>
            </a:pPr>
            <a:endParaRPr lang="en-US"/>
          </a:p>
        </c:txPr>
        <c:crossAx val="-283576384"/>
        <c:crosses val="autoZero"/>
        <c:auto val="0"/>
        <c:lblAlgn val="ctr"/>
        <c:lblOffset val="100"/>
        <c:tickLblSkip val="1"/>
        <c:tickMarkSkip val="1"/>
        <c:noMultiLvlLbl val="0"/>
      </c:catAx>
      <c:valAx>
        <c:axId val="-283576384"/>
        <c:scaling>
          <c:orientation val="minMax"/>
        </c:scaling>
        <c:delete val="1"/>
        <c:axPos val="l"/>
        <c:numFmt formatCode="0%" sourceLinked="1"/>
        <c:majorTickMark val="out"/>
        <c:minorTickMark val="none"/>
        <c:tickLblPos val="nextTo"/>
        <c:crossAx val="-283599120"/>
        <c:crosses val="autoZero"/>
        <c:crossBetween val="between"/>
      </c:valAx>
      <c:spPr>
        <a:noFill/>
        <a:ln w="29738">
          <a:noFill/>
        </a:ln>
      </c:spPr>
    </c:plotArea>
    <c:legend>
      <c:legendPos val="t"/>
      <c:layout>
        <c:manualLayout>
          <c:xMode val="edge"/>
          <c:yMode val="edge"/>
          <c:x val="0.74370434467507451"/>
          <c:y val="0.10747642305454731"/>
          <c:w val="0.17011881189337075"/>
          <c:h val="4.8299011787726019E-2"/>
        </c:manualLayout>
      </c:layout>
      <c:overlay val="0"/>
      <c:txPr>
        <a:bodyPr/>
        <a:lstStyle/>
        <a:p>
          <a:pPr>
            <a:defRPr sz="1400" b="0">
              <a:solidFill>
                <a:schemeClr val="accent6"/>
              </a:solidFill>
            </a:defRPr>
          </a:pPr>
          <a:endParaRPr lang="en-US"/>
        </a:p>
      </c:txPr>
    </c:legend>
    <c:plotVisOnly val="1"/>
    <c:dispBlanksAs val="gap"/>
    <c:showDLblsOverMax val="0"/>
  </c:chart>
  <c:spPr>
    <a:noFill/>
    <a:ln>
      <a:noFill/>
    </a:ln>
  </c:spPr>
  <c:txPr>
    <a:bodyPr/>
    <a:lstStyle/>
    <a:p>
      <a:pPr>
        <a:defRPr sz="937" b="1" i="0" u="none" strike="noStrike" baseline="0">
          <a:solidFill>
            <a:schemeClr val="tx1"/>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96751177386178"/>
          <c:y val="2.82873595750423E-2"/>
          <c:w val="0.88037628186199679"/>
          <c:h val="0.81833722420507127"/>
        </c:manualLayout>
      </c:layout>
      <c:barChart>
        <c:barDir val="bar"/>
        <c:grouping val="percentStacked"/>
        <c:varyColors val="0"/>
        <c:ser>
          <c:idx val="0"/>
          <c:order val="0"/>
          <c:tx>
            <c:strRef>
              <c:f>Sheet1!$A$3</c:f>
              <c:strCache>
                <c:ptCount val="1"/>
                <c:pt idx="0">
                  <c:v>7-15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Q1 2023</c:v>
                </c:pt>
                <c:pt idx="1">
                  <c:v>Q1 2020</c:v>
                </c:pt>
              </c:strCache>
            </c:strRef>
          </c:cat>
          <c:val>
            <c:numRef>
              <c:f>Sheet1!$B$3:$C$3</c:f>
              <c:numCache>
                <c:formatCode>0%</c:formatCode>
                <c:ptCount val="2"/>
                <c:pt idx="0">
                  <c:v>0.13</c:v>
                </c:pt>
                <c:pt idx="1">
                  <c:v>0.17</c:v>
                </c:pt>
              </c:numCache>
            </c:numRef>
          </c:val>
          <c:extLst>
            <c:ext xmlns:c16="http://schemas.microsoft.com/office/drawing/2014/chart" uri="{C3380CC4-5D6E-409C-BE32-E72D297353CC}">
              <c16:uniqueId val="{00000000-0A3A-48AB-8FFD-24CD0600CF46}"/>
            </c:ext>
          </c:extLst>
        </c:ser>
        <c:ser>
          <c:idx val="1"/>
          <c:order val="1"/>
          <c:tx>
            <c:strRef>
              <c:f>Sheet1!$A$4</c:f>
              <c:strCache>
                <c:ptCount val="1"/>
                <c:pt idx="0">
                  <c:v>16-34</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Q1 2023</c:v>
                </c:pt>
                <c:pt idx="1">
                  <c:v>Q1 2020</c:v>
                </c:pt>
              </c:strCache>
            </c:strRef>
          </c:cat>
          <c:val>
            <c:numRef>
              <c:f>Sheet1!$B$4:$C$4</c:f>
              <c:numCache>
                <c:formatCode>0%</c:formatCode>
                <c:ptCount val="2"/>
                <c:pt idx="0">
                  <c:v>0.38</c:v>
                </c:pt>
                <c:pt idx="1">
                  <c:v>0.34</c:v>
                </c:pt>
              </c:numCache>
            </c:numRef>
          </c:val>
          <c:extLst>
            <c:ext xmlns:c16="http://schemas.microsoft.com/office/drawing/2014/chart" uri="{C3380CC4-5D6E-409C-BE32-E72D297353CC}">
              <c16:uniqueId val="{00000001-0A3A-48AB-8FFD-24CD0600CF46}"/>
            </c:ext>
          </c:extLst>
        </c:ser>
        <c:ser>
          <c:idx val="2"/>
          <c:order val="2"/>
          <c:tx>
            <c:strRef>
              <c:f>Sheet1!$A$5</c:f>
              <c:strCache>
                <c:ptCount val="1"/>
                <c:pt idx="0">
                  <c:v>35-54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Q1 2023</c:v>
                </c:pt>
                <c:pt idx="1">
                  <c:v>Q1 2020</c:v>
                </c:pt>
              </c:strCache>
            </c:strRef>
          </c:cat>
          <c:val>
            <c:numRef>
              <c:f>Sheet1!$B$5:$C$5</c:f>
              <c:numCache>
                <c:formatCode>0%</c:formatCode>
                <c:ptCount val="2"/>
                <c:pt idx="0">
                  <c:v>0.29099999999999998</c:v>
                </c:pt>
                <c:pt idx="1">
                  <c:v>0.28000000000000003</c:v>
                </c:pt>
              </c:numCache>
            </c:numRef>
          </c:val>
          <c:extLst>
            <c:ext xmlns:c16="http://schemas.microsoft.com/office/drawing/2014/chart" uri="{C3380CC4-5D6E-409C-BE32-E72D297353CC}">
              <c16:uniqueId val="{00000002-0A3A-48AB-8FFD-24CD0600CF46}"/>
            </c:ext>
          </c:extLst>
        </c:ser>
        <c:ser>
          <c:idx val="3"/>
          <c:order val="3"/>
          <c:tx>
            <c:strRef>
              <c:f>Sheet1!$A$6</c:f>
              <c:strCache>
                <c:ptCount val="1"/>
                <c:pt idx="0">
                  <c:v>55+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Q1 2023</c:v>
                </c:pt>
                <c:pt idx="1">
                  <c:v>Q1 2020</c:v>
                </c:pt>
              </c:strCache>
            </c:strRef>
          </c:cat>
          <c:val>
            <c:numRef>
              <c:f>Sheet1!$B$6:$C$6</c:f>
              <c:numCache>
                <c:formatCode>0%</c:formatCode>
                <c:ptCount val="2"/>
                <c:pt idx="0">
                  <c:v>0.21</c:v>
                </c:pt>
                <c:pt idx="1">
                  <c:v>0.21</c:v>
                </c:pt>
              </c:numCache>
            </c:numRef>
          </c:val>
          <c:extLst>
            <c:ext xmlns:c16="http://schemas.microsoft.com/office/drawing/2014/chart" uri="{C3380CC4-5D6E-409C-BE32-E72D297353CC}">
              <c16:uniqueId val="{00000003-0A3A-48AB-8FFD-24CD0600CF46}"/>
            </c:ext>
          </c:extLst>
        </c:ser>
        <c:dLbls>
          <c:showLegendKey val="0"/>
          <c:showVal val="0"/>
          <c:showCatName val="0"/>
          <c:showSerName val="0"/>
          <c:showPercent val="0"/>
          <c:showBubbleSize val="0"/>
        </c:dLbls>
        <c:gapWidth val="160"/>
        <c:overlap val="100"/>
        <c:axId val="438295416"/>
        <c:axId val="438299680"/>
      </c:barChart>
      <c:catAx>
        <c:axId val="438295416"/>
        <c:scaling>
          <c:orientation val="maxMin"/>
        </c:scaling>
        <c:delete val="0"/>
        <c:axPos val="l"/>
        <c:numFmt formatCode="General" sourceLinked="1"/>
        <c:majorTickMark val="out"/>
        <c:minorTickMark val="none"/>
        <c:tickLblPos val="nextTo"/>
        <c:spPr>
          <a:solidFill>
            <a:srgbClr val="FFFFFF"/>
          </a:solidFill>
          <a:ln w="9525" cap="flat" cmpd="sng" algn="ctr">
            <a:solidFill>
              <a:schemeClr val="accent6"/>
            </a:solidFill>
            <a:round/>
          </a:ln>
          <a:effectLst/>
        </c:spPr>
        <c:txPr>
          <a:bodyPr rot="-6000000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crossAx val="438299680"/>
        <c:crosses val="autoZero"/>
        <c:auto val="1"/>
        <c:lblAlgn val="ctr"/>
        <c:lblOffset val="100"/>
        <c:noMultiLvlLbl val="0"/>
      </c:catAx>
      <c:valAx>
        <c:axId val="438299680"/>
        <c:scaling>
          <c:orientation val="minMax"/>
        </c:scaling>
        <c:delete val="1"/>
        <c:axPos val="t"/>
        <c:numFmt formatCode="0%" sourceLinked="1"/>
        <c:majorTickMark val="out"/>
        <c:minorTickMark val="none"/>
        <c:tickLblPos val="nextTo"/>
        <c:crossAx val="438295416"/>
        <c:crosses val="autoZero"/>
        <c:crossBetween val="between"/>
      </c:valAx>
      <c:spPr>
        <a:noFill/>
        <a:ln>
          <a:noFill/>
        </a:ln>
        <a:effectLst/>
      </c:spPr>
    </c:plotArea>
    <c:legend>
      <c:legendPos val="b"/>
      <c:layout>
        <c:manualLayout>
          <c:xMode val="edge"/>
          <c:yMode val="edge"/>
          <c:x val="0.19749714724709344"/>
          <c:y val="0.82583841135782798"/>
          <c:w val="0.66144297997567658"/>
          <c:h val="3.652957953131192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'%1634 version'!$E$4</c:f>
              <c:strCache>
                <c:ptCount val="1"/>
                <c:pt idx="0">
                  <c:v>% ABC1</c:v>
                </c:pt>
              </c:strCache>
            </c:strRef>
          </c:tx>
          <c:spPr>
            <a:ln w="19050" cap="rnd">
              <a:noFill/>
              <a:round/>
            </a:ln>
            <a:effectLst/>
          </c:spPr>
          <c:marker>
            <c:symbol val="circle"/>
            <c:size val="5"/>
            <c:spPr>
              <a:solidFill>
                <a:schemeClr val="accent3"/>
              </a:solidFill>
              <a:ln w="9525">
                <a:noFill/>
              </a:ln>
              <a:effectLst/>
            </c:spPr>
          </c:marker>
          <c:dPt>
            <c:idx val="0"/>
            <c:marker>
              <c:symbol val="circle"/>
              <c:size val="5"/>
              <c:spPr>
                <a:solidFill>
                  <a:srgbClr val="C00000"/>
                </a:solidFill>
                <a:ln w="9525">
                  <a:noFill/>
                </a:ln>
                <a:effectLst/>
              </c:spPr>
            </c:marker>
            <c:bubble3D val="0"/>
            <c:extLst>
              <c:ext xmlns:c16="http://schemas.microsoft.com/office/drawing/2014/chart" uri="{C3380CC4-5D6E-409C-BE32-E72D297353CC}">
                <c16:uniqueId val="{00000000-DC09-4546-AB66-A2AD3FF1217F}"/>
              </c:ext>
            </c:extLst>
          </c:dPt>
          <c:dLbls>
            <c:dLbl>
              <c:idx val="0"/>
              <c:tx>
                <c:rich>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fld id="{3EF6B033-D8E6-48D6-82F0-6475193F327B}" type="CELLRANGE">
                      <a:rPr lang="en-US"/>
                      <a:pPr>
                        <a:defRPr sz="1100" b="1">
                          <a:solidFill>
                            <a:srgbClr val="C00000"/>
                          </a:solidFill>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C09-4546-AB66-A2AD3FF1217F}"/>
                </c:ext>
              </c:extLst>
            </c:dLbl>
            <c:dLbl>
              <c:idx val="1"/>
              <c:layout>
                <c:manualLayout>
                  <c:x val="-4.1965076679464655E-2"/>
                  <c:y val="2.4166789374729943E-2"/>
                </c:manualLayout>
              </c:layout>
              <c:tx>
                <c:rich>
                  <a:bodyPr/>
                  <a:lstStyle/>
                  <a:p>
                    <a:fld id="{9D0C1702-E111-4D3B-83DC-2DC1F9C5242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C09-4546-AB66-A2AD3FF1217F}"/>
                </c:ext>
              </c:extLst>
            </c:dLbl>
            <c:dLbl>
              <c:idx val="2"/>
              <c:layout>
                <c:manualLayout>
                  <c:x val="-2.3140495867768594E-2"/>
                  <c:y val="5.2292261784434711E-2"/>
                </c:manualLayout>
              </c:layout>
              <c:tx>
                <c:rich>
                  <a:bodyPr/>
                  <a:lstStyle/>
                  <a:p>
                    <a:fld id="{4E9C1A63-E04C-4FC6-8CEC-2F3B9E5606D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DC09-4546-AB66-A2AD3FF1217F}"/>
                </c:ext>
              </c:extLst>
            </c:dLbl>
            <c:dLbl>
              <c:idx val="3"/>
              <c:layout>
                <c:manualLayout>
                  <c:x val="-2.4292141168304415E-2"/>
                  <c:y val="5.5131768852909338E-2"/>
                </c:manualLayout>
              </c:layout>
              <c:tx>
                <c:rich>
                  <a:bodyPr/>
                  <a:lstStyle/>
                  <a:p>
                    <a:fld id="{87F5E6EF-4F33-4798-BB37-70585007AC2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DC09-4546-AB66-A2AD3FF1217F}"/>
                </c:ext>
              </c:extLst>
            </c:dLbl>
            <c:dLbl>
              <c:idx val="4"/>
              <c:layout>
                <c:manualLayout>
                  <c:x val="-1.2825448471833664E-2"/>
                  <c:y val="4.482193867237260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36A4F9BA-C985-4957-8CAD-BECD827C3FAC}" type="CELLRANGE">
                      <a:rPr lang="en-US"/>
                      <a:pPr>
                        <a:defRPr sz="1000">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3.2088154269972448E-2"/>
                      <c:h val="4.1086777116341559E-2"/>
                    </c:manualLayout>
                  </c15:layout>
                  <c15:dlblFieldTable/>
                  <c15:showDataLabelsRange val="1"/>
                </c:ext>
                <c:ext xmlns:c16="http://schemas.microsoft.com/office/drawing/2014/chart" uri="{C3380CC4-5D6E-409C-BE32-E72D297353CC}">
                  <c16:uniqueId val="{00000004-DC09-4546-AB66-A2AD3FF1217F}"/>
                </c:ext>
              </c:extLst>
            </c:dLbl>
            <c:dLbl>
              <c:idx val="5"/>
              <c:layout>
                <c:manualLayout>
                  <c:x val="-2.4242424242424322E-2"/>
                  <c:y val="-4.980215408041401E-2"/>
                </c:manualLayout>
              </c:layout>
              <c:tx>
                <c:rich>
                  <a:bodyPr/>
                  <a:lstStyle/>
                  <a:p>
                    <a:fld id="{54EF2666-C3CA-437B-9CC1-9B1707C33D9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DC09-4546-AB66-A2AD3FF1217F}"/>
                </c:ext>
              </c:extLst>
            </c:dLbl>
            <c:dLbl>
              <c:idx val="6"/>
              <c:tx>
                <c:rich>
                  <a:bodyPr/>
                  <a:lstStyle/>
                  <a:p>
                    <a:fld id="{939B12F3-BB12-4B30-93EA-95537235CB7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C09-4546-AB66-A2AD3FF1217F}"/>
                </c:ext>
              </c:extLst>
            </c:dLbl>
            <c:dLbl>
              <c:idx val="7"/>
              <c:layout>
                <c:manualLayout>
                  <c:x val="-3.3057851239669506E-2"/>
                  <c:y val="2.9881292448248404E-2"/>
                </c:manualLayout>
              </c:layout>
              <c:tx>
                <c:rich>
                  <a:bodyPr/>
                  <a:lstStyle/>
                  <a:p>
                    <a:fld id="{F15D9090-DC36-4390-8E0F-8E90EE93BC8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C09-4546-AB66-A2AD3FF1217F}"/>
                </c:ext>
              </c:extLst>
            </c:dLbl>
            <c:dLbl>
              <c:idx val="8"/>
              <c:layout>
                <c:manualLayout>
                  <c:x val="-2.0145853669117808E-2"/>
                  <c:y val="-3.9666043224740502E-2"/>
                </c:manualLayout>
              </c:layout>
              <c:tx>
                <c:rich>
                  <a:bodyPr/>
                  <a:lstStyle/>
                  <a:p>
                    <a:fld id="{24B75AD1-D8F4-4DFB-A20F-0AB22E6DCAA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DC09-4546-AB66-A2AD3FF1217F}"/>
                </c:ext>
              </c:extLst>
            </c:dLbl>
            <c:dLbl>
              <c:idx val="9"/>
              <c:layout>
                <c:manualLayout>
                  <c:x val="-1.5932409275286871E-2"/>
                  <c:y val="-4.4108434583007936E-2"/>
                </c:manualLayout>
              </c:layout>
              <c:tx>
                <c:rich>
                  <a:bodyPr/>
                  <a:lstStyle/>
                  <a:p>
                    <a:fld id="{9315F605-466A-4E57-93B1-DE3AC9AC911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C09-4546-AB66-A2AD3FF1217F}"/>
                </c:ext>
              </c:extLst>
            </c:dLbl>
            <c:dLbl>
              <c:idx val="10"/>
              <c:layout>
                <c:manualLayout>
                  <c:x val="-6.6255395761480235E-2"/>
                  <c:y val="2.140708339566681E-3"/>
                </c:manualLayout>
              </c:layout>
              <c:tx>
                <c:rich>
                  <a:bodyPr/>
                  <a:lstStyle/>
                  <a:p>
                    <a:fld id="{609F643F-1216-492E-8A39-D33C18D3829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DC09-4546-AB66-A2AD3FF1217F}"/>
                </c:ext>
              </c:extLst>
            </c:dLbl>
            <c:dLbl>
              <c:idx val="11"/>
              <c:layout>
                <c:manualLayout>
                  <c:x val="-6.3921389991540317E-2"/>
                  <c:y val="4.9802154080414007E-3"/>
                </c:manualLayout>
              </c:layout>
              <c:tx>
                <c:rich>
                  <a:bodyPr/>
                  <a:lstStyle/>
                  <a:p>
                    <a:fld id="{3527FF15-FA2C-45D0-9A85-D9D7702FE29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C09-4546-AB66-A2AD3FF1217F}"/>
                </c:ext>
              </c:extLst>
            </c:dLbl>
            <c:dLbl>
              <c:idx val="12"/>
              <c:layout>
                <c:manualLayout>
                  <c:x val="-4.7382920110193003E-2"/>
                  <c:y val="4.2331830968351906E-2"/>
                </c:manualLayout>
              </c:layout>
              <c:tx>
                <c:rich>
                  <a:bodyPr/>
                  <a:lstStyle/>
                  <a:p>
                    <a:fld id="{E4B53C91-4AB5-4F52-B23C-CB18BFEB5E4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09-4546-AB66-A2AD3FF1217F}"/>
                </c:ext>
              </c:extLst>
            </c:dLbl>
            <c:dLbl>
              <c:idx val="13"/>
              <c:tx>
                <c:rich>
                  <a:bodyPr/>
                  <a:lstStyle/>
                  <a:p>
                    <a:fld id="{B07C742E-81F4-4AFF-93D2-F93396CEEFC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C09-4546-AB66-A2AD3FF1217F}"/>
                </c:ext>
              </c:extLst>
            </c:dLbl>
            <c:dLbl>
              <c:idx val="14"/>
              <c:layout>
                <c:manualLayout>
                  <c:x val="-7.4931129476584021E-2"/>
                  <c:y val="4.9802154080413556E-3"/>
                </c:manualLayout>
              </c:layout>
              <c:tx>
                <c:rich>
                  <a:bodyPr/>
                  <a:lstStyle/>
                  <a:p>
                    <a:fld id="{167D66D3-3E89-42F4-84B6-51D19470917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DC09-4546-AB66-A2AD3FF1217F}"/>
                </c:ext>
              </c:extLst>
            </c:dLbl>
            <c:dLbl>
              <c:idx val="15"/>
              <c:layout>
                <c:manualLayout>
                  <c:x val="-8.4123381271556011E-2"/>
                  <c:y val="-3.0720478351650704E-2"/>
                </c:manualLayout>
              </c:layout>
              <c:tx>
                <c:rich>
                  <a:bodyPr/>
                  <a:lstStyle/>
                  <a:p>
                    <a:fld id="{480E5D6B-435A-4F71-9CCD-D462357C3D1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DC09-4546-AB66-A2AD3FF1217F}"/>
                </c:ext>
              </c:extLst>
            </c:dLbl>
            <c:dLbl>
              <c:idx val="16"/>
              <c:layout>
                <c:manualLayout>
                  <c:x val="-3.9155159324092796E-2"/>
                  <c:y val="-2.6447100602900172E-2"/>
                </c:manualLayout>
              </c:layout>
              <c:tx>
                <c:rich>
                  <a:bodyPr/>
                  <a:lstStyle/>
                  <a:p>
                    <a:fld id="{DD2A6E48-B528-4B2F-826D-B4CAB419D12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DC09-4546-AB66-A2AD3FF1217F}"/>
                </c:ext>
              </c:extLst>
            </c:dLbl>
            <c:dLbl>
              <c:idx val="17"/>
              <c:layout>
                <c:manualLayout>
                  <c:x val="-5.8414958460770917E-2"/>
                  <c:y val="3.1776911446868256E-2"/>
                </c:manualLayout>
              </c:layout>
              <c:tx>
                <c:rich>
                  <a:bodyPr/>
                  <a:lstStyle/>
                  <a:p>
                    <a:fld id="{2F2B5784-FB7E-4AF3-94E8-E7D549DFCFC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DC09-4546-AB66-A2AD3FF1217F}"/>
                </c:ext>
              </c:extLst>
            </c:dLbl>
            <c:dLbl>
              <c:idx val="18"/>
              <c:layout>
                <c:manualLayout>
                  <c:x val="-5.5096418732782371E-2"/>
                  <c:y val="3.4861507856289803E-2"/>
                </c:manualLayout>
              </c:layout>
              <c:tx>
                <c:rich>
                  <a:bodyPr/>
                  <a:lstStyle/>
                  <a:p>
                    <a:fld id="{0F9FABBD-F480-4670-8856-97931EAC9E9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DC09-4546-AB66-A2AD3FF1217F}"/>
                </c:ext>
              </c:extLst>
            </c:dLbl>
            <c:dLbl>
              <c:idx val="19"/>
              <c:layout>
                <c:manualLayout>
                  <c:x val="2.2038567493112946E-3"/>
                  <c:y val="1.9920861632165648E-2"/>
                </c:manualLayout>
              </c:layout>
              <c:tx>
                <c:rich>
                  <a:bodyPr/>
                  <a:lstStyle/>
                  <a:p>
                    <a:fld id="{5090C0B4-5D69-42C3-9783-603B09154F4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DC09-4546-AB66-A2AD3FF1217F}"/>
                </c:ext>
              </c:extLst>
            </c:dLbl>
            <c:dLbl>
              <c:idx val="20"/>
              <c:layout>
                <c:manualLayout>
                  <c:x val="-5.3994490358126722E-2"/>
                  <c:y val="3.9841723264331164E-2"/>
                </c:manualLayout>
              </c:layout>
              <c:tx>
                <c:rich>
                  <a:bodyPr/>
                  <a:lstStyle/>
                  <a:p>
                    <a:fld id="{3C69B484-809D-4C66-BDCF-26EAA8D1DE0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11B-4A78-9486-BEC3E9F41E0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'%1634 version'!$D$5:$D$25</c:f>
              <c:numCache>
                <c:formatCode>0</c:formatCode>
                <c:ptCount val="21"/>
                <c:pt idx="0">
                  <c:v>39.799999999999997</c:v>
                </c:pt>
                <c:pt idx="1">
                  <c:v>18.5</c:v>
                </c:pt>
                <c:pt idx="2">
                  <c:v>28.9</c:v>
                </c:pt>
                <c:pt idx="3">
                  <c:v>19.899999999999999</c:v>
                </c:pt>
                <c:pt idx="4">
                  <c:v>24.4</c:v>
                </c:pt>
                <c:pt idx="5">
                  <c:v>35.1</c:v>
                </c:pt>
                <c:pt idx="6">
                  <c:v>20.5</c:v>
                </c:pt>
                <c:pt idx="7">
                  <c:v>29.3</c:v>
                </c:pt>
                <c:pt idx="8">
                  <c:v>18.399999999999999</c:v>
                </c:pt>
                <c:pt idx="9">
                  <c:v>20.3</c:v>
                </c:pt>
                <c:pt idx="10">
                  <c:v>14.1</c:v>
                </c:pt>
                <c:pt idx="11">
                  <c:v>26.9</c:v>
                </c:pt>
                <c:pt idx="12">
                  <c:v>37.200000000000003</c:v>
                </c:pt>
                <c:pt idx="13">
                  <c:v>11.2</c:v>
                </c:pt>
                <c:pt idx="14">
                  <c:v>19.2</c:v>
                </c:pt>
                <c:pt idx="15">
                  <c:v>28.5</c:v>
                </c:pt>
                <c:pt idx="16">
                  <c:v>26</c:v>
                </c:pt>
                <c:pt idx="17">
                  <c:v>29.4</c:v>
                </c:pt>
                <c:pt idx="18">
                  <c:v>39.6</c:v>
                </c:pt>
                <c:pt idx="19">
                  <c:v>43.1</c:v>
                </c:pt>
                <c:pt idx="20">
                  <c:v>32.799999999999997</c:v>
                </c:pt>
              </c:numCache>
            </c:numRef>
          </c:xVal>
          <c:yVal>
            <c:numRef>
              <c:f>'%1634 version'!$E$5:$E$25</c:f>
              <c:numCache>
                <c:formatCode>0</c:formatCode>
                <c:ptCount val="21"/>
                <c:pt idx="0">
                  <c:v>67</c:v>
                </c:pt>
                <c:pt idx="1">
                  <c:v>60.2</c:v>
                </c:pt>
                <c:pt idx="2">
                  <c:v>54.8</c:v>
                </c:pt>
                <c:pt idx="3">
                  <c:v>55</c:v>
                </c:pt>
                <c:pt idx="4">
                  <c:v>55.9</c:v>
                </c:pt>
                <c:pt idx="5">
                  <c:v>52</c:v>
                </c:pt>
                <c:pt idx="6">
                  <c:v>61.7</c:v>
                </c:pt>
                <c:pt idx="7">
                  <c:v>57.9</c:v>
                </c:pt>
                <c:pt idx="8">
                  <c:v>60.1</c:v>
                </c:pt>
                <c:pt idx="9">
                  <c:v>56.2</c:v>
                </c:pt>
                <c:pt idx="10">
                  <c:v>58.7</c:v>
                </c:pt>
                <c:pt idx="11">
                  <c:v>59.6</c:v>
                </c:pt>
                <c:pt idx="12">
                  <c:v>51</c:v>
                </c:pt>
                <c:pt idx="13">
                  <c:v>4.4000000000000004</c:v>
                </c:pt>
                <c:pt idx="14">
                  <c:v>65.5</c:v>
                </c:pt>
                <c:pt idx="15">
                  <c:v>61.1</c:v>
                </c:pt>
                <c:pt idx="16">
                  <c:v>64.3</c:v>
                </c:pt>
                <c:pt idx="17">
                  <c:v>60.1</c:v>
                </c:pt>
                <c:pt idx="18">
                  <c:v>59.4</c:v>
                </c:pt>
                <c:pt idx="19">
                  <c:v>60.2</c:v>
                </c:pt>
                <c:pt idx="20">
                  <c:v>60.4</c:v>
                </c:pt>
              </c:numCache>
            </c:numRef>
          </c:yVal>
          <c:smooth val="0"/>
          <c:extLst>
            <c:ext xmlns:c15="http://schemas.microsoft.com/office/drawing/2012/chart" uri="{02D57815-91ED-43cb-92C2-25804820EDAC}">
              <c15:datalabelsRange>
                <c15:f>'%1634 version'!$C$5:$C$25</c15:f>
                <c15:dlblRangeCache>
                  <c:ptCount val="21"/>
                  <c:pt idx="0">
                    <c:v>Cinema</c:v>
                  </c:pt>
                  <c:pt idx="1">
                    <c:v>ITV1</c:v>
                  </c:pt>
                  <c:pt idx="2">
                    <c:v>ITV2</c:v>
                  </c:pt>
                  <c:pt idx="3">
                    <c:v>ITV3</c:v>
                  </c:pt>
                  <c:pt idx="4">
                    <c:v>ITV4</c:v>
                  </c:pt>
                  <c:pt idx="5">
                    <c:v>ITVBe</c:v>
                  </c:pt>
                  <c:pt idx="6">
                    <c:v>Channel 4</c:v>
                  </c:pt>
                  <c:pt idx="7">
                    <c:v>E4</c:v>
                  </c:pt>
                  <c:pt idx="8">
                    <c:v>More4</c:v>
                  </c:pt>
                  <c:pt idx="9">
                    <c:v>Film4</c:v>
                  </c:pt>
                  <c:pt idx="10">
                    <c:v>Channel 5</c:v>
                  </c:pt>
                  <c:pt idx="11">
                    <c:v>Sky Max</c:v>
                  </c:pt>
                  <c:pt idx="12">
                    <c:v>Sky Showcase</c:v>
                  </c:pt>
                  <c:pt idx="13">
                    <c:v>Sky Arts</c:v>
                  </c:pt>
                  <c:pt idx="14">
                    <c:v>Sky Atlantic</c:v>
                  </c:pt>
                  <c:pt idx="15">
                    <c:v>Sky Cinema</c:v>
                  </c:pt>
                  <c:pt idx="16">
                    <c:v>Sky Sports</c:v>
                  </c:pt>
                  <c:pt idx="17">
                    <c:v>Facebook</c:v>
                  </c:pt>
                  <c:pt idx="18">
                    <c:v>Instagram </c:v>
                  </c:pt>
                  <c:pt idx="19">
                    <c:v>TikTok</c:v>
                  </c:pt>
                  <c:pt idx="20">
                    <c:v>Youtube</c:v>
                  </c:pt>
                </c15:dlblRangeCache>
              </c15:datalabelsRange>
            </c:ext>
            <c:ext xmlns:c16="http://schemas.microsoft.com/office/drawing/2014/chart" uri="{C3380CC4-5D6E-409C-BE32-E72D297353CC}">
              <c16:uniqueId val="{00000014-DC09-4546-AB66-A2AD3FF1217F}"/>
            </c:ext>
          </c:extLst>
        </c:ser>
        <c:dLbls>
          <c:showLegendKey val="0"/>
          <c:showVal val="0"/>
          <c:showCatName val="0"/>
          <c:showSerName val="0"/>
          <c:showPercent val="0"/>
          <c:showBubbleSize val="0"/>
        </c:dLbls>
        <c:axId val="326815104"/>
        <c:axId val="327525120"/>
      </c:scatterChart>
      <c:valAx>
        <c:axId val="326815104"/>
        <c:scaling>
          <c:orientation val="minMax"/>
          <c:min val="10"/>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7525120"/>
        <c:crosses val="autoZero"/>
        <c:crossBetween val="midCat"/>
      </c:valAx>
      <c:valAx>
        <c:axId val="327525120"/>
        <c:scaling>
          <c:orientation val="minMax"/>
          <c:min val="45"/>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68151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'%1634 version'!$E$4</c:f>
              <c:strCache>
                <c:ptCount val="1"/>
                <c:pt idx="0">
                  <c:v>% ABC1</c:v>
                </c:pt>
              </c:strCache>
            </c:strRef>
          </c:tx>
          <c:spPr>
            <a:ln w="19050" cap="rnd">
              <a:noFill/>
              <a:round/>
            </a:ln>
            <a:effectLst/>
          </c:spPr>
          <c:marker>
            <c:symbol val="circle"/>
            <c:size val="5"/>
            <c:spPr>
              <a:solidFill>
                <a:schemeClr val="accent3"/>
              </a:solidFill>
              <a:ln w="9525">
                <a:noFill/>
              </a:ln>
              <a:effectLst/>
            </c:spPr>
          </c:marker>
          <c:dPt>
            <c:idx val="0"/>
            <c:marker>
              <c:symbol val="circle"/>
              <c:size val="5"/>
              <c:spPr>
                <a:solidFill>
                  <a:srgbClr val="C00000"/>
                </a:solidFill>
                <a:ln w="9525">
                  <a:noFill/>
                </a:ln>
                <a:effectLst/>
              </c:spPr>
            </c:marker>
            <c:bubble3D val="0"/>
            <c:extLst>
              <c:ext xmlns:c16="http://schemas.microsoft.com/office/drawing/2014/chart" uri="{C3380CC4-5D6E-409C-BE32-E72D297353CC}">
                <c16:uniqueId val="{00000000-DC09-4546-AB66-A2AD3FF1217F}"/>
              </c:ext>
            </c:extLst>
          </c:dPt>
          <c:dLbls>
            <c:dLbl>
              <c:idx val="0"/>
              <c:tx>
                <c:rich>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fld id="{EBE47479-A1B8-46CE-844D-9358FA21F86D}" type="CELLRANGE">
                      <a:rPr lang="en-US"/>
                      <a:pPr>
                        <a:defRPr sz="1100" b="1">
                          <a:solidFill>
                            <a:srgbClr val="C00000"/>
                          </a:solidFill>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C09-4546-AB66-A2AD3FF1217F}"/>
                </c:ext>
              </c:extLst>
            </c:dLbl>
            <c:dLbl>
              <c:idx val="1"/>
              <c:layout>
                <c:manualLayout>
                  <c:x val="-4.1965076679464655E-2"/>
                  <c:y val="2.4166789374729943E-2"/>
                </c:manualLayout>
              </c:layout>
              <c:tx>
                <c:rich>
                  <a:bodyPr/>
                  <a:lstStyle/>
                  <a:p>
                    <a:fld id="{7897E4EC-F45C-48F4-8024-99F7FCBB005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C09-4546-AB66-A2AD3FF1217F}"/>
                </c:ext>
              </c:extLst>
            </c:dLbl>
            <c:dLbl>
              <c:idx val="2"/>
              <c:layout>
                <c:manualLayout>
                  <c:x val="-2.3140495867768594E-2"/>
                  <c:y val="5.2292261784434711E-2"/>
                </c:manualLayout>
              </c:layout>
              <c:tx>
                <c:rich>
                  <a:bodyPr/>
                  <a:lstStyle/>
                  <a:p>
                    <a:fld id="{F25E578C-1471-4475-8334-AEBF5E7E261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DC09-4546-AB66-A2AD3FF1217F}"/>
                </c:ext>
              </c:extLst>
            </c:dLbl>
            <c:dLbl>
              <c:idx val="3"/>
              <c:layout>
                <c:manualLayout>
                  <c:x val="-2.4292141168304415E-2"/>
                  <c:y val="5.5131768852909338E-2"/>
                </c:manualLayout>
              </c:layout>
              <c:tx>
                <c:rich>
                  <a:bodyPr/>
                  <a:lstStyle/>
                  <a:p>
                    <a:fld id="{D9DC4B73-5EE7-4414-BB0A-3E8B96265A4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DC09-4546-AB66-A2AD3FF1217F}"/>
                </c:ext>
              </c:extLst>
            </c:dLbl>
            <c:dLbl>
              <c:idx val="4"/>
              <c:layout>
                <c:manualLayout>
                  <c:x val="-1.2825448471833664E-2"/>
                  <c:y val="4.482193867237260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7E724AA2-4467-49B0-A946-D1CF61077C41}" type="CELLRANGE">
                      <a:rPr lang="en-US"/>
                      <a:pPr>
                        <a:defRPr sz="1000">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3.2088154269972448E-2"/>
                      <c:h val="4.1086777116341559E-2"/>
                    </c:manualLayout>
                  </c15:layout>
                  <c15:dlblFieldTable/>
                  <c15:showDataLabelsRange val="1"/>
                </c:ext>
                <c:ext xmlns:c16="http://schemas.microsoft.com/office/drawing/2014/chart" uri="{C3380CC4-5D6E-409C-BE32-E72D297353CC}">
                  <c16:uniqueId val="{00000004-DC09-4546-AB66-A2AD3FF1217F}"/>
                </c:ext>
              </c:extLst>
            </c:dLbl>
            <c:dLbl>
              <c:idx val="5"/>
              <c:layout>
                <c:manualLayout>
                  <c:x val="-2.4242424242424322E-2"/>
                  <c:y val="-4.980215408041401E-2"/>
                </c:manualLayout>
              </c:layout>
              <c:tx>
                <c:rich>
                  <a:bodyPr/>
                  <a:lstStyle/>
                  <a:p>
                    <a:fld id="{5636EF54-2A5C-4A58-A150-54198916BB5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DC09-4546-AB66-A2AD3FF1217F}"/>
                </c:ext>
              </c:extLst>
            </c:dLbl>
            <c:dLbl>
              <c:idx val="6"/>
              <c:layout>
                <c:manualLayout>
                  <c:x val="-8.0440771349862342E-2"/>
                  <c:y val="-3.237140015226915E-2"/>
                </c:manualLayout>
              </c:layout>
              <c:tx>
                <c:rich>
                  <a:bodyPr/>
                  <a:lstStyle/>
                  <a:p>
                    <a:fld id="{8678284C-9B69-45B3-ADFC-62C134407C4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DC09-4546-AB66-A2AD3FF1217F}"/>
                </c:ext>
              </c:extLst>
            </c:dLbl>
            <c:dLbl>
              <c:idx val="7"/>
              <c:layout>
                <c:manualLayout>
                  <c:x val="-3.3057851239669506E-2"/>
                  <c:y val="2.9881292448248404E-2"/>
                </c:manualLayout>
              </c:layout>
              <c:tx>
                <c:rich>
                  <a:bodyPr/>
                  <a:lstStyle/>
                  <a:p>
                    <a:fld id="{92549FF6-07BB-47A5-B606-114F4A8967D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C09-4546-AB66-A2AD3FF1217F}"/>
                </c:ext>
              </c:extLst>
            </c:dLbl>
            <c:dLbl>
              <c:idx val="8"/>
              <c:layout>
                <c:manualLayout>
                  <c:x val="-2.0145853669117808E-2"/>
                  <c:y val="-3.9666043224740502E-2"/>
                </c:manualLayout>
              </c:layout>
              <c:tx>
                <c:rich>
                  <a:bodyPr/>
                  <a:lstStyle/>
                  <a:p>
                    <a:fld id="{4A8DFA40-E3A3-4167-BB9D-794DF0CA6D8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DC09-4546-AB66-A2AD3FF1217F}"/>
                </c:ext>
              </c:extLst>
            </c:dLbl>
            <c:dLbl>
              <c:idx val="9"/>
              <c:layout>
                <c:manualLayout>
                  <c:x val="-1.5932409275286871E-2"/>
                  <c:y val="-4.4108434583007936E-2"/>
                </c:manualLayout>
              </c:layout>
              <c:tx>
                <c:rich>
                  <a:bodyPr/>
                  <a:lstStyle/>
                  <a:p>
                    <a:fld id="{3C674346-AF87-4A49-B1FC-1182D5EBD26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C09-4546-AB66-A2AD3FF1217F}"/>
                </c:ext>
              </c:extLst>
            </c:dLbl>
            <c:dLbl>
              <c:idx val="10"/>
              <c:layout>
                <c:manualLayout>
                  <c:x val="-6.4051539012168937E-2"/>
                  <c:y val="3.9492323899877321E-2"/>
                </c:manualLayout>
              </c:layout>
              <c:tx>
                <c:rich>
                  <a:bodyPr/>
                  <a:lstStyle/>
                  <a:p>
                    <a:fld id="{2B235324-EBAF-4BF8-A7DF-EFC79AD71A6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DC09-4546-AB66-A2AD3FF1217F}"/>
                </c:ext>
              </c:extLst>
            </c:dLbl>
            <c:dLbl>
              <c:idx val="11"/>
              <c:layout>
                <c:manualLayout>
                  <c:x val="1.1009739485043708E-2"/>
                  <c:y val="-2.7391184744227706E-2"/>
                </c:manualLayout>
              </c:layout>
              <c:tx>
                <c:rich>
                  <a:bodyPr/>
                  <a:lstStyle/>
                  <a:p>
                    <a:fld id="{EE3ECAB2-3A23-4351-BB4D-28D82B02517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C09-4546-AB66-A2AD3FF1217F}"/>
                </c:ext>
              </c:extLst>
            </c:dLbl>
            <c:dLbl>
              <c:idx val="12"/>
              <c:layout>
                <c:manualLayout>
                  <c:x val="-4.7382920110193003E-2"/>
                  <c:y val="4.2331830968351906E-2"/>
                </c:manualLayout>
              </c:layout>
              <c:tx>
                <c:rich>
                  <a:bodyPr/>
                  <a:lstStyle/>
                  <a:p>
                    <a:fld id="{8C491BE9-99CD-4C6F-A756-24326889B71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09-4546-AB66-A2AD3FF1217F}"/>
                </c:ext>
              </c:extLst>
            </c:dLbl>
            <c:dLbl>
              <c:idx val="13"/>
              <c:tx>
                <c:rich>
                  <a:bodyPr/>
                  <a:lstStyle/>
                  <a:p>
                    <a:fld id="{EA3939B7-2FF4-4B82-88B2-C0EAB67A316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C09-4546-AB66-A2AD3FF1217F}"/>
                </c:ext>
              </c:extLst>
            </c:dLbl>
            <c:dLbl>
              <c:idx val="14"/>
              <c:layout>
                <c:manualLayout>
                  <c:x val="-7.4931129476584021E-2"/>
                  <c:y val="-2.9881292448248404E-2"/>
                </c:manualLayout>
              </c:layout>
              <c:tx>
                <c:rich>
                  <a:bodyPr/>
                  <a:lstStyle/>
                  <a:p>
                    <a:fld id="{49557B9B-7FA3-412E-8535-A4E13BDD0D5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DC09-4546-AB66-A2AD3FF1217F}"/>
                </c:ext>
              </c:extLst>
            </c:dLbl>
            <c:dLbl>
              <c:idx val="15"/>
              <c:layout>
                <c:manualLayout>
                  <c:x val="-8.4123381271556011E-2"/>
                  <c:y val="-3.0720478351650704E-2"/>
                </c:manualLayout>
              </c:layout>
              <c:tx>
                <c:rich>
                  <a:bodyPr/>
                  <a:lstStyle/>
                  <a:p>
                    <a:fld id="{283CEAB0-174F-49B0-915D-5724EEE0D72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DC09-4546-AB66-A2AD3FF1217F}"/>
                </c:ext>
              </c:extLst>
            </c:dLbl>
            <c:dLbl>
              <c:idx val="16"/>
              <c:layout>
                <c:manualLayout>
                  <c:x val="-4.3562872822715343E-2"/>
                  <c:y val="-4.8858069939086472E-2"/>
                </c:manualLayout>
              </c:layout>
              <c:tx>
                <c:rich>
                  <a:bodyPr/>
                  <a:lstStyle/>
                  <a:p>
                    <a:fld id="{C3704EE9-0E19-42EC-921B-CAF1A1AAF6A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DC09-4546-AB66-A2AD3FF1217F}"/>
                </c:ext>
              </c:extLst>
            </c:dLbl>
            <c:dLbl>
              <c:idx val="17"/>
              <c:layout>
                <c:manualLayout>
                  <c:x val="-1.9847465347823258E-2"/>
                  <c:y val="-6.5337289009939098E-2"/>
                </c:manualLayout>
              </c:layout>
              <c:tx>
                <c:rich>
                  <a:bodyPr/>
                  <a:lstStyle/>
                  <a:p>
                    <a:fld id="{DEABB6AE-9013-418B-A5A2-C4080DD7A61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DC09-4546-AB66-A2AD3FF1217F}"/>
                </c:ext>
              </c:extLst>
            </c:dLbl>
            <c:dLbl>
              <c:idx val="18"/>
              <c:layout>
                <c:manualLayout>
                  <c:x val="4.4077134986225492E-3"/>
                  <c:y val="1.2450538520103503E-2"/>
                </c:manualLayout>
              </c:layout>
              <c:tx>
                <c:rich>
                  <a:bodyPr/>
                  <a:lstStyle/>
                  <a:p>
                    <a:fld id="{48C4FABC-1212-46C9-900B-D55100ED3DC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DC09-4546-AB66-A2AD3FF1217F}"/>
                </c:ext>
              </c:extLst>
            </c:dLbl>
            <c:dLbl>
              <c:idx val="19"/>
              <c:layout>
                <c:manualLayout>
                  <c:x val="2.2038567493112946E-3"/>
                  <c:y val="1.9920861632165648E-2"/>
                </c:manualLayout>
              </c:layout>
              <c:tx>
                <c:rich>
                  <a:bodyPr/>
                  <a:lstStyle/>
                  <a:p>
                    <a:fld id="{C855CF83-E6A5-4883-89FE-8C2643C17AC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DC09-4546-AB66-A2AD3FF1217F}"/>
                </c:ext>
              </c:extLst>
            </c:dLbl>
            <c:dLbl>
              <c:idx val="20"/>
              <c:layout>
                <c:manualLayout>
                  <c:x val="-5.3994490358126722E-2"/>
                  <c:y val="3.9841723264331164E-2"/>
                </c:manualLayout>
              </c:layout>
              <c:tx>
                <c:rich>
                  <a:bodyPr/>
                  <a:lstStyle/>
                  <a:p>
                    <a:fld id="{4C6282B9-DD3B-4EB7-B754-60C380A4462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11B-4A78-9486-BEC3E9F41E0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'%1634 version'!$D$5:$D$25</c:f>
              <c:numCache>
                <c:formatCode>0</c:formatCode>
                <c:ptCount val="21"/>
                <c:pt idx="0">
                  <c:v>41.83</c:v>
                </c:pt>
                <c:pt idx="1">
                  <c:v>52.63</c:v>
                </c:pt>
                <c:pt idx="2">
                  <c:v>46.4</c:v>
                </c:pt>
                <c:pt idx="3">
                  <c:v>52.54</c:v>
                </c:pt>
                <c:pt idx="4">
                  <c:v>49.31</c:v>
                </c:pt>
                <c:pt idx="5">
                  <c:v>42.74</c:v>
                </c:pt>
                <c:pt idx="6">
                  <c:v>51.7</c:v>
                </c:pt>
                <c:pt idx="7">
                  <c:v>45.83</c:v>
                </c:pt>
                <c:pt idx="8">
                  <c:v>52</c:v>
                </c:pt>
                <c:pt idx="9">
                  <c:v>50.48</c:v>
                </c:pt>
                <c:pt idx="10">
                  <c:v>54.49</c:v>
                </c:pt>
                <c:pt idx="11">
                  <c:v>47.57</c:v>
                </c:pt>
                <c:pt idx="12">
                  <c:v>42.74</c:v>
                </c:pt>
                <c:pt idx="13">
                  <c:v>58.43</c:v>
                </c:pt>
                <c:pt idx="14">
                  <c:v>51.19</c:v>
                </c:pt>
                <c:pt idx="15">
                  <c:v>45.92</c:v>
                </c:pt>
                <c:pt idx="16">
                  <c:v>49.42</c:v>
                </c:pt>
                <c:pt idx="17">
                  <c:v>47.16</c:v>
                </c:pt>
                <c:pt idx="18">
                  <c:v>42.58</c:v>
                </c:pt>
                <c:pt idx="19">
                  <c:v>41.47</c:v>
                </c:pt>
                <c:pt idx="20">
                  <c:v>45.92</c:v>
                </c:pt>
              </c:numCache>
            </c:numRef>
          </c:xVal>
          <c:yVal>
            <c:numRef>
              <c:f>'%1634 version'!$E$5:$E$25</c:f>
              <c:numCache>
                <c:formatCode>0</c:formatCode>
                <c:ptCount val="21"/>
                <c:pt idx="0">
                  <c:v>67</c:v>
                </c:pt>
                <c:pt idx="1">
                  <c:v>60.2</c:v>
                </c:pt>
                <c:pt idx="2">
                  <c:v>54.8</c:v>
                </c:pt>
                <c:pt idx="3">
                  <c:v>55</c:v>
                </c:pt>
                <c:pt idx="4">
                  <c:v>55.9</c:v>
                </c:pt>
                <c:pt idx="5">
                  <c:v>52</c:v>
                </c:pt>
                <c:pt idx="6">
                  <c:v>61.7</c:v>
                </c:pt>
                <c:pt idx="7">
                  <c:v>57.9</c:v>
                </c:pt>
                <c:pt idx="8">
                  <c:v>60.1</c:v>
                </c:pt>
                <c:pt idx="9">
                  <c:v>56.2</c:v>
                </c:pt>
                <c:pt idx="10">
                  <c:v>58.7</c:v>
                </c:pt>
                <c:pt idx="11">
                  <c:v>59.6</c:v>
                </c:pt>
                <c:pt idx="12">
                  <c:v>51</c:v>
                </c:pt>
                <c:pt idx="13">
                  <c:v>4.4000000000000004</c:v>
                </c:pt>
                <c:pt idx="14">
                  <c:v>65.5</c:v>
                </c:pt>
                <c:pt idx="15">
                  <c:v>61.1</c:v>
                </c:pt>
                <c:pt idx="16">
                  <c:v>64.3</c:v>
                </c:pt>
                <c:pt idx="17">
                  <c:v>60.1</c:v>
                </c:pt>
                <c:pt idx="18">
                  <c:v>59.4</c:v>
                </c:pt>
                <c:pt idx="19">
                  <c:v>60.2</c:v>
                </c:pt>
                <c:pt idx="20">
                  <c:v>60.4</c:v>
                </c:pt>
              </c:numCache>
            </c:numRef>
          </c:yVal>
          <c:smooth val="0"/>
          <c:extLst>
            <c:ext xmlns:c15="http://schemas.microsoft.com/office/drawing/2012/chart" uri="{02D57815-91ED-43cb-92C2-25804820EDAC}">
              <c15:datalabelsRange>
                <c15:f>'%1634 version'!$C$5:$C$25</c15:f>
                <c15:dlblRangeCache>
                  <c:ptCount val="21"/>
                  <c:pt idx="0">
                    <c:v>Cinema</c:v>
                  </c:pt>
                  <c:pt idx="1">
                    <c:v>ITV1</c:v>
                  </c:pt>
                  <c:pt idx="2">
                    <c:v>ITV2</c:v>
                  </c:pt>
                  <c:pt idx="3">
                    <c:v>ITV3</c:v>
                  </c:pt>
                  <c:pt idx="4">
                    <c:v>ITV4</c:v>
                  </c:pt>
                  <c:pt idx="5">
                    <c:v>ITVBe</c:v>
                  </c:pt>
                  <c:pt idx="6">
                    <c:v>Channel 4</c:v>
                  </c:pt>
                  <c:pt idx="7">
                    <c:v>E4</c:v>
                  </c:pt>
                  <c:pt idx="8">
                    <c:v>More4</c:v>
                  </c:pt>
                  <c:pt idx="9">
                    <c:v>Film4</c:v>
                  </c:pt>
                  <c:pt idx="10">
                    <c:v>Channel 5</c:v>
                  </c:pt>
                  <c:pt idx="11">
                    <c:v>Sky Max</c:v>
                  </c:pt>
                  <c:pt idx="12">
                    <c:v>Sky Showcase</c:v>
                  </c:pt>
                  <c:pt idx="13">
                    <c:v>Sky Arts</c:v>
                  </c:pt>
                  <c:pt idx="14">
                    <c:v>Sky Atlantic</c:v>
                  </c:pt>
                  <c:pt idx="15">
                    <c:v>Sky Cinema</c:v>
                  </c:pt>
                  <c:pt idx="16">
                    <c:v>Sky Sports</c:v>
                  </c:pt>
                  <c:pt idx="17">
                    <c:v>Facebook</c:v>
                  </c:pt>
                  <c:pt idx="18">
                    <c:v>Instagram </c:v>
                  </c:pt>
                  <c:pt idx="19">
                    <c:v>TikTok</c:v>
                  </c:pt>
                  <c:pt idx="20">
                    <c:v>Youtube</c:v>
                  </c:pt>
                </c15:dlblRangeCache>
              </c15:datalabelsRange>
            </c:ext>
            <c:ext xmlns:c16="http://schemas.microsoft.com/office/drawing/2014/chart" uri="{C3380CC4-5D6E-409C-BE32-E72D297353CC}">
              <c16:uniqueId val="{00000014-DC09-4546-AB66-A2AD3FF1217F}"/>
            </c:ext>
          </c:extLst>
        </c:ser>
        <c:dLbls>
          <c:showLegendKey val="0"/>
          <c:showVal val="0"/>
          <c:showCatName val="0"/>
          <c:showSerName val="0"/>
          <c:showPercent val="0"/>
          <c:showBubbleSize val="0"/>
        </c:dLbls>
        <c:axId val="326815104"/>
        <c:axId val="327525120"/>
      </c:scatterChart>
      <c:valAx>
        <c:axId val="326815104"/>
        <c:scaling>
          <c:orientation val="minMax"/>
          <c:max val="55"/>
          <c:min val="40"/>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7525120"/>
        <c:crosses val="autoZero"/>
        <c:crossBetween val="midCat"/>
      </c:valAx>
      <c:valAx>
        <c:axId val="327525120"/>
        <c:scaling>
          <c:orientation val="minMax"/>
          <c:min val="40"/>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68151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57309293565566E-2"/>
          <c:y val="7.1568637854605238E-2"/>
          <c:w val="0.97748538141286889"/>
          <c:h val="0.81628545540285258"/>
        </c:manualLayout>
      </c:layout>
      <c:barChart>
        <c:barDir val="col"/>
        <c:grouping val="clustered"/>
        <c:varyColors val="0"/>
        <c:ser>
          <c:idx val="0"/>
          <c:order val="0"/>
          <c:tx>
            <c:strRef>
              <c:f>Sheet1!$B$1</c:f>
              <c:strCache>
                <c:ptCount val="1"/>
                <c:pt idx="0">
                  <c:v>Index</c:v>
                </c:pt>
              </c:strCache>
            </c:strRef>
          </c:tx>
          <c:spPr>
            <a:solidFill>
              <a:schemeClr val="accent5"/>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6E53-4C9C-9B01-1AD2044825A0}"/>
              </c:ext>
            </c:extLst>
          </c:dPt>
          <c:cat>
            <c:strRef>
              <c:f>Sheet1!$A$2:$A$8</c:f>
              <c:strCache>
                <c:ptCount val="7"/>
                <c:pt idx="0">
                  <c:v>Cinema</c:v>
                </c:pt>
                <c:pt idx="1">
                  <c:v>TV</c:v>
                </c:pt>
                <c:pt idx="2">
                  <c:v>Out of home</c:v>
                </c:pt>
                <c:pt idx="3">
                  <c:v>Radio</c:v>
                </c:pt>
                <c:pt idx="4">
                  <c:v>Magazines</c:v>
                </c:pt>
                <c:pt idx="5">
                  <c:v>Natl newspapers</c:v>
                </c:pt>
                <c:pt idx="6">
                  <c:v>Internet</c:v>
                </c:pt>
              </c:strCache>
            </c:strRef>
          </c:cat>
          <c:val>
            <c:numRef>
              <c:f>Sheet1!$B$2:$B$8</c:f>
              <c:numCache>
                <c:formatCode>General</c:formatCode>
                <c:ptCount val="7"/>
                <c:pt idx="0">
                  <c:v>100</c:v>
                </c:pt>
                <c:pt idx="1">
                  <c:v>79</c:v>
                </c:pt>
                <c:pt idx="2">
                  <c:v>75</c:v>
                </c:pt>
                <c:pt idx="3">
                  <c:v>65</c:v>
                </c:pt>
                <c:pt idx="4">
                  <c:v>51</c:v>
                </c:pt>
                <c:pt idx="5">
                  <c:v>51</c:v>
                </c:pt>
                <c:pt idx="6">
                  <c:v>42</c:v>
                </c:pt>
              </c:numCache>
            </c:numRef>
          </c:val>
          <c:extLst>
            <c:ext xmlns:c16="http://schemas.microsoft.com/office/drawing/2014/chart" uri="{C3380CC4-5D6E-409C-BE32-E72D297353CC}">
              <c16:uniqueId val="{00000002-6E53-4C9C-9B01-1AD2044825A0}"/>
            </c:ext>
          </c:extLst>
        </c:ser>
        <c:dLbls>
          <c:showLegendKey val="0"/>
          <c:showVal val="0"/>
          <c:showCatName val="0"/>
          <c:showSerName val="0"/>
          <c:showPercent val="0"/>
          <c:showBubbleSize val="0"/>
        </c:dLbls>
        <c:gapWidth val="116"/>
        <c:axId val="682677088"/>
        <c:axId val="682676432"/>
      </c:barChart>
      <c:catAx>
        <c:axId val="682677088"/>
        <c:scaling>
          <c:orientation val="minMax"/>
        </c:scaling>
        <c:delete val="0"/>
        <c:axPos val="b"/>
        <c:numFmt formatCode="General" sourceLinked="1"/>
        <c:majorTickMark val="out"/>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682676432"/>
        <c:crosses val="autoZero"/>
        <c:auto val="1"/>
        <c:lblAlgn val="ctr"/>
        <c:lblOffset val="100"/>
        <c:noMultiLvlLbl val="0"/>
      </c:catAx>
      <c:valAx>
        <c:axId val="682676432"/>
        <c:scaling>
          <c:orientation val="minMax"/>
          <c:max val="100"/>
        </c:scaling>
        <c:delete val="0"/>
        <c:axPos val="l"/>
        <c:numFmt formatCode="General" sourceLinked="1"/>
        <c:majorTickMark val="out"/>
        <c:minorTickMark val="none"/>
        <c:tickLblPos val="nextTo"/>
        <c:spPr>
          <a:noFill/>
          <a:ln>
            <a:solidFill>
              <a:schemeClr val="accent6"/>
            </a:solidFill>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68267708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273048474277551E-2"/>
          <c:y val="1.4174568554593901E-2"/>
          <c:w val="0.98972695152572232"/>
          <c:h val="0.87023294099045301"/>
        </c:manualLayout>
      </c:layout>
      <c:barChart>
        <c:barDir val="col"/>
        <c:grouping val="clustered"/>
        <c:varyColors val="0"/>
        <c:ser>
          <c:idx val="0"/>
          <c:order val="0"/>
          <c:tx>
            <c:strRef>
              <c:f>Sheet1!$B$3</c:f>
              <c:strCache>
                <c:ptCount val="1"/>
                <c:pt idx="0">
                  <c:v>2019</c:v>
                </c:pt>
              </c:strCache>
            </c:strRef>
          </c:tx>
          <c:spPr>
            <a:solidFill>
              <a:schemeClr val="accent1"/>
            </a:solidFill>
            <a:ln>
              <a:noFill/>
            </a:ln>
            <a:effectLst/>
          </c:spPr>
          <c:invertIfNegative val="0"/>
          <c:cat>
            <c:strRef>
              <c:f>Sheet1!$A$4:$A$15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Sheet1!$B$4:$B$15</c:f>
            </c:numRef>
          </c:val>
          <c:extLst>
            <c:ext xmlns:c16="http://schemas.microsoft.com/office/drawing/2014/chart" uri="{C3380CC4-5D6E-409C-BE32-E72D297353CC}">
              <c16:uniqueId val="{00000000-01E0-485B-A0E7-580F4AF5A068}"/>
            </c:ext>
          </c:extLst>
        </c:ser>
        <c:ser>
          <c:idx val="1"/>
          <c:order val="1"/>
          <c:tx>
            <c:strRef>
              <c:f>Sheet1!$C$3</c:f>
              <c:strCache>
                <c:ptCount val="1"/>
                <c:pt idx="0">
                  <c:v>2018</c:v>
                </c:pt>
              </c:strCache>
            </c:strRef>
          </c:tx>
          <c:spPr>
            <a:solidFill>
              <a:schemeClr val="accent2"/>
            </a:solidFill>
            <a:ln>
              <a:noFill/>
            </a:ln>
            <a:effectLst/>
          </c:spPr>
          <c:invertIfNegative val="0"/>
          <c:cat>
            <c:strRef>
              <c:f>Sheet1!$A$4:$A$15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Sheet1!$C$4:$C$15</c:f>
            </c:numRef>
          </c:val>
          <c:extLst>
            <c:ext xmlns:c16="http://schemas.microsoft.com/office/drawing/2014/chart" uri="{C3380CC4-5D6E-409C-BE32-E72D297353CC}">
              <c16:uniqueId val="{00000001-01E0-485B-A0E7-580F4AF5A068}"/>
            </c:ext>
          </c:extLst>
        </c:ser>
        <c:ser>
          <c:idx val="2"/>
          <c:order val="2"/>
          <c:tx>
            <c:strRef>
              <c:f>Sheet1!$D$3</c:f>
              <c:strCache>
                <c:ptCount val="1"/>
                <c:pt idx="0">
                  <c:v>2017</c:v>
                </c:pt>
              </c:strCache>
            </c:strRef>
          </c:tx>
          <c:spPr>
            <a:solidFill>
              <a:schemeClr val="accent3"/>
            </a:solidFill>
            <a:ln>
              <a:noFill/>
            </a:ln>
            <a:effectLst/>
          </c:spPr>
          <c:invertIfNegative val="0"/>
          <c:cat>
            <c:strRef>
              <c:f>Sheet1!$A$4:$A$15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Sheet1!$D$4:$D$15</c:f>
            </c:numRef>
          </c:val>
          <c:extLst>
            <c:ext xmlns:c16="http://schemas.microsoft.com/office/drawing/2014/chart" uri="{C3380CC4-5D6E-409C-BE32-E72D297353CC}">
              <c16:uniqueId val="{00000002-01E0-485B-A0E7-580F4AF5A068}"/>
            </c:ext>
          </c:extLst>
        </c:ser>
        <c:ser>
          <c:idx val="3"/>
          <c:order val="3"/>
          <c:tx>
            <c:strRef>
              <c:f>Sheet1!$E$3</c:f>
              <c:strCache>
                <c:ptCount val="1"/>
                <c:pt idx="0">
                  <c:v>2017-19 Average</c:v>
                </c:pt>
              </c:strCache>
            </c:strRef>
          </c:tx>
          <c:spPr>
            <a:solidFill>
              <a:schemeClr val="accent4"/>
            </a:solidFill>
            <a:ln>
              <a:noFill/>
            </a:ln>
            <a:effectLst/>
          </c:spPr>
          <c:invertIfNegative val="0"/>
          <c:cat>
            <c:strRef>
              <c:f>Sheet1!$A$4:$A$15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Sheet1!$E$4:$E$15</c:f>
              <c:numCache>
                <c:formatCode>_-* #,##0_-;\-* #,##0_-;_-* "-"??_-;_-@_-</c:formatCode>
                <c:ptCount val="12"/>
                <c:pt idx="0">
                  <c:v>11754711.5</c:v>
                </c:pt>
                <c:pt idx="1">
                  <c:v>13502475.392857146</c:v>
                </c:pt>
                <c:pt idx="2">
                  <c:v>11127803.999999998</c:v>
                </c:pt>
                <c:pt idx="3">
                  <c:v>14100468.095238095</c:v>
                </c:pt>
                <c:pt idx="4">
                  <c:v>13850293.619047621</c:v>
                </c:pt>
                <c:pt idx="5">
                  <c:v>10790700.821428571</c:v>
                </c:pt>
                <c:pt idx="6">
                  <c:v>13828982.178571429</c:v>
                </c:pt>
                <c:pt idx="7">
                  <c:v>13621677.750000004</c:v>
                </c:pt>
                <c:pt idx="8">
                  <c:v>8522290.7142857146</c:v>
                </c:pt>
                <c:pt idx="9">
                  <c:v>14511167.964285715</c:v>
                </c:pt>
                <c:pt idx="10">
                  <c:v>10996133.392857142</c:v>
                </c:pt>
                <c:pt idx="11">
                  <c:v>14243474.64285714</c:v>
                </c:pt>
              </c:numCache>
            </c:numRef>
          </c:val>
          <c:extLst>
            <c:ext xmlns:c16="http://schemas.microsoft.com/office/drawing/2014/chart" uri="{C3380CC4-5D6E-409C-BE32-E72D297353CC}">
              <c16:uniqueId val="{00000000-F8EB-404A-85F4-C185F41AB581}"/>
            </c:ext>
          </c:extLst>
        </c:ser>
        <c:dLbls>
          <c:showLegendKey val="0"/>
          <c:showVal val="0"/>
          <c:showCatName val="0"/>
          <c:showSerName val="0"/>
          <c:showPercent val="0"/>
          <c:showBubbleSize val="0"/>
        </c:dLbls>
        <c:gapWidth val="150"/>
        <c:axId val="741372176"/>
        <c:axId val="741375440"/>
      </c:barChart>
      <c:catAx>
        <c:axId val="741372176"/>
        <c:scaling>
          <c:orientation val="minMax"/>
        </c:scaling>
        <c:delete val="0"/>
        <c:axPos val="b"/>
        <c:numFmt formatCode="General" sourceLinked="1"/>
        <c:majorTickMark val="out"/>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00" b="1" i="0" u="none" strike="noStrike" kern="1200" baseline="0">
                <a:solidFill>
                  <a:srgbClr val="8A8A8D"/>
                </a:solidFill>
                <a:latin typeface="+mn-lt"/>
                <a:ea typeface="+mn-ea"/>
                <a:cs typeface="+mn-cs"/>
              </a:defRPr>
            </a:pPr>
            <a:endParaRPr lang="en-US"/>
          </a:p>
        </c:txPr>
        <c:crossAx val="741375440"/>
        <c:crosses val="autoZero"/>
        <c:auto val="1"/>
        <c:lblAlgn val="ctr"/>
        <c:lblOffset val="100"/>
        <c:noMultiLvlLbl val="0"/>
      </c:catAx>
      <c:valAx>
        <c:axId val="741375440"/>
        <c:scaling>
          <c:orientation val="minMax"/>
          <c:max val="25000000"/>
        </c:scaling>
        <c:delete val="1"/>
        <c:axPos val="l"/>
        <c:majorGridlines>
          <c:spPr>
            <a:ln w="9525" cap="flat" cmpd="sng" algn="ctr">
              <a:noFill/>
              <a:round/>
            </a:ln>
            <a:effectLst/>
          </c:spPr>
        </c:majorGridlines>
        <c:numFmt formatCode="_-* #,##0_-;\-* #,##0_-;_-* &quot;-&quot;??_-;_-@_-" sourceLinked="1"/>
        <c:majorTickMark val="out"/>
        <c:minorTickMark val="none"/>
        <c:tickLblPos val="nextTo"/>
        <c:crossAx val="741372176"/>
        <c:crosses val="autoZero"/>
        <c:crossBetween val="between"/>
      </c:valAx>
      <c:spPr>
        <a:noFill/>
        <a:ln>
          <a:noFill/>
        </a:ln>
        <a:effectLst/>
      </c:spPr>
    </c:plotArea>
    <c:legend>
      <c:legendPos val="b"/>
      <c:legendEntry>
        <c:idx val="0"/>
        <c:delete val="1"/>
      </c:legendEntry>
      <c:layout>
        <c:manualLayout>
          <c:xMode val="edge"/>
          <c:yMode val="edge"/>
          <c:x val="0.41228809410405798"/>
          <c:y val="0.95023963763701402"/>
          <c:w val="0"/>
          <c:h val="1.4174568554593946E-2"/>
        </c:manualLayout>
      </c:layout>
      <c:overlay val="0"/>
      <c:spPr>
        <a:noFill/>
        <a:ln>
          <a:noFill/>
        </a:ln>
        <a:effectLst/>
      </c:spPr>
      <c:txPr>
        <a:bodyPr rot="0" spcFirstLastPara="1" vertOverflow="ellipsis" vert="horz" wrap="square" anchor="ctr" anchorCtr="1"/>
        <a:lstStyle/>
        <a:p>
          <a:pPr>
            <a:defRPr sz="1000" b="1" i="0" u="none" strike="noStrike" kern="1200" baseline="0">
              <a:solidFill>
                <a:srgbClr val="8A8A8D"/>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accent6"/>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701217638556497E-2"/>
          <c:y val="1.09537226417187E-2"/>
          <c:w val="0.94975074021170502"/>
          <c:h val="0.87063697471929602"/>
        </c:manualLayout>
      </c:layout>
      <c:barChart>
        <c:barDir val="col"/>
        <c:grouping val="clustered"/>
        <c:varyColors val="0"/>
        <c:ser>
          <c:idx val="0"/>
          <c:order val="0"/>
          <c:tx>
            <c:strRef>
              <c:f>Sheet2!$B$1</c:f>
              <c:strCache>
                <c:ptCount val="1"/>
                <c:pt idx="0">
                  <c:v>Cinema Admissions</c:v>
                </c:pt>
              </c:strCache>
            </c:strRef>
          </c:tx>
          <c:spPr>
            <a:solidFill>
              <a:schemeClr val="tx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0-606D-4F7C-9808-9B6FF9706921}"/>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1-606D-4F7C-9808-9B6FF970692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2-606D-4F7C-9808-9B6FF9706921}"/>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3-606D-4F7C-9808-9B6FF9706921}"/>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606D-4F7C-9808-9B6FF9706921}"/>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606D-4F7C-9808-9B6FF9706921}"/>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6-606D-4F7C-9808-9B6FF970692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FFF"/>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Sheet2!$A$2:$A$8</c:f>
              <c:strCache>
                <c:ptCount val="7"/>
                <c:pt idx="0">
                  <c:v>Monday</c:v>
                </c:pt>
                <c:pt idx="1">
                  <c:v>Tuesday</c:v>
                </c:pt>
                <c:pt idx="2">
                  <c:v>Wednesday</c:v>
                </c:pt>
                <c:pt idx="3">
                  <c:v>Thursday</c:v>
                </c:pt>
                <c:pt idx="4">
                  <c:v>Friday</c:v>
                </c:pt>
                <c:pt idx="5">
                  <c:v>Saturday</c:v>
                </c:pt>
                <c:pt idx="6">
                  <c:v>Sunday</c:v>
                </c:pt>
              </c:strCache>
            </c:strRef>
          </c:cat>
          <c:val>
            <c:numRef>
              <c:f>Sheet2!$B$2:$B$8</c:f>
              <c:numCache>
                <c:formatCode>0%</c:formatCode>
                <c:ptCount val="7"/>
                <c:pt idx="0">
                  <c:v>0.1046</c:v>
                </c:pt>
                <c:pt idx="1">
                  <c:v>0.10680000000000001</c:v>
                </c:pt>
                <c:pt idx="2">
                  <c:v>0.1096</c:v>
                </c:pt>
                <c:pt idx="3">
                  <c:v>0.1066</c:v>
                </c:pt>
                <c:pt idx="4">
                  <c:v>0.15629999999999999</c:v>
                </c:pt>
                <c:pt idx="5">
                  <c:v>0.23169999999999999</c:v>
                </c:pt>
                <c:pt idx="6">
                  <c:v>0.18440000000000001</c:v>
                </c:pt>
              </c:numCache>
            </c:numRef>
          </c:val>
          <c:extLst>
            <c:ext xmlns:c16="http://schemas.microsoft.com/office/drawing/2014/chart" uri="{C3380CC4-5D6E-409C-BE32-E72D297353CC}">
              <c16:uniqueId val="{00000008-49DC-4FAB-A556-54E24A42C05F}"/>
            </c:ext>
          </c:extLst>
        </c:ser>
        <c:dLbls>
          <c:showLegendKey val="0"/>
          <c:showVal val="0"/>
          <c:showCatName val="0"/>
          <c:showSerName val="0"/>
          <c:showPercent val="0"/>
          <c:showBubbleSize val="0"/>
        </c:dLbls>
        <c:gapWidth val="150"/>
        <c:axId val="722512720"/>
        <c:axId val="722510896"/>
      </c:barChart>
      <c:catAx>
        <c:axId val="722512720"/>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722510896"/>
        <c:crosses val="autoZero"/>
        <c:auto val="1"/>
        <c:lblAlgn val="ctr"/>
        <c:lblOffset val="100"/>
        <c:noMultiLvlLbl val="0"/>
      </c:catAx>
      <c:valAx>
        <c:axId val="722510896"/>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72251272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Sheet1!$D$7</c:f>
              <c:strCache>
                <c:ptCount val="1"/>
                <c:pt idx="0">
                  <c:v>Screens</c:v>
                </c:pt>
              </c:strCache>
            </c:strRef>
          </c:tx>
          <c:spPr>
            <a:ln w="28575" cap="rnd">
              <a:solidFill>
                <a:schemeClr val="accent1"/>
              </a:solidFill>
              <a:round/>
            </a:ln>
            <a:effectLst/>
          </c:spPr>
          <c:marker>
            <c:symbol val="none"/>
          </c:marker>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31-44DD-A789-55D6AE8EDB6C}"/>
                </c:ext>
              </c:extLst>
            </c:dLbl>
            <c:dLbl>
              <c:idx val="1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46-4426-9B50-3B1489E746D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Sheet1!$E$6:$O$6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Sheet1!$E$7:$O$7</c:f>
              <c:numCache>
                <c:formatCode>0</c:formatCode>
                <c:ptCount val="11"/>
                <c:pt idx="0">
                  <c:v>3741</c:v>
                </c:pt>
                <c:pt idx="1">
                  <c:v>3824</c:v>
                </c:pt>
                <c:pt idx="2">
                  <c:v>3858</c:v>
                </c:pt>
                <c:pt idx="3">
                  <c:v>3897</c:v>
                </c:pt>
                <c:pt idx="4">
                  <c:v>3947</c:v>
                </c:pt>
                <c:pt idx="5">
                  <c:v>4115</c:v>
                </c:pt>
                <c:pt idx="6">
                  <c:v>4194</c:v>
                </c:pt>
                <c:pt idx="7">
                  <c:v>4309</c:v>
                </c:pt>
                <c:pt idx="8">
                  <c:v>4399</c:v>
                </c:pt>
                <c:pt idx="9">
                  <c:v>4564</c:v>
                </c:pt>
                <c:pt idx="10">
                  <c:v>4596</c:v>
                </c:pt>
              </c:numCache>
            </c:numRef>
          </c:val>
          <c:smooth val="0"/>
          <c:extLst>
            <c:ext xmlns:c16="http://schemas.microsoft.com/office/drawing/2014/chart" uri="{C3380CC4-5D6E-409C-BE32-E72D297353CC}">
              <c16:uniqueId val="{00000000-9531-44DD-A789-55D6AE8EDB6C}"/>
            </c:ext>
          </c:extLst>
        </c:ser>
        <c:ser>
          <c:idx val="1"/>
          <c:order val="1"/>
          <c:tx>
            <c:strRef>
              <c:f>Sheet1!$D$8</c:f>
              <c:strCache>
                <c:ptCount val="1"/>
                <c:pt idx="0">
                  <c:v>Cinemas</c:v>
                </c:pt>
              </c:strCache>
            </c:strRef>
          </c:tx>
          <c:spPr>
            <a:ln w="28575" cap="rnd">
              <a:solidFill>
                <a:schemeClr val="accent2"/>
              </a:solidFill>
              <a:round/>
            </a:ln>
            <a:effectLst/>
          </c:spPr>
          <c:marker>
            <c:symbol val="none"/>
          </c:marker>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31-44DD-A789-55D6AE8EDB6C}"/>
                </c:ext>
              </c:extLst>
            </c:dLbl>
            <c:dLbl>
              <c:idx val="1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46-4426-9B50-3B1489E746D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Sheet1!$E$6:$O$6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Sheet1!$E$8:$O$8</c:f>
              <c:numCache>
                <c:formatCode>0</c:formatCode>
                <c:ptCount val="11"/>
                <c:pt idx="0">
                  <c:v>763</c:v>
                </c:pt>
                <c:pt idx="1">
                  <c:v>761</c:v>
                </c:pt>
                <c:pt idx="2">
                  <c:v>750</c:v>
                </c:pt>
                <c:pt idx="3">
                  <c:v>747</c:v>
                </c:pt>
                <c:pt idx="4">
                  <c:v>743</c:v>
                </c:pt>
                <c:pt idx="5">
                  <c:v>771</c:v>
                </c:pt>
                <c:pt idx="6">
                  <c:v>788</c:v>
                </c:pt>
                <c:pt idx="7">
                  <c:v>801</c:v>
                </c:pt>
                <c:pt idx="8">
                  <c:v>811</c:v>
                </c:pt>
                <c:pt idx="9">
                  <c:v>840</c:v>
                </c:pt>
                <c:pt idx="10">
                  <c:v>843</c:v>
                </c:pt>
              </c:numCache>
            </c:numRef>
          </c:val>
          <c:smooth val="0"/>
          <c:extLst>
            <c:ext xmlns:c16="http://schemas.microsoft.com/office/drawing/2014/chart" uri="{C3380CC4-5D6E-409C-BE32-E72D297353CC}">
              <c16:uniqueId val="{00000001-9531-44DD-A789-55D6AE8EDB6C}"/>
            </c:ext>
          </c:extLst>
        </c:ser>
        <c:dLbls>
          <c:showLegendKey val="0"/>
          <c:showVal val="0"/>
          <c:showCatName val="0"/>
          <c:showSerName val="0"/>
          <c:showPercent val="0"/>
          <c:showBubbleSize val="0"/>
        </c:dLbls>
        <c:smooth val="0"/>
        <c:axId val="457315592"/>
        <c:axId val="457315920"/>
      </c:lineChart>
      <c:catAx>
        <c:axId val="457315592"/>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crossAx val="457315920"/>
        <c:crosses val="autoZero"/>
        <c:auto val="1"/>
        <c:lblAlgn val="ctr"/>
        <c:lblOffset val="100"/>
        <c:noMultiLvlLbl val="0"/>
      </c:catAx>
      <c:valAx>
        <c:axId val="457315920"/>
        <c:scaling>
          <c:orientation val="minMax"/>
        </c:scaling>
        <c:delete val="0"/>
        <c:axPos val="l"/>
        <c:numFmt formatCode="0" sourceLinked="1"/>
        <c:majorTickMark val="none"/>
        <c:minorTickMark val="none"/>
        <c:tickLblPos val="nextTo"/>
        <c:spPr>
          <a:noFill/>
          <a:ln>
            <a:solidFill>
              <a:schemeClr val="accent5"/>
            </a:solidFill>
          </a:ln>
          <a:effectLst/>
        </c:spPr>
        <c:txPr>
          <a:bodyPr rot="-6000000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crossAx val="457315592"/>
        <c:crosses val="autoZero"/>
        <c:crossBetween val="between"/>
      </c:valAx>
      <c:spPr>
        <a:noFill/>
        <a:ln>
          <a:noFill/>
        </a:ln>
        <a:effectLst/>
      </c:spPr>
    </c:plotArea>
    <c:legend>
      <c:legendPos val="b"/>
      <c:layout>
        <c:manualLayout>
          <c:xMode val="edge"/>
          <c:yMode val="edge"/>
          <c:x val="0.42152231902425552"/>
          <c:y val="0.95786291077411412"/>
          <c:w val="0.15695528379639315"/>
          <c:h val="4.213708922588592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sng" strike="noStrike" kern="1200" spc="0" baseline="0">
              <a:solidFill>
                <a:schemeClr val="accent6"/>
              </a:solidFill>
              <a:latin typeface="+mn-lt"/>
              <a:ea typeface="+mn-ea"/>
              <a:cs typeface="+mn-cs"/>
            </a:defRPr>
          </a:pPr>
          <a:endParaRPr lang="en-US"/>
        </a:p>
      </c:txPr>
    </c:title>
    <c:autoTitleDeleted val="0"/>
    <c:plotArea>
      <c:layout/>
      <c:bubbleChart>
        <c:varyColors val="0"/>
        <c:ser>
          <c:idx val="0"/>
          <c:order val="0"/>
          <c:tx>
            <c:strRef>
              <c:f>Sheet1!$B$1</c:f>
              <c:strCache>
                <c:ptCount val="1"/>
                <c:pt idx="0">
                  <c:v>Average ticket price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F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xVal>
          <c:yVal>
            <c:numRef>
              <c:f>Sheet1!$B$2:$B$13</c:f>
              <c:numCache>
                <c:formatCode>"£"#,##0.00</c:formatCode>
                <c:ptCount val="12"/>
                <c:pt idx="0">
                  <c:v>6.06</c:v>
                </c:pt>
                <c:pt idx="1">
                  <c:v>6.37</c:v>
                </c:pt>
                <c:pt idx="2">
                  <c:v>6.53</c:v>
                </c:pt>
                <c:pt idx="3">
                  <c:v>6.72</c:v>
                </c:pt>
                <c:pt idx="4">
                  <c:v>7.21</c:v>
                </c:pt>
                <c:pt idx="5">
                  <c:v>7.41</c:v>
                </c:pt>
                <c:pt idx="6">
                  <c:v>7.49</c:v>
                </c:pt>
                <c:pt idx="7">
                  <c:v>7.22</c:v>
                </c:pt>
                <c:pt idx="8">
                  <c:v>7.11</c:v>
                </c:pt>
                <c:pt idx="9">
                  <c:v>6.75</c:v>
                </c:pt>
                <c:pt idx="10">
                  <c:v>7.52</c:v>
                </c:pt>
                <c:pt idx="11">
                  <c:v>7.69</c:v>
                </c:pt>
              </c:numCache>
            </c:numRef>
          </c:yVal>
          <c:bubbleSize>
            <c:numLit>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Lit>
          </c:bubbleSize>
          <c:bubble3D val="0"/>
          <c:extLst>
            <c:ext xmlns:c16="http://schemas.microsoft.com/office/drawing/2014/chart" uri="{C3380CC4-5D6E-409C-BE32-E72D297353CC}">
              <c16:uniqueId val="{00000000-5C2B-4F87-AC4C-A353FE14F596}"/>
            </c:ext>
          </c:extLst>
        </c:ser>
        <c:dLbls>
          <c:showLegendKey val="0"/>
          <c:showVal val="0"/>
          <c:showCatName val="0"/>
          <c:showSerName val="0"/>
          <c:showPercent val="0"/>
          <c:showBubbleSize val="0"/>
        </c:dLbls>
        <c:bubbleScale val="80"/>
        <c:showNegBubbles val="0"/>
        <c:axId val="500810792"/>
        <c:axId val="500811120"/>
      </c:bubbleChart>
      <c:valAx>
        <c:axId val="500810792"/>
        <c:scaling>
          <c:orientation val="minMax"/>
          <c:max val="2022.5"/>
          <c:min val="2010"/>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500811120"/>
        <c:crosses val="autoZero"/>
        <c:crossBetween val="midCat"/>
        <c:majorUnit val="1"/>
      </c:valAx>
      <c:valAx>
        <c:axId val="500811120"/>
        <c:scaling>
          <c:orientation val="minMax"/>
          <c:max val="10"/>
          <c:min val="0"/>
        </c:scaling>
        <c:delete val="1"/>
        <c:axPos val="l"/>
        <c:numFmt formatCode="&quot;£&quot;#,##0.00" sourceLinked="1"/>
        <c:majorTickMark val="out"/>
        <c:minorTickMark val="none"/>
        <c:tickLblPos val="nextTo"/>
        <c:crossAx val="5008107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29317269076302E-2"/>
          <c:y val="5.93220338983051E-2"/>
          <c:w val="0.88596279498866704"/>
          <c:h val="0.75706214689265505"/>
        </c:manualLayout>
      </c:layout>
      <c:barChart>
        <c:barDir val="col"/>
        <c:grouping val="clustered"/>
        <c:varyColors val="0"/>
        <c:ser>
          <c:idx val="1"/>
          <c:order val="0"/>
          <c:tx>
            <c:strRef>
              <c:f>Sheet1!$A$2</c:f>
              <c:strCache>
                <c:ptCount val="1"/>
                <c:pt idx="0">
                  <c:v>admissions</c:v>
                </c:pt>
              </c:strCache>
            </c:strRef>
          </c:tx>
          <c:spPr>
            <a:solidFill>
              <a:schemeClr val="bg2"/>
            </a:solidFill>
            <a:ln w="14869">
              <a:noFill/>
              <a:prstDash val="solid"/>
            </a:ln>
          </c:spPr>
          <c:invertIfNegative val="0"/>
          <c:dPt>
            <c:idx val="20"/>
            <c:invertIfNegative val="0"/>
            <c:bubble3D val="0"/>
            <c:spPr>
              <a:solidFill>
                <a:schemeClr val="tx1"/>
              </a:solidFill>
              <a:ln w="14869">
                <a:noFill/>
                <a:prstDash val="solid"/>
              </a:ln>
            </c:spPr>
            <c:extLst>
              <c:ext xmlns:c16="http://schemas.microsoft.com/office/drawing/2014/chart" uri="{C3380CC4-5D6E-409C-BE32-E72D297353CC}">
                <c16:uniqueId val="{00000000-5ED3-47D5-9AAD-F3A072411463}"/>
              </c:ext>
            </c:extLst>
          </c:dPt>
          <c:dPt>
            <c:idx val="21"/>
            <c:invertIfNegative val="0"/>
            <c:bubble3D val="0"/>
            <c:spPr>
              <a:solidFill>
                <a:schemeClr val="tx1"/>
              </a:solidFill>
              <a:ln w="14869">
                <a:noFill/>
                <a:prstDash val="solid"/>
              </a:ln>
            </c:spPr>
            <c:extLst>
              <c:ext xmlns:c16="http://schemas.microsoft.com/office/drawing/2014/chart" uri="{C3380CC4-5D6E-409C-BE32-E72D297353CC}">
                <c16:uniqueId val="{00000001-5ED3-47D5-9AAD-F3A072411463}"/>
              </c:ext>
            </c:extLst>
          </c:dPt>
          <c:dPt>
            <c:idx val="22"/>
            <c:invertIfNegative val="0"/>
            <c:bubble3D val="0"/>
            <c:spPr>
              <a:solidFill>
                <a:schemeClr val="tx1"/>
              </a:solidFill>
              <a:ln w="14869">
                <a:noFill/>
                <a:prstDash val="solid"/>
              </a:ln>
            </c:spPr>
            <c:extLst>
              <c:ext xmlns:c16="http://schemas.microsoft.com/office/drawing/2014/chart" uri="{C3380CC4-5D6E-409C-BE32-E72D297353CC}">
                <c16:uniqueId val="{00000004-CC97-454F-8DED-27DD9B72CB66}"/>
              </c:ext>
            </c:extLst>
          </c:dPt>
          <c:cat>
            <c:strRef>
              <c:f>Sheet1!$B$1:$X$1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2023(f)</c:v>
                </c:pt>
              </c:strCache>
            </c:strRef>
          </c:cat>
          <c:val>
            <c:numRef>
              <c:f>Sheet1!$B$2:$X$2</c:f>
              <c:numCache>
                <c:formatCode>General</c:formatCode>
                <c:ptCount val="23"/>
                <c:pt idx="0">
                  <c:v>155.91078099999999</c:v>
                </c:pt>
                <c:pt idx="1">
                  <c:v>175.90253300000001</c:v>
                </c:pt>
                <c:pt idx="2">
                  <c:v>167.25586089999999</c:v>
                </c:pt>
                <c:pt idx="3">
                  <c:v>171.25206660000001</c:v>
                </c:pt>
                <c:pt idx="4">
                  <c:v>164.691778</c:v>
                </c:pt>
                <c:pt idx="5">
                  <c:v>156.56040200000001</c:v>
                </c:pt>
                <c:pt idx="6">
                  <c:v>162.42701600000001</c:v>
                </c:pt>
                <c:pt idx="7">
                  <c:v>164.222082</c:v>
                </c:pt>
                <c:pt idx="8">
                  <c:v>173.5</c:v>
                </c:pt>
                <c:pt idx="9">
                  <c:v>169.2</c:v>
                </c:pt>
                <c:pt idx="10">
                  <c:v>171.5</c:v>
                </c:pt>
                <c:pt idx="11">
                  <c:v>172.5</c:v>
                </c:pt>
                <c:pt idx="12">
                  <c:v>164.5</c:v>
                </c:pt>
                <c:pt idx="13">
                  <c:v>156</c:v>
                </c:pt>
                <c:pt idx="14">
                  <c:v>172</c:v>
                </c:pt>
                <c:pt idx="15">
                  <c:v>168</c:v>
                </c:pt>
                <c:pt idx="16">
                  <c:v>171</c:v>
                </c:pt>
                <c:pt idx="17">
                  <c:v>177</c:v>
                </c:pt>
                <c:pt idx="18">
                  <c:v>176</c:v>
                </c:pt>
                <c:pt idx="19">
                  <c:v>44</c:v>
                </c:pt>
                <c:pt idx="20">
                  <c:v>74</c:v>
                </c:pt>
                <c:pt idx="21">
                  <c:v>117</c:v>
                </c:pt>
                <c:pt idx="22">
                  <c:v>140</c:v>
                </c:pt>
              </c:numCache>
            </c:numRef>
          </c:val>
          <c:extLst>
            <c:ext xmlns:c16="http://schemas.microsoft.com/office/drawing/2014/chart" uri="{C3380CC4-5D6E-409C-BE32-E72D297353CC}">
              <c16:uniqueId val="{00000000-8005-48ED-9AEA-FEA72E5D53DD}"/>
            </c:ext>
          </c:extLst>
        </c:ser>
        <c:dLbls>
          <c:showLegendKey val="0"/>
          <c:showVal val="0"/>
          <c:showCatName val="0"/>
          <c:showSerName val="0"/>
          <c:showPercent val="0"/>
          <c:showBubbleSize val="0"/>
        </c:dLbls>
        <c:gapWidth val="150"/>
        <c:axId val="-283599120"/>
        <c:axId val="-283576384"/>
      </c:barChart>
      <c:catAx>
        <c:axId val="-283599120"/>
        <c:scaling>
          <c:orientation val="minMax"/>
        </c:scaling>
        <c:delete val="0"/>
        <c:axPos val="b"/>
        <c:numFmt formatCode="General" sourceLinked="1"/>
        <c:majorTickMark val="out"/>
        <c:minorTickMark val="none"/>
        <c:tickLblPos val="nextTo"/>
        <c:spPr>
          <a:ln w="9525">
            <a:solidFill>
              <a:schemeClr val="accent6"/>
            </a:solidFill>
            <a:prstDash val="solid"/>
          </a:ln>
        </c:spPr>
        <c:txPr>
          <a:bodyPr rot="-5400000" vert="horz"/>
          <a:lstStyle/>
          <a:p>
            <a:pPr>
              <a:defRPr sz="1000" b="1" i="0" u="none" strike="noStrike" baseline="0">
                <a:solidFill>
                  <a:schemeClr val="accent6"/>
                </a:solidFill>
                <a:latin typeface="Arial" charset="0"/>
                <a:ea typeface="Arial" charset="0"/>
                <a:cs typeface="Arial" charset="0"/>
              </a:defRPr>
            </a:pPr>
            <a:endParaRPr lang="en-US"/>
          </a:p>
        </c:txPr>
        <c:crossAx val="-283576384"/>
        <c:crosses val="autoZero"/>
        <c:auto val="0"/>
        <c:lblAlgn val="ctr"/>
        <c:lblOffset val="100"/>
        <c:tickLblSkip val="1"/>
        <c:tickMarkSkip val="1"/>
        <c:noMultiLvlLbl val="0"/>
      </c:catAx>
      <c:valAx>
        <c:axId val="-283576384"/>
        <c:scaling>
          <c:orientation val="minMax"/>
          <c:max val="200"/>
        </c:scaling>
        <c:delete val="0"/>
        <c:axPos val="l"/>
        <c:numFmt formatCode="General" sourceLinked="1"/>
        <c:majorTickMark val="out"/>
        <c:minorTickMark val="none"/>
        <c:tickLblPos val="nextTo"/>
        <c:spPr>
          <a:ln w="9525">
            <a:solidFill>
              <a:schemeClr val="accent6"/>
            </a:solidFill>
            <a:prstDash val="solid"/>
          </a:ln>
        </c:spPr>
        <c:txPr>
          <a:bodyPr rot="0" vert="horz"/>
          <a:lstStyle/>
          <a:p>
            <a:pPr>
              <a:defRPr sz="1000" b="1" i="0" u="none" strike="noStrike" baseline="0">
                <a:solidFill>
                  <a:schemeClr val="accent6"/>
                </a:solidFill>
                <a:latin typeface="Arial" charset="0"/>
                <a:ea typeface="Arial" charset="0"/>
                <a:cs typeface="Arial" charset="0"/>
              </a:defRPr>
            </a:pPr>
            <a:endParaRPr lang="en-US"/>
          </a:p>
        </c:txPr>
        <c:crossAx val="-283599120"/>
        <c:crosses val="autoZero"/>
        <c:crossBetween val="between"/>
      </c:valAx>
      <c:spPr>
        <a:noFill/>
        <a:ln w="29738">
          <a:noFill/>
        </a:ln>
      </c:spPr>
    </c:plotArea>
    <c:plotVisOnly val="1"/>
    <c:dispBlanksAs val="gap"/>
    <c:showDLblsOverMax val="0"/>
  </c:chart>
  <c:spPr>
    <a:noFill/>
    <a:ln>
      <a:noFill/>
    </a:ln>
  </c:spPr>
  <c:txPr>
    <a:bodyPr/>
    <a:lstStyle/>
    <a:p>
      <a:pPr>
        <a:defRPr sz="937" b="1" i="0" u="none" strike="noStrike" baseline="0">
          <a:solidFill>
            <a:schemeClr val="tx1"/>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605530452852919"/>
          <c:y val="1.4738217634714687E-2"/>
          <c:w val="0.54020277017800367"/>
          <c:h val="0.9648185891853705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3-4852-459A-A241-18023F2BCBE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Visiting the cinema</c:v>
                </c:pt>
                <c:pt idx="1">
                  <c:v>Listening to radio</c:v>
                </c:pt>
                <c:pt idx="2">
                  <c:v>Watching TV</c:v>
                </c:pt>
                <c:pt idx="3">
                  <c:v>Reading a newspaper or magazine</c:v>
                </c:pt>
                <c:pt idx="4">
                  <c:v>Using the internet</c:v>
                </c:pt>
                <c:pt idx="5">
                  <c:v>Using social media</c:v>
                </c:pt>
              </c:strCache>
            </c:strRef>
          </c:cat>
          <c:val>
            <c:numRef>
              <c:f>Sheet1!$B$2:$B$7</c:f>
              <c:numCache>
                <c:formatCode>0%</c:formatCode>
                <c:ptCount val="6"/>
                <c:pt idx="0">
                  <c:v>0.78</c:v>
                </c:pt>
                <c:pt idx="1">
                  <c:v>0.69</c:v>
                </c:pt>
                <c:pt idx="2">
                  <c:v>0.68</c:v>
                </c:pt>
                <c:pt idx="3">
                  <c:v>0.67</c:v>
                </c:pt>
                <c:pt idx="4">
                  <c:v>0.62</c:v>
                </c:pt>
                <c:pt idx="5">
                  <c:v>0.61</c:v>
                </c:pt>
              </c:numCache>
            </c:numRef>
          </c:val>
          <c:extLst>
            <c:ext xmlns:c16="http://schemas.microsoft.com/office/drawing/2014/chart" uri="{C3380CC4-5D6E-409C-BE32-E72D297353CC}">
              <c16:uniqueId val="{00000000-4852-459A-A241-18023F2BCBEE}"/>
            </c:ext>
          </c:extLst>
        </c:ser>
        <c:dLbls>
          <c:showLegendKey val="0"/>
          <c:showVal val="0"/>
          <c:showCatName val="0"/>
          <c:showSerName val="0"/>
          <c:showPercent val="0"/>
          <c:showBubbleSize val="0"/>
        </c:dLbls>
        <c:gapWidth val="182"/>
        <c:axId val="689501552"/>
        <c:axId val="689506800"/>
      </c:barChart>
      <c:catAx>
        <c:axId val="689501552"/>
        <c:scaling>
          <c:orientation val="maxMin"/>
        </c:scaling>
        <c:delete val="0"/>
        <c:axPos val="l"/>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050" b="0" i="0" u="none" strike="noStrike" kern="1200" baseline="0">
                <a:solidFill>
                  <a:schemeClr val="accent6"/>
                </a:solidFill>
                <a:latin typeface="+mn-lt"/>
                <a:ea typeface="+mn-ea"/>
                <a:cs typeface="+mn-cs"/>
              </a:defRPr>
            </a:pPr>
            <a:endParaRPr lang="en-US"/>
          </a:p>
        </c:txPr>
        <c:crossAx val="689506800"/>
        <c:crosses val="autoZero"/>
        <c:auto val="1"/>
        <c:lblAlgn val="ctr"/>
        <c:lblOffset val="100"/>
        <c:noMultiLvlLbl val="0"/>
      </c:catAx>
      <c:valAx>
        <c:axId val="689506800"/>
        <c:scaling>
          <c:orientation val="minMax"/>
          <c:min val="0.4"/>
        </c:scaling>
        <c:delete val="1"/>
        <c:axPos val="t"/>
        <c:numFmt formatCode="0%" sourceLinked="1"/>
        <c:majorTickMark val="out"/>
        <c:minorTickMark val="none"/>
        <c:tickLblPos val="nextTo"/>
        <c:crossAx val="689501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57309293565566E-2"/>
          <c:y val="7.1568637854605238E-2"/>
          <c:w val="0.97748538141286889"/>
          <c:h val="0.81628545540285258"/>
        </c:manualLayout>
      </c:layout>
      <c:barChart>
        <c:barDir val="col"/>
        <c:grouping val="clustered"/>
        <c:varyColors val="0"/>
        <c:ser>
          <c:idx val="0"/>
          <c:order val="0"/>
          <c:tx>
            <c:strRef>
              <c:f>Sheet1!$B$1</c:f>
              <c:strCache>
                <c:ptCount val="1"/>
                <c:pt idx="0">
                  <c:v>Score (/10)</c:v>
                </c:pt>
              </c:strCache>
            </c:strRef>
          </c:tx>
          <c:spPr>
            <a:solidFill>
              <a:schemeClr val="accent5"/>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0-43D7-416C-A26A-B47957E6E604}"/>
              </c:ext>
            </c:extLst>
          </c:dPt>
          <c:cat>
            <c:strRef>
              <c:f>Sheet1!$A$2:$A$11</c:f>
              <c:strCache>
                <c:ptCount val="10"/>
                <c:pt idx="0">
                  <c:v>Cinema</c:v>
                </c:pt>
                <c:pt idx="1">
                  <c:v>TV</c:v>
                </c:pt>
                <c:pt idx="2">
                  <c:v>Radio</c:v>
                </c:pt>
                <c:pt idx="3">
                  <c:v>Magazines</c:v>
                </c:pt>
                <c:pt idx="4">
                  <c:v>Newspapers</c:v>
                </c:pt>
                <c:pt idx="5">
                  <c:v>Out of home</c:v>
                </c:pt>
                <c:pt idx="6">
                  <c:v>Direct mail</c:v>
                </c:pt>
                <c:pt idx="7">
                  <c:v>Social Media</c:v>
                </c:pt>
                <c:pt idx="8">
                  <c:v>Online display</c:v>
                </c:pt>
                <c:pt idx="9">
                  <c:v>Online video</c:v>
                </c:pt>
              </c:strCache>
            </c:strRef>
          </c:cat>
          <c:val>
            <c:numRef>
              <c:f>Sheet1!$B$2:$B$11</c:f>
              <c:numCache>
                <c:formatCode>General</c:formatCode>
                <c:ptCount val="10"/>
                <c:pt idx="0">
                  <c:v>10</c:v>
                </c:pt>
                <c:pt idx="1">
                  <c:v>9</c:v>
                </c:pt>
                <c:pt idx="2">
                  <c:v>9</c:v>
                </c:pt>
                <c:pt idx="3">
                  <c:v>9</c:v>
                </c:pt>
                <c:pt idx="4">
                  <c:v>8</c:v>
                </c:pt>
                <c:pt idx="5">
                  <c:v>8</c:v>
                </c:pt>
                <c:pt idx="6">
                  <c:v>7</c:v>
                </c:pt>
                <c:pt idx="7">
                  <c:v>6</c:v>
                </c:pt>
                <c:pt idx="8">
                  <c:v>3</c:v>
                </c:pt>
                <c:pt idx="9">
                  <c:v>3</c:v>
                </c:pt>
              </c:numCache>
            </c:numRef>
          </c:val>
          <c:extLst>
            <c:ext xmlns:c16="http://schemas.microsoft.com/office/drawing/2014/chart" uri="{C3380CC4-5D6E-409C-BE32-E72D297353CC}">
              <c16:uniqueId val="{00000000-239F-4CC5-B55F-AF6D108CCABA}"/>
            </c:ext>
          </c:extLst>
        </c:ser>
        <c:dLbls>
          <c:showLegendKey val="0"/>
          <c:showVal val="0"/>
          <c:showCatName val="0"/>
          <c:showSerName val="0"/>
          <c:showPercent val="0"/>
          <c:showBubbleSize val="0"/>
        </c:dLbls>
        <c:gapWidth val="150"/>
        <c:axId val="682677088"/>
        <c:axId val="682676432"/>
      </c:barChart>
      <c:catAx>
        <c:axId val="682677088"/>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682676432"/>
        <c:crosses val="autoZero"/>
        <c:auto val="1"/>
        <c:lblAlgn val="ctr"/>
        <c:lblOffset val="100"/>
        <c:noMultiLvlLbl val="0"/>
      </c:catAx>
      <c:valAx>
        <c:axId val="682676432"/>
        <c:scaling>
          <c:orientation val="minMax"/>
          <c:max val="1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8267708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102075753351301E-2"/>
          <c:y val="4.0173861788910803E-2"/>
          <c:w val="0.94460548963862401"/>
          <c:h val="0.87939652040932303"/>
        </c:manualLayout>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E05C-4045-9053-301834CD37D5}"/>
              </c:ext>
            </c:extLst>
          </c:dPt>
          <c:dPt>
            <c:idx val="2"/>
            <c:invertIfNegative val="0"/>
            <c:bubble3D val="0"/>
            <c:spPr>
              <a:solidFill>
                <a:schemeClr val="tx2"/>
              </a:solidFill>
              <a:ln>
                <a:noFill/>
              </a:ln>
              <a:effectLst/>
            </c:spPr>
            <c:extLst>
              <c:ext xmlns:c16="http://schemas.microsoft.com/office/drawing/2014/chart" uri="{C3380CC4-5D6E-409C-BE32-E72D297353CC}">
                <c16:uniqueId val="{00000003-E05C-4045-9053-301834CD37D5}"/>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E05C-4045-9053-301834CD37D5}"/>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E05C-4045-9053-301834CD37D5}"/>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9-E05C-4045-9053-301834CD37D5}"/>
              </c:ext>
            </c:extLst>
          </c:dPt>
          <c:dPt>
            <c:idx val="6"/>
            <c:invertIfNegative val="0"/>
            <c:bubble3D val="0"/>
            <c:spPr>
              <a:solidFill>
                <a:srgbClr val="FB3449"/>
              </a:solidFill>
              <a:ln>
                <a:noFill/>
              </a:ln>
              <a:effectLst/>
            </c:spPr>
            <c:extLst>
              <c:ext xmlns:c16="http://schemas.microsoft.com/office/drawing/2014/chart" uri="{C3380CC4-5D6E-409C-BE32-E72D297353CC}">
                <c16:uniqueId val="{0000000B-E05C-4045-9053-301834CD37D5}"/>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D-E05C-4045-9053-301834CD37D5}"/>
              </c:ext>
            </c:extLst>
          </c:dPt>
          <c:cat>
            <c:strRef>
              <c:f>Sheet1!$A$2:$A$9</c:f>
              <c:strCache>
                <c:ptCount val="8"/>
                <c:pt idx="0">
                  <c:v>Cinema</c:v>
                </c:pt>
                <c:pt idx="1">
                  <c:v>Magazines</c:v>
                </c:pt>
                <c:pt idx="2">
                  <c:v>Newspapers</c:v>
                </c:pt>
                <c:pt idx="3">
                  <c:v>TV</c:v>
                </c:pt>
                <c:pt idx="4">
                  <c:v>Commercial Radio</c:v>
                </c:pt>
                <c:pt idx="5">
                  <c:v>Social</c:v>
                </c:pt>
                <c:pt idx="6">
                  <c:v>Digital Display</c:v>
                </c:pt>
                <c:pt idx="7">
                  <c:v>OOH</c:v>
                </c:pt>
              </c:strCache>
            </c:strRef>
          </c:cat>
          <c:val>
            <c:numRef>
              <c:f>Sheet1!$B$2:$B$9</c:f>
              <c:numCache>
                <c:formatCode>0.00%</c:formatCode>
                <c:ptCount val="8"/>
                <c:pt idx="0">
                  <c:v>0.4</c:v>
                </c:pt>
                <c:pt idx="1">
                  <c:v>0.35</c:v>
                </c:pt>
                <c:pt idx="2">
                  <c:v>0.28999999999999998</c:v>
                </c:pt>
                <c:pt idx="3">
                  <c:v>0.21</c:v>
                </c:pt>
                <c:pt idx="4">
                  <c:v>0.17</c:v>
                </c:pt>
                <c:pt idx="5">
                  <c:v>0.15</c:v>
                </c:pt>
                <c:pt idx="6">
                  <c:v>0.15</c:v>
                </c:pt>
                <c:pt idx="7">
                  <c:v>0.09</c:v>
                </c:pt>
              </c:numCache>
            </c:numRef>
          </c:val>
          <c:extLst>
            <c:ext xmlns:c16="http://schemas.microsoft.com/office/drawing/2014/chart" uri="{C3380CC4-5D6E-409C-BE32-E72D297353CC}">
              <c16:uniqueId val="{0000000E-E05C-4045-9053-301834CD37D5}"/>
            </c:ext>
          </c:extLst>
        </c:ser>
        <c:dLbls>
          <c:showLegendKey val="0"/>
          <c:showVal val="0"/>
          <c:showCatName val="0"/>
          <c:showSerName val="0"/>
          <c:showPercent val="0"/>
          <c:showBubbleSize val="0"/>
        </c:dLbls>
        <c:gapWidth val="219"/>
        <c:overlap val="-27"/>
        <c:axId val="-285367072"/>
        <c:axId val="-285362320"/>
      </c:barChart>
      <c:catAx>
        <c:axId val="-285367072"/>
        <c:scaling>
          <c:orientation val="minMax"/>
        </c:scaling>
        <c:delete val="0"/>
        <c:axPos val="b"/>
        <c:numFmt formatCode="General" sourceLinked="1"/>
        <c:majorTickMark val="out"/>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285362320"/>
        <c:crosses val="autoZero"/>
        <c:auto val="1"/>
        <c:lblAlgn val="ctr"/>
        <c:lblOffset val="100"/>
        <c:noMultiLvlLbl val="0"/>
      </c:catAx>
      <c:valAx>
        <c:axId val="-285362320"/>
        <c:scaling>
          <c:orientation val="minMax"/>
        </c:scaling>
        <c:delete val="0"/>
        <c:axPos val="l"/>
        <c:numFmt formatCode="0%" sourceLinked="0"/>
        <c:majorTickMark val="out"/>
        <c:minorTickMark val="none"/>
        <c:tickLblPos val="nextTo"/>
        <c:spPr>
          <a:noFill/>
          <a:ln>
            <a:solidFill>
              <a:schemeClr val="accent6"/>
            </a:solidFill>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285367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0500348276475E-2"/>
          <c:y val="3.9132468635016474E-2"/>
          <c:w val="0.89102628433254727"/>
          <c:h val="0.87960124451077093"/>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8"/>
            <c:spPr>
              <a:solidFill>
                <a:schemeClr val="accent6"/>
              </a:solidFill>
              <a:ln w="9525">
                <a:noFill/>
              </a:ln>
              <a:effectLst/>
            </c:spPr>
          </c:marker>
          <c:dPt>
            <c:idx val="0"/>
            <c:marker>
              <c:symbol val="circle"/>
              <c:size val="13"/>
              <c:spPr>
                <a:solidFill>
                  <a:schemeClr val="bg2"/>
                </a:solidFill>
                <a:ln w="9525">
                  <a:noFill/>
                </a:ln>
                <a:effectLst/>
              </c:spPr>
            </c:marker>
            <c:bubble3D val="0"/>
            <c:extLst>
              <c:ext xmlns:c16="http://schemas.microsoft.com/office/drawing/2014/chart" uri="{C3380CC4-5D6E-409C-BE32-E72D297353CC}">
                <c16:uniqueId val="{00000001-6999-4A59-BABD-CC886F34A64D}"/>
              </c:ext>
            </c:extLst>
          </c:dPt>
          <c:dLbls>
            <c:dLbl>
              <c:idx val="0"/>
              <c:layout>
                <c:manualLayout>
                  <c:x val="-5.3113957633724868E-2"/>
                  <c:y val="-4.4135534138782753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fld id="{F9EFE8EC-1D19-40C0-B287-DA9103B317CC}" type="CELLRANGE">
                      <a:rPr lang="en-US">
                        <a:solidFill>
                          <a:schemeClr val="bg2"/>
                        </a:solidFill>
                      </a:rPr>
                      <a:pPr>
                        <a:defRPr sz="1100">
                          <a:solidFill>
                            <a:schemeClr val="bg2"/>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1158320600805101E-2"/>
                      <c:h val="9.2996390956834235E-2"/>
                    </c:manualLayout>
                  </c15:layout>
                  <c15:dlblFieldTable/>
                  <c15:showDataLabelsRange val="1"/>
                </c:ext>
                <c:ext xmlns:c16="http://schemas.microsoft.com/office/drawing/2014/chart" uri="{C3380CC4-5D6E-409C-BE32-E72D297353CC}">
                  <c16:uniqueId val="{00000001-6999-4A59-BABD-CC886F34A64D}"/>
                </c:ext>
              </c:extLst>
            </c:dLbl>
            <c:dLbl>
              <c:idx val="1"/>
              <c:layout>
                <c:manualLayout>
                  <c:x val="-0.10097259713972198"/>
                  <c:y val="-4.3855019104930157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C6B26564-765C-4CF0-AB2C-E5F4B3DFA45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144711994399271"/>
                      <c:h val="5.4740033723682378E-2"/>
                    </c:manualLayout>
                  </c15:layout>
                  <c15:dlblFieldTable/>
                  <c15:showDataLabelsRange val="1"/>
                </c:ext>
                <c:ext xmlns:c16="http://schemas.microsoft.com/office/drawing/2014/chart" uri="{C3380CC4-5D6E-409C-BE32-E72D297353CC}">
                  <c16:uniqueId val="{00000002-6999-4A59-BABD-CC886F34A64D}"/>
                </c:ext>
              </c:extLst>
            </c:dLbl>
            <c:dLbl>
              <c:idx val="2"/>
              <c:layout>
                <c:manualLayout>
                  <c:x val="-9.0622129501975388E-2"/>
                  <c:y val="2.235137601905852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F3DCD2E3-9C48-4893-A273-14C0B650CFD0}"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0108671365939151E-2"/>
                      <c:h val="6.7986118631045367E-2"/>
                    </c:manualLayout>
                  </c15:layout>
                  <c15:dlblFieldTable/>
                  <c15:showDataLabelsRange val="1"/>
                </c:ext>
                <c:ext xmlns:c16="http://schemas.microsoft.com/office/drawing/2014/chart" uri="{C3380CC4-5D6E-409C-BE32-E72D297353CC}">
                  <c16:uniqueId val="{00000003-6999-4A59-BABD-CC886F34A64D}"/>
                </c:ext>
              </c:extLst>
            </c:dLbl>
            <c:dLbl>
              <c:idx val="3"/>
              <c:layout>
                <c:manualLayout>
                  <c:x val="-7.1476745552434925E-2"/>
                  <c:y val="-5.109725724363040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1A039C13-BB6A-4434-A0AD-A4D2BEE078DC}"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6.6484913283030481E-2"/>
                      <c:h val="5.3173481016248213E-2"/>
                    </c:manualLayout>
                  </c15:layout>
                  <c15:dlblFieldTable/>
                  <c15:showDataLabelsRange val="1"/>
                </c:ext>
                <c:ext xmlns:c16="http://schemas.microsoft.com/office/drawing/2014/chart" uri="{C3380CC4-5D6E-409C-BE32-E72D297353CC}">
                  <c16:uniqueId val="{00000004-6999-4A59-BABD-CC886F34A64D}"/>
                </c:ext>
              </c:extLst>
            </c:dLbl>
            <c:dLbl>
              <c:idx val="4"/>
              <c:layout>
                <c:manualLayout>
                  <c:x val="-1.9950157810154544E-2"/>
                  <c:y val="-9.3649737790634721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08A766BC-61F6-4051-9DED-49B1925A416D}"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7407092610103099E-2"/>
                      <c:h val="0.12857813840600146"/>
                    </c:manualLayout>
                  </c15:layout>
                  <c15:dlblFieldTable/>
                  <c15:showDataLabelsRange val="1"/>
                </c:ext>
                <c:ext xmlns:c16="http://schemas.microsoft.com/office/drawing/2014/chart" uri="{C3380CC4-5D6E-409C-BE32-E72D297353CC}">
                  <c16:uniqueId val="{00000005-6999-4A59-BABD-CC886F34A64D}"/>
                </c:ext>
              </c:extLst>
            </c:dLbl>
            <c:dLbl>
              <c:idx val="5"/>
              <c:layout>
                <c:manualLayout>
                  <c:x val="-1.1683495887998649E-3"/>
                  <c:y val="1.4425898137978331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FC8D3045-127B-427F-9DCD-26CBAA57C75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3450993473550557E-2"/>
                      <c:h val="9.4091011029837274E-2"/>
                    </c:manualLayout>
                  </c15:layout>
                  <c15:dlblFieldTable/>
                  <c15:showDataLabelsRange val="1"/>
                </c:ext>
                <c:ext xmlns:c16="http://schemas.microsoft.com/office/drawing/2014/chart" uri="{C3380CC4-5D6E-409C-BE32-E72D297353CC}">
                  <c16:uniqueId val="{00000006-6999-4A59-BABD-CC886F34A64D}"/>
                </c:ext>
              </c:extLst>
            </c:dLbl>
            <c:dLbl>
              <c:idx val="6"/>
              <c:layout>
                <c:manualLayout>
                  <c:x val="-6.269978666251802E-2"/>
                  <c:y val="-3.1139334498708291E-2"/>
                </c:manualLayout>
              </c:layout>
              <c:tx>
                <c:rich>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fld id="{7CA8FB0F-323C-48AD-AF7E-603E563223A6}" type="CELLRANGE">
                      <a:rPr lang="en-US">
                        <a:solidFill>
                          <a:schemeClr val="accent6"/>
                        </a:solidFill>
                      </a:rPr>
                      <a:pPr algn="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062043270984425E-2"/>
                      <c:h val="4.9410624416778653E-2"/>
                    </c:manualLayout>
                  </c15:layout>
                  <c15:dlblFieldTable/>
                  <c15:showDataLabelsRange val="1"/>
                </c:ext>
                <c:ext xmlns:c16="http://schemas.microsoft.com/office/drawing/2014/chart" uri="{C3380CC4-5D6E-409C-BE32-E72D297353CC}">
                  <c16:uniqueId val="{00000007-6999-4A59-BABD-CC886F34A64D}"/>
                </c:ext>
              </c:extLst>
            </c:dLbl>
            <c:dLbl>
              <c:idx val="7"/>
              <c:layout>
                <c:manualLayout>
                  <c:x val="-0.10585821581014454"/>
                  <c:y val="-2.712827890619763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6D292AA7-656A-4EDC-8D1F-D9580B24019A}"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951391713298099"/>
                      <c:h val="9.7252136061790784E-2"/>
                    </c:manualLayout>
                  </c15:layout>
                  <c15:dlblFieldTable/>
                  <c15:showDataLabelsRange val="1"/>
                </c:ext>
                <c:ext xmlns:c16="http://schemas.microsoft.com/office/drawing/2014/chart" uri="{C3380CC4-5D6E-409C-BE32-E72D297353CC}">
                  <c16:uniqueId val="{00000008-6999-4A59-BABD-CC886F34A64D}"/>
                </c:ext>
              </c:extLst>
            </c:dLbl>
            <c:dLbl>
              <c:idx val="8"/>
              <c:layout>
                <c:manualLayout>
                  <c:x val="-8.3236788054425834E-3"/>
                  <c:y val="1.7116573591364952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D9472EB-21D1-47D1-95EE-EC9B42A6107D}"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5.9132466191222532E-2"/>
                      <c:h val="8.500244935001984E-2"/>
                    </c:manualLayout>
                  </c15:layout>
                  <c15:dlblFieldTable/>
                  <c15:showDataLabelsRange val="1"/>
                </c:ext>
                <c:ext xmlns:c16="http://schemas.microsoft.com/office/drawing/2014/chart" uri="{C3380CC4-5D6E-409C-BE32-E72D297353CC}">
                  <c16:uniqueId val="{00000009-6999-4A59-BABD-CC886F34A64D}"/>
                </c:ext>
              </c:extLst>
            </c:dLbl>
            <c:dLbl>
              <c:idx val="9"/>
              <c:layout>
                <c:manualLayout>
                  <c:x val="-8.2379796990104379E-2"/>
                  <c:y val="8.9891764511754402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B1E4B11-B2F7-4967-864D-A9E1B2001BC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937349981143897"/>
                      <c:h val="8.4607635933976799E-2"/>
                    </c:manualLayout>
                  </c15:layout>
                  <c15:dlblFieldTable/>
                  <c15:showDataLabelsRange val="1"/>
                </c:ext>
                <c:ext xmlns:c16="http://schemas.microsoft.com/office/drawing/2014/chart" uri="{C3380CC4-5D6E-409C-BE32-E72D297353CC}">
                  <c16:uniqueId val="{0000000A-6999-4A59-BABD-CC886F34A64D}"/>
                </c:ext>
              </c:extLst>
            </c:dLbl>
            <c:dLbl>
              <c:idx val="10"/>
              <c:layout>
                <c:manualLayout>
                  <c:x val="7.805189281156916E-3"/>
                  <c:y val="2.9419014175290862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2C6C43F9-7C9F-40F5-B6D5-B27A8B649575}"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7919156845253371E-2"/>
                      <c:h val="7.0515291678913419E-2"/>
                    </c:manualLayout>
                  </c15:layout>
                  <c15:dlblFieldTable/>
                  <c15:showDataLabelsRange val="1"/>
                </c:ext>
                <c:ext xmlns:c16="http://schemas.microsoft.com/office/drawing/2014/chart" uri="{C3380CC4-5D6E-409C-BE32-E72D297353CC}">
                  <c16:uniqueId val="{0000000B-6999-4A59-BABD-CC886F34A64D}"/>
                </c:ext>
              </c:extLst>
            </c:dLbl>
            <c:dLbl>
              <c:idx val="11"/>
              <c:layout>
                <c:manualLayout>
                  <c:x val="-9.2158482109608156E-2"/>
                  <c:y val="-1.4661138870411336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42FC9DE-5142-4E1F-B984-E25D210D2D0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19408196537239"/>
                      <c:h val="4.4325693450024475E-2"/>
                    </c:manualLayout>
                  </c15:layout>
                  <c15:dlblFieldTable/>
                  <c15:showDataLabelsRange val="1"/>
                </c:ext>
                <c:ext xmlns:c16="http://schemas.microsoft.com/office/drawing/2014/chart" uri="{C3380CC4-5D6E-409C-BE32-E72D297353CC}">
                  <c16:uniqueId val="{0000000C-6999-4A59-BABD-CC886F34A64D}"/>
                </c:ext>
              </c:extLst>
            </c:dLbl>
            <c:dLbl>
              <c:idx val="12"/>
              <c:layout>
                <c:manualLayout>
                  <c:x val="-8.1960362921978711E-2"/>
                  <c:y val="-1.9634402281247357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1391781B-736A-463C-8F8B-C8C66E890123}"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68330111672884"/>
                      <c:h val="0.11305776122155828"/>
                    </c:manualLayout>
                  </c15:layout>
                  <c15:dlblFieldTable/>
                  <c15:showDataLabelsRange val="1"/>
                </c:ext>
                <c:ext xmlns:c16="http://schemas.microsoft.com/office/drawing/2014/chart" uri="{C3380CC4-5D6E-409C-BE32-E72D297353CC}">
                  <c16:uniqueId val="{0000000D-6999-4A59-BABD-CC886F34A64D}"/>
                </c:ext>
              </c:extLst>
            </c:dLbl>
            <c:dLbl>
              <c:idx val="13"/>
              <c:layout>
                <c:manualLayout>
                  <c:x val="-7.0761420350037102E-2"/>
                  <c:y val="1.17738217528712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DFEBDD07-4516-400F-9627-E4C16806B705}"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691664104602979E-2"/>
                      <c:h val="8.7768760965930295E-2"/>
                    </c:manualLayout>
                  </c15:layout>
                  <c15:dlblFieldTable/>
                  <c15:showDataLabelsRange val="1"/>
                </c:ext>
                <c:ext xmlns:c16="http://schemas.microsoft.com/office/drawing/2014/chart" uri="{C3380CC4-5D6E-409C-BE32-E72D297353CC}">
                  <c16:uniqueId val="{0000000E-6999-4A59-BABD-CC886F34A64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6"/>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rgbClr val="A2A1A1"/>
                      </a:solidFill>
                      <a:round/>
                    </a:ln>
                    <a:effectLst/>
                  </c:spPr>
                </c15:leaderLines>
              </c:ext>
            </c:extLst>
          </c:dLbls>
          <c:xVal>
            <c:numRef>
              <c:f>Sheet1!$A$2:$A$14</c:f>
              <c:numCache>
                <c:formatCode>0%</c:formatCode>
                <c:ptCount val="13"/>
                <c:pt idx="0">
                  <c:v>0.56999999999999995</c:v>
                </c:pt>
                <c:pt idx="1">
                  <c:v>0.45</c:v>
                </c:pt>
                <c:pt idx="2">
                  <c:v>0.45</c:v>
                </c:pt>
                <c:pt idx="3">
                  <c:v>0.38</c:v>
                </c:pt>
                <c:pt idx="4">
                  <c:v>0.34</c:v>
                </c:pt>
                <c:pt idx="5">
                  <c:v>0.34</c:v>
                </c:pt>
                <c:pt idx="6">
                  <c:v>0.33</c:v>
                </c:pt>
                <c:pt idx="7">
                  <c:v>0.32</c:v>
                </c:pt>
                <c:pt idx="8">
                  <c:v>0.31</c:v>
                </c:pt>
                <c:pt idx="9">
                  <c:v>0.28999999999999998</c:v>
                </c:pt>
                <c:pt idx="10">
                  <c:v>0.28999999999999998</c:v>
                </c:pt>
                <c:pt idx="11">
                  <c:v>0.27</c:v>
                </c:pt>
                <c:pt idx="12">
                  <c:v>0.27</c:v>
                </c:pt>
              </c:numCache>
            </c:numRef>
          </c:xVal>
          <c:yVal>
            <c:numRef>
              <c:f>Sheet1!$B$2:$B$14</c:f>
              <c:numCache>
                <c:formatCode>0%</c:formatCode>
                <c:ptCount val="13"/>
                <c:pt idx="0">
                  <c:v>0.53</c:v>
                </c:pt>
                <c:pt idx="1">
                  <c:v>0.45</c:v>
                </c:pt>
                <c:pt idx="2">
                  <c:v>0.44</c:v>
                </c:pt>
                <c:pt idx="3">
                  <c:v>0.41</c:v>
                </c:pt>
                <c:pt idx="4">
                  <c:v>0.37</c:v>
                </c:pt>
                <c:pt idx="5">
                  <c:v>0.36</c:v>
                </c:pt>
                <c:pt idx="6">
                  <c:v>0.36</c:v>
                </c:pt>
                <c:pt idx="7">
                  <c:v>0.34</c:v>
                </c:pt>
                <c:pt idx="8">
                  <c:v>0.32</c:v>
                </c:pt>
                <c:pt idx="9">
                  <c:v>0.31</c:v>
                </c:pt>
                <c:pt idx="10">
                  <c:v>0.31</c:v>
                </c:pt>
                <c:pt idx="11">
                  <c:v>0.28999999999999998</c:v>
                </c:pt>
                <c:pt idx="12">
                  <c:v>0.32</c:v>
                </c:pt>
              </c:numCache>
            </c:numRef>
          </c:yVal>
          <c:smooth val="0"/>
          <c:extLst>
            <c:ext xmlns:c15="http://schemas.microsoft.com/office/drawing/2012/chart" uri="{02D57815-91ED-43cb-92C2-25804820EDAC}">
              <c15:datalabelsRange>
                <c15:f>Sheet1!$D$2:$D$14</c15:f>
                <c15:dlblRangeCache>
                  <c:ptCount val="13"/>
                  <c:pt idx="0">
                    <c:v>Cinema</c:v>
                  </c:pt>
                  <c:pt idx="1">
                    <c:v>TikTok</c:v>
                  </c:pt>
                  <c:pt idx="2">
                    <c:v>Snapchat</c:v>
                  </c:pt>
                  <c:pt idx="3">
                    <c:v>Instagram</c:v>
                  </c:pt>
                  <c:pt idx="4">
                    <c:v>YouTube</c:v>
                  </c:pt>
                  <c:pt idx="5">
                    <c:v>Magazines</c:v>
                  </c:pt>
                  <c:pt idx="6">
                    <c:v>Live TV</c:v>
                  </c:pt>
                  <c:pt idx="7">
                    <c:v>Audio streaming</c:v>
                  </c:pt>
                  <c:pt idx="8">
                    <c:v>Twitter</c:v>
                  </c:pt>
                  <c:pt idx="9">
                    <c:v>Video on-demand</c:v>
                  </c:pt>
                  <c:pt idx="10">
                    <c:v>Newspapers</c:v>
                  </c:pt>
                  <c:pt idx="11">
                    <c:v>Facebook</c:v>
                  </c:pt>
                  <c:pt idx="12">
                    <c:v>Radio</c:v>
                  </c:pt>
                </c15:dlblRangeCache>
              </c15:datalabelsRange>
            </c:ext>
            <c:ext xmlns:c16="http://schemas.microsoft.com/office/drawing/2014/chart" uri="{C3380CC4-5D6E-409C-BE32-E72D297353CC}">
              <c16:uniqueId val="{0000000F-6999-4A59-BABD-CC886F34A64D}"/>
            </c:ext>
          </c:extLst>
        </c:ser>
        <c:ser>
          <c:idx val="1"/>
          <c:order val="1"/>
          <c:tx>
            <c:strRef>
              <c:f>Sheet1!$C$1</c:f>
              <c:strCache>
                <c:ptCount val="1"/>
                <c:pt idx="0">
                  <c:v>Column1</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Sheet1!$A$2:$A$14</c:f>
              <c:numCache>
                <c:formatCode>0%</c:formatCode>
                <c:ptCount val="13"/>
                <c:pt idx="0">
                  <c:v>0.56999999999999995</c:v>
                </c:pt>
                <c:pt idx="1">
                  <c:v>0.45</c:v>
                </c:pt>
                <c:pt idx="2">
                  <c:v>0.45</c:v>
                </c:pt>
                <c:pt idx="3">
                  <c:v>0.38</c:v>
                </c:pt>
                <c:pt idx="4">
                  <c:v>0.34</c:v>
                </c:pt>
                <c:pt idx="5">
                  <c:v>0.34</c:v>
                </c:pt>
                <c:pt idx="6">
                  <c:v>0.33</c:v>
                </c:pt>
                <c:pt idx="7">
                  <c:v>0.32</c:v>
                </c:pt>
                <c:pt idx="8">
                  <c:v>0.31</c:v>
                </c:pt>
                <c:pt idx="9">
                  <c:v>0.28999999999999998</c:v>
                </c:pt>
                <c:pt idx="10">
                  <c:v>0.28999999999999998</c:v>
                </c:pt>
                <c:pt idx="11">
                  <c:v>0.27</c:v>
                </c:pt>
                <c:pt idx="12">
                  <c:v>0.27</c:v>
                </c:pt>
              </c:numCache>
            </c:numRef>
          </c:xVal>
          <c:yVal>
            <c:numRef>
              <c:f>Sheet1!$C$2:$C$14</c:f>
              <c:numCache>
                <c:formatCode>General</c:formatCode>
                <c:ptCount val="13"/>
              </c:numCache>
            </c:numRef>
          </c:yVal>
          <c:smooth val="0"/>
          <c:extLst>
            <c:ext xmlns:c16="http://schemas.microsoft.com/office/drawing/2014/chart" uri="{C3380CC4-5D6E-409C-BE32-E72D297353CC}">
              <c16:uniqueId val="{00000010-6999-4A59-BABD-CC886F34A64D}"/>
            </c:ext>
          </c:extLst>
        </c:ser>
        <c:ser>
          <c:idx val="2"/>
          <c:order val="2"/>
          <c:tx>
            <c:strRef>
              <c:f>Sheet1!$D$1</c:f>
              <c:strCache>
                <c:ptCount val="1"/>
                <c:pt idx="0">
                  <c:v>Column2</c:v>
                </c:pt>
              </c:strCache>
            </c:strRef>
          </c:tx>
          <c:spPr>
            <a:ln w="25400" cap="rnd">
              <a:noFill/>
              <a:round/>
            </a:ln>
            <a:effectLst/>
          </c:spPr>
          <c:marker>
            <c:symbol val="circle"/>
            <c:size val="5"/>
            <c:spPr>
              <a:solidFill>
                <a:schemeClr val="accent3"/>
              </a:solidFill>
              <a:ln w="9525">
                <a:solidFill>
                  <a:schemeClr val="accent3"/>
                </a:solidFill>
              </a:ln>
              <a:effectLst/>
            </c:spPr>
          </c:marker>
          <c:dLbls>
            <c:delete val="1"/>
          </c:dLbls>
          <c:xVal>
            <c:numRef>
              <c:f>Sheet1!$A$2:$A$14</c:f>
              <c:numCache>
                <c:formatCode>0%</c:formatCode>
                <c:ptCount val="13"/>
                <c:pt idx="0">
                  <c:v>0.56999999999999995</c:v>
                </c:pt>
                <c:pt idx="1">
                  <c:v>0.45</c:v>
                </c:pt>
                <c:pt idx="2">
                  <c:v>0.45</c:v>
                </c:pt>
                <c:pt idx="3">
                  <c:v>0.38</c:v>
                </c:pt>
                <c:pt idx="4">
                  <c:v>0.34</c:v>
                </c:pt>
                <c:pt idx="5">
                  <c:v>0.34</c:v>
                </c:pt>
                <c:pt idx="6">
                  <c:v>0.33</c:v>
                </c:pt>
                <c:pt idx="7">
                  <c:v>0.32</c:v>
                </c:pt>
                <c:pt idx="8">
                  <c:v>0.31</c:v>
                </c:pt>
                <c:pt idx="9">
                  <c:v>0.28999999999999998</c:v>
                </c:pt>
                <c:pt idx="10">
                  <c:v>0.28999999999999998</c:v>
                </c:pt>
                <c:pt idx="11">
                  <c:v>0.27</c:v>
                </c:pt>
                <c:pt idx="12">
                  <c:v>0.27</c:v>
                </c:pt>
              </c:numCache>
            </c:numRef>
          </c:xVal>
          <c:yVal>
            <c:numRef>
              <c:f>Sheet1!$D$2:$D$14</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yVal>
          <c:smooth val="0"/>
          <c:extLst>
            <c:ext xmlns:c16="http://schemas.microsoft.com/office/drawing/2014/chart" uri="{C3380CC4-5D6E-409C-BE32-E72D297353CC}">
              <c16:uniqueId val="{00000011-6999-4A59-BABD-CC886F34A64D}"/>
            </c:ext>
          </c:extLst>
        </c:ser>
        <c:dLbls>
          <c:dLblPos val="t"/>
          <c:showLegendKey val="0"/>
          <c:showVal val="1"/>
          <c:showCatName val="0"/>
          <c:showSerName val="0"/>
          <c:showPercent val="0"/>
          <c:showBubbleSize val="0"/>
        </c:dLbls>
        <c:axId val="900837520"/>
        <c:axId val="900838352"/>
      </c:scatterChart>
      <c:valAx>
        <c:axId val="900837520"/>
        <c:scaling>
          <c:orientation val="minMax"/>
          <c:min val="0.2"/>
        </c:scaling>
        <c:delete val="0"/>
        <c:axPos val="b"/>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8352"/>
        <c:crosses val="autoZero"/>
        <c:crossBetween val="midCat"/>
      </c:valAx>
      <c:valAx>
        <c:axId val="900838352"/>
        <c:scaling>
          <c:orientation val="minMax"/>
          <c:max val="0.60000000000000009"/>
          <c:min val="0.2"/>
        </c:scaling>
        <c:delete val="0"/>
        <c:axPos val="l"/>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75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0500348276475E-2"/>
          <c:y val="3.9132468635016474E-2"/>
          <c:w val="0.89102628433254727"/>
          <c:h val="0.87960124451077093"/>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8"/>
            <c:spPr>
              <a:solidFill>
                <a:schemeClr val="accent6"/>
              </a:solidFill>
              <a:ln w="9525">
                <a:noFill/>
              </a:ln>
              <a:effectLst/>
            </c:spPr>
          </c:marker>
          <c:dPt>
            <c:idx val="0"/>
            <c:marker>
              <c:symbol val="circle"/>
              <c:size val="13"/>
              <c:spPr>
                <a:solidFill>
                  <a:schemeClr val="bg2"/>
                </a:solidFill>
                <a:ln w="9525">
                  <a:noFill/>
                </a:ln>
                <a:effectLst/>
              </c:spPr>
            </c:marker>
            <c:bubble3D val="0"/>
            <c:extLst>
              <c:ext xmlns:c16="http://schemas.microsoft.com/office/drawing/2014/chart" uri="{C3380CC4-5D6E-409C-BE32-E72D297353CC}">
                <c16:uniqueId val="{00000001-6999-4A59-BABD-CC886F34A64D}"/>
              </c:ext>
            </c:extLst>
          </c:dPt>
          <c:dLbls>
            <c:dLbl>
              <c:idx val="0"/>
              <c:layout>
                <c:manualLayout>
                  <c:x val="-5.3113957633724868E-2"/>
                  <c:y val="-4.4135534138782753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fld id="{305A1358-6A0C-4193-ACF9-FA9699711D39}" type="CELLRANGE">
                      <a:rPr lang="en-US">
                        <a:solidFill>
                          <a:schemeClr val="bg2"/>
                        </a:solidFill>
                      </a:rPr>
                      <a:pPr>
                        <a:defRPr sz="1100">
                          <a:solidFill>
                            <a:schemeClr val="bg2"/>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1158320600805101E-2"/>
                      <c:h val="9.2996390956834235E-2"/>
                    </c:manualLayout>
                  </c15:layout>
                  <c15:dlblFieldTable/>
                  <c15:showDataLabelsRange val="1"/>
                </c:ext>
                <c:ext xmlns:c16="http://schemas.microsoft.com/office/drawing/2014/chart" uri="{C3380CC4-5D6E-409C-BE32-E72D297353CC}">
                  <c16:uniqueId val="{00000001-6999-4A59-BABD-CC886F34A64D}"/>
                </c:ext>
              </c:extLst>
            </c:dLbl>
            <c:dLbl>
              <c:idx val="1"/>
              <c:layout>
                <c:manualLayout>
                  <c:x val="-4.3169563226752507E-2"/>
                  <c:y val="-4.5623497065505813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8E434E25-4B9C-4EA2-8963-A5962D64DD70}"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144715595012325"/>
                      <c:h val="0.10713027842542121"/>
                    </c:manualLayout>
                  </c15:layout>
                  <c15:dlblFieldTable/>
                  <c15:showDataLabelsRange val="1"/>
                </c:ext>
                <c:ext xmlns:c16="http://schemas.microsoft.com/office/drawing/2014/chart" uri="{C3380CC4-5D6E-409C-BE32-E72D297353CC}">
                  <c16:uniqueId val="{00000002-6999-4A59-BABD-CC886F34A64D}"/>
                </c:ext>
              </c:extLst>
            </c:dLbl>
            <c:dLbl>
              <c:idx val="2"/>
              <c:layout>
                <c:manualLayout>
                  <c:x val="-7.3281217384024197E-2"/>
                  <c:y val="-3.0038901750491655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D48A7921-2F0B-480A-8B7C-391FAE5E394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42139356098065"/>
                      <c:h val="6.7986092045489332E-2"/>
                    </c:manualLayout>
                  </c15:layout>
                  <c15:dlblFieldTable/>
                  <c15:showDataLabelsRange val="1"/>
                </c:ext>
                <c:ext xmlns:c16="http://schemas.microsoft.com/office/drawing/2014/chart" uri="{C3380CC4-5D6E-409C-BE32-E72D297353CC}">
                  <c16:uniqueId val="{00000003-6999-4A59-BABD-CC886F34A64D}"/>
                </c:ext>
              </c:extLst>
            </c:dLbl>
            <c:dLbl>
              <c:idx val="3"/>
              <c:layout>
                <c:manualLayout>
                  <c:x val="-2.9963642888374591E-2"/>
                  <c:y val="2.7488097866439729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0D240B2-ADCE-477B-966B-56CF8C71B45B}"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6.3332060027489548E-2"/>
                      <c:h val="8.4607635933976799E-2"/>
                    </c:manualLayout>
                  </c15:layout>
                  <c15:dlblFieldTable/>
                  <c15:showDataLabelsRange val="1"/>
                </c:ext>
                <c:ext xmlns:c16="http://schemas.microsoft.com/office/drawing/2014/chart" uri="{C3380CC4-5D6E-409C-BE32-E72D297353CC}">
                  <c16:uniqueId val="{00000004-6999-4A59-BABD-CC886F34A64D}"/>
                </c:ext>
              </c:extLst>
            </c:dLbl>
            <c:dLbl>
              <c:idx val="4"/>
              <c:layout>
                <c:manualLayout>
                  <c:x val="-6.1988720801487901E-2"/>
                  <c:y val="-3.5560167534648544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272B420C-45EA-4FCF-8A3E-77C00E13845B}"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7407092610103099E-2"/>
                      <c:h val="0.12857813840600146"/>
                    </c:manualLayout>
                  </c15:layout>
                  <c15:dlblFieldTable/>
                  <c15:showDataLabelsRange val="1"/>
                </c:ext>
                <c:ext xmlns:c16="http://schemas.microsoft.com/office/drawing/2014/chart" uri="{C3380CC4-5D6E-409C-BE32-E72D297353CC}">
                  <c16:uniqueId val="{00000005-6999-4A59-BABD-CC886F34A64D}"/>
                </c:ext>
              </c:extLst>
            </c:dLbl>
            <c:dLbl>
              <c:idx val="5"/>
              <c:layout>
                <c:manualLayout>
                  <c:x val="-6.4231552743566032E-3"/>
                  <c:y val="-3.7964613818795849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7167FE6F-8430-42F6-9451-A9A9749656B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3450993473550557E-2"/>
                      <c:h val="9.4091011029837274E-2"/>
                    </c:manualLayout>
                  </c15:layout>
                  <c15:dlblFieldTable/>
                  <c15:showDataLabelsRange val="1"/>
                </c:ext>
                <c:ext xmlns:c16="http://schemas.microsoft.com/office/drawing/2014/chart" uri="{C3380CC4-5D6E-409C-BE32-E72D297353CC}">
                  <c16:uniqueId val="{00000006-6999-4A59-BABD-CC886F34A64D}"/>
                </c:ext>
              </c:extLst>
            </c:dLbl>
            <c:dLbl>
              <c:idx val="6"/>
              <c:layout>
                <c:manualLayout>
                  <c:x val="-5.3241072195317561E-2"/>
                  <c:y val="-2.8519819382774217E-2"/>
                </c:manualLayout>
              </c:layout>
              <c:tx>
                <c:rich>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fld id="{1B1A5000-5880-4BD6-9103-B4000BE4AE0E}" type="CELLRANGE">
                      <a:rPr lang="en-US">
                        <a:solidFill>
                          <a:schemeClr val="accent6"/>
                        </a:solidFill>
                      </a:rPr>
                      <a:pPr algn="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062043270984425E-2"/>
                      <c:h val="4.9410624416778653E-2"/>
                    </c:manualLayout>
                  </c15:layout>
                  <c15:dlblFieldTable/>
                  <c15:showDataLabelsRange val="1"/>
                </c:ext>
                <c:ext xmlns:c16="http://schemas.microsoft.com/office/drawing/2014/chart" uri="{C3380CC4-5D6E-409C-BE32-E72D297353CC}">
                  <c16:uniqueId val="{00000007-6999-4A59-BABD-CC886F34A64D}"/>
                </c:ext>
              </c:extLst>
            </c:dLbl>
            <c:dLbl>
              <c:idx val="7"/>
              <c:layout>
                <c:manualLayout>
                  <c:x val="-0.12372460928125625"/>
                  <c:y val="-5.8562463582032646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70C19D84-3017-4654-ABD1-005BAB41C330}"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951391713298099"/>
                      <c:h val="9.7252136061790784E-2"/>
                    </c:manualLayout>
                  </c15:layout>
                  <c15:dlblFieldTable/>
                  <c15:showDataLabelsRange val="1"/>
                </c:ext>
                <c:ext xmlns:c16="http://schemas.microsoft.com/office/drawing/2014/chart" uri="{C3380CC4-5D6E-409C-BE32-E72D297353CC}">
                  <c16:uniqueId val="{00000008-6999-4A59-BABD-CC886F34A64D}"/>
                </c:ext>
              </c:extLst>
            </c:dLbl>
            <c:dLbl>
              <c:idx val="8"/>
              <c:layout>
                <c:manualLayout>
                  <c:x val="-1.4629435460661332E-2"/>
                  <c:y val="1.7116353798238282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068EA78D-4D03-4023-A442-33DC1261FD3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5.9132466191222532E-2"/>
                      <c:h val="8.500244935001984E-2"/>
                    </c:manualLayout>
                  </c15:layout>
                  <c15:dlblFieldTable/>
                  <c15:showDataLabelsRange val="1"/>
                </c:ext>
                <c:ext xmlns:c16="http://schemas.microsoft.com/office/drawing/2014/chart" uri="{C3380CC4-5D6E-409C-BE32-E72D297353CC}">
                  <c16:uniqueId val="{00000009-6999-4A59-BABD-CC886F34A64D}"/>
                </c:ext>
              </c:extLst>
            </c:dLbl>
            <c:dLbl>
              <c:idx val="9"/>
              <c:layout>
                <c:manualLayout>
                  <c:x val="-5.9258589499899844E-2"/>
                  <c:y val="3.488189464393411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A444A291-BCE6-4C9A-9C3A-6481725CC25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937349981143897"/>
                      <c:h val="8.4607635933976799E-2"/>
                    </c:manualLayout>
                  </c15:layout>
                  <c15:dlblFieldTable/>
                  <c15:showDataLabelsRange val="1"/>
                </c:ext>
                <c:ext xmlns:c16="http://schemas.microsoft.com/office/drawing/2014/chart" uri="{C3380CC4-5D6E-409C-BE32-E72D297353CC}">
                  <c16:uniqueId val="{0000000A-6999-4A59-BABD-CC886F34A64D}"/>
                </c:ext>
              </c:extLst>
            </c:dLbl>
            <c:dLbl>
              <c:idx val="10"/>
              <c:layout>
                <c:manualLayout>
                  <c:x val="-7.8373910085003703E-2"/>
                  <c:y val="2.5489744140531175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913FFC4E-D3D2-4C0B-BA8E-6C557550FFA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24420641939058"/>
                      <c:h val="9.4091011029837274E-2"/>
                    </c:manualLayout>
                  </c15:layout>
                  <c15:dlblFieldTable/>
                  <c15:showDataLabelsRange val="1"/>
                </c:ext>
                <c:ext xmlns:c16="http://schemas.microsoft.com/office/drawing/2014/chart" uri="{C3380CC4-5D6E-409C-BE32-E72D297353CC}">
                  <c16:uniqueId val="{0000000B-6999-4A59-BABD-CC886F34A64D}"/>
                </c:ext>
              </c:extLst>
            </c:dLbl>
            <c:dLbl>
              <c:idx val="11"/>
              <c:layout>
                <c:manualLayout>
                  <c:x val="-0.11738159871087382"/>
                  <c:y val="-9.4220194013427145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FDFBA1B6-6746-4B81-80DA-41BD32ACB9D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19408196537239"/>
                      <c:h val="4.4325693450024475E-2"/>
                    </c:manualLayout>
                  </c15:layout>
                  <c15:dlblFieldTable/>
                  <c15:showDataLabelsRange val="1"/>
                </c:ext>
                <c:ext xmlns:c16="http://schemas.microsoft.com/office/drawing/2014/chart" uri="{C3380CC4-5D6E-409C-BE32-E72D297353CC}">
                  <c16:uniqueId val="{0000000C-6999-4A59-BABD-CC886F34A64D}"/>
                </c:ext>
              </c:extLst>
            </c:dLbl>
            <c:dLbl>
              <c:idx val="12"/>
              <c:layout>
                <c:manualLayout>
                  <c:x val="-8.5113222299440516E-2"/>
                  <c:y val="3.7994980531701229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6B92F298-3ED6-40E9-9E2E-A8A327348DBA}"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68330111672884"/>
                      <c:h val="0.11305776122155828"/>
                    </c:manualLayout>
                  </c15:layout>
                  <c15:dlblFieldTable/>
                  <c15:showDataLabelsRange val="1"/>
                </c:ext>
                <c:ext xmlns:c16="http://schemas.microsoft.com/office/drawing/2014/chart" uri="{C3380CC4-5D6E-409C-BE32-E72D297353CC}">
                  <c16:uniqueId val="{0000000D-6999-4A59-BABD-CC886F34A64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6"/>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rgbClr val="A2A1A1"/>
                      </a:solidFill>
                      <a:round/>
                    </a:ln>
                    <a:effectLst/>
                  </c:spPr>
                </c15:leaderLines>
              </c:ext>
            </c:extLst>
          </c:dLbls>
          <c:xVal>
            <c:numRef>
              <c:f>Sheet1!$A$2:$A$14</c:f>
              <c:numCache>
                <c:formatCode>0%</c:formatCode>
                <c:ptCount val="13"/>
                <c:pt idx="0">
                  <c:v>0.55000000000000004</c:v>
                </c:pt>
                <c:pt idx="1">
                  <c:v>0.47</c:v>
                </c:pt>
                <c:pt idx="2">
                  <c:v>0.47</c:v>
                </c:pt>
                <c:pt idx="3">
                  <c:v>0.45</c:v>
                </c:pt>
                <c:pt idx="4">
                  <c:v>0.45</c:v>
                </c:pt>
                <c:pt idx="5">
                  <c:v>0.43</c:v>
                </c:pt>
                <c:pt idx="6">
                  <c:v>0.43</c:v>
                </c:pt>
                <c:pt idx="7">
                  <c:v>0.42</c:v>
                </c:pt>
                <c:pt idx="8">
                  <c:v>0.42</c:v>
                </c:pt>
                <c:pt idx="9">
                  <c:v>0.41</c:v>
                </c:pt>
                <c:pt idx="10">
                  <c:v>0.41</c:v>
                </c:pt>
                <c:pt idx="11">
                  <c:v>0.4</c:v>
                </c:pt>
                <c:pt idx="12">
                  <c:v>0.39</c:v>
                </c:pt>
              </c:numCache>
            </c:numRef>
          </c:xVal>
          <c:yVal>
            <c:numRef>
              <c:f>Sheet1!$B$2:$B$14</c:f>
              <c:numCache>
                <c:formatCode>0%</c:formatCode>
                <c:ptCount val="13"/>
                <c:pt idx="0">
                  <c:v>0.51988636363636365</c:v>
                </c:pt>
                <c:pt idx="1">
                  <c:v>0.46607669616519176</c:v>
                </c:pt>
                <c:pt idx="2">
                  <c:v>0.48717948717948717</c:v>
                </c:pt>
                <c:pt idx="3">
                  <c:v>0.45535714285714285</c:v>
                </c:pt>
                <c:pt idx="4">
                  <c:v>0.4631578947368421</c:v>
                </c:pt>
                <c:pt idx="5">
                  <c:v>0.40688259109311742</c:v>
                </c:pt>
                <c:pt idx="6">
                  <c:v>0.43726235741444869</c:v>
                </c:pt>
                <c:pt idx="7">
                  <c:v>0.41864716636197441</c:v>
                </c:pt>
                <c:pt idx="8">
                  <c:v>0.38526315789473686</c:v>
                </c:pt>
                <c:pt idx="9">
                  <c:v>0.36802030456852791</c:v>
                </c:pt>
                <c:pt idx="10">
                  <c:v>0.40101522842639592</c:v>
                </c:pt>
                <c:pt idx="11">
                  <c:v>0.41603053435114506</c:v>
                </c:pt>
                <c:pt idx="12">
                  <c:v>0.352112676056338</c:v>
                </c:pt>
              </c:numCache>
            </c:numRef>
          </c:yVal>
          <c:smooth val="0"/>
          <c:extLst>
            <c:ext xmlns:c15="http://schemas.microsoft.com/office/drawing/2012/chart" uri="{02D57815-91ED-43cb-92C2-25804820EDAC}">
              <c15:datalabelsRange>
                <c15:f>Sheet1!$D$2:$D$14</c15:f>
                <c15:dlblRangeCache>
                  <c:ptCount val="13"/>
                  <c:pt idx="0">
                    <c:v>Cinema</c:v>
                  </c:pt>
                  <c:pt idx="1">
                    <c:v>TikTok</c:v>
                  </c:pt>
                  <c:pt idx="2">
                    <c:v>Instagram</c:v>
                  </c:pt>
                  <c:pt idx="3">
                    <c:v>Snapchat</c:v>
                  </c:pt>
                  <c:pt idx="4">
                    <c:v>YouTube</c:v>
                  </c:pt>
                  <c:pt idx="5">
                    <c:v>Live TV</c:v>
                  </c:pt>
                  <c:pt idx="6">
                    <c:v>Twitter</c:v>
                  </c:pt>
                  <c:pt idx="7">
                    <c:v>Video on-demand</c:v>
                  </c:pt>
                  <c:pt idx="8">
                    <c:v>Radio</c:v>
                  </c:pt>
                  <c:pt idx="9">
                    <c:v>Magazines</c:v>
                  </c:pt>
                  <c:pt idx="10">
                    <c:v>Facebook</c:v>
                  </c:pt>
                  <c:pt idx="11">
                    <c:v>Audio streaming</c:v>
                  </c:pt>
                  <c:pt idx="12">
                    <c:v>Newspapers</c:v>
                  </c:pt>
                </c15:dlblRangeCache>
              </c15:datalabelsRange>
            </c:ext>
            <c:ext xmlns:c16="http://schemas.microsoft.com/office/drawing/2014/chart" uri="{C3380CC4-5D6E-409C-BE32-E72D297353CC}">
              <c16:uniqueId val="{0000000F-6999-4A59-BABD-CC886F34A64D}"/>
            </c:ext>
          </c:extLst>
        </c:ser>
        <c:ser>
          <c:idx val="1"/>
          <c:order val="1"/>
          <c:tx>
            <c:strRef>
              <c:f>Sheet1!$C$1</c:f>
              <c:strCache>
                <c:ptCount val="1"/>
                <c:pt idx="0">
                  <c:v>Column1</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Sheet1!$A$2:$A$14</c:f>
              <c:numCache>
                <c:formatCode>0%</c:formatCode>
                <c:ptCount val="13"/>
                <c:pt idx="0">
                  <c:v>0.55000000000000004</c:v>
                </c:pt>
                <c:pt idx="1">
                  <c:v>0.47</c:v>
                </c:pt>
                <c:pt idx="2">
                  <c:v>0.47</c:v>
                </c:pt>
                <c:pt idx="3">
                  <c:v>0.45</c:v>
                </c:pt>
                <c:pt idx="4">
                  <c:v>0.45</c:v>
                </c:pt>
                <c:pt idx="5">
                  <c:v>0.43</c:v>
                </c:pt>
                <c:pt idx="6">
                  <c:v>0.43</c:v>
                </c:pt>
                <c:pt idx="7">
                  <c:v>0.42</c:v>
                </c:pt>
                <c:pt idx="8">
                  <c:v>0.42</c:v>
                </c:pt>
                <c:pt idx="9">
                  <c:v>0.41</c:v>
                </c:pt>
                <c:pt idx="10">
                  <c:v>0.41</c:v>
                </c:pt>
                <c:pt idx="11">
                  <c:v>0.4</c:v>
                </c:pt>
                <c:pt idx="12">
                  <c:v>0.39</c:v>
                </c:pt>
              </c:numCache>
            </c:numRef>
          </c:xVal>
          <c:yVal>
            <c:numRef>
              <c:f>Sheet1!$C$2:$C$14</c:f>
              <c:numCache>
                <c:formatCode>General</c:formatCode>
                <c:ptCount val="13"/>
              </c:numCache>
            </c:numRef>
          </c:yVal>
          <c:smooth val="0"/>
          <c:extLst>
            <c:ext xmlns:c16="http://schemas.microsoft.com/office/drawing/2014/chart" uri="{C3380CC4-5D6E-409C-BE32-E72D297353CC}">
              <c16:uniqueId val="{00000010-6999-4A59-BABD-CC886F34A64D}"/>
            </c:ext>
          </c:extLst>
        </c:ser>
        <c:ser>
          <c:idx val="2"/>
          <c:order val="2"/>
          <c:tx>
            <c:strRef>
              <c:f>Sheet1!$D$1</c:f>
              <c:strCache>
                <c:ptCount val="1"/>
                <c:pt idx="0">
                  <c:v>Column2</c:v>
                </c:pt>
              </c:strCache>
            </c:strRef>
          </c:tx>
          <c:spPr>
            <a:ln w="25400" cap="rnd">
              <a:noFill/>
              <a:round/>
            </a:ln>
            <a:effectLst/>
          </c:spPr>
          <c:marker>
            <c:symbol val="circle"/>
            <c:size val="5"/>
            <c:spPr>
              <a:solidFill>
                <a:schemeClr val="accent3"/>
              </a:solidFill>
              <a:ln w="9525">
                <a:solidFill>
                  <a:schemeClr val="accent3"/>
                </a:solidFill>
              </a:ln>
              <a:effectLst/>
            </c:spPr>
          </c:marker>
          <c:dLbls>
            <c:delete val="1"/>
          </c:dLbls>
          <c:xVal>
            <c:numRef>
              <c:f>Sheet1!$A$2:$A$14</c:f>
              <c:numCache>
                <c:formatCode>0%</c:formatCode>
                <c:ptCount val="13"/>
                <c:pt idx="0">
                  <c:v>0.55000000000000004</c:v>
                </c:pt>
                <c:pt idx="1">
                  <c:v>0.47</c:v>
                </c:pt>
                <c:pt idx="2">
                  <c:v>0.47</c:v>
                </c:pt>
                <c:pt idx="3">
                  <c:v>0.45</c:v>
                </c:pt>
                <c:pt idx="4">
                  <c:v>0.45</c:v>
                </c:pt>
                <c:pt idx="5">
                  <c:v>0.43</c:v>
                </c:pt>
                <c:pt idx="6">
                  <c:v>0.43</c:v>
                </c:pt>
                <c:pt idx="7">
                  <c:v>0.42</c:v>
                </c:pt>
                <c:pt idx="8">
                  <c:v>0.42</c:v>
                </c:pt>
                <c:pt idx="9">
                  <c:v>0.41</c:v>
                </c:pt>
                <c:pt idx="10">
                  <c:v>0.41</c:v>
                </c:pt>
                <c:pt idx="11">
                  <c:v>0.4</c:v>
                </c:pt>
                <c:pt idx="12">
                  <c:v>0.39</c:v>
                </c:pt>
              </c:numCache>
            </c:numRef>
          </c:xVal>
          <c:yVal>
            <c:numRef>
              <c:f>Sheet1!$D$2:$D$14</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yVal>
          <c:smooth val="0"/>
          <c:extLst>
            <c:ext xmlns:c16="http://schemas.microsoft.com/office/drawing/2014/chart" uri="{C3380CC4-5D6E-409C-BE32-E72D297353CC}">
              <c16:uniqueId val="{00000011-6999-4A59-BABD-CC886F34A64D}"/>
            </c:ext>
          </c:extLst>
        </c:ser>
        <c:dLbls>
          <c:dLblPos val="t"/>
          <c:showLegendKey val="0"/>
          <c:showVal val="1"/>
          <c:showCatName val="0"/>
          <c:showSerName val="0"/>
          <c:showPercent val="0"/>
          <c:showBubbleSize val="0"/>
        </c:dLbls>
        <c:axId val="900837520"/>
        <c:axId val="900838352"/>
      </c:scatterChart>
      <c:valAx>
        <c:axId val="900837520"/>
        <c:scaling>
          <c:orientation val="minMax"/>
          <c:min val="0.2"/>
        </c:scaling>
        <c:delete val="0"/>
        <c:axPos val="b"/>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8352"/>
        <c:crosses val="autoZero"/>
        <c:crossBetween val="midCat"/>
      </c:valAx>
      <c:valAx>
        <c:axId val="900838352"/>
        <c:scaling>
          <c:orientation val="minMax"/>
          <c:max val="0.60000000000000009"/>
          <c:min val="0.2"/>
        </c:scaling>
        <c:delete val="0"/>
        <c:axPos val="l"/>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75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'[Treemap of genres.xlsx]Sheet1'!$B$3:$B$14</cx:f>
        <cx:lvl ptCount="12">
          <cx:pt idx="0">Action</cx:pt>
          <cx:pt idx="1">Animation</cx:pt>
          <cx:pt idx="2">Drama</cx:pt>
          <cx:pt idx="3">Adventure</cx:pt>
          <cx:pt idx="4">Suspense</cx:pt>
          <cx:pt idx="5">Comedy</cx:pt>
          <cx:pt idx="6">Horror</cx:pt>
          <cx:pt idx="7">Musical</cx:pt>
          <cx:pt idx="8">Family</cx:pt>
          <cx:pt idx="9">Theatre</cx:pt>
          <cx:pt idx="10">Sci-Fi</cx:pt>
          <cx:pt idx="11">Doc.</cx:pt>
        </cx:lvl>
      </cx:strDim>
      <cx:numDim type="size">
        <cx:f>'[Treemap of genres.xlsx]Sheet1'!$C$3:$C$14</cx:f>
        <cx:lvl ptCount="0" formatCode="General"/>
      </cx:numDim>
    </cx:data>
    <cx:data id="1">
      <cx:strDim type="cat">
        <cx:f>'[Treemap of genres.xlsx]Sheet1'!$B$3:$B$14</cx:f>
        <cx:lvl ptCount="12">
          <cx:pt idx="0">Action</cx:pt>
          <cx:pt idx="1">Animation</cx:pt>
          <cx:pt idx="2">Drama</cx:pt>
          <cx:pt idx="3">Adventure</cx:pt>
          <cx:pt idx="4">Suspense</cx:pt>
          <cx:pt idx="5">Comedy</cx:pt>
          <cx:pt idx="6">Horror</cx:pt>
          <cx:pt idx="7">Musical</cx:pt>
          <cx:pt idx="8">Family</cx:pt>
          <cx:pt idx="9">Theatre</cx:pt>
          <cx:pt idx="10">Sci-Fi</cx:pt>
          <cx:pt idx="11">Doc.</cx:pt>
        </cx:lvl>
      </cx:strDim>
      <cx:numDim type="size">
        <cx:f>'[Treemap of genres.xlsx]Sheet1'!$D$3:$D$14</cx:f>
        <cx:lvl ptCount="12" formatCode="0%">
          <cx:pt idx="0">0.23000000000000001</cx:pt>
          <cx:pt idx="1">0.17000000000000001</cx:pt>
          <cx:pt idx="2">0.17000000000000001</cx:pt>
          <cx:pt idx="3">0.14000000000000001</cx:pt>
          <cx:pt idx="4">0.059999999999999998</cx:pt>
          <cx:pt idx="5">0.080000000000000002</cx:pt>
          <cx:pt idx="6">0.029999999999999999</cx:pt>
          <cx:pt idx="7">0.029999999999999999</cx:pt>
          <cx:pt idx="8">0.029999999999999999</cx:pt>
          <cx:pt idx="9">0.029999999999999999</cx:pt>
          <cx:pt idx="10">0.01</cx:pt>
          <cx:pt idx="11">0.01</cx:pt>
        </cx:lvl>
      </cx:numDim>
    </cx:data>
  </cx:chartData>
  <cx:chart>
    <cx:plotArea>
      <cx:plotAreaRegion>
        <cx:series layoutId="treemap" hidden="1" uniqueId="{ED5403DD-F512-4359-A008-70D8E384D25E}" formatIdx="0">
          <cx:tx>
            <cx:txData>
              <cx:f>'[Treemap of genres.xlsx]Sheet1'!$C$2</cx:f>
              <cx:v/>
            </cx:txData>
          </cx:tx>
          <cx:dataLabels pos="inEnd">
            <cx:visibility seriesName="0" categoryName="1" value="0"/>
          </cx:dataLabels>
          <cx:dataId val="0"/>
          <cx:layoutPr>
            <cx:parentLabelLayout val="overlapping"/>
          </cx:layoutPr>
        </cx:series>
        <cx:series layoutId="treemap" uniqueId="{51734F16-4C2A-4488-B23A-E060D3CAC5AA}" formatIdx="1">
          <cx:tx>
            <cx:txData>
              <cx:f>'[Treemap of genres.xlsx]Sheet1'!$D$2</cx:f>
              <cx:v>B.O %</cx:v>
            </cx:txData>
          </cx:tx>
          <cx:dataPt idx="0">
            <cx:spPr>
              <a:solidFill>
                <a:srgbClr val="C00000"/>
              </a:solidFill>
              <a:ln>
                <a:noFill/>
              </a:ln>
            </cx:spPr>
          </cx:dataPt>
          <cx:dataPt idx="1">
            <cx:spPr>
              <a:solidFill>
                <a:srgbClr val="B6008D"/>
              </a:solidFill>
              <a:ln>
                <a:noFill/>
              </a:ln>
            </cx:spPr>
          </cx:dataPt>
          <cx:dataPt idx="2">
            <cx:spPr>
              <a:solidFill>
                <a:srgbClr val="8547AD"/>
              </a:solidFill>
              <a:ln>
                <a:noFill/>
              </a:ln>
            </cx:spPr>
          </cx:dataPt>
          <cx:dataPt idx="3">
            <cx:spPr>
              <a:ln>
                <a:noFill/>
              </a:ln>
            </cx:spPr>
          </cx:dataPt>
          <cx:dataPt idx="4">
            <cx:spPr>
              <a:solidFill>
                <a:srgbClr val="0099A8"/>
              </a:solidFill>
              <a:ln>
                <a:noFill/>
              </a:ln>
            </cx:spPr>
          </cx:dataPt>
          <cx:dataPt idx="5">
            <cx:spPr>
              <a:solidFill>
                <a:srgbClr val="77226C"/>
              </a:solidFill>
              <a:ln>
                <a:noFill/>
              </a:ln>
            </cx:spPr>
          </cx:dataPt>
          <cx:dataPt idx="6">
            <cx:spPr>
              <a:solidFill>
                <a:srgbClr val="00BFD6"/>
              </a:solidFill>
              <a:ln>
                <a:noFill/>
              </a:ln>
            </cx:spPr>
          </cx:dataPt>
          <cx:dataPt idx="7">
            <cx:spPr>
              <a:solidFill>
                <a:srgbClr val="77226C"/>
              </a:solidFill>
              <a:ln>
                <a:noFill/>
              </a:ln>
            </cx:spPr>
          </cx:dataPt>
          <cx:dataPt idx="8">
            <cx:spPr>
              <a:solidFill>
                <a:srgbClr val="000000"/>
              </a:solidFill>
              <a:ln>
                <a:noFill/>
              </a:ln>
            </cx:spPr>
          </cx:dataPt>
          <cx:dataPt idx="9">
            <cx:spPr>
              <a:ln>
                <a:noFill/>
              </a:ln>
            </cx:spPr>
          </cx:dataPt>
          <cx:dataPt idx="10">
            <cx:spPr>
              <a:ln>
                <a:noFill/>
              </a:ln>
            </cx:spPr>
          </cx:dataPt>
          <cx:dataPt idx="11">
            <cx:spPr>
              <a:ln>
                <a:noFill/>
              </a:ln>
            </cx:spPr>
          </cx:dataPt>
          <cx:dataLabels pos="inEnd">
            <cx:txPr>
              <a:bodyPr spcFirstLastPara="1" vertOverflow="ellipsis" horzOverflow="overflow" wrap="square" lIns="0" tIns="0" rIns="0" bIns="0" anchor="ctr" anchorCtr="1"/>
              <a:lstStyle/>
              <a:p>
                <a:pPr algn="ctr" rtl="0">
                  <a:defRPr sz="1600">
                    <a:latin typeface="Arial" panose="020B0604020202020204" pitchFamily="34" charset="0"/>
                    <a:ea typeface="Arial" panose="020B0604020202020204" pitchFamily="34" charset="0"/>
                    <a:cs typeface="Arial" panose="020B0604020202020204" pitchFamily="34" charset="0"/>
                  </a:defRPr>
                </a:pPr>
                <a:endParaRPr lang="en-US" sz="1600" b="0" i="0" u="none" strike="noStrike" baseline="0">
                  <a:solidFill>
                    <a:sysClr val="window" lastClr="FFFFFF"/>
                  </a:solidFill>
                  <a:latin typeface="Arial" panose="020B0604020202020204" pitchFamily="34" charset="0"/>
                  <a:cs typeface="Arial" panose="020B0604020202020204" pitchFamily="34" charset="0"/>
                </a:endParaRPr>
              </a:p>
            </cx:txPr>
            <cx:visibility seriesName="0" categoryName="1" value="0"/>
            <cx:dataLabel idx="11">
              <cx:txPr>
                <a:bodyPr spcFirstLastPara="1" vertOverflow="ellipsis" horzOverflow="overflow" wrap="square" lIns="0" tIns="0" rIns="0" bIns="0" anchor="ctr" anchorCtr="1"/>
                <a:lstStyle/>
                <a:p>
                  <a:pPr algn="ctr" rtl="0">
                    <a:defRPr sz="1600"/>
                  </a:pPr>
                  <a:r>
                    <a:rPr lang="en-US" sz="1600" b="0" i="0" u="none" strike="noStrike" baseline="0">
                      <a:solidFill>
                        <a:sysClr val="window" lastClr="FFFFFF"/>
                      </a:solidFill>
                      <a:latin typeface="Arial" panose="020B0604020202020204" pitchFamily="34" charset="0"/>
                      <a:cs typeface="Arial" panose="020B0604020202020204" pitchFamily="34" charset="0"/>
                    </a:rPr>
                    <a:t>Doc.</a:t>
                  </a:r>
                </a:p>
              </cx:txPr>
            </cx:dataLabel>
          </cx:dataLabels>
          <cx:dataId val="1"/>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6/29/2023</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Magnetic’s</a:t>
            </a:r>
            <a:r>
              <a:rPr lang="en-GB" baseline="0" dirty="0"/>
              <a:t> (the magazine trade body) own work with the Kantar CrossMedia team  has shown how cinema delivers the most significant contribution towards brand love of all media measured. </a:t>
            </a:r>
          </a:p>
          <a:p>
            <a:endParaRPr lang="en-GB" baseline="0" dirty="0"/>
          </a:p>
          <a:p>
            <a:r>
              <a:rPr lang="en-GB" baseline="0" dirty="0"/>
              <a:t>Highlighting the transparency and robustness of our Building Box Office Brands work – whoever </a:t>
            </a:r>
            <a:r>
              <a:rPr lang="en-GB" baseline="0"/>
              <a:t>commissions Kantar to </a:t>
            </a:r>
            <a:r>
              <a:rPr lang="en-GB" baseline="0" dirty="0"/>
              <a:t>analyse their results databank will find the same results. </a:t>
            </a:r>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89224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38</a:t>
            </a:fld>
            <a:endParaRPr lang="en-US">
              <a:solidFill>
                <a:prstClr val="black"/>
              </a:solidFill>
              <a:latin typeface="Century Gothic"/>
            </a:endParaRPr>
          </a:p>
        </p:txBody>
      </p:sp>
    </p:spTree>
    <p:extLst>
      <p:ext uri="{BB962C8B-B14F-4D97-AF65-F5344CB8AC3E}">
        <p14:creationId xmlns:p14="http://schemas.microsoft.com/office/powerpoint/2010/main" val="174069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a:lnSpc>
                <a:spcPct val="150000"/>
              </a:lnSpc>
              <a:buClrTx/>
              <a:defRPr/>
            </a:pPr>
            <a:r>
              <a:rPr lang="en-US" sz="2000" b="0" dirty="0">
                <a:solidFill>
                  <a:schemeClr val="tx1"/>
                </a:solidFill>
                <a:latin typeface="Impact"/>
                <a:ea typeface="+mn-ea"/>
                <a:cs typeface="Impact"/>
              </a:rPr>
              <a:t>1.    </a:t>
            </a:r>
            <a:r>
              <a:rPr lang="en-GB" b="0" dirty="0">
                <a:solidFill>
                  <a:schemeClr val="bg1"/>
                </a:solidFill>
                <a:cs typeface="Arial" charset="0"/>
              </a:rPr>
              <a:t>Extra film filter allows closer audience targeting</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2.   </a:t>
            </a:r>
            <a:r>
              <a:rPr lang="en-US" b="0" dirty="0" err="1">
                <a:solidFill>
                  <a:schemeClr val="bg1"/>
                </a:solidFill>
                <a:ea typeface="+mn-ea"/>
                <a:cs typeface="Arial"/>
              </a:rPr>
              <a:t>Minimises</a:t>
            </a:r>
            <a:r>
              <a:rPr lang="en-US" b="0" dirty="0">
                <a:solidFill>
                  <a:schemeClr val="bg1"/>
                </a:solidFill>
                <a:ea typeface="+mn-ea"/>
                <a:cs typeface="Arial"/>
              </a:rPr>
              <a:t> unwanted audience wastage</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3.   </a:t>
            </a:r>
            <a:r>
              <a:rPr lang="en-US" b="0" dirty="0">
                <a:solidFill>
                  <a:schemeClr val="bg1"/>
                </a:solidFill>
                <a:ea typeface="+mn-ea"/>
                <a:cs typeface="Arial"/>
              </a:rPr>
              <a:t>2.3m guaranteed industry admissions per week</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4.   </a:t>
            </a:r>
            <a:r>
              <a:rPr lang="en-US" b="0" dirty="0">
                <a:solidFill>
                  <a:schemeClr val="bg1"/>
                </a:solidFill>
                <a:ea typeface="+mn-ea"/>
                <a:cs typeface="Arial"/>
              </a:rPr>
              <a:t>£70 fixed CPT</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4533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pPr defTabSz="980119">
              <a:defRPr/>
            </a:pPr>
            <a:r>
              <a:rPr lang="en-US" dirty="0">
                <a:solidFill>
                  <a:schemeClr val="tx1"/>
                </a:solidFill>
                <a:ea typeface="+mn-ea"/>
              </a:rPr>
              <a:t>Features</a:t>
            </a:r>
          </a:p>
          <a:p>
            <a:pPr>
              <a:lnSpc>
                <a:spcPct val="150000"/>
              </a:lnSpc>
              <a:buClrTx/>
              <a:defRPr/>
            </a:pPr>
            <a:r>
              <a:rPr lang="en-US" sz="2000" dirty="0">
                <a:latin typeface="Impact"/>
                <a:cs typeface="Impact"/>
              </a:rPr>
              <a:t>1.    </a:t>
            </a:r>
            <a:r>
              <a:rPr lang="en-GB" b="0" dirty="0">
                <a:solidFill>
                  <a:schemeClr val="bg1"/>
                </a:solidFill>
                <a:cs typeface="Arial" charset="0"/>
              </a:rPr>
              <a:t>Extra film filter allows bespoke audience targeting</a:t>
            </a:r>
          </a:p>
          <a:p>
            <a:pPr defTabSz="980119">
              <a:lnSpc>
                <a:spcPct val="150000"/>
              </a:lnSpc>
              <a:defRPr/>
            </a:pPr>
            <a:r>
              <a:rPr lang="en-US" sz="2000" dirty="0">
                <a:latin typeface="Impact"/>
                <a:cs typeface="Impact"/>
              </a:rPr>
              <a:t>2.   </a:t>
            </a:r>
            <a:r>
              <a:rPr lang="en-US" b="0" dirty="0">
                <a:solidFill>
                  <a:schemeClr val="bg1"/>
                </a:solidFill>
                <a:ea typeface="+mn-ea"/>
                <a:cs typeface="Arial"/>
              </a:rPr>
              <a:t>Can be bought on a national or regional basis</a:t>
            </a:r>
          </a:p>
          <a:p>
            <a:pPr defTabSz="980119">
              <a:lnSpc>
                <a:spcPct val="150000"/>
              </a:lnSpc>
              <a:defRPr/>
            </a:pPr>
            <a:r>
              <a:rPr lang="en-US" sz="2000" dirty="0">
                <a:latin typeface="Impact"/>
                <a:cs typeface="Impact"/>
              </a:rPr>
              <a:t>3.   </a:t>
            </a:r>
            <a:r>
              <a:rPr lang="en-US" b="0" dirty="0">
                <a:solidFill>
                  <a:schemeClr val="bg1"/>
                </a:solidFill>
                <a:ea typeface="+mn-ea"/>
                <a:cs typeface="Arial"/>
              </a:rPr>
              <a:t>Bar sponsorships are available, with 30% of our sites </a:t>
            </a:r>
          </a:p>
          <a:p>
            <a:pPr defTabSz="980119">
              <a:lnSpc>
                <a:spcPct val="150000"/>
              </a:lnSpc>
              <a:defRPr/>
            </a:pPr>
            <a:r>
              <a:rPr lang="en-US" b="0" dirty="0">
                <a:solidFill>
                  <a:schemeClr val="bg1"/>
                </a:solidFill>
                <a:ea typeface="+mn-ea"/>
                <a:cs typeface="Arial"/>
              </a:rPr>
              <a:t>       featuring a bar on the premises</a:t>
            </a:r>
          </a:p>
          <a:p>
            <a:pPr>
              <a:lnSpc>
                <a:spcPct val="150000"/>
              </a:lnSpc>
              <a:buClrTx/>
              <a:defRPr/>
            </a:pPr>
            <a:r>
              <a:rPr lang="en-GB" sz="2000" dirty="0">
                <a:latin typeface="Impact"/>
                <a:cs typeface="Impact"/>
              </a:rPr>
              <a:t>4.   </a:t>
            </a:r>
            <a:r>
              <a:rPr lang="en-GB" b="0" dirty="0">
                <a:solidFill>
                  <a:schemeClr val="bg1"/>
                </a:solidFill>
              </a:rPr>
              <a:t>Comic book / action hero type releases will not be          </a:t>
            </a:r>
          </a:p>
          <a:p>
            <a:pPr>
              <a:lnSpc>
                <a:spcPct val="150000"/>
              </a:lnSpc>
              <a:buClrTx/>
              <a:defRPr/>
            </a:pPr>
            <a:r>
              <a:rPr lang="en-GB" b="0" dirty="0">
                <a:solidFill>
                  <a:schemeClr val="bg1"/>
                </a:solidFill>
              </a:rPr>
              <a:t>       included in these packages regardless of profile</a:t>
            </a:r>
            <a:endParaRPr lang="en-US" b="0" dirty="0">
              <a:solidFill>
                <a:schemeClr val="bg1"/>
              </a:solidFill>
              <a:cs typeface="Arial"/>
            </a:endParaRPr>
          </a:p>
          <a:p>
            <a:pPr defTabSz="980119">
              <a:lnSpc>
                <a:spcPct val="150000"/>
              </a:lnSpc>
              <a:defRPr/>
            </a:pPr>
            <a:r>
              <a:rPr lang="en-US" sz="2000" dirty="0">
                <a:latin typeface="Impact"/>
                <a:cs typeface="Impact"/>
              </a:rPr>
              <a:t>5.   </a:t>
            </a:r>
            <a:r>
              <a:rPr lang="en-US" b="0" dirty="0">
                <a:solidFill>
                  <a:schemeClr val="bg1"/>
                </a:solidFill>
                <a:ea typeface="+mn-ea"/>
                <a:cs typeface="Arial"/>
              </a:rPr>
              <a:t>£65 fixed CPT</a:t>
            </a:r>
          </a:p>
          <a:p>
            <a:endParaRPr lang="en-GB"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43</a:t>
            </a:fld>
            <a:endParaRPr lang="en-US">
              <a:solidFill>
                <a:prstClr val="black"/>
              </a:solidFill>
              <a:latin typeface="Century Gothic"/>
            </a:endParaRPr>
          </a:p>
        </p:txBody>
      </p:sp>
    </p:spTree>
    <p:extLst>
      <p:ext uri="{BB962C8B-B14F-4D97-AF65-F5344CB8AC3E}">
        <p14:creationId xmlns:p14="http://schemas.microsoft.com/office/powerpoint/2010/main" val="1483669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pPr defTabSz="980119">
              <a:defRPr/>
            </a:pPr>
            <a:r>
              <a:rPr lang="en-US" dirty="0">
                <a:solidFill>
                  <a:schemeClr val="tx1"/>
                </a:solidFill>
                <a:ea typeface="+mn-ea"/>
              </a:rPr>
              <a:t>Features</a:t>
            </a:r>
          </a:p>
          <a:p>
            <a:pPr>
              <a:lnSpc>
                <a:spcPct val="150000"/>
              </a:lnSpc>
              <a:buClrTx/>
              <a:defRPr/>
            </a:pPr>
            <a:r>
              <a:rPr lang="en-US" sz="2000" dirty="0">
                <a:latin typeface="Impact"/>
                <a:cs typeface="Impact"/>
              </a:rPr>
              <a:t>1.    </a:t>
            </a:r>
            <a:r>
              <a:rPr lang="en-GB" b="0" dirty="0">
                <a:solidFill>
                  <a:schemeClr val="bg1"/>
                </a:solidFill>
                <a:cs typeface="Arial" charset="0"/>
              </a:rPr>
              <a:t>Most successful film genre</a:t>
            </a:r>
          </a:p>
          <a:p>
            <a:pPr defTabSz="980119">
              <a:lnSpc>
                <a:spcPct val="150000"/>
              </a:lnSpc>
              <a:defRPr/>
            </a:pPr>
            <a:r>
              <a:rPr lang="en-US" sz="2000" dirty="0">
                <a:latin typeface="Impact"/>
                <a:cs typeface="Impact"/>
              </a:rPr>
              <a:t>2.   </a:t>
            </a:r>
            <a:r>
              <a:rPr lang="en-US" b="0" dirty="0">
                <a:solidFill>
                  <a:schemeClr val="bg1"/>
                </a:solidFill>
                <a:cs typeface="Arial"/>
              </a:rPr>
              <a:t>Unique housewives and kids audience</a:t>
            </a:r>
          </a:p>
          <a:p>
            <a:pPr defTabSz="980119">
              <a:lnSpc>
                <a:spcPct val="150000"/>
              </a:lnSpc>
              <a:defRPr/>
            </a:pPr>
            <a:r>
              <a:rPr lang="en-US" sz="2000" dirty="0">
                <a:latin typeface="Impact"/>
                <a:cs typeface="Impact"/>
              </a:rPr>
              <a:t>3.   </a:t>
            </a:r>
            <a:r>
              <a:rPr lang="en-US" b="0" dirty="0">
                <a:solidFill>
                  <a:schemeClr val="bg1"/>
                </a:solidFill>
                <a:ea typeface="+mn-ea"/>
                <a:cs typeface="Arial"/>
              </a:rPr>
              <a:t>Releases fall in school holidays</a:t>
            </a:r>
          </a:p>
          <a:p>
            <a:pPr defTabSz="980119">
              <a:lnSpc>
                <a:spcPct val="150000"/>
              </a:lnSpc>
              <a:defRPr/>
            </a:pPr>
            <a:r>
              <a:rPr lang="en-US" sz="2000" dirty="0">
                <a:latin typeface="Impact"/>
                <a:cs typeface="Impact"/>
              </a:rPr>
              <a:t>4.   </a:t>
            </a:r>
            <a:r>
              <a:rPr lang="en-US" b="0" dirty="0">
                <a:solidFill>
                  <a:schemeClr val="bg1"/>
                </a:solidFill>
                <a:ea typeface="+mn-ea"/>
                <a:cs typeface="Arial"/>
              </a:rPr>
              <a:t>£34 - £100 CPT</a:t>
            </a:r>
          </a:p>
          <a:p>
            <a:endParaRPr lang="en-GB"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44</a:t>
            </a:fld>
            <a:endParaRPr lang="en-US">
              <a:solidFill>
                <a:prstClr val="black"/>
              </a:solidFill>
              <a:latin typeface="Century Gothic"/>
            </a:endParaRPr>
          </a:p>
        </p:txBody>
      </p:sp>
    </p:spTree>
    <p:extLst>
      <p:ext uri="{BB962C8B-B14F-4D97-AF65-F5344CB8AC3E}">
        <p14:creationId xmlns:p14="http://schemas.microsoft.com/office/powerpoint/2010/main" val="3301091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a:lnSpc>
                <a:spcPct val="150000"/>
              </a:lnSpc>
              <a:buClrTx/>
              <a:defRPr/>
            </a:pPr>
            <a:r>
              <a:rPr lang="en-US" sz="2000" b="0" dirty="0">
                <a:solidFill>
                  <a:schemeClr val="tx1"/>
                </a:solidFill>
                <a:latin typeface="Impact"/>
                <a:ea typeface="+mn-ea"/>
                <a:cs typeface="Impact"/>
              </a:rPr>
              <a:t>1.    </a:t>
            </a:r>
            <a:r>
              <a:rPr lang="en-GB" b="0" dirty="0">
                <a:solidFill>
                  <a:schemeClr val="bg1"/>
                </a:solidFill>
                <a:cs typeface="Arial" charset="0"/>
              </a:rPr>
              <a:t>Extra film filter allows bespoke audience targeting</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2.   </a:t>
            </a:r>
            <a:r>
              <a:rPr lang="en-US" b="0" dirty="0">
                <a:solidFill>
                  <a:schemeClr val="bg1"/>
                </a:solidFill>
                <a:ea typeface="+mn-ea"/>
                <a:cs typeface="Arial"/>
              </a:rPr>
              <a:t>Can be bought on a national or regional basis</a:t>
            </a:r>
          </a:p>
          <a:p>
            <a:pPr defTabSz="961844" fontAlgn="auto">
              <a:lnSpc>
                <a:spcPct val="150000"/>
              </a:lnSpc>
              <a:spcBef>
                <a:spcPts val="0"/>
              </a:spcBef>
              <a:spcAft>
                <a:spcPts val="0"/>
              </a:spcAft>
              <a:buClrTx/>
              <a:defRPr/>
            </a:pPr>
            <a:r>
              <a:rPr lang="en-US" sz="2000" b="0" dirty="0">
                <a:solidFill>
                  <a:schemeClr val="tx1"/>
                </a:solidFill>
                <a:latin typeface="Impact"/>
                <a:cs typeface="Impact"/>
              </a:rPr>
              <a:t>3.   </a:t>
            </a:r>
            <a:r>
              <a:rPr lang="en-US" b="0" dirty="0">
                <a:solidFill>
                  <a:schemeClr val="bg1"/>
                </a:solidFill>
                <a:ea typeface="+mn-ea"/>
                <a:cs typeface="Arial"/>
              </a:rPr>
              <a:t>£65 fixed CPT</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411339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endParaRPr lang="en-GB" dirty="0"/>
          </a:p>
          <a:p>
            <a:endParaRPr lang="en-GB" dirty="0"/>
          </a:p>
          <a:p>
            <a:r>
              <a:rPr lang="en-GB" dirty="0"/>
              <a:t>CHANGE PICTURE</a:t>
            </a:r>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46</a:t>
            </a:fld>
            <a:endParaRPr lang="en-US">
              <a:solidFill>
                <a:prstClr val="black"/>
              </a:solidFill>
              <a:latin typeface="Century Gothic"/>
            </a:endParaRPr>
          </a:p>
        </p:txBody>
      </p:sp>
    </p:spTree>
    <p:extLst>
      <p:ext uri="{BB962C8B-B14F-4D97-AF65-F5344CB8AC3E}">
        <p14:creationId xmlns:p14="http://schemas.microsoft.com/office/powerpoint/2010/main" val="2023839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marL="342900" indent="-342900">
              <a:lnSpc>
                <a:spcPct val="150000"/>
              </a:lnSpc>
              <a:buClrTx/>
              <a:buAutoNum type="arabicPeriod"/>
              <a:defRPr/>
            </a:pPr>
            <a:r>
              <a:rPr lang="en-GB" b="0" dirty="0">
                <a:solidFill>
                  <a:schemeClr val="bg1"/>
                </a:solidFill>
                <a:cs typeface="Arial" charset="0"/>
              </a:rPr>
              <a:t>18.7m admissions</a:t>
            </a:r>
          </a:p>
          <a:p>
            <a:pPr marL="342900" indent="-342900">
              <a:lnSpc>
                <a:spcPct val="150000"/>
              </a:lnSpc>
              <a:buClrTx/>
              <a:buAutoNum type="arabicPeriod"/>
              <a:defRPr/>
            </a:pPr>
            <a:r>
              <a:rPr lang="en-GB" b="0" dirty="0">
                <a:solidFill>
                  <a:schemeClr val="bg1"/>
                </a:solidFill>
                <a:cs typeface="Arial" charset="0"/>
              </a:rPr>
              <a:t>613</a:t>
            </a:r>
            <a:r>
              <a:rPr lang="en-GB" b="0" baseline="0" dirty="0">
                <a:solidFill>
                  <a:schemeClr val="bg1"/>
                </a:solidFill>
                <a:cs typeface="Arial" charset="0"/>
              </a:rPr>
              <a:t> screens</a:t>
            </a:r>
          </a:p>
          <a:p>
            <a:pPr marL="342900" indent="-342900">
              <a:lnSpc>
                <a:spcPct val="150000"/>
              </a:lnSpc>
              <a:buClrTx/>
              <a:buAutoNum type="arabicPeriod"/>
              <a:defRPr/>
            </a:pPr>
            <a:r>
              <a:rPr lang="en-GB" b="0" baseline="0" dirty="0">
                <a:solidFill>
                  <a:schemeClr val="bg1"/>
                </a:solidFill>
                <a:cs typeface="Arial" charset="0"/>
              </a:rPr>
              <a:t>224 cinemas</a:t>
            </a:r>
          </a:p>
          <a:p>
            <a:pPr marL="342900" indent="-342900">
              <a:lnSpc>
                <a:spcPct val="150000"/>
              </a:lnSpc>
              <a:buClrTx/>
              <a:buAutoNum type="arabicPeriod"/>
              <a:defRPr/>
            </a:pPr>
            <a:r>
              <a:rPr lang="en-GB" b="0" baseline="0" dirty="0">
                <a:solidFill>
                  <a:schemeClr val="bg1"/>
                </a:solidFill>
                <a:cs typeface="Arial" charset="0"/>
              </a:rPr>
              <a:t>21% of UK cinemagoers</a:t>
            </a:r>
          </a:p>
          <a:p>
            <a:pPr marL="342900" indent="-342900">
              <a:lnSpc>
                <a:spcPct val="150000"/>
              </a:lnSpc>
              <a:buClrTx/>
              <a:buAutoNum type="arabicPeriod"/>
              <a:defRPr/>
            </a:pPr>
            <a:r>
              <a:rPr lang="en-GB" b="0" baseline="0" dirty="0">
                <a:solidFill>
                  <a:schemeClr val="bg1"/>
                </a:solidFill>
                <a:cs typeface="Arial" charset="0"/>
              </a:rPr>
              <a:t>61% ABC1</a:t>
            </a:r>
          </a:p>
          <a:p>
            <a:pPr marL="342900" indent="-342900">
              <a:lnSpc>
                <a:spcPct val="150000"/>
              </a:lnSpc>
              <a:buClrTx/>
              <a:buAutoNum type="arabicPeriod"/>
              <a:defRPr/>
            </a:pPr>
            <a:r>
              <a:rPr lang="en-GB" b="0" baseline="0" dirty="0">
                <a:solidFill>
                  <a:schemeClr val="bg1"/>
                </a:solidFill>
                <a:cs typeface="Arial" charset="0"/>
              </a:rPr>
              <a:t>53% over 45</a:t>
            </a:r>
          </a:p>
          <a:p>
            <a:pPr marL="342900" indent="-342900">
              <a:lnSpc>
                <a:spcPct val="150000"/>
              </a:lnSpc>
              <a:buClrTx/>
              <a:buAutoNum type="arabicPeriod"/>
              <a:defRPr/>
            </a:pPr>
            <a:r>
              <a:rPr lang="en-GB" b="0" baseline="0" dirty="0">
                <a:solidFill>
                  <a:schemeClr val="bg1"/>
                </a:solidFill>
                <a:cs typeface="Arial" charset="0"/>
              </a:rPr>
              <a:t>22% Heavy cinemagoers</a:t>
            </a:r>
          </a:p>
          <a:p>
            <a:pPr marL="342900" indent="-342900">
              <a:lnSpc>
                <a:spcPct val="150000"/>
              </a:lnSpc>
              <a:buClrTx/>
              <a:buAutoNum type="arabicPeriod"/>
              <a:defRPr/>
            </a:pPr>
            <a:r>
              <a:rPr lang="en-GB" b="0" baseline="0" dirty="0">
                <a:solidFill>
                  <a:schemeClr val="bg1"/>
                </a:solidFill>
                <a:cs typeface="Arial" charset="0"/>
              </a:rPr>
              <a:t>27% London</a:t>
            </a:r>
            <a:endParaRPr lang="en-US" b="0" dirty="0">
              <a:solidFill>
                <a:schemeClr val="bg1"/>
              </a:solidFill>
              <a:cs typeface="Arial"/>
            </a:endParaRPr>
          </a:p>
          <a:p>
            <a:pPr defTabSz="961844" fontAlgn="auto">
              <a:lnSpc>
                <a:spcPct val="150000"/>
              </a:lnSpc>
              <a:spcBef>
                <a:spcPts val="0"/>
              </a:spcBef>
              <a:spcAft>
                <a:spcPts val="0"/>
              </a:spcAft>
              <a:buClrTx/>
              <a:defRPr/>
            </a:pPr>
            <a:r>
              <a:rPr lang="en-US" sz="2000" b="0" dirty="0">
                <a:solidFill>
                  <a:schemeClr val="tx1"/>
                </a:solidFill>
                <a:latin typeface="Impact"/>
                <a:cs typeface="Impact"/>
              </a:rPr>
              <a:t>5.   </a:t>
            </a:r>
            <a:r>
              <a:rPr lang="en-US" b="0" dirty="0">
                <a:solidFill>
                  <a:schemeClr val="bg1"/>
                </a:solidFill>
                <a:ea typeface="+mn-ea"/>
                <a:cs typeface="Arial"/>
              </a:rPr>
              <a:t>£100 </a:t>
            </a:r>
            <a:r>
              <a:rPr lang="en-US" b="0" dirty="0" err="1">
                <a:solidFill>
                  <a:schemeClr val="bg1"/>
                </a:solidFill>
                <a:ea typeface="+mn-ea"/>
                <a:cs typeface="Arial"/>
              </a:rPr>
              <a:t>ratecard</a:t>
            </a:r>
            <a:r>
              <a:rPr lang="en-US" b="0" dirty="0">
                <a:solidFill>
                  <a:schemeClr val="bg1"/>
                </a:solidFill>
                <a:ea typeface="+mn-ea"/>
                <a:cs typeface="Arial"/>
              </a:rPr>
              <a:t> CPT</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3585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a:lnSpc>
                <a:spcPct val="150000"/>
              </a:lnSpc>
              <a:buClrTx/>
              <a:defRPr/>
            </a:pPr>
            <a:r>
              <a:rPr lang="en-US" sz="2000" b="0" dirty="0">
                <a:solidFill>
                  <a:schemeClr val="tx1"/>
                </a:solidFill>
                <a:latin typeface="Impact"/>
                <a:ea typeface="+mn-ea"/>
                <a:cs typeface="Impact"/>
              </a:rPr>
              <a:t>1.    </a:t>
            </a:r>
            <a:r>
              <a:rPr lang="en-GB" b="0" dirty="0">
                <a:solidFill>
                  <a:schemeClr val="bg1"/>
                </a:solidFill>
                <a:cs typeface="Arial" charset="0"/>
              </a:rPr>
              <a:t>Highly targeted audiences </a:t>
            </a:r>
          </a:p>
          <a:p>
            <a:pPr>
              <a:lnSpc>
                <a:spcPct val="150000"/>
              </a:lnSpc>
              <a:buClrTx/>
              <a:defRPr/>
            </a:pPr>
            <a:r>
              <a:rPr lang="en-US" sz="2000" b="0" dirty="0">
                <a:solidFill>
                  <a:srgbClr val="00BFD6"/>
                </a:solidFill>
                <a:latin typeface="Impact"/>
                <a:cs typeface="Impact"/>
              </a:rPr>
              <a:t>2.</a:t>
            </a:r>
            <a:r>
              <a:rPr lang="en-GB" dirty="0">
                <a:solidFill>
                  <a:schemeClr val="bg1"/>
                </a:solidFill>
                <a:cs typeface="Arial" charset="0"/>
              </a:rPr>
              <a:t>   </a:t>
            </a:r>
            <a:r>
              <a:rPr lang="en-GB" b="0" dirty="0">
                <a:solidFill>
                  <a:schemeClr val="bg1"/>
                </a:solidFill>
                <a:cs typeface="Arial" charset="0"/>
              </a:rPr>
              <a:t>Ensured exhibition with a specific film</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cs typeface="Impact"/>
              </a:rPr>
              <a:t>3</a:t>
            </a:r>
            <a:r>
              <a:rPr lang="en-US" sz="2000" b="0" dirty="0">
                <a:solidFill>
                  <a:schemeClr val="tx1"/>
                </a:solidFill>
                <a:latin typeface="Impact"/>
                <a:ea typeface="+mn-ea"/>
                <a:cs typeface="Impact"/>
              </a:rPr>
              <a:t>.   </a:t>
            </a:r>
            <a:r>
              <a:rPr lang="en-US" b="0" dirty="0">
                <a:solidFill>
                  <a:schemeClr val="bg1"/>
                </a:solidFill>
                <a:ea typeface="+mn-ea"/>
                <a:cs typeface="Arial"/>
              </a:rPr>
              <a:t>Estimated admissions</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cs typeface="Impact"/>
              </a:rPr>
              <a:t>4</a:t>
            </a:r>
            <a:r>
              <a:rPr lang="en-US" sz="2000" b="0" dirty="0">
                <a:solidFill>
                  <a:schemeClr val="tx1"/>
                </a:solidFill>
                <a:latin typeface="Impact"/>
                <a:ea typeface="+mn-ea"/>
                <a:cs typeface="Impact"/>
              </a:rPr>
              <a:t>.   </a:t>
            </a:r>
            <a:r>
              <a:rPr lang="en-US" b="0" dirty="0">
                <a:solidFill>
                  <a:schemeClr val="bg1"/>
                </a:solidFill>
                <a:ea typeface="+mn-ea"/>
                <a:cs typeface="Arial"/>
              </a:rPr>
              <a:t>£80-100 CPT</a:t>
            </a:r>
          </a:p>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29816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pPr>
              <a:lnSpc>
                <a:spcPct val="150000"/>
              </a:lnSpc>
              <a:buClrTx/>
              <a:defRPr/>
            </a:pPr>
            <a:r>
              <a:rPr lang="en-GB" b="0" dirty="0">
                <a:solidFill>
                  <a:schemeClr val="bg1"/>
                </a:solidFill>
                <a:cs typeface="Arial"/>
              </a:rPr>
              <a:t>1.</a:t>
            </a:r>
            <a:r>
              <a:rPr lang="en-GB" b="0" baseline="0" dirty="0">
                <a:solidFill>
                  <a:schemeClr val="bg1"/>
                </a:solidFill>
                <a:cs typeface="Arial"/>
              </a:rPr>
              <a:t>   </a:t>
            </a:r>
            <a:r>
              <a:rPr lang="en-GB" b="0" dirty="0">
                <a:solidFill>
                  <a:schemeClr val="bg1"/>
                </a:solidFill>
                <a:cs typeface="Arial"/>
              </a:rPr>
              <a:t>All DCM sites can be bought on an individual basis</a:t>
            </a:r>
          </a:p>
          <a:p>
            <a:pPr>
              <a:lnSpc>
                <a:spcPct val="150000"/>
              </a:lnSpc>
              <a:buClrTx/>
              <a:defRPr/>
            </a:pPr>
            <a:r>
              <a:rPr lang="en-US" sz="2000" dirty="0">
                <a:latin typeface="Impact"/>
                <a:cs typeface="Impact"/>
              </a:rPr>
              <a:t>2.   </a:t>
            </a:r>
            <a:r>
              <a:rPr lang="en-US" b="0" dirty="0">
                <a:solidFill>
                  <a:schemeClr val="bg1"/>
                </a:solidFill>
                <a:cs typeface="Arial"/>
              </a:rPr>
              <a:t>Regions split same as ISBA TV regions</a:t>
            </a:r>
          </a:p>
          <a:p>
            <a:pPr>
              <a:lnSpc>
                <a:spcPct val="150000"/>
              </a:lnSpc>
              <a:buClrTx/>
              <a:defRPr/>
            </a:pPr>
            <a:r>
              <a:rPr lang="en-US" sz="2000" dirty="0">
                <a:latin typeface="Impact"/>
                <a:cs typeface="Impact"/>
              </a:rPr>
              <a:t>3.   </a:t>
            </a:r>
            <a:r>
              <a:rPr lang="en-GB" b="0" dirty="0">
                <a:solidFill>
                  <a:schemeClr val="bg1"/>
                </a:solidFill>
                <a:cs typeface="Arial"/>
              </a:rPr>
              <a:t>Pricing will be subject to location and size of venue</a:t>
            </a:r>
            <a:endParaRPr lang="en-US" b="0" dirty="0">
              <a:solidFill>
                <a:schemeClr val="bg1"/>
              </a:solidFill>
              <a:cs typeface="Arial"/>
            </a:endParaRPr>
          </a:p>
          <a:p>
            <a:pPr>
              <a:lnSpc>
                <a:spcPct val="150000"/>
              </a:lnSpc>
              <a:buClrTx/>
              <a:defRPr/>
            </a:pPr>
            <a:r>
              <a:rPr lang="en-US" sz="2000" dirty="0">
                <a:latin typeface="Impact"/>
                <a:cs typeface="Impact"/>
              </a:rPr>
              <a:t>4.   </a:t>
            </a:r>
            <a:r>
              <a:rPr lang="en-GB" b="0" dirty="0">
                <a:solidFill>
                  <a:schemeClr val="bg1"/>
                </a:solidFill>
                <a:cs typeface="Arial"/>
              </a:rPr>
              <a:t>Multiple end frame messaging offers a way of </a:t>
            </a:r>
          </a:p>
          <a:p>
            <a:pPr>
              <a:lnSpc>
                <a:spcPct val="150000"/>
              </a:lnSpc>
              <a:buClrTx/>
              <a:defRPr/>
            </a:pPr>
            <a:r>
              <a:rPr lang="en-GB" b="0" dirty="0">
                <a:solidFill>
                  <a:schemeClr val="bg1"/>
                </a:solidFill>
                <a:cs typeface="Arial"/>
              </a:rPr>
              <a:t>       directing consumers direct to their local store, </a:t>
            </a:r>
          </a:p>
          <a:p>
            <a:pPr>
              <a:lnSpc>
                <a:spcPct val="150000"/>
              </a:lnSpc>
              <a:buClrTx/>
              <a:defRPr/>
            </a:pPr>
            <a:r>
              <a:rPr lang="en-GB" b="0" dirty="0">
                <a:solidFill>
                  <a:schemeClr val="bg1"/>
                </a:solidFill>
                <a:cs typeface="Arial"/>
              </a:rPr>
              <a:t>       dealership, location or franchise </a:t>
            </a:r>
          </a:p>
          <a:p>
            <a:endParaRPr lang="en-GB"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50</a:t>
            </a:fld>
            <a:endParaRPr lang="en-US">
              <a:solidFill>
                <a:prstClr val="black"/>
              </a:solidFill>
              <a:latin typeface="Century Gothic"/>
            </a:endParaRPr>
          </a:p>
        </p:txBody>
      </p:sp>
    </p:spTree>
    <p:extLst>
      <p:ext uri="{BB962C8B-B14F-4D97-AF65-F5344CB8AC3E}">
        <p14:creationId xmlns:p14="http://schemas.microsoft.com/office/powerpoint/2010/main" val="312673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t>These 100 films account for 89% of UK admissions</a:t>
            </a:r>
          </a:p>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71934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Cinema has always had a high penetration of 16-34’s, but the post-pandemic audience is profiling younger with FAMILY a significant growth area too. With TV struggling to deliver Family and 16-34 Adult campaigns, cinema is proving to be a ‘must have’ not a ‘nice to have’ on media plans.</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4564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909534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0" i="0" u="none" strike="noStrike" kern="1200" baseline="0" dirty="0">
                <a:solidFill>
                  <a:schemeClr val="tx1"/>
                </a:solidFill>
                <a:latin typeface="+mn-lt"/>
                <a:ea typeface="+mn-ea"/>
                <a:cs typeface="+mn-cs"/>
              </a:rPr>
              <a:t>Across the first two </a:t>
            </a:r>
            <a:r>
              <a:rPr lang="en-GB" sz="1300" b="0" i="0" u="none" strike="noStrike" kern="1200" baseline="0" dirty="0" err="1">
                <a:solidFill>
                  <a:schemeClr val="tx1"/>
                </a:solidFill>
                <a:latin typeface="+mn-lt"/>
                <a:ea typeface="+mn-ea"/>
                <a:cs typeface="+mn-cs"/>
              </a:rPr>
              <a:t>qual</a:t>
            </a:r>
            <a:r>
              <a:rPr lang="en-GB" sz="1300" b="0" i="0" u="none" strike="noStrike" kern="1200" baseline="0" dirty="0">
                <a:solidFill>
                  <a:schemeClr val="tx1"/>
                </a:solidFill>
                <a:latin typeface="+mn-lt"/>
                <a:ea typeface="+mn-ea"/>
                <a:cs typeface="+mn-cs"/>
              </a:rPr>
              <a:t> phases we collated a list of different phrases and descriptions of the different viewing experiences people had with the different AV media. In the survey to 1,000 16-34s we asked them to select which descriptors they most associated with viewing content on each of the AV platforms.</a:t>
            </a:r>
          </a:p>
          <a:p>
            <a:endParaRPr lang="en-GB" sz="1300" b="0" i="0" u="none" strike="noStrike" kern="1200" baseline="0" dirty="0">
              <a:solidFill>
                <a:schemeClr val="tx1"/>
              </a:solidFill>
              <a:latin typeface="+mn-lt"/>
              <a:ea typeface="+mn-ea"/>
              <a:cs typeface="+mn-cs"/>
            </a:endParaRPr>
          </a:p>
          <a:p>
            <a:r>
              <a:rPr lang="en-GB" sz="1300" b="0" i="0" u="none" strike="noStrike" kern="1200" baseline="0" dirty="0">
                <a:solidFill>
                  <a:schemeClr val="tx1"/>
                </a:solidFill>
                <a:latin typeface="+mn-lt"/>
                <a:ea typeface="+mn-ea"/>
                <a:cs typeface="+mn-cs"/>
              </a:rPr>
              <a:t>This slide highlights the Top 3 phrases selected for each AV platform and showcases the unique position that cinema occupies in the AV landscape. </a:t>
            </a:r>
          </a:p>
          <a:p>
            <a:endParaRPr lang="en-GB" sz="1300" b="0" i="0" u="none" strike="noStrike" kern="1200" baseline="0" dirty="0">
              <a:solidFill>
                <a:schemeClr val="tx1"/>
              </a:solidFill>
              <a:latin typeface="+mn-lt"/>
              <a:ea typeface="+mn-ea"/>
              <a:cs typeface="+mn-cs"/>
            </a:endParaRPr>
          </a:p>
          <a:p>
            <a:r>
              <a:rPr lang="en-GB" sz="1400" b="0" dirty="0">
                <a:solidFill>
                  <a:srgbClr val="2B2B2A"/>
                </a:solidFill>
                <a:latin typeface="Calibri" panose="020F0502020204030204" pitchFamily="34" charset="0"/>
                <a:cs typeface="Calibri" panose="020F0502020204030204" pitchFamily="34" charset="0"/>
              </a:rPr>
              <a:t>At a basic level, Live TV, VOD, YouTube and videos on social are broadly seen as ways to fill time with some slight differences for each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Live TV provides a comforting accompaniment.</a:t>
            </a:r>
            <a:endParaRPr lang="en-GB" sz="9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VOD is the place to binge on favourite shows.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YouTube is a temporary escape from other tasks (e.g. popping to YT for a quick video to distract yourself from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Videos on Social Media are far more spontaneous and often given less attention.</a:t>
            </a:r>
          </a:p>
          <a:p>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Whereas, Cinema is perceived as a shared experience, highly attentive and providing quality content – offering something unique to audiences and highlights why cinema remains in such strong health with the 16-34 audience.</a:t>
            </a:r>
            <a:endParaRPr lang="en-US" sz="1400"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25</a:t>
            </a:fld>
            <a:endParaRPr lang="en-US"/>
          </a:p>
        </p:txBody>
      </p:sp>
    </p:spTree>
    <p:extLst>
      <p:ext uri="{BB962C8B-B14F-4D97-AF65-F5344CB8AC3E}">
        <p14:creationId xmlns:p14="http://schemas.microsoft.com/office/powerpoint/2010/main" val="284358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59499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kern="1200" dirty="0">
                <a:solidFill>
                  <a:schemeClr val="tx1"/>
                </a:solidFill>
                <a:effectLst/>
                <a:latin typeface="+mn-lt"/>
                <a:ea typeface="+mn-ea"/>
                <a:cs typeface="+mn-cs"/>
              </a:rPr>
              <a:t>The importance of trust is particularly clear when Kantar compared the value of brands with above average trust vs those with below average trust. Since 2006 brands who have above average levels of trust have seen a 170% increase in brand value, whereas brands with below average trust have seen value decrease by 13%.</a:t>
            </a:r>
          </a:p>
          <a:p>
            <a:r>
              <a:rPr lang="en-GB" sz="1300" b="1" kern="1200" dirty="0">
                <a:solidFill>
                  <a:schemeClr val="tx1"/>
                </a:solidFill>
                <a:effectLst/>
                <a:latin typeface="+mn-lt"/>
                <a:ea typeface="+mn-ea"/>
                <a:cs typeface="+mn-cs"/>
              </a:rPr>
              <a:t> </a:t>
            </a:r>
            <a:endParaRPr lang="en-GB" sz="1300" kern="1200" dirty="0">
              <a:solidFill>
                <a:schemeClr val="tx1"/>
              </a:solidFill>
              <a:effectLst/>
              <a:latin typeface="+mn-lt"/>
              <a:ea typeface="+mn-ea"/>
              <a:cs typeface="+mn-cs"/>
            </a:endParaRPr>
          </a:p>
          <a:p>
            <a:r>
              <a:rPr lang="en-GB" sz="1300" kern="1200" dirty="0">
                <a:solidFill>
                  <a:schemeClr val="tx1"/>
                </a:solidFill>
                <a:effectLst/>
                <a:latin typeface="+mn-lt"/>
                <a:ea typeface="+mn-ea"/>
                <a:cs typeface="+mn-cs"/>
              </a:rPr>
              <a:t>Now let’s look at a couple of examples of brands and the role trust has played in their recent success…</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086666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GB"/>
              <a:t>Cinema spot data</a:t>
            </a:r>
            <a:r>
              <a:rPr lang="en-GB" baseline="0"/>
              <a:t> for econometrics analysis can now be pulled and provided at the touch of a button, making it easier than ever to identify and quantify cinema’s effectiveness as part of your media mix. </a:t>
            </a:r>
            <a:endParaRPr lang="en-GB"/>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546596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6827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What all that really means though is that we can be dynamic with our scheduling </a:t>
            </a:r>
          </a:p>
          <a:p>
            <a:pPr marL="285750" indent="-285750">
              <a:buFont typeface="Arial" panose="020B0604020202020204" pitchFamily="34" charset="0"/>
              <a:buChar char="•"/>
            </a:pPr>
            <a:endParaRPr lang="en-GB" baseline="0" dirty="0"/>
          </a:p>
          <a:p>
            <a:pPr marL="285750" indent="-285750">
              <a:buFont typeface="Arial" panose="020B0604020202020204" pitchFamily="34" charset="0"/>
              <a:buChar char="•"/>
            </a:pPr>
            <a:r>
              <a:rPr lang="en-GB" baseline="0" dirty="0"/>
              <a:t>We can schedule by film, region, day, audience and individual cinema.</a:t>
            </a:r>
          </a:p>
          <a:p>
            <a:pPr marL="285750" indent="-285750">
              <a:buFont typeface="Arial" panose="020B0604020202020204" pitchFamily="34" charset="0"/>
              <a:buChar char="•"/>
            </a:pPr>
            <a:endParaRPr lang="en-GB" baseline="0" dirty="0"/>
          </a:p>
          <a:p>
            <a:pPr marL="285750" indent="-285750">
              <a:buFont typeface="Arial" panose="020B0604020202020204" pitchFamily="34" charset="0"/>
              <a:buChar char="•"/>
            </a:pPr>
            <a:r>
              <a:rPr lang="en-GB" baseline="0" dirty="0"/>
              <a:t>We can also run different copy dependent on the outcome of a result.  The Arctic Monkeys used this with the Brit Awards with a winner and nomination copy that was scheduled to run dependent on the result of the awards.</a:t>
            </a:r>
          </a:p>
          <a:p>
            <a:pPr marL="961844" lvl="2" indent="0">
              <a:buFont typeface="Arial" panose="020B0604020202020204" pitchFamily="34" charset="0"/>
              <a:buNone/>
            </a:pPr>
            <a:endParaRPr lang="en-GB" baseline="0" dirty="0"/>
          </a:p>
          <a:p>
            <a:pPr marL="1247594" lvl="2" indent="-285750">
              <a:buFont typeface="Arial" panose="020B0604020202020204" pitchFamily="34" charset="0"/>
              <a:buChar char="•"/>
            </a:pPr>
            <a:endParaRPr lang="en-GB" baseline="0" dirty="0"/>
          </a:p>
          <a:p>
            <a:pPr marL="1247594" lvl="2" indent="-285750">
              <a:buFont typeface="Arial" panose="020B0604020202020204" pitchFamily="34" charset="0"/>
              <a:buChar char="•"/>
            </a:pPr>
            <a:endParaRPr lang="en-GB" baseline="0" dirty="0"/>
          </a:p>
          <a:p>
            <a:pPr marL="1247594" lvl="2" indent="-285750">
              <a:buFont typeface="Arial" panose="020B0604020202020204" pitchFamily="34" charset="0"/>
              <a:buChar char="•"/>
            </a:pPr>
            <a:endParaRPr lang="en-GB" baseline="0" dirty="0"/>
          </a:p>
          <a:p>
            <a:pPr marL="1247594" lvl="2" indent="-285750">
              <a:buFont typeface="Arial" panose="020B0604020202020204" pitchFamily="34" charset="0"/>
              <a:buChar char="•"/>
            </a:pPr>
            <a:endParaRPr lang="en-GB" baseline="0" dirty="0"/>
          </a:p>
          <a:p>
            <a:endParaRPr lang="en-GB"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34</a:t>
            </a:fld>
            <a:endParaRPr lang="en-US"/>
          </a:p>
        </p:txBody>
      </p:sp>
    </p:spTree>
    <p:extLst>
      <p:ext uri="{BB962C8B-B14F-4D97-AF65-F5344CB8AC3E}">
        <p14:creationId xmlns:p14="http://schemas.microsoft.com/office/powerpoint/2010/main" val="51716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37</a:t>
            </a:fld>
            <a:endParaRPr lang="en-US">
              <a:solidFill>
                <a:prstClr val="black"/>
              </a:solidFill>
              <a:latin typeface="Century Gothic"/>
            </a:endParaRPr>
          </a:p>
        </p:txBody>
      </p:sp>
    </p:spTree>
    <p:extLst>
      <p:ext uri="{BB962C8B-B14F-4D97-AF65-F5344CB8AC3E}">
        <p14:creationId xmlns:p14="http://schemas.microsoft.com/office/powerpoint/2010/main" val="2167165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1.xml"/><Relationship Id="rId1" Type="http://schemas.openxmlformats.org/officeDocument/2006/relationships/vmlDrawing" Target="../drawings/vmlDrawing80.v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3.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5.xml"/><Relationship Id="rId1" Type="http://schemas.openxmlformats.org/officeDocument/2006/relationships/vmlDrawing" Target="../drawings/vmlDrawing84.vml"/><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2.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3.xml"/><Relationship Id="rId1" Type="http://schemas.openxmlformats.org/officeDocument/2006/relationships/vmlDrawing" Target="../drawings/vmlDrawing92.vml"/><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5.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6.xml"/><Relationship Id="rId1" Type="http://schemas.openxmlformats.org/officeDocument/2006/relationships/vmlDrawing" Target="../drawings/vmlDrawing95.vml"/><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7.xml"/><Relationship Id="rId1" Type="http://schemas.openxmlformats.org/officeDocument/2006/relationships/vmlDrawing" Target="../drawings/vmlDrawing9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8.xml"/><Relationship Id="rId1" Type="http://schemas.openxmlformats.org/officeDocument/2006/relationships/vmlDrawing" Target="../drawings/vmlDrawing97.vml"/><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9.xml"/><Relationship Id="rId1" Type="http://schemas.openxmlformats.org/officeDocument/2006/relationships/vmlDrawing" Target="../drawings/vmlDrawing98.vml"/><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1.xml"/><Relationship Id="rId1" Type="http://schemas.openxmlformats.org/officeDocument/2006/relationships/vmlDrawing" Target="../drawings/vmlDrawing100.vml"/><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2.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oleObject101.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3.xml"/><Relationship Id="rId1" Type="http://schemas.openxmlformats.org/officeDocument/2006/relationships/vmlDrawing" Target="../drawings/vmlDrawing102.v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4.xml"/><Relationship Id="rId1" Type="http://schemas.openxmlformats.org/officeDocument/2006/relationships/vmlDrawing" Target="../drawings/vmlDrawing103.vml"/><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5.xml"/><Relationship Id="rId1" Type="http://schemas.openxmlformats.org/officeDocument/2006/relationships/vmlDrawing" Target="../drawings/vmlDrawing104.v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7.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8.xml"/><Relationship Id="rId1" Type="http://schemas.openxmlformats.org/officeDocument/2006/relationships/vmlDrawing" Target="../drawings/vmlDrawing107.vml"/><Relationship Id="rId5" Type="http://schemas.openxmlformats.org/officeDocument/2006/relationships/image" Target="../media/image1.emf"/><Relationship Id="rId4" Type="http://schemas.openxmlformats.org/officeDocument/2006/relationships/oleObject" Target="../embeddings/oleObject107.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9.xml"/><Relationship Id="rId1" Type="http://schemas.openxmlformats.org/officeDocument/2006/relationships/vmlDrawing" Target="../drawings/vmlDrawing108.v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0.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oleObject109.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1.xml"/><Relationship Id="rId1" Type="http://schemas.openxmlformats.org/officeDocument/2006/relationships/vmlDrawing" Target="../drawings/vmlDrawing110.vml"/><Relationship Id="rId5" Type="http://schemas.openxmlformats.org/officeDocument/2006/relationships/image" Target="../media/image1.emf"/><Relationship Id="rId4" Type="http://schemas.openxmlformats.org/officeDocument/2006/relationships/oleObject" Target="../embeddings/oleObject110.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2.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oleObject111.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3.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4.xml"/><Relationship Id="rId1" Type="http://schemas.openxmlformats.org/officeDocument/2006/relationships/vmlDrawing" Target="../drawings/vmlDrawing113.vml"/><Relationship Id="rId5" Type="http://schemas.openxmlformats.org/officeDocument/2006/relationships/image" Target="../media/image1.emf"/><Relationship Id="rId4" Type="http://schemas.openxmlformats.org/officeDocument/2006/relationships/oleObject" Target="../embeddings/oleObject113.bin"/></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6.xml"/><Relationship Id="rId1" Type="http://schemas.openxmlformats.org/officeDocument/2006/relationships/vmlDrawing" Target="../drawings/vmlDrawing1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18.xml"/><Relationship Id="rId1" Type="http://schemas.openxmlformats.org/officeDocument/2006/relationships/vmlDrawing" Target="../drawings/vmlDrawing1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19.xml"/><Relationship Id="rId1" Type="http://schemas.openxmlformats.org/officeDocument/2006/relationships/vmlDrawing" Target="../drawings/vmlDrawing1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0.xml"/><Relationship Id="rId1" Type="http://schemas.openxmlformats.org/officeDocument/2006/relationships/vmlDrawing" Target="../drawings/vmlDrawing1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1.xml"/><Relationship Id="rId1" Type="http://schemas.openxmlformats.org/officeDocument/2006/relationships/vmlDrawing" Target="../drawings/vmlDrawing1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2.xml"/><Relationship Id="rId1" Type="http://schemas.openxmlformats.org/officeDocument/2006/relationships/vmlDrawing" Target="../drawings/vmlDrawing1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3.xml"/><Relationship Id="rId1" Type="http://schemas.openxmlformats.org/officeDocument/2006/relationships/vmlDrawing" Target="../drawings/vmlDrawing12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4.xml"/><Relationship Id="rId1" Type="http://schemas.openxmlformats.org/officeDocument/2006/relationships/vmlDrawing" Target="../drawings/vmlDrawing12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5.xml"/><Relationship Id="rId1" Type="http://schemas.openxmlformats.org/officeDocument/2006/relationships/vmlDrawing" Target="../drawings/vmlDrawing12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6.xml"/><Relationship Id="rId1" Type="http://schemas.openxmlformats.org/officeDocument/2006/relationships/vmlDrawing" Target="../drawings/vmlDrawing12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8.xml"/><Relationship Id="rId1" Type="http://schemas.openxmlformats.org/officeDocument/2006/relationships/vmlDrawing" Target="../drawings/vmlDrawing127.v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9.xml"/><Relationship Id="rId1" Type="http://schemas.openxmlformats.org/officeDocument/2006/relationships/vmlDrawing" Target="../drawings/vmlDrawing128.vml"/><Relationship Id="rId5" Type="http://schemas.openxmlformats.org/officeDocument/2006/relationships/image" Target="../media/image1.emf"/><Relationship Id="rId4" Type="http://schemas.openxmlformats.org/officeDocument/2006/relationships/oleObject" Target="../embeddings/oleObject127.bin"/></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0.xml"/><Relationship Id="rId1" Type="http://schemas.openxmlformats.org/officeDocument/2006/relationships/vmlDrawing" Target="../drawings/vmlDrawing129.vml"/><Relationship Id="rId5" Type="http://schemas.openxmlformats.org/officeDocument/2006/relationships/image" Target="../media/image1.emf"/><Relationship Id="rId4" Type="http://schemas.openxmlformats.org/officeDocument/2006/relationships/oleObject" Target="../embeddings/oleObject128.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1.xml"/><Relationship Id="rId1" Type="http://schemas.openxmlformats.org/officeDocument/2006/relationships/vmlDrawing" Target="../drawings/vmlDrawing130.vml"/><Relationship Id="rId5" Type="http://schemas.openxmlformats.org/officeDocument/2006/relationships/image" Target="../media/image1.emf"/><Relationship Id="rId4" Type="http://schemas.openxmlformats.org/officeDocument/2006/relationships/oleObject" Target="../embeddings/oleObject129.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2.xml"/><Relationship Id="rId1" Type="http://schemas.openxmlformats.org/officeDocument/2006/relationships/vmlDrawing" Target="../drawings/vmlDrawing131.vml"/><Relationship Id="rId5" Type="http://schemas.openxmlformats.org/officeDocument/2006/relationships/image" Target="../media/image1.emf"/><Relationship Id="rId4" Type="http://schemas.openxmlformats.org/officeDocument/2006/relationships/oleObject" Target="../embeddings/oleObject130.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3.xml"/><Relationship Id="rId1" Type="http://schemas.openxmlformats.org/officeDocument/2006/relationships/vmlDrawing" Target="../drawings/vmlDrawing132.vml"/><Relationship Id="rId5" Type="http://schemas.openxmlformats.org/officeDocument/2006/relationships/image" Target="../media/image1.emf"/><Relationship Id="rId4" Type="http://schemas.openxmlformats.org/officeDocument/2006/relationships/oleObject" Target="../embeddings/oleObject131.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4.xml"/><Relationship Id="rId1" Type="http://schemas.openxmlformats.org/officeDocument/2006/relationships/vmlDrawing" Target="../drawings/vmlDrawing133.vml"/><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5.xml"/><Relationship Id="rId1" Type="http://schemas.openxmlformats.org/officeDocument/2006/relationships/vmlDrawing" Target="../drawings/vmlDrawing134.vml"/><Relationship Id="rId5" Type="http://schemas.openxmlformats.org/officeDocument/2006/relationships/image" Target="../media/image1.emf"/><Relationship Id="rId4" Type="http://schemas.openxmlformats.org/officeDocument/2006/relationships/oleObject" Target="../embeddings/oleObject133.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6.xml"/><Relationship Id="rId1" Type="http://schemas.openxmlformats.org/officeDocument/2006/relationships/vmlDrawing" Target="../drawings/vmlDrawing135.vml"/><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7.xml"/><Relationship Id="rId1" Type="http://schemas.openxmlformats.org/officeDocument/2006/relationships/vmlDrawing" Target="../drawings/vmlDrawing136.vml"/><Relationship Id="rId5" Type="http://schemas.openxmlformats.org/officeDocument/2006/relationships/image" Target="../media/image1.emf"/><Relationship Id="rId4" Type="http://schemas.openxmlformats.org/officeDocument/2006/relationships/oleObject" Target="../embeddings/oleObject135.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8.xml"/><Relationship Id="rId1" Type="http://schemas.openxmlformats.org/officeDocument/2006/relationships/vmlDrawing" Target="../drawings/vmlDrawing137.vml"/><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9.xml"/><Relationship Id="rId1" Type="http://schemas.openxmlformats.org/officeDocument/2006/relationships/vmlDrawing" Target="../drawings/vmlDrawing138.vml"/><Relationship Id="rId5" Type="http://schemas.openxmlformats.org/officeDocument/2006/relationships/image" Target="../media/image1.emf"/><Relationship Id="rId4" Type="http://schemas.openxmlformats.org/officeDocument/2006/relationships/oleObject" Target="../embeddings/oleObject137.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0.xml"/><Relationship Id="rId1" Type="http://schemas.openxmlformats.org/officeDocument/2006/relationships/vmlDrawing" Target="../drawings/vmlDrawing139.vml"/><Relationship Id="rId5" Type="http://schemas.openxmlformats.org/officeDocument/2006/relationships/image" Target="../media/image1.emf"/><Relationship Id="rId4" Type="http://schemas.openxmlformats.org/officeDocument/2006/relationships/oleObject" Target="../embeddings/oleObject138.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1.xml"/><Relationship Id="rId1" Type="http://schemas.openxmlformats.org/officeDocument/2006/relationships/vmlDrawing" Target="../drawings/vmlDrawing140.vml"/><Relationship Id="rId5" Type="http://schemas.openxmlformats.org/officeDocument/2006/relationships/image" Target="../media/image1.emf"/><Relationship Id="rId4" Type="http://schemas.openxmlformats.org/officeDocument/2006/relationships/oleObject" Target="../embeddings/oleObject139.bin"/></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43.xml"/><Relationship Id="rId1" Type="http://schemas.openxmlformats.org/officeDocument/2006/relationships/vmlDrawing" Target="../drawings/vmlDrawing142.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41.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5.xml"/><Relationship Id="rId1" Type="http://schemas.openxmlformats.org/officeDocument/2006/relationships/vmlDrawing" Target="../drawings/vmlDrawing144.vml"/><Relationship Id="rId5" Type="http://schemas.openxmlformats.org/officeDocument/2006/relationships/image" Target="../media/image1.emf"/><Relationship Id="rId4" Type="http://schemas.openxmlformats.org/officeDocument/2006/relationships/oleObject" Target="../embeddings/oleObject143.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6.xml"/><Relationship Id="rId1" Type="http://schemas.openxmlformats.org/officeDocument/2006/relationships/vmlDrawing" Target="../drawings/vmlDrawing145.vml"/><Relationship Id="rId5" Type="http://schemas.openxmlformats.org/officeDocument/2006/relationships/image" Target="../media/image1.emf"/><Relationship Id="rId4" Type="http://schemas.openxmlformats.org/officeDocument/2006/relationships/oleObject" Target="../embeddings/oleObject144.bin"/></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7.xml"/><Relationship Id="rId1" Type="http://schemas.openxmlformats.org/officeDocument/2006/relationships/vmlDrawing" Target="../drawings/vmlDrawing146.vml"/><Relationship Id="rId5" Type="http://schemas.openxmlformats.org/officeDocument/2006/relationships/image" Target="../media/image1.emf"/><Relationship Id="rId4" Type="http://schemas.openxmlformats.org/officeDocument/2006/relationships/oleObject" Target="../embeddings/oleObject145.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8.xml"/><Relationship Id="rId1" Type="http://schemas.openxmlformats.org/officeDocument/2006/relationships/vmlDrawing" Target="../drawings/vmlDrawing147.vml"/><Relationship Id="rId5" Type="http://schemas.openxmlformats.org/officeDocument/2006/relationships/image" Target="../media/image1.emf"/><Relationship Id="rId4" Type="http://schemas.openxmlformats.org/officeDocument/2006/relationships/oleObject" Target="../embeddings/oleObject146.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9.xml"/><Relationship Id="rId1" Type="http://schemas.openxmlformats.org/officeDocument/2006/relationships/vmlDrawing" Target="../drawings/vmlDrawing148.vml"/><Relationship Id="rId5" Type="http://schemas.openxmlformats.org/officeDocument/2006/relationships/image" Target="../media/image1.emf"/><Relationship Id="rId4" Type="http://schemas.openxmlformats.org/officeDocument/2006/relationships/oleObject" Target="../embeddings/oleObject147.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0.xml"/><Relationship Id="rId1" Type="http://schemas.openxmlformats.org/officeDocument/2006/relationships/vmlDrawing" Target="../drawings/vmlDrawing149.vml"/><Relationship Id="rId5" Type="http://schemas.openxmlformats.org/officeDocument/2006/relationships/image" Target="../media/image1.emf"/><Relationship Id="rId4" Type="http://schemas.openxmlformats.org/officeDocument/2006/relationships/oleObject" Target="../embeddings/oleObject148.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1.xml"/><Relationship Id="rId1" Type="http://schemas.openxmlformats.org/officeDocument/2006/relationships/vmlDrawing" Target="../drawings/vmlDrawing150.vml"/><Relationship Id="rId5" Type="http://schemas.openxmlformats.org/officeDocument/2006/relationships/image" Target="../media/image1.emf"/><Relationship Id="rId4" Type="http://schemas.openxmlformats.org/officeDocument/2006/relationships/oleObject" Target="../embeddings/oleObject149.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2.xml"/><Relationship Id="rId1" Type="http://schemas.openxmlformats.org/officeDocument/2006/relationships/vmlDrawing" Target="../drawings/vmlDrawing151.vml"/><Relationship Id="rId5" Type="http://schemas.openxmlformats.org/officeDocument/2006/relationships/image" Target="../media/image1.emf"/><Relationship Id="rId4" Type="http://schemas.openxmlformats.org/officeDocument/2006/relationships/oleObject" Target="../embeddings/oleObject150.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3.xml"/><Relationship Id="rId1" Type="http://schemas.openxmlformats.org/officeDocument/2006/relationships/vmlDrawing" Target="../drawings/vmlDrawing152.vml"/><Relationship Id="rId5" Type="http://schemas.openxmlformats.org/officeDocument/2006/relationships/image" Target="../media/image1.emf"/><Relationship Id="rId4" Type="http://schemas.openxmlformats.org/officeDocument/2006/relationships/oleObject" Target="../embeddings/oleObject151.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4.xml"/><Relationship Id="rId1" Type="http://schemas.openxmlformats.org/officeDocument/2006/relationships/vmlDrawing" Target="../drawings/vmlDrawing153.vml"/><Relationship Id="rId5" Type="http://schemas.openxmlformats.org/officeDocument/2006/relationships/image" Target="../media/image1.emf"/><Relationship Id="rId4" Type="http://schemas.openxmlformats.org/officeDocument/2006/relationships/oleObject" Target="../embeddings/oleObject152.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5.xml"/><Relationship Id="rId1" Type="http://schemas.openxmlformats.org/officeDocument/2006/relationships/vmlDrawing" Target="../drawings/vmlDrawing154.vml"/><Relationship Id="rId5" Type="http://schemas.openxmlformats.org/officeDocument/2006/relationships/image" Target="../media/image1.emf"/><Relationship Id="rId4" Type="http://schemas.openxmlformats.org/officeDocument/2006/relationships/oleObject" Target="../embeddings/oleObject153.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6.xml"/><Relationship Id="rId1" Type="http://schemas.openxmlformats.org/officeDocument/2006/relationships/vmlDrawing" Target="../drawings/vmlDrawing155.vml"/><Relationship Id="rId5" Type="http://schemas.openxmlformats.org/officeDocument/2006/relationships/image" Target="../media/image1.emf"/><Relationship Id="rId4" Type="http://schemas.openxmlformats.org/officeDocument/2006/relationships/oleObject" Target="../embeddings/oleObject154.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7.xml"/><Relationship Id="rId1" Type="http://schemas.openxmlformats.org/officeDocument/2006/relationships/vmlDrawing" Target="../drawings/vmlDrawing156.vml"/><Relationship Id="rId5" Type="http://schemas.openxmlformats.org/officeDocument/2006/relationships/image" Target="../media/image1.emf"/><Relationship Id="rId4" Type="http://schemas.openxmlformats.org/officeDocument/2006/relationships/oleObject" Target="../embeddings/oleObject155.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8.xml"/><Relationship Id="rId1" Type="http://schemas.openxmlformats.org/officeDocument/2006/relationships/vmlDrawing" Target="../drawings/vmlDrawing157.vml"/><Relationship Id="rId5" Type="http://schemas.openxmlformats.org/officeDocument/2006/relationships/image" Target="../media/image1.emf"/><Relationship Id="rId4" Type="http://schemas.openxmlformats.org/officeDocument/2006/relationships/oleObject" Target="../embeddings/oleObject156.bin"/></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0.xml"/><Relationship Id="rId1" Type="http://schemas.openxmlformats.org/officeDocument/2006/relationships/vmlDrawing" Target="../drawings/vmlDrawing159.vml"/><Relationship Id="rId5" Type="http://schemas.openxmlformats.org/officeDocument/2006/relationships/image" Target="../media/image1.emf"/><Relationship Id="rId4" Type="http://schemas.openxmlformats.org/officeDocument/2006/relationships/oleObject" Target="../embeddings/oleObject158.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1.xml"/><Relationship Id="rId1" Type="http://schemas.openxmlformats.org/officeDocument/2006/relationships/vmlDrawing" Target="../drawings/vmlDrawing160.vml"/><Relationship Id="rId5" Type="http://schemas.openxmlformats.org/officeDocument/2006/relationships/image" Target="../media/image1.emf"/><Relationship Id="rId4" Type="http://schemas.openxmlformats.org/officeDocument/2006/relationships/oleObject" Target="../embeddings/oleObject159.bin"/></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2.xml"/><Relationship Id="rId1" Type="http://schemas.openxmlformats.org/officeDocument/2006/relationships/vmlDrawing" Target="../drawings/vmlDrawing161.vml"/><Relationship Id="rId5" Type="http://schemas.openxmlformats.org/officeDocument/2006/relationships/image" Target="../media/image1.emf"/><Relationship Id="rId4" Type="http://schemas.openxmlformats.org/officeDocument/2006/relationships/oleObject" Target="../embeddings/oleObject160.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3.xml"/><Relationship Id="rId1" Type="http://schemas.openxmlformats.org/officeDocument/2006/relationships/vmlDrawing" Target="../drawings/vmlDrawing162.vml"/><Relationship Id="rId5" Type="http://schemas.openxmlformats.org/officeDocument/2006/relationships/image" Target="../media/image1.emf"/><Relationship Id="rId4" Type="http://schemas.openxmlformats.org/officeDocument/2006/relationships/oleObject" Target="../embeddings/oleObject161.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4.xml"/><Relationship Id="rId1" Type="http://schemas.openxmlformats.org/officeDocument/2006/relationships/vmlDrawing" Target="../drawings/vmlDrawing163.vml"/><Relationship Id="rId5" Type="http://schemas.openxmlformats.org/officeDocument/2006/relationships/image" Target="../media/image1.emf"/><Relationship Id="rId4" Type="http://schemas.openxmlformats.org/officeDocument/2006/relationships/oleObject" Target="../embeddings/oleObject162.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5.xml"/><Relationship Id="rId1" Type="http://schemas.openxmlformats.org/officeDocument/2006/relationships/vmlDrawing" Target="../drawings/vmlDrawing164.vml"/><Relationship Id="rId5" Type="http://schemas.openxmlformats.org/officeDocument/2006/relationships/image" Target="../media/image1.emf"/><Relationship Id="rId4" Type="http://schemas.openxmlformats.org/officeDocument/2006/relationships/oleObject" Target="../embeddings/oleObject163.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6.xml"/><Relationship Id="rId1" Type="http://schemas.openxmlformats.org/officeDocument/2006/relationships/vmlDrawing" Target="../drawings/vmlDrawing165.vml"/><Relationship Id="rId5" Type="http://schemas.openxmlformats.org/officeDocument/2006/relationships/image" Target="../media/image1.emf"/><Relationship Id="rId4" Type="http://schemas.openxmlformats.org/officeDocument/2006/relationships/oleObject" Target="../embeddings/oleObject164.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7.xml"/><Relationship Id="rId1" Type="http://schemas.openxmlformats.org/officeDocument/2006/relationships/vmlDrawing" Target="../drawings/vmlDrawing166.vml"/><Relationship Id="rId5" Type="http://schemas.openxmlformats.org/officeDocument/2006/relationships/image" Target="../media/image1.emf"/><Relationship Id="rId4" Type="http://schemas.openxmlformats.org/officeDocument/2006/relationships/oleObject" Target="../embeddings/oleObject165.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8.xml"/><Relationship Id="rId1" Type="http://schemas.openxmlformats.org/officeDocument/2006/relationships/vmlDrawing" Target="../drawings/vmlDrawing167.vml"/><Relationship Id="rId5" Type="http://schemas.openxmlformats.org/officeDocument/2006/relationships/image" Target="../media/image1.emf"/><Relationship Id="rId4" Type="http://schemas.openxmlformats.org/officeDocument/2006/relationships/oleObject" Target="../embeddings/oleObject166.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9.xml"/><Relationship Id="rId1" Type="http://schemas.openxmlformats.org/officeDocument/2006/relationships/vmlDrawing" Target="../drawings/vmlDrawing168.vml"/><Relationship Id="rId5" Type="http://schemas.openxmlformats.org/officeDocument/2006/relationships/image" Target="../media/image1.emf"/><Relationship Id="rId4" Type="http://schemas.openxmlformats.org/officeDocument/2006/relationships/oleObject" Target="../embeddings/oleObject167.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0.xml"/><Relationship Id="rId1" Type="http://schemas.openxmlformats.org/officeDocument/2006/relationships/vmlDrawing" Target="../drawings/vmlDrawing169.vml"/><Relationship Id="rId5" Type="http://schemas.openxmlformats.org/officeDocument/2006/relationships/image" Target="../media/image1.emf"/><Relationship Id="rId4" Type="http://schemas.openxmlformats.org/officeDocument/2006/relationships/oleObject" Target="../embeddings/oleObject168.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1.xml"/><Relationship Id="rId1" Type="http://schemas.openxmlformats.org/officeDocument/2006/relationships/vmlDrawing" Target="../drawings/vmlDrawing170.vml"/><Relationship Id="rId5" Type="http://schemas.openxmlformats.org/officeDocument/2006/relationships/image" Target="../media/image1.emf"/><Relationship Id="rId4" Type="http://schemas.openxmlformats.org/officeDocument/2006/relationships/oleObject" Target="../embeddings/oleObject169.bin"/></Relationships>
</file>

<file path=ppt/slideLayouts/_rels/slideLayout24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2.xml"/><Relationship Id="rId1" Type="http://schemas.openxmlformats.org/officeDocument/2006/relationships/vmlDrawing" Target="../drawings/vmlDrawing171.vml"/><Relationship Id="rId5" Type="http://schemas.openxmlformats.org/officeDocument/2006/relationships/image" Target="../media/image1.emf"/><Relationship Id="rId4" Type="http://schemas.openxmlformats.org/officeDocument/2006/relationships/oleObject" Target="../embeddings/oleObject170.bin"/></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3.xml"/><Relationship Id="rId1" Type="http://schemas.openxmlformats.org/officeDocument/2006/relationships/vmlDrawing" Target="../drawings/vmlDrawing172.vml"/><Relationship Id="rId5" Type="http://schemas.openxmlformats.org/officeDocument/2006/relationships/image" Target="../media/image1.emf"/><Relationship Id="rId4" Type="http://schemas.openxmlformats.org/officeDocument/2006/relationships/oleObject" Target="../embeddings/oleObject171.bin"/></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5.xml"/><Relationship Id="rId1" Type="http://schemas.openxmlformats.org/officeDocument/2006/relationships/vmlDrawing" Target="../drawings/vmlDrawing174.vml"/><Relationship Id="rId5" Type="http://schemas.openxmlformats.org/officeDocument/2006/relationships/image" Target="../media/image1.emf"/><Relationship Id="rId4" Type="http://schemas.openxmlformats.org/officeDocument/2006/relationships/oleObject" Target="../embeddings/oleObject173.bin"/></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6.xml"/><Relationship Id="rId1" Type="http://schemas.openxmlformats.org/officeDocument/2006/relationships/vmlDrawing" Target="../drawings/vmlDrawing175.vml"/><Relationship Id="rId5" Type="http://schemas.openxmlformats.org/officeDocument/2006/relationships/image" Target="../media/image1.emf"/><Relationship Id="rId4" Type="http://schemas.openxmlformats.org/officeDocument/2006/relationships/oleObject" Target="../embeddings/oleObject174.bin"/></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7.xml"/><Relationship Id="rId1" Type="http://schemas.openxmlformats.org/officeDocument/2006/relationships/vmlDrawing" Target="../drawings/vmlDrawing176.vml"/><Relationship Id="rId5" Type="http://schemas.openxmlformats.org/officeDocument/2006/relationships/image" Target="../media/image1.emf"/><Relationship Id="rId4" Type="http://schemas.openxmlformats.org/officeDocument/2006/relationships/oleObject" Target="../embeddings/oleObject175.bin"/></Relationships>
</file>

<file path=ppt/slideLayouts/_rels/slideLayout25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8.xml"/><Relationship Id="rId1" Type="http://schemas.openxmlformats.org/officeDocument/2006/relationships/vmlDrawing" Target="../drawings/vmlDrawing177.vml"/><Relationship Id="rId5" Type="http://schemas.openxmlformats.org/officeDocument/2006/relationships/image" Target="../media/image1.emf"/><Relationship Id="rId4" Type="http://schemas.openxmlformats.org/officeDocument/2006/relationships/oleObject" Target="../embeddings/oleObject176.bin"/></Relationships>
</file>

<file path=ppt/slideLayouts/_rels/slideLayout257.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9.xml"/><Relationship Id="rId1" Type="http://schemas.openxmlformats.org/officeDocument/2006/relationships/vmlDrawing" Target="../drawings/vmlDrawing178.vml"/><Relationship Id="rId5" Type="http://schemas.openxmlformats.org/officeDocument/2006/relationships/image" Target="../media/image1.emf"/><Relationship Id="rId4" Type="http://schemas.openxmlformats.org/officeDocument/2006/relationships/oleObject" Target="../embeddings/oleObject177.bin"/></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0.xml"/><Relationship Id="rId1" Type="http://schemas.openxmlformats.org/officeDocument/2006/relationships/vmlDrawing" Target="../drawings/vmlDrawing179.vml"/><Relationship Id="rId5" Type="http://schemas.openxmlformats.org/officeDocument/2006/relationships/image" Target="../media/image1.emf"/><Relationship Id="rId4" Type="http://schemas.openxmlformats.org/officeDocument/2006/relationships/oleObject" Target="../embeddings/oleObject178.bin"/></Relationships>
</file>

<file path=ppt/slideLayouts/_rels/slideLayout259.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1.xml"/><Relationship Id="rId1" Type="http://schemas.openxmlformats.org/officeDocument/2006/relationships/vmlDrawing" Target="../drawings/vmlDrawing180.vml"/><Relationship Id="rId5" Type="http://schemas.openxmlformats.org/officeDocument/2006/relationships/image" Target="../media/image1.emf"/><Relationship Id="rId4" Type="http://schemas.openxmlformats.org/officeDocument/2006/relationships/oleObject" Target="../embeddings/oleObject179.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2.xml"/><Relationship Id="rId1" Type="http://schemas.openxmlformats.org/officeDocument/2006/relationships/vmlDrawing" Target="../drawings/vmlDrawing181.vml"/><Relationship Id="rId5" Type="http://schemas.openxmlformats.org/officeDocument/2006/relationships/image" Target="../media/image1.emf"/><Relationship Id="rId4" Type="http://schemas.openxmlformats.org/officeDocument/2006/relationships/oleObject" Target="../embeddings/oleObject180.bin"/></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3.xml"/><Relationship Id="rId1" Type="http://schemas.openxmlformats.org/officeDocument/2006/relationships/vmlDrawing" Target="../drawings/vmlDrawing182.vml"/><Relationship Id="rId5" Type="http://schemas.openxmlformats.org/officeDocument/2006/relationships/image" Target="../media/image1.emf"/><Relationship Id="rId4" Type="http://schemas.openxmlformats.org/officeDocument/2006/relationships/oleObject" Target="../embeddings/oleObject181.bin"/></Relationships>
</file>

<file path=ppt/slideLayouts/_rels/slideLayout262.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4.xml"/><Relationship Id="rId1" Type="http://schemas.openxmlformats.org/officeDocument/2006/relationships/vmlDrawing" Target="../drawings/vmlDrawing183.vml"/><Relationship Id="rId5" Type="http://schemas.openxmlformats.org/officeDocument/2006/relationships/image" Target="../media/image1.emf"/><Relationship Id="rId4" Type="http://schemas.openxmlformats.org/officeDocument/2006/relationships/oleObject" Target="../embeddings/oleObject182.bin"/></Relationships>
</file>

<file path=ppt/slideLayouts/_rels/slideLayout26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5.xml"/><Relationship Id="rId1" Type="http://schemas.openxmlformats.org/officeDocument/2006/relationships/vmlDrawing" Target="../drawings/vmlDrawing184.vml"/><Relationship Id="rId5" Type="http://schemas.openxmlformats.org/officeDocument/2006/relationships/image" Target="../media/image1.emf"/><Relationship Id="rId4" Type="http://schemas.openxmlformats.org/officeDocument/2006/relationships/oleObject" Target="../embeddings/oleObject183.bin"/></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6.xml"/><Relationship Id="rId1" Type="http://schemas.openxmlformats.org/officeDocument/2006/relationships/vmlDrawing" Target="../drawings/vmlDrawing185.vml"/><Relationship Id="rId5" Type="http://schemas.openxmlformats.org/officeDocument/2006/relationships/image" Target="../media/image1.emf"/><Relationship Id="rId4" Type="http://schemas.openxmlformats.org/officeDocument/2006/relationships/oleObject" Target="../embeddings/oleObject184.bin"/></Relationships>
</file>

<file path=ppt/slideLayouts/_rels/slideLayout265.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7.xml"/><Relationship Id="rId1" Type="http://schemas.openxmlformats.org/officeDocument/2006/relationships/vmlDrawing" Target="../drawings/vmlDrawing186.vml"/><Relationship Id="rId5" Type="http://schemas.openxmlformats.org/officeDocument/2006/relationships/image" Target="../media/image1.emf"/><Relationship Id="rId4" Type="http://schemas.openxmlformats.org/officeDocument/2006/relationships/oleObject" Target="../embeddings/oleObject185.bin"/></Relationships>
</file>

<file path=ppt/slideLayouts/_rels/slideLayout26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8.xml"/><Relationship Id="rId1" Type="http://schemas.openxmlformats.org/officeDocument/2006/relationships/vmlDrawing" Target="../drawings/vmlDrawing187.vml"/><Relationship Id="rId5" Type="http://schemas.openxmlformats.org/officeDocument/2006/relationships/image" Target="../media/image1.emf"/><Relationship Id="rId4" Type="http://schemas.openxmlformats.org/officeDocument/2006/relationships/oleObject" Target="../embeddings/oleObject186.bin"/></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9.xml"/><Relationship Id="rId1" Type="http://schemas.openxmlformats.org/officeDocument/2006/relationships/vmlDrawing" Target="../drawings/vmlDrawing18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87.bin"/></Relationships>
</file>

<file path=ppt/slideLayouts/_rels/slideLayout27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90.xml"/><Relationship Id="rId1" Type="http://schemas.openxmlformats.org/officeDocument/2006/relationships/vmlDrawing" Target="../drawings/vmlDrawing189.vml"/><Relationship Id="rId5" Type="http://schemas.openxmlformats.org/officeDocument/2006/relationships/image" Target="../media/image1.emf"/><Relationship Id="rId4" Type="http://schemas.openxmlformats.org/officeDocument/2006/relationships/oleObject" Target="../embeddings/oleObject188.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vmlDrawing" Target="../drawings/vmlDrawing45.v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8.xml"/><Relationship Id="rId1" Type="http://schemas.openxmlformats.org/officeDocument/2006/relationships/vmlDrawing" Target="../drawings/vmlDrawing57.vml"/><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3.xml"/><Relationship Id="rId1" Type="http://schemas.openxmlformats.org/officeDocument/2006/relationships/vmlDrawing" Target="../drawings/vmlDrawing72.v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4.xml"/><Relationship Id="rId1" Type="http://schemas.openxmlformats.org/officeDocument/2006/relationships/vmlDrawing" Target="../drawings/vmlDrawing73.vml"/><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5.xml"/><Relationship Id="rId1" Type="http://schemas.openxmlformats.org/officeDocument/2006/relationships/vmlDrawing" Target="../drawings/vmlDrawing74.vml"/><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8.xml"/><Relationship Id="rId1" Type="http://schemas.openxmlformats.org/officeDocument/2006/relationships/vmlDrawing" Target="../drawings/vmlDrawing77.vml"/><Relationship Id="rId5" Type="http://schemas.openxmlformats.org/officeDocument/2006/relationships/image" Target="../media/image1.emf"/><Relationship Id="rId4" Type="http://schemas.openxmlformats.org/officeDocument/2006/relationships/oleObject" Target="../embeddings/oleObject77.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5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1266"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08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150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19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8474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4921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215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294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292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39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7167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499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393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601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8779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704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3284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806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5820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909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3078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011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0231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113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0725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216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5984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318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6659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421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6495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418002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8411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1581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7429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229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90" y="1578328"/>
            <a:ext cx="9079773" cy="4133199"/>
          </a:xfrm>
          <a:ln w="6350" cmpd="sng">
            <a:noFill/>
            <a:prstDash val="lgDash"/>
          </a:ln>
        </p:spPr>
        <p:txBody>
          <a:bodyPr anchor="ctr" anchorCtr="1"/>
          <a:lstStyle>
            <a:lvl1pPr algn="ctr">
              <a:lnSpc>
                <a:spcPts val="7598"/>
              </a:lnSpc>
              <a:buNone/>
              <a:defRPr sz="7598" b="0" cap="all" baseline="0">
                <a:solidFill>
                  <a:srgbClr val="000000"/>
                </a:solidFill>
                <a:latin typeface="+mj-lt"/>
              </a:defRPr>
            </a:lvl1pPr>
          </a:lstStyle>
          <a:p>
            <a:pPr lvl="0"/>
            <a:r>
              <a:rPr lang="en-GB" dirty="0"/>
              <a:t>QUOTE OR STATEMENT QUOTE OR STATEMENT QUOTE OR STATEMENT QUOTE OR STATEMENT </a:t>
            </a:r>
          </a:p>
        </p:txBody>
      </p:sp>
    </p:spTree>
    <p:extLst>
      <p:ext uri="{BB962C8B-B14F-4D97-AF65-F5344CB8AC3E}">
        <p14:creationId xmlns:p14="http://schemas.microsoft.com/office/powerpoint/2010/main" val="252403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1747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8057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62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322231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72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66531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830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265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69055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33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12594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3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365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40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7395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342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240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4"/>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60489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6315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977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445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6795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54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5952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4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9752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7522"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0450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8546"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31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957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130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059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4488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161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8418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36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64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038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66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6244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69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2525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571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0879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13307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47381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043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306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607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12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6386"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10"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Tree>
    <p:extLst>
      <p:ext uri="{BB962C8B-B14F-4D97-AF65-F5344CB8AC3E}">
        <p14:creationId xmlns:p14="http://schemas.microsoft.com/office/powerpoint/2010/main" val="309055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15725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62371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1854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2524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1258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cxnSp>
        <p:nvCxnSpPr>
          <p:cNvPr id="6" name="Straight Connector 5"/>
          <p:cNvCxnSpPr/>
          <p:nvPr userDrawn="1"/>
        </p:nvCxnSpPr>
        <p:spPr>
          <a:xfrm>
            <a:off x="2548883"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99324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9"/>
            <a:ext cx="1671832" cy="362395"/>
          </a:xfrm>
          <a:prstGeom prst="rect">
            <a:avLst/>
          </a:prstGeom>
        </p:spPr>
      </p:pic>
      <p:sp>
        <p:nvSpPr>
          <p:cNvPr id="13" name="Text Placeholder 12"/>
          <p:cNvSpPr>
            <a:spLocks noGrp="1"/>
          </p:cNvSpPr>
          <p:nvPr>
            <p:ph type="body" sz="quarter" idx="11" hasCustomPrompt="1"/>
          </p:nvPr>
        </p:nvSpPr>
        <p:spPr>
          <a:xfrm>
            <a:off x="234001" y="1048181"/>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13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776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90" y="1578328"/>
            <a:ext cx="9079773" cy="4133199"/>
          </a:xfrm>
          <a:ln w="6350" cmpd="sng">
            <a:noFill/>
            <a:prstDash val="lgDash"/>
          </a:ln>
        </p:spPr>
        <p:txBody>
          <a:bodyPr anchor="ctr" anchorCtr="1"/>
          <a:lstStyle>
            <a:lvl1pPr algn="ctr">
              <a:lnSpc>
                <a:spcPts val="7598"/>
              </a:lnSpc>
              <a:buNone/>
              <a:defRPr sz="7598" b="0" cap="all" baseline="0">
                <a:solidFill>
                  <a:srgbClr val="000000"/>
                </a:solidFill>
                <a:latin typeface="+mj-lt"/>
              </a:defRPr>
            </a:lvl1pPr>
          </a:lstStyle>
          <a:p>
            <a:pPr lvl="0"/>
            <a:r>
              <a:rPr lang="en-GB" dirty="0"/>
              <a:t>QUOTE OR STATEMENT QUOTE OR STATEMENT QUOTE OR STATEMENT QUOTE OR STATEMENT </a:t>
            </a:r>
          </a:p>
        </p:txBody>
      </p:sp>
    </p:spTree>
    <p:extLst>
      <p:ext uri="{BB962C8B-B14F-4D97-AF65-F5344CB8AC3E}">
        <p14:creationId xmlns:p14="http://schemas.microsoft.com/office/powerpoint/2010/main" val="8896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1981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8985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741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0834"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1868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185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3206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288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377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3906"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43112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93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72274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7574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595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5008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697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9735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14413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800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1598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843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43770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005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1761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10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978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4479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46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098"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2767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1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596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414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076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5170"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5761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6194"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6827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9458"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721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5758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824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6030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926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361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029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6704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131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8575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233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465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336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907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33440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47079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2504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48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6605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5341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4704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398005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78756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300283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91868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79525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32659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65478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07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1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11"/>
          </p:nvPr>
        </p:nvSpPr>
        <p:spPr>
          <a:xfrm>
            <a:off x="55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Title Placeholder 1"/>
          <p:cNvSpPr>
            <a:spLocks noGrp="1"/>
          </p:cNvSpPr>
          <p:nvPr>
            <p:ph type="title" hasCustomPrompt="1"/>
          </p:nvPr>
        </p:nvSpPr>
        <p:spPr bwMode="gray">
          <a:xfrm>
            <a:off x="11427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11" name="Text Placeholder 18"/>
          <p:cNvSpPr>
            <a:spLocks noGrp="1"/>
          </p:cNvSpPr>
          <p:nvPr>
            <p:ph type="body" sz="quarter" idx="12" hasCustomPrompt="1"/>
          </p:nvPr>
        </p:nvSpPr>
        <p:spPr>
          <a:xfrm>
            <a:off x="11427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1427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2" name="Text Placeholder 18"/>
          <p:cNvSpPr>
            <a:spLocks noGrp="1"/>
          </p:cNvSpPr>
          <p:nvPr>
            <p:ph type="body" sz="quarter" idx="14" hasCustomPrompt="1"/>
          </p:nvPr>
        </p:nvSpPr>
        <p:spPr>
          <a:xfrm>
            <a:off x="786393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86393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29110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8" name="Text Placeholder 18"/>
          <p:cNvSpPr>
            <a:spLocks noGrp="1"/>
          </p:cNvSpPr>
          <p:nvPr>
            <p:ph type="body" sz="quarter" idx="12" hasCustomPrompt="1"/>
          </p:nvPr>
        </p:nvSpPr>
        <p:spPr>
          <a:xfrm>
            <a:off x="78639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8639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2" name="Text Placeholder 18"/>
          <p:cNvSpPr>
            <a:spLocks noGrp="1"/>
          </p:cNvSpPr>
          <p:nvPr>
            <p:ph type="body" sz="quarter" idx="14" hasCustomPrompt="1"/>
          </p:nvPr>
        </p:nvSpPr>
        <p:spPr>
          <a:xfrm>
            <a:off x="115145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15145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20" name="Picture Placeholder 5"/>
          <p:cNvSpPr>
            <a:spLocks noGrp="1"/>
          </p:cNvSpPr>
          <p:nvPr>
            <p:ph type="pic" sz="quarter" idx="17"/>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7118" y="6964868"/>
            <a:ext cx="1671832" cy="362395"/>
          </a:xfrm>
          <a:prstGeom prst="rect">
            <a:avLst/>
          </a:prstGeom>
        </p:spPr>
      </p:pic>
    </p:spTree>
    <p:extLst>
      <p:ext uri="{BB962C8B-B14F-4D97-AF65-F5344CB8AC3E}">
        <p14:creationId xmlns:p14="http://schemas.microsoft.com/office/powerpoint/2010/main" val="14069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421163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6713031" y="0"/>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8"/>
          </p:nvPr>
        </p:nvSpPr>
        <p:spPr>
          <a:xfrm>
            <a:off x="6713031" y="3777664"/>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0" name="Title Placeholder 1"/>
          <p:cNvSpPr>
            <a:spLocks noGrp="1"/>
          </p:cNvSpPr>
          <p:nvPr>
            <p:ph type="title" hasCustomPrompt="1"/>
          </p:nvPr>
        </p:nvSpPr>
        <p:spPr bwMode="gray">
          <a:xfrm>
            <a:off x="234000" y="4132983"/>
            <a:ext cx="1241334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4803377"/>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33363" y="5386108"/>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97865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349" dirty="0">
              <a:solidFill>
                <a:srgbClr val="000000"/>
              </a:solidFill>
            </a:endParaRPr>
          </a:p>
        </p:txBody>
      </p:sp>
      <p:sp>
        <p:nvSpPr>
          <p:cNvPr id="4" name="Media Placeholder 46"/>
          <p:cNvSpPr>
            <a:spLocks noGrp="1"/>
          </p:cNvSpPr>
          <p:nvPr>
            <p:ph type="media" sz="quarter" idx="10" hasCustomPrompt="1"/>
          </p:nvPr>
        </p:nvSpPr>
        <p:spPr bwMode="gray">
          <a:xfrm>
            <a:off x="0" y="852141"/>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274473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541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2" y="1372457"/>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2"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8" y="1902928"/>
            <a:ext cx="5235066" cy="4218272"/>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3" y="1902928"/>
            <a:ext cx="5232045" cy="4218272"/>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8185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74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3059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84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5396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8347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1506"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98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950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4011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053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5057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15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254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257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568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360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1713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462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1012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565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5358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667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7657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769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003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2530"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872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9574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974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6767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077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0011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5066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06124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8175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9552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144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589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281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3456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384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4035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0970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145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486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2878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589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538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69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4562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793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7678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896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7496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998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0020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101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0607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355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203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0811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305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1777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408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8574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510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1603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613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6836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190600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81930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4010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293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1772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0333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817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4"/>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79858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920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0"/>
            <a:ext cx="84262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4"/>
            <a:ext cx="8426275"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7075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2" y="1371821"/>
            <a:ext cx="6664200" cy="207296"/>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2" y="1658710"/>
            <a:ext cx="6664200"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2" y="1987014"/>
            <a:ext cx="6664200"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199"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6170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1"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1" y="1422401"/>
            <a:ext cx="5397500" cy="4444999"/>
          </a:xfrm>
        </p:spPr>
        <p:txBody>
          <a:bodyPr/>
          <a:lstStyle>
            <a:lvl1pPr algn="ctr">
              <a:defRPr sz="2499">
                <a:solidFill>
                  <a:schemeClr val="bg1"/>
                </a:solidFill>
                <a:latin typeface="Impact" charset="0"/>
                <a:ea typeface="Impact" charset="0"/>
                <a:cs typeface="Impact" charset="0"/>
              </a:defRPr>
            </a:lvl1pPr>
            <a:lvl2pPr algn="ctr">
              <a:defRPr sz="2499">
                <a:solidFill>
                  <a:schemeClr val="bg1"/>
                </a:solidFill>
                <a:latin typeface="Impact" charset="0"/>
                <a:ea typeface="Impact" charset="0"/>
                <a:cs typeface="Impact" charset="0"/>
              </a:defRPr>
            </a:lvl2pPr>
            <a:lvl3pPr algn="ctr">
              <a:defRPr sz="2499">
                <a:solidFill>
                  <a:schemeClr val="bg1"/>
                </a:solidFill>
                <a:latin typeface="Impact" charset="0"/>
                <a:ea typeface="Impact" charset="0"/>
                <a:cs typeface="Impact" charset="0"/>
              </a:defRPr>
            </a:lvl3pPr>
            <a:lvl4pPr algn="ctr">
              <a:defRPr sz="2499">
                <a:solidFill>
                  <a:schemeClr val="bg1"/>
                </a:solidFill>
                <a:latin typeface="Impact" charset="0"/>
                <a:ea typeface="Impact" charset="0"/>
                <a:cs typeface="Impact" charset="0"/>
              </a:defRPr>
            </a:lvl4pPr>
            <a:lvl5pPr algn="ctr">
              <a:defRPr sz="2499">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9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022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963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2" y="2195325"/>
            <a:ext cx="5235066"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6" y="2195325"/>
            <a:ext cx="5232045"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4593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125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50"/>
            <a:ext cx="8429894" cy="3784532"/>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4166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22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3274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329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1" y="2461175"/>
            <a:ext cx="5962849" cy="3788813"/>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5"/>
            <a:ext cx="5961600" cy="3781359"/>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4049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432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1" y="1491463"/>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3"/>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3"/>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5" y="2459740"/>
            <a:ext cx="4124127"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92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560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534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7" y="2376189"/>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7" y="4442806"/>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4765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637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5"/>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6610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739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7" y="2376189"/>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7" y="4442806"/>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3976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841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5"/>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7"/>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4716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944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4"/>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0251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046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3"/>
            <a:ext cx="3081873"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3"/>
            <a:ext cx="308853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1" y="3553113"/>
            <a:ext cx="3097102"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3"/>
            <a:ext cx="308894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6565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149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1"/>
            <a:ext cx="4115448" cy="4313237"/>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18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1" y="270001"/>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1" y="2461175"/>
            <a:ext cx="5962849" cy="3788813"/>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2" y="1502942"/>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5"/>
            <a:ext cx="5961600" cy="3781359"/>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2"/>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3"/>
            <a:ext cx="5962650" cy="425449"/>
          </a:xfrm>
        </p:spPr>
        <p:txBody>
          <a:bodyPr/>
          <a:lstStyle>
            <a:lvl1pPr>
              <a:defRPr sz="2799"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54332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1" y="270001"/>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3"/>
            <a:ext cx="5962650" cy="425449"/>
          </a:xfrm>
        </p:spPr>
        <p:txBody>
          <a:bodyPr/>
          <a:lstStyle>
            <a:lvl1pPr>
              <a:defRPr sz="2799"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1"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1" y="3779321"/>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1" y="6477661"/>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1" y="6690251"/>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9"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9"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9"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9" y="3424641"/>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9"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9"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1"/>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39068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5"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9"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577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626"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3"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6647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19997">
                <a:solidFill>
                  <a:schemeClr val="bg1"/>
                </a:solidFill>
                <a:latin typeface="Impact" charset="0"/>
                <a:ea typeface="Impact" charset="0"/>
                <a:cs typeface="Impact" charset="0"/>
              </a:defRPr>
            </a:lvl1pPr>
            <a:lvl2pPr algn="ctr">
              <a:defRPr sz="9999">
                <a:solidFill>
                  <a:schemeClr val="bg1"/>
                </a:solidFill>
                <a:latin typeface="Impact" charset="0"/>
                <a:ea typeface="Impact" charset="0"/>
                <a:cs typeface="Impact" charset="0"/>
              </a:defRPr>
            </a:lvl2pPr>
            <a:lvl3pPr algn="ctr">
              <a:defRPr sz="9999">
                <a:solidFill>
                  <a:schemeClr val="bg1"/>
                </a:solidFill>
                <a:latin typeface="Impact" charset="0"/>
                <a:ea typeface="Impact" charset="0"/>
                <a:cs typeface="Impact" charset="0"/>
              </a:defRPr>
            </a:lvl3pPr>
            <a:lvl4pPr algn="ctr">
              <a:defRPr sz="9999">
                <a:solidFill>
                  <a:schemeClr val="bg1"/>
                </a:solidFill>
                <a:latin typeface="Impact" charset="0"/>
                <a:ea typeface="Impact" charset="0"/>
                <a:cs typeface="Impact" charset="0"/>
              </a:defRPr>
            </a:lvl4pPr>
            <a:lvl5pPr algn="ctr">
              <a:defRPr sz="9999">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2563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30"/>
            <a:ext cx="11314112" cy="2331774"/>
          </a:xfrm>
        </p:spPr>
        <p:txBody>
          <a:bodyPr anchor="ctr"/>
          <a:lstStyle>
            <a:lvl1pPr algn="ctr">
              <a:defRPr sz="19997">
                <a:solidFill>
                  <a:schemeClr val="bg1"/>
                </a:solidFill>
                <a:latin typeface="Impact" charset="0"/>
                <a:ea typeface="Impact" charset="0"/>
                <a:cs typeface="Impact" charset="0"/>
              </a:defRPr>
            </a:lvl1pPr>
            <a:lvl2pPr algn="ctr">
              <a:defRPr sz="9999">
                <a:solidFill>
                  <a:schemeClr val="bg1"/>
                </a:solidFill>
                <a:latin typeface="Impact" charset="0"/>
                <a:ea typeface="Impact" charset="0"/>
                <a:cs typeface="Impact" charset="0"/>
              </a:defRPr>
            </a:lvl2pPr>
            <a:lvl3pPr algn="ctr">
              <a:defRPr sz="9999">
                <a:solidFill>
                  <a:schemeClr val="bg1"/>
                </a:solidFill>
                <a:latin typeface="Impact" charset="0"/>
                <a:ea typeface="Impact" charset="0"/>
                <a:cs typeface="Impact" charset="0"/>
              </a:defRPr>
            </a:lvl3pPr>
            <a:lvl4pPr algn="ctr">
              <a:defRPr sz="9999">
                <a:solidFill>
                  <a:schemeClr val="bg1"/>
                </a:solidFill>
                <a:latin typeface="Impact" charset="0"/>
                <a:ea typeface="Impact" charset="0"/>
                <a:cs typeface="Impact" charset="0"/>
              </a:defRPr>
            </a:lvl4pPr>
            <a:lvl5pPr algn="ctr">
              <a:defRPr sz="9999">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9999">
                <a:solidFill>
                  <a:schemeClr val="bg1"/>
                </a:solidFill>
                <a:latin typeface="Impact" charset="0"/>
                <a:ea typeface="Impact" charset="0"/>
                <a:cs typeface="Impact" charset="0"/>
              </a:defRPr>
            </a:lvl1pPr>
            <a:lvl2pPr algn="ctr">
              <a:defRPr sz="9999">
                <a:solidFill>
                  <a:schemeClr val="bg1"/>
                </a:solidFill>
                <a:latin typeface="Impact" charset="0"/>
                <a:ea typeface="Impact" charset="0"/>
                <a:cs typeface="Impact" charset="0"/>
              </a:defRPr>
            </a:lvl2pPr>
            <a:lvl3pPr algn="ctr">
              <a:defRPr sz="9999">
                <a:solidFill>
                  <a:schemeClr val="bg1"/>
                </a:solidFill>
                <a:latin typeface="Impact" charset="0"/>
                <a:ea typeface="Impact" charset="0"/>
                <a:cs typeface="Impact" charset="0"/>
              </a:defRPr>
            </a:lvl3pPr>
            <a:lvl4pPr algn="ctr">
              <a:defRPr sz="9999">
                <a:solidFill>
                  <a:schemeClr val="bg1"/>
                </a:solidFill>
                <a:latin typeface="Impact" charset="0"/>
                <a:ea typeface="Impact" charset="0"/>
                <a:cs typeface="Impact" charset="0"/>
              </a:defRPr>
            </a:lvl4pPr>
            <a:lvl5pPr algn="ctr">
              <a:defRPr sz="9999">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2362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2"/>
          <a:ext cx="2154" cy="1749"/>
        </p:xfrm>
        <a:graphic>
          <a:graphicData uri="http://schemas.openxmlformats.org/presentationml/2006/ole">
            <mc:AlternateContent xmlns:mc="http://schemas.openxmlformats.org/markup-compatibility/2006">
              <mc:Choice xmlns:v="urn:schemas-microsoft-com:vml" Requires="v">
                <p:oleObj spid="_x0000_s1925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2"/>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7"/>
            <a:ext cx="931586" cy="323837"/>
          </a:xfrm>
          <a:prstGeom prst="rect">
            <a:avLst/>
          </a:prstGeom>
        </p:spPr>
      </p:pic>
      <p:sp>
        <p:nvSpPr>
          <p:cNvPr id="13" name="Text Placeholder 3"/>
          <p:cNvSpPr>
            <a:spLocks noGrp="1"/>
          </p:cNvSpPr>
          <p:nvPr>
            <p:ph type="body" sz="quarter" idx="11" hasCustomPrompt="1"/>
          </p:nvPr>
        </p:nvSpPr>
        <p:spPr>
          <a:xfrm>
            <a:off x="10182225" y="7251101"/>
            <a:ext cx="3116264" cy="12315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2"/>
              </a:lnSpc>
              <a:buNone/>
              <a:defRPr lang="en-GB" sz="1400" b="1" kern="1200" baseline="0" dirty="0">
                <a:solidFill>
                  <a:schemeClr val="accent6"/>
                </a:solidFill>
                <a:latin typeface="+mn-lt"/>
                <a:ea typeface="+mn-ea"/>
                <a:cs typeface="+mn-cs"/>
              </a:defRPr>
            </a:lvl1pPr>
          </a:lstStyle>
          <a:p>
            <a:pPr marL="96855" lvl="0" indent="-96855" algn="l" defTabSz="961670"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43447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9353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1"/>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67974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09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65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67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698"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722"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746"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770"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79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481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84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866"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2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789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914"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962"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1986"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146" name="think-cell Slide" r:id="rId4" imgW="6350000" imgH="6350000" progId="">
                  <p:embed/>
                </p:oleObj>
              </mc:Choice>
              <mc:Fallback>
                <p:oleObj name="think-cell Slide" r:id="rId4" imgW="6350000" imgH="6350000" progId="">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3010"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9" name="Picture 18"/>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4034"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5058"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6082"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7106"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8130"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9154"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0178"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1202" name="think-cell Slide" r:id="rId4" imgW="6350000" imgH="6350000" progId="">
                  <p:embed/>
                </p:oleObj>
              </mc:Choice>
              <mc:Fallback>
                <p:oleObj name="think-cell Slide" r:id="rId4" imgW="6350000" imgH="6350000" progId="">
                  <p:embed/>
                  <p:pic>
                    <p:nvPicPr>
                      <p:cNvPr id="0"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17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2226"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3250"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5427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90" y="1578328"/>
            <a:ext cx="9079773" cy="4133199"/>
          </a:xfrm>
          <a:ln w="6350" cmpd="sng">
            <a:noFill/>
            <a:prstDash val="lgDash"/>
          </a:ln>
        </p:spPr>
        <p:txBody>
          <a:bodyPr anchor="ctr" anchorCtr="1"/>
          <a:lstStyle>
            <a:lvl1pPr algn="ctr">
              <a:lnSpc>
                <a:spcPts val="7598"/>
              </a:lnSpc>
              <a:buNone/>
              <a:defRPr sz="7598" b="0" cap="all" baseline="0">
                <a:solidFill>
                  <a:srgbClr val="000000"/>
                </a:solidFill>
                <a:latin typeface="+mj-lt"/>
              </a:defRPr>
            </a:lvl1pPr>
          </a:lstStyle>
          <a:p>
            <a:pPr lvl="0"/>
            <a:r>
              <a:rPr lang="en-GB" dirty="0"/>
              <a:t>QUOTE OR STATEMENT QUOTE OR STATEMENT QUOTE OR STATEMENT QUOTE OR STATEMENT </a:t>
            </a:r>
          </a:p>
        </p:txBody>
      </p:sp>
    </p:spTree>
    <p:extLst>
      <p:ext uri="{BB962C8B-B14F-4D97-AF65-F5344CB8AC3E}">
        <p14:creationId xmlns:p14="http://schemas.microsoft.com/office/powerpoint/2010/main" val="56765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19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5849-9170-45E6-8B17-0C6AB28560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1E5149-8DB0-46AF-B6EC-0DC9E1023FD4}"/>
              </a:ext>
            </a:extLst>
          </p:cNvPr>
          <p:cNvSpPr>
            <a:spLocks noGrp="1"/>
          </p:cNvSpPr>
          <p:nvPr>
            <p:ph type="dt" sz="half" idx="10"/>
          </p:nvPr>
        </p:nvSpPr>
        <p:spPr/>
        <p:txBody>
          <a:bodyPr/>
          <a:lstStyle/>
          <a:p>
            <a:fld id="{F128B0F6-A883-4665-B699-C1EA9F3E5937}" type="datetimeFigureOut">
              <a:rPr lang="en-GB" smtClean="0"/>
              <a:t>29/06/2023</a:t>
            </a:fld>
            <a:endParaRPr lang="en-GB"/>
          </a:p>
        </p:txBody>
      </p:sp>
      <p:sp>
        <p:nvSpPr>
          <p:cNvPr id="4" name="Footer Placeholder 3">
            <a:extLst>
              <a:ext uri="{FF2B5EF4-FFF2-40B4-BE49-F238E27FC236}">
                <a16:creationId xmlns:a16="http://schemas.microsoft.com/office/drawing/2014/main" id="{DE45E549-9552-498A-AD91-80D96D12A2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E4AFC5-63B7-4DA5-9CB9-9A7FFFFFA9D0}"/>
              </a:ext>
            </a:extLst>
          </p:cNvPr>
          <p:cNvSpPr>
            <a:spLocks noGrp="1"/>
          </p:cNvSpPr>
          <p:nvPr>
            <p:ph type="sldNum" sz="quarter" idx="12"/>
          </p:nvPr>
        </p:nvSpPr>
        <p:spPr/>
        <p:txBody>
          <a:bodyPr/>
          <a:lstStyle/>
          <a:p>
            <a:fld id="{672353F4-4D0A-4965-8C8F-CBECCE7B8296}" type="slidenum">
              <a:rPr lang="en-GB" smtClean="0"/>
              <a:t>‹#›</a:t>
            </a:fld>
            <a:endParaRPr lang="en-GB"/>
          </a:p>
        </p:txBody>
      </p:sp>
    </p:spTree>
    <p:extLst>
      <p:ext uri="{BB962C8B-B14F-4D97-AF65-F5344CB8AC3E}">
        <p14:creationId xmlns:p14="http://schemas.microsoft.com/office/powerpoint/2010/main" val="426383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Tree>
    <p:extLst>
      <p:ext uri="{BB962C8B-B14F-4D97-AF65-F5344CB8AC3E}">
        <p14:creationId xmlns:p14="http://schemas.microsoft.com/office/powerpoint/2010/main" val="186178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552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0"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0"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1"/>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13"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00699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63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15830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837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041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813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246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4463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349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218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824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507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21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4514"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6238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553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4068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656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4952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7586"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3659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8610"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4032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963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328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065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9229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168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6318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270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511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373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8251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4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475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0015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577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9172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02501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54742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5282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7927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22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2241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680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23779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885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26581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vmlDrawing" Target="../drawings/vmlDrawing93.vml"/><Relationship Id="rId3" Type="http://schemas.openxmlformats.org/officeDocument/2006/relationships/slideLayout" Target="../slideLayouts/slideLayout124.xml"/><Relationship Id="rId7" Type="http://schemas.openxmlformats.org/officeDocument/2006/relationships/theme" Target="../theme/theme10.xml"/><Relationship Id="rId12" Type="http://schemas.openxmlformats.org/officeDocument/2006/relationships/image" Target="../media/image2.pn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image" Target="../media/image1.emf"/><Relationship Id="rId5" Type="http://schemas.openxmlformats.org/officeDocument/2006/relationships/slideLayout" Target="../slideLayouts/slideLayout126.xml"/><Relationship Id="rId10" Type="http://schemas.openxmlformats.org/officeDocument/2006/relationships/oleObject" Target="../embeddings/oleObject93.bin"/><Relationship Id="rId4" Type="http://schemas.openxmlformats.org/officeDocument/2006/relationships/slideLayout" Target="../slideLayouts/slideLayout125.xml"/><Relationship Id="rId9" Type="http://schemas.openxmlformats.org/officeDocument/2006/relationships/tags" Target="../tags/tag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oleObject" Target="../embeddings/oleObject99.bin"/><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tags" Target="../tags/tag10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vmlDrawing" Target="../drawings/vmlDrawing99.v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theme" Target="../theme/theme11.xml"/><Relationship Id="rId28" Type="http://schemas.openxmlformats.org/officeDocument/2006/relationships/image" Target="../media/image2.png"/><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oleObject" Target="../embeddings/oleObject114.bin"/><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ags" Target="../tags/tag1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vmlDrawing" Target="../drawings/vmlDrawing114.vml"/><Relationship Id="rId5" Type="http://schemas.openxmlformats.org/officeDocument/2006/relationships/slideLayout" Target="../slideLayouts/slideLayout154.xml"/><Relationship Id="rId10" Type="http://schemas.openxmlformats.org/officeDocument/2006/relationships/theme" Target="../theme/theme12.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3.xml"/><Relationship Id="rId18" Type="http://schemas.openxmlformats.org/officeDocument/2006/relationships/image" Target="../media/image2.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image" Target="../media/image1.emf"/><Relationship Id="rId2" Type="http://schemas.openxmlformats.org/officeDocument/2006/relationships/slideLayout" Target="../slideLayouts/slideLayout160.xml"/><Relationship Id="rId16" Type="http://schemas.openxmlformats.org/officeDocument/2006/relationships/oleObject" Target="../embeddings/oleObject115.bin"/><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tags" Target="../tags/tag117.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vmlDrawing" Target="../drawings/vmlDrawing116.v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oleObject" Target="../embeddings/oleObject125.bin"/><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tags" Target="../tags/tag12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vmlDrawing" Target="../drawings/vmlDrawing126.v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theme" Target="../theme/theme14.xml"/><Relationship Id="rId28" Type="http://schemas.openxmlformats.org/officeDocument/2006/relationships/image" Target="../media/image2.png"/><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image" Target="../media/image1.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oleObject" Target="../embeddings/oleObject140.bin"/><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tags" Target="../tags/tag142.xml"/><Relationship Id="rId2" Type="http://schemas.openxmlformats.org/officeDocument/2006/relationships/slideLayout" Target="../slideLayouts/slideLayout194.xml"/><Relationship Id="rId16" Type="http://schemas.openxmlformats.org/officeDocument/2006/relationships/vmlDrawing" Target="../drawings/vmlDrawing141.v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theme" Target="../theme/theme15.xml"/><Relationship Id="rId10" Type="http://schemas.openxmlformats.org/officeDocument/2006/relationships/slideLayout" Target="../slideLayouts/slideLayout202.xml"/><Relationship Id="rId19" Type="http://schemas.openxmlformats.org/officeDocument/2006/relationships/image" Target="../media/image1.emf"/><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oleObject" Target="../embeddings/oleObject142.bin"/><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tags" Target="../tags/tag144.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vmlDrawing" Target="../drawings/vmlDrawing143.v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theme" Target="../theme/theme16.xml"/><Relationship Id="rId28" Type="http://schemas.openxmlformats.org/officeDocument/2006/relationships/image" Target="../media/image2.png"/><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image" Target="../media/image1.em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oleObject" Target="../embeddings/oleObject157.bin"/><Relationship Id="rId3" Type="http://schemas.openxmlformats.org/officeDocument/2006/relationships/slideLayout" Target="../slideLayouts/slideLayout231.xml"/><Relationship Id="rId21" Type="http://schemas.openxmlformats.org/officeDocument/2006/relationships/slideLayout" Target="../slideLayouts/slideLayout249.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tags" Target="../tags/tag159.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vmlDrawing" Target="../drawings/vmlDrawing158.v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theme" Target="../theme/theme17.xml"/><Relationship Id="rId28" Type="http://schemas.openxmlformats.org/officeDocument/2006/relationships/image" Target="../media/image2.png"/><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 Id="rId27" Type="http://schemas.openxmlformats.org/officeDocument/2006/relationships/image" Target="../media/image1.emf"/></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vmlDrawing" Target="../drawings/vmlDrawing173.vml"/><Relationship Id="rId3" Type="http://schemas.openxmlformats.org/officeDocument/2006/relationships/slideLayout" Target="../slideLayouts/slideLayout253.xml"/><Relationship Id="rId21" Type="http://schemas.openxmlformats.org/officeDocument/2006/relationships/slideLayout" Target="../slideLayouts/slideLayout271.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theme" Target="../theme/theme18.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29" Type="http://schemas.openxmlformats.org/officeDocument/2006/relationships/image" Target="../media/image1.emf"/><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oleObject" Target="../embeddings/oleObject172.bin"/><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tags" Target="../tags/tag174.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emf"/><Relationship Id="rId2" Type="http://schemas.openxmlformats.org/officeDocument/2006/relationships/slideLayout" Target="../slideLayouts/slideLayout15.xml"/><Relationship Id="rId16" Type="http://schemas.openxmlformats.org/officeDocument/2006/relationships/oleObject" Target="../embeddings/oleObject14.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15.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vmlDrawing" Target="../drawings/vmlDrawing14.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oleObject" Target="../embeddings/oleObject24.bin"/><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ags" Target="../tags/tag25.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vmlDrawing" Target="../drawings/vmlDrawing24.v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3.xml"/><Relationship Id="rId28" Type="http://schemas.openxmlformats.org/officeDocument/2006/relationships/image" Target="../media/image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tags" Target="../tags/tag40.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image" Target="../media/image2.pn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vmlDrawing" Target="../drawings/vmlDrawing39.v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image" Target="../media/image1.emf"/><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heme" Target="../theme/theme4.xml"/><Relationship Id="rId30" Type="http://schemas.openxmlformats.org/officeDocument/2006/relationships/oleObject" Target="../embeddings/oleObject39.bin"/></Relationships>
</file>

<file path=ppt/slideMasters/_rels/slideMaster5.xml.rels><?xml version="1.0" encoding="UTF-8" standalone="yes"?>
<Relationships xmlns="http://schemas.openxmlformats.org/package/2006/relationships"><Relationship Id="rId3" Type="http://schemas.openxmlformats.org/officeDocument/2006/relationships/vmlDrawing" Target="../drawings/vmlDrawing56.vml"/><Relationship Id="rId7"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74.x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tags" Target="../tags/tag57.xml"/></Relationships>
</file>

<file path=ppt/slideMasters/_rels/slideMaster6.xml.rels><?xml version="1.0" encoding="UTF-8" standalone="yes"?>
<Relationships xmlns="http://schemas.openxmlformats.org/package/2006/relationships"><Relationship Id="rId3" Type="http://schemas.openxmlformats.org/officeDocument/2006/relationships/vmlDrawing" Target="../drawings/vmlDrawing58.vml"/><Relationship Id="rId7"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tags" Target="../tags/tag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tags" Target="../tags/tag6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vmlDrawing" Target="../drawings/vmlDrawing60.v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image" Target="../media/image2.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1.emf"/><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oleObject" Target="../embeddings/oleObject60.bin"/></Relationships>
</file>

<file path=ppt/slideMasters/_rels/slideMaster8.xml.rels><?xml version="1.0" encoding="UTF-8" standalone="yes"?>
<Relationships xmlns="http://schemas.openxmlformats.org/package/2006/relationships"><Relationship Id="rId3" Type="http://schemas.openxmlformats.org/officeDocument/2006/relationships/vmlDrawing" Target="../drawings/vmlDrawing76.v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99.xml"/><Relationship Id="rId6" Type="http://schemas.openxmlformats.org/officeDocument/2006/relationships/image" Target="../media/image1.emf"/><Relationship Id="rId5" Type="http://schemas.openxmlformats.org/officeDocument/2006/relationships/oleObject" Target="../embeddings/oleObject76.bin"/><Relationship Id="rId4" Type="http://schemas.openxmlformats.org/officeDocument/2006/relationships/tags" Target="../tags/tag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oleObject" Target="../embeddings/oleObject78.bin"/><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tags" Target="../tags/tag79.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vmlDrawing" Target="../drawings/vmlDrawing78.v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theme" Target="../theme/theme9.xml"/><Relationship Id="rId28" Type="http://schemas.openxmlformats.org/officeDocument/2006/relationships/image" Target="../media/image2.png"/><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26" name="think-cell Slide" r:id="rId17" imgW="6350000" imgH="6350000" progId="">
                  <p:embed/>
                </p:oleObj>
              </mc:Choice>
              <mc:Fallback>
                <p:oleObj name="think-cell Slide" r:id="rId17" imgW="6350000" imgH="6350000" progId="">
                  <p:embed/>
                  <p:pic>
                    <p:nvPicPr>
                      <p:cNvPr id="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 id="2147484226" r:id="rId12"/>
    <p:sldLayoutId id="2147484227" r:id="rId1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95234" name="think-cell Slide" r:id="rId10" imgW="6350000" imgH="6350000" progId="">
                  <p:embed/>
                </p:oleObj>
              </mc:Choice>
              <mc:Fallback>
                <p:oleObj name="think-cell Slide" r:id="rId10" imgW="6350000" imgH="6350000" progId="">
                  <p:embed/>
                  <p:pic>
                    <p:nvPicPr>
                      <p:cNvPr id="8" name="Object 7"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281738965"/>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1378"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237203077"/>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198" r:id="rId18"/>
    <p:sldLayoutId id="2147484199" r:id="rId19"/>
    <p:sldLayoutId id="2147484200" r:id="rId20"/>
    <p:sldLayoutId id="2147484201" r:id="rId21"/>
    <p:sldLayoutId id="2147484202"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16738" name="think-cell Slide" r:id="rId13" imgW="6350000" imgH="6350000" progId="">
                  <p:embed/>
                </p:oleObj>
              </mc:Choice>
              <mc:Fallback>
                <p:oleObj name="think-cell Slide" r:id="rId13" imgW="6350000" imgH="6350000" progId="">
                  <p:embed/>
                  <p:pic>
                    <p:nvPicPr>
                      <p:cNvPr id="8" name="Object 7"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26027538"/>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422"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706" rtl="0" eaLnBrk="1" latinLnBrk="0" hangingPunct="1">
        <a:spcBef>
          <a:spcPct val="0"/>
        </a:spcBef>
        <a:buNone/>
        <a:defRPr sz="3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18786"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221530861"/>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9026"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93233298"/>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7" r:id="rId14"/>
    <p:sldLayoutId id="2147484438" r:id="rId15"/>
    <p:sldLayoutId id="2147484439" r:id="rId16"/>
    <p:sldLayoutId id="2147484440" r:id="rId17"/>
    <p:sldLayoutId id="2147484441" r:id="rId18"/>
    <p:sldLayoutId id="2147484442" r:id="rId19"/>
    <p:sldLayoutId id="2147484443" r:id="rId20"/>
    <p:sldLayoutId id="2147484444" r:id="rId21"/>
    <p:sldLayoutId id="2147484445"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4386" name="think-cell Slide" r:id="rId18" imgW="6350000" imgH="6350000" progId="">
                  <p:embed/>
                </p:oleObj>
              </mc:Choice>
              <mc:Fallback>
                <p:oleObj name="think-cell Slide" r:id="rId18" imgW="6350000" imgH="6350000" progId="">
                  <p:embed/>
                  <p:pic>
                    <p:nvPicPr>
                      <p:cNvPr id="8" name="Object 7"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61519195"/>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6434"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716367887"/>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 id="2147484475" r:id="rId13"/>
    <p:sldLayoutId id="2147484476" r:id="rId14"/>
    <p:sldLayoutId id="2147484477" r:id="rId15"/>
    <p:sldLayoutId id="2147484478" r:id="rId16"/>
    <p:sldLayoutId id="2147484479" r:id="rId17"/>
    <p:sldLayoutId id="2147484480" r:id="rId18"/>
    <p:sldLayoutId id="2147484481" r:id="rId19"/>
    <p:sldLayoutId id="2147484482" r:id="rId20"/>
    <p:sldLayoutId id="2147484483" r:id="rId21"/>
    <p:sldLayoutId id="2147484484"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61794"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754585201"/>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 id="2147484500" r:id="rId13"/>
    <p:sldLayoutId id="2147484501" r:id="rId14"/>
    <p:sldLayoutId id="2147484502" r:id="rId15"/>
    <p:sldLayoutId id="2147484503" r:id="rId16"/>
    <p:sldLayoutId id="2147484504" r:id="rId17"/>
    <p:sldLayoutId id="2147484505" r:id="rId18"/>
    <p:sldLayoutId id="2147484506" r:id="rId19"/>
    <p:sldLayoutId id="2147484507" r:id="rId20"/>
    <p:sldLayoutId id="2147484508" r:id="rId21"/>
    <p:sldLayoutId id="2147484509"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77154"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1"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1"/>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2932718095"/>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 id="2147484524" r:id="rId14"/>
    <p:sldLayoutId id="2147484525" r:id="rId15"/>
    <p:sldLayoutId id="2147484526" r:id="rId16"/>
    <p:sldLayoutId id="2147484527" r:id="rId17"/>
    <p:sldLayoutId id="2147484528" r:id="rId18"/>
    <p:sldLayoutId id="2147484529" r:id="rId19"/>
    <p:sldLayoutId id="2147484530" r:id="rId20"/>
    <p:sldLayoutId id="2147484531" r:id="rId21"/>
    <p:sldLayoutId id="2147484532" r:id="rId22"/>
    <p:sldLayoutId id="2147484533" r:id="rId23"/>
    <p:sldLayoutId id="2147484534" r:id="rId2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706" rtl="0" eaLnBrk="1" latinLnBrk="0" hangingPunct="1">
        <a:spcBef>
          <a:spcPct val="0"/>
        </a:spcBef>
        <a:buNone/>
        <a:defRPr sz="2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338" name="think-cell Slide" r:id="rId16" imgW="6350000" imgH="6350000" progId="">
                  <p:embed/>
                </p:oleObj>
              </mc:Choice>
              <mc:Fallback>
                <p:oleObj name="think-cell Slide" r:id="rId16" imgW="6350000" imgH="6350000" progId="">
                  <p:embed/>
                  <p:pic>
                    <p:nvPicPr>
                      <p:cNvPr id="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4578" name="think-cell Slide" r:id="rId26" imgW="6350000" imgH="6350000" progId="">
                  <p:embed/>
                </p:oleObj>
              </mc:Choice>
              <mc:Fallback>
                <p:oleObj name="think-cell Slide" r:id="rId26" imgW="6350000" imgH="6350000" progId="">
                  <p:embed/>
                  <p:pic>
                    <p:nvPicPr>
                      <p:cNvPr id="0"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9938" name="think-cell Slide" r:id="rId30" imgW="6350000" imgH="6350000" progId="">
                  <p:embed/>
                </p:oleObj>
              </mc:Choice>
              <mc:Fallback>
                <p:oleObj name="think-cell Slide" r:id="rId30" imgW="6350000" imgH="6350000" progId="">
                  <p:embed/>
                  <p:pic>
                    <p:nvPicPr>
                      <p:cNvPr id="0" name="Picture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46" r:id="rId12"/>
    <p:sldLayoutId id="2147484054" r:id="rId13"/>
    <p:sldLayoutId id="2147484047" r:id="rId14"/>
    <p:sldLayoutId id="2147484051" r:id="rId15"/>
    <p:sldLayoutId id="2147484052" r:id="rId16"/>
    <p:sldLayoutId id="2147483726" r:id="rId17"/>
    <p:sldLayoutId id="2147483727" r:id="rId18"/>
    <p:sldLayoutId id="2147484040" r:id="rId19"/>
    <p:sldLayoutId id="2147484039" r:id="rId20"/>
    <p:sldLayoutId id="2147484041" r:id="rId21"/>
    <p:sldLayoutId id="2147484335" r:id="rId22"/>
    <p:sldLayoutId id="2147484337" r:id="rId23"/>
    <p:sldLayoutId id="2147484338" r:id="rId24"/>
    <p:sldLayoutId id="2147484340" r:id="rId25"/>
    <p:sldLayoutId id="2147484421" r:id="rId26"/>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7346" name="think-cell Slide" r:id="rId5" imgW="6350000" imgH="6350000" progId="">
                  <p:embed/>
                </p:oleObj>
              </mc:Choice>
              <mc:Fallback>
                <p:oleObj name="think-cell Slide" r:id="rId5" imgW="6350000" imgH="6350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9394"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84969785"/>
      </p:ext>
    </p:extLst>
  </p:cSld>
  <p:clrMap bg1="lt1" tx1="dk1" bg2="lt2" tx2="dk2" accent1="accent1" accent2="accent2" accent3="accent3" accent4="accent4" accent5="accent5" accent6="accent6" hlink="hlink" folHlink="folHlink"/>
  <p:sldLayoutIdLst>
    <p:sldLayoutId id="2147484077"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1442"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46420650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096" r:id="rId17"/>
    <p:sldLayoutId id="2147484097" r:id="rId18"/>
    <p:sldLayoutId id="2147484098" r:id="rId19"/>
    <p:sldLayoutId id="2147484099" r:id="rId20"/>
    <p:sldLayoutId id="2147484100" r:id="rId21"/>
    <p:sldLayoutId id="2147484101" r:id="rId22"/>
    <p:sldLayoutId id="2147484446"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7826"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054264841"/>
      </p:ext>
    </p:extLst>
  </p:cSld>
  <p:clrMap bg1="lt1" tx1="dk1" bg2="lt2" tx2="dk2" accent1="accent1" accent2="accent2" accent3="accent3" accent4="accent4" accent5="accent5" accent6="accent6" hlink="hlink" folHlink="folHlink"/>
  <p:sldLayoutIdLst>
    <p:sldLayoutId id="2147484103"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9874"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87351583"/>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 id="2147484121" r:id="rId17"/>
    <p:sldLayoutId id="2147484122" r:id="rId18"/>
    <p:sldLayoutId id="2147484123" r:id="rId19"/>
    <p:sldLayoutId id="2147484124" r:id="rId20"/>
    <p:sldLayoutId id="2147484125" r:id="rId21"/>
    <p:sldLayoutId id="2147484126"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ebiquity.com/" TargetMode="External"/><Relationship Id="rId1" Type="http://schemas.openxmlformats.org/officeDocument/2006/relationships/slideLayout" Target="../slideLayouts/slideLayout100.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7.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xml"/><Relationship Id="rId1" Type="http://schemas.openxmlformats.org/officeDocument/2006/relationships/slideLayout" Target="../slideLayouts/slideLayout251.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08.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0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99.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tags" Target="../tags/tag191.xml"/><Relationship Id="rId1" Type="http://schemas.openxmlformats.org/officeDocument/2006/relationships/vmlDrawing" Target="../drawings/vmlDrawing190.vml"/><Relationship Id="rId6" Type="http://schemas.openxmlformats.org/officeDocument/2006/relationships/image" Target="../media/image1.emf"/><Relationship Id="rId5" Type="http://schemas.openxmlformats.org/officeDocument/2006/relationships/oleObject" Target="../embeddings/oleObject189.bin"/><Relationship Id="rId4"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6.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5.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emf"/><Relationship Id="rId2" Type="http://schemas.openxmlformats.org/officeDocument/2006/relationships/tags" Target="../tags/tag192.xml"/><Relationship Id="rId1" Type="http://schemas.openxmlformats.org/officeDocument/2006/relationships/vmlDrawing" Target="../drawings/vmlDrawing191.vml"/><Relationship Id="rId6" Type="http://schemas.openxmlformats.org/officeDocument/2006/relationships/oleObject" Target="../embeddings/oleObject190.bin"/><Relationship Id="rId5" Type="http://schemas.openxmlformats.org/officeDocument/2006/relationships/image" Target="../media/image58.jpeg"/><Relationship Id="rId4"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emf"/><Relationship Id="rId2" Type="http://schemas.openxmlformats.org/officeDocument/2006/relationships/tags" Target="../tags/tag193.xml"/><Relationship Id="rId1" Type="http://schemas.openxmlformats.org/officeDocument/2006/relationships/vmlDrawing" Target="../drawings/vmlDrawing192.vml"/><Relationship Id="rId6" Type="http://schemas.openxmlformats.org/officeDocument/2006/relationships/oleObject" Target="../embeddings/oleObject191.bin"/><Relationship Id="rId5" Type="http://schemas.openxmlformats.org/officeDocument/2006/relationships/image" Target="../media/image59.jpeg"/><Relationship Id="rId4"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emf"/><Relationship Id="rId2" Type="http://schemas.openxmlformats.org/officeDocument/2006/relationships/tags" Target="../tags/tag194.xml"/><Relationship Id="rId1" Type="http://schemas.openxmlformats.org/officeDocument/2006/relationships/vmlDrawing" Target="../drawings/vmlDrawing193.vml"/><Relationship Id="rId6" Type="http://schemas.openxmlformats.org/officeDocument/2006/relationships/oleObject" Target="../embeddings/oleObject192.bin"/><Relationship Id="rId5" Type="http://schemas.openxmlformats.org/officeDocument/2006/relationships/image" Target="../media/image61.jpeg"/><Relationship Id="rId4"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1.xml"/><Relationship Id="rId7" Type="http://schemas.openxmlformats.org/officeDocument/2006/relationships/oleObject" Target="../embeddings/oleObject193.bin"/><Relationship Id="rId2" Type="http://schemas.openxmlformats.org/officeDocument/2006/relationships/tags" Target="../tags/tag195.xml"/><Relationship Id="rId1" Type="http://schemas.openxmlformats.org/officeDocument/2006/relationships/vmlDrawing" Target="../drawings/vmlDrawing194.vml"/><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emf"/><Relationship Id="rId2" Type="http://schemas.openxmlformats.org/officeDocument/2006/relationships/tags" Target="../tags/tag196.xml"/><Relationship Id="rId1" Type="http://schemas.openxmlformats.org/officeDocument/2006/relationships/vmlDrawing" Target="../drawings/vmlDrawing195.vml"/><Relationship Id="rId6" Type="http://schemas.openxmlformats.org/officeDocument/2006/relationships/oleObject" Target="../embeddings/oleObject194.bin"/><Relationship Id="rId5" Type="http://schemas.openxmlformats.org/officeDocument/2006/relationships/image" Target="../media/image66.jpeg"/><Relationship Id="rId4" Type="http://schemas.openxmlformats.org/officeDocument/2006/relationships/notesSlide" Target="../notesSlides/notesSlide18.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3.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jpeg"/><Relationship Id="rId1" Type="http://schemas.openxmlformats.org/officeDocument/2006/relationships/slideLayout" Target="../slideLayouts/slideLayout75.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30.xml"/><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3.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1.xml"/><Relationship Id="rId5" Type="http://schemas.openxmlformats.org/officeDocument/2006/relationships/image" Target="../media/image78.jpe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g"/><Relationship Id="rId2" Type="http://schemas.openxmlformats.org/officeDocument/2006/relationships/image" Target="../media/image79.png"/><Relationship Id="rId1" Type="http://schemas.openxmlformats.org/officeDocument/2006/relationships/slideLayout" Target="../slideLayouts/slideLayout159.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5.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4/relationships/chartEx" Target="../charts/chartEx1.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chart" Target="../charts/chart4.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963E5A1-9D77-4726-99BA-85175F490085}"/>
              </a:ext>
            </a:extLst>
          </p:cNvPr>
          <p:cNvSpPr>
            <a:spLocks noGrp="1"/>
          </p:cNvSpPr>
          <p:nvPr>
            <p:ph type="subTitle" idx="1"/>
          </p:nvPr>
        </p:nvSpPr>
        <p:spPr>
          <a:xfrm>
            <a:off x="368118" y="5928697"/>
            <a:ext cx="12305338" cy="455176"/>
          </a:xfrm>
        </p:spPr>
        <p:txBody>
          <a:bodyPr/>
          <a:lstStyle/>
          <a:p>
            <a:r>
              <a:rPr lang="en-GB" dirty="0"/>
              <a:t>An overview of the UK cinema marketplace, why cinema should be on the plan and how to buy cinema advertising with DCM</a:t>
            </a:r>
          </a:p>
        </p:txBody>
      </p:sp>
      <p:sp>
        <p:nvSpPr>
          <p:cNvPr id="5" name="Title 4">
            <a:extLst>
              <a:ext uri="{FF2B5EF4-FFF2-40B4-BE49-F238E27FC236}">
                <a16:creationId xmlns:a16="http://schemas.microsoft.com/office/drawing/2014/main" id="{08F4C188-D1D3-493E-96B7-7E0AA55D71D0}"/>
              </a:ext>
            </a:extLst>
          </p:cNvPr>
          <p:cNvSpPr>
            <a:spLocks noGrp="1"/>
          </p:cNvSpPr>
          <p:nvPr>
            <p:ph type="ctrTitle"/>
          </p:nvPr>
        </p:nvSpPr>
        <p:spPr>
          <a:xfrm>
            <a:off x="368118" y="5114846"/>
            <a:ext cx="12331696" cy="709383"/>
          </a:xfrm>
        </p:spPr>
        <p:txBody>
          <a:bodyPr/>
          <a:lstStyle/>
          <a:p>
            <a:r>
              <a:rPr lang="en-GB" dirty="0"/>
              <a:t>CINEMA ADVERTISING 101</a:t>
            </a:r>
          </a:p>
        </p:txBody>
      </p:sp>
      <p:pic>
        <p:nvPicPr>
          <p:cNvPr id="12" name="Picture Placeholder 7">
            <a:extLst>
              <a:ext uri="{FF2B5EF4-FFF2-40B4-BE49-F238E27FC236}">
                <a16:creationId xmlns:a16="http://schemas.microsoft.com/office/drawing/2014/main" id="{D2D3EE2E-C933-4F1E-BC48-29A55A8B4FC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727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52" y="-2"/>
            <a:ext cx="13442246" cy="7082445"/>
          </a:xfrm>
          <a:prstGeom prst="rect">
            <a:avLst/>
          </a:prstGeom>
        </p:spPr>
      </p:pic>
      <p:sp>
        <p:nvSpPr>
          <p:cNvPr id="7" name="Rectangle 6"/>
          <p:cNvSpPr/>
          <p:nvPr/>
        </p:nvSpPr>
        <p:spPr>
          <a:xfrm>
            <a:off x="352" y="-2"/>
            <a:ext cx="13442246" cy="7082445"/>
          </a:xfrm>
          <a:prstGeom prst="rect">
            <a:avLst/>
          </a:prstGeom>
          <a:solidFill>
            <a:schemeClr val="accent4">
              <a:alpha val="7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2095" dirty="0">
              <a:solidFill>
                <a:schemeClr val="bg1"/>
              </a:solidFill>
            </a:endParaRPr>
          </a:p>
        </p:txBody>
      </p:sp>
      <p:sp>
        <p:nvSpPr>
          <p:cNvPr id="2" name="Text Placeholder 1"/>
          <p:cNvSpPr>
            <a:spLocks noGrp="1"/>
          </p:cNvSpPr>
          <p:nvPr>
            <p:ph type="body" sz="quarter" idx="10"/>
          </p:nvPr>
        </p:nvSpPr>
        <p:spPr>
          <a:xfrm>
            <a:off x="392301" y="3174099"/>
            <a:ext cx="12658349" cy="685915"/>
          </a:xfrm>
        </p:spPr>
        <p:txBody>
          <a:bodyPr/>
          <a:lstStyle/>
          <a:p>
            <a:pPr>
              <a:lnSpc>
                <a:spcPts val="9800"/>
              </a:lnSpc>
            </a:pPr>
            <a:r>
              <a:rPr lang="en-US" sz="9923" dirty="0">
                <a:solidFill>
                  <a:srgbClr val="FFFFFF"/>
                </a:solidFill>
              </a:rPr>
              <a:t>Why cinema?</a:t>
            </a:r>
          </a:p>
        </p:txBody>
      </p:sp>
    </p:spTree>
    <p:extLst>
      <p:ext uri="{BB962C8B-B14F-4D97-AF65-F5344CB8AC3E}">
        <p14:creationId xmlns:p14="http://schemas.microsoft.com/office/powerpoint/2010/main" val="273909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CINEMA PROVIDES THE ULTIMATE AV EXPERIENCE for brands</a:t>
            </a:r>
          </a:p>
        </p:txBody>
      </p:sp>
      <p:sp>
        <p:nvSpPr>
          <p:cNvPr id="2" name="Oval 1">
            <a:extLst>
              <a:ext uri="{FF2B5EF4-FFF2-40B4-BE49-F238E27FC236}">
                <a16:creationId xmlns:a16="http://schemas.microsoft.com/office/drawing/2014/main" id="{FC259189-F18C-44BD-8DF5-8326BA47B36B}"/>
              </a:ext>
            </a:extLst>
          </p:cNvPr>
          <p:cNvSpPr/>
          <p:nvPr/>
        </p:nvSpPr>
        <p:spPr>
          <a:xfrm>
            <a:off x="922102" y="975197"/>
            <a:ext cx="2393004" cy="2431915"/>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Full</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(big) screen</a:t>
            </a:r>
          </a:p>
        </p:txBody>
      </p:sp>
      <p:sp>
        <p:nvSpPr>
          <p:cNvPr id="20" name="Oval 19">
            <a:extLst>
              <a:ext uri="{FF2B5EF4-FFF2-40B4-BE49-F238E27FC236}">
                <a16:creationId xmlns:a16="http://schemas.microsoft.com/office/drawing/2014/main" id="{E3C0E7CB-104C-47DF-82AB-5432310A1E3C}"/>
              </a:ext>
            </a:extLst>
          </p:cNvPr>
          <p:cNvSpPr/>
          <p:nvPr/>
        </p:nvSpPr>
        <p:spPr>
          <a:xfrm>
            <a:off x="5179574" y="975197"/>
            <a:ext cx="2393004" cy="243191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Sound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(always) on</a:t>
            </a:r>
          </a:p>
        </p:txBody>
      </p:sp>
      <p:sp>
        <p:nvSpPr>
          <p:cNvPr id="21" name="Oval 20">
            <a:extLst>
              <a:ext uri="{FF2B5EF4-FFF2-40B4-BE49-F238E27FC236}">
                <a16:creationId xmlns:a16="http://schemas.microsoft.com/office/drawing/2014/main" id="{39BA010E-848F-42FC-8DE3-286A262FA75F}"/>
              </a:ext>
            </a:extLst>
          </p:cNvPr>
          <p:cNvSpPr/>
          <p:nvPr/>
        </p:nvSpPr>
        <p:spPr>
          <a:xfrm>
            <a:off x="9437046" y="975196"/>
            <a:ext cx="2393004" cy="2431915"/>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Viewed by humans</a:t>
            </a:r>
          </a:p>
        </p:txBody>
      </p:sp>
      <p:sp>
        <p:nvSpPr>
          <p:cNvPr id="22" name="Oval 21">
            <a:extLst>
              <a:ext uri="{FF2B5EF4-FFF2-40B4-BE49-F238E27FC236}">
                <a16:creationId xmlns:a16="http://schemas.microsoft.com/office/drawing/2014/main" id="{B495D791-B830-4EF9-9A43-7320C15A33DB}"/>
              </a:ext>
            </a:extLst>
          </p:cNvPr>
          <p:cNvSpPr/>
          <p:nvPr/>
        </p:nvSpPr>
        <p:spPr>
          <a:xfrm>
            <a:off x="922102" y="4075078"/>
            <a:ext cx="2393004" cy="243191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Shared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viewing</a:t>
            </a:r>
          </a:p>
        </p:txBody>
      </p:sp>
      <p:sp>
        <p:nvSpPr>
          <p:cNvPr id="23" name="Oval 22">
            <a:extLst>
              <a:ext uri="{FF2B5EF4-FFF2-40B4-BE49-F238E27FC236}">
                <a16:creationId xmlns:a16="http://schemas.microsoft.com/office/drawing/2014/main" id="{2CD7F5A1-C481-4718-BF7A-D4D16197B7F2}"/>
              </a:ext>
            </a:extLst>
          </p:cNvPr>
          <p:cNvSpPr/>
          <p:nvPr/>
        </p:nvSpPr>
        <p:spPr>
          <a:xfrm>
            <a:off x="5179574" y="4075078"/>
            <a:ext cx="2393004" cy="2431915"/>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Brand safe quality content &amp;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pre-cleared advertising</a:t>
            </a:r>
          </a:p>
        </p:txBody>
      </p:sp>
      <p:sp>
        <p:nvSpPr>
          <p:cNvPr id="24" name="Oval 23">
            <a:extLst>
              <a:ext uri="{FF2B5EF4-FFF2-40B4-BE49-F238E27FC236}">
                <a16:creationId xmlns:a16="http://schemas.microsoft.com/office/drawing/2014/main" id="{55D8AE6B-951A-4E97-98C0-4E1B6C5070DB}"/>
              </a:ext>
            </a:extLst>
          </p:cNvPr>
          <p:cNvSpPr/>
          <p:nvPr/>
        </p:nvSpPr>
        <p:spPr>
          <a:xfrm>
            <a:off x="9437046" y="4075077"/>
            <a:ext cx="2393004" cy="243191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Robust reporting </a:t>
            </a:r>
          </a:p>
        </p:txBody>
      </p:sp>
    </p:spTree>
    <p:extLst>
      <p:ext uri="{BB962C8B-B14F-4D97-AF65-F5344CB8AC3E}">
        <p14:creationId xmlns:p14="http://schemas.microsoft.com/office/powerpoint/2010/main" val="245222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B93A7550-18C5-486C-8CEA-A33E3287F99F}"/>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val="0"/>
              </a:ext>
            </a:extLst>
          </a:blip>
          <a:srcRect t="1193" b="19919"/>
          <a:stretch/>
        </p:blipFill>
        <p:spPr>
          <a:xfrm>
            <a:off x="1" y="-1"/>
            <a:ext cx="13442950" cy="7069863"/>
          </a:xfrm>
        </p:spPr>
      </p:pic>
      <p:sp>
        <p:nvSpPr>
          <p:cNvPr id="16" name="Rectangle 15">
            <a:extLst>
              <a:ext uri="{FF2B5EF4-FFF2-40B4-BE49-F238E27FC236}">
                <a16:creationId xmlns:a16="http://schemas.microsoft.com/office/drawing/2014/main" id="{2975F1B5-8B4F-4147-A7E6-9EC418D4EE85}"/>
              </a:ext>
            </a:extLst>
          </p:cNvPr>
          <p:cNvSpPr/>
          <p:nvPr/>
        </p:nvSpPr>
        <p:spPr>
          <a:xfrm>
            <a:off x="1" y="12846"/>
            <a:ext cx="13442950" cy="7057016"/>
          </a:xfrm>
          <a:prstGeom prst="rect">
            <a:avLst/>
          </a:prstGeom>
          <a:solidFill>
            <a:srgbClr val="33006F">
              <a:alpha val="20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11" name="Text Placeholder 1">
            <a:extLst>
              <a:ext uri="{FF2B5EF4-FFF2-40B4-BE49-F238E27FC236}">
                <a16:creationId xmlns:a16="http://schemas.microsoft.com/office/drawing/2014/main" id="{249923C0-AE62-4D61-A07B-83469B3B6945}"/>
              </a:ext>
            </a:extLst>
          </p:cNvPr>
          <p:cNvSpPr txBox="1">
            <a:spLocks/>
          </p:cNvSpPr>
          <p:nvPr/>
        </p:nvSpPr>
        <p:spPr>
          <a:xfrm>
            <a:off x="4333278" y="1384446"/>
            <a:ext cx="4776395" cy="4313816"/>
          </a:xfrm>
          <a:prstGeom prst="rect">
            <a:avLst/>
          </a:prstGeom>
        </p:spPr>
        <p:txBody>
          <a:bodyPr anchor="ct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7500"/>
              </a:lnSpc>
              <a:spcBef>
                <a:spcPts val="0"/>
              </a:spcBef>
              <a:spcAft>
                <a:spcPts val="0"/>
              </a:spcAft>
              <a:buClr>
                <a:srgbClr val="FFFFFF"/>
              </a:buClr>
              <a:buSzPct val="100000"/>
              <a:buFont typeface="Arial"/>
              <a:buNone/>
              <a:tabLst/>
              <a:defRPr/>
            </a:pPr>
            <a:r>
              <a:rPr kumimoji="0" lang="en-US" sz="8000" b="0" i="0" u="none" strike="noStrike" kern="1200" cap="none" spc="0" normalizeH="0" baseline="0" noProof="0" dirty="0">
                <a:ln>
                  <a:noFill/>
                </a:ln>
                <a:solidFill>
                  <a:srgbClr val="FFFFFF"/>
                </a:solidFill>
                <a:effectLst/>
                <a:uLnTx/>
                <a:uFillTx/>
                <a:latin typeface="Impact"/>
                <a:ea typeface="+mn-ea"/>
                <a:cs typeface="+mn-cs"/>
              </a:rPr>
              <a:t>CINEMA CREATES </a:t>
            </a:r>
          </a:p>
          <a:p>
            <a:pPr marL="0" marR="0" lvl="0" indent="0" algn="ctr" defTabSz="961844" rtl="0" eaLnBrk="1" fontAlgn="auto" latinLnBrk="0" hangingPunct="1">
              <a:lnSpc>
                <a:spcPts val="7500"/>
              </a:lnSpc>
              <a:spcBef>
                <a:spcPts val="0"/>
              </a:spcBef>
              <a:spcAft>
                <a:spcPts val="0"/>
              </a:spcAft>
              <a:buClr>
                <a:srgbClr val="FFFFFF"/>
              </a:buClr>
              <a:buSzPct val="100000"/>
              <a:buFont typeface="Arial"/>
              <a:buNone/>
              <a:tabLst/>
              <a:defRPr/>
            </a:pPr>
            <a:r>
              <a:rPr kumimoji="0" lang="en-US" sz="8000" b="0" i="0" u="none" strike="noStrike" kern="1200" cap="none" spc="0" normalizeH="0" baseline="0" noProof="0" dirty="0">
                <a:ln>
                  <a:noFill/>
                </a:ln>
                <a:solidFill>
                  <a:srgbClr val="FFFFFF"/>
                </a:solidFill>
                <a:effectLst/>
                <a:uLnTx/>
                <a:uFillTx/>
                <a:latin typeface="Impact"/>
                <a:ea typeface="+mn-ea"/>
                <a:cs typeface="+mn-cs"/>
              </a:rPr>
              <a:t>CULTURAL MOMENTS</a:t>
            </a:r>
          </a:p>
        </p:txBody>
      </p:sp>
    </p:spTree>
    <p:extLst>
      <p:ext uri="{BB962C8B-B14F-4D97-AF65-F5344CB8AC3E}">
        <p14:creationId xmlns:p14="http://schemas.microsoft.com/office/powerpoint/2010/main" val="321066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CA9509-E844-4A27-9604-03F9988985BD}"/>
              </a:ext>
            </a:extLst>
          </p:cNvPr>
          <p:cNvSpPr>
            <a:spLocks noGrp="1"/>
          </p:cNvSpPr>
          <p:nvPr>
            <p:ph type="title"/>
          </p:nvPr>
        </p:nvSpPr>
        <p:spPr/>
        <p:txBody>
          <a:bodyPr/>
          <a:lstStyle/>
          <a:p>
            <a:r>
              <a:rPr lang="en-GB" dirty="0"/>
              <a:t>TAP INTO THE EMOTIONAL EXPERIENCE &amp; PLAN FOR POSITIVITY USING CINEMA</a:t>
            </a:r>
          </a:p>
        </p:txBody>
      </p:sp>
      <p:sp>
        <p:nvSpPr>
          <p:cNvPr id="7" name="Text Placeholder 6">
            <a:extLst>
              <a:ext uri="{FF2B5EF4-FFF2-40B4-BE49-F238E27FC236}">
                <a16:creationId xmlns:a16="http://schemas.microsoft.com/office/drawing/2014/main" id="{D662C26A-30B3-4F6C-908D-16DCC5234974}"/>
              </a:ext>
            </a:extLst>
          </p:cNvPr>
          <p:cNvSpPr>
            <a:spLocks noGrp="1"/>
          </p:cNvSpPr>
          <p:nvPr>
            <p:ph type="body" sz="quarter" idx="14"/>
          </p:nvPr>
        </p:nvSpPr>
        <p:spPr/>
        <p:txBody>
          <a:bodyPr/>
          <a:lstStyle/>
          <a:p>
            <a:r>
              <a:rPr lang="en-GB" dirty="0"/>
              <a:t>Going to the cinema is a positive experience for people and as Hearst’s research has shown reaching people in a positive mindset can have a significant benefit for brands</a:t>
            </a:r>
          </a:p>
        </p:txBody>
      </p:sp>
      <p:sp>
        <p:nvSpPr>
          <p:cNvPr id="6" name="Text Placeholder 5">
            <a:extLst>
              <a:ext uri="{FF2B5EF4-FFF2-40B4-BE49-F238E27FC236}">
                <a16:creationId xmlns:a16="http://schemas.microsoft.com/office/drawing/2014/main" id="{7041D897-0C89-4C99-A849-BCFAD16D76C1}"/>
              </a:ext>
            </a:extLst>
          </p:cNvPr>
          <p:cNvSpPr>
            <a:spLocks noGrp="1"/>
          </p:cNvSpPr>
          <p:nvPr>
            <p:ph type="body" sz="quarter" idx="11"/>
          </p:nvPr>
        </p:nvSpPr>
        <p:spPr>
          <a:xfrm>
            <a:off x="8432845" y="7251119"/>
            <a:ext cx="4865644" cy="123111"/>
          </a:xfrm>
        </p:spPr>
        <p:txBody>
          <a:bodyPr/>
          <a:lstStyle/>
          <a:p>
            <a:r>
              <a:rPr lang="en-GB" dirty="0"/>
              <a:t>Source: IPA TouchPoints 2021. Good mood = 7+ on ten point scale | Hearst – Power of Positivity</a:t>
            </a:r>
          </a:p>
        </p:txBody>
      </p:sp>
      <p:sp>
        <p:nvSpPr>
          <p:cNvPr id="11" name="Rectangle 10">
            <a:extLst>
              <a:ext uri="{FF2B5EF4-FFF2-40B4-BE49-F238E27FC236}">
                <a16:creationId xmlns:a16="http://schemas.microsoft.com/office/drawing/2014/main" id="{3829ADF5-329D-4D04-9C48-4089415553D6}"/>
              </a:ext>
            </a:extLst>
          </p:cNvPr>
          <p:cNvSpPr/>
          <p:nvPr/>
        </p:nvSpPr>
        <p:spPr>
          <a:xfrm>
            <a:off x="7318420" y="1497267"/>
            <a:ext cx="4714999" cy="584775"/>
          </a:xfrm>
          <a:prstGeom prst="rect">
            <a:avLst/>
          </a:prstGeom>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A8A8D"/>
                </a:solidFill>
                <a:effectLst/>
                <a:uLnTx/>
                <a:uFillTx/>
                <a:latin typeface="Arial"/>
                <a:ea typeface="+mn-ea"/>
                <a:cs typeface="+mn-cs"/>
              </a:rPr>
              <a:t>Impact of positive mindset on response to advertising</a:t>
            </a:r>
          </a:p>
        </p:txBody>
      </p:sp>
      <p:sp>
        <p:nvSpPr>
          <p:cNvPr id="12" name="Oval 11">
            <a:extLst>
              <a:ext uri="{FF2B5EF4-FFF2-40B4-BE49-F238E27FC236}">
                <a16:creationId xmlns:a16="http://schemas.microsoft.com/office/drawing/2014/main" id="{4F27C126-F64C-4F47-8BC9-8AFC189CC428}"/>
              </a:ext>
            </a:extLst>
          </p:cNvPr>
          <p:cNvSpPr/>
          <p:nvPr/>
        </p:nvSpPr>
        <p:spPr>
          <a:xfrm>
            <a:off x="7318420" y="3366631"/>
            <a:ext cx="2228849" cy="2219324"/>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Increase in brand favourability</a:t>
            </a:r>
          </a:p>
        </p:txBody>
      </p:sp>
      <p:sp>
        <p:nvSpPr>
          <p:cNvPr id="13" name="Oval 12">
            <a:extLst>
              <a:ext uri="{FF2B5EF4-FFF2-40B4-BE49-F238E27FC236}">
                <a16:creationId xmlns:a16="http://schemas.microsoft.com/office/drawing/2014/main" id="{9872B971-4D7A-47E9-B9C9-72B2FFFC0516}"/>
              </a:ext>
            </a:extLst>
          </p:cNvPr>
          <p:cNvSpPr/>
          <p:nvPr/>
        </p:nvSpPr>
        <p:spPr>
          <a:xfrm>
            <a:off x="10299745" y="3366631"/>
            <a:ext cx="2228849" cy="2219324"/>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Increase in purchase intent</a:t>
            </a:r>
          </a:p>
        </p:txBody>
      </p:sp>
      <p:sp>
        <p:nvSpPr>
          <p:cNvPr id="15" name="Oval 14">
            <a:extLst>
              <a:ext uri="{FF2B5EF4-FFF2-40B4-BE49-F238E27FC236}">
                <a16:creationId xmlns:a16="http://schemas.microsoft.com/office/drawing/2014/main" id="{1100B6C2-38F7-427C-962C-8EFE360FE0B6}"/>
              </a:ext>
            </a:extLst>
          </p:cNvPr>
          <p:cNvSpPr/>
          <p:nvPr/>
        </p:nvSpPr>
        <p:spPr>
          <a:xfrm>
            <a:off x="7127919" y="2704275"/>
            <a:ext cx="1304925" cy="1333500"/>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mn-ea"/>
                <a:cs typeface="+mn-cs"/>
              </a:rPr>
              <a:t>18%</a:t>
            </a:r>
          </a:p>
        </p:txBody>
      </p:sp>
      <p:sp>
        <p:nvSpPr>
          <p:cNvPr id="16" name="Oval 15">
            <a:extLst>
              <a:ext uri="{FF2B5EF4-FFF2-40B4-BE49-F238E27FC236}">
                <a16:creationId xmlns:a16="http://schemas.microsoft.com/office/drawing/2014/main" id="{248EEA13-1655-4B4E-A3B3-88D1BA5A9CF6}"/>
              </a:ext>
            </a:extLst>
          </p:cNvPr>
          <p:cNvSpPr/>
          <p:nvPr/>
        </p:nvSpPr>
        <p:spPr>
          <a:xfrm>
            <a:off x="10109244" y="2708350"/>
            <a:ext cx="1304925" cy="1333500"/>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mn-ea"/>
                <a:cs typeface="+mn-cs"/>
              </a:rPr>
              <a:t>35%</a:t>
            </a:r>
          </a:p>
        </p:txBody>
      </p:sp>
      <p:cxnSp>
        <p:nvCxnSpPr>
          <p:cNvPr id="18" name="Straight Connector 17">
            <a:extLst>
              <a:ext uri="{FF2B5EF4-FFF2-40B4-BE49-F238E27FC236}">
                <a16:creationId xmlns:a16="http://schemas.microsoft.com/office/drawing/2014/main" id="{155136BD-DA0E-40F9-B75D-A131FB1C2BD4}"/>
              </a:ext>
            </a:extLst>
          </p:cNvPr>
          <p:cNvCxnSpPr>
            <a:cxnSpLocks/>
          </p:cNvCxnSpPr>
          <p:nvPr/>
        </p:nvCxnSpPr>
        <p:spPr>
          <a:xfrm>
            <a:off x="6124575" y="1357755"/>
            <a:ext cx="0" cy="545782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FA5AF76-8864-4FF0-BE45-CC62EC3CC17F}"/>
              </a:ext>
            </a:extLst>
          </p:cNvPr>
          <p:cNvSpPr/>
          <p:nvPr/>
        </p:nvSpPr>
        <p:spPr>
          <a:xfrm>
            <a:off x="501485" y="1497267"/>
            <a:ext cx="5067425" cy="338554"/>
          </a:xfrm>
          <a:prstGeom prst="rect">
            <a:avLst/>
          </a:prstGeom>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A8A8D"/>
                </a:solidFill>
                <a:effectLst/>
                <a:uLnTx/>
                <a:uFillTx/>
                <a:latin typeface="Arial"/>
                <a:ea typeface="+mn-ea"/>
                <a:cs typeface="+mn-cs"/>
              </a:rPr>
              <a:t>% of time spent in a good mood</a:t>
            </a:r>
          </a:p>
        </p:txBody>
      </p:sp>
      <p:graphicFrame>
        <p:nvGraphicFramePr>
          <p:cNvPr id="23" name="Chart 22">
            <a:extLst>
              <a:ext uri="{FF2B5EF4-FFF2-40B4-BE49-F238E27FC236}">
                <a16:creationId xmlns:a16="http://schemas.microsoft.com/office/drawing/2014/main" id="{F4730376-AD5E-413E-AAE8-809E740CE47B}"/>
              </a:ext>
            </a:extLst>
          </p:cNvPr>
          <p:cNvGraphicFramePr/>
          <p:nvPr>
            <p:extLst>
              <p:ext uri="{D42A27DB-BD31-4B8C-83A1-F6EECF244321}">
                <p14:modId xmlns:p14="http://schemas.microsoft.com/office/powerpoint/2010/main" val="3506163195"/>
              </p:ext>
            </p:extLst>
          </p:nvPr>
        </p:nvGraphicFramePr>
        <p:xfrm>
          <a:off x="293813" y="2009774"/>
          <a:ext cx="5592637" cy="48058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647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FOR BRANDS LOOKING TO CONNECT EMOTIONALLY, CINEMA is king</a:t>
            </a:r>
          </a:p>
        </p:txBody>
      </p:sp>
      <p:sp>
        <p:nvSpPr>
          <p:cNvPr id="2" name="Text Placeholder 1"/>
          <p:cNvSpPr>
            <a:spLocks noGrp="1"/>
          </p:cNvSpPr>
          <p:nvPr>
            <p:ph type="body" sz="quarter" idx="11"/>
          </p:nvPr>
        </p:nvSpPr>
        <p:spPr>
          <a:xfrm>
            <a:off x="5519651" y="7067183"/>
            <a:ext cx="7662459" cy="492443"/>
          </a:xfrm>
        </p:spPr>
        <p:txBody>
          <a:bodyPr/>
          <a:lstStyle/>
          <a:p>
            <a:endParaRPr lang="en-US" dirty="0"/>
          </a:p>
          <a:p>
            <a:r>
              <a:rPr lang="en-GB" kern="0" spc="-3" dirty="0">
                <a:solidFill>
                  <a:srgbClr val="BC8027">
                    <a:hueOff val="10811956"/>
                    <a:satOff val="-58544"/>
                    <a:lumOff val="-9736"/>
                  </a:srgbClr>
                </a:solidFill>
                <a:sym typeface="Raleway-Medium"/>
              </a:rPr>
              <a:t>Chart compares score for each medium against ‘ability to trigger a positive emotional response’ attribute, scored out of 10. </a:t>
            </a:r>
          </a:p>
          <a:p>
            <a:r>
              <a:rPr lang="en-GB" kern="0" spc="-3" dirty="0">
                <a:solidFill>
                  <a:srgbClr val="BC8027">
                    <a:hueOff val="10811956"/>
                    <a:satOff val="-58544"/>
                    <a:lumOff val="-9736"/>
                  </a:srgbClr>
                </a:solidFill>
                <a:sym typeface="Raleway-Medium"/>
              </a:rPr>
              <a:t>Source: Re-evaluating Media conducted by </a:t>
            </a:r>
            <a:r>
              <a:rPr lang="en-GB" kern="0" spc="-3" dirty="0" err="1">
                <a:solidFill>
                  <a:srgbClr val="BC8027">
                    <a:hueOff val="10811956"/>
                    <a:satOff val="-58544"/>
                    <a:lumOff val="-9736"/>
                  </a:srgbClr>
                </a:solidFill>
                <a:sym typeface="Raleway-Medium"/>
              </a:rPr>
              <a:t>Ebiquity</a:t>
            </a:r>
            <a:r>
              <a:rPr lang="en-GB" kern="0" spc="-3" dirty="0">
                <a:solidFill>
                  <a:srgbClr val="BC8027">
                    <a:hueOff val="10811956"/>
                    <a:satOff val="-58544"/>
                    <a:lumOff val="-9736"/>
                  </a:srgbClr>
                </a:solidFill>
                <a:sym typeface="Raleway-Medium"/>
              </a:rPr>
              <a:t>, other attributes also measured</a:t>
            </a:r>
            <a:endParaRPr lang="en-GB" kern="0" spc="-3" dirty="0">
              <a:solidFill>
                <a:srgbClr val="BC8027">
                  <a:hueOff val="10811956"/>
                  <a:satOff val="-58544"/>
                  <a:lumOff val="-9736"/>
                </a:srgbClr>
              </a:solidFill>
              <a:sym typeface="Raleway-Medium"/>
              <a:hlinkClick r:id="rId2"/>
            </a:endParaRPr>
          </a:p>
          <a:p>
            <a:endParaRPr lang="en-US" dirty="0"/>
          </a:p>
        </p:txBody>
      </p:sp>
      <p:pic>
        <p:nvPicPr>
          <p:cNvPr id="6" name="Picture 2" descr="Image result for ebiqui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26889" y="7170882"/>
            <a:ext cx="936021" cy="262378"/>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C0CD19A3-FBEE-4524-98C6-50ED5D35B2AC}"/>
              </a:ext>
            </a:extLst>
          </p:cNvPr>
          <p:cNvGraphicFramePr/>
          <p:nvPr/>
        </p:nvGraphicFramePr>
        <p:xfrm>
          <a:off x="270000" y="1572126"/>
          <a:ext cx="12772231" cy="514684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10">
            <a:extLst>
              <a:ext uri="{FF2B5EF4-FFF2-40B4-BE49-F238E27FC236}">
                <a16:creationId xmlns:a16="http://schemas.microsoft.com/office/drawing/2014/main" id="{02EB6231-EE89-4BBF-8B9A-AE200085B6C1}"/>
              </a:ext>
            </a:extLst>
          </p:cNvPr>
          <p:cNvSpPr>
            <a:spLocks noGrp="1"/>
          </p:cNvSpPr>
          <p:nvPr>
            <p:ph type="body" sz="quarter" idx="14"/>
          </p:nvPr>
        </p:nvSpPr>
        <p:spPr>
          <a:xfrm>
            <a:off x="270000" y="664058"/>
            <a:ext cx="12258884" cy="436608"/>
          </a:xfrm>
        </p:spPr>
        <p:txBody>
          <a:bodyPr/>
          <a:lstStyle/>
          <a:p>
            <a:r>
              <a:rPr lang="en-GB" dirty="0">
                <a:highlight>
                  <a:srgbClr val="FFFFFF"/>
                </a:highlight>
              </a:rPr>
              <a:t>Ebiquity’s ‘Re-evaluating media’ report, commissioned by </a:t>
            </a:r>
            <a:r>
              <a:rPr lang="en-GB" dirty="0" err="1">
                <a:highlight>
                  <a:srgbClr val="FFFFFF"/>
                </a:highlight>
              </a:rPr>
              <a:t>Radiocentre</a:t>
            </a:r>
            <a:r>
              <a:rPr lang="en-GB" dirty="0">
                <a:highlight>
                  <a:srgbClr val="FFFFFF"/>
                </a:highlight>
              </a:rPr>
              <a:t>, found that based on available industry evidence cinema scores the highest of all channels for its ability to trigger a positive emotional response for brands </a:t>
            </a:r>
          </a:p>
        </p:txBody>
      </p:sp>
    </p:spTree>
    <p:extLst>
      <p:ext uri="{BB962C8B-B14F-4D97-AF65-F5344CB8AC3E}">
        <p14:creationId xmlns:p14="http://schemas.microsoft.com/office/powerpoint/2010/main" val="765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613506-734E-4276-8A67-AA3ED31F2453}"/>
              </a:ext>
            </a:extLst>
          </p:cNvPr>
          <p:cNvSpPr>
            <a:spLocks noGrp="1"/>
          </p:cNvSpPr>
          <p:nvPr>
            <p:ph type="body" sz="quarter" idx="10"/>
          </p:nvPr>
        </p:nvSpPr>
        <p:spPr>
          <a:xfrm>
            <a:off x="1250105" y="1255599"/>
            <a:ext cx="10942740" cy="4133199"/>
          </a:xfrm>
        </p:spPr>
        <p:txBody>
          <a:bodyPr/>
          <a:lstStyle/>
          <a:p>
            <a:r>
              <a:rPr lang="en-GB" dirty="0">
                <a:solidFill>
                  <a:schemeClr val="bg1"/>
                </a:solidFill>
              </a:rPr>
              <a:t>“Emotional advertising is </a:t>
            </a:r>
            <a:r>
              <a:rPr lang="en-GB" dirty="0">
                <a:solidFill>
                  <a:srgbClr val="FFFFFF"/>
                </a:solidFill>
              </a:rPr>
              <a:t>twice as efficient </a:t>
            </a:r>
            <a:r>
              <a:rPr lang="en-GB" dirty="0">
                <a:solidFill>
                  <a:schemeClr val="bg1"/>
                </a:solidFill>
              </a:rPr>
              <a:t>as rational, and delivers </a:t>
            </a:r>
            <a:r>
              <a:rPr lang="en-GB" dirty="0"/>
              <a:t>twice the profit</a:t>
            </a:r>
            <a:r>
              <a:rPr lang="en-GB" dirty="0">
                <a:solidFill>
                  <a:schemeClr val="bg1"/>
                </a:solidFill>
              </a:rPr>
              <a:t>”</a:t>
            </a:r>
            <a:endParaRPr lang="en-US" dirty="0"/>
          </a:p>
        </p:txBody>
      </p:sp>
      <p:sp>
        <p:nvSpPr>
          <p:cNvPr id="3" name="Text Placeholder 2">
            <a:extLst>
              <a:ext uri="{FF2B5EF4-FFF2-40B4-BE49-F238E27FC236}">
                <a16:creationId xmlns:a16="http://schemas.microsoft.com/office/drawing/2014/main" id="{544BACCE-FA70-4382-B5CE-358A404FC245}"/>
              </a:ext>
            </a:extLst>
          </p:cNvPr>
          <p:cNvSpPr>
            <a:spLocks noGrp="1"/>
          </p:cNvSpPr>
          <p:nvPr>
            <p:ph type="body" sz="quarter" idx="11"/>
          </p:nvPr>
        </p:nvSpPr>
        <p:spPr/>
        <p:txBody>
          <a:bodyPr/>
          <a:lstStyle/>
          <a:p>
            <a:endParaRPr lang="en-GB"/>
          </a:p>
        </p:txBody>
      </p:sp>
      <p:sp>
        <p:nvSpPr>
          <p:cNvPr id="4" name="TextBox 3">
            <a:extLst>
              <a:ext uri="{FF2B5EF4-FFF2-40B4-BE49-F238E27FC236}">
                <a16:creationId xmlns:a16="http://schemas.microsoft.com/office/drawing/2014/main" id="{F1864CC2-68B2-4AD9-AEC4-325743A99F0D}"/>
              </a:ext>
            </a:extLst>
          </p:cNvPr>
          <p:cNvSpPr txBox="1"/>
          <p:nvPr/>
        </p:nvSpPr>
        <p:spPr>
          <a:xfrm>
            <a:off x="0" y="5596018"/>
            <a:ext cx="13442950" cy="3394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0" cap="none" spc="0" normalizeH="0" baseline="0" noProof="0" dirty="0">
                <a:ln>
                  <a:noFill/>
                </a:ln>
                <a:solidFill>
                  <a:srgbClr val="000000"/>
                </a:solidFill>
                <a:effectLst/>
                <a:uLnTx/>
                <a:uFillTx/>
                <a:latin typeface="Arial"/>
                <a:ea typeface="+mn-ea"/>
                <a:cs typeface="+mn-cs"/>
              </a:rPr>
              <a:t>BINET &amp; FIELD (The Long and the Short of it, 2012)</a:t>
            </a:r>
          </a:p>
        </p:txBody>
      </p:sp>
    </p:spTree>
    <p:extLst>
      <p:ext uri="{BB962C8B-B14F-4D97-AF65-F5344CB8AC3E}">
        <p14:creationId xmlns:p14="http://schemas.microsoft.com/office/powerpoint/2010/main" val="177818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85F257A-65AF-44B6-91AD-66D6A85326D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prstGeom prst="rect">
            <a:avLst/>
          </a:prstGeom>
        </p:spPr>
      </p:pic>
      <p:sp>
        <p:nvSpPr>
          <p:cNvPr id="17" name="Title 5">
            <a:extLst>
              <a:ext uri="{FF2B5EF4-FFF2-40B4-BE49-F238E27FC236}">
                <a16:creationId xmlns:a16="http://schemas.microsoft.com/office/drawing/2014/main" id="{B861F85F-F5FE-4395-BB4F-44513F6795AE}"/>
              </a:ext>
            </a:extLst>
          </p:cNvPr>
          <p:cNvSpPr>
            <a:spLocks noGrp="1"/>
          </p:cNvSpPr>
          <p:nvPr>
            <p:ph type="title"/>
          </p:nvPr>
        </p:nvSpPr>
        <p:spPr>
          <a:xfrm>
            <a:off x="270000" y="270000"/>
            <a:ext cx="12413343" cy="297159"/>
          </a:xfrm>
        </p:spPr>
        <p:txBody>
          <a:bodyPr/>
          <a:lstStyle/>
          <a:p>
            <a:r>
              <a:rPr lang="en-US" dirty="0">
                <a:solidFill>
                  <a:srgbClr val="FFFFFF"/>
                </a:solidFill>
              </a:rPr>
              <a:t>Emotion requires ATTENTION</a:t>
            </a:r>
            <a:endParaRPr lang="en-GB" dirty="0">
              <a:solidFill>
                <a:srgbClr val="FFFFFF"/>
              </a:solidFill>
            </a:endParaRPr>
          </a:p>
        </p:txBody>
      </p:sp>
    </p:spTree>
    <p:extLst>
      <p:ext uri="{BB962C8B-B14F-4D97-AF65-F5344CB8AC3E}">
        <p14:creationId xmlns:p14="http://schemas.microsoft.com/office/powerpoint/2010/main" val="350803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011869708"/>
              </p:ext>
            </p:extLst>
          </p:nvPr>
        </p:nvGraphicFramePr>
        <p:xfrm>
          <a:off x="511176" y="1487162"/>
          <a:ext cx="12420599" cy="499776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a:t>SIGNIFICANT ATTENTION TO THE ADVERTS IN CINEMA AND MAGAZINES</a:t>
            </a:r>
          </a:p>
        </p:txBody>
      </p:sp>
      <p:sp>
        <p:nvSpPr>
          <p:cNvPr id="5" name="Text Placeholder 3"/>
          <p:cNvSpPr txBox="1">
            <a:spLocks/>
          </p:cNvSpPr>
          <p:nvPr/>
        </p:nvSpPr>
        <p:spPr bwMode="gray">
          <a:xfrm>
            <a:off x="2597905" y="1558435"/>
            <a:ext cx="8247141" cy="436608"/>
          </a:xfrm>
          <a:prstGeom prst="rect">
            <a:avLst/>
          </a:prstGeom>
        </p:spPr>
        <p:txBody>
          <a:bodyPr lIns="0" tIns="0" rIns="0" bIns="0" anchor="t" anchorCtr="0"/>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lnSpc>
                <a:spcPct val="100000"/>
              </a:lnSpc>
            </a:pPr>
            <a:r>
              <a:rPr lang="en-US" sz="1600" dirty="0"/>
              <a:t>On a scale of 1 to 5, where 5 is full undivided attention and 1 is no attention at all, how much attention do you pay to the adverts in [channel]?</a:t>
            </a:r>
          </a:p>
        </p:txBody>
      </p:sp>
      <p:sp>
        <p:nvSpPr>
          <p:cNvPr id="7" name="Text Placeholder 1"/>
          <p:cNvSpPr>
            <a:spLocks noGrp="1"/>
          </p:cNvSpPr>
          <p:nvPr>
            <p:ph type="body" sz="quarter" idx="11"/>
          </p:nvPr>
        </p:nvSpPr>
        <p:spPr>
          <a:xfrm>
            <a:off x="10207149" y="7200451"/>
            <a:ext cx="3116263" cy="246221"/>
          </a:xfrm>
        </p:spPr>
        <p:txBody>
          <a:bodyPr/>
          <a:lstStyle/>
          <a:p>
            <a:pPr>
              <a:lnSpc>
                <a:spcPct val="100000"/>
              </a:lnSpc>
            </a:pPr>
            <a:r>
              <a:rPr lang="en-US" dirty="0"/>
              <a:t>Those rating 4 or 5 out of 5. Base: All adults</a:t>
            </a:r>
          </a:p>
          <a:p>
            <a:pPr>
              <a:lnSpc>
                <a:spcPct val="100000"/>
              </a:lnSpc>
            </a:pPr>
            <a:r>
              <a:rPr lang="en-US" dirty="0"/>
              <a:t>Source: Magnetic, “Pay Attention”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t="31575" b="32250"/>
          <a:stretch/>
        </p:blipFill>
        <p:spPr>
          <a:xfrm>
            <a:off x="1308704" y="7173319"/>
            <a:ext cx="1336526" cy="298453"/>
          </a:xfrm>
          <a:prstGeom prst="rect">
            <a:avLst/>
          </a:prstGeom>
        </p:spPr>
      </p:pic>
    </p:spTree>
    <p:extLst>
      <p:ext uri="{BB962C8B-B14F-4D97-AF65-F5344CB8AC3E}">
        <p14:creationId xmlns:p14="http://schemas.microsoft.com/office/powerpoint/2010/main" val="45091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05815-F366-4D8C-A732-E5E2AA3E0F52}"/>
              </a:ext>
            </a:extLst>
          </p:cNvPr>
          <p:cNvSpPr>
            <a:spLocks noGrp="1"/>
          </p:cNvSpPr>
          <p:nvPr>
            <p:ph type="title"/>
          </p:nvPr>
        </p:nvSpPr>
        <p:spPr/>
        <p:txBody>
          <a:bodyPr/>
          <a:lstStyle/>
          <a:p>
            <a:r>
              <a:rPr lang="en-GB" dirty="0"/>
              <a:t>Cinema ads are the advertising format 16-34s are most RECEPTIVE towards</a:t>
            </a:r>
          </a:p>
        </p:txBody>
      </p:sp>
      <p:sp>
        <p:nvSpPr>
          <p:cNvPr id="9" name="Text Placeholder 8">
            <a:extLst>
              <a:ext uri="{FF2B5EF4-FFF2-40B4-BE49-F238E27FC236}">
                <a16:creationId xmlns:a16="http://schemas.microsoft.com/office/drawing/2014/main" id="{6D2F4633-0027-4E58-8974-EB801B8095B4}"/>
              </a:ext>
            </a:extLst>
          </p:cNvPr>
          <p:cNvSpPr>
            <a:spLocks noGrp="1"/>
          </p:cNvSpPr>
          <p:nvPr>
            <p:ph type="body" sz="quarter" idx="14"/>
          </p:nvPr>
        </p:nvSpPr>
        <p:spPr>
          <a:xfrm>
            <a:off x="270000" y="620514"/>
            <a:ext cx="12423740" cy="436608"/>
          </a:xfrm>
        </p:spPr>
        <p:txBody>
          <a:bodyPr/>
          <a:lstStyle/>
          <a:p>
            <a:r>
              <a:rPr lang="en-GB" dirty="0"/>
              <a:t>Independent research from Kantar found that traditional AV ad formats are preferred by all generations but specifically cinema rates well amongst young audiences. </a:t>
            </a:r>
          </a:p>
        </p:txBody>
      </p:sp>
      <p:sp>
        <p:nvSpPr>
          <p:cNvPr id="12" name="Text Placeholder 6">
            <a:extLst>
              <a:ext uri="{FF2B5EF4-FFF2-40B4-BE49-F238E27FC236}">
                <a16:creationId xmlns:a16="http://schemas.microsoft.com/office/drawing/2014/main" id="{34357D58-7CDE-4677-B1FB-B89DC7B9A6B5}"/>
              </a:ext>
            </a:extLst>
          </p:cNvPr>
          <p:cNvSpPr txBox="1">
            <a:spLocks/>
          </p:cNvSpPr>
          <p:nvPr/>
        </p:nvSpPr>
        <p:spPr>
          <a:xfrm>
            <a:off x="2063719"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99A8"/>
                </a:solidFill>
                <a:effectLst/>
                <a:uLnTx/>
                <a:uFillTx/>
                <a:latin typeface="Arial"/>
                <a:ea typeface="+mn-ea"/>
                <a:cs typeface="+mn-cs"/>
              </a:rPr>
              <a:t>Gen Z</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16-19 year olds</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400" b="1" i="0" u="none" strike="noStrike" kern="1200" cap="none" spc="0" normalizeH="0" baseline="0" noProof="0" dirty="0">
              <a:ln>
                <a:noFill/>
              </a:ln>
              <a:solidFill>
                <a:srgbClr val="0099A8"/>
              </a:solidFill>
              <a:effectLst/>
              <a:uLnTx/>
              <a:uFillTx/>
              <a:latin typeface="Arial"/>
              <a:ea typeface="+mn-ea"/>
              <a:cs typeface="+mn-cs"/>
            </a:endParaRPr>
          </a:p>
        </p:txBody>
      </p:sp>
      <p:sp>
        <p:nvSpPr>
          <p:cNvPr id="13" name="Text Placeholder 10">
            <a:extLst>
              <a:ext uri="{FF2B5EF4-FFF2-40B4-BE49-F238E27FC236}">
                <a16:creationId xmlns:a16="http://schemas.microsoft.com/office/drawing/2014/main" id="{BF6837F1-5D0D-4F7F-873A-79141BA46F95}"/>
              </a:ext>
            </a:extLst>
          </p:cNvPr>
          <p:cNvSpPr txBox="1">
            <a:spLocks/>
          </p:cNvSpPr>
          <p:nvPr/>
        </p:nvSpPr>
        <p:spPr>
          <a:xfrm>
            <a:off x="5306842"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33006F"/>
                </a:solidFill>
                <a:effectLst/>
                <a:uLnTx/>
                <a:uFillTx/>
                <a:latin typeface="Arial"/>
                <a:ea typeface="+mn-ea"/>
                <a:cs typeface="+mn-cs"/>
              </a:rPr>
              <a:t>Gen Y</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20-34 year olds</a:t>
            </a:r>
          </a:p>
        </p:txBody>
      </p:sp>
      <p:sp>
        <p:nvSpPr>
          <p:cNvPr id="14" name="Text Placeholder 12">
            <a:extLst>
              <a:ext uri="{FF2B5EF4-FFF2-40B4-BE49-F238E27FC236}">
                <a16:creationId xmlns:a16="http://schemas.microsoft.com/office/drawing/2014/main" id="{76A2BDB1-200E-4774-86B7-BEC3E32E08C2}"/>
              </a:ext>
            </a:extLst>
          </p:cNvPr>
          <p:cNvSpPr txBox="1">
            <a:spLocks/>
          </p:cNvSpPr>
          <p:nvPr/>
        </p:nvSpPr>
        <p:spPr>
          <a:xfrm>
            <a:off x="8518605"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547AD"/>
                </a:solidFill>
                <a:effectLst/>
                <a:uLnTx/>
                <a:uFillTx/>
                <a:latin typeface="Arial"/>
                <a:ea typeface="+mn-ea"/>
                <a:cs typeface="+mn-cs"/>
              </a:rPr>
              <a:t>Gen X</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35-49 year olds</a:t>
            </a:r>
          </a:p>
        </p:txBody>
      </p:sp>
      <p:graphicFrame>
        <p:nvGraphicFramePr>
          <p:cNvPr id="15" name="Table 14">
            <a:extLst>
              <a:ext uri="{FF2B5EF4-FFF2-40B4-BE49-F238E27FC236}">
                <a16:creationId xmlns:a16="http://schemas.microsoft.com/office/drawing/2014/main" id="{3C7E132B-7EB9-4133-82DC-8CC07684CDBB}"/>
              </a:ext>
            </a:extLst>
          </p:cNvPr>
          <p:cNvGraphicFramePr>
            <a:graphicFrameLocks noGrp="1"/>
          </p:cNvGraphicFramePr>
          <p:nvPr/>
        </p:nvGraphicFramePr>
        <p:xfrm>
          <a:off x="2130413" y="5251329"/>
          <a:ext cx="9409401" cy="1407044"/>
        </p:xfrm>
        <a:graphic>
          <a:graphicData uri="http://schemas.openxmlformats.org/drawingml/2006/table">
            <a:tbl>
              <a:tblPr firstRow="1" bandRow="1">
                <a:tableStyleId>{5C22544A-7EE6-4342-B048-85BDC9FD1C3A}</a:tableStyleId>
              </a:tblPr>
              <a:tblGrid>
                <a:gridCol w="1456238">
                  <a:extLst>
                    <a:ext uri="{9D8B030D-6E8A-4147-A177-3AD203B41FA5}">
                      <a16:colId xmlns:a16="http://schemas.microsoft.com/office/drawing/2014/main" val="20000"/>
                    </a:ext>
                  </a:extLst>
                </a:gridCol>
                <a:gridCol w="1623317">
                  <a:extLst>
                    <a:ext uri="{9D8B030D-6E8A-4147-A177-3AD203B41FA5}">
                      <a16:colId xmlns:a16="http://schemas.microsoft.com/office/drawing/2014/main" val="20001"/>
                    </a:ext>
                  </a:extLst>
                </a:gridCol>
                <a:gridCol w="3287730">
                  <a:extLst>
                    <a:ext uri="{9D8B030D-6E8A-4147-A177-3AD203B41FA5}">
                      <a16:colId xmlns:a16="http://schemas.microsoft.com/office/drawing/2014/main" val="20002"/>
                    </a:ext>
                  </a:extLst>
                </a:gridCol>
                <a:gridCol w="3042116">
                  <a:extLst>
                    <a:ext uri="{9D8B030D-6E8A-4147-A177-3AD203B41FA5}">
                      <a16:colId xmlns:a16="http://schemas.microsoft.com/office/drawing/2014/main" val="20003"/>
                    </a:ext>
                  </a:extLst>
                </a:gridCol>
              </a:tblGrid>
              <a:tr h="351761">
                <a:tc>
                  <a:txBody>
                    <a:bodyPr/>
                    <a:lstStyle/>
                    <a:p>
                      <a:pPr>
                        <a:lnSpc>
                          <a:spcPts val="1500"/>
                        </a:lnSpc>
                      </a:pPr>
                      <a:r>
                        <a:rPr lang="en-GB" sz="1000" b="1" dirty="0">
                          <a:ln>
                            <a:noFill/>
                          </a:ln>
                          <a:solidFill>
                            <a:schemeClr val="bg1"/>
                          </a:solidFill>
                        </a:rPr>
                        <a:t>Cinema ads</a:t>
                      </a:r>
                      <a:endParaRPr lang="en-GB" sz="1000" dirty="0">
                        <a:ln>
                          <a:noFill/>
                        </a:ln>
                        <a:solidFill>
                          <a:schemeClr val="accent6"/>
                        </a:solidFill>
                      </a:endParaRPr>
                    </a:p>
                  </a:txBody>
                  <a:tcPr marL="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chemeClr val="bg1"/>
                          </a:solidFill>
                        </a:rPr>
                        <a:t>44%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chemeClr val="bg1"/>
                          </a:solidFill>
                        </a:rPr>
                        <a:t>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0" dirty="0">
                          <a:solidFill>
                            <a:schemeClr val="bg1"/>
                          </a:solidFill>
                        </a:rPr>
                        <a:t>31%</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761">
                <a:tc>
                  <a:txBody>
                    <a:bodyPr/>
                    <a:lstStyle/>
                    <a:p>
                      <a:pPr>
                        <a:lnSpc>
                          <a:spcPts val="1500"/>
                        </a:lnSpc>
                      </a:pPr>
                      <a:r>
                        <a:rPr lang="en-GB" sz="1000" b="1" kern="1200" dirty="0">
                          <a:ln>
                            <a:noFill/>
                          </a:ln>
                          <a:solidFill>
                            <a:schemeClr val="bg1"/>
                          </a:solidFill>
                          <a:latin typeface="+mn-lt"/>
                          <a:ea typeface="+mn-ea"/>
                          <a:cs typeface="+mn-cs"/>
                        </a:rPr>
                        <a:t>TV ads</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bg1"/>
                          </a:solidFill>
                        </a:rPr>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bg1"/>
                          </a:solidFill>
                        </a:rPr>
                        <a:t>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0" dirty="0">
                          <a:solidFill>
                            <a:schemeClr val="bg1"/>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761">
                <a:tc>
                  <a:txBody>
                    <a:bodyPr/>
                    <a:lstStyle/>
                    <a:p>
                      <a:pPr>
                        <a:lnSpc>
                          <a:spcPts val="1500"/>
                        </a:lnSpc>
                      </a:pPr>
                      <a:r>
                        <a:rPr lang="en-GB" sz="1000" b="1" kern="1200" dirty="0">
                          <a:ln>
                            <a:noFill/>
                          </a:ln>
                          <a:solidFill>
                            <a:schemeClr val="bg1"/>
                          </a:solidFill>
                          <a:latin typeface="+mn-lt"/>
                          <a:ea typeface="+mn-ea"/>
                          <a:cs typeface="+mn-cs"/>
                        </a:rPr>
                        <a:t>Video ads (laptop/PC)</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761">
                <a:tc>
                  <a:txBody>
                    <a:bodyPr/>
                    <a:lstStyle/>
                    <a:p>
                      <a:pPr>
                        <a:lnSpc>
                          <a:spcPts val="1500"/>
                        </a:lnSpc>
                      </a:pPr>
                      <a:r>
                        <a:rPr lang="en-GB" sz="1000" b="1" kern="1200" dirty="0">
                          <a:ln>
                            <a:noFill/>
                          </a:ln>
                          <a:solidFill>
                            <a:schemeClr val="bg1"/>
                          </a:solidFill>
                          <a:latin typeface="+mn-lt"/>
                          <a:ea typeface="+mn-ea"/>
                          <a:cs typeface="+mn-cs"/>
                        </a:rPr>
                        <a:t>Video ads (mobile)</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9" name="Text Placeholder 13">
            <a:extLst>
              <a:ext uri="{FF2B5EF4-FFF2-40B4-BE49-F238E27FC236}">
                <a16:creationId xmlns:a16="http://schemas.microsoft.com/office/drawing/2014/main" id="{BF1C9611-68F7-4906-A472-AE4C01FA99F7}"/>
              </a:ext>
            </a:extLst>
          </p:cNvPr>
          <p:cNvSpPr txBox="1">
            <a:spLocks/>
          </p:cNvSpPr>
          <p:nvPr/>
        </p:nvSpPr>
        <p:spPr bwMode="gray">
          <a:xfrm>
            <a:off x="7461135" y="7116113"/>
            <a:ext cx="5835843" cy="308472"/>
          </a:xfrm>
          <a:prstGeom prst="rect">
            <a:avLst/>
          </a:prstGeom>
        </p:spPr>
        <p:txBody>
          <a:bodyPr vert="horz" lIns="0" tIns="0" rIns="0" bIns="0" rtlCol="0" anchor="b" anchorCtr="0">
            <a:noAutofit/>
          </a:bodyPr>
          <a:lstStyle>
            <a:lvl1pPr marL="0" indent="0" algn="r" defTabSz="961844" rtl="0" eaLnBrk="1" latinLnBrk="0" hangingPunct="1">
              <a:lnSpc>
                <a:spcPts val="842"/>
              </a:lnSpc>
              <a:spcBef>
                <a:spcPts val="0"/>
              </a:spcBef>
              <a:buClr>
                <a:srgbClr val="FFFFFF"/>
              </a:buClr>
              <a:buSzPct val="100000"/>
              <a:buFont typeface="Arial"/>
              <a:buNone/>
              <a:defRPr sz="800" b="0" kern="1200" baseline="0">
                <a:solidFill>
                  <a:srgbClr val="000000"/>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Kantar – </a:t>
            </a:r>
            <a:r>
              <a:rPr kumimoji="0" lang="en-GB" sz="800" b="0" i="0" u="none" strike="noStrike" kern="1200" cap="none" spc="0" normalizeH="0" baseline="0" noProof="0" dirty="0" err="1">
                <a:ln>
                  <a:noFill/>
                </a:ln>
                <a:solidFill>
                  <a:srgbClr val="000000"/>
                </a:solidFill>
                <a:effectLst/>
                <a:uLnTx/>
                <a:uFillTx/>
                <a:latin typeface="Arial"/>
                <a:ea typeface="+mn-ea"/>
                <a:cs typeface="+mn-cs"/>
              </a:rPr>
              <a:t>AdReaction</a:t>
            </a:r>
            <a:r>
              <a:rPr kumimoji="0" lang="en-GB" sz="800" b="0" i="0" u="none" strike="noStrike" kern="1200" cap="none" spc="0" normalizeH="0" baseline="0" noProof="0" dirty="0">
                <a:ln>
                  <a:noFill/>
                </a:ln>
                <a:solidFill>
                  <a:srgbClr val="000000"/>
                </a:solidFill>
                <a:effectLst/>
                <a:uLnTx/>
                <a:uFillTx/>
                <a:latin typeface="Arial"/>
                <a:ea typeface="+mn-ea"/>
                <a:cs typeface="+mn-cs"/>
              </a:rPr>
              <a:t> Study</a:t>
            </a:r>
          </a:p>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‘How would you describe your attitude towards each of the following formats of advertising? - % net positive ’</a:t>
            </a:r>
          </a:p>
        </p:txBody>
      </p:sp>
      <p:cxnSp>
        <p:nvCxnSpPr>
          <p:cNvPr id="20" name="Straight Connector 19">
            <a:extLst>
              <a:ext uri="{FF2B5EF4-FFF2-40B4-BE49-F238E27FC236}">
                <a16:creationId xmlns:a16="http://schemas.microsoft.com/office/drawing/2014/main" id="{E3C56CF6-A99C-4D85-999C-1CB9188511FF}"/>
              </a:ext>
            </a:extLst>
          </p:cNvPr>
          <p:cNvCxnSpPr/>
          <p:nvPr/>
        </p:nvCxnSpPr>
        <p:spPr>
          <a:xfrm flipV="1">
            <a:off x="1210385" y="7153780"/>
            <a:ext cx="0" cy="360000"/>
          </a:xfrm>
          <a:prstGeom prst="line">
            <a:avLst/>
          </a:prstGeom>
          <a:ln w="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2" name="Picture 2" descr="C:\Users\RafalimananaL\Desktop\OUTILS\New MB logo - SEPT 16\PNG\PNG\Kantar_Millwardbrown_Small_Logo_BLACK_RGB.png">
            <a:extLst>
              <a:ext uri="{FF2B5EF4-FFF2-40B4-BE49-F238E27FC236}">
                <a16:creationId xmlns:a16="http://schemas.microsoft.com/office/drawing/2014/main" id="{EC2AB365-B279-4F26-B750-54B2EE0EAA1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5207"/>
          <a:stretch/>
        </p:blipFill>
        <p:spPr bwMode="auto">
          <a:xfrm>
            <a:off x="1356274" y="7191880"/>
            <a:ext cx="900544" cy="2497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286E19-1D9E-4D59-B364-7FC22FE0581F}"/>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7852" r="22783"/>
          <a:stretch/>
        </p:blipFill>
        <p:spPr>
          <a:xfrm>
            <a:off x="8591198" y="1756957"/>
            <a:ext cx="3108094" cy="3331684"/>
          </a:xfrm>
          <a:prstGeom prst="rect">
            <a:avLst/>
          </a:prstGeom>
        </p:spPr>
      </p:pic>
      <p:pic>
        <p:nvPicPr>
          <p:cNvPr id="5" name="Picture 4">
            <a:extLst>
              <a:ext uri="{FF2B5EF4-FFF2-40B4-BE49-F238E27FC236}">
                <a16:creationId xmlns:a16="http://schemas.microsoft.com/office/drawing/2014/main" id="{B1FCB2C3-CB77-4054-BF88-3D3973EB173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0173" t="-309" r="20073" b="309"/>
          <a:stretch/>
        </p:blipFill>
        <p:spPr>
          <a:xfrm>
            <a:off x="5410511" y="1756957"/>
            <a:ext cx="3108094" cy="3331684"/>
          </a:xfrm>
          <a:prstGeom prst="rect">
            <a:avLst/>
          </a:prstGeom>
        </p:spPr>
      </p:pic>
      <p:pic>
        <p:nvPicPr>
          <p:cNvPr id="11" name="Picture 10">
            <a:extLst>
              <a:ext uri="{FF2B5EF4-FFF2-40B4-BE49-F238E27FC236}">
                <a16:creationId xmlns:a16="http://schemas.microsoft.com/office/drawing/2014/main" id="{9064886E-A741-41A6-AC64-1F5160F2D827}"/>
              </a:ext>
            </a:extLst>
          </p:cNvPr>
          <p:cNvPicPr>
            <a:picLocks noChangeAspect="1"/>
          </p:cNvPicPr>
          <p:nvPr/>
        </p:nvPicPr>
        <p:blipFill rotWithShape="1">
          <a:blip r:embed="rId6" cstate="print">
            <a:grayscl/>
            <a:extLst>
              <a:ext uri="{28A0092B-C50C-407E-A947-70E740481C1C}">
                <a14:useLocalDpi xmlns:a14="http://schemas.microsoft.com/office/drawing/2010/main" val="0"/>
              </a:ext>
            </a:extLst>
          </a:blip>
          <a:srcRect l="37042" t="13323" r="11561" b="4036"/>
          <a:stretch/>
        </p:blipFill>
        <p:spPr>
          <a:xfrm>
            <a:off x="2181593" y="1756957"/>
            <a:ext cx="3108094" cy="3331684"/>
          </a:xfrm>
          <a:prstGeom prst="rect">
            <a:avLst/>
          </a:prstGeom>
        </p:spPr>
      </p:pic>
    </p:spTree>
    <p:extLst>
      <p:ext uri="{BB962C8B-B14F-4D97-AF65-F5344CB8AC3E}">
        <p14:creationId xmlns:p14="http://schemas.microsoft.com/office/powerpoint/2010/main" val="370676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8A2F5A-3968-45F3-8B5D-7953229ADFC6}"/>
              </a:ext>
            </a:extLst>
          </p:cNvPr>
          <p:cNvSpPr>
            <a:spLocks noGrp="1"/>
          </p:cNvSpPr>
          <p:nvPr>
            <p:ph type="title"/>
          </p:nvPr>
        </p:nvSpPr>
        <p:spPr/>
        <p:txBody>
          <a:bodyPr/>
          <a:lstStyle/>
          <a:p>
            <a:r>
              <a:rPr lang="en-US" dirty="0">
                <a:solidFill>
                  <a:schemeClr val="bg1"/>
                </a:solidFill>
              </a:rPr>
              <a:t>cinema ads reign supreme for attention and positivity</a:t>
            </a:r>
            <a:endParaRPr lang="en-GB" dirty="0">
              <a:solidFill>
                <a:schemeClr val="bg1"/>
              </a:solidFill>
            </a:endParaRPr>
          </a:p>
        </p:txBody>
      </p:sp>
      <p:sp>
        <p:nvSpPr>
          <p:cNvPr id="10" name="Text Placeholder 9">
            <a:extLst>
              <a:ext uri="{FF2B5EF4-FFF2-40B4-BE49-F238E27FC236}">
                <a16:creationId xmlns:a16="http://schemas.microsoft.com/office/drawing/2014/main" id="{B8B722AD-1FE1-4626-B133-B1A2B3292BE4}"/>
              </a:ext>
            </a:extLst>
          </p:cNvPr>
          <p:cNvSpPr>
            <a:spLocks noGrp="1"/>
          </p:cNvSpPr>
          <p:nvPr>
            <p:ph type="body" sz="quarter" idx="14"/>
          </p:nvPr>
        </p:nvSpPr>
        <p:spPr/>
        <p:txBody>
          <a:bodyPr/>
          <a:lstStyle/>
          <a:p>
            <a:r>
              <a:rPr lang="en-GB" dirty="0"/>
              <a:t>Cinema has a clear advantage for brands offering a format where its regular users are far more likely to feel positive towards the ads they see and the amount of attention they pay to them. </a:t>
            </a:r>
          </a:p>
        </p:txBody>
      </p:sp>
      <p:sp>
        <p:nvSpPr>
          <p:cNvPr id="9" name="Text Placeholder 8">
            <a:extLst>
              <a:ext uri="{FF2B5EF4-FFF2-40B4-BE49-F238E27FC236}">
                <a16:creationId xmlns:a16="http://schemas.microsoft.com/office/drawing/2014/main" id="{77D83FAF-BEF6-44E9-A417-F5F597D6DEBF}"/>
              </a:ext>
            </a:extLst>
          </p:cNvPr>
          <p:cNvSpPr>
            <a:spLocks noGrp="1"/>
          </p:cNvSpPr>
          <p:nvPr>
            <p:ph type="body" sz="quarter" idx="11"/>
          </p:nvPr>
        </p:nvSpPr>
        <p:spPr>
          <a:xfrm>
            <a:off x="1600200" y="7133128"/>
            <a:ext cx="11726863" cy="492443"/>
          </a:xfrm>
          <a:ln>
            <a:noFill/>
          </a:ln>
        </p:spPr>
        <p:txBody>
          <a:bodyPr vert="horz" lIns="0" tIns="0" rIns="0" bIns="0" rtlCol="0" anchor="ctr">
            <a:spAutoFit/>
          </a:bodyPr>
          <a:lstStyle/>
          <a:p>
            <a:r>
              <a:rPr lang="en-GB" dirty="0"/>
              <a:t>Source: Old Salt</a:t>
            </a:r>
          </a:p>
          <a:p>
            <a:r>
              <a:rPr lang="en-US" dirty="0"/>
              <a:t>Typically, how much attention do you pay to the adverts in the following places on a scale of 1 to 5, where 1 is no attention at all and 5 is full undivided attention? </a:t>
            </a:r>
          </a:p>
          <a:p>
            <a:r>
              <a:rPr lang="en-US" dirty="0"/>
              <a:t>How would you describe your attitude towards each of the following formats of advertising on a scale of 1 to 5 where 1 is very negative and 5 is very positive?  Chart shows proportion scoring 4-5 out of 5.</a:t>
            </a:r>
          </a:p>
          <a:p>
            <a:endParaRPr lang="en-GB" dirty="0"/>
          </a:p>
        </p:txBody>
      </p:sp>
      <p:cxnSp>
        <p:nvCxnSpPr>
          <p:cNvPr id="35" name="Straight Connector 34">
            <a:extLst>
              <a:ext uri="{FF2B5EF4-FFF2-40B4-BE49-F238E27FC236}">
                <a16:creationId xmlns:a16="http://schemas.microsoft.com/office/drawing/2014/main" id="{9E17F7D7-4A9A-4E6F-ADC7-3F52097AFEE8}"/>
              </a:ext>
            </a:extLst>
          </p:cNvPr>
          <p:cNvCxnSpPr/>
          <p:nvPr/>
        </p:nvCxnSpPr>
        <p:spPr>
          <a:xfrm>
            <a:off x="1607930" y="3704278"/>
            <a:ext cx="1043890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73EE44E-BC03-45CA-A34E-C2918B33325E}"/>
              </a:ext>
            </a:extLst>
          </p:cNvPr>
          <p:cNvSpPr/>
          <p:nvPr/>
        </p:nvSpPr>
        <p:spPr>
          <a:xfrm>
            <a:off x="1607929" y="1663156"/>
            <a:ext cx="10467825" cy="4035958"/>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985"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cxnSp>
        <p:nvCxnSpPr>
          <p:cNvPr id="37" name="Straight Connector 36">
            <a:extLst>
              <a:ext uri="{FF2B5EF4-FFF2-40B4-BE49-F238E27FC236}">
                <a16:creationId xmlns:a16="http://schemas.microsoft.com/office/drawing/2014/main" id="{03F51D37-C7C1-4644-ADD1-6BEF201E182D}"/>
              </a:ext>
            </a:extLst>
          </p:cNvPr>
          <p:cNvCxnSpPr>
            <a:cxnSpLocks/>
          </p:cNvCxnSpPr>
          <p:nvPr/>
        </p:nvCxnSpPr>
        <p:spPr>
          <a:xfrm>
            <a:off x="6866354" y="1663156"/>
            <a:ext cx="0" cy="403595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40" name="Chart 39">
            <a:extLst>
              <a:ext uri="{FF2B5EF4-FFF2-40B4-BE49-F238E27FC236}">
                <a16:creationId xmlns:a16="http://schemas.microsoft.com/office/drawing/2014/main" id="{0A0B2E31-9BA6-4E92-9537-D917D7A01E81}"/>
              </a:ext>
            </a:extLst>
          </p:cNvPr>
          <p:cNvGraphicFramePr/>
          <p:nvPr/>
        </p:nvGraphicFramePr>
        <p:xfrm>
          <a:off x="824284" y="1280165"/>
          <a:ext cx="12084140" cy="4848225"/>
        </p:xfrm>
        <a:graphic>
          <a:graphicData uri="http://schemas.openxmlformats.org/drawingml/2006/chart">
            <c:chart xmlns:c="http://schemas.openxmlformats.org/drawingml/2006/chart" xmlns:r="http://schemas.openxmlformats.org/officeDocument/2006/relationships" r:id="rId2"/>
          </a:graphicData>
        </a:graphic>
      </p:graphicFrame>
      <p:sp>
        <p:nvSpPr>
          <p:cNvPr id="41" name="TextBox 40">
            <a:extLst>
              <a:ext uri="{FF2B5EF4-FFF2-40B4-BE49-F238E27FC236}">
                <a16:creationId xmlns:a16="http://schemas.microsoft.com/office/drawing/2014/main" id="{6664F2EA-D8F6-47DD-9982-07103594EBE4}"/>
              </a:ext>
            </a:extLst>
          </p:cNvPr>
          <p:cNvSpPr txBox="1"/>
          <p:nvPr/>
        </p:nvSpPr>
        <p:spPr>
          <a:xfrm rot="16200000">
            <a:off x="-1168012" y="3565747"/>
            <a:ext cx="3645404" cy="600805"/>
          </a:xfrm>
          <a:prstGeom prst="rect">
            <a:avLst/>
          </a:prstGeom>
          <a:noFill/>
        </p:spPr>
        <p:txBody>
          <a:bodyPr wrap="square">
            <a:spAutoFit/>
          </a:bodyPr>
          <a:lstStyle/>
          <a:p>
            <a:pPr marL="0" marR="0" lvl="0" indent="0" algn="ctr" defTabSz="1008126" rtl="0" eaLnBrk="1" fontAlgn="auto" latinLnBrk="0" hangingPunct="1">
              <a:lnSpc>
                <a:spcPct val="107000"/>
              </a:lnSpc>
              <a:spcBef>
                <a:spcPts val="0"/>
              </a:spcBef>
              <a:spcAft>
                <a:spcPts val="882"/>
              </a:spcAft>
              <a:buClrTx/>
              <a:buSzTx/>
              <a:buFontTx/>
              <a:buNone/>
              <a:tabLst/>
              <a:defRPr/>
            </a:pPr>
            <a:r>
              <a:rPr kumimoji="0" lang="en-GB" sz="1544" b="1" i="0" u="none" strike="noStrike" kern="1200" cap="none" spc="0" normalizeH="0" baseline="0" noProof="0" dirty="0">
                <a:ln>
                  <a:noFill/>
                </a:ln>
                <a:solidFill>
                  <a:srgbClr val="000000"/>
                </a:solidFill>
                <a:effectLst/>
                <a:uLnTx/>
                <a:uFillTx/>
                <a:latin typeface="Arial"/>
                <a:ea typeface="Cambria" panose="02040503050406030204" pitchFamily="18" charset="0"/>
                <a:cs typeface="Arial" panose="020B0604020202020204" pitchFamily="34" charset="0"/>
              </a:rPr>
              <a:t>% of all monthly users of each format who feel positive towards ads</a:t>
            </a:r>
            <a:endParaRPr kumimoji="0" lang="en-GB" sz="1544" b="1" i="0" u="none" strike="noStrike" kern="1200" cap="none" spc="0" normalizeH="0" baseline="0" noProof="0" dirty="0">
              <a:ln>
                <a:noFill/>
              </a:ln>
              <a:solidFill>
                <a:srgbClr val="000000"/>
              </a:solidFill>
              <a:effectLst/>
              <a:uLnTx/>
              <a:uFillTx/>
              <a:latin typeface="Arial"/>
              <a:ea typeface="Trebuchet MS" panose="020B0603020202020204" pitchFamily="34" charset="0"/>
              <a:cs typeface="Trebuchet MS" panose="020B0603020202020204" pitchFamily="34" charset="0"/>
            </a:endParaRPr>
          </a:p>
        </p:txBody>
      </p:sp>
      <p:sp>
        <p:nvSpPr>
          <p:cNvPr id="42" name="TextBox 41">
            <a:extLst>
              <a:ext uri="{FF2B5EF4-FFF2-40B4-BE49-F238E27FC236}">
                <a16:creationId xmlns:a16="http://schemas.microsoft.com/office/drawing/2014/main" id="{AFD99470-6AD6-4FE6-BEF1-06BCE720859E}"/>
              </a:ext>
            </a:extLst>
          </p:cNvPr>
          <p:cNvSpPr txBox="1"/>
          <p:nvPr/>
        </p:nvSpPr>
        <p:spPr>
          <a:xfrm>
            <a:off x="3601671" y="6271133"/>
            <a:ext cx="6529366" cy="328488"/>
          </a:xfrm>
          <a:prstGeom prst="rect">
            <a:avLst/>
          </a:prstGeom>
          <a:noFill/>
        </p:spPr>
        <p:txBody>
          <a:bodyPr wrap="square">
            <a:spAutoFit/>
          </a:bodyPr>
          <a:lstStyle/>
          <a:p>
            <a:pPr marL="0" marR="0" lvl="0" indent="0" algn="ctr" defTabSz="1008126" rtl="0" eaLnBrk="1" fontAlgn="auto" latinLnBrk="0" hangingPunct="1">
              <a:lnSpc>
                <a:spcPct val="107000"/>
              </a:lnSpc>
              <a:spcBef>
                <a:spcPts val="0"/>
              </a:spcBef>
              <a:spcAft>
                <a:spcPts val="882"/>
              </a:spcAft>
              <a:buClrTx/>
              <a:buSzTx/>
              <a:buFontTx/>
              <a:buNone/>
              <a:tabLst/>
              <a:defRPr/>
            </a:pPr>
            <a:r>
              <a:rPr kumimoji="0" lang="en-GB" sz="1544" b="1" i="0" u="none" strike="noStrike" kern="1200" cap="none" spc="0" normalizeH="0" baseline="0" noProof="0" dirty="0">
                <a:ln>
                  <a:noFill/>
                </a:ln>
                <a:solidFill>
                  <a:srgbClr val="000000"/>
                </a:solidFill>
                <a:effectLst/>
                <a:uLnTx/>
                <a:uFillTx/>
                <a:latin typeface="Arial"/>
                <a:ea typeface="Cambria" panose="02040503050406030204" pitchFamily="18" charset="0"/>
                <a:cs typeface="Arial" panose="020B0604020202020204" pitchFamily="34" charset="0"/>
              </a:rPr>
              <a:t>% of all monthly users of each format who pay attention to ads</a:t>
            </a:r>
            <a:endParaRPr kumimoji="0" lang="en-GB" sz="1544" b="1" i="0" u="none" strike="noStrike" kern="1200" cap="none" spc="0" normalizeH="0" baseline="0" noProof="0" dirty="0">
              <a:ln>
                <a:noFill/>
              </a:ln>
              <a:solidFill>
                <a:srgbClr val="000000"/>
              </a:solidFill>
              <a:effectLst/>
              <a:uLnTx/>
              <a:uFillTx/>
              <a:latin typeface="Arial"/>
              <a:ea typeface="Trebuchet MS" panose="020B0603020202020204" pitchFamily="34" charset="0"/>
              <a:cs typeface="Trebuchet MS" panose="020B0603020202020204" pitchFamily="34" charset="0"/>
            </a:endParaRPr>
          </a:p>
        </p:txBody>
      </p:sp>
    </p:spTree>
    <p:extLst>
      <p:ext uri="{BB962C8B-B14F-4D97-AF65-F5344CB8AC3E}">
        <p14:creationId xmlns:p14="http://schemas.microsoft.com/office/powerpoint/2010/main" val="14958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7BAAA9-FB20-4F08-BFEE-1F55847FBD66}"/>
              </a:ext>
            </a:extLst>
          </p:cNvPr>
          <p:cNvSpPr>
            <a:spLocks noGrp="1"/>
          </p:cNvSpPr>
          <p:nvPr>
            <p:ph type="title"/>
          </p:nvPr>
        </p:nvSpPr>
        <p:spPr/>
        <p:txBody>
          <a:bodyPr/>
          <a:lstStyle/>
          <a:p>
            <a:r>
              <a:rPr lang="en-US" sz="3087" dirty="0"/>
              <a:t>AN INTRODUCTION TO CINEMA</a:t>
            </a:r>
            <a:endParaRPr lang="en-GB" sz="3087" dirty="0"/>
          </a:p>
        </p:txBody>
      </p:sp>
      <p:sp>
        <p:nvSpPr>
          <p:cNvPr id="2" name="Oval 1">
            <a:extLst>
              <a:ext uri="{FF2B5EF4-FFF2-40B4-BE49-F238E27FC236}">
                <a16:creationId xmlns:a16="http://schemas.microsoft.com/office/drawing/2014/main" id="{EE8A86E8-D5AA-4CC8-8CAC-8649D47B39F9}"/>
              </a:ext>
            </a:extLst>
          </p:cNvPr>
          <p:cNvSpPr/>
          <p:nvPr/>
        </p:nvSpPr>
        <p:spPr>
          <a:xfrm>
            <a:off x="522514" y="1812471"/>
            <a:ext cx="3608615" cy="3641271"/>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b="1" dirty="0">
                <a:solidFill>
                  <a:srgbClr val="FFFFFF"/>
                </a:solidFill>
              </a:rPr>
              <a:t>THE </a:t>
            </a:r>
          </a:p>
          <a:p>
            <a:pPr algn="ctr"/>
            <a:r>
              <a:rPr lang="en-GB" sz="2400" b="1" dirty="0">
                <a:solidFill>
                  <a:srgbClr val="FFFFFF"/>
                </a:solidFill>
              </a:rPr>
              <a:t>CINEMA MARKETPLACE</a:t>
            </a:r>
          </a:p>
        </p:txBody>
      </p:sp>
      <p:sp>
        <p:nvSpPr>
          <p:cNvPr id="6" name="Oval 5">
            <a:extLst>
              <a:ext uri="{FF2B5EF4-FFF2-40B4-BE49-F238E27FC236}">
                <a16:creationId xmlns:a16="http://schemas.microsoft.com/office/drawing/2014/main" id="{E537BED3-D824-47BE-B8F1-04019654E3FF}"/>
              </a:ext>
            </a:extLst>
          </p:cNvPr>
          <p:cNvSpPr/>
          <p:nvPr/>
        </p:nvSpPr>
        <p:spPr>
          <a:xfrm>
            <a:off x="8822212" y="1812470"/>
            <a:ext cx="3608615" cy="3641271"/>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b="1" dirty="0">
                <a:solidFill>
                  <a:srgbClr val="FFFFFF"/>
                </a:solidFill>
              </a:rPr>
              <a:t>HOW TO BUY CINEMA ADVERTISING</a:t>
            </a:r>
          </a:p>
        </p:txBody>
      </p:sp>
      <p:sp>
        <p:nvSpPr>
          <p:cNvPr id="7" name="Oval 6">
            <a:extLst>
              <a:ext uri="{FF2B5EF4-FFF2-40B4-BE49-F238E27FC236}">
                <a16:creationId xmlns:a16="http://schemas.microsoft.com/office/drawing/2014/main" id="{4B50DC78-C45D-449F-B9A1-C0E01E9C4433}"/>
              </a:ext>
            </a:extLst>
          </p:cNvPr>
          <p:cNvSpPr/>
          <p:nvPr/>
        </p:nvSpPr>
        <p:spPr>
          <a:xfrm>
            <a:off x="4672363" y="1812470"/>
            <a:ext cx="3608615" cy="3641271"/>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b="1" dirty="0">
                <a:solidFill>
                  <a:srgbClr val="FFFFFF"/>
                </a:solidFill>
              </a:rPr>
              <a:t>WHY </a:t>
            </a:r>
          </a:p>
          <a:p>
            <a:pPr algn="ctr"/>
            <a:r>
              <a:rPr lang="en-GB" sz="2400" b="1" dirty="0">
                <a:solidFill>
                  <a:srgbClr val="FFFFFF"/>
                </a:solidFill>
              </a:rPr>
              <a:t>CINEMA?</a:t>
            </a:r>
          </a:p>
        </p:txBody>
      </p:sp>
    </p:spTree>
    <p:extLst>
      <p:ext uri="{BB962C8B-B14F-4D97-AF65-F5344CB8AC3E}">
        <p14:creationId xmlns:p14="http://schemas.microsoft.com/office/powerpoint/2010/main" val="172788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8A2F5A-3968-45F3-8B5D-7953229ADFC6}"/>
              </a:ext>
            </a:extLst>
          </p:cNvPr>
          <p:cNvSpPr>
            <a:spLocks noGrp="1"/>
          </p:cNvSpPr>
          <p:nvPr>
            <p:ph type="title"/>
          </p:nvPr>
        </p:nvSpPr>
        <p:spPr/>
        <p:txBody>
          <a:bodyPr/>
          <a:lstStyle/>
          <a:p>
            <a:r>
              <a:rPr lang="en-US" dirty="0">
                <a:solidFill>
                  <a:schemeClr val="bg1"/>
                </a:solidFill>
              </a:rPr>
              <a:t>CINEMA ALSO COMES OUT ON TOP FOR THE 16-34 audience</a:t>
            </a:r>
            <a:endParaRPr lang="en-GB" dirty="0">
              <a:solidFill>
                <a:schemeClr val="bg1"/>
              </a:solidFill>
            </a:endParaRPr>
          </a:p>
        </p:txBody>
      </p:sp>
      <p:sp>
        <p:nvSpPr>
          <p:cNvPr id="10" name="Text Placeholder 9">
            <a:extLst>
              <a:ext uri="{FF2B5EF4-FFF2-40B4-BE49-F238E27FC236}">
                <a16:creationId xmlns:a16="http://schemas.microsoft.com/office/drawing/2014/main" id="{B8B722AD-1FE1-4626-B133-B1A2B3292BE4}"/>
              </a:ext>
            </a:extLst>
          </p:cNvPr>
          <p:cNvSpPr>
            <a:spLocks noGrp="1"/>
          </p:cNvSpPr>
          <p:nvPr>
            <p:ph type="body" sz="quarter" idx="14"/>
          </p:nvPr>
        </p:nvSpPr>
        <p:spPr/>
        <p:txBody>
          <a:bodyPr/>
          <a:lstStyle/>
          <a:p>
            <a:r>
              <a:rPr lang="en-GB" dirty="0"/>
              <a:t>16-34 monthly users of each channel are more likely to be positive/attentive to the ads – with cinema yet again coming out a clear first.</a:t>
            </a:r>
          </a:p>
        </p:txBody>
      </p:sp>
      <p:sp>
        <p:nvSpPr>
          <p:cNvPr id="9" name="Text Placeholder 8">
            <a:extLst>
              <a:ext uri="{FF2B5EF4-FFF2-40B4-BE49-F238E27FC236}">
                <a16:creationId xmlns:a16="http://schemas.microsoft.com/office/drawing/2014/main" id="{77D83FAF-BEF6-44E9-A417-F5F597D6DEBF}"/>
              </a:ext>
            </a:extLst>
          </p:cNvPr>
          <p:cNvSpPr>
            <a:spLocks noGrp="1"/>
          </p:cNvSpPr>
          <p:nvPr>
            <p:ph type="body" sz="quarter" idx="11"/>
          </p:nvPr>
        </p:nvSpPr>
        <p:spPr>
          <a:xfrm>
            <a:off x="1600200" y="7133128"/>
            <a:ext cx="11726863" cy="492443"/>
          </a:xfrm>
          <a:ln>
            <a:noFill/>
          </a:ln>
        </p:spPr>
        <p:txBody>
          <a:bodyPr vert="horz" lIns="0" tIns="0" rIns="0" bIns="0" rtlCol="0" anchor="ctr">
            <a:spAutoFit/>
          </a:bodyPr>
          <a:lstStyle/>
          <a:p>
            <a:r>
              <a:rPr lang="en-GB" dirty="0"/>
              <a:t>Source: Old Salt</a:t>
            </a:r>
          </a:p>
          <a:p>
            <a:r>
              <a:rPr lang="en-US" dirty="0"/>
              <a:t>Typically, how much attention do you pay to the adverts in the following places on a scale of 1 to 5, where 1 is no attention at all and 5 is full undivided attention? </a:t>
            </a:r>
          </a:p>
          <a:p>
            <a:r>
              <a:rPr lang="en-US" dirty="0"/>
              <a:t>How would you describe your attitude towards each of the following formats of advertising on a scale of 1 to 5 where 1 is very negative and 5 is very positive?  Chart shows proportion scoring 4-5 out of 5.</a:t>
            </a:r>
          </a:p>
          <a:p>
            <a:endParaRPr lang="en-GB" dirty="0"/>
          </a:p>
        </p:txBody>
      </p:sp>
      <p:cxnSp>
        <p:nvCxnSpPr>
          <p:cNvPr id="35" name="Straight Connector 34">
            <a:extLst>
              <a:ext uri="{FF2B5EF4-FFF2-40B4-BE49-F238E27FC236}">
                <a16:creationId xmlns:a16="http://schemas.microsoft.com/office/drawing/2014/main" id="{9E17F7D7-4A9A-4E6F-ADC7-3F52097AFEE8}"/>
              </a:ext>
            </a:extLst>
          </p:cNvPr>
          <p:cNvCxnSpPr/>
          <p:nvPr/>
        </p:nvCxnSpPr>
        <p:spPr>
          <a:xfrm>
            <a:off x="1607930" y="3704278"/>
            <a:ext cx="1043890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73EE44E-BC03-45CA-A34E-C2918B33325E}"/>
              </a:ext>
            </a:extLst>
          </p:cNvPr>
          <p:cNvSpPr/>
          <p:nvPr/>
        </p:nvSpPr>
        <p:spPr>
          <a:xfrm>
            <a:off x="1607929" y="1663156"/>
            <a:ext cx="10467825" cy="4035958"/>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985"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cxnSp>
        <p:nvCxnSpPr>
          <p:cNvPr id="37" name="Straight Connector 36">
            <a:extLst>
              <a:ext uri="{FF2B5EF4-FFF2-40B4-BE49-F238E27FC236}">
                <a16:creationId xmlns:a16="http://schemas.microsoft.com/office/drawing/2014/main" id="{03F51D37-C7C1-4644-ADD1-6BEF201E182D}"/>
              </a:ext>
            </a:extLst>
          </p:cNvPr>
          <p:cNvCxnSpPr>
            <a:cxnSpLocks/>
          </p:cNvCxnSpPr>
          <p:nvPr/>
        </p:nvCxnSpPr>
        <p:spPr>
          <a:xfrm>
            <a:off x="6866354" y="1663156"/>
            <a:ext cx="0" cy="403595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40" name="Chart 39">
            <a:extLst>
              <a:ext uri="{FF2B5EF4-FFF2-40B4-BE49-F238E27FC236}">
                <a16:creationId xmlns:a16="http://schemas.microsoft.com/office/drawing/2014/main" id="{0A0B2E31-9BA6-4E92-9537-D917D7A01E81}"/>
              </a:ext>
            </a:extLst>
          </p:cNvPr>
          <p:cNvGraphicFramePr/>
          <p:nvPr/>
        </p:nvGraphicFramePr>
        <p:xfrm>
          <a:off x="824284" y="1280165"/>
          <a:ext cx="12084140" cy="4848225"/>
        </p:xfrm>
        <a:graphic>
          <a:graphicData uri="http://schemas.openxmlformats.org/drawingml/2006/chart">
            <c:chart xmlns:c="http://schemas.openxmlformats.org/drawingml/2006/chart" xmlns:r="http://schemas.openxmlformats.org/officeDocument/2006/relationships" r:id="rId2"/>
          </a:graphicData>
        </a:graphic>
      </p:graphicFrame>
      <p:sp>
        <p:nvSpPr>
          <p:cNvPr id="41" name="TextBox 40">
            <a:extLst>
              <a:ext uri="{FF2B5EF4-FFF2-40B4-BE49-F238E27FC236}">
                <a16:creationId xmlns:a16="http://schemas.microsoft.com/office/drawing/2014/main" id="{6664F2EA-D8F6-47DD-9982-07103594EBE4}"/>
              </a:ext>
            </a:extLst>
          </p:cNvPr>
          <p:cNvSpPr txBox="1"/>
          <p:nvPr/>
        </p:nvSpPr>
        <p:spPr>
          <a:xfrm rot="16200000">
            <a:off x="-1168012" y="3565747"/>
            <a:ext cx="3645404" cy="600805"/>
          </a:xfrm>
          <a:prstGeom prst="rect">
            <a:avLst/>
          </a:prstGeom>
          <a:noFill/>
        </p:spPr>
        <p:txBody>
          <a:bodyPr wrap="square">
            <a:spAutoFit/>
          </a:bodyPr>
          <a:lstStyle/>
          <a:p>
            <a:pPr marL="0" marR="0" lvl="0" indent="0" algn="ctr" defTabSz="1008126" rtl="0" eaLnBrk="1" fontAlgn="auto" latinLnBrk="0" hangingPunct="1">
              <a:lnSpc>
                <a:spcPct val="107000"/>
              </a:lnSpc>
              <a:spcBef>
                <a:spcPts val="0"/>
              </a:spcBef>
              <a:spcAft>
                <a:spcPts val="882"/>
              </a:spcAft>
              <a:buClrTx/>
              <a:buSzTx/>
              <a:buFontTx/>
              <a:buNone/>
              <a:tabLst/>
              <a:defRPr/>
            </a:pPr>
            <a:r>
              <a:rPr kumimoji="0" lang="en-GB" sz="1544" b="1" i="0" u="none" strike="noStrike" kern="1200" cap="none" spc="0" normalizeH="0" baseline="0" noProof="0" dirty="0">
                <a:ln>
                  <a:noFill/>
                </a:ln>
                <a:solidFill>
                  <a:srgbClr val="000000"/>
                </a:solidFill>
                <a:effectLst/>
                <a:uLnTx/>
                <a:uFillTx/>
                <a:latin typeface="Arial"/>
                <a:ea typeface="Cambria" panose="02040503050406030204" pitchFamily="18" charset="0"/>
                <a:cs typeface="Arial" panose="020B0604020202020204" pitchFamily="34" charset="0"/>
              </a:rPr>
              <a:t>% of 16-34 monthly users of each format who feel positive towards ads</a:t>
            </a:r>
            <a:endParaRPr kumimoji="0" lang="en-GB" sz="1544" b="1" i="0" u="none" strike="noStrike" kern="1200" cap="none" spc="0" normalizeH="0" baseline="0" noProof="0" dirty="0">
              <a:ln>
                <a:noFill/>
              </a:ln>
              <a:solidFill>
                <a:srgbClr val="000000"/>
              </a:solidFill>
              <a:effectLst/>
              <a:uLnTx/>
              <a:uFillTx/>
              <a:latin typeface="Arial"/>
              <a:ea typeface="Trebuchet MS" panose="020B0603020202020204" pitchFamily="34" charset="0"/>
              <a:cs typeface="Trebuchet MS" panose="020B0603020202020204" pitchFamily="34" charset="0"/>
            </a:endParaRPr>
          </a:p>
        </p:txBody>
      </p:sp>
      <p:sp>
        <p:nvSpPr>
          <p:cNvPr id="42" name="TextBox 41">
            <a:extLst>
              <a:ext uri="{FF2B5EF4-FFF2-40B4-BE49-F238E27FC236}">
                <a16:creationId xmlns:a16="http://schemas.microsoft.com/office/drawing/2014/main" id="{AFD99470-6AD6-4FE6-BEF1-06BCE720859E}"/>
              </a:ext>
            </a:extLst>
          </p:cNvPr>
          <p:cNvSpPr txBox="1"/>
          <p:nvPr/>
        </p:nvSpPr>
        <p:spPr>
          <a:xfrm>
            <a:off x="3601671" y="6271133"/>
            <a:ext cx="6529366" cy="328103"/>
          </a:xfrm>
          <a:prstGeom prst="rect">
            <a:avLst/>
          </a:prstGeom>
          <a:noFill/>
        </p:spPr>
        <p:txBody>
          <a:bodyPr wrap="square">
            <a:spAutoFit/>
          </a:bodyPr>
          <a:lstStyle/>
          <a:p>
            <a:pPr marL="0" marR="0" lvl="0" indent="0" algn="ctr" defTabSz="1008126" rtl="0" eaLnBrk="1" fontAlgn="auto" latinLnBrk="0" hangingPunct="1">
              <a:lnSpc>
                <a:spcPct val="107000"/>
              </a:lnSpc>
              <a:spcBef>
                <a:spcPts val="0"/>
              </a:spcBef>
              <a:spcAft>
                <a:spcPts val="882"/>
              </a:spcAft>
              <a:buClrTx/>
              <a:buSzTx/>
              <a:buFontTx/>
              <a:buNone/>
              <a:tabLst/>
              <a:defRPr/>
            </a:pPr>
            <a:r>
              <a:rPr kumimoji="0" lang="en-GB" sz="1544" b="1" i="0" u="none" strike="noStrike" kern="1200" cap="none" spc="0" normalizeH="0" baseline="0" noProof="0" dirty="0">
                <a:ln>
                  <a:noFill/>
                </a:ln>
                <a:solidFill>
                  <a:srgbClr val="000000"/>
                </a:solidFill>
                <a:effectLst/>
                <a:uLnTx/>
                <a:uFillTx/>
                <a:latin typeface="Arial"/>
                <a:ea typeface="Cambria" panose="02040503050406030204" pitchFamily="18" charset="0"/>
                <a:cs typeface="Arial" panose="020B0604020202020204" pitchFamily="34" charset="0"/>
              </a:rPr>
              <a:t>% of 16-34 monthly users of each format who pay attention to ads</a:t>
            </a:r>
            <a:endParaRPr kumimoji="0" lang="en-GB" sz="1544" b="1" i="0" u="none" strike="noStrike" kern="1200" cap="none" spc="0" normalizeH="0" baseline="0" noProof="0" dirty="0">
              <a:ln>
                <a:noFill/>
              </a:ln>
              <a:solidFill>
                <a:srgbClr val="000000"/>
              </a:solidFill>
              <a:effectLst/>
              <a:uLnTx/>
              <a:uFillTx/>
              <a:latin typeface="Arial"/>
              <a:ea typeface="Trebuchet MS" panose="020B0603020202020204" pitchFamily="34" charset="0"/>
              <a:cs typeface="Trebuchet MS" panose="020B0603020202020204" pitchFamily="34" charset="0"/>
            </a:endParaRPr>
          </a:p>
        </p:txBody>
      </p:sp>
    </p:spTree>
    <p:extLst>
      <p:ext uri="{BB962C8B-B14F-4D97-AF65-F5344CB8AC3E}">
        <p14:creationId xmlns:p14="http://schemas.microsoft.com/office/powerpoint/2010/main" val="129968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10182225" y="7251120"/>
            <a:ext cx="3116263" cy="123111"/>
          </a:xfrm>
        </p:spPr>
        <p:txBody>
          <a:bodyPr/>
          <a:lstStyle/>
          <a:p>
            <a:r>
              <a:rPr lang="en-US" spc="-5" dirty="0">
                <a:solidFill>
                  <a:srgbClr val="000000"/>
                </a:solidFill>
                <a:cs typeface="Variable Black Regular"/>
              </a:rPr>
              <a:t>Source:  Magnetic/Kantar</a:t>
            </a:r>
            <a:endParaRPr lang="en-US" dirty="0">
              <a:solidFill>
                <a:srgbClr val="000000"/>
              </a:solidFill>
              <a:cs typeface="Variable Black Regular"/>
            </a:endParaRPr>
          </a:p>
        </p:txBody>
      </p:sp>
      <p:sp>
        <p:nvSpPr>
          <p:cNvPr id="12" name="Title 6">
            <a:extLst>
              <a:ext uri="{FF2B5EF4-FFF2-40B4-BE49-F238E27FC236}">
                <a16:creationId xmlns:a16="http://schemas.microsoft.com/office/drawing/2014/main" id="{2228ED73-78FE-4372-AAE5-7DF4F55D370A}"/>
              </a:ext>
            </a:extLst>
          </p:cNvPr>
          <p:cNvSpPr txBox="1">
            <a:spLocks/>
          </p:cNvSpPr>
          <p:nvPr/>
        </p:nvSpPr>
        <p:spPr bwMode="gray">
          <a:xfrm>
            <a:off x="257300" y="198582"/>
            <a:ext cx="8442767" cy="371475"/>
          </a:xfrm>
          <a:prstGeom prst="rect">
            <a:avLst/>
          </a:prstGeom>
        </p:spPr>
        <p:txBody>
          <a:bodyPr lIns="0" tIns="0" rIns="0" bIns="0"/>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872393"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000000"/>
                </a:solidFill>
                <a:effectLst/>
                <a:uLnTx/>
                <a:uFillTx/>
                <a:latin typeface="Impact"/>
                <a:ea typeface="+mj-ea"/>
                <a:cs typeface="Impact"/>
              </a:rPr>
              <a:t>BIG VISUAL IMPACT MEDIA ACHIEVE AFFINITY</a:t>
            </a:r>
            <a:endParaRPr kumimoji="0" lang="en-GB" sz="2800" b="0" i="0" u="none" strike="noStrike" kern="1200" cap="all" spc="0" normalizeH="0" baseline="0" noProof="0" dirty="0">
              <a:ln w="22225">
                <a:noFill/>
                <a:prstDash val="solid"/>
              </a:ln>
              <a:solidFill>
                <a:srgbClr val="000000"/>
              </a:solidFill>
              <a:effectLst/>
              <a:uLnTx/>
              <a:uFillTx/>
              <a:latin typeface="Impact"/>
              <a:ea typeface="+mj-ea"/>
              <a:cs typeface="Impact"/>
            </a:endParaRPr>
          </a:p>
        </p:txBody>
      </p:sp>
      <p:sp>
        <p:nvSpPr>
          <p:cNvPr id="13" name="Text Placeholder 3">
            <a:extLst>
              <a:ext uri="{FF2B5EF4-FFF2-40B4-BE49-F238E27FC236}">
                <a16:creationId xmlns:a16="http://schemas.microsoft.com/office/drawing/2014/main" id="{5A6F7482-A874-4A75-B6CA-0006183735B8}"/>
              </a:ext>
            </a:extLst>
          </p:cNvPr>
          <p:cNvSpPr txBox="1">
            <a:spLocks/>
          </p:cNvSpPr>
          <p:nvPr/>
        </p:nvSpPr>
        <p:spPr bwMode="gray">
          <a:xfrm>
            <a:off x="257300" y="616707"/>
            <a:ext cx="11092644" cy="396000"/>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872393" rtl="0" eaLnBrk="1" fontAlgn="auto" latinLnBrk="0" hangingPunct="1">
              <a:lnSpc>
                <a:spcPts val="1527"/>
              </a:lnSpc>
              <a:spcBef>
                <a:spcPts val="0"/>
              </a:spcBef>
              <a:spcAft>
                <a:spcPts val="0"/>
              </a:spcAft>
              <a:buClr>
                <a:srgbClr val="FFFFFF"/>
              </a:buClr>
              <a:buSzPct val="100000"/>
              <a:buFont typeface="Arial"/>
              <a:buNone/>
              <a:tabLst/>
              <a:defRPr/>
            </a:pPr>
            <a:r>
              <a:rPr kumimoji="0" lang="en-US" sz="1400" b="1" i="0" u="none" strike="noStrike" kern="1200" cap="none" spc="0" normalizeH="0" baseline="0" noProof="0" dirty="0">
                <a:ln>
                  <a:noFill/>
                </a:ln>
                <a:solidFill>
                  <a:srgbClr val="8A8A8D"/>
                </a:solidFill>
                <a:effectLst/>
                <a:uLnTx/>
                <a:uFillTx/>
                <a:latin typeface="Arial"/>
                <a:ea typeface="+mn-ea"/>
                <a:cs typeface="+mn-cs"/>
              </a:rPr>
              <a:t>Magnetic’s own work with Kantar demonstrates cinema’s strength at contributing to brand love</a:t>
            </a:r>
          </a:p>
        </p:txBody>
      </p:sp>
      <p:grpSp>
        <p:nvGrpSpPr>
          <p:cNvPr id="2" name="Group 1"/>
          <p:cNvGrpSpPr/>
          <p:nvPr/>
        </p:nvGrpSpPr>
        <p:grpSpPr>
          <a:xfrm>
            <a:off x="893065" y="1945670"/>
            <a:ext cx="11656821" cy="4214498"/>
            <a:chOff x="592430" y="1839792"/>
            <a:chExt cx="11369622" cy="4110662"/>
          </a:xfrm>
        </p:grpSpPr>
        <p:pic>
          <p:nvPicPr>
            <p:cNvPr id="14" name="Picture 13" descr="LOGO MINI.png">
              <a:extLst>
                <a:ext uri="{FF2B5EF4-FFF2-40B4-BE49-F238E27FC236}">
                  <a16:creationId xmlns:a16="http://schemas.microsoft.com/office/drawing/2014/main" id="{2813F98E-F994-479E-B96B-BF2DA3B797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430" y="3223007"/>
              <a:ext cx="642819" cy="781402"/>
            </a:xfrm>
            <a:prstGeom prst="rect">
              <a:avLst/>
            </a:prstGeom>
          </p:spPr>
        </p:pic>
        <p:sp>
          <p:nvSpPr>
            <p:cNvPr id="15" name="object 3">
              <a:extLst>
                <a:ext uri="{FF2B5EF4-FFF2-40B4-BE49-F238E27FC236}">
                  <a16:creationId xmlns:a16="http://schemas.microsoft.com/office/drawing/2014/main" id="{9BBEDA63-400D-46CB-A2EF-C8792BBF23D6}"/>
                </a:ext>
              </a:extLst>
            </p:cNvPr>
            <p:cNvSpPr>
              <a:spLocks noChangeAspect="1"/>
            </p:cNvSpPr>
            <p:nvPr/>
          </p:nvSpPr>
          <p:spPr>
            <a:xfrm>
              <a:off x="2346475" y="2188240"/>
              <a:ext cx="3504398" cy="349622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72393"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4">
              <a:extLst>
                <a:ext uri="{FF2B5EF4-FFF2-40B4-BE49-F238E27FC236}">
                  <a16:creationId xmlns:a16="http://schemas.microsoft.com/office/drawing/2014/main" id="{CB954011-A6AD-4A60-885B-CBF1024CE6ED}"/>
                </a:ext>
              </a:extLst>
            </p:cNvPr>
            <p:cNvSpPr>
              <a:spLocks noChangeAspect="1"/>
            </p:cNvSpPr>
            <p:nvPr/>
          </p:nvSpPr>
          <p:spPr>
            <a:xfrm>
              <a:off x="10347841" y="2896544"/>
              <a:ext cx="1614211" cy="15874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72393"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7">
              <a:extLst>
                <a:ext uri="{FF2B5EF4-FFF2-40B4-BE49-F238E27FC236}">
                  <a16:creationId xmlns:a16="http://schemas.microsoft.com/office/drawing/2014/main" id="{4E5FE7AD-C350-4523-82B5-32917F9CC6F1}"/>
                </a:ext>
              </a:extLst>
            </p:cNvPr>
            <p:cNvSpPr txBox="1">
              <a:spLocks noChangeAspect="1"/>
            </p:cNvSpPr>
            <p:nvPr/>
          </p:nvSpPr>
          <p:spPr>
            <a:xfrm>
              <a:off x="3859353" y="1839792"/>
              <a:ext cx="1125850" cy="169277"/>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000000"/>
                  </a:solidFill>
                  <a:effectLst/>
                  <a:uLnTx/>
                  <a:uFillTx/>
                  <a:latin typeface="Arial"/>
                  <a:ea typeface="+mn-ea"/>
                  <a:cs typeface="Calibri"/>
                </a:rPr>
                <a:t>Cinema</a:t>
              </a:r>
              <a:endParaRPr kumimoji="0" sz="11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8" name="object 9">
              <a:extLst>
                <a:ext uri="{FF2B5EF4-FFF2-40B4-BE49-F238E27FC236}">
                  <a16:creationId xmlns:a16="http://schemas.microsoft.com/office/drawing/2014/main" id="{FA011445-C11B-49BD-9571-5A295269FA55}"/>
                </a:ext>
              </a:extLst>
            </p:cNvPr>
            <p:cNvSpPr txBox="1">
              <a:spLocks noChangeAspect="1"/>
            </p:cNvSpPr>
            <p:nvPr/>
          </p:nvSpPr>
          <p:spPr>
            <a:xfrm>
              <a:off x="10347841" y="2614153"/>
              <a:ext cx="1501710" cy="169277"/>
            </a:xfrm>
            <a:prstGeom prst="rect">
              <a:avLst/>
            </a:prstGeom>
          </p:spPr>
          <p:txBody>
            <a:bodyPr vert="horz" wrap="square" lIns="0" tIns="0" rIns="0" bIns="0" rtlCol="0">
              <a:spAutoFit/>
            </a:bodyPr>
            <a:lstStyle/>
            <a:p>
              <a:pPr marL="12698" marR="0" lvl="0" indent="0" algn="ctr" defTabSz="872393"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000000"/>
                  </a:solidFill>
                  <a:effectLst/>
                  <a:uLnTx/>
                  <a:uFillTx/>
                  <a:latin typeface="Arial"/>
                  <a:ea typeface="+mn-ea"/>
                  <a:cs typeface="Calibri"/>
                </a:rPr>
                <a:t>Magaz</a:t>
              </a:r>
              <a:r>
                <a:rPr kumimoji="0" sz="1100" b="1" i="0" u="none" strike="noStrike" kern="1200" cap="none" spc="-10" normalizeH="0" baseline="0" noProof="0" dirty="0">
                  <a:ln>
                    <a:noFill/>
                  </a:ln>
                  <a:solidFill>
                    <a:srgbClr val="000000"/>
                  </a:solidFill>
                  <a:effectLst/>
                  <a:uLnTx/>
                  <a:uFillTx/>
                  <a:latin typeface="Arial"/>
                  <a:ea typeface="+mn-ea"/>
                  <a:cs typeface="Calibri"/>
                </a:rPr>
                <a:t>i</a:t>
              </a:r>
              <a:r>
                <a:rPr kumimoji="0" sz="1100" b="1" i="0" u="none" strike="noStrike" kern="1200" cap="none" spc="0" normalizeH="0" baseline="0" noProof="0" dirty="0">
                  <a:ln>
                    <a:noFill/>
                  </a:ln>
                  <a:solidFill>
                    <a:srgbClr val="000000"/>
                  </a:solidFill>
                  <a:effectLst/>
                  <a:uLnTx/>
                  <a:uFillTx/>
                  <a:latin typeface="Arial"/>
                  <a:ea typeface="+mn-ea"/>
                  <a:cs typeface="Calibri"/>
                </a:rPr>
                <a:t>nes</a:t>
              </a:r>
              <a:endParaRPr kumimoji="0" sz="11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9" name="object 11">
              <a:extLst>
                <a:ext uri="{FF2B5EF4-FFF2-40B4-BE49-F238E27FC236}">
                  <a16:creationId xmlns:a16="http://schemas.microsoft.com/office/drawing/2014/main" id="{D7208D2F-5F39-49FD-B5CF-4005E9183AF7}"/>
                </a:ext>
              </a:extLst>
            </p:cNvPr>
            <p:cNvSpPr txBox="1">
              <a:spLocks noChangeAspect="1"/>
            </p:cNvSpPr>
            <p:nvPr/>
          </p:nvSpPr>
          <p:spPr>
            <a:xfrm>
              <a:off x="3003941" y="3478023"/>
              <a:ext cx="2189465" cy="738664"/>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4400" b="1" i="1" u="none" strike="noStrike" kern="1200" cap="none" spc="-5" normalizeH="0" baseline="0" noProof="0" dirty="0">
                  <a:ln>
                    <a:noFill/>
                  </a:ln>
                  <a:solidFill>
                    <a:srgbClr val="DA3A52"/>
                  </a:solidFill>
                  <a:effectLst/>
                  <a:uLnTx/>
                  <a:uFillTx/>
                  <a:latin typeface="Arial"/>
                  <a:ea typeface="+mn-ea"/>
                  <a:cs typeface="Calibri"/>
                </a:rPr>
                <a:t>+</a:t>
              </a:r>
              <a:r>
                <a:rPr kumimoji="0" sz="4800" b="1" i="1" u="none" strike="noStrike" kern="1200" cap="none" spc="-5" normalizeH="0" baseline="0" noProof="0" dirty="0">
                  <a:ln>
                    <a:noFill/>
                  </a:ln>
                  <a:solidFill>
                    <a:srgbClr val="DA3A52"/>
                  </a:solidFill>
                  <a:effectLst/>
                  <a:uLnTx/>
                  <a:uFillTx/>
                  <a:latin typeface="Arial"/>
                  <a:ea typeface="+mn-ea"/>
                  <a:cs typeface="Calibri"/>
                </a:rPr>
                <a:t>3</a:t>
              </a:r>
              <a:r>
                <a:rPr kumimoji="0" sz="4800" b="1" i="1" u="none" strike="noStrike" kern="1200" cap="none" spc="-10" normalizeH="0" baseline="0" noProof="0" dirty="0">
                  <a:ln>
                    <a:noFill/>
                  </a:ln>
                  <a:solidFill>
                    <a:srgbClr val="DA3A52"/>
                  </a:solidFill>
                  <a:effectLst/>
                  <a:uLnTx/>
                  <a:uFillTx/>
                  <a:latin typeface="Arial"/>
                  <a:ea typeface="+mn-ea"/>
                  <a:cs typeface="Calibri"/>
                </a:rPr>
                <a:t>.</a:t>
              </a:r>
              <a:r>
                <a:rPr kumimoji="0" sz="4800" b="1" i="1" u="none" strike="noStrike" kern="1200" cap="none" spc="0" normalizeH="0" baseline="0" noProof="0" dirty="0">
                  <a:ln>
                    <a:noFill/>
                  </a:ln>
                  <a:solidFill>
                    <a:srgbClr val="DA3A52"/>
                  </a:solidFill>
                  <a:effectLst/>
                  <a:uLnTx/>
                  <a:uFillTx/>
                  <a:latin typeface="Arial"/>
                  <a:ea typeface="+mn-ea"/>
                  <a:cs typeface="Calibri"/>
                </a:rPr>
                <a:t>6</a:t>
              </a:r>
              <a:r>
                <a:rPr kumimoji="0" sz="4800" b="1" i="1" u="none" strike="noStrike" kern="1200" cap="none" spc="-15" normalizeH="0" baseline="0" noProof="0" dirty="0">
                  <a:ln>
                    <a:noFill/>
                  </a:ln>
                  <a:solidFill>
                    <a:srgbClr val="DA3A52"/>
                  </a:solidFill>
                  <a:effectLst/>
                  <a:uLnTx/>
                  <a:uFillTx/>
                  <a:latin typeface="Arial"/>
                  <a:ea typeface="+mn-ea"/>
                  <a:cs typeface="Calibri"/>
                </a:rPr>
                <a:t>2</a:t>
              </a:r>
              <a:r>
                <a:rPr kumimoji="0" sz="4400" b="1" i="1" u="none" strike="noStrike" kern="1200" cap="none" spc="0" normalizeH="0" baseline="0" noProof="0" dirty="0">
                  <a:ln>
                    <a:noFill/>
                  </a:ln>
                  <a:solidFill>
                    <a:srgbClr val="DA3A52"/>
                  </a:solidFill>
                  <a:effectLst/>
                  <a:uLnTx/>
                  <a:uFillTx/>
                  <a:latin typeface="Arial"/>
                  <a:ea typeface="+mn-ea"/>
                  <a:cs typeface="Calibri"/>
                </a:rPr>
                <a:t>%</a:t>
              </a:r>
              <a:endParaRPr kumimoji="0" sz="4400" b="0" i="0" u="none" strike="noStrike" kern="1200" cap="none" spc="0" normalizeH="0" baseline="0" noProof="0" dirty="0">
                <a:ln>
                  <a:noFill/>
                </a:ln>
                <a:solidFill>
                  <a:srgbClr val="DA3A52"/>
                </a:solidFill>
                <a:effectLst/>
                <a:uLnTx/>
                <a:uFillTx/>
                <a:latin typeface="Arial"/>
                <a:ea typeface="+mn-ea"/>
                <a:cs typeface="Calibri"/>
              </a:endParaRPr>
            </a:p>
          </p:txBody>
        </p:sp>
        <p:sp>
          <p:nvSpPr>
            <p:cNvPr id="20" name="object 12">
              <a:extLst>
                <a:ext uri="{FF2B5EF4-FFF2-40B4-BE49-F238E27FC236}">
                  <a16:creationId xmlns:a16="http://schemas.microsoft.com/office/drawing/2014/main" id="{E26685B8-9182-4009-9B49-049F58CB138F}"/>
                </a:ext>
              </a:extLst>
            </p:cNvPr>
            <p:cNvSpPr txBox="1">
              <a:spLocks noChangeAspect="1"/>
            </p:cNvSpPr>
            <p:nvPr/>
          </p:nvSpPr>
          <p:spPr>
            <a:xfrm>
              <a:off x="10606773" y="3478023"/>
              <a:ext cx="1054785" cy="369332"/>
            </a:xfrm>
            <a:prstGeom prst="rect">
              <a:avLst/>
            </a:prstGeom>
          </p:spPr>
          <p:txBody>
            <a:bodyPr vert="horz" wrap="square" lIns="0" tIns="0" rIns="0" bIns="0" rtlCol="0">
              <a:spAutoFit/>
            </a:bodyPr>
            <a:lstStyle/>
            <a:p>
              <a:pPr marL="12698" marR="0" lvl="0" indent="0" algn="ctr" defTabSz="872393" rtl="0" eaLnBrk="1" fontAlgn="auto" latinLnBrk="0" hangingPunct="1">
                <a:lnSpc>
                  <a:spcPct val="100000"/>
                </a:lnSpc>
                <a:spcBef>
                  <a:spcPts val="0"/>
                </a:spcBef>
                <a:spcAft>
                  <a:spcPts val="0"/>
                </a:spcAft>
                <a:buClrTx/>
                <a:buSzTx/>
                <a:buFontTx/>
                <a:buNone/>
                <a:tabLst/>
                <a:defRPr/>
              </a:pPr>
              <a:r>
                <a:rPr kumimoji="0" sz="2400" b="1" i="1" u="none" strike="noStrike" kern="1200" cap="none" spc="0" normalizeH="0" baseline="0" noProof="0" dirty="0">
                  <a:ln>
                    <a:noFill/>
                  </a:ln>
                  <a:solidFill>
                    <a:srgbClr val="DA3A52"/>
                  </a:solidFill>
                  <a:effectLst/>
                  <a:uLnTx/>
                  <a:uFillTx/>
                  <a:latin typeface="Arial"/>
                  <a:ea typeface="+mn-ea"/>
                  <a:cs typeface="Calibri"/>
                </a:rPr>
                <a:t>+</a:t>
              </a:r>
              <a:r>
                <a:rPr kumimoji="0" sz="2000" b="1" i="1" u="none" strike="noStrike" kern="1200" cap="none" spc="0" normalizeH="0" baseline="0" noProof="0" dirty="0">
                  <a:ln>
                    <a:noFill/>
                  </a:ln>
                  <a:solidFill>
                    <a:srgbClr val="DA3A52"/>
                  </a:solidFill>
                  <a:effectLst/>
                  <a:uLnTx/>
                  <a:uFillTx/>
                  <a:latin typeface="Arial"/>
                  <a:ea typeface="+mn-ea"/>
                  <a:cs typeface="Calibri"/>
                </a:rPr>
                <a:t>1.5</a:t>
              </a:r>
              <a:r>
                <a:rPr kumimoji="0" sz="2000" b="1" i="1" u="none" strike="noStrike" kern="1200" cap="none" spc="5" normalizeH="0" baseline="0" noProof="0" dirty="0">
                  <a:ln>
                    <a:noFill/>
                  </a:ln>
                  <a:solidFill>
                    <a:srgbClr val="DA3A52"/>
                  </a:solidFill>
                  <a:effectLst/>
                  <a:uLnTx/>
                  <a:uFillTx/>
                  <a:latin typeface="Arial"/>
                  <a:ea typeface="+mn-ea"/>
                  <a:cs typeface="Calibri"/>
                </a:rPr>
                <a:t>3</a:t>
              </a:r>
              <a:r>
                <a:rPr kumimoji="0" sz="2400" b="1" i="1" u="none" strike="noStrike" kern="1200" cap="none" spc="0" normalizeH="0" baseline="0" noProof="0" dirty="0">
                  <a:ln>
                    <a:noFill/>
                  </a:ln>
                  <a:solidFill>
                    <a:srgbClr val="DA3A52"/>
                  </a:solidFill>
                  <a:effectLst/>
                  <a:uLnTx/>
                  <a:uFillTx/>
                  <a:latin typeface="Arial"/>
                  <a:ea typeface="+mn-ea"/>
                  <a:cs typeface="Calibri"/>
                </a:rPr>
                <a:t>%</a:t>
              </a:r>
              <a:endParaRPr kumimoji="0" sz="2400" b="0" i="0" u="none" strike="noStrike" kern="1200" cap="none" spc="0" normalizeH="0" baseline="0" noProof="0" dirty="0">
                <a:ln>
                  <a:noFill/>
                </a:ln>
                <a:solidFill>
                  <a:srgbClr val="DA3A52"/>
                </a:solidFill>
                <a:effectLst/>
                <a:uLnTx/>
                <a:uFillTx/>
                <a:latin typeface="Arial"/>
                <a:ea typeface="+mn-ea"/>
                <a:cs typeface="Calibri"/>
              </a:endParaRPr>
            </a:p>
          </p:txBody>
        </p:sp>
        <p:sp>
          <p:nvSpPr>
            <p:cNvPr id="22" name="object 19">
              <a:extLst>
                <a:ext uri="{FF2B5EF4-FFF2-40B4-BE49-F238E27FC236}">
                  <a16:creationId xmlns:a16="http://schemas.microsoft.com/office/drawing/2014/main" id="{4DC2C2D6-246B-4EDD-9601-5160582CD7E4}"/>
                </a:ext>
              </a:extLst>
            </p:cNvPr>
            <p:cNvSpPr txBox="1">
              <a:spLocks noChangeAspect="1"/>
            </p:cNvSpPr>
            <p:nvPr/>
          </p:nvSpPr>
          <p:spPr>
            <a:xfrm>
              <a:off x="1631343" y="1871900"/>
              <a:ext cx="128240" cy="4078554"/>
            </a:xfrm>
            <a:prstGeom prst="rect">
              <a:avLst/>
            </a:prstGeom>
          </p:spPr>
          <p:txBody>
            <a:bodyPr vert="vert270" wrap="square" lIns="0" tIns="0" rIns="0" bIns="0" rtlCol="0">
              <a:spAutoFit/>
            </a:bodyPr>
            <a:lstStyle/>
            <a:p>
              <a:pPr marL="12698" marR="0" lvl="0" indent="0" algn="ctr" defTabSz="872393" rtl="0" eaLnBrk="1" fontAlgn="auto" latinLnBrk="0" hangingPunct="1">
                <a:lnSpc>
                  <a:spcPts val="955"/>
                </a:lnSpc>
                <a:spcBef>
                  <a:spcPts val="0"/>
                </a:spcBef>
                <a:spcAft>
                  <a:spcPts val="0"/>
                </a:spcAft>
                <a:buClrTx/>
                <a:buSzTx/>
                <a:buFontTx/>
                <a:buNone/>
                <a:tabLst/>
                <a:defRPr/>
              </a:pPr>
              <a:r>
                <a:rPr kumimoji="0" sz="1050" b="1" i="0" u="none" strike="noStrike" kern="1200" cap="none" spc="0" normalizeH="0" baseline="0" noProof="0" dirty="0">
                  <a:ln>
                    <a:noFill/>
                  </a:ln>
                  <a:solidFill>
                    <a:srgbClr val="000000"/>
                  </a:solidFill>
                  <a:effectLst/>
                  <a:uLnTx/>
                  <a:uFillTx/>
                  <a:latin typeface="Arial"/>
                  <a:ea typeface="+mn-ea"/>
                  <a:cs typeface="Calibri"/>
                </a:rPr>
                <a:t>%</a:t>
              </a:r>
              <a:r>
                <a:rPr kumimoji="0" sz="1050" b="1" i="0" u="none" strike="noStrike" kern="1200" cap="none" spc="-20" normalizeH="0" baseline="0" noProof="0" dirty="0">
                  <a:ln>
                    <a:noFill/>
                  </a:ln>
                  <a:solidFill>
                    <a:srgbClr val="000000"/>
                  </a:solidFill>
                  <a:effectLst/>
                  <a:uLnTx/>
                  <a:uFillTx/>
                  <a:latin typeface="Arial"/>
                  <a:ea typeface="+mn-ea"/>
                  <a:cs typeface="Calibri"/>
                </a:rPr>
                <a:t> </a:t>
              </a:r>
              <a:r>
                <a:rPr kumimoji="0" sz="1050" b="1" i="0" u="none" strike="noStrike" kern="1200" cap="none" spc="0" normalizeH="0" baseline="0" noProof="0" dirty="0">
                  <a:ln>
                    <a:noFill/>
                  </a:ln>
                  <a:solidFill>
                    <a:srgbClr val="000000"/>
                  </a:solidFill>
                  <a:effectLst/>
                  <a:uLnTx/>
                  <a:uFillTx/>
                  <a:latin typeface="Arial"/>
                  <a:ea typeface="+mn-ea"/>
                  <a:cs typeface="Calibri"/>
                </a:rPr>
                <a:t>U</a:t>
              </a:r>
              <a:r>
                <a:rPr kumimoji="0" sz="1050" b="1" i="0" u="none" strike="noStrike" kern="1200" cap="none" spc="-10" normalizeH="0" baseline="0" noProof="0" dirty="0">
                  <a:ln>
                    <a:noFill/>
                  </a:ln>
                  <a:solidFill>
                    <a:srgbClr val="000000"/>
                  </a:solidFill>
                  <a:effectLst/>
                  <a:uLnTx/>
                  <a:uFillTx/>
                  <a:latin typeface="Arial"/>
                  <a:ea typeface="+mn-ea"/>
                  <a:cs typeface="Calibri"/>
                </a:rPr>
                <a:t>p</a:t>
              </a:r>
              <a:r>
                <a:rPr kumimoji="0" sz="1050" b="1" i="0" u="none" strike="noStrike" kern="1200" cap="none" spc="-5" normalizeH="0" baseline="0" noProof="0" dirty="0">
                  <a:ln>
                    <a:noFill/>
                  </a:ln>
                  <a:solidFill>
                    <a:srgbClr val="000000"/>
                  </a:solidFill>
                  <a:effectLst/>
                  <a:uLnTx/>
                  <a:uFillTx/>
                  <a:latin typeface="Arial"/>
                  <a:ea typeface="+mn-ea"/>
                  <a:cs typeface="Calibri"/>
                </a:rPr>
                <a:t>lif</a:t>
              </a:r>
              <a:r>
                <a:rPr kumimoji="0" sz="1050" b="1" i="0" u="none" strike="noStrike" kern="1200" cap="none" spc="0" normalizeH="0" baseline="0" noProof="0" dirty="0">
                  <a:ln>
                    <a:noFill/>
                  </a:ln>
                  <a:solidFill>
                    <a:srgbClr val="000000"/>
                  </a:solidFill>
                  <a:effectLst/>
                  <a:uLnTx/>
                  <a:uFillTx/>
                  <a:latin typeface="Arial"/>
                  <a:ea typeface="+mn-ea"/>
                  <a:cs typeface="Calibri"/>
                </a:rPr>
                <a:t>t</a:t>
              </a:r>
              <a:r>
                <a:rPr kumimoji="0" sz="1050" b="1" i="0" u="none" strike="noStrike" kern="1200" cap="none" spc="10" normalizeH="0" baseline="0" noProof="0" dirty="0">
                  <a:ln>
                    <a:noFill/>
                  </a:ln>
                  <a:solidFill>
                    <a:srgbClr val="000000"/>
                  </a:solidFill>
                  <a:effectLst/>
                  <a:uLnTx/>
                  <a:uFillTx/>
                  <a:latin typeface="Arial"/>
                  <a:ea typeface="+mn-ea"/>
                  <a:cs typeface="Calibri"/>
                </a:rPr>
                <a:t> </a:t>
              </a:r>
              <a:r>
                <a:rPr kumimoji="0" sz="1050" b="1" i="0" u="none" strike="noStrike" kern="1200" cap="none" spc="-5" normalizeH="0" baseline="0" noProof="0" dirty="0">
                  <a:ln>
                    <a:noFill/>
                  </a:ln>
                  <a:solidFill>
                    <a:srgbClr val="000000"/>
                  </a:solidFill>
                  <a:effectLst/>
                  <a:uLnTx/>
                  <a:uFillTx/>
                  <a:latin typeface="Arial"/>
                  <a:ea typeface="+mn-ea"/>
                  <a:cs typeface="Calibri"/>
                </a:rPr>
                <a:t>i</a:t>
              </a:r>
              <a:r>
                <a:rPr kumimoji="0" sz="1050" b="1" i="0" u="none" strike="noStrike" kern="1200" cap="none" spc="0" normalizeH="0" baseline="0" noProof="0" dirty="0">
                  <a:ln>
                    <a:noFill/>
                  </a:ln>
                  <a:solidFill>
                    <a:srgbClr val="000000"/>
                  </a:solidFill>
                  <a:effectLst/>
                  <a:uLnTx/>
                  <a:uFillTx/>
                  <a:latin typeface="Arial"/>
                  <a:ea typeface="+mn-ea"/>
                  <a:cs typeface="Calibri"/>
                </a:rPr>
                <a:t>n</a:t>
              </a:r>
              <a:r>
                <a:rPr kumimoji="0" sz="1050" b="1" i="0" u="none" strike="noStrike" kern="1200" cap="none" spc="5" normalizeH="0" baseline="0" noProof="0" dirty="0">
                  <a:ln>
                    <a:noFill/>
                  </a:ln>
                  <a:solidFill>
                    <a:srgbClr val="000000"/>
                  </a:solidFill>
                  <a:effectLst/>
                  <a:uLnTx/>
                  <a:uFillTx/>
                  <a:latin typeface="Arial"/>
                  <a:ea typeface="+mn-ea"/>
                  <a:cs typeface="Calibri"/>
                </a:rPr>
                <a:t> </a:t>
              </a:r>
              <a:r>
                <a:rPr kumimoji="0" sz="1050" b="1" i="0" u="none" strike="noStrike" kern="1200" cap="none" spc="0" normalizeH="0" baseline="0" noProof="0" dirty="0">
                  <a:ln>
                    <a:noFill/>
                  </a:ln>
                  <a:solidFill>
                    <a:srgbClr val="000000"/>
                  </a:solidFill>
                  <a:effectLst/>
                  <a:uLnTx/>
                  <a:uFillTx/>
                  <a:latin typeface="Arial"/>
                  <a:ea typeface="+mn-ea"/>
                  <a:cs typeface="Calibri"/>
                </a:rPr>
                <a:t>m</a:t>
              </a:r>
              <a:r>
                <a:rPr kumimoji="0" sz="1050" b="1" i="0" u="none" strike="noStrike" kern="1200" cap="none" spc="-5" normalizeH="0" baseline="0" noProof="0" dirty="0">
                  <a:ln>
                    <a:noFill/>
                  </a:ln>
                  <a:solidFill>
                    <a:srgbClr val="000000"/>
                  </a:solidFill>
                  <a:effectLst/>
                  <a:uLnTx/>
                  <a:uFillTx/>
                  <a:latin typeface="Arial"/>
                  <a:ea typeface="+mn-ea"/>
                  <a:cs typeface="Calibri"/>
                </a:rPr>
                <a:t>e</a:t>
              </a:r>
              <a:r>
                <a:rPr kumimoji="0" sz="1050" b="1" i="0" u="none" strike="noStrike" kern="1200" cap="none" spc="0" normalizeH="0" baseline="0" noProof="0" dirty="0">
                  <a:ln>
                    <a:noFill/>
                  </a:ln>
                  <a:solidFill>
                    <a:srgbClr val="000000"/>
                  </a:solidFill>
                  <a:effectLst/>
                  <a:uLnTx/>
                  <a:uFillTx/>
                  <a:latin typeface="Arial"/>
                  <a:ea typeface="+mn-ea"/>
                  <a:cs typeface="Calibri"/>
                </a:rPr>
                <a:t>t</a:t>
              </a:r>
              <a:r>
                <a:rPr kumimoji="0" sz="1050" b="1" i="0" u="none" strike="noStrike" kern="1200" cap="none" spc="-5" normalizeH="0" baseline="0" noProof="0" dirty="0">
                  <a:ln>
                    <a:noFill/>
                  </a:ln>
                  <a:solidFill>
                    <a:srgbClr val="000000"/>
                  </a:solidFill>
                  <a:effectLst/>
                  <a:uLnTx/>
                  <a:uFillTx/>
                  <a:latin typeface="Arial"/>
                  <a:ea typeface="+mn-ea"/>
                  <a:cs typeface="Calibri"/>
                </a:rPr>
                <a:t>ri</a:t>
              </a:r>
              <a:r>
                <a:rPr kumimoji="0" sz="1050" b="1" i="0" u="none" strike="noStrike" kern="1200" cap="none" spc="0" normalizeH="0" baseline="0" noProof="0" dirty="0">
                  <a:ln>
                    <a:noFill/>
                  </a:ln>
                  <a:solidFill>
                    <a:srgbClr val="000000"/>
                  </a:solidFill>
                  <a:effectLst/>
                  <a:uLnTx/>
                  <a:uFillTx/>
                  <a:latin typeface="Arial"/>
                  <a:ea typeface="+mn-ea"/>
                  <a:cs typeface="Calibri"/>
                </a:rPr>
                <a:t>c</a:t>
              </a:r>
              <a:r>
                <a:rPr kumimoji="0" sz="1050" b="1" i="0" u="none" strike="noStrike" kern="1200" cap="none" spc="10" normalizeH="0" baseline="0" noProof="0" dirty="0">
                  <a:ln>
                    <a:noFill/>
                  </a:ln>
                  <a:solidFill>
                    <a:srgbClr val="000000"/>
                  </a:solidFill>
                  <a:effectLst/>
                  <a:uLnTx/>
                  <a:uFillTx/>
                  <a:latin typeface="Arial"/>
                  <a:ea typeface="+mn-ea"/>
                  <a:cs typeface="Calibri"/>
                </a:rPr>
                <a:t> </a:t>
              </a:r>
              <a:r>
                <a:rPr kumimoji="0" sz="1050" b="1" i="0" u="none" strike="noStrike" kern="1200" cap="none" spc="-5" normalizeH="0" baseline="0" noProof="0" dirty="0">
                  <a:ln>
                    <a:noFill/>
                  </a:ln>
                  <a:solidFill>
                    <a:srgbClr val="000000"/>
                  </a:solidFill>
                  <a:effectLst/>
                  <a:uLnTx/>
                  <a:uFillTx/>
                  <a:latin typeface="Arial"/>
                  <a:ea typeface="+mn-ea"/>
                  <a:cs typeface="Calibri"/>
                </a:rPr>
                <a:t>p</a:t>
              </a:r>
              <a:r>
                <a:rPr kumimoji="0" sz="1050" b="1" i="0" u="none" strike="noStrike" kern="1200" cap="none" spc="0" normalizeH="0" baseline="0" noProof="0" dirty="0">
                  <a:ln>
                    <a:noFill/>
                  </a:ln>
                  <a:solidFill>
                    <a:srgbClr val="000000"/>
                  </a:solidFill>
                  <a:effectLst/>
                  <a:uLnTx/>
                  <a:uFillTx/>
                  <a:latin typeface="Arial"/>
                  <a:ea typeface="+mn-ea"/>
                  <a:cs typeface="Calibri"/>
                </a:rPr>
                <a:t>o</a:t>
              </a:r>
              <a:r>
                <a:rPr kumimoji="0" sz="1050" b="1" i="0" u="none" strike="noStrike" kern="1200" cap="none" spc="-5" normalizeH="0" baseline="0" noProof="0" dirty="0">
                  <a:ln>
                    <a:noFill/>
                  </a:ln>
                  <a:solidFill>
                    <a:srgbClr val="000000"/>
                  </a:solidFill>
                  <a:effectLst/>
                  <a:uLnTx/>
                  <a:uFillTx/>
                  <a:latin typeface="Arial"/>
                  <a:ea typeface="+mn-ea"/>
                  <a:cs typeface="Calibri"/>
                </a:rPr>
                <a:t>s</a:t>
              </a:r>
              <a:r>
                <a:rPr kumimoji="0" sz="1050" b="1" i="0" u="none" strike="noStrike" kern="1200" cap="none" spc="0" normalizeH="0" baseline="0" noProof="0" dirty="0">
                  <a:ln>
                    <a:noFill/>
                  </a:ln>
                  <a:solidFill>
                    <a:srgbClr val="000000"/>
                  </a:solidFill>
                  <a:effectLst/>
                  <a:uLnTx/>
                  <a:uFillTx/>
                  <a:latin typeface="Arial"/>
                  <a:ea typeface="+mn-ea"/>
                  <a:cs typeface="Calibri"/>
                </a:rPr>
                <a:t>t </a:t>
              </a:r>
              <a:r>
                <a:rPr kumimoji="0" sz="1050" b="1" i="0" u="none" strike="noStrike" kern="1200" cap="none" spc="-5" normalizeH="0" baseline="0" noProof="0" dirty="0">
                  <a:ln>
                    <a:noFill/>
                  </a:ln>
                  <a:solidFill>
                    <a:srgbClr val="000000"/>
                  </a:solidFill>
                  <a:effectLst/>
                  <a:uLnTx/>
                  <a:uFillTx/>
                  <a:latin typeface="Arial"/>
                  <a:ea typeface="+mn-ea"/>
                  <a:cs typeface="Calibri"/>
                </a:rPr>
                <a:t>e</a:t>
              </a:r>
              <a:r>
                <a:rPr kumimoji="0" sz="1050" b="1" i="0" u="none" strike="noStrike" kern="1200" cap="none" spc="-10" normalizeH="0" baseline="0" noProof="0" dirty="0">
                  <a:ln>
                    <a:noFill/>
                  </a:ln>
                  <a:solidFill>
                    <a:srgbClr val="000000"/>
                  </a:solidFill>
                  <a:effectLst/>
                  <a:uLnTx/>
                  <a:uFillTx/>
                  <a:latin typeface="Arial"/>
                  <a:ea typeface="+mn-ea"/>
                  <a:cs typeface="Calibri"/>
                </a:rPr>
                <a:t>x</a:t>
              </a:r>
              <a:r>
                <a:rPr kumimoji="0" sz="1050" b="1" i="0" u="none" strike="noStrike" kern="1200" cap="none" spc="-5" normalizeH="0" baseline="0" noProof="0" dirty="0">
                  <a:ln>
                    <a:noFill/>
                  </a:ln>
                  <a:solidFill>
                    <a:srgbClr val="000000"/>
                  </a:solidFill>
                  <a:effectLst/>
                  <a:uLnTx/>
                  <a:uFillTx/>
                  <a:latin typeface="Arial"/>
                  <a:ea typeface="+mn-ea"/>
                  <a:cs typeface="Calibri"/>
                </a:rPr>
                <a:t>p</a:t>
              </a:r>
              <a:r>
                <a:rPr kumimoji="0" sz="1050" b="1" i="0" u="none" strike="noStrike" kern="1200" cap="none" spc="0" normalizeH="0" baseline="0" noProof="0" dirty="0">
                  <a:ln>
                    <a:noFill/>
                  </a:ln>
                  <a:solidFill>
                    <a:srgbClr val="000000"/>
                  </a:solidFill>
                  <a:effectLst/>
                  <a:uLnTx/>
                  <a:uFillTx/>
                  <a:latin typeface="Arial"/>
                  <a:ea typeface="+mn-ea"/>
                  <a:cs typeface="Calibri"/>
                </a:rPr>
                <a:t>o</a:t>
              </a:r>
              <a:r>
                <a:rPr kumimoji="0" sz="1050" b="1" i="0" u="none" strike="noStrike" kern="1200" cap="none" spc="-5" normalizeH="0" baseline="0" noProof="0" dirty="0">
                  <a:ln>
                    <a:noFill/>
                  </a:ln>
                  <a:solidFill>
                    <a:srgbClr val="000000"/>
                  </a:solidFill>
                  <a:effectLst/>
                  <a:uLnTx/>
                  <a:uFillTx/>
                  <a:latin typeface="Arial"/>
                  <a:ea typeface="+mn-ea"/>
                  <a:cs typeface="Calibri"/>
                </a:rPr>
                <a:t>su</a:t>
              </a:r>
              <a:r>
                <a:rPr kumimoji="0" sz="1050" b="1" i="0" u="none" strike="noStrike" kern="1200" cap="none" spc="0" normalizeH="0" baseline="0" noProof="0" dirty="0">
                  <a:ln>
                    <a:noFill/>
                  </a:ln>
                  <a:solidFill>
                    <a:srgbClr val="000000"/>
                  </a:solidFill>
                  <a:effectLst/>
                  <a:uLnTx/>
                  <a:uFillTx/>
                  <a:latin typeface="Arial"/>
                  <a:ea typeface="+mn-ea"/>
                  <a:cs typeface="Calibri"/>
                </a:rPr>
                <a:t>re</a:t>
              </a:r>
            </a:p>
          </p:txBody>
        </p:sp>
        <p:sp>
          <p:nvSpPr>
            <p:cNvPr id="23" name="object 20">
              <a:extLst>
                <a:ext uri="{FF2B5EF4-FFF2-40B4-BE49-F238E27FC236}">
                  <a16:creationId xmlns:a16="http://schemas.microsoft.com/office/drawing/2014/main" id="{4512945B-5D5E-48A3-98B8-B88BB022056C}"/>
                </a:ext>
              </a:extLst>
            </p:cNvPr>
            <p:cNvSpPr>
              <a:spLocks noChangeAspect="1"/>
            </p:cNvSpPr>
            <p:nvPr/>
          </p:nvSpPr>
          <p:spPr>
            <a:xfrm>
              <a:off x="7040394" y="2707104"/>
              <a:ext cx="2187114" cy="218211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72393"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object 21">
              <a:extLst>
                <a:ext uri="{FF2B5EF4-FFF2-40B4-BE49-F238E27FC236}">
                  <a16:creationId xmlns:a16="http://schemas.microsoft.com/office/drawing/2014/main" id="{3F3BFD76-E9A2-4B68-AF51-6EB3CB6CBAED}"/>
                </a:ext>
              </a:extLst>
            </p:cNvPr>
            <p:cNvSpPr txBox="1">
              <a:spLocks noChangeAspect="1"/>
            </p:cNvSpPr>
            <p:nvPr/>
          </p:nvSpPr>
          <p:spPr>
            <a:xfrm>
              <a:off x="7470646" y="3500357"/>
              <a:ext cx="1649475" cy="492443"/>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3200" b="1" i="1" u="none" strike="noStrike" kern="1200" cap="none" spc="-5" normalizeH="0" baseline="0" noProof="0" dirty="0">
                  <a:ln>
                    <a:noFill/>
                  </a:ln>
                  <a:solidFill>
                    <a:srgbClr val="DA3A52"/>
                  </a:solidFill>
                  <a:effectLst/>
                  <a:uLnTx/>
                  <a:uFillTx/>
                  <a:latin typeface="Arial"/>
                  <a:ea typeface="+mn-ea"/>
                  <a:cs typeface="Calibri"/>
                </a:rPr>
                <a:t>+</a:t>
              </a:r>
              <a:r>
                <a:rPr kumimoji="0" sz="2800" b="1" i="1" u="none" strike="noStrike" kern="1200" cap="none" spc="-5" normalizeH="0" baseline="0" noProof="0" dirty="0">
                  <a:ln>
                    <a:noFill/>
                  </a:ln>
                  <a:solidFill>
                    <a:srgbClr val="DA3A52"/>
                  </a:solidFill>
                  <a:effectLst/>
                  <a:uLnTx/>
                  <a:uFillTx/>
                  <a:latin typeface="Arial"/>
                  <a:ea typeface="+mn-ea"/>
                  <a:cs typeface="Calibri"/>
                </a:rPr>
                <a:t>1.</a:t>
              </a:r>
              <a:r>
                <a:rPr kumimoji="0" sz="2800" b="1" i="1" u="none" strike="noStrike" kern="1200" cap="none" spc="-10" normalizeH="0" baseline="0" noProof="0" dirty="0">
                  <a:ln>
                    <a:noFill/>
                  </a:ln>
                  <a:solidFill>
                    <a:srgbClr val="DA3A52"/>
                  </a:solidFill>
                  <a:effectLst/>
                  <a:uLnTx/>
                  <a:uFillTx/>
                  <a:latin typeface="Arial"/>
                  <a:ea typeface="+mn-ea"/>
                  <a:cs typeface="Calibri"/>
                </a:rPr>
                <a:t>8</a:t>
              </a:r>
              <a:r>
                <a:rPr kumimoji="0" sz="2800" b="1" i="1" u="none" strike="noStrike" kern="1200" cap="none" spc="0" normalizeH="0" baseline="0" noProof="0" dirty="0">
                  <a:ln>
                    <a:noFill/>
                  </a:ln>
                  <a:solidFill>
                    <a:srgbClr val="DA3A52"/>
                  </a:solidFill>
                  <a:effectLst/>
                  <a:uLnTx/>
                  <a:uFillTx/>
                  <a:latin typeface="Arial"/>
                  <a:ea typeface="+mn-ea"/>
                  <a:cs typeface="Calibri"/>
                </a:rPr>
                <a:t>9</a:t>
              </a:r>
              <a:r>
                <a:rPr kumimoji="0" sz="3200" b="1" i="1" u="none" strike="noStrike" kern="1200" cap="none" spc="0" normalizeH="0" baseline="0" noProof="0" dirty="0">
                  <a:ln>
                    <a:noFill/>
                  </a:ln>
                  <a:solidFill>
                    <a:srgbClr val="DA3A52"/>
                  </a:solidFill>
                  <a:effectLst/>
                  <a:uLnTx/>
                  <a:uFillTx/>
                  <a:latin typeface="Arial"/>
                  <a:ea typeface="+mn-ea"/>
                  <a:cs typeface="Calibri"/>
                </a:rPr>
                <a:t>%</a:t>
              </a:r>
              <a:endParaRPr kumimoji="0" sz="3200" b="0" i="0" u="none" strike="noStrike" kern="1200" cap="none" spc="0" normalizeH="0" baseline="0" noProof="0" dirty="0">
                <a:ln>
                  <a:noFill/>
                </a:ln>
                <a:solidFill>
                  <a:srgbClr val="DA3A52"/>
                </a:solidFill>
                <a:effectLst/>
                <a:uLnTx/>
                <a:uFillTx/>
                <a:latin typeface="Arial"/>
                <a:ea typeface="+mn-ea"/>
                <a:cs typeface="Calibri"/>
              </a:endParaRPr>
            </a:p>
          </p:txBody>
        </p:sp>
        <p:sp>
          <p:nvSpPr>
            <p:cNvPr id="25" name="object 22">
              <a:extLst>
                <a:ext uri="{FF2B5EF4-FFF2-40B4-BE49-F238E27FC236}">
                  <a16:creationId xmlns:a16="http://schemas.microsoft.com/office/drawing/2014/main" id="{32502089-5F02-4812-A532-4CD2A4AFB0EA}"/>
                </a:ext>
              </a:extLst>
            </p:cNvPr>
            <p:cNvSpPr txBox="1">
              <a:spLocks noChangeAspect="1"/>
            </p:cNvSpPr>
            <p:nvPr/>
          </p:nvSpPr>
          <p:spPr>
            <a:xfrm>
              <a:off x="7947107" y="2444876"/>
              <a:ext cx="696555" cy="169277"/>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000000"/>
                  </a:solidFill>
                  <a:effectLst/>
                  <a:uLnTx/>
                  <a:uFillTx/>
                  <a:latin typeface="Arial"/>
                  <a:ea typeface="+mn-ea"/>
                  <a:cs typeface="Calibri"/>
                </a:rPr>
                <a:t>OOH</a:t>
              </a:r>
              <a:endParaRPr kumimoji="0" sz="1100" b="0" i="0" u="none" strike="noStrike" kern="1200" cap="none" spc="0" normalizeH="0" baseline="0" noProof="0" dirty="0">
                <a:ln>
                  <a:noFill/>
                </a:ln>
                <a:solidFill>
                  <a:srgbClr val="000000"/>
                </a:solidFill>
                <a:effectLst/>
                <a:uLnTx/>
                <a:uFillTx/>
                <a:latin typeface="Arial"/>
                <a:ea typeface="+mn-ea"/>
                <a:cs typeface="Calibri"/>
              </a:endParaRPr>
            </a:p>
          </p:txBody>
        </p:sp>
      </p:grpSp>
      <p:cxnSp>
        <p:nvCxnSpPr>
          <p:cNvPr id="4" name="Straight Arrow Connector 3"/>
          <p:cNvCxnSpPr/>
          <p:nvPr/>
        </p:nvCxnSpPr>
        <p:spPr>
          <a:xfrm flipV="1">
            <a:off x="2270938" y="2372423"/>
            <a:ext cx="0" cy="3452265"/>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86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C604C8-DA25-4E17-AD53-C03B5779E127}"/>
              </a:ext>
            </a:extLst>
          </p:cNvPr>
          <p:cNvSpPr>
            <a:spLocks noGrp="1"/>
          </p:cNvSpPr>
          <p:nvPr>
            <p:ph type="title"/>
          </p:nvPr>
        </p:nvSpPr>
        <p:spPr/>
        <p:txBody>
          <a:bodyPr/>
          <a:lstStyle/>
          <a:p>
            <a:r>
              <a:rPr lang="en-GB" dirty="0"/>
              <a:t>16-34 PROFILE OF CINEMA HAS INCREASED POST-PANDEMIC</a:t>
            </a:r>
          </a:p>
        </p:txBody>
      </p:sp>
      <p:sp>
        <p:nvSpPr>
          <p:cNvPr id="8" name="Text Placeholder 7">
            <a:extLst>
              <a:ext uri="{FF2B5EF4-FFF2-40B4-BE49-F238E27FC236}">
                <a16:creationId xmlns:a16="http://schemas.microsoft.com/office/drawing/2014/main" id="{0407E781-6E09-4506-8909-A0C417AAC360}"/>
              </a:ext>
            </a:extLst>
          </p:cNvPr>
          <p:cNvSpPr>
            <a:spLocks noGrp="1"/>
          </p:cNvSpPr>
          <p:nvPr>
            <p:ph type="body" sz="quarter" idx="14"/>
          </p:nvPr>
        </p:nvSpPr>
        <p:spPr>
          <a:xfrm>
            <a:off x="285086" y="664222"/>
            <a:ext cx="12144739" cy="436585"/>
          </a:xfrm>
        </p:spPr>
        <p:txBody>
          <a:bodyPr/>
          <a:lstStyle/>
          <a:p>
            <a:pPr>
              <a:lnSpc>
                <a:spcPct val="100000"/>
              </a:lnSpc>
            </a:pPr>
            <a:r>
              <a:rPr lang="en-GB" dirty="0">
                <a:highlight>
                  <a:srgbClr val="FFFFFF"/>
                </a:highlight>
              </a:rPr>
              <a:t>38% of those who have been to the cinema in the last 12 months are 16-34, up from 34% in 2019 (+11.7%). This youth heartland audience makes cinema a great addition to any AV schedule to drive reach amongst this key demo.</a:t>
            </a:r>
          </a:p>
          <a:p>
            <a:pPr>
              <a:lnSpc>
                <a:spcPct val="100000"/>
              </a:lnSpc>
            </a:pPr>
            <a:endParaRPr lang="en-GB" dirty="0">
              <a:highlight>
                <a:srgbClr val="FFFFFF"/>
              </a:highlight>
            </a:endParaRPr>
          </a:p>
        </p:txBody>
      </p:sp>
      <p:sp>
        <p:nvSpPr>
          <p:cNvPr id="7" name="Text Placeholder 6">
            <a:extLst>
              <a:ext uri="{FF2B5EF4-FFF2-40B4-BE49-F238E27FC236}">
                <a16:creationId xmlns:a16="http://schemas.microsoft.com/office/drawing/2014/main" id="{8A24AF01-3C66-45E1-8929-C945A42D6538}"/>
              </a:ext>
            </a:extLst>
          </p:cNvPr>
          <p:cNvSpPr>
            <a:spLocks noGrp="1"/>
          </p:cNvSpPr>
          <p:nvPr>
            <p:ph type="body" sz="quarter" idx="11"/>
          </p:nvPr>
        </p:nvSpPr>
        <p:spPr>
          <a:xfrm>
            <a:off x="6736080" y="7189380"/>
            <a:ext cx="6562064" cy="246221"/>
          </a:xfrm>
        </p:spPr>
        <p:txBody>
          <a:bodyPr/>
          <a:lstStyle/>
          <a:p>
            <a:r>
              <a:rPr lang="en-GB" dirty="0"/>
              <a:t>Source: CAA Film Monitor Q1 2023 vs Q1 2020</a:t>
            </a:r>
          </a:p>
          <a:p>
            <a:r>
              <a:rPr lang="en-GB" dirty="0"/>
              <a:t>Cinemagoers – reported visiting the cinema in the last six months</a:t>
            </a:r>
          </a:p>
        </p:txBody>
      </p:sp>
      <p:graphicFrame>
        <p:nvGraphicFramePr>
          <p:cNvPr id="9" name="Chart 8">
            <a:extLst>
              <a:ext uri="{FF2B5EF4-FFF2-40B4-BE49-F238E27FC236}">
                <a16:creationId xmlns:a16="http://schemas.microsoft.com/office/drawing/2014/main" id="{044BFA63-840F-4503-9CC5-BD5A8ACB8BAD}"/>
              </a:ext>
            </a:extLst>
          </p:cNvPr>
          <p:cNvGraphicFramePr>
            <a:graphicFrameLocks/>
          </p:cNvGraphicFramePr>
          <p:nvPr/>
        </p:nvGraphicFramePr>
        <p:xfrm>
          <a:off x="83182" y="1507304"/>
          <a:ext cx="12786977" cy="547480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7">
            <a:extLst>
              <a:ext uri="{FF2B5EF4-FFF2-40B4-BE49-F238E27FC236}">
                <a16:creationId xmlns:a16="http://schemas.microsoft.com/office/drawing/2014/main" id="{F14FD9C9-9E9D-4D0E-A8DB-25FF4EBABDEB}"/>
              </a:ext>
            </a:extLst>
          </p:cNvPr>
          <p:cNvSpPr txBox="1">
            <a:spLocks/>
          </p:cNvSpPr>
          <p:nvPr/>
        </p:nvSpPr>
        <p:spPr bwMode="gray">
          <a:xfrm>
            <a:off x="4069745" y="1400300"/>
            <a:ext cx="5774647" cy="436585"/>
          </a:xfrm>
          <a:prstGeom prst="rect">
            <a:avLst/>
          </a:prstGeom>
        </p:spPr>
        <p:txBody>
          <a:bodyPr vert="horz" lIns="0" tIns="0" rIns="0" bIns="0" rtlCol="0" anchor="t" anchorCtr="0">
            <a:noAutofit/>
          </a:bodyPr>
          <a:lstStyle>
            <a:lvl1pPr marL="0" indent="0" algn="l" defTabSz="961706" rtl="0" eaLnBrk="1" latinLnBrk="0" hangingPunct="1">
              <a:lnSpc>
                <a:spcPts val="1499"/>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706"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0" i="0" u="sng" strike="noStrike" kern="1200" cap="none" spc="0" normalizeH="0" baseline="0" noProof="0" dirty="0">
                <a:ln>
                  <a:noFill/>
                </a:ln>
                <a:solidFill>
                  <a:srgbClr val="8A8A8D"/>
                </a:solidFill>
                <a:effectLst/>
                <a:highlight>
                  <a:srgbClr val="FFFFFF"/>
                </a:highlight>
                <a:uLnTx/>
                <a:uFillTx/>
                <a:latin typeface="Arial"/>
                <a:ea typeface="+mn-ea"/>
                <a:cs typeface="+mn-cs"/>
              </a:rPr>
              <a:t>Age profile of those who have been to the cinema in last 12 months</a:t>
            </a:r>
          </a:p>
        </p:txBody>
      </p:sp>
    </p:spTree>
    <p:extLst>
      <p:ext uri="{BB962C8B-B14F-4D97-AF65-F5344CB8AC3E}">
        <p14:creationId xmlns:p14="http://schemas.microsoft.com/office/powerpoint/2010/main" val="31093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E236590-4EFA-4102-BD1F-0A89EC31526E}"/>
              </a:ext>
            </a:extLst>
          </p:cNvPr>
          <p:cNvGraphicFramePr>
            <a:graphicFrameLocks/>
          </p:cNvGraphicFramePr>
          <p:nvPr>
            <p:extLst>
              <p:ext uri="{D42A27DB-BD31-4B8C-83A1-F6EECF244321}">
                <p14:modId xmlns:p14="http://schemas.microsoft.com/office/powerpoint/2010/main" val="1524422189"/>
              </p:ext>
            </p:extLst>
          </p:nvPr>
        </p:nvGraphicFramePr>
        <p:xfrm>
          <a:off x="733425" y="1342687"/>
          <a:ext cx="11525250" cy="5100181"/>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id="{22EE9EE9-81F1-477B-A860-BE62E9E9B965}"/>
              </a:ext>
            </a:extLst>
          </p:cNvPr>
          <p:cNvCxnSpPr>
            <a:cxnSpLocks/>
          </p:cNvCxnSpPr>
          <p:nvPr/>
        </p:nvCxnSpPr>
        <p:spPr>
          <a:xfrm flipH="1">
            <a:off x="1040860" y="3237994"/>
            <a:ext cx="12103004" cy="88866"/>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7F8900-6970-4462-9B17-66981739F43B}"/>
              </a:ext>
            </a:extLst>
          </p:cNvPr>
          <p:cNvSpPr>
            <a:spLocks noGrp="1"/>
          </p:cNvSpPr>
          <p:nvPr>
            <p:ph type="title"/>
          </p:nvPr>
        </p:nvSpPr>
        <p:spPr/>
        <p:txBody>
          <a:bodyPr/>
          <a:lstStyle/>
          <a:p>
            <a:r>
              <a:rPr lang="en-GB" dirty="0"/>
              <a:t>CINEMA PROFILES YOUNGER AND MORE UPMARKET VS. TV &amp; ONLINE VIDEO</a:t>
            </a:r>
          </a:p>
        </p:txBody>
      </p:sp>
      <p:sp>
        <p:nvSpPr>
          <p:cNvPr id="6" name="Text Placeholder 5">
            <a:extLst>
              <a:ext uri="{FF2B5EF4-FFF2-40B4-BE49-F238E27FC236}">
                <a16:creationId xmlns:a16="http://schemas.microsoft.com/office/drawing/2014/main" id="{7122F843-B5ED-49E3-93CC-7759AE5ACB22}"/>
              </a:ext>
            </a:extLst>
          </p:cNvPr>
          <p:cNvSpPr>
            <a:spLocks noGrp="1"/>
          </p:cNvSpPr>
          <p:nvPr>
            <p:ph type="body" sz="quarter" idx="11"/>
          </p:nvPr>
        </p:nvSpPr>
        <p:spPr>
          <a:xfrm>
            <a:off x="7067551" y="7174177"/>
            <a:ext cx="6230938" cy="276999"/>
          </a:xfrm>
        </p:spPr>
        <p:txBody>
          <a:bodyPr/>
          <a:lstStyle/>
          <a:p>
            <a:r>
              <a:rPr lang="en-GB" sz="900" dirty="0"/>
              <a:t>Source: GB TGI Feb 2023 (Jan-Dec 2022)- ‘Been to the cinema in the last week’ / </a:t>
            </a:r>
          </a:p>
          <a:p>
            <a:r>
              <a:rPr lang="en-GB" sz="900" dirty="0"/>
              <a:t>Channels watched in the last week’ / Instagram, Facebook, TikTok &amp; YouTube = Used in last 7 days</a:t>
            </a:r>
            <a:endParaRPr lang="en-GB" sz="1000" dirty="0"/>
          </a:p>
        </p:txBody>
      </p:sp>
      <p:sp>
        <p:nvSpPr>
          <p:cNvPr id="7" name="Text Placeholder 6">
            <a:extLst>
              <a:ext uri="{FF2B5EF4-FFF2-40B4-BE49-F238E27FC236}">
                <a16:creationId xmlns:a16="http://schemas.microsoft.com/office/drawing/2014/main" id="{14E5559B-B916-4519-A9BB-2EA641FA597B}"/>
              </a:ext>
            </a:extLst>
          </p:cNvPr>
          <p:cNvSpPr>
            <a:spLocks noGrp="1"/>
          </p:cNvSpPr>
          <p:nvPr>
            <p:ph type="body" sz="quarter" idx="14"/>
          </p:nvPr>
        </p:nvSpPr>
        <p:spPr/>
        <p:txBody>
          <a:bodyPr/>
          <a:lstStyle/>
          <a:p>
            <a:r>
              <a:rPr lang="en-GB" dirty="0"/>
              <a:t>Cinema is a great complement to TV &amp; online video campaigns providing a more affluent, younger skewing audience</a:t>
            </a:r>
          </a:p>
          <a:p>
            <a:endParaRPr lang="en-US" dirty="0"/>
          </a:p>
        </p:txBody>
      </p:sp>
      <p:sp>
        <p:nvSpPr>
          <p:cNvPr id="10" name="Text Placeholder 6">
            <a:extLst>
              <a:ext uri="{FF2B5EF4-FFF2-40B4-BE49-F238E27FC236}">
                <a16:creationId xmlns:a16="http://schemas.microsoft.com/office/drawing/2014/main" id="{9AF8B88B-C470-40C9-A1EC-08777B950122}"/>
              </a:ext>
            </a:extLst>
          </p:cNvPr>
          <p:cNvSpPr txBox="1">
            <a:spLocks/>
          </p:cNvSpPr>
          <p:nvPr/>
        </p:nvSpPr>
        <p:spPr bwMode="gray">
          <a:xfrm rot="16200000">
            <a:off x="-946097" y="3583274"/>
            <a:ext cx="2785347" cy="272924"/>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8A8A8D"/>
                </a:solidFill>
                <a:effectLst/>
                <a:uLnTx/>
                <a:uFillTx/>
                <a:latin typeface="Arial"/>
                <a:ea typeface="+mn-ea"/>
                <a:cs typeface="+mn-cs"/>
              </a:rPr>
              <a:t>% of audience who are ABC1 </a:t>
            </a:r>
            <a:endParaRPr kumimoji="0" lang="en-US" sz="1200" b="0" i="0" u="none" strike="noStrike" kern="1200" cap="none" spc="0" normalizeH="0" baseline="0" noProof="0" dirty="0">
              <a:ln>
                <a:noFill/>
              </a:ln>
              <a:solidFill>
                <a:srgbClr val="8A8A8D"/>
              </a:solidFill>
              <a:effectLst/>
              <a:uLnTx/>
              <a:uFillTx/>
              <a:latin typeface="Arial"/>
              <a:ea typeface="+mn-ea"/>
              <a:cs typeface="+mn-cs"/>
            </a:endParaRPr>
          </a:p>
        </p:txBody>
      </p:sp>
      <p:sp>
        <p:nvSpPr>
          <p:cNvPr id="11" name="Text Placeholder 6">
            <a:extLst>
              <a:ext uri="{FF2B5EF4-FFF2-40B4-BE49-F238E27FC236}">
                <a16:creationId xmlns:a16="http://schemas.microsoft.com/office/drawing/2014/main" id="{8F913BDF-3674-4059-B376-529F3F250F24}"/>
              </a:ext>
            </a:extLst>
          </p:cNvPr>
          <p:cNvSpPr txBox="1">
            <a:spLocks/>
          </p:cNvSpPr>
          <p:nvPr/>
        </p:nvSpPr>
        <p:spPr bwMode="gray">
          <a:xfrm>
            <a:off x="5083997" y="6659232"/>
            <a:ext cx="2785347" cy="272924"/>
          </a:xfrm>
          <a:prstGeom prst="rect">
            <a:avLst/>
          </a:prstGeom>
        </p:spPr>
        <p:txBody>
          <a:bodyPr vert="horz" lIns="0" tIns="0" rIns="0" bIns="0" rtlCol="0" anchor="t" anchorCtr="0">
            <a:noAutofit/>
          </a:bodyPr>
          <a:lstStyle>
            <a:defPPr>
              <a:defRPr lang="en-US"/>
            </a:defPPr>
            <a:lvl1pPr marR="0" lvl="0" indent="0" algn="ctr" fontAlgn="auto">
              <a:lnSpc>
                <a:spcPts val="1500"/>
              </a:lnSpc>
              <a:spcBef>
                <a:spcPts val="0"/>
              </a:spcBef>
              <a:spcAft>
                <a:spcPts val="0"/>
              </a:spcAft>
              <a:buClr>
                <a:srgbClr val="FFFFFF"/>
              </a:buClr>
              <a:buSzPct val="100000"/>
              <a:buFont typeface="Arial"/>
              <a:buNone/>
              <a:tabLst/>
              <a:defRPr kumimoji="0" sz="1200" b="0" i="0" u="none" strike="noStrike" cap="none" spc="0" normalizeH="0" baseline="0">
                <a:ln>
                  <a:noFill/>
                </a:ln>
                <a:solidFill>
                  <a:srgbClr val="8A8A8D"/>
                </a:solidFill>
                <a:effectLst/>
                <a:uLnTx/>
                <a:uFillTx/>
                <a:latin typeface="Arial"/>
              </a:defRPr>
            </a:lvl1pPr>
            <a:lvl2pPr marL="0" indent="0">
              <a:lnSpc>
                <a:spcPct val="100000"/>
              </a:lnSpc>
              <a:spcBef>
                <a:spcPts val="0"/>
              </a:spcBef>
              <a:buClr>
                <a:srgbClr val="FFFFFF"/>
              </a:buClr>
              <a:buSzPct val="100000"/>
              <a:buFont typeface="Arial"/>
              <a:buNone/>
              <a:defRPr sz="1800" b="0">
                <a:solidFill>
                  <a:schemeClr val="bg1"/>
                </a:solidFill>
              </a:defRPr>
            </a:lvl2pPr>
            <a:lvl3pPr marL="0" indent="0">
              <a:lnSpc>
                <a:spcPct val="100000"/>
              </a:lnSpc>
              <a:spcBef>
                <a:spcPts val="0"/>
              </a:spcBef>
              <a:buClr>
                <a:srgbClr val="FFFFFF"/>
              </a:buClr>
              <a:buSzPct val="100000"/>
              <a:buFont typeface="Arial"/>
              <a:buNone/>
              <a:tabLst/>
              <a:defRPr sz="1400" b="1" baseline="0">
                <a:solidFill>
                  <a:schemeClr val="tx2"/>
                </a:solidFill>
              </a:defRPr>
            </a:lvl3pPr>
            <a:lvl4pPr marL="0" indent="0">
              <a:lnSpc>
                <a:spcPct val="100000"/>
              </a:lnSpc>
              <a:spcBef>
                <a:spcPts val="0"/>
              </a:spcBef>
              <a:buClr>
                <a:srgbClr val="FFFFFF"/>
              </a:buClr>
              <a:buSzPct val="100000"/>
              <a:buFont typeface="Arial"/>
              <a:buNone/>
              <a:tabLst/>
              <a:defRPr sz="1400" b="0">
                <a:solidFill>
                  <a:srgbClr val="000000"/>
                </a:solidFill>
              </a:defRPr>
            </a:lvl4pPr>
            <a:lvl5pPr marL="0" indent="0">
              <a:lnSpc>
                <a:spcPct val="1000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r>
              <a:rPr lang="en-GB" dirty="0"/>
              <a:t>% of audience who are 16-34</a:t>
            </a:r>
            <a:endParaRPr lang="en-US" dirty="0"/>
          </a:p>
        </p:txBody>
      </p:sp>
      <p:cxnSp>
        <p:nvCxnSpPr>
          <p:cNvPr id="4" name="Straight Connector 3">
            <a:extLst>
              <a:ext uri="{FF2B5EF4-FFF2-40B4-BE49-F238E27FC236}">
                <a16:creationId xmlns:a16="http://schemas.microsoft.com/office/drawing/2014/main" id="{A12093D3-D4DF-4740-AF5B-7AFE3B23DBEA}"/>
              </a:ext>
            </a:extLst>
          </p:cNvPr>
          <p:cNvCxnSpPr>
            <a:cxnSpLocks/>
          </p:cNvCxnSpPr>
          <p:nvPr/>
        </p:nvCxnSpPr>
        <p:spPr>
          <a:xfrm flipH="1" flipV="1">
            <a:off x="7265392" y="1158653"/>
            <a:ext cx="69264" cy="5047215"/>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89013F8F-2AFE-4F8C-B6F6-842E419B9958}"/>
              </a:ext>
            </a:extLst>
          </p:cNvPr>
          <p:cNvSpPr txBox="1">
            <a:spLocks/>
          </p:cNvSpPr>
          <p:nvPr/>
        </p:nvSpPr>
        <p:spPr bwMode="gray">
          <a:xfrm>
            <a:off x="12077431" y="3032607"/>
            <a:ext cx="1066433" cy="43660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100" b="1" i="0" u="none" strike="noStrike" kern="1200" cap="none" spc="0" normalizeH="0" baseline="0" noProof="0" dirty="0">
                <a:ln>
                  <a:noFill/>
                </a:ln>
                <a:solidFill>
                  <a:srgbClr val="CAC8C8"/>
                </a:solidFill>
                <a:effectLst/>
                <a:uLnTx/>
                <a:uFillTx/>
                <a:latin typeface="Arial"/>
                <a:ea typeface="+mn-ea"/>
                <a:cs typeface="+mn-cs"/>
              </a:rPr>
              <a:t>GB Population</a:t>
            </a:r>
            <a:endParaRPr kumimoji="0" lang="en-US" sz="1100" b="1" i="0" u="none" strike="noStrike" kern="1200" cap="none" spc="0" normalizeH="0" baseline="0" noProof="0" dirty="0">
              <a:ln>
                <a:noFill/>
              </a:ln>
              <a:solidFill>
                <a:srgbClr val="CAC8C8"/>
              </a:solidFill>
              <a:effectLst/>
              <a:uLnTx/>
              <a:uFillTx/>
              <a:latin typeface="Arial"/>
              <a:ea typeface="+mn-ea"/>
              <a:cs typeface="+mn-cs"/>
            </a:endParaRPr>
          </a:p>
        </p:txBody>
      </p:sp>
    </p:spTree>
    <p:extLst>
      <p:ext uri="{BB962C8B-B14F-4D97-AF65-F5344CB8AC3E}">
        <p14:creationId xmlns:p14="http://schemas.microsoft.com/office/powerpoint/2010/main" val="125388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E236590-4EFA-4102-BD1F-0A89EC31526E}"/>
              </a:ext>
            </a:extLst>
          </p:cNvPr>
          <p:cNvGraphicFramePr>
            <a:graphicFrameLocks/>
          </p:cNvGraphicFramePr>
          <p:nvPr>
            <p:extLst>
              <p:ext uri="{D42A27DB-BD31-4B8C-83A1-F6EECF244321}">
                <p14:modId xmlns:p14="http://schemas.microsoft.com/office/powerpoint/2010/main" val="576053431"/>
              </p:ext>
            </p:extLst>
          </p:nvPr>
        </p:nvGraphicFramePr>
        <p:xfrm>
          <a:off x="733425" y="1342687"/>
          <a:ext cx="11525250" cy="5100181"/>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id="{22EE9EE9-81F1-477B-A860-BE62E9E9B965}"/>
              </a:ext>
            </a:extLst>
          </p:cNvPr>
          <p:cNvCxnSpPr>
            <a:cxnSpLocks/>
          </p:cNvCxnSpPr>
          <p:nvPr/>
        </p:nvCxnSpPr>
        <p:spPr>
          <a:xfrm flipH="1">
            <a:off x="1040860" y="3237994"/>
            <a:ext cx="12103004" cy="88866"/>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7F8900-6970-4462-9B17-66981739F43B}"/>
              </a:ext>
            </a:extLst>
          </p:cNvPr>
          <p:cNvSpPr>
            <a:spLocks noGrp="1"/>
          </p:cNvSpPr>
          <p:nvPr>
            <p:ph type="title"/>
          </p:nvPr>
        </p:nvSpPr>
        <p:spPr/>
        <p:txBody>
          <a:bodyPr/>
          <a:lstStyle/>
          <a:p>
            <a:r>
              <a:rPr lang="en-GB" dirty="0"/>
              <a:t>CINEMA PROFILES YOUNGER AND MORE UPMARKET VS. TV &amp; ONLINE VIDEO</a:t>
            </a:r>
          </a:p>
        </p:txBody>
      </p:sp>
      <p:sp>
        <p:nvSpPr>
          <p:cNvPr id="6" name="Text Placeholder 5">
            <a:extLst>
              <a:ext uri="{FF2B5EF4-FFF2-40B4-BE49-F238E27FC236}">
                <a16:creationId xmlns:a16="http://schemas.microsoft.com/office/drawing/2014/main" id="{7122F843-B5ED-49E3-93CC-7759AE5ACB22}"/>
              </a:ext>
            </a:extLst>
          </p:cNvPr>
          <p:cNvSpPr>
            <a:spLocks noGrp="1"/>
          </p:cNvSpPr>
          <p:nvPr>
            <p:ph type="body" sz="quarter" idx="11"/>
          </p:nvPr>
        </p:nvSpPr>
        <p:spPr>
          <a:xfrm>
            <a:off x="7067551" y="7174177"/>
            <a:ext cx="6230938" cy="276999"/>
          </a:xfrm>
        </p:spPr>
        <p:txBody>
          <a:bodyPr/>
          <a:lstStyle/>
          <a:p>
            <a:r>
              <a:rPr lang="en-GB" sz="900" dirty="0"/>
              <a:t>Source: GB TGI Feb 2023 (Jan-Dec 2022)- ‘Been to the cinema in the last week’ / </a:t>
            </a:r>
          </a:p>
          <a:p>
            <a:r>
              <a:rPr lang="en-GB" sz="900" dirty="0"/>
              <a:t>Channels watched in the last week’ / Instagram, Facebook, TikTok &amp; YouTube = Used in last 7 days</a:t>
            </a:r>
            <a:endParaRPr lang="en-GB" sz="1000" dirty="0"/>
          </a:p>
        </p:txBody>
      </p:sp>
      <p:sp>
        <p:nvSpPr>
          <p:cNvPr id="7" name="Text Placeholder 6">
            <a:extLst>
              <a:ext uri="{FF2B5EF4-FFF2-40B4-BE49-F238E27FC236}">
                <a16:creationId xmlns:a16="http://schemas.microsoft.com/office/drawing/2014/main" id="{14E5559B-B916-4519-A9BB-2EA641FA597B}"/>
              </a:ext>
            </a:extLst>
          </p:cNvPr>
          <p:cNvSpPr>
            <a:spLocks noGrp="1"/>
          </p:cNvSpPr>
          <p:nvPr>
            <p:ph type="body" sz="quarter" idx="14"/>
          </p:nvPr>
        </p:nvSpPr>
        <p:spPr/>
        <p:txBody>
          <a:bodyPr/>
          <a:lstStyle/>
          <a:p>
            <a:r>
              <a:rPr lang="en-GB" dirty="0"/>
              <a:t>Cinema is a great complement to TV &amp; online video campaigns providing a more affluent, younger skewing audience</a:t>
            </a:r>
          </a:p>
          <a:p>
            <a:endParaRPr lang="en-US" dirty="0"/>
          </a:p>
        </p:txBody>
      </p:sp>
      <p:sp>
        <p:nvSpPr>
          <p:cNvPr id="10" name="Text Placeholder 6">
            <a:extLst>
              <a:ext uri="{FF2B5EF4-FFF2-40B4-BE49-F238E27FC236}">
                <a16:creationId xmlns:a16="http://schemas.microsoft.com/office/drawing/2014/main" id="{9AF8B88B-C470-40C9-A1EC-08777B950122}"/>
              </a:ext>
            </a:extLst>
          </p:cNvPr>
          <p:cNvSpPr txBox="1">
            <a:spLocks/>
          </p:cNvSpPr>
          <p:nvPr/>
        </p:nvSpPr>
        <p:spPr bwMode="gray">
          <a:xfrm rot="16200000">
            <a:off x="-946097" y="3583274"/>
            <a:ext cx="2785347" cy="272924"/>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8A8A8D"/>
                </a:solidFill>
                <a:effectLst/>
                <a:uLnTx/>
                <a:uFillTx/>
                <a:latin typeface="Arial"/>
                <a:ea typeface="+mn-ea"/>
                <a:cs typeface="+mn-cs"/>
              </a:rPr>
              <a:t>% of audience who are ABC1 </a:t>
            </a:r>
            <a:endParaRPr kumimoji="0" lang="en-US" sz="1200" b="0" i="0" u="none" strike="noStrike" kern="1200" cap="none" spc="0" normalizeH="0" baseline="0" noProof="0" dirty="0">
              <a:ln>
                <a:noFill/>
              </a:ln>
              <a:solidFill>
                <a:srgbClr val="8A8A8D"/>
              </a:solidFill>
              <a:effectLst/>
              <a:uLnTx/>
              <a:uFillTx/>
              <a:latin typeface="Arial"/>
              <a:ea typeface="+mn-ea"/>
              <a:cs typeface="+mn-cs"/>
            </a:endParaRPr>
          </a:p>
        </p:txBody>
      </p:sp>
      <p:sp>
        <p:nvSpPr>
          <p:cNvPr id="11" name="Text Placeholder 6">
            <a:extLst>
              <a:ext uri="{FF2B5EF4-FFF2-40B4-BE49-F238E27FC236}">
                <a16:creationId xmlns:a16="http://schemas.microsoft.com/office/drawing/2014/main" id="{8F913BDF-3674-4059-B376-529F3F250F24}"/>
              </a:ext>
            </a:extLst>
          </p:cNvPr>
          <p:cNvSpPr txBox="1">
            <a:spLocks/>
          </p:cNvSpPr>
          <p:nvPr/>
        </p:nvSpPr>
        <p:spPr bwMode="gray">
          <a:xfrm>
            <a:off x="5083997" y="6659232"/>
            <a:ext cx="2785347" cy="272924"/>
          </a:xfrm>
          <a:prstGeom prst="rect">
            <a:avLst/>
          </a:prstGeom>
        </p:spPr>
        <p:txBody>
          <a:bodyPr vert="horz" lIns="0" tIns="0" rIns="0" bIns="0" rtlCol="0" anchor="t" anchorCtr="0">
            <a:noAutofit/>
          </a:bodyPr>
          <a:lstStyle>
            <a:defPPr>
              <a:defRPr lang="en-US"/>
            </a:defPPr>
            <a:lvl1pPr marR="0" lvl="0" indent="0" algn="ctr" fontAlgn="auto">
              <a:lnSpc>
                <a:spcPts val="1500"/>
              </a:lnSpc>
              <a:spcBef>
                <a:spcPts val="0"/>
              </a:spcBef>
              <a:spcAft>
                <a:spcPts val="0"/>
              </a:spcAft>
              <a:buClr>
                <a:srgbClr val="FFFFFF"/>
              </a:buClr>
              <a:buSzPct val="100000"/>
              <a:buFont typeface="Arial"/>
              <a:buNone/>
              <a:tabLst/>
              <a:defRPr kumimoji="0" sz="1200" b="0" i="0" u="none" strike="noStrike" cap="none" spc="0" normalizeH="0" baseline="0">
                <a:ln>
                  <a:noFill/>
                </a:ln>
                <a:solidFill>
                  <a:srgbClr val="8A8A8D"/>
                </a:solidFill>
                <a:effectLst/>
                <a:uLnTx/>
                <a:uFillTx/>
                <a:latin typeface="Arial"/>
              </a:defRPr>
            </a:lvl1pPr>
            <a:lvl2pPr marL="0" indent="0">
              <a:lnSpc>
                <a:spcPct val="100000"/>
              </a:lnSpc>
              <a:spcBef>
                <a:spcPts val="0"/>
              </a:spcBef>
              <a:buClr>
                <a:srgbClr val="FFFFFF"/>
              </a:buClr>
              <a:buSzPct val="100000"/>
              <a:buFont typeface="Arial"/>
              <a:buNone/>
              <a:defRPr sz="1800" b="0">
                <a:solidFill>
                  <a:schemeClr val="bg1"/>
                </a:solidFill>
              </a:defRPr>
            </a:lvl2pPr>
            <a:lvl3pPr marL="0" indent="0">
              <a:lnSpc>
                <a:spcPct val="100000"/>
              </a:lnSpc>
              <a:spcBef>
                <a:spcPts val="0"/>
              </a:spcBef>
              <a:buClr>
                <a:srgbClr val="FFFFFF"/>
              </a:buClr>
              <a:buSzPct val="100000"/>
              <a:buFont typeface="Arial"/>
              <a:buNone/>
              <a:tabLst/>
              <a:defRPr sz="1400" b="1" baseline="0">
                <a:solidFill>
                  <a:schemeClr val="tx2"/>
                </a:solidFill>
              </a:defRPr>
            </a:lvl3pPr>
            <a:lvl4pPr marL="0" indent="0">
              <a:lnSpc>
                <a:spcPct val="100000"/>
              </a:lnSpc>
              <a:spcBef>
                <a:spcPts val="0"/>
              </a:spcBef>
              <a:buClr>
                <a:srgbClr val="FFFFFF"/>
              </a:buClr>
              <a:buSzPct val="100000"/>
              <a:buFont typeface="Arial"/>
              <a:buNone/>
              <a:tabLst/>
              <a:defRPr sz="1400" b="0">
                <a:solidFill>
                  <a:srgbClr val="000000"/>
                </a:solidFill>
              </a:defRPr>
            </a:lvl4pPr>
            <a:lvl5pPr marL="0" indent="0">
              <a:lnSpc>
                <a:spcPct val="1000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r>
              <a:rPr lang="en-GB" dirty="0"/>
              <a:t>Average age of audience</a:t>
            </a:r>
            <a:endParaRPr lang="en-US" dirty="0"/>
          </a:p>
        </p:txBody>
      </p:sp>
      <p:cxnSp>
        <p:nvCxnSpPr>
          <p:cNvPr id="4" name="Straight Connector 3">
            <a:extLst>
              <a:ext uri="{FF2B5EF4-FFF2-40B4-BE49-F238E27FC236}">
                <a16:creationId xmlns:a16="http://schemas.microsoft.com/office/drawing/2014/main" id="{A12093D3-D4DF-4740-AF5B-7AFE3B23DBEA}"/>
              </a:ext>
            </a:extLst>
          </p:cNvPr>
          <p:cNvCxnSpPr>
            <a:cxnSpLocks/>
          </p:cNvCxnSpPr>
          <p:nvPr/>
        </p:nvCxnSpPr>
        <p:spPr>
          <a:xfrm flipH="1" flipV="1">
            <a:off x="6088345" y="1171361"/>
            <a:ext cx="69264" cy="4966792"/>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89013F8F-2AFE-4F8C-B6F6-842E419B9958}"/>
              </a:ext>
            </a:extLst>
          </p:cNvPr>
          <p:cNvSpPr txBox="1">
            <a:spLocks/>
          </p:cNvSpPr>
          <p:nvPr/>
        </p:nvSpPr>
        <p:spPr bwMode="gray">
          <a:xfrm>
            <a:off x="12077431" y="3032607"/>
            <a:ext cx="1066433" cy="43660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100" b="1" i="0" u="none" strike="noStrike" kern="1200" cap="none" spc="0" normalizeH="0" baseline="0" noProof="0" dirty="0">
                <a:ln>
                  <a:noFill/>
                </a:ln>
                <a:solidFill>
                  <a:srgbClr val="CAC8C8"/>
                </a:solidFill>
                <a:effectLst/>
                <a:uLnTx/>
                <a:uFillTx/>
                <a:latin typeface="Arial"/>
                <a:ea typeface="+mn-ea"/>
                <a:cs typeface="+mn-cs"/>
              </a:rPr>
              <a:t>GB Population</a:t>
            </a:r>
            <a:endParaRPr kumimoji="0" lang="en-US" sz="1100" b="1" i="0" u="none" strike="noStrike" kern="1200" cap="none" spc="0" normalizeH="0" baseline="0" noProof="0" dirty="0">
              <a:ln>
                <a:noFill/>
              </a:ln>
              <a:solidFill>
                <a:srgbClr val="CAC8C8"/>
              </a:solidFill>
              <a:effectLst/>
              <a:uLnTx/>
              <a:uFillTx/>
              <a:latin typeface="Arial"/>
              <a:ea typeface="+mn-ea"/>
              <a:cs typeface="+mn-cs"/>
            </a:endParaRPr>
          </a:p>
        </p:txBody>
      </p:sp>
    </p:spTree>
    <p:extLst>
      <p:ext uri="{BB962C8B-B14F-4D97-AF65-F5344CB8AC3E}">
        <p14:creationId xmlns:p14="http://schemas.microsoft.com/office/powerpoint/2010/main" val="82531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39520" y="195226"/>
            <a:ext cx="12413343" cy="409568"/>
          </a:xfrm>
          <a:ln>
            <a:noFill/>
          </a:ln>
        </p:spPr>
        <p:txBody>
          <a:bodyPr vert="horz" wrap="none" lIns="0" tIns="0" rIns="0" bIns="0" rtlCol="0" anchor="ctr">
            <a:noAutofit/>
          </a:bodyPr>
          <a:lstStyle/>
          <a:p>
            <a:r>
              <a:rPr lang="en-GB" dirty="0"/>
              <a:t>CINEMA OCCUPIES A UNIQUE ROLE IN THE WORLD OF AV</a:t>
            </a:r>
          </a:p>
        </p:txBody>
      </p:sp>
      <p:sp>
        <p:nvSpPr>
          <p:cNvPr id="29" name="Rectangle 28">
            <a:extLst>
              <a:ext uri="{FF2B5EF4-FFF2-40B4-BE49-F238E27FC236}">
                <a16:creationId xmlns:a16="http://schemas.microsoft.com/office/drawing/2014/main" id="{4F442DEF-7E9E-2B4B-8FF6-49BFEBCA29E5}"/>
              </a:ext>
            </a:extLst>
          </p:cNvPr>
          <p:cNvSpPr/>
          <p:nvPr/>
        </p:nvSpPr>
        <p:spPr>
          <a:xfrm>
            <a:off x="5537674" y="7129534"/>
            <a:ext cx="7765892" cy="369332"/>
          </a:xfrm>
          <a:prstGeom prst="rect">
            <a:avLst/>
          </a:prstGeom>
        </p:spPr>
        <p:txBody>
          <a:bodyPr wrap="square" lIns="0" tIns="0" rIns="0" bIns="0">
            <a:spAutoFit/>
          </a:bodyPr>
          <a:lstStyle/>
          <a:p>
            <a:pPr algn="r" defTabSz="1008126"/>
            <a:r>
              <a:rPr lang="en-US" sz="800" dirty="0">
                <a:solidFill>
                  <a:schemeClr val="bg1"/>
                </a:solidFill>
                <a:latin typeface="Arial" charset="0"/>
                <a:ea typeface="Arial" charset="0"/>
                <a:cs typeface="Arial" charset="0"/>
              </a:rPr>
              <a:t>Q. Which of the following words and phrases do you associate with […]? </a:t>
            </a:r>
          </a:p>
          <a:p>
            <a:pPr algn="r" defTabSz="1008126"/>
            <a:r>
              <a:rPr lang="en-US" sz="800" dirty="0">
                <a:solidFill>
                  <a:schemeClr val="bg1"/>
                </a:solidFill>
                <a:latin typeface="Arial" charset="0"/>
                <a:ea typeface="Arial" charset="0"/>
                <a:cs typeface="Arial" charset="0"/>
              </a:rPr>
              <a:t>Bold text indicates where a phrase was most frequently associated</a:t>
            </a:r>
          </a:p>
          <a:p>
            <a:pPr algn="r" defTabSz="1008126"/>
            <a:r>
              <a:rPr lang="en-US" sz="800" dirty="0">
                <a:solidFill>
                  <a:schemeClr val="bg1"/>
                </a:solidFill>
                <a:latin typeface="Arial" charset="0"/>
                <a:ea typeface="Arial" charset="0"/>
                <a:cs typeface="Arial" charset="0"/>
              </a:rPr>
              <a:t>Base: 1000 ‘16-34s’</a:t>
            </a:r>
          </a:p>
        </p:txBody>
      </p:sp>
      <p:graphicFrame>
        <p:nvGraphicFramePr>
          <p:cNvPr id="30" name="Table 29">
            <a:extLst>
              <a:ext uri="{FF2B5EF4-FFF2-40B4-BE49-F238E27FC236}">
                <a16:creationId xmlns:a16="http://schemas.microsoft.com/office/drawing/2014/main" id="{EB3874DA-F776-CB4E-BE29-4B9FB2FD909F}"/>
              </a:ext>
            </a:extLst>
          </p:cNvPr>
          <p:cNvGraphicFramePr>
            <a:graphicFrameLocks noGrp="1"/>
          </p:cNvGraphicFramePr>
          <p:nvPr>
            <p:extLst>
              <p:ext uri="{D42A27DB-BD31-4B8C-83A1-F6EECF244321}">
                <p14:modId xmlns:p14="http://schemas.microsoft.com/office/powerpoint/2010/main" val="703102095"/>
              </p:ext>
            </p:extLst>
          </p:nvPr>
        </p:nvGraphicFramePr>
        <p:xfrm>
          <a:off x="10594892" y="2607262"/>
          <a:ext cx="2088451" cy="2519804"/>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9951">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CINEMA</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9951">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Shared experience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37%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9951">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High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34%</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9951">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31%</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1" name="Table 30">
            <a:extLst>
              <a:ext uri="{FF2B5EF4-FFF2-40B4-BE49-F238E27FC236}">
                <a16:creationId xmlns:a16="http://schemas.microsoft.com/office/drawing/2014/main" id="{0D138BD1-6420-764B-B677-E84326A5B6DF}"/>
              </a:ext>
            </a:extLst>
          </p:cNvPr>
          <p:cNvGraphicFramePr>
            <a:graphicFrameLocks noGrp="1"/>
          </p:cNvGraphicFramePr>
          <p:nvPr>
            <p:extLst>
              <p:ext uri="{D42A27DB-BD31-4B8C-83A1-F6EECF244321}">
                <p14:modId xmlns:p14="http://schemas.microsoft.com/office/powerpoint/2010/main" val="232984016"/>
              </p:ext>
            </p:extLst>
          </p:nvPr>
        </p:nvGraphicFramePr>
        <p:xfrm>
          <a:off x="664717"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LIVE TV</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30%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Background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26%</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Comforting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18%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2" name="Table 31">
            <a:extLst>
              <a:ext uri="{FF2B5EF4-FFF2-40B4-BE49-F238E27FC236}">
                <a16:creationId xmlns:a16="http://schemas.microsoft.com/office/drawing/2014/main" id="{48C64E72-1472-E445-B5BD-99F597CC34E5}"/>
              </a:ext>
            </a:extLst>
          </p:cNvPr>
          <p:cNvGraphicFramePr>
            <a:graphicFrameLocks noGrp="1"/>
          </p:cNvGraphicFramePr>
          <p:nvPr>
            <p:extLst>
              <p:ext uri="{D42A27DB-BD31-4B8C-83A1-F6EECF244321}">
                <p14:modId xmlns:p14="http://schemas.microsoft.com/office/powerpoint/2010/main" val="3147334031"/>
              </p:ext>
            </p:extLst>
          </p:nvPr>
        </p:nvGraphicFramePr>
        <p:xfrm>
          <a:off x="3147261"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VOD</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25%</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19%</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3" name="Table 32">
            <a:extLst>
              <a:ext uri="{FF2B5EF4-FFF2-40B4-BE49-F238E27FC236}">
                <a16:creationId xmlns:a16="http://schemas.microsoft.com/office/drawing/2014/main" id="{9808C359-257C-B44D-902D-37F988C9BDFA}"/>
              </a:ext>
            </a:extLst>
          </p:cNvPr>
          <p:cNvGraphicFramePr>
            <a:graphicFrameLocks noGrp="1"/>
          </p:cNvGraphicFramePr>
          <p:nvPr>
            <p:extLst>
              <p:ext uri="{D42A27DB-BD31-4B8C-83A1-F6EECF244321}">
                <p14:modId xmlns:p14="http://schemas.microsoft.com/office/powerpoint/2010/main" val="12165561"/>
              </p:ext>
            </p:extLst>
          </p:nvPr>
        </p:nvGraphicFramePr>
        <p:xfrm>
          <a:off x="5629805"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YOUTUBE</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43%</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Helps me escape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4" name="Table 33">
            <a:extLst>
              <a:ext uri="{FF2B5EF4-FFF2-40B4-BE49-F238E27FC236}">
                <a16:creationId xmlns:a16="http://schemas.microsoft.com/office/drawing/2014/main" id="{042DD344-D7C6-754A-9811-B94A1BDC9609}"/>
              </a:ext>
            </a:extLst>
          </p:cNvPr>
          <p:cNvGraphicFramePr>
            <a:graphicFrameLocks noGrp="1"/>
          </p:cNvGraphicFramePr>
          <p:nvPr>
            <p:extLst>
              <p:ext uri="{D42A27DB-BD31-4B8C-83A1-F6EECF244321}">
                <p14:modId xmlns:p14="http://schemas.microsoft.com/office/powerpoint/2010/main" val="594660962"/>
              </p:ext>
            </p:extLst>
          </p:nvPr>
        </p:nvGraphicFramePr>
        <p:xfrm>
          <a:off x="8112349"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SOCIAL VIDEO</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38%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Low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Spontaneous</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sp>
        <p:nvSpPr>
          <p:cNvPr id="9" name="TextBox 8">
            <a:extLst>
              <a:ext uri="{FF2B5EF4-FFF2-40B4-BE49-F238E27FC236}">
                <a16:creationId xmlns:a16="http://schemas.microsoft.com/office/drawing/2014/main" id="{6B7C8D0D-7FAD-4B48-B444-51224803999D}"/>
              </a:ext>
            </a:extLst>
          </p:cNvPr>
          <p:cNvSpPr txBox="1"/>
          <p:nvPr/>
        </p:nvSpPr>
        <p:spPr>
          <a:xfrm>
            <a:off x="374562" y="1982318"/>
            <a:ext cx="5545397" cy="169277"/>
          </a:xfrm>
          <a:prstGeom prst="rect">
            <a:avLst/>
          </a:prstGeom>
          <a:noFill/>
        </p:spPr>
        <p:txBody>
          <a:bodyPr wrap="square" lIns="0" tIns="0" rIns="0" bIns="0" rtlCol="0">
            <a:spAutoFit/>
          </a:bodyPr>
          <a:lstStyle/>
          <a:p>
            <a:pPr defTabSz="1008126"/>
            <a:r>
              <a:rPr lang="en-GB" sz="1100" i="1" u="sng" dirty="0">
                <a:solidFill>
                  <a:schemeClr val="accent6"/>
                </a:solidFill>
                <a:latin typeface="Arial" charset="0"/>
                <a:ea typeface="Arial" charset="0"/>
                <a:cs typeface="Arial" charset="0"/>
              </a:rPr>
              <a:t>Top 3 associations by platform</a:t>
            </a:r>
          </a:p>
        </p:txBody>
      </p:sp>
      <p:sp>
        <p:nvSpPr>
          <p:cNvPr id="10" name="Text Placeholder 8">
            <a:extLst>
              <a:ext uri="{FF2B5EF4-FFF2-40B4-BE49-F238E27FC236}">
                <a16:creationId xmlns:a16="http://schemas.microsoft.com/office/drawing/2014/main" id="{F7F2ECEC-42B0-4998-939D-35A3CE38CCAE}"/>
              </a:ext>
            </a:extLst>
          </p:cNvPr>
          <p:cNvSpPr txBox="1">
            <a:spLocks/>
          </p:cNvSpPr>
          <p:nvPr/>
        </p:nvSpPr>
        <p:spPr bwMode="gray">
          <a:xfrm>
            <a:off x="240274" y="646155"/>
            <a:ext cx="12423740" cy="43660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highlight>
                  <a:srgbClr val="FFFFFF"/>
                </a:highlight>
              </a:rPr>
              <a:t>Cinema resonates with young audiences as a quality, high attention experience that is shared with others – and this makes it unique in how they perceive its role alongside other AV channels. </a:t>
            </a:r>
          </a:p>
        </p:txBody>
      </p:sp>
    </p:spTree>
    <p:extLst>
      <p:ext uri="{BB962C8B-B14F-4D97-AF65-F5344CB8AC3E}">
        <p14:creationId xmlns:p14="http://schemas.microsoft.com/office/powerpoint/2010/main" val="69750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05815-F366-4D8C-A732-E5E2AA3E0F52}"/>
              </a:ext>
            </a:extLst>
          </p:cNvPr>
          <p:cNvSpPr>
            <a:spLocks noGrp="1"/>
          </p:cNvSpPr>
          <p:nvPr>
            <p:ph type="title"/>
          </p:nvPr>
        </p:nvSpPr>
        <p:spPr/>
        <p:txBody>
          <a:bodyPr/>
          <a:lstStyle/>
          <a:p>
            <a:r>
              <a:rPr lang="en-GB" dirty="0">
                <a:solidFill>
                  <a:schemeClr val="bg1"/>
                </a:solidFill>
              </a:rPr>
              <a:t>Cinema is the most trusted medium for  advertising</a:t>
            </a:r>
          </a:p>
        </p:txBody>
      </p:sp>
      <p:sp>
        <p:nvSpPr>
          <p:cNvPr id="9" name="Text Placeholder 8">
            <a:extLst>
              <a:ext uri="{FF2B5EF4-FFF2-40B4-BE49-F238E27FC236}">
                <a16:creationId xmlns:a16="http://schemas.microsoft.com/office/drawing/2014/main" id="{6D2F4633-0027-4E58-8974-EB801B8095B4}"/>
              </a:ext>
            </a:extLst>
          </p:cNvPr>
          <p:cNvSpPr>
            <a:spLocks noGrp="1"/>
          </p:cNvSpPr>
          <p:nvPr>
            <p:ph type="body" sz="quarter" idx="14"/>
          </p:nvPr>
        </p:nvSpPr>
        <p:spPr>
          <a:xfrm>
            <a:off x="300480" y="645518"/>
            <a:ext cx="8211120" cy="436608"/>
          </a:xfrm>
        </p:spPr>
        <p:txBody>
          <a:bodyPr/>
          <a:lstStyle/>
          <a:p>
            <a:pPr>
              <a:lnSpc>
                <a:spcPct val="100000"/>
              </a:lnSpc>
            </a:pPr>
            <a:r>
              <a:rPr lang="en-GB" dirty="0"/>
              <a:t>Cinema is the AV channel that audiences trust the most in terms of advertising – offering brands a positive environment where audiences are receptive to brand messaging</a:t>
            </a:r>
          </a:p>
        </p:txBody>
      </p:sp>
      <p:sp>
        <p:nvSpPr>
          <p:cNvPr id="19" name="Text Placeholder 13">
            <a:extLst>
              <a:ext uri="{FF2B5EF4-FFF2-40B4-BE49-F238E27FC236}">
                <a16:creationId xmlns:a16="http://schemas.microsoft.com/office/drawing/2014/main" id="{BF1C9611-68F7-4906-A472-AE4C01FA99F7}"/>
              </a:ext>
            </a:extLst>
          </p:cNvPr>
          <p:cNvSpPr txBox="1">
            <a:spLocks/>
          </p:cNvSpPr>
          <p:nvPr/>
        </p:nvSpPr>
        <p:spPr bwMode="gray">
          <a:xfrm>
            <a:off x="7450502" y="7130698"/>
            <a:ext cx="5835843" cy="308472"/>
          </a:xfrm>
          <a:prstGeom prst="rect">
            <a:avLst/>
          </a:prstGeom>
        </p:spPr>
        <p:txBody>
          <a:bodyPr vert="horz" lIns="0" tIns="0" rIns="0" bIns="0" rtlCol="0" anchor="b" anchorCtr="0">
            <a:noAutofit/>
          </a:bodyPr>
          <a:lstStyle>
            <a:lvl1pPr marL="0" indent="0" algn="r" defTabSz="961844" rtl="0" eaLnBrk="1" latinLnBrk="0" hangingPunct="1">
              <a:lnSpc>
                <a:spcPts val="842"/>
              </a:lnSpc>
              <a:spcBef>
                <a:spcPts val="0"/>
              </a:spcBef>
              <a:buClr>
                <a:srgbClr val="FFFFFF"/>
              </a:buClr>
              <a:buSzPct val="100000"/>
              <a:buFont typeface="Arial"/>
              <a:buNone/>
              <a:defRPr sz="800" b="0" kern="1200" baseline="0">
                <a:solidFill>
                  <a:srgbClr val="000000"/>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IPA Touchpoints 2022. Base: All Adults 15+</a:t>
            </a:r>
          </a:p>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‘I trust the advertising in…’ - % agree</a:t>
            </a:r>
          </a:p>
        </p:txBody>
      </p:sp>
      <p:sp>
        <p:nvSpPr>
          <p:cNvPr id="2" name="Rectangle 1">
            <a:extLst>
              <a:ext uri="{FF2B5EF4-FFF2-40B4-BE49-F238E27FC236}">
                <a16:creationId xmlns:a16="http://schemas.microsoft.com/office/drawing/2014/main" id="{18CDADD7-5546-4FAF-9901-C40223845527}"/>
              </a:ext>
            </a:extLst>
          </p:cNvPr>
          <p:cNvSpPr/>
          <p:nvPr/>
        </p:nvSpPr>
        <p:spPr>
          <a:xfrm>
            <a:off x="270000" y="1351368"/>
            <a:ext cx="4561890" cy="215444"/>
          </a:xfrm>
          <a:prstGeom prst="rect">
            <a:avLst/>
          </a:prstGeom>
        </p:spPr>
        <p:txBody>
          <a:bodyPr wrap="none" lIns="0" tIns="0" rIns="0" b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547AD"/>
                </a:solidFill>
                <a:effectLst/>
                <a:uLnTx/>
                <a:uFillTx/>
                <a:latin typeface="Arial"/>
                <a:ea typeface="+mn-ea"/>
                <a:cs typeface="+mn-cs"/>
              </a:rPr>
              <a:t>‘I trust the advertising in…’ scores indexed vs cinema</a:t>
            </a:r>
          </a:p>
        </p:txBody>
      </p:sp>
      <p:graphicFrame>
        <p:nvGraphicFramePr>
          <p:cNvPr id="31" name="Chart 30">
            <a:extLst>
              <a:ext uri="{FF2B5EF4-FFF2-40B4-BE49-F238E27FC236}">
                <a16:creationId xmlns:a16="http://schemas.microsoft.com/office/drawing/2014/main" id="{064BBEE3-0B0E-4FB2-B4DA-A18550CAEE4E}"/>
              </a:ext>
            </a:extLst>
          </p:cNvPr>
          <p:cNvGraphicFramePr/>
          <p:nvPr>
            <p:extLst>
              <p:ext uri="{D42A27DB-BD31-4B8C-83A1-F6EECF244321}">
                <p14:modId xmlns:p14="http://schemas.microsoft.com/office/powerpoint/2010/main" val="1249145966"/>
              </p:ext>
            </p:extLst>
          </p:nvPr>
        </p:nvGraphicFramePr>
        <p:xfrm>
          <a:off x="270000" y="1572126"/>
          <a:ext cx="12772231" cy="5146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138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5FB08C-B50F-4980-BCED-644A8BA47C93}"/>
              </a:ext>
            </a:extLst>
          </p:cNvPr>
          <p:cNvSpPr>
            <a:spLocks noGrp="1"/>
          </p:cNvSpPr>
          <p:nvPr>
            <p:ph type="title"/>
          </p:nvPr>
        </p:nvSpPr>
        <p:spPr/>
        <p:txBody>
          <a:bodyPr/>
          <a:lstStyle/>
          <a:p>
            <a:r>
              <a:rPr lang="en-GB" dirty="0">
                <a:solidFill>
                  <a:schemeClr val="bg1"/>
                </a:solidFill>
              </a:rPr>
              <a:t>Ultimately trust is critical for business growth</a:t>
            </a:r>
          </a:p>
        </p:txBody>
      </p:sp>
      <p:sp>
        <p:nvSpPr>
          <p:cNvPr id="10" name="Text Placeholder 9">
            <a:extLst>
              <a:ext uri="{FF2B5EF4-FFF2-40B4-BE49-F238E27FC236}">
                <a16:creationId xmlns:a16="http://schemas.microsoft.com/office/drawing/2014/main" id="{1A6AFD97-A046-42B7-9C18-24433EA1EADD}"/>
              </a:ext>
            </a:extLst>
          </p:cNvPr>
          <p:cNvSpPr>
            <a:spLocks noGrp="1"/>
          </p:cNvSpPr>
          <p:nvPr>
            <p:ph type="body" sz="quarter" idx="11"/>
          </p:nvPr>
        </p:nvSpPr>
        <p:spPr>
          <a:xfrm>
            <a:off x="10182225" y="7189564"/>
            <a:ext cx="3116263" cy="246221"/>
          </a:xfrm>
        </p:spPr>
        <p:txBody>
          <a:bodyPr/>
          <a:lstStyle/>
          <a:p>
            <a:r>
              <a:rPr lang="en-GB" dirty="0"/>
              <a:t>Source: Kantar</a:t>
            </a:r>
          </a:p>
          <a:p>
            <a:r>
              <a:rPr lang="en-GB" dirty="0" err="1"/>
              <a:t>BrandZ</a:t>
            </a:r>
            <a:r>
              <a:rPr lang="en-GB" dirty="0"/>
              <a:t> : Change in Brand Value since 2006</a:t>
            </a:r>
          </a:p>
        </p:txBody>
      </p:sp>
      <p:sp>
        <p:nvSpPr>
          <p:cNvPr id="11" name="Text Placeholder 10">
            <a:extLst>
              <a:ext uri="{FF2B5EF4-FFF2-40B4-BE49-F238E27FC236}">
                <a16:creationId xmlns:a16="http://schemas.microsoft.com/office/drawing/2014/main" id="{C82670E5-7BD6-49CF-8572-DF5BBE82D089}"/>
              </a:ext>
            </a:extLst>
          </p:cNvPr>
          <p:cNvSpPr>
            <a:spLocks noGrp="1"/>
          </p:cNvSpPr>
          <p:nvPr>
            <p:ph type="body" sz="quarter" idx="14"/>
          </p:nvPr>
        </p:nvSpPr>
        <p:spPr>
          <a:xfrm>
            <a:off x="270000" y="664058"/>
            <a:ext cx="8661561" cy="436608"/>
          </a:xfrm>
        </p:spPr>
        <p:txBody>
          <a:bodyPr/>
          <a:lstStyle/>
          <a:p>
            <a:r>
              <a:rPr lang="en-GB" dirty="0"/>
              <a:t>Since 2006 brands who have above average levels of trust have seen a 170% increase in brand value, whereas brands with below average trust have seen value decrease by 13%</a:t>
            </a:r>
          </a:p>
        </p:txBody>
      </p:sp>
      <p:sp>
        <p:nvSpPr>
          <p:cNvPr id="24" name="TextBox 23">
            <a:extLst>
              <a:ext uri="{FF2B5EF4-FFF2-40B4-BE49-F238E27FC236}">
                <a16:creationId xmlns:a16="http://schemas.microsoft.com/office/drawing/2014/main" id="{451B6E13-076C-425A-BD6D-A8A815DF4F74}"/>
              </a:ext>
            </a:extLst>
          </p:cNvPr>
          <p:cNvSpPr txBox="1"/>
          <p:nvPr/>
        </p:nvSpPr>
        <p:spPr>
          <a:xfrm>
            <a:off x="10816424" y="2786098"/>
            <a:ext cx="1599797" cy="610808"/>
          </a:xfrm>
          <a:prstGeom prst="rect">
            <a:avLst/>
          </a:prstGeom>
          <a:noFill/>
        </p:spPr>
        <p:txBody>
          <a:bodyPr wrap="non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3969" b="1" i="0" u="none" strike="noStrike" kern="1200" cap="none" spc="0" normalizeH="0" baseline="0" noProof="0" dirty="0">
                <a:ln>
                  <a:noFill/>
                </a:ln>
                <a:solidFill>
                  <a:srgbClr val="33006F"/>
                </a:solidFill>
                <a:effectLst/>
                <a:uLnTx/>
                <a:uFillTx/>
                <a:latin typeface="Arial"/>
                <a:ea typeface="+mn-ea"/>
                <a:cs typeface="+mn-cs"/>
              </a:rPr>
              <a:t>+170%</a:t>
            </a:r>
          </a:p>
        </p:txBody>
      </p:sp>
      <p:sp>
        <p:nvSpPr>
          <p:cNvPr id="26" name="TextBox 25">
            <a:extLst>
              <a:ext uri="{FF2B5EF4-FFF2-40B4-BE49-F238E27FC236}">
                <a16:creationId xmlns:a16="http://schemas.microsoft.com/office/drawing/2014/main" id="{751BEEF0-40B8-463F-A286-B0E6170FEAA2}"/>
              </a:ext>
            </a:extLst>
          </p:cNvPr>
          <p:cNvSpPr txBox="1"/>
          <p:nvPr/>
        </p:nvSpPr>
        <p:spPr>
          <a:xfrm>
            <a:off x="10816424" y="3377311"/>
            <a:ext cx="1777553" cy="407163"/>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323" b="0" i="0" u="none" strike="noStrike" kern="1200" cap="none" spc="0" normalizeH="0" baseline="0" noProof="0" dirty="0">
                <a:ln>
                  <a:noFill/>
                </a:ln>
                <a:solidFill>
                  <a:srgbClr val="33006F"/>
                </a:solidFill>
                <a:effectLst/>
                <a:uLnTx/>
                <a:uFillTx/>
                <a:latin typeface="Arial"/>
                <a:ea typeface="+mn-ea"/>
                <a:cs typeface="+mn-cs"/>
              </a:rPr>
              <a:t>Brands with </a:t>
            </a:r>
          </a:p>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323" b="1" i="0" u="none" strike="noStrike" kern="1200" cap="none" spc="0" normalizeH="0" baseline="0" noProof="0" dirty="0">
                <a:ln>
                  <a:noFill/>
                </a:ln>
                <a:solidFill>
                  <a:srgbClr val="33006F"/>
                </a:solidFill>
                <a:effectLst/>
                <a:uLnTx/>
                <a:uFillTx/>
                <a:latin typeface="Arial"/>
                <a:ea typeface="+mn-ea"/>
                <a:cs typeface="+mn-cs"/>
              </a:rPr>
              <a:t>above average trust</a:t>
            </a:r>
          </a:p>
        </p:txBody>
      </p:sp>
      <p:sp>
        <p:nvSpPr>
          <p:cNvPr id="28" name="TextBox 27">
            <a:extLst>
              <a:ext uri="{FF2B5EF4-FFF2-40B4-BE49-F238E27FC236}">
                <a16:creationId xmlns:a16="http://schemas.microsoft.com/office/drawing/2014/main" id="{7FEF4659-6D03-46CD-83D9-4B1F4DFABE4C}"/>
              </a:ext>
            </a:extLst>
          </p:cNvPr>
          <p:cNvSpPr txBox="1"/>
          <p:nvPr/>
        </p:nvSpPr>
        <p:spPr>
          <a:xfrm>
            <a:off x="4113543" y="3664942"/>
            <a:ext cx="1189428" cy="610808"/>
          </a:xfrm>
          <a:prstGeom prst="rect">
            <a:avLst/>
          </a:prstGeom>
          <a:noFill/>
        </p:spPr>
        <p:txBody>
          <a:bodyPr wrap="none" lIns="0" tIns="0" rIns="0" bIns="0" rtlCol="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GB" sz="3969" b="1" i="0" u="none" strike="noStrike" kern="1200" cap="none" spc="0" normalizeH="0" baseline="0" noProof="0" dirty="0">
                <a:ln>
                  <a:noFill/>
                </a:ln>
                <a:solidFill>
                  <a:srgbClr val="8547AD"/>
                </a:solidFill>
                <a:effectLst/>
                <a:uLnTx/>
                <a:uFillTx/>
                <a:latin typeface="Arial"/>
                <a:ea typeface="+mn-ea"/>
                <a:cs typeface="+mn-cs"/>
              </a:rPr>
              <a:t>-13%</a:t>
            </a:r>
            <a:endParaRPr kumimoji="0" lang="en-GB" sz="4851" b="1" i="0" u="none" strike="noStrike" kern="1200" cap="none" spc="0" normalizeH="0" baseline="0" noProof="0" dirty="0">
              <a:ln>
                <a:noFill/>
              </a:ln>
              <a:solidFill>
                <a:srgbClr val="8547AD"/>
              </a:solidFill>
              <a:effectLst/>
              <a:uLnTx/>
              <a:uFillTx/>
              <a:latin typeface="Arial"/>
              <a:ea typeface="+mn-ea"/>
              <a:cs typeface="+mn-cs"/>
            </a:endParaRPr>
          </a:p>
        </p:txBody>
      </p:sp>
      <p:sp>
        <p:nvSpPr>
          <p:cNvPr id="29" name="TextBox 28">
            <a:extLst>
              <a:ext uri="{FF2B5EF4-FFF2-40B4-BE49-F238E27FC236}">
                <a16:creationId xmlns:a16="http://schemas.microsoft.com/office/drawing/2014/main" id="{9AADE1FC-E81F-4E01-8506-6AC34C27A0A5}"/>
              </a:ext>
            </a:extLst>
          </p:cNvPr>
          <p:cNvSpPr txBox="1"/>
          <p:nvPr/>
        </p:nvSpPr>
        <p:spPr>
          <a:xfrm>
            <a:off x="3616357" y="4275750"/>
            <a:ext cx="1679943" cy="407163"/>
          </a:xfrm>
          <a:prstGeom prst="rect">
            <a:avLst/>
          </a:prstGeom>
          <a:noFill/>
        </p:spPr>
        <p:txBody>
          <a:bodyPr wrap="square" lIns="0" tIns="0" rIns="0" bIns="0" rtlCol="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GB" sz="1323" b="0" i="0" u="none" strike="noStrike" kern="1200" cap="none" spc="0" normalizeH="0" baseline="0" noProof="0" dirty="0">
                <a:ln>
                  <a:noFill/>
                </a:ln>
                <a:solidFill>
                  <a:srgbClr val="8547AD"/>
                </a:solidFill>
                <a:effectLst/>
                <a:uLnTx/>
                <a:uFillTx/>
                <a:latin typeface="Arial"/>
                <a:ea typeface="+mn-ea"/>
                <a:cs typeface="+mn-cs"/>
              </a:rPr>
              <a:t>Brands with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GB" sz="1323" b="1" i="0" u="none" strike="noStrike" kern="1200" cap="none" spc="0" normalizeH="0" baseline="0" noProof="0" dirty="0">
                <a:ln>
                  <a:noFill/>
                </a:ln>
                <a:solidFill>
                  <a:srgbClr val="8547AD"/>
                </a:solidFill>
                <a:effectLst/>
                <a:uLnTx/>
                <a:uFillTx/>
                <a:latin typeface="Arial"/>
                <a:ea typeface="+mn-ea"/>
                <a:cs typeface="+mn-cs"/>
              </a:rPr>
              <a:t>below average trust</a:t>
            </a:r>
          </a:p>
        </p:txBody>
      </p:sp>
      <p:sp>
        <p:nvSpPr>
          <p:cNvPr id="30" name="Rectangle 29">
            <a:extLst>
              <a:ext uri="{FF2B5EF4-FFF2-40B4-BE49-F238E27FC236}">
                <a16:creationId xmlns:a16="http://schemas.microsoft.com/office/drawing/2014/main" id="{4ABD38FD-4233-4545-9C58-4F8DC991035D}"/>
              </a:ext>
            </a:extLst>
          </p:cNvPr>
          <p:cNvSpPr/>
          <p:nvPr/>
        </p:nvSpPr>
        <p:spPr>
          <a:xfrm rot="5400000">
            <a:off x="7801486" y="935120"/>
            <a:ext cx="877422" cy="4863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t" anchorCtr="0" forceAA="0" compatLnSpc="1">
            <a:prstTxWarp prst="textNoShape">
              <a:avLst/>
            </a:prstTxWarp>
            <a:no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764" b="0" i="0" u="none" strike="noStrike" kern="1200" cap="none" spc="0" normalizeH="0" baseline="0" noProof="0" dirty="0">
              <a:ln>
                <a:noFill/>
              </a:ln>
              <a:solidFill>
                <a:srgbClr val="00CC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086DAC52-C88B-44DF-88F4-667900B458BE}"/>
              </a:ext>
            </a:extLst>
          </p:cNvPr>
          <p:cNvSpPr/>
          <p:nvPr/>
        </p:nvSpPr>
        <p:spPr>
          <a:xfrm>
            <a:off x="5425258" y="3805491"/>
            <a:ext cx="383279" cy="8774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t" anchorCtr="0" forceAA="0" compatLnSpc="1">
            <a:prstTxWarp prst="textNoShape">
              <a:avLst/>
            </a:prstTxWarp>
            <a:no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764"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3CF601CF-BE7C-477C-8E04-9511405F5911}"/>
              </a:ext>
            </a:extLst>
          </p:cNvPr>
          <p:cNvCxnSpPr>
            <a:cxnSpLocks/>
          </p:cNvCxnSpPr>
          <p:nvPr/>
        </p:nvCxnSpPr>
        <p:spPr>
          <a:xfrm>
            <a:off x="5810152" y="1311905"/>
            <a:ext cx="0" cy="5317099"/>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41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9F6173-77E5-4CEB-9DA2-673A0C74B90C}"/>
              </a:ext>
            </a:extLst>
          </p:cNvPr>
          <p:cNvSpPr>
            <a:spLocks noGrp="1"/>
          </p:cNvSpPr>
          <p:nvPr>
            <p:ph type="title"/>
          </p:nvPr>
        </p:nvSpPr>
        <p:spPr/>
        <p:txBody>
          <a:bodyPr/>
          <a:lstStyle/>
          <a:p>
            <a:r>
              <a:rPr lang="en-GB" dirty="0"/>
              <a:t>CINEMA delivers for brands</a:t>
            </a:r>
          </a:p>
        </p:txBody>
      </p:sp>
      <p:sp>
        <p:nvSpPr>
          <p:cNvPr id="12" name="Text Placeholder 11">
            <a:extLst>
              <a:ext uri="{FF2B5EF4-FFF2-40B4-BE49-F238E27FC236}">
                <a16:creationId xmlns:a16="http://schemas.microsoft.com/office/drawing/2014/main" id="{D3EAB55D-3400-47FA-BC01-2762A4F10660}"/>
              </a:ext>
            </a:extLst>
          </p:cNvPr>
          <p:cNvSpPr>
            <a:spLocks noGrp="1"/>
          </p:cNvSpPr>
          <p:nvPr>
            <p:ph type="body" sz="quarter" idx="13"/>
          </p:nvPr>
        </p:nvSpPr>
        <p:spPr>
          <a:xfrm>
            <a:off x="4572001" y="7144718"/>
            <a:ext cx="8726488" cy="361827"/>
          </a:xfrm>
        </p:spPr>
        <p:txBody>
          <a:bodyPr/>
          <a:lstStyle/>
          <a:p>
            <a:r>
              <a:rPr lang="en-GB" dirty="0"/>
              <a:t>Source: Differentology, databank of 35 cinema campaign effectiveness studies</a:t>
            </a:r>
          </a:p>
          <a:p>
            <a:r>
              <a:rPr lang="en-GB" dirty="0"/>
              <a:t>Relevance = ‘Brand X is for people like me’. Trust uplift based on 5 campaigns from finance/tech/telecoms/travel sector.  Impression = ‘better impression of brand’ as a result of campaign </a:t>
            </a:r>
          </a:p>
        </p:txBody>
      </p:sp>
      <p:sp>
        <p:nvSpPr>
          <p:cNvPr id="13" name="Text Placeholder 12">
            <a:extLst>
              <a:ext uri="{FF2B5EF4-FFF2-40B4-BE49-F238E27FC236}">
                <a16:creationId xmlns:a16="http://schemas.microsoft.com/office/drawing/2014/main" id="{003ABB1A-8FED-46D8-A3FD-96E98AD63EA6}"/>
              </a:ext>
            </a:extLst>
          </p:cNvPr>
          <p:cNvSpPr>
            <a:spLocks noGrp="1"/>
          </p:cNvSpPr>
          <p:nvPr>
            <p:ph type="body" sz="quarter" idx="14"/>
          </p:nvPr>
        </p:nvSpPr>
        <p:spPr/>
        <p:txBody>
          <a:bodyPr/>
          <a:lstStyle/>
          <a:p>
            <a:r>
              <a:rPr lang="en-GB" dirty="0"/>
              <a:t>Independently run campaign effectiveness studies have shown that cinema delivers significant uplifts on key brand metrics</a:t>
            </a:r>
          </a:p>
        </p:txBody>
      </p:sp>
      <p:sp>
        <p:nvSpPr>
          <p:cNvPr id="14" name="Oval 13">
            <a:extLst>
              <a:ext uri="{FF2B5EF4-FFF2-40B4-BE49-F238E27FC236}">
                <a16:creationId xmlns:a16="http://schemas.microsoft.com/office/drawing/2014/main" id="{AEF3B17C-77B3-4538-AEBB-B1A3E3C5C54B}"/>
              </a:ext>
            </a:extLst>
          </p:cNvPr>
          <p:cNvSpPr>
            <a:spLocks noChangeAspect="1"/>
          </p:cNvSpPr>
          <p:nvPr/>
        </p:nvSpPr>
        <p:spPr>
          <a:xfrm>
            <a:off x="317683" y="2219692"/>
            <a:ext cx="2218958" cy="2218958"/>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Impact"/>
                <a:ea typeface="+mn-ea"/>
                <a:cs typeface="+mn-cs"/>
              </a:rPr>
              <a:t>+24%</a:t>
            </a:r>
          </a:p>
        </p:txBody>
      </p:sp>
      <p:sp>
        <p:nvSpPr>
          <p:cNvPr id="15" name="Oval 14">
            <a:extLst>
              <a:ext uri="{FF2B5EF4-FFF2-40B4-BE49-F238E27FC236}">
                <a16:creationId xmlns:a16="http://schemas.microsoft.com/office/drawing/2014/main" id="{B9C83C1A-DEBC-46F1-9085-25E9077594E4}"/>
              </a:ext>
            </a:extLst>
          </p:cNvPr>
          <p:cNvSpPr>
            <a:spLocks noChangeAspect="1"/>
          </p:cNvSpPr>
          <p:nvPr/>
        </p:nvSpPr>
        <p:spPr>
          <a:xfrm>
            <a:off x="2916810" y="2219692"/>
            <a:ext cx="2218958" cy="2218958"/>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Impact"/>
                <a:ea typeface="+mn-ea"/>
                <a:cs typeface="+mn-cs"/>
              </a:rPr>
              <a:t>+17%</a:t>
            </a:r>
          </a:p>
        </p:txBody>
      </p:sp>
      <p:sp>
        <p:nvSpPr>
          <p:cNvPr id="16" name="Oval 15">
            <a:extLst>
              <a:ext uri="{FF2B5EF4-FFF2-40B4-BE49-F238E27FC236}">
                <a16:creationId xmlns:a16="http://schemas.microsoft.com/office/drawing/2014/main" id="{EAECE45E-1656-4073-BCCE-7C03E1C5CC7D}"/>
              </a:ext>
            </a:extLst>
          </p:cNvPr>
          <p:cNvSpPr>
            <a:spLocks noChangeAspect="1"/>
          </p:cNvSpPr>
          <p:nvPr/>
        </p:nvSpPr>
        <p:spPr>
          <a:xfrm>
            <a:off x="8106818" y="2219692"/>
            <a:ext cx="2218958" cy="2218958"/>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Impact"/>
                <a:ea typeface="+mn-ea"/>
                <a:cs typeface="+mn-cs"/>
              </a:rPr>
              <a:t>+24%</a:t>
            </a:r>
          </a:p>
        </p:txBody>
      </p:sp>
      <p:sp>
        <p:nvSpPr>
          <p:cNvPr id="17" name="Oval 16">
            <a:extLst>
              <a:ext uri="{FF2B5EF4-FFF2-40B4-BE49-F238E27FC236}">
                <a16:creationId xmlns:a16="http://schemas.microsoft.com/office/drawing/2014/main" id="{13332451-899A-4C4D-8F7D-FF2F201C87BA}"/>
              </a:ext>
            </a:extLst>
          </p:cNvPr>
          <p:cNvSpPr>
            <a:spLocks noChangeAspect="1"/>
          </p:cNvSpPr>
          <p:nvPr/>
        </p:nvSpPr>
        <p:spPr>
          <a:xfrm>
            <a:off x="10701822" y="2219692"/>
            <a:ext cx="2218958" cy="2218958"/>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Impact"/>
                <a:ea typeface="+mn-ea"/>
                <a:cs typeface="+mn-cs"/>
              </a:rPr>
              <a:t>+19%</a:t>
            </a:r>
          </a:p>
        </p:txBody>
      </p:sp>
      <p:graphicFrame>
        <p:nvGraphicFramePr>
          <p:cNvPr id="2" name="Table 1">
            <a:extLst>
              <a:ext uri="{FF2B5EF4-FFF2-40B4-BE49-F238E27FC236}">
                <a16:creationId xmlns:a16="http://schemas.microsoft.com/office/drawing/2014/main" id="{5EE5E00A-7ADD-463E-AC7E-1FA7F94D1F8F}"/>
              </a:ext>
            </a:extLst>
          </p:cNvPr>
          <p:cNvGraphicFramePr>
            <a:graphicFrameLocks noGrp="1"/>
          </p:cNvGraphicFramePr>
          <p:nvPr/>
        </p:nvGraphicFramePr>
        <p:xfrm>
          <a:off x="140475" y="4766456"/>
          <a:ext cx="13089750" cy="381000"/>
        </p:xfrm>
        <a:graphic>
          <a:graphicData uri="http://schemas.openxmlformats.org/drawingml/2006/table">
            <a:tbl>
              <a:tblPr firstRow="1" bandRow="1">
                <a:tableStyleId>{5C22544A-7EE6-4342-B048-85BDC9FD1C3A}</a:tableStyleId>
              </a:tblPr>
              <a:tblGrid>
                <a:gridCol w="2617950">
                  <a:extLst>
                    <a:ext uri="{9D8B030D-6E8A-4147-A177-3AD203B41FA5}">
                      <a16:colId xmlns:a16="http://schemas.microsoft.com/office/drawing/2014/main" val="1508172532"/>
                    </a:ext>
                  </a:extLst>
                </a:gridCol>
                <a:gridCol w="2617950">
                  <a:extLst>
                    <a:ext uri="{9D8B030D-6E8A-4147-A177-3AD203B41FA5}">
                      <a16:colId xmlns:a16="http://schemas.microsoft.com/office/drawing/2014/main" val="2753229320"/>
                    </a:ext>
                  </a:extLst>
                </a:gridCol>
                <a:gridCol w="2538900">
                  <a:extLst>
                    <a:ext uri="{9D8B030D-6E8A-4147-A177-3AD203B41FA5}">
                      <a16:colId xmlns:a16="http://schemas.microsoft.com/office/drawing/2014/main" val="1965945849"/>
                    </a:ext>
                  </a:extLst>
                </a:gridCol>
                <a:gridCol w="2819400">
                  <a:extLst>
                    <a:ext uri="{9D8B030D-6E8A-4147-A177-3AD203B41FA5}">
                      <a16:colId xmlns:a16="http://schemas.microsoft.com/office/drawing/2014/main" val="59858920"/>
                    </a:ext>
                  </a:extLst>
                </a:gridCol>
                <a:gridCol w="2495550">
                  <a:extLst>
                    <a:ext uri="{9D8B030D-6E8A-4147-A177-3AD203B41FA5}">
                      <a16:colId xmlns:a16="http://schemas.microsoft.com/office/drawing/2014/main" val="1841292585"/>
                    </a:ext>
                  </a:extLst>
                </a:gridCol>
              </a:tblGrid>
              <a:tr h="370840">
                <a:tc>
                  <a:txBody>
                    <a:bodyPr/>
                    <a:lstStyle/>
                    <a:p>
                      <a:pPr algn="ctr"/>
                      <a:r>
                        <a:rPr lang="en-GB" dirty="0">
                          <a:solidFill>
                            <a:schemeClr val="accent6"/>
                          </a:solidFill>
                        </a:rPr>
                        <a:t>Ad Awareness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accent6"/>
                          </a:solidFill>
                        </a:rPr>
                        <a:t>Relevance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accent6"/>
                          </a:solidFill>
                        </a:rPr>
                        <a:t>Trust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accent6"/>
                          </a:solidFill>
                        </a:rPr>
                        <a:t>Brand Impression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accent6"/>
                          </a:solidFill>
                        </a:rPr>
                        <a:t>Consideration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6508157"/>
                  </a:ext>
                </a:extLst>
              </a:tr>
            </a:tbl>
          </a:graphicData>
        </a:graphic>
      </p:graphicFrame>
      <p:sp>
        <p:nvSpPr>
          <p:cNvPr id="10" name="Oval 9">
            <a:extLst>
              <a:ext uri="{FF2B5EF4-FFF2-40B4-BE49-F238E27FC236}">
                <a16:creationId xmlns:a16="http://schemas.microsoft.com/office/drawing/2014/main" id="{CF71D095-ED7B-4630-B659-A46990468D68}"/>
              </a:ext>
            </a:extLst>
          </p:cNvPr>
          <p:cNvSpPr>
            <a:spLocks noChangeAspect="1"/>
          </p:cNvSpPr>
          <p:nvPr/>
        </p:nvSpPr>
        <p:spPr>
          <a:xfrm>
            <a:off x="5511814" y="2219692"/>
            <a:ext cx="2218958" cy="2218958"/>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Impact"/>
                <a:ea typeface="+mn-ea"/>
                <a:cs typeface="+mn-cs"/>
              </a:rPr>
              <a:t>+11%</a:t>
            </a:r>
          </a:p>
        </p:txBody>
      </p:sp>
    </p:spTree>
    <p:extLst>
      <p:ext uri="{BB962C8B-B14F-4D97-AF65-F5344CB8AC3E}">
        <p14:creationId xmlns:p14="http://schemas.microsoft.com/office/powerpoint/2010/main" val="89163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81059"/>
            <a:ext cx="3116263" cy="206082"/>
          </a:xfrm>
        </p:spPr>
        <p:txBody>
          <a:bodyPr/>
          <a:lstStyle/>
          <a:p>
            <a:r>
              <a:rPr lang="en-US" dirty="0"/>
              <a:t>Source: DCM case studies</a:t>
            </a:r>
          </a:p>
        </p:txBody>
      </p:sp>
      <p:sp>
        <p:nvSpPr>
          <p:cNvPr id="3" name="Title 2"/>
          <p:cNvSpPr>
            <a:spLocks noGrp="1"/>
          </p:cNvSpPr>
          <p:nvPr>
            <p:ph type="title"/>
          </p:nvPr>
        </p:nvSpPr>
        <p:spPr/>
        <p:txBody>
          <a:bodyPr/>
          <a:lstStyle/>
          <a:p>
            <a:r>
              <a:rPr lang="en-US" dirty="0"/>
              <a:t>CINEMA CAN DRIVE SHORT TERM SALES RESPONSE &amp; LONG-TERM ROI</a:t>
            </a:r>
          </a:p>
        </p:txBody>
      </p:sp>
      <p:sp>
        <p:nvSpPr>
          <p:cNvPr id="17" name="Content Placeholder 1"/>
          <p:cNvSpPr txBox="1">
            <a:spLocks/>
          </p:cNvSpPr>
          <p:nvPr/>
        </p:nvSpPr>
        <p:spPr>
          <a:xfrm>
            <a:off x="1958839" y="5422333"/>
            <a:ext cx="2218173"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Toni &amp; Guy</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There was a </a:t>
            </a:r>
            <a:r>
              <a:rPr kumimoji="0" lang="en-GB" sz="1100" b="1" i="0" u="none" strike="noStrike" kern="1200" cap="none" spc="0" normalizeH="0" baseline="0" noProof="0" dirty="0">
                <a:ln>
                  <a:noFill/>
                </a:ln>
                <a:solidFill>
                  <a:srgbClr val="000000"/>
                </a:solidFill>
                <a:effectLst/>
                <a:uLnTx/>
                <a:uFillTx/>
                <a:latin typeface="Arial"/>
                <a:ea typeface="+mn-ea"/>
                <a:cs typeface="+mn-cs"/>
              </a:rPr>
              <a:t>44.9% uplift in sales </a:t>
            </a:r>
            <a:r>
              <a:rPr kumimoji="0" lang="en-GB" sz="1100" b="0" i="0" u="none" strike="noStrike" kern="1200" cap="none" spc="0" normalizeH="0" baseline="0" noProof="0" dirty="0">
                <a:ln>
                  <a:noFill/>
                </a:ln>
                <a:solidFill>
                  <a:srgbClr val="000000"/>
                </a:solidFill>
                <a:effectLst/>
                <a:uLnTx/>
                <a:uFillTx/>
                <a:latin typeface="Arial"/>
                <a:ea typeface="+mn-ea"/>
                <a:cs typeface="+mn-cs"/>
              </a:rPr>
              <a:t>during the month that cinema activity was live</a:t>
            </a:r>
          </a:p>
        </p:txBody>
      </p:sp>
      <p:sp>
        <p:nvSpPr>
          <p:cNvPr id="19" name="Content Placeholder 2"/>
          <p:cNvSpPr txBox="1">
            <a:spLocks/>
          </p:cNvSpPr>
          <p:nvPr/>
        </p:nvSpPr>
        <p:spPr>
          <a:xfrm>
            <a:off x="1958839" y="1570338"/>
            <a:ext cx="2570599" cy="101593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Max Factor</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Healthy Skin Harmony saw </a:t>
            </a:r>
            <a:r>
              <a:rPr kumimoji="0" lang="en-GB" sz="1100" b="1" i="0" u="none" strike="noStrike" kern="1200" cap="none" spc="0" normalizeH="0" baseline="0" noProof="0" dirty="0">
                <a:ln>
                  <a:noFill/>
                </a:ln>
                <a:solidFill>
                  <a:srgbClr val="000000"/>
                </a:solidFill>
                <a:effectLst/>
                <a:uLnTx/>
                <a:uFillTx/>
                <a:latin typeface="Arial"/>
                <a:ea typeface="+mn-ea"/>
                <a:cs typeface="+mn-cs"/>
              </a:rPr>
              <a:t>3.5% value sales growth </a:t>
            </a:r>
            <a:r>
              <a:rPr kumimoji="0" lang="en-GB" sz="1100" b="0" i="0" u="none" strike="noStrike" kern="1200" cap="none" spc="0" normalizeH="0" baseline="0" noProof="0" dirty="0">
                <a:ln>
                  <a:noFill/>
                </a:ln>
                <a:solidFill>
                  <a:srgbClr val="000000"/>
                </a:solidFill>
                <a:effectLst/>
                <a:uLnTx/>
                <a:uFillTx/>
                <a:latin typeface="Arial"/>
                <a:ea typeface="+mn-ea"/>
                <a:cs typeface="+mn-cs"/>
              </a:rPr>
              <a:t>&amp; Max Factor was the </a:t>
            </a:r>
            <a:r>
              <a:rPr kumimoji="0" lang="en-GB" sz="1100" b="1" i="0" u="none" strike="noStrike" kern="1200" cap="none" spc="0" normalizeH="0" baseline="0" noProof="0" dirty="0">
                <a:ln>
                  <a:noFill/>
                </a:ln>
                <a:solidFill>
                  <a:srgbClr val="000000"/>
                </a:solidFill>
                <a:effectLst/>
                <a:uLnTx/>
                <a:uFillTx/>
                <a:latin typeface="Arial"/>
                <a:ea typeface="+mn-ea"/>
                <a:cs typeface="+mn-cs"/>
              </a:rPr>
              <a:t>No.1 selling </a:t>
            </a:r>
            <a:r>
              <a:rPr kumimoji="0" lang="en-GB" sz="1100" b="0" i="0" u="none" strike="noStrike" kern="1200" cap="none" spc="0" normalizeH="0" baseline="0" noProof="0" dirty="0">
                <a:ln>
                  <a:noFill/>
                </a:ln>
                <a:solidFill>
                  <a:srgbClr val="000000"/>
                </a:solidFill>
                <a:effectLst/>
                <a:uLnTx/>
                <a:uFillTx/>
                <a:latin typeface="Arial"/>
                <a:ea typeface="+mn-ea"/>
                <a:cs typeface="+mn-cs"/>
              </a:rPr>
              <a:t>self-select cosmetics brand in Boots in December </a:t>
            </a:r>
            <a:endParaRPr kumimoji="0" lang="en-GB" sz="800" b="1" i="0" u="none" strike="noStrike" kern="1200" cap="none" spc="0" normalizeH="0" baseline="0" noProof="0" dirty="0">
              <a:ln>
                <a:noFill/>
              </a:ln>
              <a:solidFill>
                <a:srgbClr val="B6008D"/>
              </a:solidFill>
              <a:effectLst/>
              <a:uLnTx/>
              <a:uFillTx/>
              <a:latin typeface="Arial"/>
              <a:ea typeface="+mn-ea"/>
              <a:cs typeface="+mn-cs"/>
            </a:endParaRPr>
          </a:p>
        </p:txBody>
      </p:sp>
      <p:sp>
        <p:nvSpPr>
          <p:cNvPr id="24" name="Content Placeholder 3"/>
          <p:cNvSpPr txBox="1">
            <a:spLocks/>
          </p:cNvSpPr>
          <p:nvPr/>
        </p:nvSpPr>
        <p:spPr>
          <a:xfrm>
            <a:off x="1958839" y="3584481"/>
            <a:ext cx="2465823"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Just For Men</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Across the ten day period where only cinema was live </a:t>
            </a:r>
            <a:r>
              <a:rPr kumimoji="0" lang="en-GB" sz="1100" b="1" i="0" u="none" strike="noStrike" kern="1200" cap="none" spc="0" normalizeH="0" baseline="0" noProof="0" dirty="0">
                <a:ln>
                  <a:noFill/>
                </a:ln>
                <a:solidFill>
                  <a:srgbClr val="000000"/>
                </a:solidFill>
                <a:effectLst/>
                <a:uLnTx/>
                <a:uFillTx/>
                <a:latin typeface="Arial"/>
                <a:ea typeface="+mn-ea"/>
                <a:cs typeface="+mn-cs"/>
              </a:rPr>
              <a:t>sales jumped by 249%</a:t>
            </a:r>
          </a:p>
        </p:txBody>
      </p:sp>
      <p:sp>
        <p:nvSpPr>
          <p:cNvPr id="26" name="Content Placeholder 7"/>
          <p:cNvSpPr txBox="1">
            <a:spLocks/>
          </p:cNvSpPr>
          <p:nvPr/>
        </p:nvSpPr>
        <p:spPr>
          <a:xfrm>
            <a:off x="6521285" y="5422333"/>
            <a:ext cx="2282215"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eBay</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Sales in the test region</a:t>
            </a:r>
            <a:r>
              <a:rPr kumimoji="0" lang="en-GB" sz="1100" b="1" i="0" u="none" strike="noStrike" kern="1200" cap="none" spc="0" normalizeH="0" baseline="0" noProof="0" dirty="0">
                <a:ln>
                  <a:noFill/>
                </a:ln>
                <a:solidFill>
                  <a:srgbClr val="000000"/>
                </a:solidFill>
                <a:effectLst/>
                <a:uLnTx/>
                <a:uFillTx/>
                <a:latin typeface="Arial"/>
                <a:ea typeface="+mn-ea"/>
                <a:cs typeface="+mn-cs"/>
              </a:rPr>
              <a:t> increased by 2.6% </a:t>
            </a:r>
            <a:r>
              <a:rPr kumimoji="0" lang="en-GB" sz="1100" b="0" i="0" u="none" strike="noStrike" kern="1200" cap="none" spc="0" normalizeH="0" baseline="0" noProof="0" dirty="0">
                <a:ln>
                  <a:noFill/>
                </a:ln>
                <a:solidFill>
                  <a:srgbClr val="000000"/>
                </a:solidFill>
                <a:effectLst/>
                <a:uLnTx/>
                <a:uFillTx/>
                <a:latin typeface="Arial"/>
                <a:ea typeface="+mn-ea"/>
                <a:cs typeface="+mn-cs"/>
              </a:rPr>
              <a:t>as a result of the cinema activity </a:t>
            </a:r>
          </a:p>
        </p:txBody>
      </p:sp>
      <p:sp>
        <p:nvSpPr>
          <p:cNvPr id="27" name="Content Placeholder 8"/>
          <p:cNvSpPr txBox="1">
            <a:spLocks/>
          </p:cNvSpPr>
          <p:nvPr/>
        </p:nvSpPr>
        <p:spPr>
          <a:xfrm>
            <a:off x="6521285" y="1570338"/>
            <a:ext cx="2205000" cy="101593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IKEA</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“Cinema is responsible for significant incremental sales and delivered ROI of </a:t>
            </a:r>
            <a:r>
              <a:rPr kumimoji="0" lang="en-GB" sz="1100" b="1" i="0" u="none" strike="noStrike" kern="1200" cap="none" spc="0" normalizeH="0" baseline="0" noProof="0" dirty="0">
                <a:ln>
                  <a:noFill/>
                </a:ln>
                <a:solidFill>
                  <a:srgbClr val="000000"/>
                </a:solidFill>
                <a:effectLst/>
                <a:uLnTx/>
                <a:uFillTx/>
                <a:latin typeface="Arial"/>
                <a:ea typeface="+mn-ea"/>
                <a:cs typeface="+mn-cs"/>
              </a:rPr>
              <a:t>£18 for every £1 spent</a:t>
            </a:r>
            <a:r>
              <a:rPr kumimoji="0" lang="en-GB" sz="1100" b="0" i="0" u="none" strike="noStrike" kern="1200" cap="none" spc="0" normalizeH="0" baseline="0" noProof="0" dirty="0">
                <a:ln>
                  <a:noFill/>
                </a:ln>
                <a:solidFill>
                  <a:srgbClr val="000000"/>
                </a:solidFill>
                <a:effectLst/>
                <a:uLnTx/>
                <a:uFillTx/>
                <a:latin typeface="Arial"/>
                <a:ea typeface="+mn-ea"/>
                <a:cs typeface="+mn-cs"/>
              </a:rPr>
              <a:t>”</a:t>
            </a:r>
          </a:p>
        </p:txBody>
      </p:sp>
      <p:sp>
        <p:nvSpPr>
          <p:cNvPr id="28" name="Content Placeholder 9"/>
          <p:cNvSpPr txBox="1">
            <a:spLocks/>
          </p:cNvSpPr>
          <p:nvPr/>
        </p:nvSpPr>
        <p:spPr>
          <a:xfrm>
            <a:off x="6521286" y="3584481"/>
            <a:ext cx="2205000"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DFS</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Cinema delivered ROI of more than </a:t>
            </a:r>
            <a:r>
              <a:rPr kumimoji="0" lang="en-GB" sz="1100" b="1" i="0" u="none" strike="noStrike" kern="1200" cap="none" spc="0" normalizeH="0" baseline="0" noProof="0" dirty="0">
                <a:ln>
                  <a:noFill/>
                </a:ln>
                <a:solidFill>
                  <a:srgbClr val="000000"/>
                </a:solidFill>
                <a:effectLst/>
                <a:uLnTx/>
                <a:uFillTx/>
                <a:latin typeface="Arial"/>
                <a:ea typeface="+mn-ea"/>
                <a:cs typeface="+mn-cs"/>
              </a:rPr>
              <a:t>£6 for every £1 spent </a:t>
            </a:r>
            <a:r>
              <a:rPr kumimoji="0" lang="en-GB" sz="1100" b="0" i="0" u="none" strike="noStrike" kern="1200" cap="none" spc="0" normalizeH="0" baseline="0" noProof="0" dirty="0">
                <a:ln>
                  <a:noFill/>
                </a:ln>
                <a:solidFill>
                  <a:srgbClr val="000000"/>
                </a:solidFill>
                <a:effectLst/>
                <a:uLnTx/>
                <a:uFillTx/>
                <a:latin typeface="Arial"/>
                <a:ea typeface="+mn-ea"/>
                <a:cs typeface="+mn-cs"/>
              </a:rPr>
              <a:t>– nearly a third higher than that seen for TV in this campaign</a:t>
            </a:r>
          </a:p>
        </p:txBody>
      </p:sp>
      <p:sp>
        <p:nvSpPr>
          <p:cNvPr id="29" name="Content Placeholder 10"/>
          <p:cNvSpPr txBox="1">
            <a:spLocks/>
          </p:cNvSpPr>
          <p:nvPr/>
        </p:nvSpPr>
        <p:spPr>
          <a:xfrm>
            <a:off x="10718132" y="5422333"/>
            <a:ext cx="2188571"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wagamama</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Across the 11 week period that cinema was live </a:t>
            </a:r>
            <a:r>
              <a:rPr kumimoji="0" lang="en-GB" sz="1100" b="1" i="0" u="none" strike="noStrike" kern="1200" cap="none" spc="0" normalizeH="0" baseline="0" noProof="0" dirty="0">
                <a:ln>
                  <a:noFill/>
                </a:ln>
                <a:solidFill>
                  <a:srgbClr val="000000"/>
                </a:solidFill>
                <a:effectLst/>
                <a:uLnTx/>
                <a:uFillTx/>
                <a:latin typeface="Arial"/>
                <a:ea typeface="+mn-ea"/>
                <a:cs typeface="+mn-cs"/>
              </a:rPr>
              <a:t>UK like-for-like sales increased by 12%</a:t>
            </a:r>
          </a:p>
        </p:txBody>
      </p:sp>
      <p:sp>
        <p:nvSpPr>
          <p:cNvPr id="30" name="Content Placeholder 11"/>
          <p:cNvSpPr txBox="1">
            <a:spLocks/>
          </p:cNvSpPr>
          <p:nvPr/>
        </p:nvSpPr>
        <p:spPr>
          <a:xfrm>
            <a:off x="10718132" y="1570338"/>
            <a:ext cx="2216982" cy="101593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Audi</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Cinema was the </a:t>
            </a:r>
            <a:r>
              <a:rPr kumimoji="0" lang="en-GB" sz="1100" b="1" i="0" u="none" strike="noStrike" kern="1200" cap="none" spc="0" normalizeH="0" baseline="0" noProof="0" dirty="0">
                <a:ln>
                  <a:noFill/>
                </a:ln>
                <a:solidFill>
                  <a:srgbClr val="000000"/>
                </a:solidFill>
                <a:effectLst/>
                <a:uLnTx/>
                <a:uFillTx/>
                <a:latin typeface="Arial"/>
                <a:ea typeface="+mn-ea"/>
                <a:cs typeface="+mn-cs"/>
              </a:rPr>
              <a:t>top performing above-the-line channel </a:t>
            </a:r>
            <a:r>
              <a:rPr kumimoji="0" lang="en-GB" sz="1100" b="0" i="0" u="none" strike="noStrike" kern="1200" cap="none" spc="0" normalizeH="0" baseline="0" noProof="0" dirty="0">
                <a:ln>
                  <a:noFill/>
                </a:ln>
                <a:solidFill>
                  <a:srgbClr val="000000"/>
                </a:solidFill>
                <a:effectLst/>
                <a:uLnTx/>
                <a:uFillTx/>
                <a:latin typeface="Arial"/>
                <a:ea typeface="+mn-ea"/>
                <a:cs typeface="+mn-cs"/>
              </a:rPr>
              <a:t>during the campaign – with a ROI of £50 for every £1 invested </a:t>
            </a:r>
          </a:p>
        </p:txBody>
      </p:sp>
      <p:sp>
        <p:nvSpPr>
          <p:cNvPr id="31" name="Content Placeholder 12"/>
          <p:cNvSpPr txBox="1">
            <a:spLocks/>
          </p:cNvSpPr>
          <p:nvPr/>
        </p:nvSpPr>
        <p:spPr>
          <a:xfrm>
            <a:off x="10718132" y="3584481"/>
            <a:ext cx="2007432"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ENO</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The cinema campaign helped Madame Butterfly </a:t>
            </a:r>
            <a:r>
              <a:rPr kumimoji="0" lang="en-GB" sz="1100" b="1" i="0" u="none" strike="noStrike" kern="1200" cap="none" spc="0" normalizeH="0" baseline="0" noProof="0" dirty="0">
                <a:ln>
                  <a:noFill/>
                </a:ln>
                <a:solidFill>
                  <a:srgbClr val="000000"/>
                </a:solidFill>
                <a:effectLst/>
                <a:uLnTx/>
                <a:uFillTx/>
                <a:latin typeface="Arial"/>
                <a:ea typeface="+mn-ea"/>
                <a:cs typeface="+mn-cs"/>
              </a:rPr>
              <a:t>exceed its “lofty sales target” by over 10%</a:t>
            </a:r>
          </a:p>
        </p:txBody>
      </p:sp>
      <p:sp>
        <p:nvSpPr>
          <p:cNvPr id="34" name="Freeform 14"/>
          <p:cNvSpPr>
            <a:spLocks/>
          </p:cNvSpPr>
          <p:nvPr/>
        </p:nvSpPr>
        <p:spPr bwMode="auto">
          <a:xfrm>
            <a:off x="6365958" y="7608888"/>
            <a:ext cx="996950" cy="993775"/>
          </a:xfrm>
          <a:custGeom>
            <a:avLst/>
            <a:gdLst/>
            <a:ahLst/>
            <a:cxnLst>
              <a:cxn ang="0">
                <a:pos x="314" y="0"/>
              </a:cxn>
              <a:cxn ang="0">
                <a:pos x="250" y="6"/>
              </a:cxn>
              <a:cxn ang="0">
                <a:pos x="192" y="24"/>
              </a:cxn>
              <a:cxn ang="0">
                <a:pos x="138" y="54"/>
              </a:cxn>
              <a:cxn ang="0">
                <a:pos x="92" y="92"/>
              </a:cxn>
              <a:cxn ang="0">
                <a:pos x="54" y="138"/>
              </a:cxn>
              <a:cxn ang="0">
                <a:pos x="26" y="192"/>
              </a:cxn>
              <a:cxn ang="0">
                <a:pos x="8" y="250"/>
              </a:cxn>
              <a:cxn ang="0">
                <a:pos x="0" y="314"/>
              </a:cxn>
              <a:cxn ang="0">
                <a:pos x="2" y="346"/>
              </a:cxn>
              <a:cxn ang="0">
                <a:pos x="14" y="406"/>
              </a:cxn>
              <a:cxn ang="0">
                <a:pos x="38" y="462"/>
              </a:cxn>
              <a:cxn ang="0">
                <a:pos x="72" y="512"/>
              </a:cxn>
              <a:cxn ang="0">
                <a:pos x="114" y="556"/>
              </a:cxn>
              <a:cxn ang="0">
                <a:pos x="164" y="588"/>
              </a:cxn>
              <a:cxn ang="0">
                <a:pos x="220" y="612"/>
              </a:cxn>
              <a:cxn ang="0">
                <a:pos x="282" y="624"/>
              </a:cxn>
              <a:cxn ang="0">
                <a:pos x="314" y="626"/>
              </a:cxn>
              <a:cxn ang="0">
                <a:pos x="378" y="620"/>
              </a:cxn>
              <a:cxn ang="0">
                <a:pos x="436" y="602"/>
              </a:cxn>
              <a:cxn ang="0">
                <a:pos x="490" y="574"/>
              </a:cxn>
              <a:cxn ang="0">
                <a:pos x="536" y="534"/>
              </a:cxn>
              <a:cxn ang="0">
                <a:pos x="574" y="488"/>
              </a:cxn>
              <a:cxn ang="0">
                <a:pos x="602" y="436"/>
              </a:cxn>
              <a:cxn ang="0">
                <a:pos x="620" y="376"/>
              </a:cxn>
              <a:cxn ang="0">
                <a:pos x="628" y="314"/>
              </a:cxn>
              <a:cxn ang="0">
                <a:pos x="626" y="282"/>
              </a:cxn>
              <a:cxn ang="0">
                <a:pos x="614" y="220"/>
              </a:cxn>
              <a:cxn ang="0">
                <a:pos x="590" y="164"/>
              </a:cxn>
              <a:cxn ang="0">
                <a:pos x="556" y="114"/>
              </a:cxn>
              <a:cxn ang="0">
                <a:pos x="514" y="72"/>
              </a:cxn>
              <a:cxn ang="0">
                <a:pos x="464" y="38"/>
              </a:cxn>
              <a:cxn ang="0">
                <a:pos x="408" y="14"/>
              </a:cxn>
              <a:cxn ang="0">
                <a:pos x="346" y="2"/>
              </a:cxn>
            </a:cxnLst>
            <a:rect l="0" t="0" r="r" b="b"/>
            <a:pathLst>
              <a:path w="628" h="626">
                <a:moveTo>
                  <a:pt x="314" y="0"/>
                </a:moveTo>
                <a:lnTo>
                  <a:pt x="314" y="0"/>
                </a:lnTo>
                <a:lnTo>
                  <a:pt x="282" y="2"/>
                </a:lnTo>
                <a:lnTo>
                  <a:pt x="250" y="6"/>
                </a:lnTo>
                <a:lnTo>
                  <a:pt x="220" y="14"/>
                </a:lnTo>
                <a:lnTo>
                  <a:pt x="192" y="24"/>
                </a:lnTo>
                <a:lnTo>
                  <a:pt x="164" y="38"/>
                </a:lnTo>
                <a:lnTo>
                  <a:pt x="138" y="54"/>
                </a:lnTo>
                <a:lnTo>
                  <a:pt x="114" y="72"/>
                </a:lnTo>
                <a:lnTo>
                  <a:pt x="92" y="92"/>
                </a:lnTo>
                <a:lnTo>
                  <a:pt x="72" y="114"/>
                </a:lnTo>
                <a:lnTo>
                  <a:pt x="54" y="138"/>
                </a:lnTo>
                <a:lnTo>
                  <a:pt x="38" y="164"/>
                </a:lnTo>
                <a:lnTo>
                  <a:pt x="26" y="192"/>
                </a:lnTo>
                <a:lnTo>
                  <a:pt x="14" y="220"/>
                </a:lnTo>
                <a:lnTo>
                  <a:pt x="8" y="250"/>
                </a:lnTo>
                <a:lnTo>
                  <a:pt x="2" y="282"/>
                </a:lnTo>
                <a:lnTo>
                  <a:pt x="0" y="314"/>
                </a:lnTo>
                <a:lnTo>
                  <a:pt x="0" y="314"/>
                </a:lnTo>
                <a:lnTo>
                  <a:pt x="2" y="346"/>
                </a:lnTo>
                <a:lnTo>
                  <a:pt x="8" y="376"/>
                </a:lnTo>
                <a:lnTo>
                  <a:pt x="14" y="406"/>
                </a:lnTo>
                <a:lnTo>
                  <a:pt x="26" y="436"/>
                </a:lnTo>
                <a:lnTo>
                  <a:pt x="38" y="462"/>
                </a:lnTo>
                <a:lnTo>
                  <a:pt x="54" y="488"/>
                </a:lnTo>
                <a:lnTo>
                  <a:pt x="72" y="512"/>
                </a:lnTo>
                <a:lnTo>
                  <a:pt x="92" y="534"/>
                </a:lnTo>
                <a:lnTo>
                  <a:pt x="114" y="556"/>
                </a:lnTo>
                <a:lnTo>
                  <a:pt x="138" y="574"/>
                </a:lnTo>
                <a:lnTo>
                  <a:pt x="164" y="588"/>
                </a:lnTo>
                <a:lnTo>
                  <a:pt x="192" y="602"/>
                </a:lnTo>
                <a:lnTo>
                  <a:pt x="220" y="612"/>
                </a:lnTo>
                <a:lnTo>
                  <a:pt x="250" y="620"/>
                </a:lnTo>
                <a:lnTo>
                  <a:pt x="282" y="624"/>
                </a:lnTo>
                <a:lnTo>
                  <a:pt x="314" y="626"/>
                </a:lnTo>
                <a:lnTo>
                  <a:pt x="314" y="626"/>
                </a:lnTo>
                <a:lnTo>
                  <a:pt x="346" y="624"/>
                </a:lnTo>
                <a:lnTo>
                  <a:pt x="378" y="620"/>
                </a:lnTo>
                <a:lnTo>
                  <a:pt x="408" y="612"/>
                </a:lnTo>
                <a:lnTo>
                  <a:pt x="436" y="602"/>
                </a:lnTo>
                <a:lnTo>
                  <a:pt x="464" y="588"/>
                </a:lnTo>
                <a:lnTo>
                  <a:pt x="490" y="574"/>
                </a:lnTo>
                <a:lnTo>
                  <a:pt x="514" y="556"/>
                </a:lnTo>
                <a:lnTo>
                  <a:pt x="536" y="534"/>
                </a:lnTo>
                <a:lnTo>
                  <a:pt x="556" y="512"/>
                </a:lnTo>
                <a:lnTo>
                  <a:pt x="574" y="488"/>
                </a:lnTo>
                <a:lnTo>
                  <a:pt x="590" y="462"/>
                </a:lnTo>
                <a:lnTo>
                  <a:pt x="602" y="436"/>
                </a:lnTo>
                <a:lnTo>
                  <a:pt x="614" y="406"/>
                </a:lnTo>
                <a:lnTo>
                  <a:pt x="620" y="376"/>
                </a:lnTo>
                <a:lnTo>
                  <a:pt x="626" y="346"/>
                </a:lnTo>
                <a:lnTo>
                  <a:pt x="628" y="314"/>
                </a:lnTo>
                <a:lnTo>
                  <a:pt x="628" y="314"/>
                </a:lnTo>
                <a:lnTo>
                  <a:pt x="626" y="282"/>
                </a:lnTo>
                <a:lnTo>
                  <a:pt x="620" y="250"/>
                </a:lnTo>
                <a:lnTo>
                  <a:pt x="614" y="220"/>
                </a:lnTo>
                <a:lnTo>
                  <a:pt x="602" y="192"/>
                </a:lnTo>
                <a:lnTo>
                  <a:pt x="590" y="164"/>
                </a:lnTo>
                <a:lnTo>
                  <a:pt x="574" y="138"/>
                </a:lnTo>
                <a:lnTo>
                  <a:pt x="556" y="114"/>
                </a:lnTo>
                <a:lnTo>
                  <a:pt x="536" y="92"/>
                </a:lnTo>
                <a:lnTo>
                  <a:pt x="514" y="72"/>
                </a:lnTo>
                <a:lnTo>
                  <a:pt x="490" y="54"/>
                </a:lnTo>
                <a:lnTo>
                  <a:pt x="464" y="38"/>
                </a:lnTo>
                <a:lnTo>
                  <a:pt x="436" y="24"/>
                </a:lnTo>
                <a:lnTo>
                  <a:pt x="408" y="14"/>
                </a:lnTo>
                <a:lnTo>
                  <a:pt x="378" y="6"/>
                </a:lnTo>
                <a:lnTo>
                  <a:pt x="346" y="2"/>
                </a:lnTo>
                <a:lnTo>
                  <a:pt x="31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36" name="Freeform 24"/>
          <p:cNvSpPr>
            <a:spLocks/>
          </p:cNvSpPr>
          <p:nvPr/>
        </p:nvSpPr>
        <p:spPr bwMode="auto">
          <a:xfrm>
            <a:off x="9587058" y="7608888"/>
            <a:ext cx="993775" cy="993775"/>
          </a:xfrm>
          <a:custGeom>
            <a:avLst/>
            <a:gdLst/>
            <a:ahLst/>
            <a:cxnLst>
              <a:cxn ang="0">
                <a:pos x="312" y="0"/>
              </a:cxn>
              <a:cxn ang="0">
                <a:pos x="250" y="6"/>
              </a:cxn>
              <a:cxn ang="0">
                <a:pos x="190" y="24"/>
              </a:cxn>
              <a:cxn ang="0">
                <a:pos x="138" y="54"/>
              </a:cxn>
              <a:cxn ang="0">
                <a:pos x="92" y="92"/>
              </a:cxn>
              <a:cxn ang="0">
                <a:pos x="52" y="138"/>
              </a:cxn>
              <a:cxn ang="0">
                <a:pos x="24" y="192"/>
              </a:cxn>
              <a:cxn ang="0">
                <a:pos x="6" y="250"/>
              </a:cxn>
              <a:cxn ang="0">
                <a:pos x="0" y="314"/>
              </a:cxn>
              <a:cxn ang="0">
                <a:pos x="2" y="346"/>
              </a:cxn>
              <a:cxn ang="0">
                <a:pos x="14" y="406"/>
              </a:cxn>
              <a:cxn ang="0">
                <a:pos x="38" y="462"/>
              </a:cxn>
              <a:cxn ang="0">
                <a:pos x="70" y="512"/>
              </a:cxn>
              <a:cxn ang="0">
                <a:pos x="114" y="556"/>
              </a:cxn>
              <a:cxn ang="0">
                <a:pos x="164" y="588"/>
              </a:cxn>
              <a:cxn ang="0">
                <a:pos x="220" y="612"/>
              </a:cxn>
              <a:cxn ang="0">
                <a:pos x="280" y="624"/>
              </a:cxn>
              <a:cxn ang="0">
                <a:pos x="312" y="626"/>
              </a:cxn>
              <a:cxn ang="0">
                <a:pos x="376" y="620"/>
              </a:cxn>
              <a:cxn ang="0">
                <a:pos x="434" y="602"/>
              </a:cxn>
              <a:cxn ang="0">
                <a:pos x="488" y="574"/>
              </a:cxn>
              <a:cxn ang="0">
                <a:pos x="534" y="534"/>
              </a:cxn>
              <a:cxn ang="0">
                <a:pos x="572" y="488"/>
              </a:cxn>
              <a:cxn ang="0">
                <a:pos x="602" y="436"/>
              </a:cxn>
              <a:cxn ang="0">
                <a:pos x="620" y="376"/>
              </a:cxn>
              <a:cxn ang="0">
                <a:pos x="626" y="314"/>
              </a:cxn>
              <a:cxn ang="0">
                <a:pos x="624" y="282"/>
              </a:cxn>
              <a:cxn ang="0">
                <a:pos x="612" y="220"/>
              </a:cxn>
              <a:cxn ang="0">
                <a:pos x="588" y="164"/>
              </a:cxn>
              <a:cxn ang="0">
                <a:pos x="554" y="114"/>
              </a:cxn>
              <a:cxn ang="0">
                <a:pos x="512" y="72"/>
              </a:cxn>
              <a:cxn ang="0">
                <a:pos x="462" y="38"/>
              </a:cxn>
              <a:cxn ang="0">
                <a:pos x="406" y="14"/>
              </a:cxn>
              <a:cxn ang="0">
                <a:pos x="344" y="2"/>
              </a:cxn>
            </a:cxnLst>
            <a:rect l="0" t="0" r="r" b="b"/>
            <a:pathLst>
              <a:path w="626" h="626">
                <a:moveTo>
                  <a:pt x="312" y="0"/>
                </a:moveTo>
                <a:lnTo>
                  <a:pt x="312" y="0"/>
                </a:lnTo>
                <a:lnTo>
                  <a:pt x="280" y="2"/>
                </a:lnTo>
                <a:lnTo>
                  <a:pt x="250" y="6"/>
                </a:lnTo>
                <a:lnTo>
                  <a:pt x="220" y="14"/>
                </a:lnTo>
                <a:lnTo>
                  <a:pt x="190" y="24"/>
                </a:lnTo>
                <a:lnTo>
                  <a:pt x="164" y="38"/>
                </a:lnTo>
                <a:lnTo>
                  <a:pt x="138" y="54"/>
                </a:lnTo>
                <a:lnTo>
                  <a:pt x="114" y="72"/>
                </a:lnTo>
                <a:lnTo>
                  <a:pt x="92" y="92"/>
                </a:lnTo>
                <a:lnTo>
                  <a:pt x="70" y="114"/>
                </a:lnTo>
                <a:lnTo>
                  <a:pt x="52" y="138"/>
                </a:lnTo>
                <a:lnTo>
                  <a:pt x="38" y="164"/>
                </a:lnTo>
                <a:lnTo>
                  <a:pt x="24" y="192"/>
                </a:lnTo>
                <a:lnTo>
                  <a:pt x="14" y="220"/>
                </a:lnTo>
                <a:lnTo>
                  <a:pt x="6" y="250"/>
                </a:lnTo>
                <a:lnTo>
                  <a:pt x="2" y="282"/>
                </a:lnTo>
                <a:lnTo>
                  <a:pt x="0" y="314"/>
                </a:lnTo>
                <a:lnTo>
                  <a:pt x="0" y="314"/>
                </a:lnTo>
                <a:lnTo>
                  <a:pt x="2" y="346"/>
                </a:lnTo>
                <a:lnTo>
                  <a:pt x="6" y="376"/>
                </a:lnTo>
                <a:lnTo>
                  <a:pt x="14" y="406"/>
                </a:lnTo>
                <a:lnTo>
                  <a:pt x="24" y="436"/>
                </a:lnTo>
                <a:lnTo>
                  <a:pt x="38" y="462"/>
                </a:lnTo>
                <a:lnTo>
                  <a:pt x="52" y="488"/>
                </a:lnTo>
                <a:lnTo>
                  <a:pt x="70" y="512"/>
                </a:lnTo>
                <a:lnTo>
                  <a:pt x="92" y="534"/>
                </a:lnTo>
                <a:lnTo>
                  <a:pt x="114" y="556"/>
                </a:lnTo>
                <a:lnTo>
                  <a:pt x="138" y="574"/>
                </a:lnTo>
                <a:lnTo>
                  <a:pt x="164" y="588"/>
                </a:lnTo>
                <a:lnTo>
                  <a:pt x="190" y="602"/>
                </a:lnTo>
                <a:lnTo>
                  <a:pt x="220" y="612"/>
                </a:lnTo>
                <a:lnTo>
                  <a:pt x="250" y="620"/>
                </a:lnTo>
                <a:lnTo>
                  <a:pt x="280" y="624"/>
                </a:lnTo>
                <a:lnTo>
                  <a:pt x="312" y="626"/>
                </a:lnTo>
                <a:lnTo>
                  <a:pt x="312" y="626"/>
                </a:lnTo>
                <a:lnTo>
                  <a:pt x="344" y="624"/>
                </a:lnTo>
                <a:lnTo>
                  <a:pt x="376" y="620"/>
                </a:lnTo>
                <a:lnTo>
                  <a:pt x="406" y="612"/>
                </a:lnTo>
                <a:lnTo>
                  <a:pt x="434" y="602"/>
                </a:lnTo>
                <a:lnTo>
                  <a:pt x="462" y="588"/>
                </a:lnTo>
                <a:lnTo>
                  <a:pt x="488" y="574"/>
                </a:lnTo>
                <a:lnTo>
                  <a:pt x="512" y="556"/>
                </a:lnTo>
                <a:lnTo>
                  <a:pt x="534" y="534"/>
                </a:lnTo>
                <a:lnTo>
                  <a:pt x="554" y="512"/>
                </a:lnTo>
                <a:lnTo>
                  <a:pt x="572" y="488"/>
                </a:lnTo>
                <a:lnTo>
                  <a:pt x="588" y="462"/>
                </a:lnTo>
                <a:lnTo>
                  <a:pt x="602" y="436"/>
                </a:lnTo>
                <a:lnTo>
                  <a:pt x="612" y="406"/>
                </a:lnTo>
                <a:lnTo>
                  <a:pt x="620" y="376"/>
                </a:lnTo>
                <a:lnTo>
                  <a:pt x="624" y="346"/>
                </a:lnTo>
                <a:lnTo>
                  <a:pt x="626" y="314"/>
                </a:lnTo>
                <a:lnTo>
                  <a:pt x="626" y="314"/>
                </a:lnTo>
                <a:lnTo>
                  <a:pt x="624" y="282"/>
                </a:lnTo>
                <a:lnTo>
                  <a:pt x="620" y="250"/>
                </a:lnTo>
                <a:lnTo>
                  <a:pt x="612" y="220"/>
                </a:lnTo>
                <a:lnTo>
                  <a:pt x="602" y="192"/>
                </a:lnTo>
                <a:lnTo>
                  <a:pt x="588" y="164"/>
                </a:lnTo>
                <a:lnTo>
                  <a:pt x="572" y="138"/>
                </a:lnTo>
                <a:lnTo>
                  <a:pt x="554" y="114"/>
                </a:lnTo>
                <a:lnTo>
                  <a:pt x="534" y="92"/>
                </a:lnTo>
                <a:lnTo>
                  <a:pt x="512" y="72"/>
                </a:lnTo>
                <a:lnTo>
                  <a:pt x="488" y="54"/>
                </a:lnTo>
                <a:lnTo>
                  <a:pt x="462" y="38"/>
                </a:lnTo>
                <a:lnTo>
                  <a:pt x="434" y="24"/>
                </a:lnTo>
                <a:lnTo>
                  <a:pt x="406" y="14"/>
                </a:lnTo>
                <a:lnTo>
                  <a:pt x="376" y="6"/>
                </a:lnTo>
                <a:lnTo>
                  <a:pt x="344" y="2"/>
                </a:lnTo>
                <a:lnTo>
                  <a:pt x="31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33" name="Text Placeholder 15"/>
          <p:cNvSpPr>
            <a:spLocks noGrp="1"/>
          </p:cNvSpPr>
          <p:nvPr>
            <p:ph type="body" sz="quarter" idx="4294967295"/>
          </p:nvPr>
        </p:nvSpPr>
        <p:spPr>
          <a:xfrm>
            <a:off x="285705" y="600059"/>
            <a:ext cx="11454651" cy="436608"/>
          </a:xfrm>
          <a:prstGeom prst="rect">
            <a:avLst/>
          </a:prstGeom>
        </p:spPr>
        <p:txBody>
          <a:bodyPr lIns="0" tIns="0" rIns="0" bIns="0"/>
          <a:lstStyle/>
          <a:p>
            <a:r>
              <a:rPr lang="en-US" sz="1400" dirty="0">
                <a:solidFill>
                  <a:schemeClr val="accent6"/>
                </a:solidFill>
              </a:rPr>
              <a:t>Across a range of sectors brands have seen cinema deliver significant business effects in both the short &amp; long term. </a:t>
            </a:r>
          </a:p>
        </p:txBody>
      </p:sp>
      <p:pic>
        <p:nvPicPr>
          <p:cNvPr id="5" name="Picture 4">
            <a:extLst>
              <a:ext uri="{FF2B5EF4-FFF2-40B4-BE49-F238E27FC236}">
                <a16:creationId xmlns:a16="http://schemas.microsoft.com/office/drawing/2014/main" id="{4FFDFAB4-D3ED-43B1-8F31-CD76A278CD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5216" r="15261" b="36871"/>
          <a:stretch/>
        </p:blipFill>
        <p:spPr>
          <a:xfrm>
            <a:off x="401376" y="1939911"/>
            <a:ext cx="1384714" cy="358384"/>
          </a:xfrm>
          <a:prstGeom prst="rect">
            <a:avLst/>
          </a:prstGeom>
        </p:spPr>
      </p:pic>
      <p:pic>
        <p:nvPicPr>
          <p:cNvPr id="15" name="Picture 14">
            <a:extLst>
              <a:ext uri="{FF2B5EF4-FFF2-40B4-BE49-F238E27FC236}">
                <a16:creationId xmlns:a16="http://schemas.microsoft.com/office/drawing/2014/main" id="{97C48A68-0B93-4984-B274-D8A253DB6E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5544" y="1828194"/>
            <a:ext cx="1150160" cy="581819"/>
          </a:xfrm>
          <a:prstGeom prst="rect">
            <a:avLst/>
          </a:prstGeom>
        </p:spPr>
      </p:pic>
      <p:pic>
        <p:nvPicPr>
          <p:cNvPr id="18" name="Picture 17">
            <a:extLst>
              <a:ext uri="{FF2B5EF4-FFF2-40B4-BE49-F238E27FC236}">
                <a16:creationId xmlns:a16="http://schemas.microsoft.com/office/drawing/2014/main" id="{9F872827-A0A2-4741-9388-02E023320C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1700" y="1704848"/>
            <a:ext cx="1104682" cy="828510"/>
          </a:xfrm>
          <a:prstGeom prst="rect">
            <a:avLst/>
          </a:prstGeom>
        </p:spPr>
      </p:pic>
      <p:pic>
        <p:nvPicPr>
          <p:cNvPr id="21" name="Picture 20">
            <a:extLst>
              <a:ext uri="{FF2B5EF4-FFF2-40B4-BE49-F238E27FC236}">
                <a16:creationId xmlns:a16="http://schemas.microsoft.com/office/drawing/2014/main" id="{01C193FB-45E6-40D5-A0D6-69C4BAE285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584418" y="3660854"/>
            <a:ext cx="559244" cy="925259"/>
          </a:xfrm>
          <a:prstGeom prst="rect">
            <a:avLst/>
          </a:prstGeom>
        </p:spPr>
      </p:pic>
      <p:pic>
        <p:nvPicPr>
          <p:cNvPr id="23" name="Picture 22">
            <a:extLst>
              <a:ext uri="{FF2B5EF4-FFF2-40B4-BE49-F238E27FC236}">
                <a16:creationId xmlns:a16="http://schemas.microsoft.com/office/drawing/2014/main" id="{345431CE-B7F2-48C6-956E-AE46DEB6236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5143" b="35291"/>
          <a:stretch/>
        </p:blipFill>
        <p:spPr>
          <a:xfrm>
            <a:off x="9311699" y="5650209"/>
            <a:ext cx="1104682" cy="32660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49616" y="3769657"/>
            <a:ext cx="816200" cy="52780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1376" y="5650209"/>
            <a:ext cx="1529924" cy="24809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9045" y="5650209"/>
            <a:ext cx="1023158" cy="40926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1376" y="3850381"/>
            <a:ext cx="1456300" cy="447084"/>
          </a:xfrm>
          <a:prstGeom prst="rect">
            <a:avLst/>
          </a:prstGeom>
        </p:spPr>
      </p:pic>
    </p:spTree>
    <p:extLst>
      <p:ext uri="{BB962C8B-B14F-4D97-AF65-F5344CB8AC3E}">
        <p14:creationId xmlns:p14="http://schemas.microsoft.com/office/powerpoint/2010/main" val="50324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52" y="-2"/>
            <a:ext cx="13442246" cy="7082445"/>
          </a:xfrm>
          <a:prstGeom prst="rect">
            <a:avLst/>
          </a:prstGeom>
        </p:spPr>
      </p:pic>
      <p:sp>
        <p:nvSpPr>
          <p:cNvPr id="7" name="Rectangle 6"/>
          <p:cNvSpPr/>
          <p:nvPr/>
        </p:nvSpPr>
        <p:spPr>
          <a:xfrm>
            <a:off x="352" y="-2"/>
            <a:ext cx="13442246" cy="7082445"/>
          </a:xfrm>
          <a:prstGeom prst="rect">
            <a:avLst/>
          </a:prstGeom>
          <a:solidFill>
            <a:schemeClr val="bg2">
              <a:alpha val="7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2095" dirty="0">
              <a:solidFill>
                <a:schemeClr val="bg1"/>
              </a:solidFill>
            </a:endParaRPr>
          </a:p>
        </p:txBody>
      </p:sp>
      <p:sp>
        <p:nvSpPr>
          <p:cNvPr id="2" name="Text Placeholder 1"/>
          <p:cNvSpPr>
            <a:spLocks noGrp="1"/>
          </p:cNvSpPr>
          <p:nvPr>
            <p:ph type="body" sz="quarter" idx="10"/>
          </p:nvPr>
        </p:nvSpPr>
        <p:spPr>
          <a:xfrm>
            <a:off x="392301" y="3174099"/>
            <a:ext cx="12658349" cy="685915"/>
          </a:xfrm>
        </p:spPr>
        <p:txBody>
          <a:bodyPr/>
          <a:lstStyle/>
          <a:p>
            <a:pPr>
              <a:lnSpc>
                <a:spcPts val="9900"/>
              </a:lnSpc>
            </a:pPr>
            <a:r>
              <a:rPr lang="en-US" sz="9923" dirty="0">
                <a:solidFill>
                  <a:srgbClr val="FFFFFF"/>
                </a:solidFill>
              </a:rPr>
              <a:t>THE CINEMA</a:t>
            </a:r>
          </a:p>
          <a:p>
            <a:pPr>
              <a:lnSpc>
                <a:spcPts val="9900"/>
              </a:lnSpc>
            </a:pPr>
            <a:r>
              <a:rPr lang="en-US" sz="9923" dirty="0">
                <a:solidFill>
                  <a:srgbClr val="FFFFFF"/>
                </a:solidFill>
              </a:rPr>
              <a:t>MARKETPLACE</a:t>
            </a:r>
          </a:p>
        </p:txBody>
      </p:sp>
    </p:spTree>
    <p:extLst>
      <p:ext uri="{BB962C8B-B14F-4D97-AF65-F5344CB8AC3E}">
        <p14:creationId xmlns:p14="http://schemas.microsoft.com/office/powerpoint/2010/main" val="137500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DCM CAN SUPPLY YOU WITH DETAILED SPOT REPORTS TO HELP Pinpoint cinema </a:t>
            </a:r>
            <a:r>
              <a:rPr lang="en-GB" dirty="0" err="1"/>
              <a:t>roi</a:t>
            </a:r>
            <a:endParaRPr lang="en-US" dirty="0"/>
          </a:p>
        </p:txBody>
      </p:sp>
      <p:sp>
        <p:nvSpPr>
          <p:cNvPr id="5" name="Text Placeholder 3"/>
          <p:cNvSpPr>
            <a:spLocks noGrp="1"/>
          </p:cNvSpPr>
          <p:nvPr>
            <p:ph type="body" sz="quarter" idx="27"/>
          </p:nvPr>
        </p:nvSpPr>
        <p:spPr>
          <a:xfrm>
            <a:off x="270000" y="613313"/>
            <a:ext cx="9779755" cy="436608"/>
          </a:xfrm>
        </p:spPr>
        <p:txBody>
          <a:bodyPr/>
          <a:lstStyle/>
          <a:p>
            <a:pPr lvl="0" defTabSz="961784">
              <a:lnSpc>
                <a:spcPct val="100000"/>
              </a:lnSpc>
              <a:buClrTx/>
              <a:buSzTx/>
              <a:defRPr/>
            </a:pPr>
            <a:r>
              <a:rPr lang="en-US" dirty="0">
                <a:solidFill>
                  <a:srgbClr val="8A8A8D"/>
                </a:solidFill>
              </a:rPr>
              <a:t>Econometrics</a:t>
            </a:r>
          </a:p>
        </p:txBody>
      </p:sp>
      <p:sp>
        <p:nvSpPr>
          <p:cNvPr id="6" name="Text Placeholder 4"/>
          <p:cNvSpPr txBox="1">
            <a:spLocks/>
          </p:cNvSpPr>
          <p:nvPr/>
        </p:nvSpPr>
        <p:spPr bwMode="gray">
          <a:xfrm>
            <a:off x="772758" y="4566079"/>
            <a:ext cx="3600612"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2667"/>
              </a:lnSpc>
              <a:spcBef>
                <a:spcPts val="0"/>
              </a:spcBef>
              <a:spcAft>
                <a:spcPts val="0"/>
              </a:spcAft>
              <a:buClr>
                <a:srgbClr val="FFFFFF"/>
              </a:buClr>
              <a:buSzPct val="100000"/>
              <a:buFont typeface="Arial"/>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DCM can supply detailed </a:t>
            </a:r>
            <a:r>
              <a:rPr kumimoji="0" lang="en-GB" sz="1800" b="1" i="0" u="none" strike="noStrike" kern="1200" cap="none" spc="0" normalizeH="0" baseline="0" noProof="0" dirty="0">
                <a:ln>
                  <a:noFill/>
                </a:ln>
                <a:solidFill>
                  <a:schemeClr val="accent4"/>
                </a:solidFill>
                <a:effectLst/>
                <a:uLnTx/>
                <a:uFillTx/>
                <a:latin typeface="Arial"/>
                <a:ea typeface="+mn-ea"/>
                <a:cs typeface="+mn-cs"/>
              </a:rPr>
              <a:t>spot data </a:t>
            </a:r>
            <a:r>
              <a:rPr kumimoji="0" lang="en-GB" sz="1800" b="0" i="0" u="none" strike="noStrike" kern="1200" cap="none" spc="0" normalizeH="0" baseline="0" noProof="0" dirty="0">
                <a:ln>
                  <a:noFill/>
                </a:ln>
                <a:solidFill>
                  <a:srgbClr val="000000"/>
                </a:solidFill>
                <a:effectLst/>
                <a:uLnTx/>
                <a:uFillTx/>
                <a:latin typeface="Arial"/>
                <a:ea typeface="+mn-ea"/>
                <a:cs typeface="+mn-cs"/>
              </a:rPr>
              <a:t>for every ad in a campaign by site and showing</a:t>
            </a:r>
          </a:p>
        </p:txBody>
      </p:sp>
      <p:sp>
        <p:nvSpPr>
          <p:cNvPr id="7" name="Text Placeholder 4"/>
          <p:cNvSpPr txBox="1">
            <a:spLocks/>
          </p:cNvSpPr>
          <p:nvPr/>
        </p:nvSpPr>
        <p:spPr bwMode="gray">
          <a:xfrm>
            <a:off x="4416342" y="5195594"/>
            <a:ext cx="3964179"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800"/>
              </a:spcBef>
              <a:spcAft>
                <a:spcPts val="0"/>
              </a:spcAft>
              <a:buClrTx/>
              <a:buSzPct val="100000"/>
              <a:buFont typeface="Arial"/>
              <a:buNone/>
              <a:tabLst/>
              <a:defRPr/>
            </a:pPr>
            <a:endParaRPr kumimoji="0" lang="en-GB" sz="1867"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 Placeholder 4"/>
          <p:cNvSpPr txBox="1">
            <a:spLocks/>
          </p:cNvSpPr>
          <p:nvPr/>
        </p:nvSpPr>
        <p:spPr bwMode="gray">
          <a:xfrm>
            <a:off x="5135944" y="4566079"/>
            <a:ext cx="3171061" cy="495937"/>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2667"/>
              </a:lnSpc>
              <a:spcBef>
                <a:spcPts val="0"/>
              </a:spcBef>
              <a:spcAft>
                <a:spcPts val="0"/>
              </a:spcAft>
              <a:buClr>
                <a:srgbClr val="FFFFFF"/>
              </a:buClr>
              <a:buSzPct val="100000"/>
              <a:buFont typeface="Arial"/>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Data is overlaid with </a:t>
            </a:r>
            <a:r>
              <a:rPr kumimoji="0" lang="en-GB" sz="1800" b="1" i="0" u="none" strike="noStrike" kern="1200" cap="none" spc="0" normalizeH="0" baseline="0" noProof="0" dirty="0">
                <a:ln>
                  <a:noFill/>
                </a:ln>
                <a:solidFill>
                  <a:schemeClr val="accent4"/>
                </a:solidFill>
                <a:effectLst/>
                <a:uLnTx/>
                <a:uFillTx/>
                <a:latin typeface="Arial"/>
                <a:ea typeface="+mn-ea"/>
                <a:cs typeface="+mn-cs"/>
              </a:rPr>
              <a:t>longitude/ latitudinal or postcode </a:t>
            </a:r>
            <a:r>
              <a:rPr kumimoji="0" lang="en-GB" sz="1800" b="0" i="0" u="none" strike="noStrike" kern="1200" cap="none" spc="0" normalizeH="0" baseline="0" noProof="0" dirty="0">
                <a:ln>
                  <a:noFill/>
                </a:ln>
                <a:solidFill>
                  <a:srgbClr val="000000"/>
                </a:solidFill>
                <a:effectLst/>
                <a:uLnTx/>
                <a:uFillTx/>
                <a:latin typeface="Arial"/>
                <a:ea typeface="+mn-ea"/>
                <a:cs typeface="+mn-cs"/>
              </a:rPr>
              <a:t>information for our cinemas</a:t>
            </a:r>
          </a:p>
        </p:txBody>
      </p:sp>
      <p:sp>
        <p:nvSpPr>
          <p:cNvPr id="9" name="Text Placeholder 4"/>
          <p:cNvSpPr txBox="1">
            <a:spLocks/>
          </p:cNvSpPr>
          <p:nvPr/>
        </p:nvSpPr>
        <p:spPr bwMode="gray">
          <a:xfrm>
            <a:off x="9042093" y="4566079"/>
            <a:ext cx="3732210"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2667"/>
              </a:lnSpc>
              <a:spcBef>
                <a:spcPts val="0"/>
              </a:spcBef>
              <a:spcAft>
                <a:spcPts val="0"/>
              </a:spcAft>
              <a:buClr>
                <a:srgbClr val="FFFFFF"/>
              </a:buClr>
              <a:buSzPct val="100000"/>
              <a:buFont typeface="Arial"/>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Your econometrics team can then better</a:t>
            </a:r>
            <a:r>
              <a:rPr kumimoji="0" lang="en-GB" sz="1800" b="0" i="0" u="none" strike="noStrike" kern="1200" cap="none" spc="0" normalizeH="0" baseline="0" noProof="0" dirty="0">
                <a:ln>
                  <a:noFill/>
                </a:ln>
                <a:solidFill>
                  <a:srgbClr val="00BFD6"/>
                </a:solidFill>
                <a:effectLst/>
                <a:uLnTx/>
                <a:uFillTx/>
                <a:latin typeface="Arial"/>
                <a:ea typeface="+mn-ea"/>
                <a:cs typeface="+mn-cs"/>
              </a:rPr>
              <a:t> </a:t>
            </a:r>
            <a:r>
              <a:rPr kumimoji="0" lang="en-GB" sz="1800" b="1" i="0" u="none" strike="noStrike" kern="1200" cap="none" spc="0" normalizeH="0" baseline="0" noProof="0" dirty="0">
                <a:ln>
                  <a:noFill/>
                </a:ln>
                <a:solidFill>
                  <a:schemeClr val="accent4"/>
                </a:solidFill>
                <a:effectLst/>
                <a:uLnTx/>
                <a:uFillTx/>
                <a:latin typeface="Arial"/>
                <a:ea typeface="+mn-ea"/>
                <a:cs typeface="+mn-cs"/>
              </a:rPr>
              <a:t>pin point cinema admissions delivery vs. store uplifts in sales</a:t>
            </a:r>
            <a:r>
              <a:rPr kumimoji="0" lang="en-GB" sz="1800" b="0" i="0" u="none" strike="noStrike" kern="1200" cap="none" spc="0" normalizeH="0" baseline="0" noProof="0" dirty="0">
                <a:ln>
                  <a:noFill/>
                </a:ln>
                <a:solidFill>
                  <a:schemeClr val="accent4"/>
                </a:solidFill>
                <a:effectLst/>
                <a:uLnTx/>
                <a:uFillTx/>
                <a:latin typeface="Arial"/>
                <a:ea typeface="+mn-ea"/>
                <a:cs typeface="+mn-cs"/>
              </a:rPr>
              <a:t> </a:t>
            </a:r>
            <a:r>
              <a:rPr kumimoji="0" lang="en-GB" sz="1800" b="0" i="0" u="none" strike="noStrike" kern="1200" cap="none" spc="0" normalizeH="0" baseline="0" noProof="0" dirty="0">
                <a:ln>
                  <a:noFill/>
                </a:ln>
                <a:solidFill>
                  <a:srgbClr val="000000"/>
                </a:solidFill>
                <a:effectLst/>
                <a:uLnTx/>
                <a:uFillTx/>
                <a:latin typeface="Arial"/>
                <a:ea typeface="+mn-ea"/>
                <a:cs typeface="+mn-cs"/>
              </a:rPr>
              <a:t>to provide an accurate ROI figure</a:t>
            </a:r>
          </a:p>
        </p:txBody>
      </p:sp>
      <p:sp>
        <p:nvSpPr>
          <p:cNvPr id="10" name="Freeform 253"/>
          <p:cNvSpPr>
            <a:spLocks noChangeAspect="1" noEditPoints="1"/>
          </p:cNvSpPr>
          <p:nvPr/>
        </p:nvSpPr>
        <p:spPr bwMode="auto">
          <a:xfrm>
            <a:off x="1404890" y="1836259"/>
            <a:ext cx="2277549" cy="2277549"/>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61784" rtl="0" eaLnBrk="1" fontAlgn="auto" latinLnBrk="0" hangingPunct="1">
              <a:lnSpc>
                <a:spcPct val="100000"/>
              </a:lnSpc>
              <a:spcBef>
                <a:spcPts val="0"/>
              </a:spcBef>
              <a:spcAft>
                <a:spcPts val="0"/>
              </a:spcAft>
              <a:buClrTx/>
              <a:buSzTx/>
              <a:buFontTx/>
              <a:buNone/>
              <a:tabLst/>
              <a:defRPr/>
            </a:pPr>
            <a:endParaRPr kumimoji="0" lang="en-GB" sz="2534" b="0" i="0" u="none" strike="noStrike" kern="1200" cap="none" spc="0" normalizeH="0" baseline="0" noProof="0" dirty="0">
              <a:ln>
                <a:noFill/>
              </a:ln>
              <a:solidFill>
                <a:srgbClr val="00BFD6"/>
              </a:solidFill>
              <a:effectLst/>
              <a:uLnTx/>
              <a:uFillTx/>
              <a:latin typeface="Arial"/>
              <a:ea typeface="+mn-ea"/>
              <a:cs typeface="+mn-cs"/>
            </a:endParaRPr>
          </a:p>
        </p:txBody>
      </p:sp>
      <p:sp>
        <p:nvSpPr>
          <p:cNvPr id="11" name="Freeform 101"/>
          <p:cNvSpPr>
            <a:spLocks noChangeAspect="1" noEditPoints="1"/>
          </p:cNvSpPr>
          <p:nvPr/>
        </p:nvSpPr>
        <p:spPr bwMode="auto">
          <a:xfrm>
            <a:off x="9764944" y="1836259"/>
            <a:ext cx="2278800" cy="22788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61784" rtl="0" eaLnBrk="1" fontAlgn="auto" latinLnBrk="0" hangingPunct="1">
              <a:lnSpc>
                <a:spcPct val="100000"/>
              </a:lnSpc>
              <a:spcBef>
                <a:spcPts val="0"/>
              </a:spcBef>
              <a:spcAft>
                <a:spcPts val="0"/>
              </a:spcAft>
              <a:buClrTx/>
              <a:buSzTx/>
              <a:buFontTx/>
              <a:buNone/>
              <a:tabLst/>
              <a:defRPr/>
            </a:pPr>
            <a:endParaRPr kumimoji="0" lang="en-GB" sz="2534" b="0" i="0" u="none" strike="noStrike" kern="1200" cap="none" spc="0" normalizeH="0" baseline="0" noProof="0" dirty="0">
              <a:ln>
                <a:noFill/>
              </a:ln>
              <a:solidFill>
                <a:srgbClr val="00BFD6"/>
              </a:solidFill>
              <a:effectLst/>
              <a:uLnTx/>
              <a:uFillTx/>
              <a:latin typeface="Arial"/>
              <a:ea typeface="+mn-ea"/>
              <a:cs typeface="+mn-cs"/>
            </a:endParaRPr>
          </a:p>
        </p:txBody>
      </p:sp>
      <p:sp>
        <p:nvSpPr>
          <p:cNvPr id="12" name="Freeform 159"/>
          <p:cNvSpPr>
            <a:spLocks noChangeAspect="1" noEditPoints="1"/>
          </p:cNvSpPr>
          <p:nvPr/>
        </p:nvSpPr>
        <p:spPr bwMode="auto">
          <a:xfrm>
            <a:off x="5584292" y="1836259"/>
            <a:ext cx="2278800" cy="22788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61784" rtl="0" eaLnBrk="1" fontAlgn="auto" latinLnBrk="0" hangingPunct="1">
              <a:lnSpc>
                <a:spcPct val="100000"/>
              </a:lnSpc>
              <a:spcBef>
                <a:spcPts val="0"/>
              </a:spcBef>
              <a:spcAft>
                <a:spcPts val="0"/>
              </a:spcAft>
              <a:buClrTx/>
              <a:buSzTx/>
              <a:buFontTx/>
              <a:buNone/>
              <a:tabLst/>
              <a:defRPr/>
            </a:pPr>
            <a:endParaRPr kumimoji="0" lang="en-GB" sz="2534" b="0" i="0" u="none" strike="noStrike" kern="1200" cap="none" spc="0" normalizeH="0" baseline="0" noProof="0" dirty="0">
              <a:ln>
                <a:noFill/>
              </a:ln>
              <a:solidFill>
                <a:srgbClr val="00BFD6"/>
              </a:solidFill>
              <a:effectLst/>
              <a:uLnTx/>
              <a:uFillTx/>
              <a:latin typeface="Arial"/>
              <a:ea typeface="+mn-ea"/>
              <a:cs typeface="+mn-cs"/>
            </a:endParaRPr>
          </a:p>
        </p:txBody>
      </p:sp>
    </p:spTree>
    <p:extLst>
      <p:ext uri="{BB962C8B-B14F-4D97-AF65-F5344CB8AC3E}">
        <p14:creationId xmlns:p14="http://schemas.microsoft.com/office/powerpoint/2010/main" val="9810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Object 86" hidden="1"/>
          <p:cNvGraphicFramePr>
            <a:graphicFrameLocks noChangeAspect="1"/>
          </p:cNvGraphicFramePr>
          <p:nvPr>
            <p:custDataLst>
              <p:tags r:id="rId2"/>
            </p:custDataLst>
          </p:nvPr>
        </p:nvGraphicFramePr>
        <p:xfrm>
          <a:off x="1682751" y="1589"/>
          <a:ext cx="1587" cy="1587"/>
        </p:xfrm>
        <a:graphic>
          <a:graphicData uri="http://schemas.openxmlformats.org/presentationml/2006/ole">
            <mc:AlternateContent xmlns:mc="http://schemas.openxmlformats.org/markup-compatibility/2006">
              <mc:Choice xmlns:v="urn:schemas-microsoft-com:vml" Requires="v">
                <p:oleObj spid="_x0000_s194562" name="think-cell Slide" r:id="rId5" imgW="6350000" imgH="6350000" progId="">
                  <p:embed/>
                </p:oleObj>
              </mc:Choice>
              <mc:Fallback>
                <p:oleObj name="think-cell Slide" r:id="rId5" imgW="6350000" imgH="6350000" progId="">
                  <p:embed/>
                  <p:pic>
                    <p:nvPicPr>
                      <p:cNvPr id="87" name="Object 8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751" y="1589"/>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bwMode="gray">
          <a:xfrm>
            <a:off x="303721" y="226529"/>
            <a:ext cx="9308541" cy="409568"/>
          </a:xfrm>
        </p:spPr>
        <p:txBody>
          <a:bodyPr/>
          <a:lstStyle/>
          <a:p>
            <a:r>
              <a:rPr lang="en-US" sz="3087" dirty="0"/>
              <a:t>CINEMA IS A PREMIUM, BRAND SAFE AND TRUSTED ENVIRONMENT</a:t>
            </a:r>
          </a:p>
        </p:txBody>
      </p:sp>
      <p:sp>
        <p:nvSpPr>
          <p:cNvPr id="4" name="Text Placeholder 3"/>
          <p:cNvSpPr>
            <a:spLocks noGrp="1"/>
          </p:cNvSpPr>
          <p:nvPr>
            <p:ph type="body" sz="quarter" idx="14"/>
          </p:nvPr>
        </p:nvSpPr>
        <p:spPr bwMode="gray">
          <a:xfrm>
            <a:off x="303720" y="693811"/>
            <a:ext cx="9316338" cy="436608"/>
          </a:xfrm>
        </p:spPr>
        <p:txBody>
          <a:bodyPr/>
          <a:lstStyle/>
          <a:p>
            <a:r>
              <a:rPr lang="en-US" sz="1544" dirty="0"/>
              <a:t>Since becoming a fully digital operation in 2012 we offer an accountable and transparent process that ensure brands can trust cinema. </a:t>
            </a:r>
          </a:p>
        </p:txBody>
      </p:sp>
      <p:sp>
        <p:nvSpPr>
          <p:cNvPr id="10" name="TextBox 9"/>
          <p:cNvSpPr txBox="1"/>
          <p:nvPr/>
        </p:nvSpPr>
        <p:spPr>
          <a:xfrm>
            <a:off x="1562016" y="2614174"/>
            <a:ext cx="3173156" cy="771237"/>
          </a:xfrm>
          <a:prstGeom prst="rect">
            <a:avLst/>
          </a:prstGeom>
          <a:noFill/>
          <a:ln>
            <a:noFill/>
          </a:ln>
        </p:spPr>
        <p:txBody>
          <a:bodyPr wrap="square" rtlCol="0">
            <a:spAutoFit/>
          </a:bodyPr>
          <a:lstStyle/>
          <a:p>
            <a:pPr algn="ctr" defTabSz="961813"/>
            <a:r>
              <a:rPr lang="en-GB" sz="1103" dirty="0">
                <a:solidFill>
                  <a:srgbClr val="000000"/>
                </a:solidFill>
                <a:latin typeface="Arial"/>
              </a:rPr>
              <a:t>We forecast admissions for each film, forming the basis of our buying routes. Over 4 years’ worth of admissions data is used to inform average footfall by site and screen predictions</a:t>
            </a:r>
          </a:p>
        </p:txBody>
      </p:sp>
      <p:sp>
        <p:nvSpPr>
          <p:cNvPr id="24" name="TextBox 23"/>
          <p:cNvSpPr txBox="1"/>
          <p:nvPr/>
        </p:nvSpPr>
        <p:spPr>
          <a:xfrm>
            <a:off x="8764387" y="2614174"/>
            <a:ext cx="3010289" cy="601511"/>
          </a:xfrm>
          <a:prstGeom prst="rect">
            <a:avLst/>
          </a:prstGeom>
          <a:noFill/>
          <a:ln>
            <a:noFill/>
          </a:ln>
        </p:spPr>
        <p:txBody>
          <a:bodyPr wrap="square" rtlCol="0">
            <a:spAutoFit/>
          </a:bodyPr>
          <a:lstStyle/>
          <a:p>
            <a:pPr algn="ctr" defTabSz="961813"/>
            <a:r>
              <a:rPr lang="en-GB" sz="1103" dirty="0">
                <a:solidFill>
                  <a:srgbClr val="000000"/>
                </a:solidFill>
                <a:latin typeface="Arial"/>
              </a:rPr>
              <a:t>Box office ticket sales are delivered directly from the cinema’s in house POS system or web portal to our Data Warehouse</a:t>
            </a:r>
          </a:p>
        </p:txBody>
      </p:sp>
      <p:sp>
        <p:nvSpPr>
          <p:cNvPr id="30" name="TextBox 29"/>
          <p:cNvSpPr txBox="1"/>
          <p:nvPr/>
        </p:nvSpPr>
        <p:spPr>
          <a:xfrm>
            <a:off x="7050367" y="5254041"/>
            <a:ext cx="4130328" cy="771237"/>
          </a:xfrm>
          <a:prstGeom prst="rect">
            <a:avLst/>
          </a:prstGeom>
          <a:noFill/>
          <a:ln>
            <a:noFill/>
          </a:ln>
        </p:spPr>
        <p:txBody>
          <a:bodyPr wrap="square" rtlCol="0">
            <a:spAutoFit/>
          </a:bodyPr>
          <a:lstStyle/>
          <a:p>
            <a:pPr algn="ctr" defTabSz="961813"/>
            <a:r>
              <a:rPr lang="en-GB" sz="1103" dirty="0">
                <a:solidFill>
                  <a:srgbClr val="000000"/>
                </a:solidFill>
                <a:latin typeface="Arial"/>
              </a:rPr>
              <a:t>Each week, ComScore who independently measure 95% of worldwide box office data, collect admissions and report these to our campaign management team. This data is used to corroborate our own admissions, ensuring transparency</a:t>
            </a:r>
          </a:p>
        </p:txBody>
      </p:sp>
      <p:sp>
        <p:nvSpPr>
          <p:cNvPr id="32" name="TextBox 31"/>
          <p:cNvSpPr txBox="1"/>
          <p:nvPr/>
        </p:nvSpPr>
        <p:spPr>
          <a:xfrm>
            <a:off x="2103414" y="5254041"/>
            <a:ext cx="4062717" cy="1110689"/>
          </a:xfrm>
          <a:prstGeom prst="rect">
            <a:avLst/>
          </a:prstGeom>
          <a:noFill/>
          <a:ln>
            <a:noFill/>
          </a:ln>
        </p:spPr>
        <p:txBody>
          <a:bodyPr wrap="square" rtlCol="0">
            <a:spAutoFit/>
          </a:bodyPr>
          <a:lstStyle/>
          <a:p>
            <a:pPr algn="ctr" defTabSz="961813"/>
            <a:r>
              <a:rPr lang="en-GB" sz="1103" dirty="0">
                <a:solidFill>
                  <a:srgbClr val="000000"/>
                </a:solidFill>
                <a:latin typeface="Arial"/>
              </a:rPr>
              <a:t>If a film starts outside of its allocated time band, is cancelled, or is shown without our prior knowledge, these admissions are automatically detected and discarded. We only report admissions for films that have a live and accountable playlist and then allocate these to campaigns. </a:t>
            </a:r>
          </a:p>
          <a:p>
            <a:pPr algn="ctr" defTabSz="961813"/>
            <a:endParaRPr lang="en-GB" sz="1103" dirty="0">
              <a:solidFill>
                <a:srgbClr val="000000"/>
              </a:solidFill>
              <a:latin typeface="Arial"/>
            </a:endParaRPr>
          </a:p>
        </p:txBody>
      </p:sp>
      <p:sp>
        <p:nvSpPr>
          <p:cNvPr id="25" name="TextBox 24"/>
          <p:cNvSpPr txBox="1"/>
          <p:nvPr/>
        </p:nvSpPr>
        <p:spPr>
          <a:xfrm>
            <a:off x="2083090" y="1682339"/>
            <a:ext cx="2131006" cy="733534"/>
          </a:xfrm>
          <a:prstGeom prst="rect">
            <a:avLst/>
          </a:prstGeom>
          <a:noFill/>
          <a:ln>
            <a:noFill/>
          </a:ln>
        </p:spPr>
        <p:txBody>
          <a:bodyPr wrap="square" rtlCol="0">
            <a:spAutoFit/>
          </a:bodyPr>
          <a:lstStyle/>
          <a:p>
            <a:pPr algn="ctr" defTabSz="961813">
              <a:lnSpc>
                <a:spcPts val="2500"/>
              </a:lnSpc>
            </a:pPr>
            <a:r>
              <a:rPr lang="en-GB" sz="2400" dirty="0">
                <a:solidFill>
                  <a:srgbClr val="00BFD6"/>
                </a:solidFill>
                <a:latin typeface="Impact" charset="0"/>
                <a:ea typeface="Impact" charset="0"/>
                <a:cs typeface="Impact" charset="0"/>
              </a:rPr>
              <a:t>1. INFORMED </a:t>
            </a:r>
          </a:p>
          <a:p>
            <a:pPr algn="ctr" defTabSz="961813">
              <a:lnSpc>
                <a:spcPts val="2500"/>
              </a:lnSpc>
            </a:pPr>
            <a:r>
              <a:rPr lang="en-GB" sz="2400" dirty="0">
                <a:solidFill>
                  <a:srgbClr val="00BFD6"/>
                </a:solidFill>
                <a:latin typeface="Impact" charset="0"/>
                <a:ea typeface="Impact" charset="0"/>
                <a:cs typeface="Impact" charset="0"/>
              </a:rPr>
              <a:t>FORECASTS</a:t>
            </a:r>
          </a:p>
        </p:txBody>
      </p:sp>
      <p:cxnSp>
        <p:nvCxnSpPr>
          <p:cNvPr id="13" name="Straight Connector 12"/>
          <p:cNvCxnSpPr/>
          <p:nvPr/>
        </p:nvCxnSpPr>
        <p:spPr>
          <a:xfrm>
            <a:off x="1759386" y="2449461"/>
            <a:ext cx="27784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34683" y="2614174"/>
            <a:ext cx="2973586" cy="771237"/>
          </a:xfrm>
          <a:prstGeom prst="rect">
            <a:avLst/>
          </a:prstGeom>
          <a:noFill/>
          <a:ln>
            <a:noFill/>
          </a:ln>
        </p:spPr>
        <p:txBody>
          <a:bodyPr wrap="square" rtlCol="0">
            <a:spAutoFit/>
          </a:bodyPr>
          <a:lstStyle/>
          <a:p>
            <a:pPr algn="ctr" defTabSz="961813"/>
            <a:r>
              <a:rPr lang="en-GB" sz="1103" dirty="0">
                <a:solidFill>
                  <a:srgbClr val="000000"/>
                </a:solidFill>
                <a:latin typeface="Arial"/>
              </a:rPr>
              <a:t>Cinemas update us daily on what movies they plan to show over the 7-14 days, by site, date and time so we can schedule adverts against them</a:t>
            </a:r>
          </a:p>
        </p:txBody>
      </p:sp>
      <p:sp>
        <p:nvSpPr>
          <p:cNvPr id="31" name="TextBox 30"/>
          <p:cNvSpPr txBox="1"/>
          <p:nvPr/>
        </p:nvSpPr>
        <p:spPr>
          <a:xfrm>
            <a:off x="5655972" y="1682339"/>
            <a:ext cx="2131006" cy="733534"/>
          </a:xfrm>
          <a:prstGeom prst="rect">
            <a:avLst/>
          </a:prstGeom>
          <a:noFill/>
          <a:ln>
            <a:noFill/>
          </a:ln>
        </p:spPr>
        <p:txBody>
          <a:bodyPr wrap="square" rtlCol="0">
            <a:spAutoFit/>
          </a:bodyPr>
          <a:lstStyle/>
          <a:p>
            <a:pPr algn="ctr" defTabSz="961813">
              <a:lnSpc>
                <a:spcPts val="2500"/>
              </a:lnSpc>
            </a:pPr>
            <a:r>
              <a:rPr lang="en-GB" sz="2400" dirty="0">
                <a:solidFill>
                  <a:srgbClr val="FB3449"/>
                </a:solidFill>
                <a:latin typeface="Impact" charset="0"/>
                <a:ea typeface="Impact" charset="0"/>
                <a:cs typeface="Impact" charset="0"/>
              </a:rPr>
              <a:t>2. DAILY </a:t>
            </a:r>
          </a:p>
          <a:p>
            <a:pPr algn="ctr" defTabSz="961813">
              <a:lnSpc>
                <a:spcPts val="2500"/>
              </a:lnSpc>
            </a:pPr>
            <a:r>
              <a:rPr lang="en-GB" sz="2400" dirty="0">
                <a:solidFill>
                  <a:srgbClr val="FB3449"/>
                </a:solidFill>
                <a:latin typeface="Impact" charset="0"/>
                <a:ea typeface="Impact" charset="0"/>
                <a:cs typeface="Impact" charset="0"/>
              </a:rPr>
              <a:t>UPDATES</a:t>
            </a:r>
          </a:p>
        </p:txBody>
      </p:sp>
      <p:cxnSp>
        <p:nvCxnSpPr>
          <p:cNvPr id="33" name="Straight Connector 32"/>
          <p:cNvCxnSpPr/>
          <p:nvPr/>
        </p:nvCxnSpPr>
        <p:spPr>
          <a:xfrm>
            <a:off x="5332267" y="2449461"/>
            <a:ext cx="2778417" cy="0"/>
          </a:xfrm>
          <a:prstGeom prst="line">
            <a:avLst/>
          </a:prstGeom>
          <a:ln w="19050">
            <a:solidFill>
              <a:srgbClr val="FB3449"/>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204029" y="1682339"/>
            <a:ext cx="2131006" cy="733534"/>
          </a:xfrm>
          <a:prstGeom prst="rect">
            <a:avLst/>
          </a:prstGeom>
          <a:noFill/>
          <a:ln>
            <a:noFill/>
          </a:ln>
        </p:spPr>
        <p:txBody>
          <a:bodyPr wrap="square" rtlCol="0">
            <a:spAutoFit/>
          </a:bodyPr>
          <a:lstStyle/>
          <a:p>
            <a:pPr algn="ctr" defTabSz="961813">
              <a:lnSpc>
                <a:spcPts val="2500"/>
              </a:lnSpc>
            </a:pPr>
            <a:r>
              <a:rPr lang="en-GB" sz="2400" dirty="0">
                <a:solidFill>
                  <a:srgbClr val="8547AD"/>
                </a:solidFill>
                <a:latin typeface="Impact" charset="0"/>
                <a:ea typeface="Impact" charset="0"/>
                <a:cs typeface="Impact" charset="0"/>
              </a:rPr>
              <a:t>3. TICKET SALES REPORTED</a:t>
            </a:r>
          </a:p>
        </p:txBody>
      </p:sp>
      <p:cxnSp>
        <p:nvCxnSpPr>
          <p:cNvPr id="35" name="Straight Connector 34"/>
          <p:cNvCxnSpPr/>
          <p:nvPr/>
        </p:nvCxnSpPr>
        <p:spPr>
          <a:xfrm>
            <a:off x="8880323" y="2449461"/>
            <a:ext cx="27784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913925" y="4321523"/>
            <a:ext cx="2441692" cy="733534"/>
          </a:xfrm>
          <a:prstGeom prst="rect">
            <a:avLst/>
          </a:prstGeom>
          <a:noFill/>
          <a:ln>
            <a:noFill/>
          </a:ln>
        </p:spPr>
        <p:txBody>
          <a:bodyPr wrap="square" rtlCol="0">
            <a:spAutoFit/>
          </a:bodyPr>
          <a:lstStyle/>
          <a:p>
            <a:pPr algn="ctr" defTabSz="961813">
              <a:lnSpc>
                <a:spcPts val="2500"/>
              </a:lnSpc>
            </a:pPr>
            <a:r>
              <a:rPr lang="en-GB" sz="2400" dirty="0">
                <a:solidFill>
                  <a:srgbClr val="B6008D"/>
                </a:solidFill>
                <a:latin typeface="Impact" charset="0"/>
                <a:ea typeface="Impact" charset="0"/>
                <a:cs typeface="Impact" charset="0"/>
              </a:rPr>
              <a:t>4. ACCOUNTABLE REPORTING</a:t>
            </a:r>
          </a:p>
        </p:txBody>
      </p:sp>
      <p:cxnSp>
        <p:nvCxnSpPr>
          <p:cNvPr id="37" name="Straight Connector 36"/>
          <p:cNvCxnSpPr/>
          <p:nvPr/>
        </p:nvCxnSpPr>
        <p:spPr>
          <a:xfrm>
            <a:off x="2745563" y="5090895"/>
            <a:ext cx="277841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961531" y="4321523"/>
            <a:ext cx="2308001" cy="733534"/>
          </a:xfrm>
          <a:prstGeom prst="rect">
            <a:avLst/>
          </a:prstGeom>
          <a:noFill/>
          <a:ln>
            <a:noFill/>
          </a:ln>
        </p:spPr>
        <p:txBody>
          <a:bodyPr wrap="square" rtlCol="0">
            <a:spAutoFit/>
          </a:bodyPr>
          <a:lstStyle/>
          <a:p>
            <a:pPr algn="ctr" defTabSz="961813">
              <a:lnSpc>
                <a:spcPts val="2500"/>
              </a:lnSpc>
            </a:pPr>
            <a:r>
              <a:rPr lang="en-GB" sz="2400" dirty="0">
                <a:solidFill>
                  <a:srgbClr val="77226C"/>
                </a:solidFill>
                <a:latin typeface="Impact" charset="0"/>
                <a:ea typeface="Impact" charset="0"/>
                <a:cs typeface="Impact" charset="0"/>
              </a:rPr>
              <a:t>5. INDEPENDENT CORROBORATION</a:t>
            </a:r>
          </a:p>
        </p:txBody>
      </p:sp>
      <p:cxnSp>
        <p:nvCxnSpPr>
          <p:cNvPr id="51" name="Straight Connector 50"/>
          <p:cNvCxnSpPr/>
          <p:nvPr/>
        </p:nvCxnSpPr>
        <p:spPr>
          <a:xfrm>
            <a:off x="7726322" y="5090895"/>
            <a:ext cx="27784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04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52" y="-2"/>
            <a:ext cx="13442246" cy="7082445"/>
          </a:xfrm>
          <a:prstGeom prst="rect">
            <a:avLst/>
          </a:prstGeom>
        </p:spPr>
      </p:pic>
      <p:sp>
        <p:nvSpPr>
          <p:cNvPr id="7" name="Rectangle 6"/>
          <p:cNvSpPr/>
          <p:nvPr/>
        </p:nvSpPr>
        <p:spPr>
          <a:xfrm>
            <a:off x="352" y="-2"/>
            <a:ext cx="13442246" cy="7082445"/>
          </a:xfrm>
          <a:prstGeom prst="rect">
            <a:avLst/>
          </a:prstGeom>
          <a:solidFill>
            <a:schemeClr val="tx1">
              <a:alpha val="7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2095" dirty="0">
              <a:solidFill>
                <a:schemeClr val="bg1"/>
              </a:solidFill>
            </a:endParaRPr>
          </a:p>
        </p:txBody>
      </p:sp>
      <p:sp>
        <p:nvSpPr>
          <p:cNvPr id="2" name="Text Placeholder 1"/>
          <p:cNvSpPr>
            <a:spLocks noGrp="1"/>
          </p:cNvSpPr>
          <p:nvPr>
            <p:ph type="body" sz="quarter" idx="10"/>
          </p:nvPr>
        </p:nvSpPr>
        <p:spPr>
          <a:xfrm>
            <a:off x="392301" y="3174099"/>
            <a:ext cx="12658349" cy="685915"/>
          </a:xfrm>
        </p:spPr>
        <p:txBody>
          <a:bodyPr/>
          <a:lstStyle/>
          <a:p>
            <a:r>
              <a:rPr lang="en-US" sz="9923" dirty="0">
                <a:solidFill>
                  <a:srgbClr val="FFFFFF"/>
                </a:solidFill>
              </a:rPr>
              <a:t>How to buy cinema</a:t>
            </a:r>
          </a:p>
        </p:txBody>
      </p:sp>
    </p:spTree>
    <p:extLst>
      <p:ext uri="{BB962C8B-B14F-4D97-AF65-F5344CB8AC3E}">
        <p14:creationId xmlns:p14="http://schemas.microsoft.com/office/powerpoint/2010/main" val="75816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2F8AFB0-6033-467C-9FB2-DA8AAE3CF4B5}"/>
              </a:ext>
            </a:extLst>
          </p:cNvPr>
          <p:cNvSpPr>
            <a:spLocks noGrp="1"/>
          </p:cNvSpPr>
          <p:nvPr>
            <p:ph type="title"/>
          </p:nvPr>
        </p:nvSpPr>
        <p:spPr/>
        <p:txBody>
          <a:bodyPr/>
          <a:lstStyle/>
          <a:p>
            <a:r>
              <a:rPr lang="en-GB" dirty="0"/>
              <a:t>The cinema advertising landscape</a:t>
            </a:r>
          </a:p>
        </p:txBody>
      </p:sp>
      <p:sp>
        <p:nvSpPr>
          <p:cNvPr id="13" name="Text Box 19" descr="Picture8">
            <a:extLst>
              <a:ext uri="{FF2B5EF4-FFF2-40B4-BE49-F238E27FC236}">
                <a16:creationId xmlns:a16="http://schemas.microsoft.com/office/drawing/2014/main" id="{DE5561DE-92B2-48E7-8B67-45FD63D8F286}"/>
              </a:ext>
            </a:extLst>
          </p:cNvPr>
          <p:cNvSpPr txBox="1">
            <a:spLocks noChangeArrowheads="1"/>
          </p:cNvSpPr>
          <p:nvPr/>
        </p:nvSpPr>
        <p:spPr bwMode="auto">
          <a:xfrm>
            <a:off x="270000" y="1207631"/>
            <a:ext cx="10474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ts val="1900"/>
              </a:lnSpc>
              <a:buClr>
                <a:srgbClr val="FFFFFF"/>
              </a:buClr>
              <a:buSzPct val="100000"/>
              <a:buFont typeface="Arial" panose="020B0604020202020204" pitchFamily="34" charset="0"/>
              <a:defRPr b="1">
                <a:solidFill>
                  <a:schemeClr val="tx2"/>
                </a:solidFill>
                <a:latin typeface="Arial" panose="020B0604020202020204" pitchFamily="34" charset="0"/>
                <a:ea typeface="MS PGothic" panose="020B0600070205080204" pitchFamily="34" charset="-128"/>
              </a:defRPr>
            </a:lvl1pPr>
            <a:lvl2pPr marL="742950" indent="-285750">
              <a:lnSpc>
                <a:spcPts val="1900"/>
              </a:lnSpc>
              <a:buClr>
                <a:srgbClr val="FFFFFF"/>
              </a:buClr>
              <a:buSzPct val="100000"/>
              <a:buFont typeface="Arial" panose="020B0604020202020204" pitchFamily="34" charset="0"/>
              <a:defRPr>
                <a:solidFill>
                  <a:schemeClr val="bg1"/>
                </a:solidFill>
                <a:latin typeface="Arial" panose="020B0604020202020204" pitchFamily="34" charset="0"/>
                <a:ea typeface="MS PGothic" panose="020B0600070205080204" pitchFamily="34" charset="-128"/>
              </a:defRPr>
            </a:lvl2pPr>
            <a:lvl3pPr marL="1143000" indent="-228600">
              <a:lnSpc>
                <a:spcPts val="1500"/>
              </a:lnSpc>
              <a:buClr>
                <a:srgbClr val="FFFFFF"/>
              </a:buClr>
              <a:buSzPct val="100000"/>
              <a:buFont typeface="Arial" panose="020B0604020202020204" pitchFamily="34" charset="0"/>
              <a:defRPr sz="1400" b="1">
                <a:solidFill>
                  <a:schemeClr val="tx2"/>
                </a:solidFill>
                <a:latin typeface="Arial" panose="020B0604020202020204" pitchFamily="34" charset="0"/>
                <a:ea typeface="MS PGothic" panose="020B0600070205080204" pitchFamily="34" charset="-128"/>
              </a:defRPr>
            </a:lvl3pPr>
            <a:lvl4pPr marL="1600200" indent="-228600">
              <a:lnSpc>
                <a:spcPts val="1600"/>
              </a:lnSpc>
              <a:buClr>
                <a:srgbClr val="FFFFFF"/>
              </a:buClr>
              <a:buSzPct val="100000"/>
              <a:buFont typeface="Arial" panose="020B0604020202020204" pitchFamily="34" charset="0"/>
              <a:defRPr sz="1400">
                <a:solidFill>
                  <a:srgbClr val="000000"/>
                </a:solidFill>
                <a:latin typeface="Arial" panose="020B0604020202020204" pitchFamily="34" charset="0"/>
                <a:ea typeface="MS PGothic" panose="020B0600070205080204" pitchFamily="34" charset="-128"/>
              </a:defRPr>
            </a:lvl4pPr>
            <a:lvl5pPr marL="2057400" indent="-228600">
              <a:lnSpc>
                <a:spcPts val="1100"/>
              </a:lnSpc>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5pPr>
            <a:lvl6pPr marL="25146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6pPr>
            <a:lvl7pPr marL="29718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7pPr>
            <a:lvl8pPr marL="34290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8pPr>
            <a:lvl9pPr marL="38862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9pPr>
          </a:lstStyle>
          <a:p>
            <a:pPr lvl="0">
              <a:lnSpc>
                <a:spcPct val="100000"/>
              </a:lnSpc>
              <a:spcBef>
                <a:spcPct val="50000"/>
              </a:spcBef>
              <a:buClrTx/>
              <a:buSzTx/>
              <a:defRPr/>
            </a:pPr>
            <a:r>
              <a:rPr kumimoji="0" lang="en-GB" altLang="en-US" sz="1800" b="0" i="0" u="sng"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Digital Cinema Media - 520 cinemas - </a:t>
            </a:r>
            <a:r>
              <a:rPr lang="en-GB" altLang="en-US" sz="1800" b="0" u="sng" dirty="0">
                <a:solidFill>
                  <a:srgbClr val="000000"/>
                </a:solidFill>
                <a:latin typeface="Arial"/>
                <a:cs typeface="Arial" panose="020B0604020202020204" pitchFamily="34" charset="0"/>
              </a:rPr>
              <a:t>79% of UK cinema admissions</a:t>
            </a:r>
            <a:endParaRPr kumimoji="0" lang="en-GB" altLang="en-US" sz="1800" b="0" i="0" u="sng"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p:txBody>
      </p:sp>
      <p:sp>
        <p:nvSpPr>
          <p:cNvPr id="14" name="TextBox 13">
            <a:extLst>
              <a:ext uri="{FF2B5EF4-FFF2-40B4-BE49-F238E27FC236}">
                <a16:creationId xmlns:a16="http://schemas.microsoft.com/office/drawing/2014/main" id="{735E4A7F-34BB-44B6-928F-886B7DDDFA53}"/>
              </a:ext>
            </a:extLst>
          </p:cNvPr>
          <p:cNvSpPr txBox="1"/>
          <p:nvPr/>
        </p:nvSpPr>
        <p:spPr>
          <a:xfrm>
            <a:off x="9409106" y="7225248"/>
            <a:ext cx="3869777" cy="215444"/>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Arial"/>
                <a:ea typeface="+mn-ea"/>
                <a:cs typeface="+mn-cs"/>
              </a:rPr>
              <a:t>Source: </a:t>
            </a:r>
            <a:r>
              <a:rPr kumimoji="0" lang="en-GB" sz="800" b="0" i="0" u="none" strike="noStrike" kern="1200" cap="none" spc="0" normalizeH="0" baseline="0" noProof="0" dirty="0">
                <a:ln>
                  <a:noFill/>
                </a:ln>
                <a:solidFill>
                  <a:srgbClr val="000000"/>
                </a:solidFill>
                <a:effectLst/>
                <a:uLnTx/>
                <a:uFillTx/>
                <a:latin typeface="Arial"/>
                <a:ea typeface="+mn-ea"/>
                <a:cs typeface="+mn-cs"/>
              </a:rPr>
              <a:t>DCM/P&amp;D share of industry admissions = Comscore</a:t>
            </a:r>
          </a:p>
        </p:txBody>
      </p:sp>
      <p:pic>
        <p:nvPicPr>
          <p:cNvPr id="23" name="Picture 22">
            <a:extLst>
              <a:ext uri="{FF2B5EF4-FFF2-40B4-BE49-F238E27FC236}">
                <a16:creationId xmlns:a16="http://schemas.microsoft.com/office/drawing/2014/main" id="{5EEDEDBD-5E81-48B4-9D94-22A4D1F698B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6855" y="5461454"/>
            <a:ext cx="1875750" cy="494260"/>
          </a:xfrm>
          <a:prstGeom prst="rect">
            <a:avLst/>
          </a:prstGeom>
        </p:spPr>
      </p:pic>
      <p:pic>
        <p:nvPicPr>
          <p:cNvPr id="24" name="Picture 23">
            <a:extLst>
              <a:ext uri="{FF2B5EF4-FFF2-40B4-BE49-F238E27FC236}">
                <a16:creationId xmlns:a16="http://schemas.microsoft.com/office/drawing/2014/main" id="{ED1DD816-0245-4D13-9C20-8A3FD7FA66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0470" y="5383693"/>
            <a:ext cx="2842107" cy="533685"/>
          </a:xfrm>
          <a:prstGeom prst="rect">
            <a:avLst/>
          </a:prstGeom>
        </p:spPr>
      </p:pic>
      <p:pic>
        <p:nvPicPr>
          <p:cNvPr id="3" name="Picture 2">
            <a:extLst>
              <a:ext uri="{FF2B5EF4-FFF2-40B4-BE49-F238E27FC236}">
                <a16:creationId xmlns:a16="http://schemas.microsoft.com/office/drawing/2014/main" id="{2F69AF6C-62EE-403A-90B2-33DB449628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89270" y="5461454"/>
            <a:ext cx="2127520" cy="369332"/>
          </a:xfrm>
          <a:prstGeom prst="rect">
            <a:avLst/>
          </a:prstGeom>
        </p:spPr>
      </p:pic>
      <p:sp>
        <p:nvSpPr>
          <p:cNvPr id="27" name="TextBox 26">
            <a:extLst>
              <a:ext uri="{FF2B5EF4-FFF2-40B4-BE49-F238E27FC236}">
                <a16:creationId xmlns:a16="http://schemas.microsoft.com/office/drawing/2014/main" id="{48264EDF-48A6-45F3-9BF1-70F32844CDB6}"/>
              </a:ext>
            </a:extLst>
          </p:cNvPr>
          <p:cNvSpPr txBox="1"/>
          <p:nvPr/>
        </p:nvSpPr>
        <p:spPr>
          <a:xfrm>
            <a:off x="4951162" y="2306867"/>
            <a:ext cx="6489737" cy="477054"/>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500" dirty="0">
                <a:solidFill>
                  <a:srgbClr val="000000"/>
                </a:solidFill>
                <a:latin typeface="Impact"/>
              </a:rPr>
              <a:t>+ OVER </a:t>
            </a:r>
            <a:r>
              <a:rPr kumimoji="0" lang="en-GB" sz="2500" i="0" u="none" strike="noStrike" kern="1200" cap="none" spc="0" normalizeH="0" baseline="0" noProof="0" dirty="0">
                <a:ln>
                  <a:noFill/>
                </a:ln>
                <a:solidFill>
                  <a:srgbClr val="000000"/>
                </a:solidFill>
                <a:effectLst/>
                <a:uLnTx/>
                <a:uFillTx/>
                <a:latin typeface="Impact"/>
                <a:ea typeface="+mn-ea"/>
                <a:cs typeface="+mn-cs"/>
              </a:rPr>
              <a:t>160 INDEPENDENT CINEMAS</a:t>
            </a:r>
          </a:p>
        </p:txBody>
      </p:sp>
      <p:grpSp>
        <p:nvGrpSpPr>
          <p:cNvPr id="29" name="Group 2">
            <a:extLst>
              <a:ext uri="{FF2B5EF4-FFF2-40B4-BE49-F238E27FC236}">
                <a16:creationId xmlns:a16="http://schemas.microsoft.com/office/drawing/2014/main" id="{3C47F5AE-C3F5-4CA3-A3EB-CBE258659D6A}"/>
              </a:ext>
            </a:extLst>
          </p:cNvPr>
          <p:cNvGrpSpPr>
            <a:grpSpLocks noChangeAspect="1"/>
          </p:cNvGrpSpPr>
          <p:nvPr/>
        </p:nvGrpSpPr>
        <p:grpSpPr bwMode="auto">
          <a:xfrm>
            <a:off x="386855" y="1931600"/>
            <a:ext cx="5437216" cy="1227589"/>
            <a:chOff x="1864211" y="3542515"/>
            <a:chExt cx="8288361" cy="1871516"/>
          </a:xfrm>
        </p:grpSpPr>
        <p:sp>
          <p:nvSpPr>
            <p:cNvPr id="30" name="Oval 29">
              <a:extLst>
                <a:ext uri="{FF2B5EF4-FFF2-40B4-BE49-F238E27FC236}">
                  <a16:creationId xmlns:a16="http://schemas.microsoft.com/office/drawing/2014/main" id="{DA0D51E7-39B9-4401-A81F-936090E14DD2}"/>
                </a:ext>
              </a:extLst>
            </p:cNvPr>
            <p:cNvSpPr/>
            <p:nvPr/>
          </p:nvSpPr>
          <p:spPr>
            <a:xfrm>
              <a:off x="1864211" y="3542515"/>
              <a:ext cx="1871309" cy="1871516"/>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Oval 30">
              <a:extLst>
                <a:ext uri="{FF2B5EF4-FFF2-40B4-BE49-F238E27FC236}">
                  <a16:creationId xmlns:a16="http://schemas.microsoft.com/office/drawing/2014/main" id="{708051EB-4B2C-4F3C-96A5-E6BAF0769AC6}"/>
                </a:ext>
              </a:extLst>
            </p:cNvPr>
            <p:cNvSpPr/>
            <p:nvPr/>
          </p:nvSpPr>
          <p:spPr>
            <a:xfrm>
              <a:off x="4003758" y="3542515"/>
              <a:ext cx="1871309" cy="1871516"/>
            </a:xfrm>
            <a:prstGeom prst="ellipse">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Oval 31">
              <a:extLst>
                <a:ext uri="{FF2B5EF4-FFF2-40B4-BE49-F238E27FC236}">
                  <a16:creationId xmlns:a16="http://schemas.microsoft.com/office/drawing/2014/main" id="{1EB91921-165A-43AB-9FD6-7591AA333105}"/>
                </a:ext>
              </a:extLst>
            </p:cNvPr>
            <p:cNvSpPr/>
            <p:nvPr/>
          </p:nvSpPr>
          <p:spPr>
            <a:xfrm>
              <a:off x="6141717" y="3542515"/>
              <a:ext cx="1871308" cy="1871516"/>
            </a:xfrm>
            <a:prstGeom prst="ellipse">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Oval 32">
              <a:extLst>
                <a:ext uri="{FF2B5EF4-FFF2-40B4-BE49-F238E27FC236}">
                  <a16:creationId xmlns:a16="http://schemas.microsoft.com/office/drawing/2014/main" id="{2B5CF592-0F48-44A5-A854-7CDBFA79B96F}"/>
                </a:ext>
              </a:extLst>
            </p:cNvPr>
            <p:cNvSpPr/>
            <p:nvPr/>
          </p:nvSpPr>
          <p:spPr>
            <a:xfrm>
              <a:off x="8281264" y="3542515"/>
              <a:ext cx="1871308" cy="1871516"/>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4" name="Picture 1" descr="cineworld-logo_reversed white.psd">
              <a:extLst>
                <a:ext uri="{FF2B5EF4-FFF2-40B4-BE49-F238E27FC236}">
                  <a16:creationId xmlns:a16="http://schemas.microsoft.com/office/drawing/2014/main" id="{F240C2B4-5252-45BF-A509-DC3FB1EC2BF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029235" y="4255168"/>
              <a:ext cx="1765326" cy="446211"/>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 descr="ODEON_STRAP WHITE.eps">
              <a:extLst>
                <a:ext uri="{FF2B5EF4-FFF2-40B4-BE49-F238E27FC236}">
                  <a16:creationId xmlns:a16="http://schemas.microsoft.com/office/drawing/2014/main" id="{06373847-2EA6-477D-B8F9-E1184CF27A6A}"/>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117238" y="4222561"/>
              <a:ext cx="1365464" cy="511423"/>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8" descr="vue logo_white.psd">
              <a:extLst>
                <a:ext uri="{FF2B5EF4-FFF2-40B4-BE49-F238E27FC236}">
                  <a16:creationId xmlns:a16="http://schemas.microsoft.com/office/drawing/2014/main" id="{ACD01112-0C1F-4D61-964E-4746422921C0}"/>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42240" y="4197523"/>
              <a:ext cx="1071253" cy="561501"/>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9" descr="Heineken Picturehouse logos.psd">
              <a:extLst>
                <a:ext uri="{FF2B5EF4-FFF2-40B4-BE49-F238E27FC236}">
                  <a16:creationId xmlns:a16="http://schemas.microsoft.com/office/drawing/2014/main" id="{A5A88518-6E16-4520-B651-2FC9FCB56822}"/>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8531567" y="4076636"/>
              <a:ext cx="1370497" cy="803275"/>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 name="TextBox 39">
            <a:extLst>
              <a:ext uri="{FF2B5EF4-FFF2-40B4-BE49-F238E27FC236}">
                <a16:creationId xmlns:a16="http://schemas.microsoft.com/office/drawing/2014/main" id="{CD25ED0A-B432-46B4-B24B-F205B1C750FF}"/>
              </a:ext>
            </a:extLst>
          </p:cNvPr>
          <p:cNvSpPr txBox="1"/>
          <p:nvPr/>
        </p:nvSpPr>
        <p:spPr>
          <a:xfrm>
            <a:off x="7226919" y="5353732"/>
            <a:ext cx="5284470" cy="477054"/>
          </a:xfrm>
          <a:prstGeom prst="rect">
            <a:avLst/>
          </a:prstGeom>
          <a:noFill/>
          <a:ln>
            <a:noFill/>
          </a:ln>
        </p:spPr>
        <p:txBody>
          <a:bodyPr wrap="square" rtlCol="0">
            <a:spAutoFit/>
          </a:bodyPr>
          <a:lstStyle>
            <a:defPPr>
              <a:defRPr lang="en-US"/>
            </a:defPPr>
            <a:lvl1pPr algn="ctr">
              <a:defRPr sz="2500">
                <a:solidFill>
                  <a:schemeClr val="bg1"/>
                </a:solidFill>
                <a:latin typeface="+mj-lt"/>
              </a:defRPr>
            </a:lvl1p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0000"/>
                </a:solidFill>
                <a:effectLst/>
                <a:uLnTx/>
                <a:uFillTx/>
                <a:latin typeface="Impact"/>
                <a:ea typeface="+mn-ea"/>
                <a:cs typeface="+mn-cs"/>
              </a:rPr>
              <a:t>+ OVER 250 INDEPENDENT CINEMAS</a:t>
            </a:r>
          </a:p>
        </p:txBody>
      </p:sp>
      <p:pic>
        <p:nvPicPr>
          <p:cNvPr id="42" name="Picture 41">
            <a:extLst>
              <a:ext uri="{FF2B5EF4-FFF2-40B4-BE49-F238E27FC236}">
                <a16:creationId xmlns:a16="http://schemas.microsoft.com/office/drawing/2014/main" id="{6D2D0031-91F0-4802-B3E6-505485D89A9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41651" y="7111980"/>
            <a:ext cx="406764" cy="409992"/>
          </a:xfrm>
          <a:prstGeom prst="rect">
            <a:avLst/>
          </a:prstGeom>
        </p:spPr>
      </p:pic>
      <p:sp>
        <p:nvSpPr>
          <p:cNvPr id="41" name="Text Box 19" descr="Picture8">
            <a:extLst>
              <a:ext uri="{FF2B5EF4-FFF2-40B4-BE49-F238E27FC236}">
                <a16:creationId xmlns:a16="http://schemas.microsoft.com/office/drawing/2014/main" id="{59274EB8-1F6E-4230-AE5B-0D12F8ED5891}"/>
              </a:ext>
            </a:extLst>
          </p:cNvPr>
          <p:cNvSpPr txBox="1">
            <a:spLocks noChangeArrowheads="1"/>
          </p:cNvSpPr>
          <p:nvPr/>
        </p:nvSpPr>
        <p:spPr bwMode="auto">
          <a:xfrm>
            <a:off x="270000" y="4437148"/>
            <a:ext cx="71136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ts val="1900"/>
              </a:lnSpc>
              <a:buClr>
                <a:srgbClr val="FFFFFF"/>
              </a:buClr>
              <a:buSzPct val="100000"/>
              <a:buFont typeface="Arial" panose="020B0604020202020204" pitchFamily="34" charset="0"/>
              <a:defRPr b="1">
                <a:solidFill>
                  <a:schemeClr val="tx2"/>
                </a:solidFill>
                <a:latin typeface="Arial" panose="020B0604020202020204" pitchFamily="34" charset="0"/>
                <a:ea typeface="MS PGothic" panose="020B0600070205080204" pitchFamily="34" charset="-128"/>
              </a:defRPr>
            </a:lvl1pPr>
            <a:lvl2pPr marL="742950" indent="-285750">
              <a:lnSpc>
                <a:spcPts val="1900"/>
              </a:lnSpc>
              <a:buClr>
                <a:srgbClr val="FFFFFF"/>
              </a:buClr>
              <a:buSzPct val="100000"/>
              <a:buFont typeface="Arial" panose="020B0604020202020204" pitchFamily="34" charset="0"/>
              <a:defRPr>
                <a:solidFill>
                  <a:schemeClr val="bg1"/>
                </a:solidFill>
                <a:latin typeface="Arial" panose="020B0604020202020204" pitchFamily="34" charset="0"/>
                <a:ea typeface="MS PGothic" panose="020B0600070205080204" pitchFamily="34" charset="-128"/>
              </a:defRPr>
            </a:lvl2pPr>
            <a:lvl3pPr marL="1143000" indent="-228600">
              <a:lnSpc>
                <a:spcPts val="1500"/>
              </a:lnSpc>
              <a:buClr>
                <a:srgbClr val="FFFFFF"/>
              </a:buClr>
              <a:buSzPct val="100000"/>
              <a:buFont typeface="Arial" panose="020B0604020202020204" pitchFamily="34" charset="0"/>
              <a:defRPr sz="1400" b="1">
                <a:solidFill>
                  <a:schemeClr val="tx2"/>
                </a:solidFill>
                <a:latin typeface="Arial" panose="020B0604020202020204" pitchFamily="34" charset="0"/>
                <a:ea typeface="MS PGothic" panose="020B0600070205080204" pitchFamily="34" charset="-128"/>
              </a:defRPr>
            </a:lvl3pPr>
            <a:lvl4pPr marL="1600200" indent="-228600">
              <a:lnSpc>
                <a:spcPts val="1600"/>
              </a:lnSpc>
              <a:buClr>
                <a:srgbClr val="FFFFFF"/>
              </a:buClr>
              <a:buSzPct val="100000"/>
              <a:buFont typeface="Arial" panose="020B0604020202020204" pitchFamily="34" charset="0"/>
              <a:defRPr sz="1400">
                <a:solidFill>
                  <a:srgbClr val="000000"/>
                </a:solidFill>
                <a:latin typeface="Arial" panose="020B0604020202020204" pitchFamily="34" charset="0"/>
                <a:ea typeface="MS PGothic" panose="020B0600070205080204" pitchFamily="34" charset="-128"/>
              </a:defRPr>
            </a:lvl4pPr>
            <a:lvl5pPr marL="2057400" indent="-228600">
              <a:lnSpc>
                <a:spcPts val="1100"/>
              </a:lnSpc>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5pPr>
            <a:lvl6pPr marL="25146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6pPr>
            <a:lvl7pPr marL="29718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7pPr>
            <a:lvl8pPr marL="34290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8pPr>
            <a:lvl9pPr marL="38862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9pPr>
          </a:lstStyle>
          <a:p>
            <a:pPr marL="0" marR="0" lvl="0" indent="0" algn="l" defTabSz="961844" rtl="0" eaLnBrk="1" fontAlgn="auto" latinLnBrk="0" hangingPunct="1">
              <a:lnSpc>
                <a:spcPct val="100000"/>
              </a:lnSpc>
              <a:spcBef>
                <a:spcPct val="50000"/>
              </a:spcBef>
              <a:spcAft>
                <a:spcPts val="0"/>
              </a:spcAft>
              <a:buClrTx/>
              <a:buSzTx/>
              <a:buFontTx/>
              <a:buNone/>
              <a:tabLst/>
              <a:defRPr/>
            </a:pPr>
            <a:r>
              <a:rPr kumimoji="0" lang="en-GB" altLang="en-US" sz="1800" b="0" i="0" u="sng"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Pearl &amp; Dean - 21% of UK cinema admissions</a:t>
            </a:r>
          </a:p>
        </p:txBody>
      </p:sp>
    </p:spTree>
    <p:extLst>
      <p:ext uri="{BB962C8B-B14F-4D97-AF65-F5344CB8AC3E}">
        <p14:creationId xmlns:p14="http://schemas.microsoft.com/office/powerpoint/2010/main" val="130157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PLANNING A CINEMA CAMPAIGN IS EASY AND FLEXIBLE</a:t>
            </a:r>
          </a:p>
        </p:txBody>
      </p:sp>
      <p:sp>
        <p:nvSpPr>
          <p:cNvPr id="4" name="Text Placeholder 3"/>
          <p:cNvSpPr>
            <a:spLocks noGrp="1"/>
          </p:cNvSpPr>
          <p:nvPr>
            <p:ph type="body" sz="quarter" idx="27"/>
          </p:nvPr>
        </p:nvSpPr>
        <p:spPr>
          <a:xfrm>
            <a:off x="270624" y="612735"/>
            <a:ext cx="10130676" cy="532979"/>
          </a:xfrm>
        </p:spPr>
        <p:txBody>
          <a:bodyPr/>
          <a:lstStyle/>
          <a:p>
            <a:r>
              <a:rPr lang="en-US" dirty="0"/>
              <a:t>Campaigns can be run broadly or incredibly targeted down to individual showings if so desired</a:t>
            </a:r>
          </a:p>
        </p:txBody>
      </p:sp>
      <p:sp>
        <p:nvSpPr>
          <p:cNvPr id="2" name="Oval 1">
            <a:extLst>
              <a:ext uri="{FF2B5EF4-FFF2-40B4-BE49-F238E27FC236}">
                <a16:creationId xmlns:a16="http://schemas.microsoft.com/office/drawing/2014/main" id="{B9F9BD5A-8A28-4821-B49C-571DC7A732D8}"/>
              </a:ext>
            </a:extLst>
          </p:cNvPr>
          <p:cNvSpPr/>
          <p:nvPr/>
        </p:nvSpPr>
        <p:spPr>
          <a:xfrm>
            <a:off x="819150" y="1352550"/>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AUDIENCE</a:t>
            </a:r>
          </a:p>
        </p:txBody>
      </p:sp>
      <p:sp>
        <p:nvSpPr>
          <p:cNvPr id="26" name="Oval 25">
            <a:extLst>
              <a:ext uri="{FF2B5EF4-FFF2-40B4-BE49-F238E27FC236}">
                <a16:creationId xmlns:a16="http://schemas.microsoft.com/office/drawing/2014/main" id="{17D83316-4A3E-48BE-AC83-91861FF7D23F}"/>
              </a:ext>
            </a:extLst>
          </p:cNvPr>
          <p:cNvSpPr/>
          <p:nvPr/>
        </p:nvSpPr>
        <p:spPr>
          <a:xfrm>
            <a:off x="3829050" y="1352550"/>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FILM</a:t>
            </a:r>
          </a:p>
        </p:txBody>
      </p:sp>
      <p:sp>
        <p:nvSpPr>
          <p:cNvPr id="27" name="Oval 26">
            <a:extLst>
              <a:ext uri="{FF2B5EF4-FFF2-40B4-BE49-F238E27FC236}">
                <a16:creationId xmlns:a16="http://schemas.microsoft.com/office/drawing/2014/main" id="{BA80E6BA-9857-476C-A81E-896FB184AF95}"/>
              </a:ext>
            </a:extLst>
          </p:cNvPr>
          <p:cNvSpPr/>
          <p:nvPr/>
        </p:nvSpPr>
        <p:spPr>
          <a:xfrm>
            <a:off x="6838950" y="1352550"/>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GENRE</a:t>
            </a:r>
          </a:p>
        </p:txBody>
      </p:sp>
      <p:sp>
        <p:nvSpPr>
          <p:cNvPr id="28" name="Oval 27">
            <a:extLst>
              <a:ext uri="{FF2B5EF4-FFF2-40B4-BE49-F238E27FC236}">
                <a16:creationId xmlns:a16="http://schemas.microsoft.com/office/drawing/2014/main" id="{A8C623B5-3D0D-423E-A870-E3DB5001025A}"/>
              </a:ext>
            </a:extLst>
          </p:cNvPr>
          <p:cNvSpPr/>
          <p:nvPr/>
        </p:nvSpPr>
        <p:spPr>
          <a:xfrm>
            <a:off x="9848850" y="1352550"/>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CINEMA</a:t>
            </a:r>
          </a:p>
        </p:txBody>
      </p:sp>
      <p:sp>
        <p:nvSpPr>
          <p:cNvPr id="30" name="Oval 29">
            <a:extLst>
              <a:ext uri="{FF2B5EF4-FFF2-40B4-BE49-F238E27FC236}">
                <a16:creationId xmlns:a16="http://schemas.microsoft.com/office/drawing/2014/main" id="{E6B24821-D905-4A0F-A2BA-070017A923CD}"/>
              </a:ext>
            </a:extLst>
          </p:cNvPr>
          <p:cNvSpPr/>
          <p:nvPr/>
        </p:nvSpPr>
        <p:spPr>
          <a:xfrm>
            <a:off x="819150" y="4131136"/>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WEEK</a:t>
            </a:r>
          </a:p>
        </p:txBody>
      </p:sp>
      <p:sp>
        <p:nvSpPr>
          <p:cNvPr id="31" name="Oval 30">
            <a:extLst>
              <a:ext uri="{FF2B5EF4-FFF2-40B4-BE49-F238E27FC236}">
                <a16:creationId xmlns:a16="http://schemas.microsoft.com/office/drawing/2014/main" id="{914EB945-4B06-424F-97AE-0A9A029F852C}"/>
              </a:ext>
            </a:extLst>
          </p:cNvPr>
          <p:cNvSpPr/>
          <p:nvPr/>
        </p:nvSpPr>
        <p:spPr>
          <a:xfrm>
            <a:off x="3829050" y="4131136"/>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a:t>
            </a:r>
          </a:p>
          <a:p>
            <a:pPr algn="ctr"/>
            <a:r>
              <a:rPr lang="en-GB" b="1" dirty="0">
                <a:solidFill>
                  <a:srgbClr val="FFFFFF"/>
                </a:solidFill>
              </a:rPr>
              <a:t>DAY</a:t>
            </a:r>
          </a:p>
        </p:txBody>
      </p:sp>
      <p:sp>
        <p:nvSpPr>
          <p:cNvPr id="32" name="Oval 31">
            <a:extLst>
              <a:ext uri="{FF2B5EF4-FFF2-40B4-BE49-F238E27FC236}">
                <a16:creationId xmlns:a16="http://schemas.microsoft.com/office/drawing/2014/main" id="{08F8D6DB-E110-45B7-B028-0893BB30F0C7}"/>
              </a:ext>
            </a:extLst>
          </p:cNvPr>
          <p:cNvSpPr/>
          <p:nvPr/>
        </p:nvSpPr>
        <p:spPr>
          <a:xfrm>
            <a:off x="6838950" y="4131136"/>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a:t>
            </a:r>
          </a:p>
          <a:p>
            <a:pPr algn="ctr"/>
            <a:r>
              <a:rPr lang="en-GB" b="1" dirty="0">
                <a:solidFill>
                  <a:srgbClr val="FFFFFF"/>
                </a:solidFill>
              </a:rPr>
              <a:t>TIME</a:t>
            </a:r>
          </a:p>
        </p:txBody>
      </p:sp>
      <p:sp>
        <p:nvSpPr>
          <p:cNvPr id="33" name="Oval 32">
            <a:extLst>
              <a:ext uri="{FF2B5EF4-FFF2-40B4-BE49-F238E27FC236}">
                <a16:creationId xmlns:a16="http://schemas.microsoft.com/office/drawing/2014/main" id="{4CBFCCD6-9FC5-4D2C-910A-12E03338C4B9}"/>
              </a:ext>
            </a:extLst>
          </p:cNvPr>
          <p:cNvSpPr/>
          <p:nvPr/>
        </p:nvSpPr>
        <p:spPr>
          <a:xfrm>
            <a:off x="9848850" y="4131136"/>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SHOWING</a:t>
            </a:r>
          </a:p>
        </p:txBody>
      </p:sp>
    </p:spTree>
    <p:extLst>
      <p:ext uri="{BB962C8B-B14F-4D97-AF65-F5344CB8AC3E}">
        <p14:creationId xmlns:p14="http://schemas.microsoft.com/office/powerpoint/2010/main" val="316089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250621" y="7160993"/>
            <a:ext cx="5047867" cy="206082"/>
          </a:xfrm>
        </p:spPr>
        <p:txBody>
          <a:bodyPr/>
          <a:lstStyle/>
          <a:p>
            <a:pPr lvl="0"/>
            <a:r>
              <a:rPr lang="en-GB" dirty="0"/>
              <a:t>Source: </a:t>
            </a:r>
            <a:r>
              <a:rPr lang="en-GB" dirty="0" err="1"/>
              <a:t>Comscore</a:t>
            </a:r>
            <a:r>
              <a:rPr lang="en-GB" dirty="0"/>
              <a:t>, 5-year average excluding closed/partial months due to Covid</a:t>
            </a:r>
          </a:p>
        </p:txBody>
      </p:sp>
      <p:sp>
        <p:nvSpPr>
          <p:cNvPr id="3" name="Title 2"/>
          <p:cNvSpPr>
            <a:spLocks noGrp="1"/>
          </p:cNvSpPr>
          <p:nvPr>
            <p:ph type="title"/>
          </p:nvPr>
        </p:nvSpPr>
        <p:spPr/>
        <p:txBody>
          <a:bodyPr/>
          <a:lstStyle/>
          <a:p>
            <a:r>
              <a:rPr lang="en-US" dirty="0"/>
              <a:t>CINEMA ADMISSIONS BY MONTH</a:t>
            </a:r>
          </a:p>
        </p:txBody>
      </p:sp>
      <p:grpSp>
        <p:nvGrpSpPr>
          <p:cNvPr id="11" name="Group 10"/>
          <p:cNvGrpSpPr/>
          <p:nvPr/>
        </p:nvGrpSpPr>
        <p:grpSpPr>
          <a:xfrm>
            <a:off x="270000" y="1436866"/>
            <a:ext cx="12157252" cy="5375825"/>
            <a:chOff x="263445" y="1024974"/>
            <a:chExt cx="9514211" cy="5375825"/>
          </a:xfrm>
        </p:grpSpPr>
        <p:graphicFrame>
          <p:nvGraphicFramePr>
            <p:cNvPr id="5" name="Chart 4"/>
            <p:cNvGraphicFramePr>
              <a:graphicFrameLocks/>
            </p:cNvGraphicFramePr>
            <p:nvPr>
              <p:extLst>
                <p:ext uri="{D42A27DB-BD31-4B8C-83A1-F6EECF244321}">
                  <p14:modId xmlns:p14="http://schemas.microsoft.com/office/powerpoint/2010/main" val="2116133587"/>
                </p:ext>
              </p:extLst>
            </p:nvPr>
          </p:nvGraphicFramePr>
          <p:xfrm>
            <a:off x="263445" y="1024974"/>
            <a:ext cx="9431325" cy="53758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28070" y="1849371"/>
              <a:ext cx="1558144" cy="523220"/>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Awards Season &amp;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Half-term</a:t>
              </a:r>
            </a:p>
          </p:txBody>
        </p:sp>
        <p:sp>
          <p:nvSpPr>
            <p:cNvPr id="7" name="TextBox 6"/>
            <p:cNvSpPr txBox="1"/>
            <p:nvPr/>
          </p:nvSpPr>
          <p:spPr>
            <a:xfrm>
              <a:off x="2696199" y="1919904"/>
              <a:ext cx="732893" cy="307777"/>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Easter</a:t>
              </a:r>
            </a:p>
          </p:txBody>
        </p:sp>
        <p:sp>
          <p:nvSpPr>
            <p:cNvPr id="8" name="TextBox 7"/>
            <p:cNvSpPr txBox="1"/>
            <p:nvPr/>
          </p:nvSpPr>
          <p:spPr>
            <a:xfrm>
              <a:off x="4713632" y="1919903"/>
              <a:ext cx="2055645" cy="30777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Summer holidays</a:t>
              </a:r>
            </a:p>
          </p:txBody>
        </p:sp>
        <p:sp>
          <p:nvSpPr>
            <p:cNvPr id="9" name="TextBox 8"/>
            <p:cNvSpPr txBox="1"/>
            <p:nvPr/>
          </p:nvSpPr>
          <p:spPr>
            <a:xfrm>
              <a:off x="8716147" y="1919905"/>
              <a:ext cx="1061509" cy="307777"/>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Christmas</a:t>
              </a:r>
            </a:p>
          </p:txBody>
        </p:sp>
        <p:sp>
          <p:nvSpPr>
            <p:cNvPr id="10" name="TextBox 9"/>
            <p:cNvSpPr txBox="1"/>
            <p:nvPr/>
          </p:nvSpPr>
          <p:spPr>
            <a:xfrm>
              <a:off x="7256841" y="1919903"/>
              <a:ext cx="971741" cy="307777"/>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Half-term</a:t>
              </a:r>
            </a:p>
          </p:txBody>
        </p:sp>
      </p:grpSp>
      <p:cxnSp>
        <p:nvCxnSpPr>
          <p:cNvPr id="12" name="Straight Connector 11">
            <a:extLst>
              <a:ext uri="{FF2B5EF4-FFF2-40B4-BE49-F238E27FC236}">
                <a16:creationId xmlns:a16="http://schemas.microsoft.com/office/drawing/2014/main" id="{AA0B3A02-A81E-4C51-8B80-5AF72621B5EA}"/>
              </a:ext>
            </a:extLst>
          </p:cNvPr>
          <p:cNvCxnSpPr/>
          <p:nvPr/>
        </p:nvCxnSpPr>
        <p:spPr>
          <a:xfrm>
            <a:off x="454709" y="3944071"/>
            <a:ext cx="12377057" cy="0"/>
          </a:xfrm>
          <a:prstGeom prst="line">
            <a:avLst/>
          </a:prstGeom>
          <a:ln w="3175">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EB86C2-BEE0-4223-8538-FEC3A0AE8489}"/>
              </a:ext>
            </a:extLst>
          </p:cNvPr>
          <p:cNvSpPr txBox="1"/>
          <p:nvPr/>
        </p:nvSpPr>
        <p:spPr>
          <a:xfrm>
            <a:off x="11941014" y="3520447"/>
            <a:ext cx="1245844" cy="43088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8A8A8D"/>
                </a:solidFill>
                <a:effectLst/>
                <a:uLnTx/>
                <a:uFillTx/>
                <a:latin typeface="Arial"/>
                <a:ea typeface="+mn-ea"/>
                <a:cs typeface="+mn-cs"/>
              </a:rPr>
              <a:t>Avg. monthly adms</a:t>
            </a:r>
          </a:p>
        </p:txBody>
      </p:sp>
      <p:sp>
        <p:nvSpPr>
          <p:cNvPr id="14" name="Text Placeholder 3">
            <a:extLst>
              <a:ext uri="{FF2B5EF4-FFF2-40B4-BE49-F238E27FC236}">
                <a16:creationId xmlns:a16="http://schemas.microsoft.com/office/drawing/2014/main" id="{0A2D3D4B-E0E7-418B-BD61-9FD1F0530008}"/>
              </a:ext>
            </a:extLst>
          </p:cNvPr>
          <p:cNvSpPr>
            <a:spLocks noGrp="1"/>
          </p:cNvSpPr>
          <p:nvPr>
            <p:ph type="body" sz="quarter" idx="27"/>
          </p:nvPr>
        </p:nvSpPr>
        <p:spPr>
          <a:xfrm>
            <a:off x="270623" y="651956"/>
            <a:ext cx="11371647" cy="436608"/>
          </a:xfrm>
        </p:spPr>
        <p:txBody>
          <a:bodyPr/>
          <a:lstStyle/>
          <a:p>
            <a:r>
              <a:rPr lang="en-US" dirty="0"/>
              <a:t>While admissions breakdown will vary depending on each year’s film slate, cinema typically has strong months linked to school holidays and ‘awards season’ releases driving a strong start to the year</a:t>
            </a:r>
          </a:p>
        </p:txBody>
      </p:sp>
    </p:spTree>
    <p:extLst>
      <p:ext uri="{BB962C8B-B14F-4D97-AF65-F5344CB8AC3E}">
        <p14:creationId xmlns:p14="http://schemas.microsoft.com/office/powerpoint/2010/main" val="17569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80449"/>
            <a:ext cx="3116263" cy="206082"/>
          </a:xfrm>
        </p:spPr>
        <p:txBody>
          <a:bodyPr/>
          <a:lstStyle/>
          <a:p>
            <a:r>
              <a:rPr lang="en-GB" dirty="0"/>
              <a:t>Source: DCM Campaign Management, Jan-August 2022</a:t>
            </a:r>
          </a:p>
        </p:txBody>
      </p:sp>
      <p:sp>
        <p:nvSpPr>
          <p:cNvPr id="3" name="Title 2"/>
          <p:cNvSpPr>
            <a:spLocks noGrp="1"/>
          </p:cNvSpPr>
          <p:nvPr>
            <p:ph type="title"/>
          </p:nvPr>
        </p:nvSpPr>
        <p:spPr/>
        <p:txBody>
          <a:bodyPr/>
          <a:lstStyle/>
          <a:p>
            <a:r>
              <a:rPr lang="en-GB" dirty="0"/>
              <a:t>CINEMA NATURALLY UPWEIGHTS CAMPAIGNS OVER THE WEEKEND</a:t>
            </a:r>
            <a:endParaRPr lang="en-US" dirty="0"/>
          </a:p>
        </p:txBody>
      </p:sp>
      <p:sp>
        <p:nvSpPr>
          <p:cNvPr id="4" name="Text Placeholder 3"/>
          <p:cNvSpPr>
            <a:spLocks noGrp="1"/>
          </p:cNvSpPr>
          <p:nvPr>
            <p:ph type="body" sz="quarter" idx="27"/>
          </p:nvPr>
        </p:nvSpPr>
        <p:spPr>
          <a:xfrm>
            <a:off x="270623" y="651956"/>
            <a:ext cx="11371647" cy="436608"/>
          </a:xfrm>
        </p:spPr>
        <p:txBody>
          <a:bodyPr/>
          <a:lstStyle/>
          <a:p>
            <a:r>
              <a:rPr lang="en-US" dirty="0"/>
              <a:t>On an average week, 58% of DCM admissions are delivered across the weekend - naturally upweighting campaigns on the key retail days for brands </a:t>
            </a:r>
          </a:p>
          <a:p>
            <a:endParaRPr lang="en-US" dirty="0"/>
          </a:p>
        </p:txBody>
      </p:sp>
      <p:graphicFrame>
        <p:nvGraphicFramePr>
          <p:cNvPr id="5" name="Chart 4">
            <a:extLst>
              <a:ext uri="{FF2B5EF4-FFF2-40B4-BE49-F238E27FC236}">
                <a16:creationId xmlns:a16="http://schemas.microsoft.com/office/drawing/2014/main" id="{CEC84ED4-7BF8-44D1-8423-82F25EAF6D83}"/>
              </a:ext>
            </a:extLst>
          </p:cNvPr>
          <p:cNvGraphicFramePr>
            <a:graphicFrameLocks/>
          </p:cNvGraphicFramePr>
          <p:nvPr>
            <p:extLst>
              <p:ext uri="{D42A27DB-BD31-4B8C-83A1-F6EECF244321}">
                <p14:modId xmlns:p14="http://schemas.microsoft.com/office/powerpoint/2010/main" val="27010562"/>
              </p:ext>
            </p:extLst>
          </p:nvPr>
        </p:nvGraphicFramePr>
        <p:xfrm>
          <a:off x="280756" y="1217855"/>
          <a:ext cx="12666758" cy="528331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21EA4AC-26F6-4D26-B68F-798AF4CFEA9C}"/>
              </a:ext>
            </a:extLst>
          </p:cNvPr>
          <p:cNvSpPr txBox="1"/>
          <p:nvPr/>
        </p:nvSpPr>
        <p:spPr>
          <a:xfrm>
            <a:off x="5443721" y="6254952"/>
            <a:ext cx="2555508" cy="246221"/>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8A8A8D"/>
                </a:solidFill>
                <a:effectLst/>
                <a:uLnTx/>
                <a:uFillTx/>
                <a:latin typeface="Arial"/>
                <a:ea typeface="+mn-ea"/>
                <a:cs typeface="+mn-cs"/>
              </a:rPr>
              <a:t>% of DCM admissions delivered by day</a:t>
            </a:r>
          </a:p>
        </p:txBody>
      </p:sp>
    </p:spTree>
    <p:extLst>
      <p:ext uri="{BB962C8B-B14F-4D97-AF65-F5344CB8AC3E}">
        <p14:creationId xmlns:p14="http://schemas.microsoft.com/office/powerpoint/2010/main" val="97961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00" y="239194"/>
            <a:ext cx="9310008" cy="409568"/>
          </a:xfrm>
        </p:spPr>
        <p:txBody>
          <a:bodyPr/>
          <a:lstStyle/>
          <a:p>
            <a:r>
              <a:rPr lang="en-US" sz="3087" dirty="0"/>
              <a:t>The cinema playlist</a:t>
            </a:r>
            <a:endParaRPr lang="en-GB" sz="3087" dirty="0"/>
          </a:p>
        </p:txBody>
      </p:sp>
      <p:grpSp>
        <p:nvGrpSpPr>
          <p:cNvPr id="53" name="Group 52"/>
          <p:cNvGrpSpPr/>
          <p:nvPr/>
        </p:nvGrpSpPr>
        <p:grpSpPr>
          <a:xfrm>
            <a:off x="693596" y="1907004"/>
            <a:ext cx="12519694" cy="3016609"/>
            <a:chOff x="158182" y="2405264"/>
            <a:chExt cx="10122344" cy="2438969"/>
          </a:xfrm>
        </p:grpSpPr>
        <p:sp>
          <p:nvSpPr>
            <p:cNvPr id="54" name="Rectangle 53"/>
            <p:cNvSpPr/>
            <p:nvPr/>
          </p:nvSpPr>
          <p:spPr>
            <a:xfrm>
              <a:off x="169387" y="2405264"/>
              <a:ext cx="740941"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5" name="TextBox 54"/>
            <p:cNvSpPr txBox="1"/>
            <p:nvPr/>
          </p:nvSpPr>
          <p:spPr>
            <a:xfrm>
              <a:off x="158182"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1. </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OPENING IDENT</a:t>
              </a:r>
            </a:p>
          </p:txBody>
        </p:sp>
        <p:cxnSp>
          <p:nvCxnSpPr>
            <p:cNvPr id="56" name="Straight Arrow Connector 55"/>
            <p:cNvCxnSpPr/>
            <p:nvPr/>
          </p:nvCxnSpPr>
          <p:spPr>
            <a:xfrm>
              <a:off x="438951"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989802" y="2405264"/>
              <a:ext cx="2076363" cy="2438969"/>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8" name="Rectangle 57"/>
            <p:cNvSpPr/>
            <p:nvPr/>
          </p:nvSpPr>
          <p:spPr>
            <a:xfrm>
              <a:off x="3145639" y="2405264"/>
              <a:ext cx="1172671" cy="2438969"/>
            </a:xfrm>
            <a:prstGeom prst="rect">
              <a:avLst/>
            </a:prstGeom>
            <a:solidFill>
              <a:srgbClr val="EB9E62"/>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9" name="Rectangle 58"/>
            <p:cNvSpPr/>
            <p:nvPr/>
          </p:nvSpPr>
          <p:spPr>
            <a:xfrm>
              <a:off x="4397784" y="2405264"/>
              <a:ext cx="741600"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0" name="Rectangle 59"/>
            <p:cNvSpPr/>
            <p:nvPr/>
          </p:nvSpPr>
          <p:spPr>
            <a:xfrm>
              <a:off x="5218858" y="2405264"/>
              <a:ext cx="1190293" cy="2438969"/>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1" name="Rectangle 60"/>
            <p:cNvSpPr/>
            <p:nvPr/>
          </p:nvSpPr>
          <p:spPr>
            <a:xfrm>
              <a:off x="6488625" y="2405264"/>
              <a:ext cx="161272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2" name="Rectangle 61"/>
            <p:cNvSpPr/>
            <p:nvPr/>
          </p:nvSpPr>
          <p:spPr>
            <a:xfrm>
              <a:off x="8180827" y="2405264"/>
              <a:ext cx="1183017" cy="2438969"/>
            </a:xfrm>
            <a:prstGeom prst="rect">
              <a:avLst/>
            </a:prstGeom>
            <a:solidFill>
              <a:srgbClr val="D7BB77"/>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3" name="Rectangle 62"/>
            <p:cNvSpPr/>
            <p:nvPr/>
          </p:nvSpPr>
          <p:spPr>
            <a:xfrm>
              <a:off x="9443315" y="2405264"/>
              <a:ext cx="47331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cxnSp>
          <p:nvCxnSpPr>
            <p:cNvPr id="64" name="Straight Arrow Connector 63"/>
            <p:cNvCxnSpPr/>
            <p:nvPr/>
          </p:nvCxnSpPr>
          <p:spPr>
            <a:xfrm>
              <a:off x="1945655"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656021"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648338"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706170"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193530"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8672706"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9601921" y="4593221"/>
              <a:ext cx="107577" cy="107577"/>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GB" dirty="0">
                <a:solidFill>
                  <a:srgbClr val="8A8A8D"/>
                </a:solidFill>
                <a:latin typeface="Arial"/>
              </a:endParaRPr>
            </a:p>
          </p:txBody>
        </p:sp>
        <p:sp>
          <p:nvSpPr>
            <p:cNvPr id="71" name="TextBox 70"/>
            <p:cNvSpPr txBox="1"/>
            <p:nvPr/>
          </p:nvSpPr>
          <p:spPr>
            <a:xfrm>
              <a:off x="1092207" y="2453184"/>
              <a:ext cx="853449"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2.</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BRAND </a:t>
              </a:r>
            </a:p>
            <a:p>
              <a:pPr defTabSz="961813"/>
              <a:r>
                <a:rPr lang="en-US" sz="1050" b="1" dirty="0">
                  <a:solidFill>
                    <a:srgbClr val="8A8A8D"/>
                  </a:solidFill>
                  <a:latin typeface="Arial"/>
                  <a:ea typeface="Impact" charset="0"/>
                  <a:cs typeface="Impact" charset="0"/>
                </a:rPr>
                <a:t>ADS</a:t>
              </a:r>
            </a:p>
          </p:txBody>
        </p:sp>
        <p:sp>
          <p:nvSpPr>
            <p:cNvPr id="72" name="TextBox 71"/>
            <p:cNvSpPr txBox="1"/>
            <p:nvPr/>
          </p:nvSpPr>
          <p:spPr>
            <a:xfrm>
              <a:off x="3193856"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3.</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BRONZE</a:t>
              </a:r>
            </a:p>
            <a:p>
              <a:pPr defTabSz="961813"/>
              <a:r>
                <a:rPr lang="en-US" sz="1050" b="1" dirty="0">
                  <a:solidFill>
                    <a:srgbClr val="FFFEFF"/>
                  </a:solidFill>
                  <a:latin typeface="Arial"/>
                  <a:ea typeface="Impact" charset="0"/>
                  <a:cs typeface="Impact" charset="0"/>
                </a:rPr>
                <a:t>SPOT</a:t>
              </a:r>
            </a:p>
          </p:txBody>
        </p:sp>
        <p:sp>
          <p:nvSpPr>
            <p:cNvPr id="73" name="TextBox 72"/>
            <p:cNvSpPr txBox="1"/>
            <p:nvPr/>
          </p:nvSpPr>
          <p:spPr>
            <a:xfrm>
              <a:off x="4387841"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4.</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CLOSING</a:t>
              </a:r>
            </a:p>
            <a:p>
              <a:pPr defTabSz="961813"/>
              <a:r>
                <a:rPr lang="en-US" sz="1050" b="1" dirty="0">
                  <a:solidFill>
                    <a:srgbClr val="8A8A8D"/>
                  </a:solidFill>
                  <a:latin typeface="Arial"/>
                  <a:ea typeface="Impact" charset="0"/>
                  <a:cs typeface="Impact" charset="0"/>
                </a:rPr>
                <a:t>IDENT</a:t>
              </a:r>
            </a:p>
          </p:txBody>
        </p:sp>
        <p:sp>
          <p:nvSpPr>
            <p:cNvPr id="74" name="TextBox 73"/>
            <p:cNvSpPr txBox="1"/>
            <p:nvPr/>
          </p:nvSpPr>
          <p:spPr>
            <a:xfrm>
              <a:off x="5279444"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5.</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SILVER SPOT</a:t>
              </a:r>
            </a:p>
          </p:txBody>
        </p:sp>
        <p:sp>
          <p:nvSpPr>
            <p:cNvPr id="75" name="TextBox 74"/>
            <p:cNvSpPr txBox="1"/>
            <p:nvPr/>
          </p:nvSpPr>
          <p:spPr>
            <a:xfrm>
              <a:off x="6519060" y="2453184"/>
              <a:ext cx="1028787"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6.</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 </a:t>
              </a:r>
            </a:p>
            <a:p>
              <a:pPr defTabSz="961813"/>
              <a:r>
                <a:rPr lang="en-US" sz="1050" b="1" dirty="0">
                  <a:solidFill>
                    <a:srgbClr val="8A8A8D"/>
                  </a:solidFill>
                  <a:latin typeface="Arial"/>
                  <a:ea typeface="Impact" charset="0"/>
                  <a:cs typeface="Impact" charset="0"/>
                </a:rPr>
                <a:t>TRAILERS</a:t>
              </a:r>
            </a:p>
          </p:txBody>
        </p:sp>
        <p:sp>
          <p:nvSpPr>
            <p:cNvPr id="76" name="TextBox 75"/>
            <p:cNvSpPr txBox="1"/>
            <p:nvPr/>
          </p:nvSpPr>
          <p:spPr>
            <a:xfrm>
              <a:off x="8245981"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7.</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GOLD </a:t>
              </a:r>
            </a:p>
            <a:p>
              <a:pPr defTabSz="961813"/>
              <a:r>
                <a:rPr lang="en-US" sz="1050" b="1" dirty="0">
                  <a:solidFill>
                    <a:srgbClr val="FFFEFF"/>
                  </a:solidFill>
                  <a:latin typeface="Arial"/>
                  <a:ea typeface="Impact" charset="0"/>
                  <a:cs typeface="Impact" charset="0"/>
                </a:rPr>
                <a:t>SPOT</a:t>
              </a:r>
            </a:p>
          </p:txBody>
        </p:sp>
        <p:sp>
          <p:nvSpPr>
            <p:cNvPr id="77" name="TextBox 76"/>
            <p:cNvSpPr txBox="1"/>
            <p:nvPr/>
          </p:nvSpPr>
          <p:spPr>
            <a:xfrm>
              <a:off x="9427077" y="2453184"/>
              <a:ext cx="853449" cy="989145"/>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8.</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a:t>
              </a:r>
            </a:p>
          </p:txBody>
        </p:sp>
      </p:grpSp>
      <p:sp>
        <p:nvSpPr>
          <p:cNvPr id="31" name="TextBox 30"/>
          <p:cNvSpPr txBox="1"/>
          <p:nvPr/>
        </p:nvSpPr>
        <p:spPr>
          <a:xfrm>
            <a:off x="1769659" y="5621000"/>
            <a:ext cx="9903634" cy="480516"/>
          </a:xfrm>
          <a:prstGeom prst="rect">
            <a:avLst/>
          </a:prstGeom>
          <a:noFill/>
          <a:ln>
            <a:noFill/>
          </a:ln>
        </p:spPr>
        <p:txBody>
          <a:bodyPr wrap="square" rtlCol="0">
            <a:spAutoFit/>
          </a:bodyPr>
          <a:lstStyle/>
          <a:p>
            <a:pPr algn="ctr" defTabSz="961813">
              <a:lnSpc>
                <a:spcPts val="3300"/>
              </a:lnSpc>
            </a:pPr>
            <a:r>
              <a:rPr lang="en-US" sz="2426" b="1" dirty="0">
                <a:solidFill>
                  <a:srgbClr val="8A8A8D"/>
                </a:solidFill>
                <a:latin typeface="Arial"/>
              </a:rPr>
              <a:t>Average amount of brand advertising in reel: 11 minutes</a:t>
            </a:r>
          </a:p>
        </p:txBody>
      </p:sp>
    </p:spTree>
    <p:extLst>
      <p:ext uri="{BB962C8B-B14F-4D97-AF65-F5344CB8AC3E}">
        <p14:creationId xmlns:p14="http://schemas.microsoft.com/office/powerpoint/2010/main" val="34974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00" y="239194"/>
            <a:ext cx="9310008" cy="409568"/>
          </a:xfrm>
        </p:spPr>
        <p:txBody>
          <a:bodyPr/>
          <a:lstStyle/>
          <a:p>
            <a:r>
              <a:rPr lang="en-GB" sz="3087" dirty="0"/>
              <a:t>The Gold, Silver &amp; Bronze spots</a:t>
            </a:r>
          </a:p>
        </p:txBody>
      </p:sp>
      <p:grpSp>
        <p:nvGrpSpPr>
          <p:cNvPr id="53" name="Group 52"/>
          <p:cNvGrpSpPr/>
          <p:nvPr/>
        </p:nvGrpSpPr>
        <p:grpSpPr>
          <a:xfrm>
            <a:off x="693596" y="1907004"/>
            <a:ext cx="12519694" cy="3016609"/>
            <a:chOff x="158182" y="2405264"/>
            <a:chExt cx="10122344" cy="2438969"/>
          </a:xfrm>
        </p:grpSpPr>
        <p:sp>
          <p:nvSpPr>
            <p:cNvPr id="54" name="Rectangle 53"/>
            <p:cNvSpPr/>
            <p:nvPr/>
          </p:nvSpPr>
          <p:spPr>
            <a:xfrm>
              <a:off x="169387" y="2405264"/>
              <a:ext cx="740941"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5" name="TextBox 54"/>
            <p:cNvSpPr txBox="1"/>
            <p:nvPr/>
          </p:nvSpPr>
          <p:spPr>
            <a:xfrm>
              <a:off x="158182"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1. </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OPENING IDENT</a:t>
              </a:r>
            </a:p>
          </p:txBody>
        </p:sp>
        <p:cxnSp>
          <p:nvCxnSpPr>
            <p:cNvPr id="56" name="Straight Arrow Connector 55"/>
            <p:cNvCxnSpPr/>
            <p:nvPr/>
          </p:nvCxnSpPr>
          <p:spPr>
            <a:xfrm>
              <a:off x="438951"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989802" y="2405264"/>
              <a:ext cx="2076363" cy="2438969"/>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8" name="Rectangle 57"/>
            <p:cNvSpPr/>
            <p:nvPr/>
          </p:nvSpPr>
          <p:spPr>
            <a:xfrm>
              <a:off x="3145639" y="2405264"/>
              <a:ext cx="1172671" cy="2438969"/>
            </a:xfrm>
            <a:prstGeom prst="rect">
              <a:avLst/>
            </a:prstGeom>
            <a:solidFill>
              <a:srgbClr val="EB9E62"/>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9" name="Rectangle 58"/>
            <p:cNvSpPr/>
            <p:nvPr/>
          </p:nvSpPr>
          <p:spPr>
            <a:xfrm>
              <a:off x="4397784" y="2405264"/>
              <a:ext cx="741600"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0" name="Rectangle 59"/>
            <p:cNvSpPr/>
            <p:nvPr/>
          </p:nvSpPr>
          <p:spPr>
            <a:xfrm>
              <a:off x="5218858" y="2405264"/>
              <a:ext cx="1190293" cy="2438969"/>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1" name="Rectangle 60"/>
            <p:cNvSpPr/>
            <p:nvPr/>
          </p:nvSpPr>
          <p:spPr>
            <a:xfrm>
              <a:off x="6488625" y="2405264"/>
              <a:ext cx="161272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2" name="Rectangle 61"/>
            <p:cNvSpPr/>
            <p:nvPr/>
          </p:nvSpPr>
          <p:spPr>
            <a:xfrm>
              <a:off x="8180827" y="2405264"/>
              <a:ext cx="1183017" cy="2438969"/>
            </a:xfrm>
            <a:prstGeom prst="rect">
              <a:avLst/>
            </a:prstGeom>
            <a:solidFill>
              <a:srgbClr val="D7BB77"/>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3" name="Rectangle 62"/>
            <p:cNvSpPr/>
            <p:nvPr/>
          </p:nvSpPr>
          <p:spPr>
            <a:xfrm>
              <a:off x="9443315" y="2405264"/>
              <a:ext cx="47331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cxnSp>
          <p:nvCxnSpPr>
            <p:cNvPr id="64" name="Straight Arrow Connector 63"/>
            <p:cNvCxnSpPr/>
            <p:nvPr/>
          </p:nvCxnSpPr>
          <p:spPr>
            <a:xfrm>
              <a:off x="1945655"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656021"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648338"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706170"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193530"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8672706"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9601921" y="4593221"/>
              <a:ext cx="107577" cy="107577"/>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GB" dirty="0">
                <a:solidFill>
                  <a:srgbClr val="8A8A8D"/>
                </a:solidFill>
                <a:latin typeface="Arial"/>
              </a:endParaRPr>
            </a:p>
          </p:txBody>
        </p:sp>
        <p:sp>
          <p:nvSpPr>
            <p:cNvPr id="71" name="TextBox 70"/>
            <p:cNvSpPr txBox="1"/>
            <p:nvPr/>
          </p:nvSpPr>
          <p:spPr>
            <a:xfrm>
              <a:off x="1092207" y="2453184"/>
              <a:ext cx="853449"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2.</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BRAND </a:t>
              </a:r>
            </a:p>
            <a:p>
              <a:pPr defTabSz="961813"/>
              <a:r>
                <a:rPr lang="en-US" sz="1050" b="1" dirty="0">
                  <a:solidFill>
                    <a:srgbClr val="8A8A8D"/>
                  </a:solidFill>
                  <a:latin typeface="Arial"/>
                  <a:ea typeface="Impact" charset="0"/>
                  <a:cs typeface="Impact" charset="0"/>
                </a:rPr>
                <a:t>ADS</a:t>
              </a:r>
            </a:p>
          </p:txBody>
        </p:sp>
        <p:sp>
          <p:nvSpPr>
            <p:cNvPr id="72" name="TextBox 71"/>
            <p:cNvSpPr txBox="1"/>
            <p:nvPr/>
          </p:nvSpPr>
          <p:spPr>
            <a:xfrm>
              <a:off x="3193856"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3.</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BRONZE</a:t>
              </a:r>
            </a:p>
            <a:p>
              <a:pPr defTabSz="961813"/>
              <a:r>
                <a:rPr lang="en-US" sz="1050" b="1" dirty="0">
                  <a:solidFill>
                    <a:srgbClr val="FFFEFF"/>
                  </a:solidFill>
                  <a:latin typeface="Arial"/>
                  <a:ea typeface="Impact" charset="0"/>
                  <a:cs typeface="Impact" charset="0"/>
                </a:rPr>
                <a:t>SPOT</a:t>
              </a:r>
            </a:p>
          </p:txBody>
        </p:sp>
        <p:sp>
          <p:nvSpPr>
            <p:cNvPr id="73" name="TextBox 72"/>
            <p:cNvSpPr txBox="1"/>
            <p:nvPr/>
          </p:nvSpPr>
          <p:spPr>
            <a:xfrm>
              <a:off x="4387841"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4.</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CLOSING</a:t>
              </a:r>
            </a:p>
            <a:p>
              <a:pPr defTabSz="961813"/>
              <a:r>
                <a:rPr lang="en-US" sz="1050" b="1" dirty="0">
                  <a:solidFill>
                    <a:srgbClr val="8A8A8D"/>
                  </a:solidFill>
                  <a:latin typeface="Arial"/>
                  <a:ea typeface="Impact" charset="0"/>
                  <a:cs typeface="Impact" charset="0"/>
                </a:rPr>
                <a:t>IDENT</a:t>
              </a:r>
            </a:p>
          </p:txBody>
        </p:sp>
        <p:sp>
          <p:nvSpPr>
            <p:cNvPr id="74" name="TextBox 73"/>
            <p:cNvSpPr txBox="1"/>
            <p:nvPr/>
          </p:nvSpPr>
          <p:spPr>
            <a:xfrm>
              <a:off x="5279444"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5.</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SILVER SPOT</a:t>
              </a:r>
            </a:p>
          </p:txBody>
        </p:sp>
        <p:sp>
          <p:nvSpPr>
            <p:cNvPr id="75" name="TextBox 74"/>
            <p:cNvSpPr txBox="1"/>
            <p:nvPr/>
          </p:nvSpPr>
          <p:spPr>
            <a:xfrm>
              <a:off x="6519060" y="2453184"/>
              <a:ext cx="1028787"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6.</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 </a:t>
              </a:r>
            </a:p>
            <a:p>
              <a:pPr defTabSz="961813"/>
              <a:r>
                <a:rPr lang="en-US" sz="1050" b="1" dirty="0">
                  <a:solidFill>
                    <a:srgbClr val="8A8A8D"/>
                  </a:solidFill>
                  <a:latin typeface="Arial"/>
                  <a:ea typeface="Impact" charset="0"/>
                  <a:cs typeface="Impact" charset="0"/>
                </a:rPr>
                <a:t>TRAILERS</a:t>
              </a:r>
            </a:p>
          </p:txBody>
        </p:sp>
        <p:sp>
          <p:nvSpPr>
            <p:cNvPr id="76" name="TextBox 75"/>
            <p:cNvSpPr txBox="1"/>
            <p:nvPr/>
          </p:nvSpPr>
          <p:spPr>
            <a:xfrm>
              <a:off x="8245981"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7.</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GOLD </a:t>
              </a:r>
            </a:p>
            <a:p>
              <a:pPr defTabSz="961813"/>
              <a:r>
                <a:rPr lang="en-US" sz="1050" b="1" dirty="0">
                  <a:solidFill>
                    <a:srgbClr val="FFFEFF"/>
                  </a:solidFill>
                  <a:latin typeface="Arial"/>
                  <a:ea typeface="Impact" charset="0"/>
                  <a:cs typeface="Impact" charset="0"/>
                </a:rPr>
                <a:t>SPOT</a:t>
              </a:r>
            </a:p>
          </p:txBody>
        </p:sp>
        <p:sp>
          <p:nvSpPr>
            <p:cNvPr id="77" name="TextBox 76"/>
            <p:cNvSpPr txBox="1"/>
            <p:nvPr/>
          </p:nvSpPr>
          <p:spPr>
            <a:xfrm>
              <a:off x="9427077" y="2453184"/>
              <a:ext cx="853449" cy="989145"/>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8.</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a:t>
              </a:r>
            </a:p>
          </p:txBody>
        </p:sp>
      </p:grpSp>
      <p:sp>
        <p:nvSpPr>
          <p:cNvPr id="29" name="Text Placeholder 2">
            <a:extLst>
              <a:ext uri="{FF2B5EF4-FFF2-40B4-BE49-F238E27FC236}">
                <a16:creationId xmlns:a16="http://schemas.microsoft.com/office/drawing/2014/main" id="{C9C7ADAD-F800-4E87-83CD-81EE316FD786}"/>
              </a:ext>
            </a:extLst>
          </p:cNvPr>
          <p:cNvSpPr>
            <a:spLocks noGrp="1"/>
          </p:cNvSpPr>
          <p:nvPr>
            <p:ph type="body" sz="quarter" idx="14"/>
          </p:nvPr>
        </p:nvSpPr>
        <p:spPr>
          <a:xfrm>
            <a:off x="334103" y="694681"/>
            <a:ext cx="9316338" cy="436608"/>
          </a:xfrm>
        </p:spPr>
        <p:txBody>
          <a:bodyPr/>
          <a:lstStyle/>
          <a:p>
            <a:r>
              <a:rPr lang="en-GB" sz="1544" dirty="0"/>
              <a:t>Take advantage of the most prestigious positions in advertising</a:t>
            </a:r>
          </a:p>
        </p:txBody>
      </p:sp>
      <p:sp>
        <p:nvSpPr>
          <p:cNvPr id="30" name="Text Placeholder 4">
            <a:extLst>
              <a:ext uri="{FF2B5EF4-FFF2-40B4-BE49-F238E27FC236}">
                <a16:creationId xmlns:a16="http://schemas.microsoft.com/office/drawing/2014/main" id="{B4E3A118-7E35-41DF-920F-069F82EADC5D}"/>
              </a:ext>
            </a:extLst>
          </p:cNvPr>
          <p:cNvSpPr txBox="1">
            <a:spLocks/>
          </p:cNvSpPr>
          <p:nvPr/>
        </p:nvSpPr>
        <p:spPr>
          <a:xfrm>
            <a:off x="10615618" y="5029378"/>
            <a:ext cx="1609389" cy="779782"/>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501" dirty="0">
                <a:solidFill>
                  <a:srgbClr val="D7BB77"/>
                </a:solidFill>
              </a:rPr>
              <a:t>100% </a:t>
            </a:r>
          </a:p>
          <a:p>
            <a:pPr algn="ctr"/>
            <a:r>
              <a:rPr lang="en-GB" sz="1200" dirty="0">
                <a:solidFill>
                  <a:schemeClr val="bg1"/>
                </a:solidFill>
              </a:rPr>
              <a:t>of cinemagoers seated when Gold Spot begins</a:t>
            </a:r>
          </a:p>
          <a:p>
            <a:pPr algn="ctr"/>
            <a:r>
              <a:rPr lang="en-GB" sz="1200" dirty="0">
                <a:solidFill>
                  <a:srgbClr val="D7BB77"/>
                </a:solidFill>
              </a:rPr>
              <a:t>+60% rate card</a:t>
            </a:r>
          </a:p>
        </p:txBody>
      </p:sp>
      <p:sp>
        <p:nvSpPr>
          <p:cNvPr id="32" name="Text Placeholder 4">
            <a:extLst>
              <a:ext uri="{FF2B5EF4-FFF2-40B4-BE49-F238E27FC236}">
                <a16:creationId xmlns:a16="http://schemas.microsoft.com/office/drawing/2014/main" id="{B9BFF6FD-14AB-4966-BC38-DEB6EF53BDAE}"/>
              </a:ext>
            </a:extLst>
          </p:cNvPr>
          <p:cNvSpPr txBox="1">
            <a:spLocks/>
          </p:cNvSpPr>
          <p:nvPr/>
        </p:nvSpPr>
        <p:spPr>
          <a:xfrm>
            <a:off x="6961512" y="5029376"/>
            <a:ext cx="1497754" cy="222164"/>
          </a:xfrm>
          <a:prstGeom prst="rect">
            <a:avLst/>
          </a:prstGeom>
        </p:spPr>
        <p:txBody>
          <a:bodyPr wrap="square"/>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501" dirty="0">
                <a:solidFill>
                  <a:srgbClr val="999595"/>
                </a:solidFill>
              </a:rPr>
              <a:t>94% </a:t>
            </a:r>
          </a:p>
          <a:p>
            <a:pPr algn="ctr"/>
            <a:r>
              <a:rPr lang="en-GB" sz="1200" dirty="0">
                <a:solidFill>
                  <a:schemeClr val="bg1"/>
                </a:solidFill>
              </a:rPr>
              <a:t>of cinemagoers seated when Silver Spot begins</a:t>
            </a:r>
          </a:p>
          <a:p>
            <a:pPr algn="ctr"/>
            <a:r>
              <a:rPr lang="en-GB" sz="1200" dirty="0">
                <a:solidFill>
                  <a:srgbClr val="999595"/>
                </a:solidFill>
              </a:rPr>
              <a:t>+30% rate card</a:t>
            </a:r>
          </a:p>
        </p:txBody>
      </p:sp>
      <p:sp>
        <p:nvSpPr>
          <p:cNvPr id="33" name="Text Placeholder 4">
            <a:extLst>
              <a:ext uri="{FF2B5EF4-FFF2-40B4-BE49-F238E27FC236}">
                <a16:creationId xmlns:a16="http://schemas.microsoft.com/office/drawing/2014/main" id="{01463D58-7E0B-45B8-891D-7D9D61A5A7B3}"/>
              </a:ext>
            </a:extLst>
          </p:cNvPr>
          <p:cNvSpPr txBox="1">
            <a:spLocks/>
          </p:cNvSpPr>
          <p:nvPr/>
        </p:nvSpPr>
        <p:spPr>
          <a:xfrm>
            <a:off x="4329440" y="5014627"/>
            <a:ext cx="1640064" cy="76470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501" dirty="0">
                <a:solidFill>
                  <a:srgbClr val="EB9E62"/>
                </a:solidFill>
              </a:rPr>
              <a:t>92% </a:t>
            </a:r>
          </a:p>
          <a:p>
            <a:pPr algn="ctr"/>
            <a:r>
              <a:rPr lang="en-GB" sz="1200" dirty="0">
                <a:solidFill>
                  <a:schemeClr val="bg1"/>
                </a:solidFill>
              </a:rPr>
              <a:t>of cinemagoers seated when Bronze Spot begins</a:t>
            </a:r>
          </a:p>
          <a:p>
            <a:pPr algn="ctr"/>
            <a:r>
              <a:rPr lang="en-GB" sz="1200" dirty="0">
                <a:solidFill>
                  <a:srgbClr val="EB9E62"/>
                </a:solidFill>
              </a:rPr>
              <a:t>+15% rate card</a:t>
            </a:r>
          </a:p>
        </p:txBody>
      </p:sp>
    </p:spTree>
    <p:extLst>
      <p:ext uri="{BB962C8B-B14F-4D97-AF65-F5344CB8AC3E}">
        <p14:creationId xmlns:p14="http://schemas.microsoft.com/office/powerpoint/2010/main" val="70345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53486"/>
            <a:ext cx="3116263" cy="206082"/>
          </a:xfrm>
        </p:spPr>
        <p:txBody>
          <a:bodyPr/>
          <a:lstStyle/>
          <a:p>
            <a:r>
              <a:rPr lang="en-GB" dirty="0">
                <a:solidFill>
                  <a:srgbClr val="000000"/>
                </a:solidFill>
              </a:rPr>
              <a:t>*Source: </a:t>
            </a:r>
            <a:r>
              <a:rPr lang="en-GB" dirty="0" err="1">
                <a:solidFill>
                  <a:srgbClr val="000000"/>
                </a:solidFill>
              </a:rPr>
              <a:t>Assosia</a:t>
            </a:r>
            <a:endParaRPr lang="en-GB" dirty="0">
              <a:solidFill>
                <a:srgbClr val="000000"/>
              </a:solidFill>
            </a:endParaRPr>
          </a:p>
        </p:txBody>
      </p:sp>
      <p:sp>
        <p:nvSpPr>
          <p:cNvPr id="3" name="Title 2"/>
          <p:cNvSpPr>
            <a:spLocks noGrp="1"/>
          </p:cNvSpPr>
          <p:nvPr>
            <p:ph type="title"/>
          </p:nvPr>
        </p:nvSpPr>
        <p:spPr/>
        <p:txBody>
          <a:bodyPr/>
          <a:lstStyle/>
          <a:p>
            <a:r>
              <a:rPr lang="en-GB" dirty="0"/>
              <a:t>The Gold spot </a:t>
            </a:r>
            <a:endParaRPr lang="en-US" dirty="0"/>
          </a:p>
        </p:txBody>
      </p:sp>
      <p:sp>
        <p:nvSpPr>
          <p:cNvPr id="4" name="Text Placeholder 3"/>
          <p:cNvSpPr>
            <a:spLocks noGrp="1"/>
          </p:cNvSpPr>
          <p:nvPr>
            <p:ph type="body" sz="quarter" idx="27"/>
          </p:nvPr>
        </p:nvSpPr>
        <p:spPr/>
        <p:txBody>
          <a:bodyPr/>
          <a:lstStyle/>
          <a:p>
            <a:r>
              <a:rPr lang="en-GB" dirty="0"/>
              <a:t>The most impactful position in advertising</a:t>
            </a:r>
          </a:p>
          <a:p>
            <a:endParaRPr lang="en-US" dirty="0"/>
          </a:p>
        </p:txBody>
      </p:sp>
      <p:sp>
        <p:nvSpPr>
          <p:cNvPr id="6" name="Rectangle 5"/>
          <p:cNvSpPr/>
          <p:nvPr/>
        </p:nvSpPr>
        <p:spPr>
          <a:xfrm>
            <a:off x="238792" y="4555028"/>
            <a:ext cx="4358816" cy="2308324"/>
          </a:xfrm>
          <a:prstGeom prst="rect">
            <a:avLst/>
          </a:prstGeom>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‘The most valuable few seconds in cinema advertising’ – Media Week</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The Gold Spot is the premium position, helping brands to become an integral part of the cinema experience.</a:t>
            </a:r>
          </a:p>
          <a:p>
            <a:pPr marL="0" marR="0" lvl="0" indent="0" algn="l" defTabSz="961844"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The Gold Spot is the last commercial message after the trailers and sits, on average, six minutes away from any other advertising.</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To book into any premium spots, or find out more, contact your DCM rep.</a:t>
            </a:r>
          </a:p>
        </p:txBody>
      </p:sp>
      <p:grpSp>
        <p:nvGrpSpPr>
          <p:cNvPr id="38" name="Group 37"/>
          <p:cNvGrpSpPr/>
          <p:nvPr/>
        </p:nvGrpSpPr>
        <p:grpSpPr>
          <a:xfrm>
            <a:off x="5001794" y="4555028"/>
            <a:ext cx="4669554" cy="1826141"/>
            <a:chOff x="5116284" y="4260952"/>
            <a:chExt cx="4669554" cy="1826141"/>
          </a:xfrm>
        </p:grpSpPr>
        <p:sp>
          <p:nvSpPr>
            <p:cNvPr id="7" name="Rectangle 6"/>
            <p:cNvSpPr/>
            <p:nvPr/>
          </p:nvSpPr>
          <p:spPr>
            <a:xfrm>
              <a:off x="5116284" y="4260952"/>
              <a:ext cx="4669554" cy="1826141"/>
            </a:xfrm>
            <a:prstGeom prst="rect">
              <a:avLst/>
            </a:prstGeom>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This 60” or longer spot offers standout outside the main ad reel and offers the perfect opportunity to be up close to the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main event.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766673" marR="0" lvl="1" indent="-285750" algn="l" defTabSz="961844" rtl="0" eaLnBrk="1" fontAlgn="auto" latinLnBrk="0" hangingPunct="1">
                <a:lnSpc>
                  <a:spcPct val="100000"/>
                </a:lnSpc>
                <a:spcBef>
                  <a:spcPts val="0"/>
                </a:spcBef>
                <a:spcAft>
                  <a:spcPts val="0"/>
                </a:spcAft>
                <a:buClr>
                  <a:srgbClr val="FFFFFF"/>
                </a:buClr>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100% of cinemagoers are seated when the Gold Spot begins*</a:t>
              </a:r>
            </a:p>
            <a:p>
              <a:pPr marL="766673" marR="0" lvl="1" indent="-285750" algn="l" defTabSz="961844" rtl="0" eaLnBrk="1" fontAlgn="auto" latinLnBrk="0" hangingPunct="1">
                <a:lnSpc>
                  <a:spcPts val="1960"/>
                </a:lnSpc>
                <a:spcBef>
                  <a:spcPts val="0"/>
                </a:spcBef>
                <a:spcAft>
                  <a:spcPts val="0"/>
                </a:spcAft>
                <a:buClr>
                  <a:srgbClr val="FFFFFF"/>
                </a:buClr>
                <a:buSzTx/>
                <a:buFontTx/>
                <a:buChar char="-"/>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766673" marR="0" lvl="1" indent="-285750" algn="l" defTabSz="961844" rtl="0" eaLnBrk="1" fontAlgn="auto" latinLnBrk="0" hangingPunct="1">
                <a:lnSpc>
                  <a:spcPct val="100000"/>
                </a:lnSpc>
                <a:spcBef>
                  <a:spcPts val="0"/>
                </a:spcBef>
                <a:spcAft>
                  <a:spcPts val="0"/>
                </a:spcAft>
                <a:buClr>
                  <a:srgbClr val="FFFFFF"/>
                </a:buClr>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Guaranteed admissions</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reeform 475"/>
            <p:cNvSpPr>
              <a:spLocks noEditPoints="1"/>
            </p:cNvSpPr>
            <p:nvPr/>
          </p:nvSpPr>
          <p:spPr bwMode="auto">
            <a:xfrm>
              <a:off x="5272570" y="5002789"/>
              <a:ext cx="360000" cy="36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D4AF4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9" name="Freeform 475"/>
            <p:cNvSpPr>
              <a:spLocks noEditPoints="1"/>
            </p:cNvSpPr>
            <p:nvPr/>
          </p:nvSpPr>
          <p:spPr bwMode="auto">
            <a:xfrm>
              <a:off x="5272570" y="5544941"/>
              <a:ext cx="360000" cy="36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D4AF4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grpSp>
      <p:sp>
        <p:nvSpPr>
          <p:cNvPr id="11" name="Rectangle 10"/>
          <p:cNvSpPr/>
          <p:nvPr/>
        </p:nvSpPr>
        <p:spPr>
          <a:xfrm>
            <a:off x="334106" y="1614054"/>
            <a:ext cx="954150" cy="2610051"/>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extBox 11"/>
          <p:cNvSpPr txBox="1"/>
          <p:nvPr/>
        </p:nvSpPr>
        <p:spPr>
          <a:xfrm>
            <a:off x="300924" y="1694165"/>
            <a:ext cx="1060419" cy="166342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1. </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DCM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OPENING IDENT</a:t>
            </a:r>
          </a:p>
        </p:txBody>
      </p:sp>
      <p:cxnSp>
        <p:nvCxnSpPr>
          <p:cNvPr id="13" name="Straight Arrow Connector 12"/>
          <p:cNvCxnSpPr/>
          <p:nvPr/>
        </p:nvCxnSpPr>
        <p:spPr>
          <a:xfrm>
            <a:off x="65436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55484" y="1614054"/>
            <a:ext cx="2466817" cy="2610051"/>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5" name="Straight Arrow Connector 14"/>
          <p:cNvCxnSpPr/>
          <p:nvPr/>
        </p:nvCxnSpPr>
        <p:spPr>
          <a:xfrm>
            <a:off x="256109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62005" y="1694165"/>
            <a:ext cx="1013937" cy="147071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2.</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BRAND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ADS</a:t>
            </a:r>
          </a:p>
        </p:txBody>
      </p:sp>
      <p:sp>
        <p:nvSpPr>
          <p:cNvPr id="17" name="Rectangle 16"/>
          <p:cNvSpPr/>
          <p:nvPr/>
        </p:nvSpPr>
        <p:spPr>
          <a:xfrm>
            <a:off x="4089528" y="1614054"/>
            <a:ext cx="1393187" cy="2610051"/>
          </a:xfrm>
          <a:prstGeom prst="rect">
            <a:avLst/>
          </a:prstGeom>
          <a:solidFill>
            <a:srgbClr val="D87F4C"/>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8" name="Straight Arrow Connector 17"/>
          <p:cNvCxnSpPr/>
          <p:nvPr/>
        </p:nvCxnSpPr>
        <p:spPr>
          <a:xfrm>
            <a:off x="4628068" y="3976011"/>
            <a:ext cx="21076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13762" y="1694165"/>
            <a:ext cx="1098195" cy="147071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3.</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BRONZE</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SPOT</a:t>
            </a:r>
          </a:p>
        </p:txBody>
      </p:sp>
      <p:sp>
        <p:nvSpPr>
          <p:cNvPr id="20" name="Rectangle 19"/>
          <p:cNvSpPr/>
          <p:nvPr/>
        </p:nvSpPr>
        <p:spPr>
          <a:xfrm>
            <a:off x="5649943" y="1614054"/>
            <a:ext cx="953853" cy="2610051"/>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1" name="Straight Arrow Connector 20"/>
          <p:cNvCxnSpPr/>
          <p:nvPr/>
        </p:nvCxnSpPr>
        <p:spPr>
          <a:xfrm>
            <a:off x="596851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660765" y="1694165"/>
            <a:ext cx="1056473" cy="166342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4.</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DCM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CLOSING</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IDENT</a:t>
            </a:r>
          </a:p>
        </p:txBody>
      </p:sp>
      <p:sp>
        <p:nvSpPr>
          <p:cNvPr id="23" name="Rectangle 22"/>
          <p:cNvSpPr/>
          <p:nvPr/>
        </p:nvSpPr>
        <p:spPr>
          <a:xfrm>
            <a:off x="6771024" y="1614054"/>
            <a:ext cx="1414125" cy="2610051"/>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4" name="Straight Arrow Connector 23"/>
          <p:cNvCxnSpPr/>
          <p:nvPr/>
        </p:nvCxnSpPr>
        <p:spPr>
          <a:xfrm>
            <a:off x="7298172" y="3976011"/>
            <a:ext cx="210769"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49151" y="1694165"/>
            <a:ext cx="1013939" cy="1115690"/>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5.</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SILVER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SPOT</a:t>
            </a:r>
          </a:p>
        </p:txBody>
      </p:sp>
      <p:sp>
        <p:nvSpPr>
          <p:cNvPr id="26" name="Rectangle 25"/>
          <p:cNvSpPr/>
          <p:nvPr/>
        </p:nvSpPr>
        <p:spPr>
          <a:xfrm>
            <a:off x="8352377" y="1614054"/>
            <a:ext cx="1915996" cy="2610051"/>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7" name="Straight Arrow Connector 26"/>
          <p:cNvCxnSpPr/>
          <p:nvPr/>
        </p:nvCxnSpPr>
        <p:spPr>
          <a:xfrm>
            <a:off x="913199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365456" y="1694165"/>
            <a:ext cx="1222247" cy="1115690"/>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6.</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FILM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TRAILERS</a:t>
            </a:r>
          </a:p>
        </p:txBody>
      </p:sp>
      <p:grpSp>
        <p:nvGrpSpPr>
          <p:cNvPr id="29" name="Group 28"/>
          <p:cNvGrpSpPr/>
          <p:nvPr/>
        </p:nvGrpSpPr>
        <p:grpSpPr>
          <a:xfrm>
            <a:off x="12514449" y="1614054"/>
            <a:ext cx="562323" cy="2610051"/>
            <a:chOff x="9464573" y="1500165"/>
            <a:chExt cx="426582" cy="1980000"/>
          </a:xfrm>
        </p:grpSpPr>
        <p:sp>
          <p:nvSpPr>
            <p:cNvPr id="35" name="Rectangle 34"/>
            <p:cNvSpPr/>
            <p:nvPr/>
          </p:nvSpPr>
          <p:spPr>
            <a:xfrm>
              <a:off x="9464573" y="1500165"/>
              <a:ext cx="426582" cy="1980000"/>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Oval 35"/>
            <p:cNvSpPr/>
            <p:nvPr/>
          </p:nvSpPr>
          <p:spPr>
            <a:xfrm>
              <a:off x="9607517" y="3243483"/>
              <a:ext cx="96955" cy="96955"/>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8A8A8D"/>
                </a:solidFill>
                <a:effectLst/>
                <a:uLnTx/>
                <a:uFillTx/>
                <a:latin typeface="Arial"/>
                <a:ea typeface="+mn-ea"/>
                <a:cs typeface="+mn-cs"/>
              </a:endParaRPr>
            </a:p>
          </p:txBody>
        </p:sp>
      </p:grpSp>
      <p:sp>
        <p:nvSpPr>
          <p:cNvPr id="30" name="TextBox 29"/>
          <p:cNvSpPr txBox="1"/>
          <p:nvPr/>
        </p:nvSpPr>
        <p:spPr>
          <a:xfrm>
            <a:off x="12495157" y="1694165"/>
            <a:ext cx="1013936" cy="127799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8.</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FILM</a:t>
            </a:r>
          </a:p>
        </p:txBody>
      </p:sp>
      <p:sp>
        <p:nvSpPr>
          <p:cNvPr id="43" name="Rectangle 42"/>
          <p:cNvSpPr/>
          <p:nvPr/>
        </p:nvSpPr>
        <p:spPr>
          <a:xfrm>
            <a:off x="270000" y="1520709"/>
            <a:ext cx="13056533" cy="2860291"/>
          </a:xfrm>
          <a:prstGeom prst="rect">
            <a:avLst/>
          </a:prstGeom>
          <a:solidFill>
            <a:srgbClr val="FFFFFF">
              <a:alpha val="41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2" name="Group 41"/>
          <p:cNvGrpSpPr/>
          <p:nvPr/>
        </p:nvGrpSpPr>
        <p:grpSpPr>
          <a:xfrm>
            <a:off x="10435600" y="1216933"/>
            <a:ext cx="1911619" cy="3363087"/>
            <a:chOff x="10435600" y="1104639"/>
            <a:chExt cx="1911619" cy="3363087"/>
          </a:xfrm>
        </p:grpSpPr>
        <p:sp>
          <p:nvSpPr>
            <p:cNvPr id="32" name="Rectangle 31"/>
            <p:cNvSpPr/>
            <p:nvPr/>
          </p:nvSpPr>
          <p:spPr>
            <a:xfrm>
              <a:off x="10435600" y="1145844"/>
              <a:ext cx="1911619" cy="3321882"/>
            </a:xfrm>
            <a:prstGeom prst="rect">
              <a:avLst/>
            </a:prstGeom>
            <a:solidFill>
              <a:srgbClr val="D4AF4B"/>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33" name="Straight Arrow Connector 32"/>
            <p:cNvCxnSpPr/>
            <p:nvPr/>
          </p:nvCxnSpPr>
          <p:spPr>
            <a:xfrm>
              <a:off x="11133825" y="4189319"/>
              <a:ext cx="459816" cy="0"/>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511959" y="1104639"/>
              <a:ext cx="1379075" cy="1754326"/>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7.</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GOLD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SPOT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+60% rate card</a:t>
              </a:r>
            </a:p>
          </p:txBody>
        </p:sp>
      </p:grpSp>
    </p:spTree>
    <p:extLst>
      <p:ext uri="{BB962C8B-B14F-4D97-AF65-F5344CB8AC3E}">
        <p14:creationId xmlns:p14="http://schemas.microsoft.com/office/powerpoint/2010/main" val="4530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1314A-3C88-43D1-ABBC-B774A7615200}"/>
              </a:ext>
            </a:extLst>
          </p:cNvPr>
          <p:cNvSpPr>
            <a:spLocks noGrp="1"/>
          </p:cNvSpPr>
          <p:nvPr>
            <p:ph type="title"/>
          </p:nvPr>
        </p:nvSpPr>
        <p:spPr/>
        <p:txBody>
          <a:bodyPr/>
          <a:lstStyle/>
          <a:p>
            <a:r>
              <a:rPr lang="en-GB" dirty="0"/>
              <a:t>In the UK CINEMAGOING REMAINS A VALUED AND POPULAR ACTIVITY</a:t>
            </a:r>
          </a:p>
        </p:txBody>
      </p:sp>
      <p:sp>
        <p:nvSpPr>
          <p:cNvPr id="6" name="Text Placeholder 5">
            <a:extLst>
              <a:ext uri="{FF2B5EF4-FFF2-40B4-BE49-F238E27FC236}">
                <a16:creationId xmlns:a16="http://schemas.microsoft.com/office/drawing/2014/main" id="{688E61DA-825B-4833-B1B4-D4771346853E}"/>
              </a:ext>
            </a:extLst>
          </p:cNvPr>
          <p:cNvSpPr>
            <a:spLocks noGrp="1"/>
          </p:cNvSpPr>
          <p:nvPr>
            <p:ph type="body" sz="quarter" idx="11"/>
          </p:nvPr>
        </p:nvSpPr>
        <p:spPr>
          <a:xfrm>
            <a:off x="10182225" y="7251119"/>
            <a:ext cx="3116263" cy="123111"/>
          </a:xfrm>
        </p:spPr>
        <p:txBody>
          <a:bodyPr/>
          <a:lstStyle/>
          <a:p>
            <a:r>
              <a:rPr lang="en-GB" dirty="0"/>
              <a:t>Source: YouGov Profiles, Q1 2022</a:t>
            </a:r>
          </a:p>
        </p:txBody>
      </p:sp>
      <p:graphicFrame>
        <p:nvGraphicFramePr>
          <p:cNvPr id="10" name="Object 1">
            <a:extLst>
              <a:ext uri="{FF2B5EF4-FFF2-40B4-BE49-F238E27FC236}">
                <a16:creationId xmlns:a16="http://schemas.microsoft.com/office/drawing/2014/main" id="{1B77FD2F-7135-42DF-8B37-2E7CCBD14BC7}"/>
              </a:ext>
            </a:extLst>
          </p:cNvPr>
          <p:cNvGraphicFramePr>
            <a:graphicFrameLocks noChangeAspect="1"/>
          </p:cNvGraphicFramePr>
          <p:nvPr>
            <p:extLst>
              <p:ext uri="{D42A27DB-BD31-4B8C-83A1-F6EECF244321}">
                <p14:modId xmlns:p14="http://schemas.microsoft.com/office/powerpoint/2010/main" val="654715638"/>
              </p:ext>
            </p:extLst>
          </p:nvPr>
        </p:nvGraphicFramePr>
        <p:xfrm>
          <a:off x="72508" y="882362"/>
          <a:ext cx="13003412" cy="6026438"/>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 Placeholder 13">
            <a:extLst>
              <a:ext uri="{FF2B5EF4-FFF2-40B4-BE49-F238E27FC236}">
                <a16:creationId xmlns:a16="http://schemas.microsoft.com/office/drawing/2014/main" id="{72B8A7EB-6B16-4005-B996-2C83C07B9616}"/>
              </a:ext>
            </a:extLst>
          </p:cNvPr>
          <p:cNvSpPr txBox="1">
            <a:spLocks/>
          </p:cNvSpPr>
          <p:nvPr/>
        </p:nvSpPr>
        <p:spPr bwMode="gray">
          <a:xfrm>
            <a:off x="6771765" y="1205576"/>
            <a:ext cx="6671185" cy="218812"/>
          </a:xfrm>
          <a:prstGeom prst="rect">
            <a:avLst/>
          </a:prstGeom>
        </p:spPr>
        <p:txBody>
          <a:bodyPr vert="horz" lIns="0" tIns="0" rIns="0" bIns="0" rtlCol="0" anchor="t" anchorCtr="0">
            <a:noAutofit/>
          </a:bodyPr>
          <a:lstStyle>
            <a:lvl1pPr>
              <a:lnSpc>
                <a:spcPts val="1684"/>
              </a:lnSpc>
              <a:buNone/>
              <a:defRPr lang="en-GB" sz="1400" b="1" kern="1200" baseline="0" dirty="0">
                <a:solidFill>
                  <a:schemeClr val="bg1"/>
                </a:solidFill>
                <a:latin typeface="+mn-lt"/>
                <a:ea typeface="+mn-ea"/>
                <a:cs typeface="+mn-cs"/>
              </a:defRPr>
            </a:lvl1pPr>
          </a:lstStyle>
          <a:p>
            <a:pPr algn="ctr"/>
            <a:r>
              <a:rPr lang="en-GB" b="0" i="0" dirty="0">
                <a:solidFill>
                  <a:schemeClr val="accent6"/>
                </a:solidFill>
                <a:effectLst/>
                <a:latin typeface="Graphik"/>
              </a:rPr>
              <a:t>% of people who have a positive opinion of an activity</a:t>
            </a:r>
          </a:p>
        </p:txBody>
      </p:sp>
      <p:sp>
        <p:nvSpPr>
          <p:cNvPr id="2" name="Rectangle 1">
            <a:extLst>
              <a:ext uri="{FF2B5EF4-FFF2-40B4-BE49-F238E27FC236}">
                <a16:creationId xmlns:a16="http://schemas.microsoft.com/office/drawing/2014/main" id="{7EF710E6-C849-4F0B-BFAD-B9018AE2FFAB}"/>
              </a:ext>
            </a:extLst>
          </p:cNvPr>
          <p:cNvSpPr/>
          <p:nvPr/>
        </p:nvSpPr>
        <p:spPr>
          <a:xfrm>
            <a:off x="2647950" y="1314982"/>
            <a:ext cx="1152525" cy="5363919"/>
          </a:xfrm>
          <a:prstGeom prst="rect">
            <a:avLst/>
          </a:prstGeom>
          <a:noFill/>
          <a:ln w="19050">
            <a:solidFill>
              <a:srgbClr val="0099A8"/>
            </a:solidFill>
            <a:prstDash val="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Tree>
    <p:extLst>
      <p:ext uri="{BB962C8B-B14F-4D97-AF65-F5344CB8AC3E}">
        <p14:creationId xmlns:p14="http://schemas.microsoft.com/office/powerpoint/2010/main" val="101295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C6F4009-6799-425B-A048-1124F7DC27E4}"/>
              </a:ext>
            </a:extLst>
          </p:cNvPr>
          <p:cNvSpPr txBox="1">
            <a:spLocks/>
          </p:cNvSpPr>
          <p:nvPr/>
        </p:nvSpPr>
        <p:spPr>
          <a:xfrm>
            <a:off x="149050" y="135472"/>
            <a:ext cx="10263097" cy="451568"/>
          </a:xfrm>
          <a:prstGeom prst="rect">
            <a:avLst/>
          </a:prstGeom>
        </p:spPr>
        <p:txBody>
          <a:bodyPr/>
          <a:lstStyle>
            <a:lvl1pPr algn="l" defTabSz="872296" rtl="0" eaLnBrk="1" latinLnBrk="0" hangingPunct="1">
              <a:spcBef>
                <a:spcPct val="0"/>
              </a:spcBef>
              <a:buNone/>
              <a:defRPr sz="2539" b="0" kern="1200" cap="all" spc="0">
                <a:ln w="22225">
                  <a:noFill/>
                  <a:prstDash val="solid"/>
                </a:ln>
                <a:solidFill>
                  <a:srgbClr val="000000"/>
                </a:solidFill>
                <a:effectLst/>
                <a:latin typeface="+mj-lt"/>
                <a:ea typeface="+mj-ea"/>
                <a:cs typeface="+mj-cs"/>
              </a:defRPr>
            </a:lvl1pPr>
          </a:lstStyle>
          <a:p>
            <a:pPr>
              <a:defRPr/>
            </a:pPr>
            <a:r>
              <a:rPr lang="en-US" sz="3087" spc="55" dirty="0"/>
              <a:t>CINEMA OFFERS A RANGE OF BUYING OPTIONS FOR BRANDS</a:t>
            </a:r>
          </a:p>
        </p:txBody>
      </p:sp>
      <p:grpSp>
        <p:nvGrpSpPr>
          <p:cNvPr id="2" name="Group 1"/>
          <p:cNvGrpSpPr/>
          <p:nvPr/>
        </p:nvGrpSpPr>
        <p:grpSpPr>
          <a:xfrm>
            <a:off x="3230778" y="949553"/>
            <a:ext cx="6981394" cy="5836814"/>
            <a:chOff x="2875128" y="674112"/>
            <a:chExt cx="6670342" cy="5576758"/>
          </a:xfrm>
        </p:grpSpPr>
        <p:pic>
          <p:nvPicPr>
            <p:cNvPr id="6" name="Picture 5">
              <a:extLst>
                <a:ext uri="{FF2B5EF4-FFF2-40B4-BE49-F238E27FC236}">
                  <a16:creationId xmlns:a16="http://schemas.microsoft.com/office/drawing/2014/main" id="{94AA4D63-AD90-4B51-AA7B-D624161D0A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5128" y="674112"/>
              <a:ext cx="6670342" cy="5576758"/>
            </a:xfrm>
            <a:prstGeom prst="rect">
              <a:avLst/>
            </a:prstGeom>
          </p:spPr>
        </p:pic>
        <p:sp>
          <p:nvSpPr>
            <p:cNvPr id="8" name="TextBox 7">
              <a:extLst>
                <a:ext uri="{FF2B5EF4-FFF2-40B4-BE49-F238E27FC236}">
                  <a16:creationId xmlns:a16="http://schemas.microsoft.com/office/drawing/2014/main" id="{5BAF9861-B659-47DB-8678-B843329F7F40}"/>
                </a:ext>
              </a:extLst>
            </p:cNvPr>
            <p:cNvSpPr txBox="1"/>
            <p:nvPr/>
          </p:nvSpPr>
          <p:spPr>
            <a:xfrm>
              <a:off x="4902199" y="1030040"/>
              <a:ext cx="2616200" cy="250383"/>
            </a:xfrm>
            <a:prstGeom prst="rect">
              <a:avLst/>
            </a:prstGeom>
            <a:noFill/>
            <a:ln>
              <a:noFill/>
            </a:ln>
          </p:spPr>
          <p:txBody>
            <a:bodyPr wrap="square" rtlCol="0">
              <a:spAutoFit/>
            </a:bodyPr>
            <a:lstStyle/>
            <a:p>
              <a:pPr algn="ctr"/>
              <a:r>
                <a:rPr lang="en-US" sz="1103" b="1" dirty="0">
                  <a:solidFill>
                    <a:srgbClr val="FFFFFF"/>
                  </a:solidFill>
                </a:rPr>
                <a:t>Audience Guarantee Pack</a:t>
              </a:r>
            </a:p>
          </p:txBody>
        </p:sp>
        <p:sp>
          <p:nvSpPr>
            <p:cNvPr id="9" name="TextBox 8">
              <a:extLst>
                <a:ext uri="{FF2B5EF4-FFF2-40B4-BE49-F238E27FC236}">
                  <a16:creationId xmlns:a16="http://schemas.microsoft.com/office/drawing/2014/main" id="{D3EE124C-0E4D-465A-82CB-F051CF613B10}"/>
                </a:ext>
              </a:extLst>
            </p:cNvPr>
            <p:cNvSpPr txBox="1"/>
            <p:nvPr/>
          </p:nvSpPr>
          <p:spPr>
            <a:xfrm>
              <a:off x="3978253" y="1714525"/>
              <a:ext cx="1445236" cy="736875"/>
            </a:xfrm>
            <a:prstGeom prst="rect">
              <a:avLst/>
            </a:prstGeom>
            <a:noFill/>
            <a:ln>
              <a:noFill/>
            </a:ln>
          </p:spPr>
          <p:txBody>
            <a:bodyPr wrap="square" rtlCol="0">
              <a:spAutoFit/>
            </a:bodyPr>
            <a:lstStyle/>
            <a:p>
              <a:pPr algn="ctr"/>
              <a:r>
                <a:rPr lang="en-US" sz="1103" b="1" dirty="0">
                  <a:solidFill>
                    <a:srgbClr val="FFFFFF"/>
                  </a:solidFill>
                </a:rPr>
                <a:t>Premium / 16-34 Adults / 16-34 Men / 16-34 Women / ABC1 Adults AGP</a:t>
              </a:r>
            </a:p>
          </p:txBody>
        </p:sp>
        <p:sp>
          <p:nvSpPr>
            <p:cNvPr id="10" name="TextBox 9">
              <a:extLst>
                <a:ext uri="{FF2B5EF4-FFF2-40B4-BE49-F238E27FC236}">
                  <a16:creationId xmlns:a16="http://schemas.microsoft.com/office/drawing/2014/main" id="{06CCBF58-69C2-4B33-B444-B336D32D0545}"/>
                </a:ext>
              </a:extLst>
            </p:cNvPr>
            <p:cNvSpPr txBox="1"/>
            <p:nvPr/>
          </p:nvSpPr>
          <p:spPr>
            <a:xfrm>
              <a:off x="5098834" y="4701409"/>
              <a:ext cx="2222930" cy="250383"/>
            </a:xfrm>
            <a:prstGeom prst="rect">
              <a:avLst/>
            </a:prstGeom>
            <a:noFill/>
            <a:ln>
              <a:noFill/>
            </a:ln>
          </p:spPr>
          <p:txBody>
            <a:bodyPr wrap="square" rtlCol="0">
              <a:spAutoFit/>
            </a:bodyPr>
            <a:lstStyle/>
            <a:p>
              <a:pPr algn="ctr"/>
              <a:r>
                <a:rPr lang="en-US" sz="1103" b="1" dirty="0">
                  <a:solidFill>
                    <a:srgbClr val="FFFFFF"/>
                  </a:solidFill>
                </a:rPr>
                <a:t>Film Package</a:t>
              </a:r>
            </a:p>
          </p:txBody>
        </p:sp>
        <p:sp>
          <p:nvSpPr>
            <p:cNvPr id="11" name="TextBox 10">
              <a:extLst>
                <a:ext uri="{FF2B5EF4-FFF2-40B4-BE49-F238E27FC236}">
                  <a16:creationId xmlns:a16="http://schemas.microsoft.com/office/drawing/2014/main" id="{27E0CFC6-7F55-4B2E-B6BF-26316DFAAFB4}"/>
                </a:ext>
              </a:extLst>
            </p:cNvPr>
            <p:cNvSpPr txBox="1"/>
            <p:nvPr/>
          </p:nvSpPr>
          <p:spPr>
            <a:xfrm>
              <a:off x="5444756" y="3788508"/>
              <a:ext cx="1531089" cy="250383"/>
            </a:xfrm>
            <a:prstGeom prst="rect">
              <a:avLst/>
            </a:prstGeom>
            <a:noFill/>
            <a:ln>
              <a:noFill/>
            </a:ln>
          </p:spPr>
          <p:txBody>
            <a:bodyPr wrap="square" rtlCol="0">
              <a:spAutoFit/>
            </a:bodyPr>
            <a:lstStyle/>
            <a:p>
              <a:pPr algn="ctr"/>
              <a:r>
                <a:rPr lang="en-US" sz="1103" b="1" dirty="0">
                  <a:solidFill>
                    <a:srgbClr val="FFFFFF"/>
                  </a:solidFill>
                </a:rPr>
                <a:t>Geo Targeting</a:t>
              </a:r>
            </a:p>
          </p:txBody>
        </p:sp>
        <p:sp>
          <p:nvSpPr>
            <p:cNvPr id="12" name="TextBox 11">
              <a:extLst>
                <a:ext uri="{FF2B5EF4-FFF2-40B4-BE49-F238E27FC236}">
                  <a16:creationId xmlns:a16="http://schemas.microsoft.com/office/drawing/2014/main" id="{0D62B73F-D56C-4D58-AA4A-EBCDC77788B1}"/>
                </a:ext>
              </a:extLst>
            </p:cNvPr>
            <p:cNvSpPr txBox="1"/>
            <p:nvPr/>
          </p:nvSpPr>
          <p:spPr>
            <a:xfrm>
              <a:off x="7007657" y="1943693"/>
              <a:ext cx="1637413" cy="250383"/>
            </a:xfrm>
            <a:prstGeom prst="rect">
              <a:avLst/>
            </a:prstGeom>
            <a:noFill/>
            <a:ln>
              <a:noFill/>
            </a:ln>
          </p:spPr>
          <p:txBody>
            <a:bodyPr wrap="square" rtlCol="0">
              <a:spAutoFit/>
            </a:bodyPr>
            <a:lstStyle/>
            <a:p>
              <a:pPr algn="ctr"/>
              <a:r>
                <a:rPr lang="en-US" sz="1103" b="1" dirty="0">
                  <a:solidFill>
                    <a:srgbClr val="FFFFFF"/>
                  </a:solidFill>
                </a:rPr>
                <a:t>Alcohol</a:t>
              </a:r>
            </a:p>
          </p:txBody>
        </p:sp>
        <p:sp>
          <p:nvSpPr>
            <p:cNvPr id="13" name="TextBox 12">
              <a:extLst>
                <a:ext uri="{FF2B5EF4-FFF2-40B4-BE49-F238E27FC236}">
                  <a16:creationId xmlns:a16="http://schemas.microsoft.com/office/drawing/2014/main" id="{52D989E7-A2AA-45B8-A47D-EBD401CEDF33}"/>
                </a:ext>
              </a:extLst>
            </p:cNvPr>
            <p:cNvSpPr txBox="1"/>
            <p:nvPr/>
          </p:nvSpPr>
          <p:spPr>
            <a:xfrm>
              <a:off x="5444755" y="1943693"/>
              <a:ext cx="1531088" cy="250383"/>
            </a:xfrm>
            <a:prstGeom prst="rect">
              <a:avLst/>
            </a:prstGeom>
            <a:noFill/>
            <a:ln>
              <a:noFill/>
            </a:ln>
          </p:spPr>
          <p:txBody>
            <a:bodyPr wrap="square" rtlCol="0">
              <a:spAutoFit/>
            </a:bodyPr>
            <a:lstStyle/>
            <a:p>
              <a:pPr algn="ctr"/>
              <a:r>
                <a:rPr lang="en-US" sz="1103" b="1" dirty="0">
                  <a:solidFill>
                    <a:srgbClr val="FFFFFF"/>
                  </a:solidFill>
                </a:rPr>
                <a:t>Family</a:t>
              </a:r>
            </a:p>
          </p:txBody>
        </p:sp>
        <p:sp>
          <p:nvSpPr>
            <p:cNvPr id="14" name="TextBox 13">
              <a:extLst>
                <a:ext uri="{FF2B5EF4-FFF2-40B4-BE49-F238E27FC236}">
                  <a16:creationId xmlns:a16="http://schemas.microsoft.com/office/drawing/2014/main" id="{F00EDCF6-7194-4CAC-B78A-D623ABA7D8E2}"/>
                </a:ext>
              </a:extLst>
            </p:cNvPr>
            <p:cNvSpPr txBox="1"/>
            <p:nvPr/>
          </p:nvSpPr>
          <p:spPr>
            <a:xfrm>
              <a:off x="5777069" y="5309171"/>
              <a:ext cx="965692" cy="574711"/>
            </a:xfrm>
            <a:prstGeom prst="rect">
              <a:avLst/>
            </a:prstGeom>
            <a:noFill/>
            <a:ln>
              <a:noFill/>
            </a:ln>
          </p:spPr>
          <p:txBody>
            <a:bodyPr wrap="square" rtlCol="0">
              <a:spAutoFit/>
            </a:bodyPr>
            <a:lstStyle/>
            <a:p>
              <a:pPr algn="ctr"/>
              <a:r>
                <a:rPr lang="en-US" sz="1103" b="1" dirty="0">
                  <a:solidFill>
                    <a:srgbClr val="FFFFFF"/>
                  </a:solidFill>
                </a:rPr>
                <a:t>Regional / Site by </a:t>
              </a:r>
            </a:p>
            <a:p>
              <a:pPr algn="ctr"/>
              <a:r>
                <a:rPr lang="en-US" sz="1103" b="1" dirty="0">
                  <a:solidFill>
                    <a:srgbClr val="FFFFFF"/>
                  </a:solidFill>
                </a:rPr>
                <a:t>site</a:t>
              </a:r>
            </a:p>
          </p:txBody>
        </p:sp>
        <p:sp>
          <p:nvSpPr>
            <p:cNvPr id="15" name="TextBox 14">
              <a:extLst>
                <a:ext uri="{FF2B5EF4-FFF2-40B4-BE49-F238E27FC236}">
                  <a16:creationId xmlns:a16="http://schemas.microsoft.com/office/drawing/2014/main" id="{88EB9DD0-6772-4FF3-AB4E-D6497F329397}"/>
                </a:ext>
              </a:extLst>
            </p:cNvPr>
            <p:cNvSpPr txBox="1"/>
            <p:nvPr/>
          </p:nvSpPr>
          <p:spPr>
            <a:xfrm>
              <a:off x="5444756" y="2863682"/>
              <a:ext cx="1531089" cy="250383"/>
            </a:xfrm>
            <a:prstGeom prst="rect">
              <a:avLst/>
            </a:prstGeom>
            <a:noFill/>
            <a:ln>
              <a:noFill/>
            </a:ln>
          </p:spPr>
          <p:txBody>
            <a:bodyPr wrap="square" rtlCol="0">
              <a:spAutoFit/>
            </a:bodyPr>
            <a:lstStyle/>
            <a:p>
              <a:pPr algn="ctr"/>
              <a:r>
                <a:rPr lang="en-US" sz="1103" b="1" dirty="0">
                  <a:solidFill>
                    <a:srgbClr val="FFFFFF"/>
                  </a:solidFill>
                </a:rPr>
                <a:t>Independents</a:t>
              </a:r>
            </a:p>
          </p:txBody>
        </p:sp>
      </p:grpSp>
    </p:spTree>
    <p:extLst>
      <p:ext uri="{BB962C8B-B14F-4D97-AF65-F5344CB8AC3E}">
        <p14:creationId xmlns:p14="http://schemas.microsoft.com/office/powerpoint/2010/main" val="31642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A crowd of people in a dark room&#10;&#10;Description automatically generated">
            <a:extLst>
              <a:ext uri="{FF2B5EF4-FFF2-40B4-BE49-F238E27FC236}">
                <a16:creationId xmlns:a16="http://schemas.microsoft.com/office/drawing/2014/main" id="{49D048AD-63E1-46BA-83D0-7AA938A9ADA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flipH="1">
            <a:off x="1" y="-1"/>
            <a:ext cx="13442950" cy="7069863"/>
          </a:xfrm>
          <a:prstGeom prst="rect">
            <a:avLst/>
          </a:prstGeom>
        </p:spPr>
      </p:pic>
      <p:sp>
        <p:nvSpPr>
          <p:cNvPr id="4" name="Text Placeholder 3">
            <a:extLst>
              <a:ext uri="{FF2B5EF4-FFF2-40B4-BE49-F238E27FC236}">
                <a16:creationId xmlns:a16="http://schemas.microsoft.com/office/drawing/2014/main" id="{B8D902C8-5FAE-48D7-8BD7-DE427AE9845B}"/>
              </a:ext>
            </a:extLst>
          </p:cNvPr>
          <p:cNvSpPr>
            <a:spLocks noGrp="1"/>
          </p:cNvSpPr>
          <p:nvPr>
            <p:ph type="body" sz="quarter" idx="11"/>
          </p:nvPr>
        </p:nvSpPr>
        <p:spPr/>
        <p:txBody>
          <a:bodyPr/>
          <a:lstStyle/>
          <a:p>
            <a:endParaRPr lang="en-GB"/>
          </a:p>
        </p:txBody>
      </p:sp>
      <p:sp>
        <p:nvSpPr>
          <p:cNvPr id="9" name="Rectangle 8">
            <a:extLst>
              <a:ext uri="{FF2B5EF4-FFF2-40B4-BE49-F238E27FC236}">
                <a16:creationId xmlns:a16="http://schemas.microsoft.com/office/drawing/2014/main" id="{1204F8A0-3228-4BDB-920F-A4B5C2769621}"/>
              </a:ext>
            </a:extLst>
          </p:cNvPr>
          <p:cNvSpPr/>
          <p:nvPr/>
        </p:nvSpPr>
        <p:spPr>
          <a:xfrm>
            <a:off x="707" y="-1"/>
            <a:ext cx="13442244" cy="7069862"/>
          </a:xfrm>
          <a:prstGeom prst="rect">
            <a:avLst/>
          </a:prstGeom>
          <a:solidFill>
            <a:schemeClr val="bg1">
              <a:alpha val="32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7" name="Title 2">
            <a:extLst>
              <a:ext uri="{FF2B5EF4-FFF2-40B4-BE49-F238E27FC236}">
                <a16:creationId xmlns:a16="http://schemas.microsoft.com/office/drawing/2014/main" id="{BD8492DE-C2BE-4DF8-9643-C10788F38404}"/>
              </a:ext>
            </a:extLst>
          </p:cNvPr>
          <p:cNvSpPr>
            <a:spLocks noGrp="1"/>
          </p:cNvSpPr>
          <p:nvPr>
            <p:ph type="title"/>
          </p:nvPr>
        </p:nvSpPr>
        <p:spPr bwMode="gray">
          <a:xfrm>
            <a:off x="268753" y="251066"/>
            <a:ext cx="9308541" cy="409568"/>
          </a:xfrm>
        </p:spPr>
        <p:txBody>
          <a:bodyPr/>
          <a:lstStyle/>
          <a:p>
            <a:r>
              <a:rPr lang="en-US" sz="3087" spc="50" dirty="0">
                <a:solidFill>
                  <a:srgbClr val="FFFFFF"/>
                </a:solidFill>
              </a:rPr>
              <a:t>Audience guarantee pack (</a:t>
            </a:r>
            <a:r>
              <a:rPr lang="en-US" sz="3087" spc="50" dirty="0" err="1">
                <a:solidFill>
                  <a:srgbClr val="FFFFFF"/>
                </a:solidFill>
              </a:rPr>
              <a:t>agp</a:t>
            </a:r>
            <a:r>
              <a:rPr lang="en-US" sz="3087" spc="50" dirty="0">
                <a:solidFill>
                  <a:srgbClr val="FFFFFF"/>
                </a:solidFill>
              </a:rPr>
              <a:t>)</a:t>
            </a:r>
            <a:endParaRPr lang="en-GB" sz="3087" spc="50" dirty="0">
              <a:solidFill>
                <a:srgbClr val="FFFFFF"/>
              </a:solidFill>
            </a:endParaRPr>
          </a:p>
        </p:txBody>
      </p:sp>
      <p:sp>
        <p:nvSpPr>
          <p:cNvPr id="8" name="Rectangle 7">
            <a:extLst>
              <a:ext uri="{FF2B5EF4-FFF2-40B4-BE49-F238E27FC236}">
                <a16:creationId xmlns:a16="http://schemas.microsoft.com/office/drawing/2014/main" id="{161CD9F9-D273-4DBD-898F-98B68C9D1F4D}"/>
              </a:ext>
            </a:extLst>
          </p:cNvPr>
          <p:cNvSpPr/>
          <p:nvPr/>
        </p:nvSpPr>
        <p:spPr>
          <a:xfrm>
            <a:off x="268754" y="908406"/>
            <a:ext cx="5764912" cy="4770537"/>
          </a:xfrm>
          <a:prstGeom prst="rect">
            <a:avLst/>
          </a:prstGeom>
        </p:spPr>
        <p:txBody>
          <a:bodyPr wrap="square" lIns="0">
            <a:spAutoFit/>
          </a:bodyPr>
          <a:lstStyle/>
          <a:p>
            <a:pPr defTabSz="961813"/>
            <a:r>
              <a:rPr lang="en-GB" sz="1600" dirty="0">
                <a:solidFill>
                  <a:srgbClr val="FFFFFF"/>
                </a:solidFill>
                <a:latin typeface="Arial" charset="0"/>
                <a:ea typeface="Arial" charset="0"/>
                <a:cs typeface="Arial" charset="0"/>
              </a:rPr>
              <a:t>Cinema’s most popular buying route. </a:t>
            </a:r>
          </a:p>
          <a:p>
            <a:pPr defTabSz="961813"/>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ea typeface="Arial" charset="0"/>
                <a:cs typeface="Arial" charset="0"/>
              </a:rPr>
              <a:t>Guaranteed industry admissions</a:t>
            </a:r>
          </a:p>
          <a:p>
            <a:pPr marL="285750" indent="-285750" defTabSz="961813">
              <a:buFont typeface="Arial" panose="020B0604020202020204" pitchFamily="34" charset="0"/>
              <a:buChar char="−"/>
            </a:pPr>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The broadest and most cost-effective way of reaching the whole cinema audience in any given campaign period - offering the best opportunity to achieve mass reach</a:t>
            </a:r>
          </a:p>
          <a:p>
            <a:pPr marL="285750" indent="-285750" defTabSz="961813">
              <a:buFont typeface="Arial" panose="020B0604020202020204" pitchFamily="34" charset="0"/>
              <a:buChar char="−"/>
            </a:pPr>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Runs across the variety of films showing over your selected dates</a:t>
            </a:r>
          </a:p>
          <a:p>
            <a:pPr marL="285750" indent="-285750" defTabSz="961813">
              <a:buFont typeface="Arial" panose="020B0604020202020204" pitchFamily="34" charset="0"/>
              <a:buChar char="−"/>
            </a:pPr>
            <a:endParaRPr lang="en-GB" sz="1600" dirty="0">
              <a:solidFill>
                <a:srgbClr val="FFFFFF"/>
              </a:solidFill>
              <a:latin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Can be bought on a national or regional basis</a:t>
            </a:r>
          </a:p>
          <a:p>
            <a:pPr marL="285750" indent="-285750" defTabSz="961813">
              <a:buFont typeface="Arial" panose="020B0604020202020204" pitchFamily="34" charset="0"/>
              <a:buChar char="−"/>
            </a:pPr>
            <a:endParaRPr lang="en-GB" sz="1600" dirty="0">
              <a:solidFill>
                <a:srgbClr val="FFFFFF"/>
              </a:solidFill>
              <a:latin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There are Adult, 1634, Male/Female and Premium AGP options available if campaign requires a more targeted audience approach. </a:t>
            </a:r>
          </a:p>
          <a:p>
            <a:pPr defTabSz="961813"/>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b="1" dirty="0">
                <a:solidFill>
                  <a:srgbClr val="FFFFFF"/>
                </a:solidFill>
                <a:latin typeface="Arial" charset="0"/>
                <a:ea typeface="Arial" charset="0"/>
                <a:cs typeface="Arial" charset="0"/>
              </a:rPr>
              <a:t>30” </a:t>
            </a:r>
            <a:r>
              <a:rPr lang="en-GB" sz="1600" b="1" dirty="0" err="1">
                <a:solidFill>
                  <a:srgbClr val="FFFFFF"/>
                </a:solidFill>
                <a:latin typeface="Arial" charset="0"/>
                <a:ea typeface="Arial" charset="0"/>
                <a:cs typeface="Arial" charset="0"/>
              </a:rPr>
              <a:t>Ratecard</a:t>
            </a:r>
            <a:r>
              <a:rPr lang="en-GB" sz="1600" b="1" dirty="0">
                <a:solidFill>
                  <a:srgbClr val="FFFFFF"/>
                </a:solidFill>
                <a:latin typeface="Arial" charset="0"/>
                <a:ea typeface="Arial" charset="0"/>
                <a:cs typeface="Arial" charset="0"/>
              </a:rPr>
              <a:t> CPT: £60</a:t>
            </a:r>
          </a:p>
          <a:p>
            <a:pPr defTabSz="961813"/>
            <a:endParaRPr lang="en-GB" sz="16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410696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3442950" cy="7086599"/>
          </a:xfrm>
          <a:prstGeom prst="rect">
            <a:avLst/>
          </a:prstGeom>
        </p:spPr>
      </p:pic>
      <p:sp>
        <p:nvSpPr>
          <p:cNvPr id="6" name="Title 2"/>
          <p:cNvSpPr>
            <a:spLocks noGrp="1"/>
          </p:cNvSpPr>
          <p:nvPr>
            <p:ph type="title"/>
          </p:nvPr>
        </p:nvSpPr>
        <p:spPr bwMode="gray">
          <a:xfrm>
            <a:off x="270000" y="206266"/>
            <a:ext cx="9308541" cy="409568"/>
          </a:xfrm>
        </p:spPr>
        <p:txBody>
          <a:bodyPr/>
          <a:lstStyle/>
          <a:p>
            <a:r>
              <a:rPr lang="en-US" spc="50" dirty="0">
                <a:solidFill>
                  <a:srgbClr val="FFFFFF"/>
                </a:solidFill>
              </a:rPr>
              <a:t>Premium / 16-34 / 16-34 MEN / 16-34 WOMEN AGP</a:t>
            </a:r>
            <a:endParaRPr lang="en-GB" spc="50" dirty="0">
              <a:solidFill>
                <a:srgbClr val="FFFFFF"/>
              </a:solidFill>
            </a:endParaRPr>
          </a:p>
        </p:txBody>
      </p:sp>
      <p:sp>
        <p:nvSpPr>
          <p:cNvPr id="7" name="Rectangle 6"/>
          <p:cNvSpPr/>
          <p:nvPr/>
        </p:nvSpPr>
        <p:spPr>
          <a:xfrm>
            <a:off x="285751" y="822100"/>
            <a:ext cx="5606496" cy="5262979"/>
          </a:xfrm>
          <a:prstGeom prst="rect">
            <a:avLst/>
          </a:prstGeom>
        </p:spPr>
        <p:txBody>
          <a:bodyPr wrap="square" l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These four audience guarantee packages are more targeted than our AGP</a:t>
            </a:r>
            <a:r>
              <a:rPr lang="en-GB" sz="1600" dirty="0">
                <a:solidFill>
                  <a:srgbClr val="FFFFFF"/>
                </a:solidFill>
                <a:latin typeface="ArialMT"/>
              </a:rPr>
              <a:t> – selecting films that are forecast to skew towards a specific audience.</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For example, our Premium AGP is more targeted towards an upmarket audience, predominantly incorporating films profiling 68%+ ABC1. </a:t>
            </a:r>
          </a:p>
          <a:p>
            <a:pPr marL="0" marR="0" lvl="0" indent="0" algn="l" defTabSz="961844" rtl="0" eaLnBrk="1" fontAlgn="auto" latinLnBrk="0" hangingPunct="1">
              <a:lnSpc>
                <a:spcPct val="100000"/>
              </a:lnSpc>
              <a:spcBef>
                <a:spcPts val="0"/>
              </a:spcBef>
              <a:spcAft>
                <a:spcPts val="0"/>
              </a:spcAft>
              <a:buClrTx/>
              <a:buSzTx/>
              <a:buFontTx/>
              <a:buNone/>
              <a:tabLst/>
              <a:defRPr/>
            </a:pPr>
            <a:endParaRPr lang="en-GB" sz="1600" dirty="0">
              <a:solidFill>
                <a:srgbClr val="FFFFFF"/>
              </a:solidFill>
              <a:latin typeface="ArialMT"/>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Similarly, a 16-34 Women / 16-34 Men AGP predominantly incorporate films that respectively profile 58%+ female/male.</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R="0" lvl="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     Minimises unwanted wastage and allows for closer audience targeting</a:t>
            </a: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Guaranteed industry admissions p/w</a:t>
            </a: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endParaRPr kumimoji="0" lang="en-GB" sz="1600" b="1" i="0" u="none" strike="noStrike" kern="1200" cap="none" spc="0" normalizeH="0" baseline="0" noProof="0" dirty="0">
              <a:ln>
                <a:noFill/>
              </a:ln>
              <a:solidFill>
                <a:srgbClr val="FFFFFF"/>
              </a:solidFill>
              <a:effectLst/>
              <a:uLnTx/>
              <a:uFillTx/>
              <a:latin typeface="ArialMT"/>
              <a:ea typeface="+mn-ea"/>
              <a:cs typeface="+mn-cs"/>
            </a:endParaRP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16-34 Adult, 16-34 Men &amp; 16-34 Women AGP - £70 ratecard CPT</a:t>
            </a: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Premium AGP - £75 ratecard CPT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p:txBody>
      </p:sp>
    </p:spTree>
    <p:extLst>
      <p:ext uri="{BB962C8B-B14F-4D97-AF65-F5344CB8AC3E}">
        <p14:creationId xmlns:p14="http://schemas.microsoft.com/office/powerpoint/2010/main" val="132033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82" name="Picture 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53" y="0"/>
            <a:ext cx="13442244" cy="695324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353" y="0"/>
            <a:ext cx="13442244" cy="6953243"/>
          </a:xfrm>
          <a:prstGeom prst="rect">
            <a:avLst/>
          </a:prstGeom>
          <a:solidFill>
            <a:schemeClr val="bg1">
              <a:alpha val="32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195586"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bwMode="gray">
          <a:xfrm>
            <a:off x="268753" y="241605"/>
            <a:ext cx="9308541" cy="409568"/>
          </a:xfrm>
        </p:spPr>
        <p:txBody>
          <a:bodyPr/>
          <a:lstStyle/>
          <a:p>
            <a:r>
              <a:rPr lang="en-US" sz="3087" spc="50" dirty="0">
                <a:solidFill>
                  <a:srgbClr val="FFFFFF"/>
                </a:solidFill>
              </a:rPr>
              <a:t>Alcohol/gambling </a:t>
            </a:r>
            <a:r>
              <a:rPr lang="en-US" sz="3087" spc="50" dirty="0" err="1">
                <a:solidFill>
                  <a:srgbClr val="FFFFFF"/>
                </a:solidFill>
              </a:rPr>
              <a:t>agp</a:t>
            </a:r>
            <a:endParaRPr lang="en-GB" sz="3087" spc="50" dirty="0">
              <a:solidFill>
                <a:srgbClr val="FFFFFF"/>
              </a:solidFill>
            </a:endParaRPr>
          </a:p>
        </p:txBody>
      </p:sp>
      <p:sp>
        <p:nvSpPr>
          <p:cNvPr id="13" name="Rectangle 12"/>
          <p:cNvSpPr/>
          <p:nvPr/>
        </p:nvSpPr>
        <p:spPr>
          <a:xfrm>
            <a:off x="268751" y="797248"/>
            <a:ext cx="5396946" cy="3539430"/>
          </a:xfrm>
          <a:prstGeom prst="rect">
            <a:avLst/>
          </a:prstGeom>
        </p:spPr>
        <p:txBody>
          <a:bodyPr wrap="square" lIns="0">
            <a:spAutoFit/>
          </a:bodyPr>
          <a:lstStyle/>
          <a:p>
            <a:r>
              <a:rPr lang="en-GB" sz="1600" dirty="0">
                <a:solidFill>
                  <a:srgbClr val="FFFFFF"/>
                </a:solidFill>
                <a:latin typeface="Arial" charset="0"/>
                <a:cs typeface="Arial" charset="0"/>
              </a:rPr>
              <a:t>The Alcohol/Gambling AGP allows you to be confident you are only advertising in films that profile over 75% 18+, with all films approved by the Cinema Advertising Association (CAA). </a:t>
            </a:r>
          </a:p>
          <a:p>
            <a:endParaRPr lang="en-GB" sz="1600" dirty="0">
              <a:solidFill>
                <a:srgbClr val="FFFFFF"/>
              </a:solidFill>
              <a:latin typeface="Arial" charset="0"/>
              <a:cs typeface="Arial" charset="0"/>
            </a:endParaRPr>
          </a:p>
          <a:p>
            <a:pPr marL="342889" indent="-342889" defTabSz="961813">
              <a:buFontTx/>
              <a:buChar char="−"/>
            </a:pPr>
            <a:r>
              <a:rPr lang="en-GB" sz="1600" dirty="0">
                <a:solidFill>
                  <a:srgbClr val="FFFFFF"/>
                </a:solidFill>
                <a:latin typeface="ArialMT"/>
              </a:rPr>
              <a:t>Comic book/superhero releases are not included in this AGP </a:t>
            </a:r>
          </a:p>
          <a:p>
            <a:pPr marL="342889" indent="-342889" defTabSz="961813">
              <a:buFontTx/>
              <a:buChar char="−"/>
            </a:pPr>
            <a:endParaRPr lang="en-GB" sz="1600" dirty="0">
              <a:solidFill>
                <a:srgbClr val="FFFFFF"/>
              </a:solidFill>
              <a:latin typeface="ArialMT"/>
            </a:endParaRPr>
          </a:p>
          <a:p>
            <a:pPr marL="342889" indent="-342889" defTabSz="961813">
              <a:buFontTx/>
              <a:buChar char="−"/>
            </a:pPr>
            <a:r>
              <a:rPr lang="en-GB" sz="1600" dirty="0">
                <a:solidFill>
                  <a:srgbClr val="FFFFFF"/>
                </a:solidFill>
                <a:latin typeface="ArialMT"/>
              </a:rPr>
              <a:t>Can be bought on a national or regional basis</a:t>
            </a:r>
          </a:p>
          <a:p>
            <a:pPr marL="342889" indent="-342889" defTabSz="961813">
              <a:buFontTx/>
              <a:buChar char="−"/>
            </a:pPr>
            <a:endParaRPr lang="en-GB" sz="1600" dirty="0">
              <a:solidFill>
                <a:srgbClr val="FFFFFF"/>
              </a:solidFill>
              <a:latin typeface="ArialMT"/>
            </a:endParaRPr>
          </a:p>
          <a:p>
            <a:pPr marL="342889" indent="-342889" defTabSz="961813">
              <a:buFontTx/>
              <a:buChar char="−"/>
            </a:pPr>
            <a:r>
              <a:rPr lang="en-GB" sz="1600" dirty="0">
                <a:solidFill>
                  <a:srgbClr val="FFFFFF"/>
                </a:solidFill>
                <a:latin typeface="ArialMT"/>
              </a:rPr>
              <a:t>Bar sponsorships and sampling are available, with 30% of our sites featuring a bar on the premises</a:t>
            </a:r>
          </a:p>
          <a:p>
            <a:pPr marL="342889" indent="-342889" defTabSz="961813">
              <a:buFontTx/>
              <a:buChar char="−"/>
            </a:pPr>
            <a:endParaRPr lang="en-GB" sz="1600" dirty="0">
              <a:solidFill>
                <a:srgbClr val="FFFFFF"/>
              </a:solidFill>
              <a:latin typeface="ArialMT"/>
            </a:endParaRPr>
          </a:p>
          <a:p>
            <a:pPr marL="342889" indent="-342889" defTabSz="961813">
              <a:buFontTx/>
              <a:buChar char="−"/>
            </a:pPr>
            <a:r>
              <a:rPr lang="en-GB" sz="1600" b="1" dirty="0">
                <a:solidFill>
                  <a:srgbClr val="FFFFFF"/>
                </a:solidFill>
                <a:latin typeface="ArialMT"/>
              </a:rPr>
              <a:t>30” </a:t>
            </a:r>
            <a:r>
              <a:rPr lang="en-GB" sz="1600" b="1" dirty="0" err="1">
                <a:solidFill>
                  <a:srgbClr val="FFFFFF"/>
                </a:solidFill>
                <a:latin typeface="ArialMT"/>
              </a:rPr>
              <a:t>Ratecard</a:t>
            </a:r>
            <a:r>
              <a:rPr lang="en-GB" sz="1600" b="1" dirty="0">
                <a:solidFill>
                  <a:srgbClr val="FFFFFF"/>
                </a:solidFill>
                <a:latin typeface="ArialMT"/>
              </a:rPr>
              <a:t> CPT: £70</a:t>
            </a:r>
            <a:endParaRPr lang="en-GB" sz="1600" dirty="0">
              <a:solidFill>
                <a:srgbClr val="FFFFFF"/>
              </a:solidFill>
              <a:latin typeface="ArialMT"/>
            </a:endParaRPr>
          </a:p>
        </p:txBody>
      </p:sp>
    </p:spTree>
    <p:extLst>
      <p:ext uri="{BB962C8B-B14F-4D97-AF65-F5344CB8AC3E}">
        <p14:creationId xmlns:p14="http://schemas.microsoft.com/office/powerpoint/2010/main" val="420941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gray">
          <a:xfrm flipH="1">
            <a:off x="351" y="-1"/>
            <a:ext cx="13442246" cy="6950254"/>
          </a:xfrm>
          <a:prstGeom prst="rect">
            <a:avLst/>
          </a:prstGeom>
          <a:solidFill>
            <a:schemeClr val="accent5">
              <a:lumMod val="60000"/>
              <a:lumOff val="40000"/>
            </a:schemeClr>
          </a:solidFill>
        </p:spPr>
      </p:pic>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196610"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8FEBE21-785F-41F5-8A95-E178618035BB}"/>
              </a:ext>
            </a:extLst>
          </p:cNvPr>
          <p:cNvSpPr/>
          <p:nvPr/>
        </p:nvSpPr>
        <p:spPr>
          <a:xfrm>
            <a:off x="0" y="0"/>
            <a:ext cx="13442244" cy="6959614"/>
          </a:xfrm>
          <a:prstGeom prst="rect">
            <a:avLst/>
          </a:prstGeom>
          <a:solidFill>
            <a:srgbClr val="000000">
              <a:alpha val="20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3" name="Title 2"/>
          <p:cNvSpPr>
            <a:spLocks noGrp="1"/>
          </p:cNvSpPr>
          <p:nvPr>
            <p:ph type="title"/>
          </p:nvPr>
        </p:nvSpPr>
        <p:spPr bwMode="gray">
          <a:xfrm>
            <a:off x="288473" y="245238"/>
            <a:ext cx="9308541" cy="409568"/>
          </a:xfrm>
        </p:spPr>
        <p:txBody>
          <a:bodyPr/>
          <a:lstStyle/>
          <a:p>
            <a:r>
              <a:rPr lang="en-US" sz="3087" spc="50" dirty="0">
                <a:solidFill>
                  <a:srgbClr val="FFFFFF"/>
                </a:solidFill>
              </a:rPr>
              <a:t>Family pack</a:t>
            </a:r>
            <a:endParaRPr lang="en-GB" sz="3087" spc="50" dirty="0">
              <a:solidFill>
                <a:srgbClr val="FFFFFF"/>
              </a:solidFill>
            </a:endParaRPr>
          </a:p>
        </p:txBody>
      </p:sp>
      <p:sp>
        <p:nvSpPr>
          <p:cNvPr id="13" name="Rectangle 12"/>
          <p:cNvSpPr/>
          <p:nvPr/>
        </p:nvSpPr>
        <p:spPr>
          <a:xfrm>
            <a:off x="288472" y="900044"/>
            <a:ext cx="4806042" cy="4524315"/>
          </a:xfrm>
          <a:prstGeom prst="rect">
            <a:avLst/>
          </a:prstGeom>
        </p:spPr>
        <p:txBody>
          <a:bodyPr wrap="square" lIns="0">
            <a:spAutoFit/>
          </a:bodyPr>
          <a:lstStyle/>
          <a:p>
            <a:r>
              <a:rPr lang="en-GB" sz="1600" dirty="0">
                <a:solidFill>
                  <a:srgbClr val="FFFFFF"/>
                </a:solidFill>
                <a:latin typeface="Arial"/>
              </a:rPr>
              <a:t>The Family Pack allows an advertiser to have presence with all family releases over a given period and utilise the rare opportunity to hit a captive family when they’re all together. </a:t>
            </a:r>
          </a:p>
          <a:p>
            <a:endParaRPr lang="en-GB" sz="1600" dirty="0">
              <a:solidFill>
                <a:srgbClr val="FFFFFF"/>
              </a:solidFill>
              <a:latin typeface="Arial"/>
            </a:endParaRPr>
          </a:p>
          <a:p>
            <a:pPr marL="285750" indent="-285750">
              <a:buFontTx/>
              <a:buChar char="−"/>
            </a:pPr>
            <a:r>
              <a:rPr lang="en-GB" sz="1600" dirty="0">
                <a:solidFill>
                  <a:srgbClr val="FFFFFF"/>
                </a:solidFill>
                <a:latin typeface="Arial"/>
              </a:rPr>
              <a:t>As family films are predominantly released across school holiday periods, admissions will be much more buoyant across these periods.</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Family admissions are available on a national or regional basis</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Creative must be ‘U’ certification</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HFSS regulations apply</a:t>
            </a:r>
          </a:p>
          <a:p>
            <a:pPr marL="285750" indent="-285750" defTabSz="961813">
              <a:buFontTx/>
              <a:buChar char="−"/>
            </a:pPr>
            <a:endParaRPr lang="en-GB" sz="1600" dirty="0">
              <a:solidFill>
                <a:srgbClr val="FFFFFF"/>
              </a:solidFill>
              <a:latin typeface="Arial"/>
            </a:endParaRPr>
          </a:p>
          <a:p>
            <a:pPr marL="285750" indent="-285750" defTabSz="961813">
              <a:buFontTx/>
              <a:buChar char="−"/>
            </a:pPr>
            <a:r>
              <a:rPr lang="en-GB" sz="1600" b="1" dirty="0">
                <a:solidFill>
                  <a:srgbClr val="FFFFFF"/>
                </a:solidFill>
                <a:latin typeface="ArialMT"/>
              </a:rPr>
              <a:t>30” </a:t>
            </a:r>
            <a:r>
              <a:rPr lang="en-GB" sz="1600" b="1" dirty="0" err="1">
                <a:solidFill>
                  <a:srgbClr val="FFFFFF"/>
                </a:solidFill>
                <a:latin typeface="ArialMT"/>
              </a:rPr>
              <a:t>Ratecard</a:t>
            </a:r>
            <a:r>
              <a:rPr lang="en-GB" sz="1600" b="1" dirty="0">
                <a:solidFill>
                  <a:srgbClr val="FFFFFF"/>
                </a:solidFill>
                <a:latin typeface="ArialMT"/>
              </a:rPr>
              <a:t> CPT: £34</a:t>
            </a:r>
          </a:p>
          <a:p>
            <a:pPr defTabSz="961813"/>
            <a:endParaRPr lang="en-GB" sz="1600" dirty="0">
              <a:solidFill>
                <a:srgbClr val="FFFFFF"/>
              </a:solidFill>
              <a:latin typeface="ArialMT"/>
            </a:endParaRPr>
          </a:p>
        </p:txBody>
      </p:sp>
    </p:spTree>
    <p:extLst>
      <p:ext uri="{BB962C8B-B14F-4D97-AF65-F5344CB8AC3E}">
        <p14:creationId xmlns:p14="http://schemas.microsoft.com/office/powerpoint/2010/main" val="26992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3442950" cy="7096991"/>
          </a:xfrm>
          <a:prstGeom prst="rect">
            <a:avLst/>
          </a:prstGeom>
        </p:spPr>
      </p:pic>
      <p:sp>
        <p:nvSpPr>
          <p:cNvPr id="6" name="Title 2"/>
          <p:cNvSpPr txBox="1">
            <a:spLocks/>
          </p:cNvSpPr>
          <p:nvPr/>
        </p:nvSpPr>
        <p:spPr bwMode="gray">
          <a:xfrm>
            <a:off x="266920" y="195123"/>
            <a:ext cx="9308541" cy="409568"/>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50" normalizeH="0" baseline="0" noProof="0">
                <a:ln w="22225">
                  <a:noFill/>
                  <a:prstDash val="solid"/>
                </a:ln>
                <a:solidFill>
                  <a:srgbClr val="FFFFFF"/>
                </a:solidFill>
                <a:effectLst/>
                <a:uLnTx/>
                <a:uFillTx/>
                <a:latin typeface="Impact"/>
                <a:ea typeface="+mj-ea"/>
                <a:cs typeface="+mj-cs"/>
              </a:rPr>
              <a:t>HFSS </a:t>
            </a:r>
            <a:r>
              <a:rPr kumimoji="0" lang="en-US" sz="2800" b="0" i="0" u="none" strike="noStrike" kern="1200" cap="all" spc="50" normalizeH="0" baseline="0" noProof="0" dirty="0" err="1">
                <a:ln w="22225">
                  <a:noFill/>
                  <a:prstDash val="solid"/>
                </a:ln>
                <a:solidFill>
                  <a:srgbClr val="FFFFFF"/>
                </a:solidFill>
                <a:effectLst/>
                <a:uLnTx/>
                <a:uFillTx/>
                <a:latin typeface="Impact"/>
                <a:ea typeface="+mj-ea"/>
                <a:cs typeface="+mj-cs"/>
              </a:rPr>
              <a:t>agp</a:t>
            </a:r>
            <a:endParaRPr kumimoji="0" lang="en-GB" sz="2800" b="0" i="0" u="none" strike="noStrike" kern="1200" cap="all" spc="50" normalizeH="0" baseline="0" noProof="0" dirty="0">
              <a:ln w="22225">
                <a:noFill/>
                <a:prstDash val="solid"/>
              </a:ln>
              <a:solidFill>
                <a:srgbClr val="FFFFFF"/>
              </a:solidFill>
              <a:effectLst/>
              <a:uLnTx/>
              <a:uFillTx/>
              <a:latin typeface="Impact"/>
              <a:ea typeface="+mj-ea"/>
              <a:cs typeface="+mj-cs"/>
            </a:endParaRPr>
          </a:p>
        </p:txBody>
      </p:sp>
      <p:sp>
        <p:nvSpPr>
          <p:cNvPr id="7" name="Rectangle 6"/>
          <p:cNvSpPr/>
          <p:nvPr/>
        </p:nvSpPr>
        <p:spPr>
          <a:xfrm>
            <a:off x="299004" y="799814"/>
            <a:ext cx="5396946" cy="1569660"/>
          </a:xfrm>
          <a:prstGeom prst="rect">
            <a:avLst/>
          </a:prstGeom>
        </p:spPr>
        <p:txBody>
          <a:bodyPr wrap="square" l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This package only includes films that profile 75%+ 16+ and have been approved by the CAA as suitable for brands considered HFSS. </a:t>
            </a: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r>
              <a:rPr kumimoji="0" lang="en-GB" sz="1600" b="1" i="0" u="none" strike="noStrike" kern="1200" cap="none" spc="0" normalizeH="0" baseline="0" noProof="0" dirty="0">
                <a:ln>
                  <a:noFill/>
                </a:ln>
                <a:solidFill>
                  <a:srgbClr val="FFFFFF"/>
                </a:solidFill>
                <a:effectLst/>
                <a:uLnTx/>
                <a:uFillTx/>
                <a:latin typeface="ArialMT"/>
                <a:ea typeface="+mn-ea"/>
                <a:cs typeface="+mn-cs"/>
              </a:rPr>
              <a:t>£65 ratecard CPT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p:txBody>
      </p:sp>
    </p:spTree>
    <p:extLst>
      <p:ext uri="{BB962C8B-B14F-4D97-AF65-F5344CB8AC3E}">
        <p14:creationId xmlns:p14="http://schemas.microsoft.com/office/powerpoint/2010/main" val="105601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FAF8DCD3-8D2E-0043-B316-0FA02F3C9FA6}"/>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a:xfrm>
            <a:off x="353" y="-1"/>
            <a:ext cx="13442244" cy="6948773"/>
          </a:xfrm>
        </p:spPr>
      </p:pic>
      <p:sp>
        <p:nvSpPr>
          <p:cNvPr id="2" name="Rectangle 1"/>
          <p:cNvSpPr/>
          <p:nvPr/>
        </p:nvSpPr>
        <p:spPr>
          <a:xfrm>
            <a:off x="351" y="0"/>
            <a:ext cx="13442246" cy="6948772"/>
          </a:xfrm>
          <a:prstGeom prst="rect">
            <a:avLst/>
          </a:prstGeom>
          <a:solidFill>
            <a:schemeClr val="bg1">
              <a:alpha val="18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197634"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5" name="Title 2">
            <a:extLst>
              <a:ext uri="{FF2B5EF4-FFF2-40B4-BE49-F238E27FC236}">
                <a16:creationId xmlns:a16="http://schemas.microsoft.com/office/drawing/2014/main" id="{2FC00D21-6F69-6E49-890C-19F4E4C4BD4D}"/>
              </a:ext>
            </a:extLst>
          </p:cNvPr>
          <p:cNvSpPr txBox="1">
            <a:spLocks/>
          </p:cNvSpPr>
          <p:nvPr/>
        </p:nvSpPr>
        <p:spPr bwMode="gray">
          <a:xfrm>
            <a:off x="292065" y="243942"/>
            <a:ext cx="9308541" cy="409568"/>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defTabSz="961813"/>
            <a:r>
              <a:rPr lang="en-US" sz="3087" spc="50" dirty="0">
                <a:solidFill>
                  <a:srgbClr val="FFFFFF"/>
                </a:solidFill>
                <a:latin typeface="Impact"/>
              </a:rPr>
              <a:t>Film pack</a:t>
            </a:r>
            <a:endParaRPr lang="en-GB" sz="3087" spc="50" dirty="0">
              <a:solidFill>
                <a:srgbClr val="FFFFFF"/>
              </a:solidFill>
              <a:latin typeface="Impact"/>
            </a:endParaRPr>
          </a:p>
        </p:txBody>
      </p:sp>
      <p:sp>
        <p:nvSpPr>
          <p:cNvPr id="16" name="Rectangle 15">
            <a:extLst>
              <a:ext uri="{FF2B5EF4-FFF2-40B4-BE49-F238E27FC236}">
                <a16:creationId xmlns:a16="http://schemas.microsoft.com/office/drawing/2014/main" id="{ECE6D6CD-D8FF-DC4E-AC31-540D73E9D25D}"/>
              </a:ext>
            </a:extLst>
          </p:cNvPr>
          <p:cNvSpPr/>
          <p:nvPr/>
        </p:nvSpPr>
        <p:spPr>
          <a:xfrm>
            <a:off x="292065" y="830638"/>
            <a:ext cx="4404283" cy="4462760"/>
          </a:xfrm>
          <a:prstGeom prst="rect">
            <a:avLst/>
          </a:prstGeom>
        </p:spPr>
        <p:txBody>
          <a:bodyPr wrap="square" lIns="0">
            <a:spAutoFit/>
          </a:bodyPr>
          <a:lstStyle/>
          <a:p>
            <a:pPr defTabSz="961813"/>
            <a:r>
              <a:rPr lang="en-GB" sz="1600" b="1" dirty="0">
                <a:solidFill>
                  <a:srgbClr val="FFFFFF"/>
                </a:solidFill>
                <a:latin typeface="Arial" panose="020B0604020202020204" pitchFamily="34" charset="0"/>
              </a:rPr>
              <a:t>Choose which specific films you’d like to buy to reach cinemagoers</a:t>
            </a:r>
          </a:p>
          <a:p>
            <a:pPr defTabSz="961813"/>
            <a:endParaRPr lang="en-GB" sz="1600" dirty="0">
              <a:solidFill>
                <a:srgbClr val="FFFFFF"/>
              </a:solidFill>
              <a:latin typeface="Arial" panose="020B0604020202020204" pitchFamily="34" charset="0"/>
            </a:endParaRPr>
          </a:p>
          <a:p>
            <a:pPr marL="285750" indent="-285750">
              <a:buFontTx/>
              <a:buChar char="−"/>
            </a:pPr>
            <a:r>
              <a:rPr lang="en-GB" sz="1600" dirty="0">
                <a:solidFill>
                  <a:srgbClr val="FFFFFF"/>
                </a:solidFill>
                <a:latin typeface="Arial"/>
              </a:rPr>
              <a:t>Film packages allow you to select individual films that profile well against your target audience.</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Booking a film pack is the only way to ensure exhibition with a specific film</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You can choose national or regional targeting</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Film packages offer estimated admissions</a:t>
            </a:r>
          </a:p>
          <a:p>
            <a:pPr marL="285750" indent="-285750" defTabSz="961813">
              <a:buFontTx/>
              <a:buChar char="−"/>
            </a:pPr>
            <a:endParaRPr lang="en-GB" sz="1600" dirty="0">
              <a:solidFill>
                <a:srgbClr val="FFFFFF"/>
              </a:solidFill>
              <a:latin typeface="Arial" panose="020B0604020202020204" pitchFamily="34" charset="0"/>
            </a:endParaRPr>
          </a:p>
          <a:p>
            <a:pPr marL="285750" indent="-285750" defTabSz="961813">
              <a:buFontTx/>
              <a:buChar char="−"/>
            </a:pPr>
            <a:r>
              <a:rPr lang="en-GB" sz="1600" b="1" dirty="0">
                <a:solidFill>
                  <a:srgbClr val="FFFFFF"/>
                </a:solidFill>
                <a:latin typeface="Arial" panose="020B0604020202020204" pitchFamily="34" charset="0"/>
              </a:rPr>
              <a:t>30" </a:t>
            </a:r>
            <a:r>
              <a:rPr lang="en-GB" sz="1600" b="1" dirty="0" err="1">
                <a:solidFill>
                  <a:srgbClr val="FFFFFF"/>
                </a:solidFill>
                <a:latin typeface="Arial" panose="020B0604020202020204" pitchFamily="34" charset="0"/>
              </a:rPr>
              <a:t>Ratecard</a:t>
            </a:r>
            <a:r>
              <a:rPr lang="en-GB" sz="1600" b="1" dirty="0">
                <a:solidFill>
                  <a:srgbClr val="FFFFFF"/>
                </a:solidFill>
                <a:latin typeface="Arial" panose="020B0604020202020204" pitchFamily="34" charset="0"/>
              </a:rPr>
              <a:t> CPT: £80/£100/£120 </a:t>
            </a:r>
          </a:p>
          <a:p>
            <a:pPr defTabSz="961813"/>
            <a:r>
              <a:rPr lang="en-GB" sz="1200" b="1" dirty="0">
                <a:solidFill>
                  <a:srgbClr val="FFFFFF"/>
                </a:solidFill>
                <a:latin typeface="Arial" panose="020B0604020202020204" pitchFamily="34" charset="0"/>
              </a:rPr>
              <a:t>      (major release / blockbuster / super-blockbuster)</a:t>
            </a:r>
          </a:p>
          <a:p>
            <a:pPr defTabSz="961813"/>
            <a:endParaRPr lang="en-GB" sz="1600" dirty="0">
              <a:solidFill>
                <a:srgbClr val="FFFFFF"/>
              </a:solidFill>
              <a:latin typeface="ArialMT"/>
            </a:endParaRPr>
          </a:p>
        </p:txBody>
      </p:sp>
    </p:spTree>
    <p:extLst>
      <p:ext uri="{BB962C8B-B14F-4D97-AF65-F5344CB8AC3E}">
        <p14:creationId xmlns:p14="http://schemas.microsoft.com/office/powerpoint/2010/main" val="359221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2D0712-C9D9-43FF-B908-C73C8D54B191}"/>
              </a:ext>
            </a:extLst>
          </p:cNvPr>
          <p:cNvSpPr>
            <a:spLocks noGrp="1"/>
          </p:cNvSpPr>
          <p:nvPr>
            <p:ph type="title"/>
          </p:nvPr>
        </p:nvSpPr>
        <p:spPr/>
        <p:txBody>
          <a:bodyPr/>
          <a:lstStyle/>
          <a:p>
            <a:r>
              <a:rPr lang="en-GB" dirty="0"/>
              <a:t>how WE identify the right films for your campaign</a:t>
            </a:r>
          </a:p>
        </p:txBody>
      </p:sp>
      <p:sp>
        <p:nvSpPr>
          <p:cNvPr id="9" name="Text Placeholder 8">
            <a:extLst>
              <a:ext uri="{FF2B5EF4-FFF2-40B4-BE49-F238E27FC236}">
                <a16:creationId xmlns:a16="http://schemas.microsoft.com/office/drawing/2014/main" id="{47D17793-72F6-48F8-8615-F45AC0B9550A}"/>
              </a:ext>
            </a:extLst>
          </p:cNvPr>
          <p:cNvSpPr>
            <a:spLocks noGrp="1"/>
          </p:cNvSpPr>
          <p:nvPr>
            <p:ph type="body" sz="quarter" idx="14"/>
          </p:nvPr>
        </p:nvSpPr>
        <p:spPr>
          <a:xfrm>
            <a:off x="270000" y="664058"/>
            <a:ext cx="10950773" cy="436608"/>
          </a:xfrm>
        </p:spPr>
        <p:txBody>
          <a:bodyPr/>
          <a:lstStyle/>
          <a:p>
            <a:r>
              <a:rPr lang="en-GB" dirty="0"/>
              <a:t>Using audience profile data from the CAA Film Monitor survey, DCM can help you identify which films are the best fit for the campaign’s target audience</a:t>
            </a:r>
          </a:p>
        </p:txBody>
      </p:sp>
      <p:sp>
        <p:nvSpPr>
          <p:cNvPr id="12" name="Rectangle 11">
            <a:extLst>
              <a:ext uri="{FF2B5EF4-FFF2-40B4-BE49-F238E27FC236}">
                <a16:creationId xmlns:a16="http://schemas.microsoft.com/office/drawing/2014/main" id="{F38F81CC-026E-41EF-992D-B31873F6F1C3}"/>
              </a:ext>
            </a:extLst>
          </p:cNvPr>
          <p:cNvSpPr/>
          <p:nvPr/>
        </p:nvSpPr>
        <p:spPr>
          <a:xfrm>
            <a:off x="376327" y="1849937"/>
            <a:ext cx="3581332" cy="4676936"/>
          </a:xfrm>
          <a:prstGeom prst="rect">
            <a:avLst/>
          </a:prstGeom>
          <a:noFill/>
          <a:ln>
            <a:solidFill>
              <a:schemeClr val="accent5"/>
            </a:solidFill>
            <a:prstDash val="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dirty="0">
                <a:solidFill>
                  <a:schemeClr val="bg1"/>
                </a:solidFill>
              </a:rPr>
              <a:t>Film Monitor is an online face-to-face survey independently run by Kantar on behalf of the Cinema Advertising Association</a:t>
            </a:r>
          </a:p>
          <a:p>
            <a:pPr algn="ctr"/>
            <a:endParaRPr lang="en-GB" sz="1600" dirty="0">
              <a:solidFill>
                <a:schemeClr val="bg1"/>
              </a:solidFill>
              <a:highlight>
                <a:srgbClr val="FFFF00"/>
              </a:highlight>
            </a:endParaRPr>
          </a:p>
          <a:p>
            <a:pPr algn="ctr"/>
            <a:r>
              <a:rPr lang="en-GB" sz="1600" dirty="0">
                <a:solidFill>
                  <a:schemeClr val="bg1"/>
                </a:solidFill>
              </a:rPr>
              <a:t>Bi-weekly survey will amass a sample of 24,300 respondents (aged 7+) across a calendar year </a:t>
            </a:r>
          </a:p>
          <a:p>
            <a:pPr algn="ctr"/>
            <a:endParaRPr lang="en-GB" sz="1600" dirty="0">
              <a:solidFill>
                <a:schemeClr val="bg1"/>
              </a:solidFill>
              <a:highlight>
                <a:srgbClr val="FFFF00"/>
              </a:highlight>
            </a:endParaRPr>
          </a:p>
          <a:p>
            <a:pPr algn="ctr"/>
            <a:r>
              <a:rPr lang="en-GB" sz="1600" dirty="0">
                <a:solidFill>
                  <a:schemeClr val="bg1"/>
                </a:solidFill>
              </a:rPr>
              <a:t>Presented with a list of c.20 recent cinema releases and asked which they have seen in the cinema recently</a:t>
            </a:r>
          </a:p>
          <a:p>
            <a:pPr algn="ctr"/>
            <a:endParaRPr lang="en-GB" sz="1600" dirty="0">
              <a:solidFill>
                <a:schemeClr val="bg1"/>
              </a:solidFill>
            </a:endParaRPr>
          </a:p>
          <a:p>
            <a:pPr algn="ctr"/>
            <a:r>
              <a:rPr lang="en-GB" sz="1600" dirty="0">
                <a:solidFill>
                  <a:schemeClr val="bg1"/>
                </a:solidFill>
              </a:rPr>
              <a:t>Film Monitor will collect audience profiles for c.100 theatrical releases that account for 88% of all UK admissions*</a:t>
            </a:r>
          </a:p>
        </p:txBody>
      </p:sp>
      <p:sp>
        <p:nvSpPr>
          <p:cNvPr id="13" name="Rectangle 12">
            <a:extLst>
              <a:ext uri="{FF2B5EF4-FFF2-40B4-BE49-F238E27FC236}">
                <a16:creationId xmlns:a16="http://schemas.microsoft.com/office/drawing/2014/main" id="{C8153F75-A3B8-4191-AA33-482AF4EC1586}"/>
              </a:ext>
            </a:extLst>
          </p:cNvPr>
          <p:cNvSpPr/>
          <p:nvPr/>
        </p:nvSpPr>
        <p:spPr>
          <a:xfrm>
            <a:off x="4122549" y="1849937"/>
            <a:ext cx="5507730" cy="4676936"/>
          </a:xfrm>
          <a:prstGeom prst="rect">
            <a:avLst/>
          </a:prstGeom>
          <a:noFill/>
          <a:ln>
            <a:solidFill>
              <a:schemeClr val="accent5"/>
            </a:solidFill>
            <a:prstDash val="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dirty="0">
                <a:solidFill>
                  <a:schemeClr val="bg1"/>
                </a:solidFill>
              </a:rPr>
              <a:t>Every new major theatrical release is given a ‘comparative title’.</a:t>
            </a:r>
          </a:p>
          <a:p>
            <a:pPr algn="ctr"/>
            <a:endParaRPr lang="en-GB" sz="1600" dirty="0">
              <a:solidFill>
                <a:schemeClr val="bg1"/>
              </a:solidFill>
            </a:endParaRPr>
          </a:p>
          <a:p>
            <a:pPr algn="ctr"/>
            <a:r>
              <a:rPr lang="en-GB" sz="1600" dirty="0">
                <a:solidFill>
                  <a:schemeClr val="bg1"/>
                </a:solidFill>
              </a:rPr>
              <a:t>This will be a film released in the last couple of years (that has a robust Film Monitor audience profile) that is a good proxy for the upcoming release and its likely audience demographics. </a:t>
            </a:r>
          </a:p>
          <a:p>
            <a:pPr algn="ctr"/>
            <a:endParaRPr lang="en-GB" sz="1600" dirty="0">
              <a:solidFill>
                <a:schemeClr val="bg1"/>
              </a:solidFill>
            </a:endParaRPr>
          </a:p>
          <a:p>
            <a:pPr algn="ctr"/>
            <a:r>
              <a:rPr lang="en-GB" sz="1600" dirty="0">
                <a:solidFill>
                  <a:schemeClr val="bg1"/>
                </a:solidFill>
              </a:rPr>
              <a:t>For films that are sequels/part of a franchise selecting a comparative is quite obvious (e.g. </a:t>
            </a:r>
            <a:r>
              <a:rPr lang="en-GB" sz="1600" i="1" dirty="0">
                <a:solidFill>
                  <a:schemeClr val="bg1"/>
                </a:solidFill>
              </a:rPr>
              <a:t>Thor: </a:t>
            </a:r>
            <a:r>
              <a:rPr lang="en-GB" sz="1600" i="1" dirty="0" err="1">
                <a:solidFill>
                  <a:schemeClr val="bg1"/>
                </a:solidFill>
              </a:rPr>
              <a:t>Ragnarok</a:t>
            </a:r>
            <a:r>
              <a:rPr lang="en-GB" sz="1600" i="1" dirty="0">
                <a:solidFill>
                  <a:schemeClr val="bg1"/>
                </a:solidFill>
              </a:rPr>
              <a:t> </a:t>
            </a:r>
            <a:r>
              <a:rPr lang="en-GB" sz="1600" dirty="0">
                <a:solidFill>
                  <a:schemeClr val="bg1"/>
                </a:solidFill>
              </a:rPr>
              <a:t>is the comparative for </a:t>
            </a:r>
            <a:r>
              <a:rPr lang="en-GB" sz="1600" i="1" dirty="0">
                <a:solidFill>
                  <a:schemeClr val="bg1"/>
                </a:solidFill>
              </a:rPr>
              <a:t>Thor: Love &amp; Thunder). </a:t>
            </a:r>
            <a:r>
              <a:rPr lang="en-GB" sz="1600" dirty="0">
                <a:solidFill>
                  <a:schemeClr val="bg1"/>
                </a:solidFill>
              </a:rPr>
              <a:t>For others, the selection of a comparative will be based on the BBFC certificate and influenced by genre and factors including director, lead actor/actress and audience trends. </a:t>
            </a:r>
          </a:p>
          <a:p>
            <a:pPr algn="ctr"/>
            <a:endParaRPr lang="en-GB" sz="1600" dirty="0">
              <a:solidFill>
                <a:schemeClr val="bg1"/>
              </a:solidFill>
            </a:endParaRPr>
          </a:p>
          <a:p>
            <a:pPr algn="ctr"/>
            <a:r>
              <a:rPr lang="en-GB" sz="1600" dirty="0">
                <a:solidFill>
                  <a:schemeClr val="bg1"/>
                </a:solidFill>
              </a:rPr>
              <a:t>Using comparatives will help DCM advise brands on which upcoming films best suit their individual campaign needs  -e.g. for brands targeting 16-34 women </a:t>
            </a:r>
            <a:r>
              <a:rPr lang="en-GB" sz="1600" i="1" dirty="0">
                <a:solidFill>
                  <a:schemeClr val="bg1"/>
                </a:solidFill>
              </a:rPr>
              <a:t>Where The Crawdads Sing </a:t>
            </a:r>
            <a:r>
              <a:rPr lang="en-GB" sz="1600" dirty="0">
                <a:solidFill>
                  <a:schemeClr val="bg1"/>
                </a:solidFill>
              </a:rPr>
              <a:t>and </a:t>
            </a:r>
            <a:r>
              <a:rPr lang="en-GB" sz="1600" i="1" dirty="0">
                <a:solidFill>
                  <a:schemeClr val="bg1"/>
                </a:solidFill>
              </a:rPr>
              <a:t>Elvis </a:t>
            </a:r>
            <a:r>
              <a:rPr lang="en-GB" sz="1600" dirty="0">
                <a:solidFill>
                  <a:schemeClr val="bg1"/>
                </a:solidFill>
              </a:rPr>
              <a:t>are good picks. </a:t>
            </a:r>
          </a:p>
        </p:txBody>
      </p:sp>
      <p:sp>
        <p:nvSpPr>
          <p:cNvPr id="19" name="Text Placeholder 15">
            <a:extLst>
              <a:ext uri="{FF2B5EF4-FFF2-40B4-BE49-F238E27FC236}">
                <a16:creationId xmlns:a16="http://schemas.microsoft.com/office/drawing/2014/main" id="{62BC0A74-21BE-4BB5-B9F5-A548F096AD57}"/>
              </a:ext>
            </a:extLst>
          </p:cNvPr>
          <p:cNvSpPr txBox="1">
            <a:spLocks/>
          </p:cNvSpPr>
          <p:nvPr/>
        </p:nvSpPr>
        <p:spPr>
          <a:xfrm>
            <a:off x="10101591" y="3256251"/>
            <a:ext cx="2900953" cy="861774"/>
          </a:xfrm>
          <a:prstGeom prst="rect">
            <a:avLst/>
          </a:prstGeom>
        </p:spPr>
        <p:txBody>
          <a:bodyPr wrap="square" lIns="0" tIns="0" rIns="0" bIns="0" anchor="t" anchorCtr="0">
            <a:spAutoFit/>
          </a:bodyPr>
          <a:lstStyle>
            <a:lvl1pPr marL="0" indent="0" algn="ctr" defTabSz="961844" rtl="0" eaLnBrk="1" latinLnBrk="0" hangingPunct="1">
              <a:lnSpc>
                <a:spcPct val="100000"/>
              </a:lnSpc>
              <a:spcBef>
                <a:spcPts val="0"/>
              </a:spcBef>
              <a:spcAft>
                <a:spcPts val="0"/>
              </a:spcAft>
              <a:buClr>
                <a:srgbClr val="FFFFFF"/>
              </a:buClr>
              <a:buSzPct val="100000"/>
              <a:buFont typeface="Arial"/>
              <a:buNone/>
              <a:defRPr sz="1000" b="1" kern="1200" cap="none" baseline="0">
                <a:solidFill>
                  <a:schemeClr val="accent6"/>
                </a:solidFill>
                <a:latin typeface="+mn-lt"/>
                <a:ea typeface="Impact" charset="0"/>
                <a:cs typeface="Impact" charset="0"/>
              </a:defRPr>
            </a:lvl1pPr>
            <a:lvl2pPr marL="457200" indent="0" algn="l" defTabSz="961844" rtl="0" eaLnBrk="1" latinLnBrk="0" hangingPunct="1">
              <a:lnSpc>
                <a:spcPct val="100000"/>
              </a:lnSpc>
              <a:spcBef>
                <a:spcPts val="0"/>
              </a:spcBef>
              <a:buClr>
                <a:srgbClr val="FFFFFF"/>
              </a:buClr>
              <a:buSzPct val="100000"/>
              <a:buFont typeface="Arial"/>
              <a:buNone/>
              <a:defRPr sz="2000" b="1" kern="1200">
                <a:solidFill>
                  <a:schemeClr val="bg1"/>
                </a:solidFill>
                <a:latin typeface="+mn-lt"/>
                <a:ea typeface="+mn-ea"/>
                <a:cs typeface="+mn-cs"/>
              </a:defRPr>
            </a:lvl2pPr>
            <a:lvl3pPr marL="914400" indent="0" algn="l" defTabSz="961844" rtl="0" eaLnBrk="1" latinLnBrk="0" hangingPunct="1">
              <a:lnSpc>
                <a:spcPct val="100000"/>
              </a:lnSpc>
              <a:spcBef>
                <a:spcPts val="0"/>
              </a:spcBef>
              <a:buClr>
                <a:srgbClr val="FFFFFF"/>
              </a:buClr>
              <a:buSzPct val="100000"/>
              <a:buFont typeface="Arial"/>
              <a:buNone/>
              <a:tabLst/>
              <a:defRPr sz="1800" b="1" kern="1200" baseline="0">
                <a:solidFill>
                  <a:schemeClr val="tx2"/>
                </a:solidFill>
                <a:latin typeface="+mn-lt"/>
                <a:ea typeface="+mn-ea"/>
                <a:cs typeface="+mn-cs"/>
              </a:defRPr>
            </a:lvl3pPr>
            <a:lvl4pPr marL="1371600" indent="0" algn="l" defTabSz="961844" rtl="0" eaLnBrk="1" latinLnBrk="0" hangingPunct="1">
              <a:lnSpc>
                <a:spcPct val="100000"/>
              </a:lnSpc>
              <a:spcBef>
                <a:spcPts val="0"/>
              </a:spcBef>
              <a:buClr>
                <a:srgbClr val="FFFFFF"/>
              </a:buClr>
              <a:buSzPct val="100000"/>
              <a:buFont typeface="Arial"/>
              <a:buNone/>
              <a:tabLst/>
              <a:defRPr sz="1600" b="1" kern="1200">
                <a:solidFill>
                  <a:srgbClr val="000000"/>
                </a:solidFill>
                <a:latin typeface="+mn-lt"/>
                <a:ea typeface="+mn-ea"/>
                <a:cs typeface="+mn-cs"/>
              </a:defRPr>
            </a:lvl4pPr>
            <a:lvl5pPr marL="1828800" indent="0" algn="l" defTabSz="961844" rtl="0" eaLnBrk="1" latinLnBrk="0" hangingPunct="1">
              <a:lnSpc>
                <a:spcPct val="100000"/>
              </a:lnSpc>
              <a:spcBef>
                <a:spcPts val="0"/>
              </a:spcBef>
              <a:buClr>
                <a:srgbClr val="FFFFFF"/>
              </a:buClr>
              <a:buSzPct val="100000"/>
              <a:buFont typeface="Arial"/>
              <a:buNone/>
              <a:tabLst/>
              <a:defRPr sz="1600" b="1" kern="1200">
                <a:solidFill>
                  <a:schemeClr val="accent6"/>
                </a:solidFill>
                <a:latin typeface="+mn-lt"/>
                <a:ea typeface="+mn-ea"/>
                <a:cs typeface="+mn-cs"/>
              </a:defRPr>
            </a:lvl5pPr>
            <a:lvl6pPr marL="22860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6pPr>
            <a:lvl7pPr marL="27432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7pPr>
            <a:lvl8pPr marL="32004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8pPr>
            <a:lvl9pPr marL="36576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9pPr>
          </a:lstStyle>
          <a:p>
            <a:pPr>
              <a:defRPr/>
            </a:pPr>
            <a:r>
              <a:rPr lang="en-GB" sz="1400" dirty="0">
                <a:solidFill>
                  <a:srgbClr val="8A8A8D"/>
                </a:solidFill>
                <a:latin typeface="Arial"/>
              </a:rPr>
              <a:t>Where the Crawdads Sing</a:t>
            </a:r>
          </a:p>
          <a:p>
            <a:pPr>
              <a:defRPr/>
            </a:pPr>
            <a:r>
              <a:rPr lang="en-GB" sz="1400" b="0" i="1" dirty="0">
                <a:solidFill>
                  <a:srgbClr val="8A8A8D"/>
                </a:solidFill>
              </a:rPr>
              <a:t>Comparative: The Girl on the Train</a:t>
            </a:r>
          </a:p>
          <a:p>
            <a:pPr>
              <a:defRPr/>
            </a:pPr>
            <a:r>
              <a:rPr lang="en-GB" sz="1400" b="0" dirty="0">
                <a:solidFill>
                  <a:srgbClr val="8A8A8D"/>
                </a:solidFill>
              </a:rPr>
              <a:t>83% 16-34 Female</a:t>
            </a:r>
          </a:p>
          <a:p>
            <a:pPr>
              <a:defRPr/>
            </a:pPr>
            <a:r>
              <a:rPr lang="en-GB" sz="1400" b="0" dirty="0">
                <a:solidFill>
                  <a:srgbClr val="8A8A8D"/>
                </a:solidFill>
              </a:rPr>
              <a:t>16-34 Female Index: 127</a:t>
            </a:r>
            <a:endParaRPr lang="en-US" sz="1100" b="0" dirty="0">
              <a:solidFill>
                <a:srgbClr val="8A8A8D"/>
              </a:solidFill>
            </a:endParaRPr>
          </a:p>
        </p:txBody>
      </p:sp>
      <p:sp>
        <p:nvSpPr>
          <p:cNvPr id="20" name="Text Placeholder 30">
            <a:extLst>
              <a:ext uri="{FF2B5EF4-FFF2-40B4-BE49-F238E27FC236}">
                <a16:creationId xmlns:a16="http://schemas.microsoft.com/office/drawing/2014/main" id="{AEB85FA5-BBDB-4475-A576-412B3E230457}"/>
              </a:ext>
            </a:extLst>
          </p:cNvPr>
          <p:cNvSpPr txBox="1">
            <a:spLocks/>
          </p:cNvSpPr>
          <p:nvPr/>
        </p:nvSpPr>
        <p:spPr>
          <a:xfrm>
            <a:off x="10058616" y="5639215"/>
            <a:ext cx="2986896" cy="861774"/>
          </a:xfrm>
          <a:prstGeom prst="rect">
            <a:avLst/>
          </a:prstGeom>
          <a:noFill/>
        </p:spPr>
        <p:txBody>
          <a:bodyPr wrap="square" lIns="0" tIns="0" rIns="0" bIns="0" anchor="t" anchorCtr="0">
            <a:spAutoFit/>
          </a:bodyPr>
          <a:lstStyle>
            <a:lvl1pPr marL="0" indent="0" algn="ctr" defTabSz="961844" rtl="0" eaLnBrk="1" latinLnBrk="0" hangingPunct="1">
              <a:lnSpc>
                <a:spcPct val="100000"/>
              </a:lnSpc>
              <a:spcBef>
                <a:spcPts val="0"/>
              </a:spcBef>
              <a:spcAft>
                <a:spcPts val="0"/>
              </a:spcAft>
              <a:buClr>
                <a:srgbClr val="FFFFFF"/>
              </a:buClr>
              <a:buSzPct val="100000"/>
              <a:buFont typeface="Arial"/>
              <a:buNone/>
              <a:defRPr sz="1000" b="1" kern="1200" cap="none" baseline="0">
                <a:solidFill>
                  <a:srgbClr val="8A8A8D"/>
                </a:solidFill>
                <a:latin typeface="+mn-lt"/>
                <a:ea typeface="Impact" charset="0"/>
                <a:cs typeface="Impact" charset="0"/>
              </a:defRPr>
            </a:lvl1pPr>
            <a:lvl2pPr marL="457200" indent="0" algn="l" defTabSz="961844" rtl="0" eaLnBrk="1" latinLnBrk="0" hangingPunct="1">
              <a:lnSpc>
                <a:spcPct val="100000"/>
              </a:lnSpc>
              <a:spcBef>
                <a:spcPts val="0"/>
              </a:spcBef>
              <a:buClr>
                <a:srgbClr val="FFFFFF"/>
              </a:buClr>
              <a:buSzPct val="100000"/>
              <a:buFont typeface="Arial"/>
              <a:buNone/>
              <a:defRPr sz="2000" b="1" kern="1200">
                <a:solidFill>
                  <a:schemeClr val="bg1"/>
                </a:solidFill>
                <a:latin typeface="+mn-lt"/>
                <a:ea typeface="+mn-ea"/>
                <a:cs typeface="+mn-cs"/>
              </a:defRPr>
            </a:lvl2pPr>
            <a:lvl3pPr marL="914400" indent="0" algn="l" defTabSz="961844" rtl="0" eaLnBrk="1" latinLnBrk="0" hangingPunct="1">
              <a:lnSpc>
                <a:spcPct val="100000"/>
              </a:lnSpc>
              <a:spcBef>
                <a:spcPts val="0"/>
              </a:spcBef>
              <a:buClr>
                <a:srgbClr val="FFFFFF"/>
              </a:buClr>
              <a:buSzPct val="100000"/>
              <a:buFont typeface="Arial"/>
              <a:buNone/>
              <a:tabLst/>
              <a:defRPr sz="1800" b="1" kern="1200" baseline="0">
                <a:solidFill>
                  <a:schemeClr val="tx2"/>
                </a:solidFill>
                <a:latin typeface="+mn-lt"/>
                <a:ea typeface="+mn-ea"/>
                <a:cs typeface="+mn-cs"/>
              </a:defRPr>
            </a:lvl3pPr>
            <a:lvl4pPr marL="1371600" indent="0" algn="l" defTabSz="961844" rtl="0" eaLnBrk="1" latinLnBrk="0" hangingPunct="1">
              <a:lnSpc>
                <a:spcPct val="100000"/>
              </a:lnSpc>
              <a:spcBef>
                <a:spcPts val="0"/>
              </a:spcBef>
              <a:buClr>
                <a:srgbClr val="FFFFFF"/>
              </a:buClr>
              <a:buSzPct val="100000"/>
              <a:buFont typeface="Arial"/>
              <a:buNone/>
              <a:tabLst/>
              <a:defRPr sz="1600" b="1" kern="1200">
                <a:solidFill>
                  <a:srgbClr val="000000"/>
                </a:solidFill>
                <a:latin typeface="+mn-lt"/>
                <a:ea typeface="+mn-ea"/>
                <a:cs typeface="+mn-cs"/>
              </a:defRPr>
            </a:lvl4pPr>
            <a:lvl5pPr marL="1828800" indent="0" algn="l" defTabSz="961844" rtl="0" eaLnBrk="1" latinLnBrk="0" hangingPunct="1">
              <a:lnSpc>
                <a:spcPct val="100000"/>
              </a:lnSpc>
              <a:spcBef>
                <a:spcPts val="0"/>
              </a:spcBef>
              <a:buClr>
                <a:srgbClr val="FFFFFF"/>
              </a:buClr>
              <a:buSzPct val="100000"/>
              <a:buFont typeface="Arial"/>
              <a:buNone/>
              <a:tabLst/>
              <a:defRPr sz="1600" b="1" kern="1200">
                <a:solidFill>
                  <a:schemeClr val="accent6"/>
                </a:solidFill>
                <a:latin typeface="+mn-lt"/>
                <a:ea typeface="+mn-ea"/>
                <a:cs typeface="+mn-cs"/>
              </a:defRPr>
            </a:lvl5pPr>
            <a:lvl6pPr marL="22860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6pPr>
            <a:lvl7pPr marL="27432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7pPr>
            <a:lvl8pPr marL="32004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8pPr>
            <a:lvl9pPr marL="36576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9pPr>
          </a:lstStyle>
          <a:p>
            <a:pPr>
              <a:defRPr/>
            </a:pPr>
            <a:r>
              <a:rPr lang="en-GB" sz="1400" dirty="0">
                <a:solidFill>
                  <a:schemeClr val="accent6"/>
                </a:solidFill>
              </a:rPr>
              <a:t>Elvis</a:t>
            </a:r>
          </a:p>
          <a:p>
            <a:pPr>
              <a:defRPr/>
            </a:pPr>
            <a:r>
              <a:rPr lang="en-GB" sz="1400" b="0" i="1" dirty="0">
                <a:solidFill>
                  <a:schemeClr val="accent6"/>
                </a:solidFill>
              </a:rPr>
              <a:t>Comparative: Bohemian Rhapsody</a:t>
            </a:r>
          </a:p>
          <a:p>
            <a:pPr>
              <a:defRPr/>
            </a:pPr>
            <a:r>
              <a:rPr lang="en-GB" sz="1400" b="0" dirty="0">
                <a:solidFill>
                  <a:schemeClr val="accent6"/>
                </a:solidFill>
              </a:rPr>
              <a:t>73% 16-34 Female</a:t>
            </a:r>
          </a:p>
          <a:p>
            <a:pPr>
              <a:defRPr/>
            </a:pPr>
            <a:r>
              <a:rPr lang="en-GB" sz="1400" b="0" dirty="0">
                <a:solidFill>
                  <a:schemeClr val="accent6"/>
                </a:solidFill>
                <a:ea typeface="+mn-ea"/>
                <a:cs typeface="+mn-cs"/>
              </a:rPr>
              <a:t>16-34 Female Index: 113</a:t>
            </a:r>
            <a:endParaRPr lang="en-US" sz="500" b="0" dirty="0">
              <a:solidFill>
                <a:schemeClr val="accent6"/>
              </a:solidFill>
            </a:endParaRPr>
          </a:p>
        </p:txBody>
      </p:sp>
      <p:sp>
        <p:nvSpPr>
          <p:cNvPr id="14" name="Rectangle 13">
            <a:extLst>
              <a:ext uri="{FF2B5EF4-FFF2-40B4-BE49-F238E27FC236}">
                <a16:creationId xmlns:a16="http://schemas.microsoft.com/office/drawing/2014/main" id="{9648BA5E-7D94-4562-A600-DF655E2CD9CC}"/>
              </a:ext>
            </a:extLst>
          </p:cNvPr>
          <p:cNvSpPr/>
          <p:nvPr/>
        </p:nvSpPr>
        <p:spPr>
          <a:xfrm>
            <a:off x="376326" y="1316430"/>
            <a:ext cx="3581333" cy="4949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dirty="0">
                <a:solidFill>
                  <a:schemeClr val="accent2"/>
                </a:solidFill>
                <a:latin typeface="+mj-lt"/>
              </a:rPr>
              <a:t>FILM MONITOR</a:t>
            </a:r>
          </a:p>
        </p:txBody>
      </p:sp>
      <p:sp>
        <p:nvSpPr>
          <p:cNvPr id="15" name="Rectangle 14">
            <a:extLst>
              <a:ext uri="{FF2B5EF4-FFF2-40B4-BE49-F238E27FC236}">
                <a16:creationId xmlns:a16="http://schemas.microsoft.com/office/drawing/2014/main" id="{A1262356-E459-4087-B6BC-1FB5A8099F8E}"/>
              </a:ext>
            </a:extLst>
          </p:cNvPr>
          <p:cNvSpPr/>
          <p:nvPr/>
        </p:nvSpPr>
        <p:spPr>
          <a:xfrm>
            <a:off x="4122549" y="1316430"/>
            <a:ext cx="5507730" cy="4949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dirty="0">
                <a:solidFill>
                  <a:schemeClr val="accent2"/>
                </a:solidFill>
                <a:latin typeface="+mj-lt"/>
              </a:rPr>
              <a:t>COMPARATIVES FOR UPCOMING RELEASE</a:t>
            </a:r>
          </a:p>
        </p:txBody>
      </p:sp>
      <p:sp>
        <p:nvSpPr>
          <p:cNvPr id="16" name="Rectangle 15">
            <a:extLst>
              <a:ext uri="{FF2B5EF4-FFF2-40B4-BE49-F238E27FC236}">
                <a16:creationId xmlns:a16="http://schemas.microsoft.com/office/drawing/2014/main" id="{B6DF1402-1A13-46EB-96A5-24A1389F6DDE}"/>
              </a:ext>
            </a:extLst>
          </p:cNvPr>
          <p:cNvSpPr/>
          <p:nvPr/>
        </p:nvSpPr>
        <p:spPr>
          <a:xfrm>
            <a:off x="9719817" y="1316430"/>
            <a:ext cx="3664497" cy="4949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dirty="0">
                <a:solidFill>
                  <a:schemeClr val="accent2"/>
                </a:solidFill>
                <a:latin typeface="+mj-lt"/>
              </a:rPr>
              <a:t>EXAMPLE: 16-34 WOMEN</a:t>
            </a:r>
          </a:p>
        </p:txBody>
      </p:sp>
      <p:sp>
        <p:nvSpPr>
          <p:cNvPr id="17" name="Text Placeholder 8">
            <a:extLst>
              <a:ext uri="{FF2B5EF4-FFF2-40B4-BE49-F238E27FC236}">
                <a16:creationId xmlns:a16="http://schemas.microsoft.com/office/drawing/2014/main" id="{6DA49376-B1EC-4313-9E3A-D7746E511D76}"/>
              </a:ext>
            </a:extLst>
          </p:cNvPr>
          <p:cNvSpPr txBox="1">
            <a:spLocks/>
          </p:cNvSpPr>
          <p:nvPr/>
        </p:nvSpPr>
        <p:spPr bwMode="gray">
          <a:xfrm>
            <a:off x="11003797" y="7222210"/>
            <a:ext cx="2182678" cy="19027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r"/>
            <a:r>
              <a:rPr lang="en-GB" sz="1100" b="0" dirty="0"/>
              <a:t>*Based on Film Monitor 2022</a:t>
            </a:r>
          </a:p>
        </p:txBody>
      </p:sp>
      <p:pic>
        <p:nvPicPr>
          <p:cNvPr id="4" name="Picture 3">
            <a:extLst>
              <a:ext uri="{FF2B5EF4-FFF2-40B4-BE49-F238E27FC236}">
                <a16:creationId xmlns:a16="http://schemas.microsoft.com/office/drawing/2014/main" id="{BEAA1C04-B954-17C6-01E7-0E8F34E0FCBE}"/>
              </a:ext>
            </a:extLst>
          </p:cNvPr>
          <p:cNvPicPr>
            <a:picLocks noChangeAspect="1"/>
          </p:cNvPicPr>
          <p:nvPr/>
        </p:nvPicPr>
        <p:blipFill rotWithShape="1">
          <a:blip r:embed="rId2"/>
          <a:srcRect t="9227" b="21042"/>
          <a:stretch/>
        </p:blipFill>
        <p:spPr>
          <a:xfrm>
            <a:off x="10504555" y="1985102"/>
            <a:ext cx="2036353" cy="1097453"/>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81634E2A-28FC-91A6-EFA1-D1B4B7DB8AC0}"/>
              </a:ext>
            </a:extLst>
          </p:cNvPr>
          <p:cNvPicPr>
            <a:picLocks noChangeAspect="1"/>
          </p:cNvPicPr>
          <p:nvPr/>
        </p:nvPicPr>
        <p:blipFill rotWithShape="1">
          <a:blip r:embed="rId3"/>
          <a:srcRect t="8229" b="24706"/>
          <a:stretch/>
        </p:blipFill>
        <p:spPr>
          <a:xfrm>
            <a:off x="10533888" y="4332556"/>
            <a:ext cx="2036353" cy="109212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7524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3442950" cy="7086600"/>
          </a:xfrm>
          <a:prstGeom prst="rect">
            <a:avLst/>
          </a:prstGeom>
        </p:spPr>
      </p:pic>
      <p:sp>
        <p:nvSpPr>
          <p:cNvPr id="6" name="Rectangle 5"/>
          <p:cNvSpPr/>
          <p:nvPr/>
        </p:nvSpPr>
        <p:spPr>
          <a:xfrm>
            <a:off x="0" y="0"/>
            <a:ext cx="13442950" cy="7086602"/>
          </a:xfrm>
          <a:prstGeom prst="rect">
            <a:avLst/>
          </a:prstGeom>
          <a:solidFill>
            <a:schemeClr val="bg1">
              <a:alpha val="4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itle 2"/>
          <p:cNvSpPr>
            <a:spLocks noGrp="1"/>
          </p:cNvSpPr>
          <p:nvPr>
            <p:ph type="title"/>
          </p:nvPr>
        </p:nvSpPr>
        <p:spPr bwMode="gray">
          <a:xfrm>
            <a:off x="270000" y="202435"/>
            <a:ext cx="9308541" cy="409568"/>
          </a:xfrm>
        </p:spPr>
        <p:txBody>
          <a:bodyPr/>
          <a:lstStyle/>
          <a:p>
            <a:r>
              <a:rPr lang="en-US" spc="50" dirty="0" err="1">
                <a:solidFill>
                  <a:srgbClr val="FFFFFF"/>
                </a:solidFill>
              </a:rPr>
              <a:t>Dcm</a:t>
            </a:r>
            <a:r>
              <a:rPr lang="en-US" spc="50" dirty="0">
                <a:solidFill>
                  <a:srgbClr val="FFFFFF"/>
                </a:solidFill>
              </a:rPr>
              <a:t> independents</a:t>
            </a:r>
            <a:endParaRPr lang="en-GB" spc="50" dirty="0">
              <a:solidFill>
                <a:srgbClr val="FFFFFF"/>
              </a:solidFill>
            </a:endParaRPr>
          </a:p>
        </p:txBody>
      </p:sp>
      <p:sp>
        <p:nvSpPr>
          <p:cNvPr id="2" name="Rectangle 1">
            <a:extLst>
              <a:ext uri="{FF2B5EF4-FFF2-40B4-BE49-F238E27FC236}">
                <a16:creationId xmlns:a16="http://schemas.microsoft.com/office/drawing/2014/main" id="{AACA5DE9-EEA7-4F76-A37B-253D46683A88}"/>
              </a:ext>
            </a:extLst>
          </p:cNvPr>
          <p:cNvSpPr/>
          <p:nvPr/>
        </p:nvSpPr>
        <p:spPr>
          <a:xfrm>
            <a:off x="270000" y="899968"/>
            <a:ext cx="6721475" cy="3785652"/>
          </a:xfrm>
          <a:prstGeom prst="rect">
            <a:avLst/>
          </a:prstGeom>
        </p:spPr>
        <p:txBody>
          <a:bodyPr wrap="square" l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This package only includes DCM’s Independent cinema portfolio, representing 18.7m admissions and 21% of UK cinemagoers.</a:t>
            </a:r>
          </a:p>
          <a:p>
            <a:pPr marL="0" marR="0" lvl="0" indent="0" algn="l" defTabSz="961844"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srgbClr val="FFFFFF"/>
                </a:solidFill>
                <a:effectLst/>
                <a:uLnTx/>
                <a:uFillTx/>
                <a:latin typeface="Arial"/>
                <a:ea typeface="+mn-ea"/>
                <a:cs typeface="+mn-cs"/>
              </a:rPr>
            </a:br>
            <a:r>
              <a:rPr kumimoji="0" lang="en-GB" sz="1600" b="0" i="0" u="none" strike="noStrike" kern="1200" cap="none" spc="0" normalizeH="0" baseline="0" noProof="0" dirty="0">
                <a:ln>
                  <a:noFill/>
                </a:ln>
                <a:solidFill>
                  <a:srgbClr val="FFFFFF"/>
                </a:solidFill>
                <a:effectLst/>
                <a:uLnTx/>
                <a:uFillTx/>
                <a:latin typeface="Arial"/>
                <a:ea typeface="+mn-ea"/>
                <a:cs typeface="+mn-cs"/>
              </a:rPr>
              <a:t>The venues are spectacular community hubs, often with private members clubs and bars, underpinned by diverse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and immersive programming.</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GB" sz="1600" b="0" i="0" u="none" strike="noStrike" kern="0" cap="none" spc="0" normalizeH="0" baseline="0" noProof="0" dirty="0">
                <a:ln>
                  <a:noFill/>
                </a:ln>
                <a:solidFill>
                  <a:srgbClr val="FFFFFF"/>
                </a:solidFill>
                <a:effectLst/>
                <a:uLnTx/>
                <a:uFillTx/>
                <a:latin typeface="Arial"/>
                <a:ea typeface="+mn-ea"/>
                <a:cs typeface="+mn-cs"/>
              </a:rPr>
              <a:t>The core independent audience is older and more affluent than the average cinemagoer: 61% ABC1 and 53% over 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FFFFFF"/>
              </a:solidFill>
              <a:effectLst/>
              <a:uLnTx/>
              <a:uFillTx/>
              <a:latin typeface="Arial"/>
              <a:ea typeface="+mn-ea"/>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rPr>
              <a:t>22% of the core independent audience are heavy cinemagoers</a:t>
            </a: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endParaRPr kumimoji="0" lang="en-US" sz="1600" b="0" i="0" u="none"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rPr>
              <a:t>27% of the core independent audience is based in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rPr>
              <a:t>£100 </a:t>
            </a:r>
            <a:r>
              <a:rPr kumimoji="0" lang="en-US" sz="1600" b="1" i="0" u="none" strike="noStrike" kern="0" cap="none" spc="0" normalizeH="0" baseline="0" noProof="0" dirty="0" err="1">
                <a:ln>
                  <a:noFill/>
                </a:ln>
                <a:solidFill>
                  <a:srgbClr val="FFFFFF"/>
                </a:solidFill>
                <a:effectLst/>
                <a:uLnTx/>
                <a:uFillTx/>
                <a:latin typeface="Arial"/>
                <a:ea typeface="+mn-ea"/>
                <a:cs typeface="Arial"/>
              </a:rPr>
              <a:t>ratecard</a:t>
            </a:r>
            <a:r>
              <a:rPr kumimoji="0" lang="en-US" sz="1600" b="1" i="0" u="none" strike="noStrike" kern="0" cap="none" spc="0" normalizeH="0" baseline="0" noProof="0" dirty="0">
                <a:ln>
                  <a:noFill/>
                </a:ln>
                <a:solidFill>
                  <a:srgbClr val="FFFFFF"/>
                </a:solidFill>
                <a:effectLst/>
                <a:uLnTx/>
                <a:uFillTx/>
                <a:latin typeface="Arial"/>
                <a:ea typeface="+mn-ea"/>
                <a:cs typeface="Arial"/>
              </a:rPr>
              <a:t> CPT</a:t>
            </a:r>
            <a:endParaRPr kumimoji="0" lang="en-GB" sz="16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00916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666" name="Picture 2" descr="http://i.imgbox.com/oFPXPm06.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8000" contrast="15000"/>
                    </a14:imgEffect>
                  </a14:imgLayer>
                </a14:imgProps>
              </a:ext>
              <a:ext uri="{28A0092B-C50C-407E-A947-70E740481C1C}">
                <a14:useLocalDpi xmlns:a14="http://schemas.microsoft.com/office/drawing/2010/main"/>
              </a:ext>
            </a:extLst>
          </a:blip>
          <a:srcRect/>
          <a:stretch/>
        </p:blipFill>
        <p:spPr bwMode="auto">
          <a:xfrm>
            <a:off x="353" y="-1"/>
            <a:ext cx="13442244" cy="6937932"/>
          </a:xfrm>
          <a:prstGeom prst="rect">
            <a:avLst/>
          </a:prstGeom>
          <a:noFill/>
          <a:effectLst/>
          <a:extLst>
            <a:ext uri="{909E8E84-426E-40DD-AFC4-6F175D3DCCD1}">
              <a14:hiddenFill xmlns:a14="http://schemas.microsoft.com/office/drawing/2010/main">
                <a:solidFill>
                  <a:srgbClr val="FFFFFF"/>
                </a:solidFill>
              </a14:hiddenFill>
            </a:ext>
          </a:extLst>
        </p:spPr>
      </p:pic>
      <p:graphicFrame>
        <p:nvGraphicFramePr>
          <p:cNvPr id="9" name="Object 8" hidden="1"/>
          <p:cNvGraphicFramePr>
            <a:graphicFrameLocks noChangeAspect="1"/>
          </p:cNvGraphicFramePr>
          <p:nvPr>
            <p:custDataLst>
              <p:tags r:id="rId2"/>
            </p:custDataLst>
          </p:nvPr>
        </p:nvGraphicFramePr>
        <p:xfrm>
          <a:off x="1682751" y="1589"/>
          <a:ext cx="1587" cy="1587"/>
        </p:xfrm>
        <a:graphic>
          <a:graphicData uri="http://schemas.openxmlformats.org/presentationml/2006/ole">
            <mc:AlternateContent xmlns:mc="http://schemas.openxmlformats.org/markup-compatibility/2006">
              <mc:Choice xmlns:v="urn:schemas-microsoft-com:vml" Requires="v">
                <p:oleObj spid="_x0000_s198658" name="think-cell Slide" r:id="rId7" imgW="6350000" imgH="6350000" progId="">
                  <p:embed/>
                </p:oleObj>
              </mc:Choice>
              <mc:Fallback>
                <p:oleObj name="think-cell Slide" r:id="rId7" imgW="6350000" imgH="6350000" progId="">
                  <p:embed/>
                  <p:pic>
                    <p:nvPicPr>
                      <p:cNvPr id="9" name="Object 8"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2751" y="1589"/>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itle 2"/>
          <p:cNvSpPr>
            <a:spLocks noGrp="1"/>
          </p:cNvSpPr>
          <p:nvPr>
            <p:ph type="title"/>
          </p:nvPr>
        </p:nvSpPr>
        <p:spPr bwMode="gray">
          <a:xfrm>
            <a:off x="292065" y="239477"/>
            <a:ext cx="9308541" cy="409568"/>
          </a:xfrm>
        </p:spPr>
        <p:txBody>
          <a:bodyPr/>
          <a:lstStyle/>
          <a:p>
            <a:r>
              <a:rPr lang="en-US" sz="3087" spc="50" dirty="0">
                <a:solidFill>
                  <a:srgbClr val="FFFFFF"/>
                </a:solidFill>
              </a:rPr>
              <a:t>Regional and site by site targeting</a:t>
            </a:r>
            <a:endParaRPr lang="en-GB" sz="3087" spc="50" dirty="0">
              <a:solidFill>
                <a:srgbClr val="FFFFFF"/>
              </a:solidFill>
            </a:endParaRPr>
          </a:p>
        </p:txBody>
      </p:sp>
      <p:sp>
        <p:nvSpPr>
          <p:cNvPr id="13" name="Rectangle 12"/>
          <p:cNvSpPr/>
          <p:nvPr/>
        </p:nvSpPr>
        <p:spPr>
          <a:xfrm>
            <a:off x="292064" y="888522"/>
            <a:ext cx="4958796" cy="2062103"/>
          </a:xfrm>
          <a:prstGeom prst="rect">
            <a:avLst/>
          </a:prstGeom>
        </p:spPr>
        <p:txBody>
          <a:bodyPr wrap="square" lIns="0">
            <a:spAutoFit/>
          </a:bodyPr>
          <a:lstStyle/>
          <a:p>
            <a:pPr marL="285740" indent="-285740" defTabSz="961813">
              <a:buFont typeface="LucidaGrande" charset="0"/>
              <a:buChar char="-"/>
              <a:defRPr/>
            </a:pPr>
            <a:r>
              <a:rPr lang="en-GB" sz="1600" dirty="0">
                <a:solidFill>
                  <a:srgbClr val="FFFFFF"/>
                </a:solidFill>
                <a:latin typeface="Arial"/>
                <a:cs typeface="Arial" charset="0"/>
              </a:rPr>
              <a:t>Opportunity to buy cinema nationally or regionally</a:t>
            </a:r>
          </a:p>
          <a:p>
            <a:pPr marL="285740" indent="-285740" defTabSz="961813">
              <a:buFont typeface="LucidaGrande" charset="0"/>
              <a:buChar char="-"/>
              <a:defRPr/>
            </a:pPr>
            <a:endParaRPr lang="en-GB" sz="1600" dirty="0">
              <a:solidFill>
                <a:srgbClr val="FFFFFF"/>
              </a:solidFill>
              <a:latin typeface="Arial"/>
              <a:cs typeface="Arial" charset="0"/>
            </a:endParaRPr>
          </a:p>
          <a:p>
            <a:pPr marL="285740" indent="-285740" defTabSz="961813">
              <a:buFont typeface="LucidaGrande" charset="0"/>
              <a:buChar char="-"/>
              <a:defRPr/>
            </a:pPr>
            <a:r>
              <a:rPr lang="en-US" sz="1600" dirty="0">
                <a:solidFill>
                  <a:srgbClr val="FFFFFF"/>
                </a:solidFill>
                <a:latin typeface="Arial"/>
                <a:cs typeface="Arial"/>
              </a:rPr>
              <a:t>Also offer cinema on a site by site basis</a:t>
            </a:r>
          </a:p>
          <a:p>
            <a:pPr marL="285740" indent="-285740" defTabSz="961813">
              <a:buFont typeface="LucidaGrande" charset="0"/>
              <a:buChar char="-"/>
              <a:defRPr/>
            </a:pPr>
            <a:endParaRPr lang="en-US" sz="1600" dirty="0">
              <a:solidFill>
                <a:srgbClr val="FFFFFF"/>
              </a:solidFill>
              <a:latin typeface="Arial"/>
              <a:cs typeface="Arial"/>
            </a:endParaRPr>
          </a:p>
          <a:p>
            <a:pPr marL="285740" indent="-285740" defTabSz="961813">
              <a:buFont typeface="LucidaGrande" charset="0"/>
              <a:buChar char="-"/>
              <a:defRPr/>
            </a:pPr>
            <a:r>
              <a:rPr lang="en-US" sz="1600" dirty="0">
                <a:solidFill>
                  <a:srgbClr val="FFFFFF"/>
                </a:solidFill>
                <a:latin typeface="Arial"/>
                <a:cs typeface="Arial"/>
              </a:rPr>
              <a:t>Regions split same as ISBA TV regions</a:t>
            </a:r>
          </a:p>
          <a:p>
            <a:pPr marL="285740" indent="-285740" defTabSz="961813">
              <a:buFont typeface="LucidaGrande" charset="0"/>
              <a:buChar char="-"/>
              <a:defRPr/>
            </a:pPr>
            <a:endParaRPr lang="en-US" sz="1600" dirty="0">
              <a:solidFill>
                <a:srgbClr val="FFFFFF"/>
              </a:solidFill>
              <a:latin typeface="Arial"/>
              <a:cs typeface="Arial"/>
            </a:endParaRPr>
          </a:p>
          <a:p>
            <a:pPr marL="285740" indent="-285740" defTabSz="961813">
              <a:buFont typeface="LucidaGrande" charset="0"/>
              <a:buChar char="-"/>
              <a:defRPr/>
            </a:pPr>
            <a:r>
              <a:rPr lang="en-GB" sz="1600" b="1" dirty="0">
                <a:solidFill>
                  <a:srgbClr val="FFFFFF"/>
                </a:solidFill>
                <a:latin typeface="Arial"/>
              </a:rPr>
              <a:t>Rate Card price on application</a:t>
            </a:r>
            <a:r>
              <a:rPr lang="en-GB" sz="1600" dirty="0">
                <a:solidFill>
                  <a:srgbClr val="FFFFFF"/>
                </a:solidFill>
                <a:latin typeface="Arial"/>
                <a:cs typeface="Arial"/>
              </a:rPr>
              <a:t> </a:t>
            </a:r>
          </a:p>
          <a:p>
            <a:pPr defTabSz="961813"/>
            <a:endParaRPr lang="en-GB" sz="1600" dirty="0">
              <a:solidFill>
                <a:srgbClr val="FFFFFF"/>
              </a:solidFill>
              <a:latin typeface="ArialMT"/>
            </a:endParaRPr>
          </a:p>
        </p:txBody>
      </p:sp>
    </p:spTree>
    <p:extLst>
      <p:ext uri="{BB962C8B-B14F-4D97-AF65-F5344CB8AC3E}">
        <p14:creationId xmlns:p14="http://schemas.microsoft.com/office/powerpoint/2010/main" val="145550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DDDA8857-7A27-41A2-BE3A-86BF9BC5622D}"/>
              </a:ext>
            </a:extLst>
          </p:cNvPr>
          <p:cNvGraphicFramePr>
            <a:graphicFrameLocks/>
          </p:cNvGraphicFramePr>
          <p:nvPr>
            <p:extLst>
              <p:ext uri="{D42A27DB-BD31-4B8C-83A1-F6EECF244321}">
                <p14:modId xmlns:p14="http://schemas.microsoft.com/office/powerpoint/2010/main" val="2395272611"/>
              </p:ext>
            </p:extLst>
          </p:nvPr>
        </p:nvGraphicFramePr>
        <p:xfrm>
          <a:off x="270000" y="1281776"/>
          <a:ext cx="12795071" cy="5475485"/>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4751314A-3C88-43D1-ABBC-B774A7615200}"/>
              </a:ext>
            </a:extLst>
          </p:cNvPr>
          <p:cNvSpPr>
            <a:spLocks noGrp="1"/>
          </p:cNvSpPr>
          <p:nvPr>
            <p:ph type="title"/>
          </p:nvPr>
        </p:nvSpPr>
        <p:spPr/>
        <p:txBody>
          <a:bodyPr/>
          <a:lstStyle/>
          <a:p>
            <a:r>
              <a:rPr lang="en-GB" dirty="0"/>
              <a:t>The uk cinema landscape</a:t>
            </a:r>
          </a:p>
        </p:txBody>
      </p:sp>
      <p:sp>
        <p:nvSpPr>
          <p:cNvPr id="6" name="Text Placeholder 5">
            <a:extLst>
              <a:ext uri="{FF2B5EF4-FFF2-40B4-BE49-F238E27FC236}">
                <a16:creationId xmlns:a16="http://schemas.microsoft.com/office/drawing/2014/main" id="{688E61DA-825B-4833-B1B4-D4771346853E}"/>
              </a:ext>
            </a:extLst>
          </p:cNvPr>
          <p:cNvSpPr>
            <a:spLocks noGrp="1"/>
          </p:cNvSpPr>
          <p:nvPr>
            <p:ph type="body" sz="quarter" idx="11"/>
          </p:nvPr>
        </p:nvSpPr>
        <p:spPr>
          <a:xfrm>
            <a:off x="10182225" y="7251119"/>
            <a:ext cx="3116263" cy="123111"/>
          </a:xfrm>
        </p:spPr>
        <p:txBody>
          <a:bodyPr/>
          <a:lstStyle/>
          <a:p>
            <a:r>
              <a:rPr lang="en-GB" dirty="0"/>
              <a:t>Source: Cinema UK</a:t>
            </a:r>
          </a:p>
        </p:txBody>
      </p:sp>
      <p:sp>
        <p:nvSpPr>
          <p:cNvPr id="15" name="Text Placeholder 13">
            <a:extLst>
              <a:ext uri="{FF2B5EF4-FFF2-40B4-BE49-F238E27FC236}">
                <a16:creationId xmlns:a16="http://schemas.microsoft.com/office/drawing/2014/main" id="{72B8A7EB-6B16-4005-B996-2C83C07B9616}"/>
              </a:ext>
            </a:extLst>
          </p:cNvPr>
          <p:cNvSpPr txBox="1">
            <a:spLocks/>
          </p:cNvSpPr>
          <p:nvPr/>
        </p:nvSpPr>
        <p:spPr bwMode="gray">
          <a:xfrm>
            <a:off x="0" y="1069380"/>
            <a:ext cx="13442950" cy="336379"/>
          </a:xfrm>
          <a:prstGeom prst="rect">
            <a:avLst/>
          </a:prstGeom>
        </p:spPr>
        <p:txBody>
          <a:bodyPr vert="horz" lIns="0" tIns="0" rIns="0" bIns="0" rtlCol="0" anchor="t" anchorCtr="0">
            <a:noAutofit/>
          </a:bodyPr>
          <a:lstStyle>
            <a:lvl1pPr>
              <a:lnSpc>
                <a:spcPts val="1684"/>
              </a:lnSpc>
              <a:buNone/>
              <a:defRPr lang="en-GB" sz="1400" b="1" kern="1200" baseline="0" dirty="0">
                <a:solidFill>
                  <a:schemeClr val="bg1"/>
                </a:solidFill>
                <a:latin typeface="+mn-lt"/>
                <a:ea typeface="+mn-ea"/>
                <a:cs typeface="+mn-cs"/>
              </a:defRPr>
            </a:lvl1pPr>
          </a:lstStyle>
          <a:p>
            <a:pPr marL="96871" indent="-96871" algn="ctr">
              <a:lnSpc>
                <a:spcPts val="1500"/>
              </a:lnSpc>
              <a:buClr>
                <a:srgbClr val="FFFFFF"/>
              </a:buClr>
              <a:buSzPct val="100000"/>
              <a:defRPr/>
            </a:pPr>
            <a:r>
              <a:rPr lang="en-GB" b="0" u="sng" dirty="0">
                <a:solidFill>
                  <a:schemeClr val="accent6"/>
                </a:solidFill>
              </a:rPr>
              <a:t>Cinema and sites in the UK, 2010-2020</a:t>
            </a:r>
          </a:p>
        </p:txBody>
      </p:sp>
    </p:spTree>
    <p:extLst>
      <p:ext uri="{BB962C8B-B14F-4D97-AF65-F5344CB8AC3E}">
        <p14:creationId xmlns:p14="http://schemas.microsoft.com/office/powerpoint/2010/main" val="162492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8" name="Picture 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flipH="1">
            <a:off x="353" y="0"/>
            <a:ext cx="13442244" cy="695961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0" y="0"/>
            <a:ext cx="13442244" cy="6959614"/>
          </a:xfrm>
          <a:prstGeom prst="rect">
            <a:avLst/>
          </a:prstGeom>
          <a:solidFill>
            <a:schemeClr val="bg1">
              <a:alpha val="2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199682"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bwMode="gray">
          <a:xfrm>
            <a:off x="297893" y="232927"/>
            <a:ext cx="9308541" cy="409568"/>
          </a:xfrm>
        </p:spPr>
        <p:txBody>
          <a:bodyPr/>
          <a:lstStyle/>
          <a:p>
            <a:r>
              <a:rPr lang="en-US" sz="3087" spc="50" dirty="0">
                <a:solidFill>
                  <a:srgbClr val="FFFFFF"/>
                </a:solidFill>
              </a:rPr>
              <a:t>GEO-TARGETING PACK</a:t>
            </a:r>
            <a:endParaRPr lang="en-GB" sz="3087" spc="50" dirty="0">
              <a:solidFill>
                <a:srgbClr val="FFFFFF"/>
              </a:solidFill>
            </a:endParaRPr>
          </a:p>
        </p:txBody>
      </p:sp>
      <p:sp>
        <p:nvSpPr>
          <p:cNvPr id="13" name="Rectangle 12"/>
          <p:cNvSpPr/>
          <p:nvPr/>
        </p:nvSpPr>
        <p:spPr>
          <a:xfrm>
            <a:off x="297892" y="872759"/>
            <a:ext cx="4600679" cy="4278094"/>
          </a:xfrm>
          <a:prstGeom prst="rect">
            <a:avLst/>
          </a:prstGeom>
        </p:spPr>
        <p:txBody>
          <a:bodyPr wrap="square" lIns="0">
            <a:spAutoFit/>
          </a:bodyPr>
          <a:lstStyle/>
          <a:p>
            <a:r>
              <a:rPr lang="en-GB" sz="1600" dirty="0">
                <a:solidFill>
                  <a:srgbClr val="FFFFFF"/>
                </a:solidFill>
                <a:latin typeface="Arial" charset="0"/>
                <a:cs typeface="Arial" charset="0"/>
              </a:rPr>
              <a:t>Using Cinemapper, DCM’s cinema proximity planning tool, you can run national campaigns with a local spin for every region, city, town or cinema across the UK. </a:t>
            </a:r>
          </a:p>
          <a:p>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All DCM sites can be bought on an individual basis if required</a:t>
            </a:r>
          </a:p>
          <a:p>
            <a:pPr marL="285750" indent="-285750">
              <a:buFontTx/>
              <a:buChar char="−"/>
            </a:pPr>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Pricing will be subject to location and size of venue</a:t>
            </a:r>
          </a:p>
          <a:p>
            <a:pPr marL="285750" indent="-285750">
              <a:buFontTx/>
              <a:buChar char="−"/>
            </a:pPr>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Talk to DCM about mapping your locations to our sites</a:t>
            </a:r>
          </a:p>
          <a:p>
            <a:pPr marL="285750" indent="-285750">
              <a:buFontTx/>
              <a:buChar char="−"/>
            </a:pPr>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Multiple end frame messaging directs consumers to their local store, dealership, location or franchise</a:t>
            </a:r>
            <a:r>
              <a:rPr lang="en-GB" sz="1600" dirty="0">
                <a:solidFill>
                  <a:srgbClr val="8547AD"/>
                </a:solidFill>
                <a:latin typeface="Arial" panose="020B0604020202020204" pitchFamily="34" charset="0"/>
              </a:rPr>
              <a:t>.</a:t>
            </a:r>
            <a:endParaRPr lang="en-GB" sz="1600" b="0" i="0" dirty="0">
              <a:solidFill>
                <a:srgbClr val="8547AD"/>
              </a:solidFill>
              <a:effectLst/>
              <a:latin typeface="Arial" panose="020B0604020202020204" pitchFamily="34" charset="0"/>
            </a:endParaRPr>
          </a:p>
        </p:txBody>
      </p:sp>
    </p:spTree>
    <p:extLst>
      <p:ext uri="{BB962C8B-B14F-4D97-AF65-F5344CB8AC3E}">
        <p14:creationId xmlns:p14="http://schemas.microsoft.com/office/powerpoint/2010/main" val="176581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7B977C-7018-45AC-9B26-3259719B5CB8}"/>
              </a:ext>
            </a:extLst>
          </p:cNvPr>
          <p:cNvSpPr>
            <a:spLocks noGrp="1"/>
          </p:cNvSpPr>
          <p:nvPr>
            <p:ph type="title"/>
          </p:nvPr>
        </p:nvSpPr>
        <p:spPr/>
        <p:txBody>
          <a:bodyPr/>
          <a:lstStyle/>
          <a:p>
            <a:r>
              <a:rPr lang="en-US" dirty="0" err="1"/>
              <a:t>Cinemapper</a:t>
            </a:r>
            <a:r>
              <a:rPr lang="en-US" dirty="0"/>
              <a:t> can help your brand target more efficiently using cinema</a:t>
            </a:r>
            <a:endParaRPr lang="en-GB" dirty="0"/>
          </a:p>
        </p:txBody>
      </p:sp>
      <p:sp>
        <p:nvSpPr>
          <p:cNvPr id="6" name="Text Placeholder 5">
            <a:extLst>
              <a:ext uri="{FF2B5EF4-FFF2-40B4-BE49-F238E27FC236}">
                <a16:creationId xmlns:a16="http://schemas.microsoft.com/office/drawing/2014/main" id="{7876F449-32CF-4981-B69F-978AD4CBFB0F}"/>
              </a:ext>
            </a:extLst>
          </p:cNvPr>
          <p:cNvSpPr>
            <a:spLocks noGrp="1"/>
          </p:cNvSpPr>
          <p:nvPr>
            <p:ph type="body" sz="quarter" idx="14"/>
          </p:nvPr>
        </p:nvSpPr>
        <p:spPr/>
        <p:txBody>
          <a:bodyPr/>
          <a:lstStyle/>
          <a:p>
            <a:r>
              <a:rPr lang="en-GB" dirty="0"/>
              <a:t>Local targeting &amp; End frame technology</a:t>
            </a:r>
            <a:endParaRPr lang="en-US" dirty="0"/>
          </a:p>
        </p:txBody>
      </p:sp>
      <p:sp>
        <p:nvSpPr>
          <p:cNvPr id="10" name="Text Placeholder 4">
            <a:extLst>
              <a:ext uri="{FF2B5EF4-FFF2-40B4-BE49-F238E27FC236}">
                <a16:creationId xmlns:a16="http://schemas.microsoft.com/office/drawing/2014/main" id="{1B9FA5FD-E86E-4F31-8019-63933F76C14C}"/>
              </a:ext>
            </a:extLst>
          </p:cNvPr>
          <p:cNvSpPr txBox="1">
            <a:spLocks/>
          </p:cNvSpPr>
          <p:nvPr/>
        </p:nvSpPr>
        <p:spPr bwMode="gray">
          <a:xfrm>
            <a:off x="447654" y="1260729"/>
            <a:ext cx="5584178"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600" dirty="0"/>
              <a:t>We map a client’s </a:t>
            </a:r>
            <a:r>
              <a:rPr lang="en-GB" sz="1600" dirty="0">
                <a:solidFill>
                  <a:schemeClr val="tx2"/>
                </a:solidFill>
              </a:rPr>
              <a:t>catchment area, branches, stores, local stockist and audiences…</a:t>
            </a:r>
          </a:p>
        </p:txBody>
      </p:sp>
      <p:sp>
        <p:nvSpPr>
          <p:cNvPr id="15" name="Text Placeholder 4">
            <a:extLst>
              <a:ext uri="{FF2B5EF4-FFF2-40B4-BE49-F238E27FC236}">
                <a16:creationId xmlns:a16="http://schemas.microsoft.com/office/drawing/2014/main" id="{00D5A83A-9B56-4167-B21B-963DF00F088C}"/>
              </a:ext>
            </a:extLst>
          </p:cNvPr>
          <p:cNvSpPr txBox="1">
            <a:spLocks/>
          </p:cNvSpPr>
          <p:nvPr/>
        </p:nvSpPr>
        <p:spPr bwMode="gray">
          <a:xfrm>
            <a:off x="591807" y="5300903"/>
            <a:ext cx="5488151" cy="413253"/>
          </a:xfrm>
          <a:prstGeom prst="rect">
            <a:avLst/>
          </a:prstGeom>
          <a:effectLst>
            <a:glow rad="127000">
              <a:schemeClr val="accent1">
                <a:alpha val="0"/>
              </a:schemeClr>
            </a:glow>
          </a:effectLst>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600" dirty="0"/>
              <a:t>To their nearest cinema sites based on their postcode(s) and distance in miles, drive time or walk time</a:t>
            </a:r>
          </a:p>
        </p:txBody>
      </p:sp>
      <p:sp>
        <p:nvSpPr>
          <p:cNvPr id="16" name="Freeform 205">
            <a:extLst>
              <a:ext uri="{FF2B5EF4-FFF2-40B4-BE49-F238E27FC236}">
                <a16:creationId xmlns:a16="http://schemas.microsoft.com/office/drawing/2014/main" id="{401D9F43-CE5A-4C04-B4E0-FC5165D9FCC9}"/>
              </a:ext>
            </a:extLst>
          </p:cNvPr>
          <p:cNvSpPr>
            <a:spLocks noChangeAspect="1" noEditPoints="1"/>
          </p:cNvSpPr>
          <p:nvPr/>
        </p:nvSpPr>
        <p:spPr bwMode="auto">
          <a:xfrm>
            <a:off x="3544952" y="1980377"/>
            <a:ext cx="2739549" cy="2739549"/>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chemeClr val="accent1"/>
          </a:solidFill>
          <a:ln>
            <a:noFill/>
          </a:ln>
          <a:effectLst>
            <a:glow rad="127000">
              <a:schemeClr val="accent1">
                <a:alpha val="0"/>
              </a:schemeClr>
            </a:glow>
          </a:effectLst>
        </p:spPr>
        <p:txBody>
          <a:bodyPr/>
          <a:lstStyle/>
          <a:p>
            <a:endParaRPr lang="en-GB" sz="2534" dirty="0">
              <a:solidFill>
                <a:schemeClr val="accent1"/>
              </a:solidFill>
            </a:endParaRPr>
          </a:p>
        </p:txBody>
      </p:sp>
      <p:sp>
        <p:nvSpPr>
          <p:cNvPr id="17" name="Text Placeholder 4">
            <a:extLst>
              <a:ext uri="{FF2B5EF4-FFF2-40B4-BE49-F238E27FC236}">
                <a16:creationId xmlns:a16="http://schemas.microsoft.com/office/drawing/2014/main" id="{E9EF2032-4063-4C2D-AC41-3B63ED664B4D}"/>
              </a:ext>
            </a:extLst>
          </p:cNvPr>
          <p:cNvSpPr txBox="1">
            <a:spLocks/>
          </p:cNvSpPr>
          <p:nvPr/>
        </p:nvSpPr>
        <p:spPr bwMode="gray">
          <a:xfrm>
            <a:off x="6642250" y="1260728"/>
            <a:ext cx="6303729" cy="413253"/>
          </a:xfrm>
          <a:prstGeom prst="rect">
            <a:avLst/>
          </a:prstGeom>
          <a:effectLst>
            <a:glow rad="127000">
              <a:schemeClr val="accent1">
                <a:alpha val="0"/>
              </a:schemeClr>
            </a:glow>
          </a:effectLst>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0" algn="ctr">
              <a:defRPr/>
            </a:pPr>
            <a:r>
              <a:rPr lang="en-GB" sz="1600" dirty="0">
                <a:solidFill>
                  <a:srgbClr val="000000"/>
                </a:solidFill>
              </a:rPr>
              <a:t>Brands can also add a </a:t>
            </a:r>
            <a:r>
              <a:rPr lang="en-GB" sz="1600" dirty="0">
                <a:solidFill>
                  <a:srgbClr val="B6008D"/>
                </a:solidFill>
              </a:rPr>
              <a:t>tailored 5” end frame </a:t>
            </a:r>
            <a:r>
              <a:rPr lang="en-GB" sz="1600" dirty="0"/>
              <a:t>to their main ad, delivering a national message with a local touch. For example…</a:t>
            </a:r>
          </a:p>
        </p:txBody>
      </p:sp>
      <p:sp>
        <p:nvSpPr>
          <p:cNvPr id="20" name="Freeform 120">
            <a:extLst>
              <a:ext uri="{FF2B5EF4-FFF2-40B4-BE49-F238E27FC236}">
                <a16:creationId xmlns:a16="http://schemas.microsoft.com/office/drawing/2014/main" id="{A9DE753A-E33B-49EF-8CF9-981B6195AD03}"/>
              </a:ext>
            </a:extLst>
          </p:cNvPr>
          <p:cNvSpPr>
            <a:spLocks noChangeAspect="1" noEditPoints="1"/>
          </p:cNvSpPr>
          <p:nvPr/>
        </p:nvSpPr>
        <p:spPr bwMode="auto">
          <a:xfrm>
            <a:off x="447654" y="1980377"/>
            <a:ext cx="2739549" cy="2739549"/>
          </a:xfrm>
          <a:custGeom>
            <a:avLst/>
            <a:gdLst>
              <a:gd name="T0" fmla="*/ 440367 w 726"/>
              <a:gd name="T1" fmla="*/ 593148 h 726"/>
              <a:gd name="T2" fmla="*/ 524246 w 726"/>
              <a:gd name="T3" fmla="*/ 485303 h 726"/>
              <a:gd name="T4" fmla="*/ 524246 w 726"/>
              <a:gd name="T5" fmla="*/ 778881 h 726"/>
              <a:gd name="T6" fmla="*/ 350496 w 726"/>
              <a:gd name="T7" fmla="*/ 671036 h 726"/>
              <a:gd name="T8" fmla="*/ 350496 w 726"/>
              <a:gd name="T9" fmla="*/ 671036 h 726"/>
              <a:gd name="T10" fmla="*/ 308557 w 726"/>
              <a:gd name="T11" fmla="*/ 485303 h 726"/>
              <a:gd name="T12" fmla="*/ 374462 w 726"/>
              <a:gd name="T13" fmla="*/ 778881 h 726"/>
              <a:gd name="T14" fmla="*/ 404419 w 726"/>
              <a:gd name="T15" fmla="*/ 709980 h 726"/>
              <a:gd name="T16" fmla="*/ 647070 w 726"/>
              <a:gd name="T17" fmla="*/ 778881 h 726"/>
              <a:gd name="T18" fmla="*/ 542221 w 726"/>
              <a:gd name="T19" fmla="*/ 305561 h 726"/>
              <a:gd name="T20" fmla="*/ 536229 w 726"/>
              <a:gd name="T21" fmla="*/ 449355 h 726"/>
              <a:gd name="T22" fmla="*/ 548212 w 726"/>
              <a:gd name="T23" fmla="*/ 308557 h 726"/>
              <a:gd name="T24" fmla="*/ 781876 w 726"/>
              <a:gd name="T25" fmla="*/ 485303 h 726"/>
              <a:gd name="T26" fmla="*/ 647070 w 726"/>
              <a:gd name="T27" fmla="*/ 671036 h 726"/>
              <a:gd name="T28" fmla="*/ 545216 w 726"/>
              <a:gd name="T29" fmla="*/ 0 h 726"/>
              <a:gd name="T30" fmla="*/ 383449 w 726"/>
              <a:gd name="T31" fmla="*/ 23966 h 726"/>
              <a:gd name="T32" fmla="*/ 197716 w 726"/>
              <a:gd name="T33" fmla="*/ 122824 h 726"/>
              <a:gd name="T34" fmla="*/ 65905 w 726"/>
              <a:gd name="T35" fmla="*/ 284591 h 726"/>
              <a:gd name="T36" fmla="*/ 2996 w 726"/>
              <a:gd name="T37" fmla="*/ 488299 h 726"/>
              <a:gd name="T38" fmla="*/ 11983 w 726"/>
              <a:gd name="T39" fmla="*/ 653062 h 726"/>
              <a:gd name="T40" fmla="*/ 92867 w 726"/>
              <a:gd name="T41" fmla="*/ 847782 h 726"/>
              <a:gd name="T42" fmla="*/ 239656 w 726"/>
              <a:gd name="T43" fmla="*/ 994571 h 726"/>
              <a:gd name="T44" fmla="*/ 434376 w 726"/>
              <a:gd name="T45" fmla="*/ 1075455 h 726"/>
              <a:gd name="T46" fmla="*/ 599139 w 726"/>
              <a:gd name="T47" fmla="*/ 1084442 h 726"/>
              <a:gd name="T48" fmla="*/ 802846 w 726"/>
              <a:gd name="T49" fmla="*/ 1021533 h 726"/>
              <a:gd name="T50" fmla="*/ 964614 w 726"/>
              <a:gd name="T51" fmla="*/ 889722 h 726"/>
              <a:gd name="T52" fmla="*/ 1063471 w 726"/>
              <a:gd name="T53" fmla="*/ 703989 h 726"/>
              <a:gd name="T54" fmla="*/ 1087437 w 726"/>
              <a:gd name="T55" fmla="*/ 542221 h 726"/>
              <a:gd name="T56" fmla="*/ 1045497 w 726"/>
              <a:gd name="T57" fmla="*/ 332522 h 726"/>
              <a:gd name="T58" fmla="*/ 928665 w 726"/>
              <a:gd name="T59" fmla="*/ 158772 h 726"/>
              <a:gd name="T60" fmla="*/ 754915 w 726"/>
              <a:gd name="T61" fmla="*/ 41940 h 726"/>
              <a:gd name="T62" fmla="*/ 545216 w 726"/>
              <a:gd name="T63" fmla="*/ 0 h 726"/>
              <a:gd name="T64" fmla="*/ 745928 w 726"/>
              <a:gd name="T65" fmla="*/ 796855 h 726"/>
              <a:gd name="T66" fmla="*/ 709980 w 726"/>
              <a:gd name="T67" fmla="*/ 814830 h 726"/>
              <a:gd name="T68" fmla="*/ 350496 w 726"/>
              <a:gd name="T69" fmla="*/ 805842 h 726"/>
              <a:gd name="T70" fmla="*/ 269612 w 726"/>
              <a:gd name="T71" fmla="*/ 491294 h 726"/>
              <a:gd name="T72" fmla="*/ 272608 w 726"/>
              <a:gd name="T73" fmla="*/ 470324 h 726"/>
              <a:gd name="T74" fmla="*/ 302565 w 726"/>
              <a:gd name="T75" fmla="*/ 449355 h 726"/>
              <a:gd name="T76" fmla="*/ 500281 w 726"/>
              <a:gd name="T77" fmla="*/ 284591 h 726"/>
              <a:gd name="T78" fmla="*/ 563191 w 726"/>
              <a:gd name="T79" fmla="*/ 269613 h 726"/>
              <a:gd name="T80" fmla="*/ 587156 w 726"/>
              <a:gd name="T81" fmla="*/ 284591 h 726"/>
              <a:gd name="T82" fmla="*/ 784872 w 726"/>
              <a:gd name="T83" fmla="*/ 449355 h 726"/>
              <a:gd name="T84" fmla="*/ 817825 w 726"/>
              <a:gd name="T85" fmla="*/ 470324 h 726"/>
              <a:gd name="T86" fmla="*/ 686014 w 726"/>
              <a:gd name="T87" fmla="*/ 671036 h 726"/>
              <a:gd name="T88" fmla="*/ 686014 w 726"/>
              <a:gd name="T89" fmla="*/ 671036 h 726"/>
              <a:gd name="T90" fmla="*/ 712975 w 726"/>
              <a:gd name="T91" fmla="*/ 778881 h 726"/>
              <a:gd name="T92" fmla="*/ 686014 w 726"/>
              <a:gd name="T93" fmla="*/ 709980 h 726"/>
              <a:gd name="T94" fmla="*/ 647070 w 726"/>
              <a:gd name="T95" fmla="*/ 485303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chemeClr val="accent1"/>
          </a:solidFill>
          <a:ln>
            <a:noFill/>
          </a:ln>
        </p:spPr>
        <p:txBody>
          <a:bodyPr/>
          <a:lstStyle/>
          <a:p>
            <a:endParaRPr lang="en-GB" sz="2534" dirty="0">
              <a:solidFill>
                <a:schemeClr val="accent1"/>
              </a:solidFill>
            </a:endParaRPr>
          </a:p>
        </p:txBody>
      </p:sp>
      <p:sp>
        <p:nvSpPr>
          <p:cNvPr id="14" name="TextBox 13">
            <a:extLst>
              <a:ext uri="{FF2B5EF4-FFF2-40B4-BE49-F238E27FC236}">
                <a16:creationId xmlns:a16="http://schemas.microsoft.com/office/drawing/2014/main" id="{EE1A6FC1-BBD2-4865-8F56-09CB8D767625}"/>
              </a:ext>
            </a:extLst>
          </p:cNvPr>
          <p:cNvSpPr txBox="1"/>
          <p:nvPr/>
        </p:nvSpPr>
        <p:spPr>
          <a:xfrm>
            <a:off x="8055782" y="4301996"/>
            <a:ext cx="3467164" cy="369332"/>
          </a:xfrm>
          <a:prstGeom prst="rect">
            <a:avLst/>
          </a:prstGeom>
          <a:noFill/>
          <a:ln>
            <a:noFill/>
          </a:ln>
        </p:spPr>
        <p:txBody>
          <a:bodyPr wrap="square" lIns="0" tIns="0" rIns="0" bIns="0"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a:ea typeface="+mn-ea"/>
                <a:cs typeface="+mn-cs"/>
              </a:rPr>
              <a:t>Counter Terrorism Policing: Targeting key locations with tailored messaging</a:t>
            </a:r>
          </a:p>
        </p:txBody>
      </p:sp>
      <p:pic>
        <p:nvPicPr>
          <p:cNvPr id="23" name="Picture 22">
            <a:extLst>
              <a:ext uri="{FF2B5EF4-FFF2-40B4-BE49-F238E27FC236}">
                <a16:creationId xmlns:a16="http://schemas.microsoft.com/office/drawing/2014/main" id="{FE1DE583-681F-42AE-8C0B-50E3CE0FF7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65281" y="4759018"/>
            <a:ext cx="3457665" cy="1935648"/>
          </a:xfrm>
          <a:prstGeom prst="rect">
            <a:avLst/>
          </a:prstGeom>
        </p:spPr>
      </p:pic>
      <p:pic>
        <p:nvPicPr>
          <p:cNvPr id="25" name="Picture 24">
            <a:extLst>
              <a:ext uri="{FF2B5EF4-FFF2-40B4-BE49-F238E27FC236}">
                <a16:creationId xmlns:a16="http://schemas.microsoft.com/office/drawing/2014/main" id="{392BDE9D-3353-4E23-A80F-930603FE56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5782" y="2112412"/>
            <a:ext cx="3449820" cy="1935000"/>
          </a:xfrm>
          <a:prstGeom prst="rect">
            <a:avLst/>
          </a:prstGeom>
          <a:ln w="1270">
            <a:solidFill>
              <a:schemeClr val="accent5"/>
            </a:solidFill>
          </a:ln>
        </p:spPr>
      </p:pic>
      <p:sp>
        <p:nvSpPr>
          <p:cNvPr id="26" name="TextBox 25">
            <a:extLst>
              <a:ext uri="{FF2B5EF4-FFF2-40B4-BE49-F238E27FC236}">
                <a16:creationId xmlns:a16="http://schemas.microsoft.com/office/drawing/2014/main" id="{49436E03-7715-46AC-A0FF-350F1B477BB5}"/>
              </a:ext>
            </a:extLst>
          </p:cNvPr>
          <p:cNvSpPr txBox="1"/>
          <p:nvPr/>
        </p:nvSpPr>
        <p:spPr>
          <a:xfrm>
            <a:off x="8055783" y="1898211"/>
            <a:ext cx="3449820" cy="184666"/>
          </a:xfrm>
          <a:prstGeom prst="rect">
            <a:avLst/>
          </a:prstGeom>
          <a:noFill/>
          <a:ln>
            <a:noFill/>
          </a:ln>
        </p:spPr>
        <p:txBody>
          <a:bodyPr wrap="square" lIns="0" tIns="0" rIns="0" bIns="0" rtlCol="0">
            <a:spAutoFit/>
          </a:bodyPr>
          <a:lstStyle/>
          <a:p>
            <a:pPr algn="ctr"/>
            <a:r>
              <a:rPr lang="en-US" sz="1200" b="1" dirty="0">
                <a:solidFill>
                  <a:schemeClr val="tx2"/>
                </a:solidFill>
              </a:rPr>
              <a:t>Skoda: showing the nearest dealership</a:t>
            </a:r>
          </a:p>
        </p:txBody>
      </p:sp>
    </p:spTree>
    <p:extLst>
      <p:ext uri="{BB962C8B-B14F-4D97-AF65-F5344CB8AC3E}">
        <p14:creationId xmlns:p14="http://schemas.microsoft.com/office/powerpoint/2010/main" val="103792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0000" y="270000"/>
            <a:ext cx="12413343" cy="285585"/>
          </a:xfrm>
        </p:spPr>
        <p:txBody>
          <a:bodyPr/>
          <a:lstStyle/>
          <a:p>
            <a:r>
              <a:rPr lang="en-US" dirty="0"/>
              <a:t>Bespoke end frames and geo-targeting can drive great results for advertisers</a:t>
            </a:r>
          </a:p>
        </p:txBody>
      </p:sp>
      <p:pic>
        <p:nvPicPr>
          <p:cNvPr id="15" name="Picture 14">
            <a:extLst>
              <a:ext uri="{FF2B5EF4-FFF2-40B4-BE49-F238E27FC236}">
                <a16:creationId xmlns:a16="http://schemas.microsoft.com/office/drawing/2014/main" id="{1E0AF2CE-69F9-423B-AFC8-7139B9D011D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697643" y="1082493"/>
            <a:ext cx="5253725" cy="2935256"/>
          </a:xfrm>
          <a:prstGeom prst="rect">
            <a:avLst/>
          </a:prstGeom>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D0AC69DA-569D-4444-B55B-E2A84139F2DC}"/>
              </a:ext>
            </a:extLst>
          </p:cNvPr>
          <p:cNvSpPr txBox="1"/>
          <p:nvPr/>
        </p:nvSpPr>
        <p:spPr>
          <a:xfrm>
            <a:off x="6697643" y="844165"/>
            <a:ext cx="2987484" cy="184666"/>
          </a:xfrm>
          <a:prstGeom prst="rect">
            <a:avLst/>
          </a:prstGeom>
          <a:noFill/>
          <a:ln>
            <a:noFill/>
          </a:ln>
        </p:spPr>
        <p:txBody>
          <a:bodyPr wrap="square" lIns="0" tIns="0" rIns="0" bIns="0"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C162C"/>
                </a:solidFill>
                <a:effectLst/>
                <a:uLnTx/>
                <a:uFillTx/>
                <a:latin typeface="Arial"/>
                <a:ea typeface="+mn-ea"/>
                <a:cs typeface="+mn-cs"/>
              </a:rPr>
              <a:t>wagamama</a:t>
            </a:r>
          </a:p>
        </p:txBody>
      </p:sp>
      <p:pic>
        <p:nvPicPr>
          <p:cNvPr id="25" name="Picture 24">
            <a:extLst>
              <a:ext uri="{FF2B5EF4-FFF2-40B4-BE49-F238E27FC236}">
                <a16:creationId xmlns:a16="http://schemas.microsoft.com/office/drawing/2014/main" id="{7F1CCEC8-80AD-4E63-8D34-1391EEBDDF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2130" y="1086310"/>
            <a:ext cx="5343117" cy="2931439"/>
          </a:xfrm>
          <a:prstGeom prst="rect">
            <a:avLst/>
          </a:prstGeom>
        </p:spPr>
      </p:pic>
      <p:sp>
        <p:nvSpPr>
          <p:cNvPr id="4" name="Rectangle 3">
            <a:extLst>
              <a:ext uri="{FF2B5EF4-FFF2-40B4-BE49-F238E27FC236}">
                <a16:creationId xmlns:a16="http://schemas.microsoft.com/office/drawing/2014/main" id="{53092D08-6743-4856-B040-2CF198D134BF}"/>
              </a:ext>
            </a:extLst>
          </p:cNvPr>
          <p:cNvSpPr/>
          <p:nvPr/>
        </p:nvSpPr>
        <p:spPr>
          <a:xfrm>
            <a:off x="296388" y="4170534"/>
            <a:ext cx="5459070" cy="2677656"/>
          </a:xfrm>
          <a:prstGeom prst="rect">
            <a:avLst/>
          </a:prstGeom>
        </p:spPr>
        <p:txBody>
          <a:bodyPr wrap="square">
            <a:spAutoFit/>
          </a:bodyPr>
          <a:lstStyle/>
          <a:p>
            <a:pPr algn="just">
              <a:lnSpc>
                <a:spcPct val="100000"/>
              </a:lnSpc>
              <a:buClrTx/>
            </a:pPr>
            <a:r>
              <a:rPr lang="en-GB" sz="1400" dirty="0">
                <a:solidFill>
                  <a:schemeClr val="bg1"/>
                </a:solidFill>
              </a:rPr>
              <a:t>Drawn to cinema’s engaging and immersive qualities, RNLI utilised wanted to use cinema to target young men in key locations. </a:t>
            </a:r>
            <a:r>
              <a:rPr lang="en-GB" sz="1400" b="1" dirty="0">
                <a:solidFill>
                  <a:schemeClr val="bg1"/>
                </a:solidFill>
              </a:rPr>
              <a:t>DCM’s </a:t>
            </a:r>
            <a:r>
              <a:rPr lang="en-GB" sz="1400" b="1" dirty="0" err="1">
                <a:solidFill>
                  <a:schemeClr val="bg1"/>
                </a:solidFill>
              </a:rPr>
              <a:t>Cinemapper</a:t>
            </a:r>
            <a:r>
              <a:rPr lang="en-GB" sz="1400" b="1" dirty="0">
                <a:solidFill>
                  <a:schemeClr val="bg1"/>
                </a:solidFill>
              </a:rPr>
              <a:t> tool was used to pinpoint cinemas near rivers and seas</a:t>
            </a:r>
            <a:r>
              <a:rPr lang="en-GB" sz="1400" dirty="0">
                <a:solidFill>
                  <a:schemeClr val="bg1"/>
                </a:solidFill>
              </a:rPr>
              <a:t>. Activity was upweighted in these cinemas to ensure the message was being driven home in the right place, to the right people. </a:t>
            </a:r>
          </a:p>
          <a:p>
            <a:pPr marL="171450" lvl="0" indent="-171450" algn="just">
              <a:lnSpc>
                <a:spcPct val="100000"/>
              </a:lnSpc>
              <a:buClrTx/>
              <a:buFont typeface="LucidaGrande" charset="0"/>
              <a:buChar char="-"/>
            </a:pPr>
            <a:endParaRPr lang="en-US" sz="1400" dirty="0">
              <a:solidFill>
                <a:schemeClr val="bg1"/>
              </a:solidFill>
            </a:endParaRPr>
          </a:p>
          <a:p>
            <a:pPr lvl="0" algn="just">
              <a:lnSpc>
                <a:spcPct val="100000"/>
              </a:lnSpc>
              <a:buClrTx/>
            </a:pPr>
            <a:r>
              <a:rPr lang="en-US" sz="1400" dirty="0">
                <a:solidFill>
                  <a:schemeClr val="bg1"/>
                </a:solidFill>
              </a:rPr>
              <a:t>The campaign, with cinema as an integral contributor, was hailed as a significant success, delivering an uplift in </a:t>
            </a:r>
            <a:r>
              <a:rPr lang="en-US" sz="1400" b="1" dirty="0">
                <a:solidFill>
                  <a:schemeClr val="bg1"/>
                </a:solidFill>
              </a:rPr>
              <a:t>total campaign awareness of 36% </a:t>
            </a:r>
            <a:r>
              <a:rPr lang="en-US" sz="1400" dirty="0">
                <a:solidFill>
                  <a:schemeClr val="bg1"/>
                </a:solidFill>
              </a:rPr>
              <a:t>and a 33% uplift in correct message takeout amongst 16-39 males, and </a:t>
            </a:r>
            <a:r>
              <a:rPr lang="en-US" sz="1400" b="1" dirty="0">
                <a:solidFill>
                  <a:schemeClr val="bg1"/>
                </a:solidFill>
              </a:rPr>
              <a:t>ultimately has helped save lives</a:t>
            </a:r>
            <a:r>
              <a:rPr lang="en-US" sz="1400" dirty="0">
                <a:solidFill>
                  <a:schemeClr val="bg1"/>
                </a:solidFill>
              </a:rPr>
              <a:t>. </a:t>
            </a:r>
          </a:p>
          <a:p>
            <a:pPr marL="171450" lvl="0" indent="-171450" algn="just">
              <a:lnSpc>
                <a:spcPct val="100000"/>
              </a:lnSpc>
              <a:buClrTx/>
              <a:buFont typeface="LucidaGrande" charset="0"/>
              <a:buChar char="-"/>
            </a:pPr>
            <a:endParaRPr lang="en-US" sz="1400" dirty="0">
              <a:solidFill>
                <a:schemeClr val="bg1"/>
              </a:solidFill>
            </a:endParaRPr>
          </a:p>
        </p:txBody>
      </p:sp>
      <p:sp>
        <p:nvSpPr>
          <p:cNvPr id="26" name="TextBox 25">
            <a:extLst>
              <a:ext uri="{FF2B5EF4-FFF2-40B4-BE49-F238E27FC236}">
                <a16:creationId xmlns:a16="http://schemas.microsoft.com/office/drawing/2014/main" id="{22E78610-7EB6-488B-8D0F-1B43E7D216E0}"/>
              </a:ext>
            </a:extLst>
          </p:cNvPr>
          <p:cNvSpPr txBox="1"/>
          <p:nvPr/>
        </p:nvSpPr>
        <p:spPr>
          <a:xfrm>
            <a:off x="373253" y="861153"/>
            <a:ext cx="2987484" cy="184666"/>
          </a:xfrm>
          <a:prstGeom prst="rect">
            <a:avLst/>
          </a:prstGeom>
          <a:noFill/>
          <a:ln>
            <a:noFill/>
          </a:ln>
        </p:spPr>
        <p:txBody>
          <a:bodyPr wrap="square" lIns="0" tIns="0" rIns="0" bIns="0"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C162C"/>
                </a:solidFill>
                <a:effectLst/>
                <a:uLnTx/>
                <a:uFillTx/>
                <a:latin typeface="Arial"/>
                <a:ea typeface="+mn-ea"/>
                <a:cs typeface="+mn-cs"/>
              </a:rPr>
              <a:t>RNLI</a:t>
            </a:r>
          </a:p>
        </p:txBody>
      </p:sp>
      <p:sp>
        <p:nvSpPr>
          <p:cNvPr id="27" name="Rectangle 26">
            <a:extLst>
              <a:ext uri="{FF2B5EF4-FFF2-40B4-BE49-F238E27FC236}">
                <a16:creationId xmlns:a16="http://schemas.microsoft.com/office/drawing/2014/main" id="{5DC38A24-FB50-4309-8896-8CDD8462870B}"/>
              </a:ext>
            </a:extLst>
          </p:cNvPr>
          <p:cNvSpPr/>
          <p:nvPr/>
        </p:nvSpPr>
        <p:spPr>
          <a:xfrm>
            <a:off x="6697643" y="4130043"/>
            <a:ext cx="5253725" cy="3108543"/>
          </a:xfrm>
          <a:prstGeom prst="rect">
            <a:avLst/>
          </a:prstGeom>
        </p:spPr>
        <p:txBody>
          <a:bodyPr wrap="square">
            <a:spAutoFit/>
          </a:bodyPr>
          <a:lstStyle/>
          <a:p>
            <a:pPr algn="just">
              <a:lnSpc>
                <a:spcPct val="100000"/>
              </a:lnSpc>
              <a:buClr>
                <a:schemeClr val="bg1"/>
              </a:buClr>
            </a:pPr>
            <a:r>
              <a:rPr lang="en-GB" sz="1400" dirty="0">
                <a:solidFill>
                  <a:schemeClr val="bg1"/>
                </a:solidFill>
              </a:rPr>
              <a:t>In an effort to ensure its cinema launch drove footfall alongside brand impact, wagamama used </a:t>
            </a:r>
            <a:r>
              <a:rPr lang="en-GB" sz="1400" b="1" dirty="0">
                <a:solidFill>
                  <a:schemeClr val="bg1"/>
                </a:solidFill>
              </a:rPr>
              <a:t>DCM’s </a:t>
            </a:r>
            <a:r>
              <a:rPr lang="en-GB" sz="1400" b="1" dirty="0" err="1">
                <a:solidFill>
                  <a:schemeClr val="bg1"/>
                </a:solidFill>
              </a:rPr>
              <a:t>Cinemapper</a:t>
            </a:r>
            <a:r>
              <a:rPr lang="en-GB" sz="1400" b="1" dirty="0">
                <a:solidFill>
                  <a:schemeClr val="bg1"/>
                </a:solidFill>
              </a:rPr>
              <a:t> tool to locate cinemas in close proximity to its restaurants </a:t>
            </a:r>
            <a:r>
              <a:rPr lang="en-GB" sz="1400" dirty="0">
                <a:solidFill>
                  <a:schemeClr val="bg1"/>
                </a:solidFill>
              </a:rPr>
              <a:t>– allowing wagamama to </a:t>
            </a:r>
            <a:r>
              <a:rPr lang="en-GB" sz="1400" b="1" dirty="0">
                <a:solidFill>
                  <a:schemeClr val="bg1"/>
                </a:solidFill>
              </a:rPr>
              <a:t>buy selected sites that were within 10-15 minute drive of its restaurants </a:t>
            </a:r>
            <a:r>
              <a:rPr lang="en-GB" sz="1400" dirty="0">
                <a:solidFill>
                  <a:schemeClr val="bg1"/>
                </a:solidFill>
              </a:rPr>
              <a:t>to deliver close proximity and minimise wastage. </a:t>
            </a:r>
          </a:p>
          <a:p>
            <a:pPr marL="171450" indent="-171450" algn="just">
              <a:lnSpc>
                <a:spcPct val="100000"/>
              </a:lnSpc>
              <a:buClr>
                <a:schemeClr val="bg1"/>
              </a:buClr>
              <a:buFont typeface="Lucida Grande"/>
              <a:buChar char="-"/>
            </a:pPr>
            <a:endParaRPr lang="en-GB" sz="1400" dirty="0">
              <a:solidFill>
                <a:schemeClr val="bg1"/>
              </a:solidFill>
            </a:endParaRPr>
          </a:p>
          <a:p>
            <a:pPr algn="just">
              <a:buClr>
                <a:schemeClr val="bg1"/>
              </a:buClr>
            </a:pPr>
            <a:r>
              <a:rPr lang="en-US" sz="1400" dirty="0">
                <a:solidFill>
                  <a:schemeClr val="bg1"/>
                </a:solidFill>
              </a:rPr>
              <a:t>The ‘Bowl To Soul’ brand film ran in a total of 97 DCM cinemas across eight key cities. </a:t>
            </a:r>
            <a:r>
              <a:rPr lang="en-GB" sz="1400" dirty="0">
                <a:solidFill>
                  <a:schemeClr val="bg1"/>
                </a:solidFill>
              </a:rPr>
              <a:t>Using cinema to target key restaurants allowed wagamama to test cinema’s effectiveness at driving sales and across an 11 week period </a:t>
            </a:r>
            <a:r>
              <a:rPr lang="en-GB" sz="1400" b="1" dirty="0">
                <a:solidFill>
                  <a:schemeClr val="bg1"/>
                </a:solidFill>
              </a:rPr>
              <a:t>like-for-like turnover increased by 12%.</a:t>
            </a:r>
          </a:p>
          <a:p>
            <a:pPr marL="171450" indent="-171450" algn="just">
              <a:lnSpc>
                <a:spcPct val="100000"/>
              </a:lnSpc>
              <a:buClr>
                <a:schemeClr val="bg1"/>
              </a:buClr>
              <a:buFont typeface="Lucida Grande"/>
              <a:buChar char="-"/>
            </a:pPr>
            <a:endParaRPr lang="en-GB" sz="1400" dirty="0">
              <a:solidFill>
                <a:schemeClr val="bg1"/>
              </a:solidFill>
            </a:endParaRPr>
          </a:p>
          <a:p>
            <a:pPr marL="171450" lvl="0" indent="-171450" algn="just">
              <a:lnSpc>
                <a:spcPct val="100000"/>
              </a:lnSpc>
              <a:buClrTx/>
              <a:buFont typeface="LucidaGrande" charset="0"/>
              <a:buChar char="-"/>
            </a:pPr>
            <a:endParaRPr lang="en-US" sz="1400" dirty="0">
              <a:solidFill>
                <a:schemeClr val="bg1"/>
              </a:solidFill>
            </a:endParaRPr>
          </a:p>
        </p:txBody>
      </p:sp>
    </p:spTree>
    <p:extLst>
      <p:ext uri="{BB962C8B-B14F-4D97-AF65-F5344CB8AC3E}">
        <p14:creationId xmlns:p14="http://schemas.microsoft.com/office/powerpoint/2010/main" val="410072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4FA8-3C61-4A0F-ABF8-61FDC38E83D6}"/>
              </a:ext>
            </a:extLst>
          </p:cNvPr>
          <p:cNvSpPr>
            <a:spLocks noGrp="1"/>
          </p:cNvSpPr>
          <p:nvPr>
            <p:ph type="title"/>
          </p:nvPr>
        </p:nvSpPr>
        <p:spPr/>
        <p:txBody>
          <a:bodyPr/>
          <a:lstStyle/>
          <a:p>
            <a:pPr>
              <a:defRPr/>
            </a:pPr>
            <a:r>
              <a:rPr lang="en-US" dirty="0"/>
              <a:t>RE-TARGETING AFTER THE CINEMA </a:t>
            </a:r>
          </a:p>
        </p:txBody>
      </p:sp>
      <p:sp>
        <p:nvSpPr>
          <p:cNvPr id="7" name="Text Placeholder 6">
            <a:extLst>
              <a:ext uri="{FF2B5EF4-FFF2-40B4-BE49-F238E27FC236}">
                <a16:creationId xmlns:a16="http://schemas.microsoft.com/office/drawing/2014/main" id="{E8F8EF16-31C7-4F36-90F5-89461CE1939A}"/>
              </a:ext>
            </a:extLst>
          </p:cNvPr>
          <p:cNvSpPr>
            <a:spLocks noGrp="1"/>
          </p:cNvSpPr>
          <p:nvPr>
            <p:ph type="body" sz="quarter" idx="14"/>
          </p:nvPr>
        </p:nvSpPr>
        <p:spPr/>
        <p:txBody>
          <a:bodyPr/>
          <a:lstStyle/>
          <a:p>
            <a:r>
              <a:rPr lang="en-US" dirty="0"/>
              <a:t>DCM can supply your agencies with the information required to amplify your campaign by retargeting cinemagoers on mobile. </a:t>
            </a:r>
          </a:p>
        </p:txBody>
      </p:sp>
      <p:sp>
        <p:nvSpPr>
          <p:cNvPr id="8" name="Content Placeholder 6">
            <a:extLst>
              <a:ext uri="{FF2B5EF4-FFF2-40B4-BE49-F238E27FC236}">
                <a16:creationId xmlns:a16="http://schemas.microsoft.com/office/drawing/2014/main" id="{241D8F88-4A5F-43CC-9C49-09DBCF3B03B1}"/>
              </a:ext>
            </a:extLst>
          </p:cNvPr>
          <p:cNvSpPr>
            <a:spLocks noGrp="1"/>
          </p:cNvSpPr>
          <p:nvPr>
            <p:ph idx="1"/>
          </p:nvPr>
        </p:nvSpPr>
        <p:spPr bwMode="gray">
          <a:xfrm>
            <a:off x="403485" y="1291409"/>
            <a:ext cx="4855502" cy="5112850"/>
          </a:xfrm>
        </p:spPr>
        <p:txBody>
          <a:bodyPr/>
          <a:lstStyle/>
          <a:p>
            <a:r>
              <a:rPr lang="en-GB" dirty="0">
                <a:solidFill>
                  <a:schemeClr val="tx1"/>
                </a:solidFill>
              </a:rPr>
              <a:t>How It Works</a:t>
            </a:r>
          </a:p>
          <a:p>
            <a:endParaRPr lang="en-GB" dirty="0"/>
          </a:p>
          <a:p>
            <a:pPr marL="228600" indent="-228600">
              <a:buClr>
                <a:schemeClr val="bg1"/>
              </a:buClr>
              <a:buFont typeface="+mj-lt"/>
              <a:buAutoNum type="arabicPeriod"/>
            </a:pPr>
            <a:r>
              <a:rPr lang="en-GB" sz="1200" b="0" dirty="0">
                <a:solidFill>
                  <a:schemeClr val="bg1"/>
                </a:solidFill>
              </a:rPr>
              <a:t>DCM can provide the Media Agency/Re-targeting agency with the longitude and latitudes of all DCM cinemas showing the upcoming cinema campaign with weekly screen and showing lists available. </a:t>
            </a:r>
          </a:p>
          <a:p>
            <a:pPr marL="228600" indent="-228600">
              <a:buClr>
                <a:schemeClr val="bg1"/>
              </a:buClr>
              <a:buFont typeface="+mj-lt"/>
              <a:buAutoNum type="arabicPeriod"/>
            </a:pPr>
            <a:endParaRPr lang="en-GB" sz="1200" b="0" dirty="0">
              <a:solidFill>
                <a:schemeClr val="bg1"/>
              </a:solidFill>
            </a:endParaRPr>
          </a:p>
          <a:p>
            <a:pPr marL="228600" indent="-228600">
              <a:buClr>
                <a:schemeClr val="bg1"/>
              </a:buClr>
              <a:buFont typeface="+mj-lt"/>
              <a:buAutoNum type="arabicPeriod"/>
            </a:pPr>
            <a:r>
              <a:rPr lang="en-GB" sz="1200" b="0" dirty="0">
                <a:solidFill>
                  <a:schemeClr val="bg1"/>
                </a:solidFill>
              </a:rPr>
              <a:t>This allows your mobile agency to set up a geo-fence around the cinema and then using people’s device data to identify those people who are most likely to have been exposed at those sites. </a:t>
            </a:r>
          </a:p>
          <a:p>
            <a:pPr marL="228600" indent="-228600">
              <a:buClr>
                <a:schemeClr val="bg1"/>
              </a:buClr>
              <a:buFont typeface="+mj-lt"/>
              <a:buAutoNum type="arabicPeriod"/>
            </a:pPr>
            <a:endParaRPr lang="en-GB" sz="1200" b="0" dirty="0">
              <a:solidFill>
                <a:schemeClr val="bg1"/>
              </a:solidFill>
            </a:endParaRPr>
          </a:p>
          <a:p>
            <a:pPr marL="228600" indent="-228600">
              <a:buClr>
                <a:schemeClr val="bg1"/>
              </a:buClr>
              <a:buFont typeface="+mj-lt"/>
              <a:buAutoNum type="arabicPeriod"/>
            </a:pPr>
            <a:r>
              <a:rPr lang="en-GB" sz="1200" b="0" dirty="0">
                <a:solidFill>
                  <a:schemeClr val="bg1"/>
                </a:solidFill>
              </a:rPr>
              <a:t>These people will then be re-targeted with mobile display advertising (within a specified timeframe) to create a truly cross-media campaign. </a:t>
            </a:r>
          </a:p>
        </p:txBody>
      </p:sp>
      <p:grpSp>
        <p:nvGrpSpPr>
          <p:cNvPr id="15" name="Group 14">
            <a:extLst>
              <a:ext uri="{FF2B5EF4-FFF2-40B4-BE49-F238E27FC236}">
                <a16:creationId xmlns:a16="http://schemas.microsoft.com/office/drawing/2014/main" id="{85C22F2B-6C2D-4B37-915A-9EDFB27B9B64}"/>
              </a:ext>
            </a:extLst>
          </p:cNvPr>
          <p:cNvGrpSpPr>
            <a:grpSpLocks noChangeAspect="1"/>
          </p:cNvGrpSpPr>
          <p:nvPr/>
        </p:nvGrpSpPr>
        <p:grpSpPr>
          <a:xfrm>
            <a:off x="6506875" y="1291409"/>
            <a:ext cx="6176468" cy="4548883"/>
            <a:chOff x="2458177" y="1873624"/>
            <a:chExt cx="5119067" cy="3770122"/>
          </a:xfrm>
        </p:grpSpPr>
        <p:pic>
          <p:nvPicPr>
            <p:cNvPr id="16" name="Picture 4" descr="Image result for LOCATION TARGETING GRAPHIC">
              <a:extLst>
                <a:ext uri="{FF2B5EF4-FFF2-40B4-BE49-F238E27FC236}">
                  <a16:creationId xmlns:a16="http://schemas.microsoft.com/office/drawing/2014/main" id="{039C8F0A-D5AE-4FE7-991A-C31885F058E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9678" b="-1"/>
            <a:stretch/>
          </p:blipFill>
          <p:spPr bwMode="auto">
            <a:xfrm>
              <a:off x="2458177" y="1873624"/>
              <a:ext cx="5119067" cy="3770122"/>
            </a:xfrm>
            <a:prstGeom prst="rect">
              <a:avLst/>
            </a:prstGeom>
            <a:solidFill>
              <a:srgbClr val="F9F9F9"/>
            </a:solidFill>
          </p:spPr>
        </p:pic>
        <p:pic>
          <p:nvPicPr>
            <p:cNvPr id="17" name="Picture 6" descr="Image result for CINEWORLD LOGO PNG">
              <a:extLst>
                <a:ext uri="{FF2B5EF4-FFF2-40B4-BE49-F238E27FC236}">
                  <a16:creationId xmlns:a16="http://schemas.microsoft.com/office/drawing/2014/main" id="{10C01526-B796-4462-8DD4-E5F1022AB40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03301" y="2040985"/>
              <a:ext cx="2047821" cy="5331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odeon logo png">
              <a:extLst>
                <a:ext uri="{FF2B5EF4-FFF2-40B4-BE49-F238E27FC236}">
                  <a16:creationId xmlns:a16="http://schemas.microsoft.com/office/drawing/2014/main" id="{621B78E0-0383-4447-A862-F1DAA480AC3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30558" y="3538149"/>
              <a:ext cx="1020063" cy="2830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E88631A-F56F-4631-8152-3DA46DBAC6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2405"/>
            <a:stretch/>
          </p:blipFill>
          <p:spPr>
            <a:xfrm>
              <a:off x="5558803" y="4045829"/>
              <a:ext cx="964771" cy="387405"/>
            </a:xfrm>
            <a:prstGeom prst="rect">
              <a:avLst/>
            </a:prstGeom>
          </p:spPr>
        </p:pic>
      </p:grpSp>
    </p:spTree>
    <p:extLst>
      <p:ext uri="{BB962C8B-B14F-4D97-AF65-F5344CB8AC3E}">
        <p14:creationId xmlns:p14="http://schemas.microsoft.com/office/powerpoint/2010/main" val="391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74507" y="2490341"/>
            <a:ext cx="8293937" cy="1377109"/>
          </a:xfrm>
        </p:spPr>
        <p:txBody>
          <a:bodyPr/>
          <a:lstStyle/>
          <a:p>
            <a:r>
              <a:rPr lang="en-GB" dirty="0">
                <a:solidFill>
                  <a:srgbClr val="FF354A"/>
                </a:solidFill>
              </a:rPr>
              <a:t>D</a:t>
            </a:r>
            <a:r>
              <a:rPr lang="en-GB" dirty="0"/>
              <a:t>CM </a:t>
            </a:r>
            <a:r>
              <a:rPr lang="en-GB" dirty="0">
                <a:solidFill>
                  <a:srgbClr val="FF354A"/>
                </a:solidFill>
              </a:rPr>
              <a:t>S</a:t>
            </a:r>
            <a:r>
              <a:rPr lang="en-GB" dirty="0"/>
              <a:t>TUDIOS</a:t>
            </a:r>
            <a:endParaRPr lang="en-US" dirty="0"/>
          </a:p>
        </p:txBody>
      </p:sp>
      <p:sp>
        <p:nvSpPr>
          <p:cNvPr id="4" name="Text Placeholder 3"/>
          <p:cNvSpPr>
            <a:spLocks noGrp="1"/>
          </p:cNvSpPr>
          <p:nvPr>
            <p:ph type="body" sz="quarter" idx="12"/>
          </p:nvPr>
        </p:nvSpPr>
        <p:spPr>
          <a:xfrm>
            <a:off x="4479925" y="2176572"/>
            <a:ext cx="4483100" cy="207123"/>
          </a:xfrm>
        </p:spPr>
        <p:txBody>
          <a:bodyPr/>
          <a:lstStyle/>
          <a:p>
            <a:r>
              <a:rPr lang="en-GB" dirty="0"/>
              <a:t>Welcome to</a:t>
            </a:r>
            <a:endParaRPr lang="en-US" dirty="0"/>
          </a:p>
        </p:txBody>
      </p:sp>
      <p:cxnSp>
        <p:nvCxnSpPr>
          <p:cNvPr id="5" name="Straight Connector 4"/>
          <p:cNvCxnSpPr>
            <a:cxnSpLocks/>
          </p:cNvCxnSpPr>
          <p:nvPr/>
        </p:nvCxnSpPr>
        <p:spPr>
          <a:xfrm>
            <a:off x="3225800" y="4159842"/>
            <a:ext cx="700881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64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51A39-8363-4225-A7A1-48FB2192FC70}"/>
              </a:ext>
            </a:extLst>
          </p:cNvPr>
          <p:cNvSpPr>
            <a:spLocks noGrp="1"/>
          </p:cNvSpPr>
          <p:nvPr>
            <p:ph type="title"/>
          </p:nvPr>
        </p:nvSpPr>
        <p:spPr/>
        <p:txBody>
          <a:bodyPr/>
          <a:lstStyle/>
          <a:p>
            <a:r>
              <a:rPr lang="en-GB" dirty="0"/>
              <a:t>OPPORTUNITIES FOR BRANDS TO GO FURTHER IN CINEMA</a:t>
            </a:r>
          </a:p>
        </p:txBody>
      </p:sp>
      <p:sp>
        <p:nvSpPr>
          <p:cNvPr id="28" name="Text Placeholder 27">
            <a:extLst>
              <a:ext uri="{FF2B5EF4-FFF2-40B4-BE49-F238E27FC236}">
                <a16:creationId xmlns:a16="http://schemas.microsoft.com/office/drawing/2014/main" id="{02D11D3A-CE00-404E-B5C1-C97ED8106EF8}"/>
              </a:ext>
            </a:extLst>
          </p:cNvPr>
          <p:cNvSpPr>
            <a:spLocks noGrp="1"/>
          </p:cNvSpPr>
          <p:nvPr>
            <p:ph type="body" sz="quarter" idx="35"/>
          </p:nvPr>
        </p:nvSpPr>
        <p:spPr/>
        <p:txBody>
          <a:bodyPr/>
          <a:lstStyle/>
          <a:p>
            <a:r>
              <a:rPr lang="en-GB" sz="1200" dirty="0"/>
              <a:t>Film partnerships</a:t>
            </a:r>
          </a:p>
        </p:txBody>
      </p:sp>
      <p:sp>
        <p:nvSpPr>
          <p:cNvPr id="26" name="Text Placeholder 25">
            <a:extLst>
              <a:ext uri="{FF2B5EF4-FFF2-40B4-BE49-F238E27FC236}">
                <a16:creationId xmlns:a16="http://schemas.microsoft.com/office/drawing/2014/main" id="{E3E140A8-50B2-4A08-B8F2-AD446D6D1814}"/>
              </a:ext>
            </a:extLst>
          </p:cNvPr>
          <p:cNvSpPr>
            <a:spLocks noGrp="1"/>
          </p:cNvSpPr>
          <p:nvPr>
            <p:ph type="body" sz="quarter" idx="27"/>
          </p:nvPr>
        </p:nvSpPr>
        <p:spPr>
          <a:xfrm>
            <a:off x="270623" y="651956"/>
            <a:ext cx="12412719" cy="436608"/>
          </a:xfrm>
        </p:spPr>
        <p:txBody>
          <a:bodyPr/>
          <a:lstStyle/>
          <a:p>
            <a:r>
              <a:rPr lang="en-GB" dirty="0"/>
              <a:t>From contexualised content, bespoke brand experiences and exciting partnership opportunities brands can create deeper connections with films, cinemas and the audience.  </a:t>
            </a:r>
          </a:p>
        </p:txBody>
      </p:sp>
      <p:sp>
        <p:nvSpPr>
          <p:cNvPr id="33" name="Text Placeholder 32">
            <a:extLst>
              <a:ext uri="{FF2B5EF4-FFF2-40B4-BE49-F238E27FC236}">
                <a16:creationId xmlns:a16="http://schemas.microsoft.com/office/drawing/2014/main" id="{3B950DF7-6284-4701-AB3D-9805FBE83A87}"/>
              </a:ext>
            </a:extLst>
          </p:cNvPr>
          <p:cNvSpPr>
            <a:spLocks noGrp="1"/>
          </p:cNvSpPr>
          <p:nvPr>
            <p:ph type="body" sz="quarter" idx="40"/>
          </p:nvPr>
        </p:nvSpPr>
        <p:spPr/>
        <p:txBody>
          <a:bodyPr/>
          <a:lstStyle/>
          <a:p>
            <a:r>
              <a:rPr lang="en-GB" sz="1200" dirty="0"/>
              <a:t>Content creation</a:t>
            </a:r>
          </a:p>
        </p:txBody>
      </p:sp>
      <p:sp>
        <p:nvSpPr>
          <p:cNvPr id="35" name="Text Placeholder 34">
            <a:extLst>
              <a:ext uri="{FF2B5EF4-FFF2-40B4-BE49-F238E27FC236}">
                <a16:creationId xmlns:a16="http://schemas.microsoft.com/office/drawing/2014/main" id="{415B51E9-DBB0-4250-8B92-8784B0D9238A}"/>
              </a:ext>
            </a:extLst>
          </p:cNvPr>
          <p:cNvSpPr>
            <a:spLocks noGrp="1"/>
          </p:cNvSpPr>
          <p:nvPr>
            <p:ph type="body" sz="quarter" idx="42"/>
          </p:nvPr>
        </p:nvSpPr>
        <p:spPr/>
        <p:txBody>
          <a:bodyPr/>
          <a:lstStyle/>
          <a:p>
            <a:r>
              <a:rPr lang="en-GB" sz="1200" dirty="0"/>
              <a:t>Events and experiences</a:t>
            </a:r>
          </a:p>
        </p:txBody>
      </p:sp>
      <p:sp>
        <p:nvSpPr>
          <p:cNvPr id="37" name="Text Placeholder 36">
            <a:extLst>
              <a:ext uri="{FF2B5EF4-FFF2-40B4-BE49-F238E27FC236}">
                <a16:creationId xmlns:a16="http://schemas.microsoft.com/office/drawing/2014/main" id="{FCA51B50-E9EB-44C9-AA7D-04BEE1CD17EA}"/>
              </a:ext>
            </a:extLst>
          </p:cNvPr>
          <p:cNvSpPr>
            <a:spLocks noGrp="1"/>
          </p:cNvSpPr>
          <p:nvPr>
            <p:ph type="body" sz="quarter" idx="44"/>
          </p:nvPr>
        </p:nvSpPr>
        <p:spPr/>
        <p:txBody>
          <a:bodyPr/>
          <a:lstStyle/>
          <a:p>
            <a:r>
              <a:rPr lang="en-GB" sz="1200" dirty="0"/>
              <a:t>Sponsorships</a:t>
            </a:r>
          </a:p>
        </p:txBody>
      </p:sp>
      <p:pic>
        <p:nvPicPr>
          <p:cNvPr id="39" name="Picture Placeholder 38">
            <a:extLst>
              <a:ext uri="{FF2B5EF4-FFF2-40B4-BE49-F238E27FC236}">
                <a16:creationId xmlns:a16="http://schemas.microsoft.com/office/drawing/2014/main" id="{006FBA0B-3249-470E-B157-CAE5CE21D117}"/>
              </a:ext>
            </a:extLst>
          </p:cNvPr>
          <p:cNvPicPr>
            <a:picLocks noGrp="1" noChangeAspect="1"/>
          </p:cNvPicPr>
          <p:nvPr>
            <p:ph type="pic" sz="quarter" idx="34"/>
          </p:nvPr>
        </p:nvPicPr>
        <p:blipFill rotWithShape="1">
          <a:blip r:embed="rId2" cstate="print">
            <a:extLst>
              <a:ext uri="{28A0092B-C50C-407E-A947-70E740481C1C}">
                <a14:useLocalDpi xmlns:a14="http://schemas.microsoft.com/office/drawing/2010/main"/>
              </a:ext>
            </a:extLst>
          </a:blip>
          <a:srcRect/>
          <a:stretch/>
        </p:blipFill>
        <p:spPr>
          <a:xfrm>
            <a:off x="499440" y="1538652"/>
            <a:ext cx="2928749" cy="4327251"/>
          </a:xfrm>
          <a:prstGeom prst="rect">
            <a:avLst/>
          </a:prstGeom>
        </p:spPr>
      </p:pic>
      <p:pic>
        <p:nvPicPr>
          <p:cNvPr id="40" name="Picture Placeholder 39">
            <a:extLst>
              <a:ext uri="{FF2B5EF4-FFF2-40B4-BE49-F238E27FC236}">
                <a16:creationId xmlns:a16="http://schemas.microsoft.com/office/drawing/2014/main" id="{268B6722-F83A-4AE1-BFAB-3D282B24BD99}"/>
              </a:ext>
            </a:extLst>
          </p:cNvPr>
          <p:cNvPicPr>
            <a:picLocks noGrp="1" noChangeAspect="1"/>
          </p:cNvPicPr>
          <p:nvPr>
            <p:ph type="pic" sz="quarter" idx="37"/>
          </p:nvPr>
        </p:nvPicPr>
        <p:blipFill rotWithShape="1">
          <a:blip r:embed="rId3" cstate="print">
            <a:extLst>
              <a:ext uri="{28A0092B-C50C-407E-A947-70E740481C1C}">
                <a14:useLocalDpi xmlns:a14="http://schemas.microsoft.com/office/drawing/2010/main"/>
              </a:ext>
            </a:extLst>
          </a:blip>
          <a:srcRect/>
          <a:stretch/>
        </p:blipFill>
        <p:spPr>
          <a:xfrm>
            <a:off x="3671214" y="1538652"/>
            <a:ext cx="2928749" cy="4327251"/>
          </a:xfrm>
          <a:prstGeom prst="rect">
            <a:avLst/>
          </a:prstGeom>
          <a:ln>
            <a:noFill/>
          </a:ln>
        </p:spPr>
      </p:pic>
      <p:pic>
        <p:nvPicPr>
          <p:cNvPr id="41" name="Picture 6" descr="Image result for san miguel pop up cinema">
            <a:extLst>
              <a:ext uri="{FF2B5EF4-FFF2-40B4-BE49-F238E27FC236}">
                <a16:creationId xmlns:a16="http://schemas.microsoft.com/office/drawing/2014/main" id="{722C4C8B-7887-4DF9-B64F-B1A0D0E4701E}"/>
              </a:ext>
            </a:extLst>
          </p:cNvPr>
          <p:cNvPicPr>
            <a:picLocks noGrp="1" noChangeAspect="1" noChangeArrowheads="1"/>
          </p:cNvPicPr>
          <p:nvPr>
            <p:ph type="pic" sz="quarter" idx="38"/>
          </p:nvPr>
        </p:nvPicPr>
        <p:blipFill rotWithShape="1">
          <a:blip r:embed="rId4" cstate="print">
            <a:extLst>
              <a:ext uri="{28A0092B-C50C-407E-A947-70E740481C1C}">
                <a14:useLocalDpi xmlns:a14="http://schemas.microsoft.com/office/drawing/2010/main"/>
              </a:ext>
            </a:extLst>
          </a:blip>
          <a:src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9" name="Picture Placeholder 48">
            <a:extLst>
              <a:ext uri="{FF2B5EF4-FFF2-40B4-BE49-F238E27FC236}">
                <a16:creationId xmlns:a16="http://schemas.microsoft.com/office/drawing/2014/main" id="{7AEFAE8B-A512-48AD-A233-517350D22783}"/>
              </a:ext>
            </a:extLst>
          </p:cNvPr>
          <p:cNvPicPr>
            <a:picLocks noGrp="1" noChangeAspect="1"/>
          </p:cNvPicPr>
          <p:nvPr>
            <p:ph type="pic" sz="quarter" idx="39"/>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183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F58FA9-FF0C-9949-8466-5AB73E9CA4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33635" y="855965"/>
            <a:ext cx="3332283" cy="3010903"/>
          </a:xfrm>
          <a:prstGeom prst="rect">
            <a:avLst/>
          </a:prstGeom>
        </p:spPr>
      </p:pic>
      <p:pic>
        <p:nvPicPr>
          <p:cNvPr id="5" name="Picture 4">
            <a:extLst>
              <a:ext uri="{FF2B5EF4-FFF2-40B4-BE49-F238E27FC236}">
                <a16:creationId xmlns:a16="http://schemas.microsoft.com/office/drawing/2014/main" id="{94ACB09E-6780-B445-A198-19C7380BCE9C}"/>
              </a:ext>
            </a:extLst>
          </p:cNvPr>
          <p:cNvPicPr>
            <a:picLocks noChangeAspect="1"/>
          </p:cNvPicPr>
          <p:nvPr/>
        </p:nvPicPr>
        <p:blipFill>
          <a:blip r:embed="rId3"/>
          <a:stretch>
            <a:fillRect/>
          </a:stretch>
        </p:blipFill>
        <p:spPr>
          <a:xfrm>
            <a:off x="248927" y="867998"/>
            <a:ext cx="4279815" cy="3010903"/>
          </a:xfrm>
          <a:prstGeom prst="rect">
            <a:avLst/>
          </a:prstGeom>
        </p:spPr>
      </p:pic>
      <p:pic>
        <p:nvPicPr>
          <p:cNvPr id="6" name="Picture 5">
            <a:extLst>
              <a:ext uri="{FF2B5EF4-FFF2-40B4-BE49-F238E27FC236}">
                <a16:creationId xmlns:a16="http://schemas.microsoft.com/office/drawing/2014/main" id="{E8079F1D-305B-2E49-A72A-8C19539E2C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09246" y="2282507"/>
            <a:ext cx="1235888" cy="772430"/>
          </a:xfrm>
          <a:prstGeom prst="rect">
            <a:avLst/>
          </a:prstGeom>
        </p:spPr>
      </p:pic>
      <p:pic>
        <p:nvPicPr>
          <p:cNvPr id="7" name="Picture 6">
            <a:extLst>
              <a:ext uri="{FF2B5EF4-FFF2-40B4-BE49-F238E27FC236}">
                <a16:creationId xmlns:a16="http://schemas.microsoft.com/office/drawing/2014/main" id="{8ABDAE14-0222-434F-9175-1A450FEAC7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75787" y="2361416"/>
            <a:ext cx="1559621" cy="514346"/>
          </a:xfrm>
          <a:prstGeom prst="rect">
            <a:avLst/>
          </a:prstGeom>
        </p:spPr>
      </p:pic>
      <p:sp>
        <p:nvSpPr>
          <p:cNvPr id="13" name="Title 2">
            <a:extLst>
              <a:ext uri="{FF2B5EF4-FFF2-40B4-BE49-F238E27FC236}">
                <a16:creationId xmlns:a16="http://schemas.microsoft.com/office/drawing/2014/main" id="{E428ADA2-5D64-473A-A763-AFEBCDDD3128}"/>
              </a:ext>
            </a:extLst>
          </p:cNvPr>
          <p:cNvSpPr txBox="1">
            <a:spLocks/>
          </p:cNvSpPr>
          <p:nvPr/>
        </p:nvSpPr>
        <p:spPr>
          <a:xfrm>
            <a:off x="248927" y="186243"/>
            <a:ext cx="12413343" cy="285585"/>
          </a:xfrm>
          <a:prstGeom prst="rect">
            <a:avLst/>
          </a:prstGeom>
        </p:spPr>
        <p:txBody>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CINEMAS ARE ALWAYS LOOKING To invest in new TECH to enhance the experience</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17" name="TextBox 16">
            <a:extLst>
              <a:ext uri="{FF2B5EF4-FFF2-40B4-BE49-F238E27FC236}">
                <a16:creationId xmlns:a16="http://schemas.microsoft.com/office/drawing/2014/main" id="{577ECBF6-0D18-44E7-82B0-FD002F97B6E6}"/>
              </a:ext>
            </a:extLst>
          </p:cNvPr>
          <p:cNvSpPr txBox="1"/>
          <p:nvPr/>
        </p:nvSpPr>
        <p:spPr>
          <a:xfrm>
            <a:off x="8731021" y="2520695"/>
            <a:ext cx="4110771" cy="1200329"/>
          </a:xfrm>
          <a:prstGeom prst="rect">
            <a:avLst/>
          </a:prstGeom>
          <a:noFill/>
          <a:ln>
            <a:noFill/>
          </a:ln>
        </p:spPr>
        <p:txBody>
          <a:bodyPr wrap="square" rtlCol="0">
            <a:spAutoFit/>
          </a:bodyPr>
          <a:lstStyle>
            <a:defPPr>
              <a:defRPr lang="en-US"/>
            </a:defPPr>
            <a:lvl1pPr algn="just">
              <a:defRPr sz="1200">
                <a:solidFill>
                  <a:srgbClr val="FFFFFF"/>
                </a:solidFill>
              </a:defRPr>
            </a:lvl1p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Dolby </a:t>
            </a:r>
            <a:r>
              <a:rPr kumimoji="0" lang="en-GB" sz="1200" b="0" i="0" u="none" strike="noStrike" kern="1200" cap="none" spc="0" normalizeH="0" baseline="0" noProof="0" dirty="0" err="1">
                <a:ln>
                  <a:noFill/>
                </a:ln>
                <a:solidFill>
                  <a:srgbClr val="000000"/>
                </a:solidFill>
                <a:effectLst/>
                <a:uLnTx/>
                <a:uFillTx/>
                <a:latin typeface="Arial"/>
                <a:ea typeface="+mn-ea"/>
                <a:cs typeface="+mn-cs"/>
              </a:rPr>
              <a:t>Atmos</a:t>
            </a:r>
            <a:r>
              <a:rPr kumimoji="0" lang="en-GB" sz="1200" b="0" i="0" u="none" strike="noStrike" kern="1200" cap="none" spc="0" normalizeH="0" baseline="0" noProof="0" dirty="0">
                <a:ln>
                  <a:noFill/>
                </a:ln>
                <a:solidFill>
                  <a:srgbClr val="000000"/>
                </a:solidFill>
                <a:effectLst/>
                <a:uLnTx/>
                <a:uFillTx/>
                <a:latin typeface="Arial"/>
                <a:ea typeface="+mn-ea"/>
                <a:cs typeface="+mn-cs"/>
              </a:rPr>
              <a:t> expands on existing surround sound systems by adding height channels, allowing sounds to be interpreted as three-dimensional objects – fully enveloping audiences in the soundscape of the film. Installed in</a:t>
            </a:r>
            <a:r>
              <a:rPr kumimoji="0" lang="en-GB" sz="1200" b="0" i="0" u="none" strike="noStrike" kern="1200" cap="none" spc="0" normalizeH="0" baseline="0" noProof="0" dirty="0">
                <a:ln>
                  <a:noFill/>
                </a:ln>
                <a:solidFill>
                  <a:srgbClr val="AC162C"/>
                </a:solidFill>
                <a:effectLst/>
                <a:uLnTx/>
                <a:uFillTx/>
                <a:latin typeface="Arial"/>
                <a:ea typeface="+mn-ea"/>
                <a:cs typeface="+mn-cs"/>
              </a:rPr>
              <a:t> </a:t>
            </a:r>
            <a:r>
              <a:rPr kumimoji="0" lang="en-GB" sz="1200" b="1" i="0" u="none" strike="noStrike" kern="1200" cap="none" spc="0" normalizeH="0" baseline="0" noProof="0" dirty="0">
                <a:ln>
                  <a:noFill/>
                </a:ln>
                <a:solidFill>
                  <a:srgbClr val="AC162C"/>
                </a:solidFill>
                <a:effectLst/>
                <a:uLnTx/>
                <a:uFillTx/>
                <a:latin typeface="Arial"/>
                <a:ea typeface="+mn-ea"/>
                <a:cs typeface="+mn-cs"/>
              </a:rPr>
              <a:t>over 40 cinemas </a:t>
            </a:r>
            <a:r>
              <a:rPr kumimoji="0" lang="en-GB" sz="1200" b="0" i="0" u="none" strike="noStrike" kern="1200" cap="none" spc="0" normalizeH="0" baseline="0" noProof="0" dirty="0">
                <a:ln>
                  <a:noFill/>
                </a:ln>
                <a:solidFill>
                  <a:srgbClr val="000000"/>
                </a:solidFill>
                <a:effectLst/>
                <a:uLnTx/>
                <a:uFillTx/>
                <a:latin typeface="Arial"/>
                <a:ea typeface="+mn-ea"/>
                <a:cs typeface="+mn-cs"/>
              </a:rPr>
              <a:t>so far, brands can upgrade their ad to take advantage of this stunning audio in cinema. </a:t>
            </a:r>
          </a:p>
        </p:txBody>
      </p:sp>
      <p:sp>
        <p:nvSpPr>
          <p:cNvPr id="3" name="TextBox 2">
            <a:extLst>
              <a:ext uri="{FF2B5EF4-FFF2-40B4-BE49-F238E27FC236}">
                <a16:creationId xmlns:a16="http://schemas.microsoft.com/office/drawing/2014/main" id="{C44DDDFA-522B-4F4E-978D-467AA7680DA8}"/>
              </a:ext>
            </a:extLst>
          </p:cNvPr>
          <p:cNvSpPr txBox="1"/>
          <p:nvPr/>
        </p:nvSpPr>
        <p:spPr>
          <a:xfrm>
            <a:off x="248926" y="4047232"/>
            <a:ext cx="4279815" cy="2492990"/>
          </a:xfrm>
          <a:prstGeom prst="rect">
            <a:avLst/>
          </a:prstGeom>
          <a:noFill/>
          <a:ln>
            <a:noFill/>
          </a:ln>
        </p:spPr>
        <p:txBody>
          <a:bodyPr wrap="square" rtlCol="0">
            <a:spAutoFit/>
          </a:body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4DX is extreme sensory cinema. With stimulating effects like water, wind, scent and strobe lighting, that thrill you in your moving seat 4DX is the most exhilarating way to watch a film.</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4DX screens can be found in </a:t>
            </a:r>
            <a:r>
              <a:rPr kumimoji="0" lang="en-GB" sz="1200" b="1" i="0" u="none" strike="noStrike" kern="1200" cap="none" spc="0" normalizeH="0" baseline="0" noProof="0" dirty="0">
                <a:ln>
                  <a:noFill/>
                </a:ln>
                <a:solidFill>
                  <a:srgbClr val="AC162C"/>
                </a:solidFill>
                <a:effectLst/>
                <a:uLnTx/>
                <a:uFillTx/>
                <a:latin typeface="Arial"/>
                <a:ea typeface="+mn-ea"/>
                <a:cs typeface="+mn-cs"/>
              </a:rPr>
              <a:t>28 Cineworld sites </a:t>
            </a:r>
            <a:r>
              <a:rPr kumimoji="0" lang="en-GB" sz="1200" b="0" i="0" u="none" strike="noStrike" kern="1200" cap="none" spc="0" normalizeH="0" baseline="0" noProof="0" dirty="0">
                <a:ln>
                  <a:noFill/>
                </a:ln>
                <a:solidFill>
                  <a:srgbClr val="000000"/>
                </a:solidFill>
                <a:effectLst/>
                <a:uLnTx/>
                <a:uFillTx/>
                <a:latin typeface="Arial"/>
                <a:ea typeface="+mn-ea"/>
                <a:cs typeface="+mn-cs"/>
              </a:rPr>
              <a:t>across the UK with plans to continue rolling out more in future.</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Brands can ‘4DX’ their own ads to fully immerse the audience in the ad and maximise the impact of creative amongst a young thrill-seeking audience. </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Case study from the British Army available on dcm.co.uk</a:t>
            </a:r>
          </a:p>
        </p:txBody>
      </p:sp>
      <p:sp>
        <p:nvSpPr>
          <p:cNvPr id="18" name="TextBox 17">
            <a:extLst>
              <a:ext uri="{FF2B5EF4-FFF2-40B4-BE49-F238E27FC236}">
                <a16:creationId xmlns:a16="http://schemas.microsoft.com/office/drawing/2014/main" id="{6A33C3BD-DA42-43BE-B4D0-1438A56E7985}"/>
              </a:ext>
            </a:extLst>
          </p:cNvPr>
          <p:cNvSpPr txBox="1"/>
          <p:nvPr/>
        </p:nvSpPr>
        <p:spPr>
          <a:xfrm>
            <a:off x="4793227" y="3990438"/>
            <a:ext cx="3516761" cy="2492990"/>
          </a:xfrm>
          <a:prstGeom prst="rect">
            <a:avLst/>
          </a:prstGeom>
          <a:noFill/>
          <a:ln>
            <a:noFill/>
          </a:ln>
        </p:spPr>
        <p:txBody>
          <a:bodyPr wrap="square" rtlCol="0">
            <a:spAutoFit/>
          </a:bodyPr>
          <a:lstStyle>
            <a:defPPr>
              <a:defRPr lang="en-US"/>
            </a:defPPr>
            <a:lvl1pPr algn="just">
              <a:defRPr sz="1200">
                <a:solidFill>
                  <a:srgbClr val="FFFFFF"/>
                </a:solidFill>
              </a:defRPr>
            </a:lvl1p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Screen X is a state-of-the-art atmospheric experience that uses twelve additional projectors to extend the film out onto the side walls of the screening room and surround the audience in their seats with 270° projection. Extending the film beyond the audience’s peripheral vision brings them closer to the action than ever before. </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Screen X can be found in </a:t>
            </a:r>
            <a:r>
              <a:rPr kumimoji="0" lang="en-GB" sz="1200" b="1" i="0" u="none" strike="noStrike" kern="1200" cap="none" spc="0" normalizeH="0" baseline="0" noProof="0" dirty="0">
                <a:ln>
                  <a:noFill/>
                </a:ln>
                <a:solidFill>
                  <a:srgbClr val="AC162C"/>
                </a:solidFill>
                <a:effectLst/>
                <a:uLnTx/>
                <a:uFillTx/>
                <a:latin typeface="Arial"/>
                <a:ea typeface="+mn-ea"/>
                <a:cs typeface="+mn-cs"/>
              </a:rPr>
              <a:t>15 Cineworld sites </a:t>
            </a:r>
            <a:r>
              <a:rPr kumimoji="0" lang="en-GB" sz="1200" b="0" i="0" u="none" strike="noStrike" kern="1200" cap="none" spc="0" normalizeH="0" baseline="0" noProof="0" dirty="0">
                <a:ln>
                  <a:noFill/>
                </a:ln>
                <a:solidFill>
                  <a:srgbClr val="000000"/>
                </a:solidFill>
                <a:effectLst/>
                <a:uLnTx/>
                <a:uFillTx/>
                <a:latin typeface="Arial"/>
                <a:ea typeface="+mn-ea"/>
                <a:cs typeface="+mn-cs"/>
              </a:rPr>
              <a:t>across the UK with plans to increase this further. Brands can showcase their own ads in Screen X format – see a case study from Halifax on dcm.co.uk</a:t>
            </a:r>
          </a:p>
        </p:txBody>
      </p:sp>
      <p:pic>
        <p:nvPicPr>
          <p:cNvPr id="11" name="Picture 10">
            <a:extLst>
              <a:ext uri="{FF2B5EF4-FFF2-40B4-BE49-F238E27FC236}">
                <a16:creationId xmlns:a16="http://schemas.microsoft.com/office/drawing/2014/main" id="{BA03F42B-D6AA-4CB2-A53B-6A8F1CF4650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97244" y="3826467"/>
            <a:ext cx="3931247" cy="1830766"/>
          </a:xfrm>
          <a:prstGeom prst="rect">
            <a:avLst/>
          </a:prstGeom>
        </p:spPr>
      </p:pic>
      <p:pic>
        <p:nvPicPr>
          <p:cNvPr id="19" name="Picture 18">
            <a:extLst>
              <a:ext uri="{FF2B5EF4-FFF2-40B4-BE49-F238E27FC236}">
                <a16:creationId xmlns:a16="http://schemas.microsoft.com/office/drawing/2014/main" id="{283F8EED-5E18-4D69-91CC-4F2F8E015E4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97244" y="855964"/>
            <a:ext cx="3931247" cy="1614491"/>
          </a:xfrm>
          <a:prstGeom prst="rect">
            <a:avLst/>
          </a:prstGeom>
        </p:spPr>
      </p:pic>
      <p:pic>
        <p:nvPicPr>
          <p:cNvPr id="23" name="Picture 22">
            <a:extLst>
              <a:ext uri="{FF2B5EF4-FFF2-40B4-BE49-F238E27FC236}">
                <a16:creationId xmlns:a16="http://schemas.microsoft.com/office/drawing/2014/main" id="{0539346B-552B-4D78-8517-FD8C7BEBE604}"/>
              </a:ext>
            </a:extLst>
          </p:cNvPr>
          <p:cNvPicPr>
            <a:picLocks noChangeAspect="1"/>
          </p:cNvPicPr>
          <p:nvPr/>
        </p:nvPicPr>
        <p:blipFill>
          <a:blip r:embed="rId8" cstate="print">
            <a:lum bright="70000" contrast="-70000"/>
            <a:extLst>
              <a:ext uri="{28A0092B-C50C-407E-A947-70E740481C1C}">
                <a14:useLocalDpi xmlns:a14="http://schemas.microsoft.com/office/drawing/2010/main"/>
              </a:ext>
            </a:extLst>
          </a:blip>
          <a:stretch>
            <a:fillRect/>
          </a:stretch>
        </p:blipFill>
        <p:spPr>
          <a:xfrm>
            <a:off x="10056585" y="1565604"/>
            <a:ext cx="1006458" cy="378261"/>
          </a:xfrm>
          <a:prstGeom prst="rect">
            <a:avLst/>
          </a:prstGeom>
        </p:spPr>
      </p:pic>
      <p:sp>
        <p:nvSpPr>
          <p:cNvPr id="24" name="TextBox 23">
            <a:extLst>
              <a:ext uri="{FF2B5EF4-FFF2-40B4-BE49-F238E27FC236}">
                <a16:creationId xmlns:a16="http://schemas.microsoft.com/office/drawing/2014/main" id="{96E05D55-6102-4A84-BBE9-DE2A376793C4}"/>
              </a:ext>
            </a:extLst>
          </p:cNvPr>
          <p:cNvSpPr txBox="1"/>
          <p:nvPr/>
        </p:nvSpPr>
        <p:spPr>
          <a:xfrm>
            <a:off x="8731021" y="5769891"/>
            <a:ext cx="3997470" cy="1015663"/>
          </a:xfrm>
          <a:prstGeom prst="rect">
            <a:avLst/>
          </a:prstGeom>
          <a:noFill/>
          <a:ln>
            <a:noFill/>
          </a:ln>
        </p:spPr>
        <p:txBody>
          <a:bodyPr wrap="square" rtlCol="0">
            <a:spAutoFit/>
          </a:bodyPr>
          <a:lstStyle>
            <a:defPPr>
              <a:defRPr lang="en-US"/>
            </a:defPPr>
            <a:lvl1pPr algn="just">
              <a:defRPr sz="1200">
                <a:solidFill>
                  <a:srgbClr val="FFFFFF"/>
                </a:solidFill>
              </a:defRPr>
            </a:lvl1p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IMAX screens stretch from floor to ceiling and from wall to wall, creating a picture so big it feels like you’re inside the film but yet still being able to see every detail in stunning high-resolution. Available for brands to upgrade their ads to IMAX and showcase in </a:t>
            </a:r>
            <a:r>
              <a:rPr kumimoji="0" lang="en-GB" sz="1200" b="1" i="0" u="none" strike="noStrike" kern="1200" cap="none" spc="0" normalizeH="0" baseline="0" noProof="0" dirty="0">
                <a:ln>
                  <a:noFill/>
                </a:ln>
                <a:solidFill>
                  <a:srgbClr val="AC162C"/>
                </a:solidFill>
                <a:effectLst/>
                <a:uLnTx/>
                <a:uFillTx/>
                <a:latin typeface="Arial"/>
                <a:ea typeface="+mn-ea"/>
                <a:cs typeface="+mn-cs"/>
              </a:rPr>
              <a:t>over 40 cinemas</a:t>
            </a:r>
            <a:r>
              <a:rPr kumimoji="0" lang="en-GB" sz="1200" b="0"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370929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5BF915-49A9-4BF4-8D01-C962C4D9B51D}"/>
              </a:ext>
            </a:extLst>
          </p:cNvPr>
          <p:cNvSpPr>
            <a:spLocks noGrp="1"/>
          </p:cNvSpPr>
          <p:nvPr>
            <p:ph type="title"/>
          </p:nvPr>
        </p:nvSpPr>
        <p:spPr/>
        <p:txBody>
          <a:bodyPr/>
          <a:lstStyle/>
          <a:p>
            <a:endParaRPr lang="en-GB"/>
          </a:p>
        </p:txBody>
      </p:sp>
      <p:sp>
        <p:nvSpPr>
          <p:cNvPr id="4" name="Title 1">
            <a:extLst>
              <a:ext uri="{FF2B5EF4-FFF2-40B4-BE49-F238E27FC236}">
                <a16:creationId xmlns:a16="http://schemas.microsoft.com/office/drawing/2014/main" id="{2A1B6DC0-3FA8-4FC3-8C75-BF809E9EEA9F}"/>
              </a:ext>
            </a:extLst>
          </p:cNvPr>
          <p:cNvSpPr txBox="1">
            <a:spLocks/>
          </p:cNvSpPr>
          <p:nvPr/>
        </p:nvSpPr>
        <p:spPr>
          <a:xfrm>
            <a:off x="225385" y="266007"/>
            <a:ext cx="12842222" cy="251836"/>
          </a:xfrm>
          <a:prstGeom prst="rect">
            <a:avLst/>
          </a:prstGeom>
        </p:spPr>
        <p:txBody>
          <a:bodyPr/>
          <a:lst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a:lstStyle>
          <a:p>
            <a:pPr defTabSz="961706"/>
            <a:r>
              <a:rPr lang="en-US" sz="3087" dirty="0">
                <a:solidFill>
                  <a:schemeClr val="bg1"/>
                </a:solidFill>
                <a:latin typeface="Impact"/>
              </a:rPr>
              <a:t>LATEST FORECAST ADMISSIONS ARE AVAILABLE ON DCM’S WEBSITE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t="13168" b="13168"/>
          <a:stretch/>
        </p:blipFill>
        <p:spPr>
          <a:xfrm>
            <a:off x="2011745" y="1008168"/>
            <a:ext cx="9658479" cy="5928968"/>
          </a:xfrm>
          <a:prstGeom prst="rect">
            <a:avLst/>
          </a:prstGeom>
          <a:ln w="3175">
            <a:solidFill>
              <a:schemeClr val="accent5"/>
            </a:solidFill>
          </a:ln>
        </p:spPr>
      </p:pic>
    </p:spTree>
    <p:extLst>
      <p:ext uri="{BB962C8B-B14F-4D97-AF65-F5344CB8AC3E}">
        <p14:creationId xmlns:p14="http://schemas.microsoft.com/office/powerpoint/2010/main" val="358716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7BAAA9-FB20-4F08-BFEE-1F55847FBD66}"/>
              </a:ext>
            </a:extLst>
          </p:cNvPr>
          <p:cNvSpPr>
            <a:spLocks noGrp="1"/>
          </p:cNvSpPr>
          <p:nvPr>
            <p:ph type="title"/>
          </p:nvPr>
        </p:nvSpPr>
        <p:spPr/>
        <p:txBody>
          <a:bodyPr/>
          <a:lstStyle/>
          <a:p>
            <a:r>
              <a:rPr lang="en-US" sz="3087" dirty="0"/>
              <a:t>CINEMA 101: SUMMARY</a:t>
            </a:r>
            <a:endParaRPr lang="en-GB" sz="3087" dirty="0"/>
          </a:p>
        </p:txBody>
      </p:sp>
      <p:sp>
        <p:nvSpPr>
          <p:cNvPr id="2" name="Oval 1">
            <a:extLst>
              <a:ext uri="{FF2B5EF4-FFF2-40B4-BE49-F238E27FC236}">
                <a16:creationId xmlns:a16="http://schemas.microsoft.com/office/drawing/2014/main" id="{EE8A86E8-D5AA-4CC8-8CAC-8649D47B39F9}"/>
              </a:ext>
            </a:extLst>
          </p:cNvPr>
          <p:cNvSpPr/>
          <p:nvPr/>
        </p:nvSpPr>
        <p:spPr>
          <a:xfrm>
            <a:off x="522514" y="1812471"/>
            <a:ext cx="3608615" cy="3641271"/>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LOVED BY AUDIENCES</a:t>
            </a:r>
          </a:p>
        </p:txBody>
      </p:sp>
      <p:sp>
        <p:nvSpPr>
          <p:cNvPr id="6" name="Oval 5">
            <a:extLst>
              <a:ext uri="{FF2B5EF4-FFF2-40B4-BE49-F238E27FC236}">
                <a16:creationId xmlns:a16="http://schemas.microsoft.com/office/drawing/2014/main" id="{E537BED3-D824-47BE-B8F1-04019654E3FF}"/>
              </a:ext>
            </a:extLst>
          </p:cNvPr>
          <p:cNvSpPr/>
          <p:nvPr/>
        </p:nvSpPr>
        <p:spPr>
          <a:xfrm>
            <a:off x="4691742" y="1812470"/>
            <a:ext cx="3608615" cy="3641271"/>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SIMPLE &amp; FLEXIBLE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TO BUY </a:t>
            </a:r>
          </a:p>
        </p:txBody>
      </p:sp>
      <p:sp>
        <p:nvSpPr>
          <p:cNvPr id="7" name="Oval 6">
            <a:extLst>
              <a:ext uri="{FF2B5EF4-FFF2-40B4-BE49-F238E27FC236}">
                <a16:creationId xmlns:a16="http://schemas.microsoft.com/office/drawing/2014/main" id="{4B50DC78-C45D-449F-B9A1-C0E01E9C4433}"/>
              </a:ext>
            </a:extLst>
          </p:cNvPr>
          <p:cNvSpPr/>
          <p:nvPr/>
        </p:nvSpPr>
        <p:spPr>
          <a:xfrm>
            <a:off x="8860970" y="1812469"/>
            <a:ext cx="3608615" cy="3641271"/>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Arial"/>
              </a:rPr>
              <a:t>DELIVERS A POSITIVE IMPACT FOR BRANDS</a:t>
            </a:r>
            <a:endParaRPr kumimoji="0" lang="en-GB" sz="24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5976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B1F6045-877B-47D7-BCED-A9FF587A6202}"/>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1" y="-1"/>
            <a:ext cx="13442950" cy="7069863"/>
          </a:xfrm>
          <a:prstGeom prst="rect">
            <a:avLst/>
          </a:prstGeom>
        </p:spPr>
      </p:pic>
    </p:spTree>
    <p:extLst>
      <p:ext uri="{BB962C8B-B14F-4D97-AF65-F5344CB8AC3E}">
        <p14:creationId xmlns:p14="http://schemas.microsoft.com/office/powerpoint/2010/main" val="310026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CinemaS</a:t>
            </a:r>
            <a:r>
              <a:rPr lang="en-GB" dirty="0"/>
              <a:t> ENSURE THE GREAT experience EXTENDS BEYOND just the film </a:t>
            </a:r>
            <a:endParaRPr lang="en-US" dirty="0"/>
          </a:p>
        </p:txBody>
      </p:sp>
      <p:pic>
        <p:nvPicPr>
          <p:cNvPr id="5" name="Picture Placeholder 8"/>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603687" y="1364400"/>
            <a:ext cx="2934408" cy="225973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439"/>
          <a:stretch/>
        </p:blipFill>
        <p:spPr>
          <a:xfrm>
            <a:off x="5633865" y="3771503"/>
            <a:ext cx="2453355" cy="2492905"/>
          </a:xfrm>
          <a:prstGeom prst="rect">
            <a:avLst/>
          </a:prstGeom>
        </p:spPr>
      </p:pic>
      <p:pic>
        <p:nvPicPr>
          <p:cNvPr id="8" name="Picture 27" descr="Image result for ambar odeon"/>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93934" y="1376127"/>
            <a:ext cx="3175112" cy="22242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cineworld 4dx"/>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05031" y="3771503"/>
            <a:ext cx="1831977" cy="24426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7"/>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2521"/>
          <a:stretch/>
        </p:blipFill>
        <p:spPr bwMode="auto">
          <a:xfrm>
            <a:off x="9941442" y="1364399"/>
            <a:ext cx="3157873" cy="22813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0001" y="3771503"/>
            <a:ext cx="2463936" cy="2442636"/>
          </a:xfrm>
          <a:prstGeom prst="rect">
            <a:avLst/>
          </a:prstGeom>
        </p:spPr>
      </p:pic>
      <p:pic>
        <p:nvPicPr>
          <p:cNvPr id="15" name="Picture 14">
            <a:extLst>
              <a:ext uri="{FF2B5EF4-FFF2-40B4-BE49-F238E27FC236}">
                <a16:creationId xmlns:a16="http://schemas.microsoft.com/office/drawing/2014/main" id="{77F56698-F225-43F3-9D23-F1A0E1658B6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154820" y="3771503"/>
            <a:ext cx="2939489" cy="2442636"/>
          </a:xfrm>
          <a:prstGeom prst="rect">
            <a:avLst/>
          </a:prstGeom>
        </p:spPr>
      </p:pic>
      <p:pic>
        <p:nvPicPr>
          <p:cNvPr id="17" name="Picture 16">
            <a:extLst>
              <a:ext uri="{FF2B5EF4-FFF2-40B4-BE49-F238E27FC236}">
                <a16:creationId xmlns:a16="http://schemas.microsoft.com/office/drawing/2014/main" id="{D67C0F22-4DDC-4F36-AA33-93829D11173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92195" y="3771503"/>
            <a:ext cx="2605091" cy="2442636"/>
          </a:xfrm>
          <a:prstGeom prst="rect">
            <a:avLst/>
          </a:prstGeom>
        </p:spPr>
      </p:pic>
      <p:sp>
        <p:nvSpPr>
          <p:cNvPr id="12" name="Text Placeholder 6">
            <a:extLst>
              <a:ext uri="{FF2B5EF4-FFF2-40B4-BE49-F238E27FC236}">
                <a16:creationId xmlns:a16="http://schemas.microsoft.com/office/drawing/2014/main" id="{598365BD-B6BA-4058-840F-42462918016C}"/>
              </a:ext>
            </a:extLst>
          </p:cNvPr>
          <p:cNvSpPr txBox="1">
            <a:spLocks/>
          </p:cNvSpPr>
          <p:nvPr/>
        </p:nvSpPr>
        <p:spPr>
          <a:xfrm>
            <a:off x="194287" y="607611"/>
            <a:ext cx="12423740"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ts val="1500"/>
              </a:lnSpc>
            </a:pPr>
            <a:r>
              <a:rPr lang="en-GB" sz="1400" dirty="0">
                <a:solidFill>
                  <a:schemeClr val="accent6"/>
                </a:solidFill>
              </a:rPr>
              <a:t>UK exhibitors lead the way in ensuring their cinemas provide a luxurious and innovative experience for audiences.</a:t>
            </a:r>
          </a:p>
        </p:txBody>
      </p:sp>
      <p:pic>
        <p:nvPicPr>
          <p:cNvPr id="7" name="Picture 6" descr="A picture containing electronic signage, neon, ceiling, night&#10;&#10;Description automatically generated">
            <a:extLst>
              <a:ext uri="{FF2B5EF4-FFF2-40B4-BE49-F238E27FC236}">
                <a16:creationId xmlns:a16="http://schemas.microsoft.com/office/drawing/2014/main" id="{E37DC08C-BC89-454F-A7D8-766B4B0C7D3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10985"/>
          <a:stretch/>
        </p:blipFill>
        <p:spPr>
          <a:xfrm>
            <a:off x="6672736" y="1355762"/>
            <a:ext cx="3157873" cy="2277014"/>
          </a:xfrm>
          <a:prstGeom prst="rect">
            <a:avLst/>
          </a:prstGeom>
        </p:spPr>
      </p:pic>
    </p:spTree>
    <p:extLst>
      <p:ext uri="{BB962C8B-B14F-4D97-AF65-F5344CB8AC3E}">
        <p14:creationId xmlns:p14="http://schemas.microsoft.com/office/powerpoint/2010/main" val="56580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59F55E-F9D5-4AD3-A0AF-B61A53DD127E}"/>
              </a:ext>
            </a:extLst>
          </p:cNvPr>
          <p:cNvSpPr>
            <a:spLocks noGrp="1"/>
          </p:cNvSpPr>
          <p:nvPr>
            <p:ph type="body" sz="quarter" idx="11"/>
          </p:nvPr>
        </p:nvSpPr>
        <p:spPr>
          <a:xfrm>
            <a:off x="10182225" y="7209634"/>
            <a:ext cx="3116263" cy="206082"/>
          </a:xfrm>
        </p:spPr>
        <p:txBody>
          <a:bodyPr/>
          <a:lstStyle/>
          <a:p>
            <a:r>
              <a:rPr lang="en-GB" dirty="0">
                <a:solidFill>
                  <a:schemeClr val="accent6"/>
                </a:solidFill>
              </a:rPr>
              <a:t>Source: Cinema UK / IHS Screen Digest from CAA/comScore</a:t>
            </a:r>
          </a:p>
        </p:txBody>
      </p:sp>
      <p:sp>
        <p:nvSpPr>
          <p:cNvPr id="3" name="Title 2">
            <a:extLst>
              <a:ext uri="{FF2B5EF4-FFF2-40B4-BE49-F238E27FC236}">
                <a16:creationId xmlns:a16="http://schemas.microsoft.com/office/drawing/2014/main" id="{757CA8F4-F313-4D05-9B95-F8A687EADC27}"/>
              </a:ext>
            </a:extLst>
          </p:cNvPr>
          <p:cNvSpPr>
            <a:spLocks noGrp="1"/>
          </p:cNvSpPr>
          <p:nvPr>
            <p:ph type="title"/>
          </p:nvPr>
        </p:nvSpPr>
        <p:spPr/>
        <p:txBody>
          <a:bodyPr/>
          <a:lstStyle/>
          <a:p>
            <a:r>
              <a:rPr lang="en-GB" dirty="0"/>
              <a:t>CINEMA REMAINS AN AFFORDABLE FORM OF ESCAPISM AND SOCIAL ACTIVITY </a:t>
            </a:r>
          </a:p>
        </p:txBody>
      </p:sp>
      <p:sp>
        <p:nvSpPr>
          <p:cNvPr id="4" name="Text Placeholder 3">
            <a:extLst>
              <a:ext uri="{FF2B5EF4-FFF2-40B4-BE49-F238E27FC236}">
                <a16:creationId xmlns:a16="http://schemas.microsoft.com/office/drawing/2014/main" id="{422EF565-81E4-48D8-92A4-B43561DA588A}"/>
              </a:ext>
            </a:extLst>
          </p:cNvPr>
          <p:cNvSpPr>
            <a:spLocks noGrp="1"/>
          </p:cNvSpPr>
          <p:nvPr>
            <p:ph type="body" sz="quarter" idx="27"/>
          </p:nvPr>
        </p:nvSpPr>
        <p:spPr>
          <a:xfrm>
            <a:off x="270623" y="651956"/>
            <a:ext cx="12412720" cy="410811"/>
          </a:xfrm>
        </p:spPr>
        <p:txBody>
          <a:bodyPr/>
          <a:lstStyle/>
          <a:p>
            <a:r>
              <a:rPr lang="en-GB" dirty="0"/>
              <a:t>Relative to other ‘out of home entertainment’ options cinema remains an affordable option with the average ticket price remaining around the same level since 2017</a:t>
            </a:r>
          </a:p>
        </p:txBody>
      </p:sp>
      <p:graphicFrame>
        <p:nvGraphicFramePr>
          <p:cNvPr id="9" name="Chart 8">
            <a:extLst>
              <a:ext uri="{FF2B5EF4-FFF2-40B4-BE49-F238E27FC236}">
                <a16:creationId xmlns:a16="http://schemas.microsoft.com/office/drawing/2014/main" id="{20552757-A9FE-48D9-A8CD-515ADB61A020}"/>
              </a:ext>
            </a:extLst>
          </p:cNvPr>
          <p:cNvGraphicFramePr/>
          <p:nvPr>
            <p:extLst>
              <p:ext uri="{D42A27DB-BD31-4B8C-83A1-F6EECF244321}">
                <p14:modId xmlns:p14="http://schemas.microsoft.com/office/powerpoint/2010/main" val="3284851958"/>
              </p:ext>
            </p:extLst>
          </p:nvPr>
        </p:nvGraphicFramePr>
        <p:xfrm>
          <a:off x="324000" y="1348353"/>
          <a:ext cx="12795070" cy="53886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189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D9F7B-5015-4230-AA11-9C0966C05005}"/>
              </a:ext>
            </a:extLst>
          </p:cNvPr>
          <p:cNvSpPr>
            <a:spLocks noGrp="1"/>
          </p:cNvSpPr>
          <p:nvPr>
            <p:ph type="body" sz="quarter" idx="11"/>
          </p:nvPr>
        </p:nvSpPr>
        <p:spPr>
          <a:xfrm>
            <a:off x="9639947" y="7069019"/>
            <a:ext cx="3658542" cy="487313"/>
          </a:xfrm>
        </p:spPr>
        <p:txBody>
          <a:bodyPr/>
          <a:lstStyle/>
          <a:p>
            <a:r>
              <a:rPr lang="en-GB" dirty="0"/>
              <a:t>Source: IBOE/comScore. Treemap based on % of UK Box office 2019</a:t>
            </a:r>
          </a:p>
        </p:txBody>
      </p:sp>
      <p:sp>
        <p:nvSpPr>
          <p:cNvPr id="3" name="Title 2">
            <a:extLst>
              <a:ext uri="{FF2B5EF4-FFF2-40B4-BE49-F238E27FC236}">
                <a16:creationId xmlns:a16="http://schemas.microsoft.com/office/drawing/2014/main" id="{105AB730-4110-4202-AD86-5463183ED8D6}"/>
              </a:ext>
            </a:extLst>
          </p:cNvPr>
          <p:cNvSpPr>
            <a:spLocks noGrp="1"/>
          </p:cNvSpPr>
          <p:nvPr>
            <p:ph type="title"/>
          </p:nvPr>
        </p:nvSpPr>
        <p:spPr/>
        <p:txBody>
          <a:bodyPr/>
          <a:lstStyle/>
          <a:p>
            <a:r>
              <a:rPr lang="en-GB" dirty="0"/>
              <a:t>CINEMA OFFERS SOMETHING FOR EVERYONE</a:t>
            </a:r>
            <a:endParaRPr lang="en-GB" dirty="0">
              <a:solidFill>
                <a:schemeClr val="tx2"/>
              </a:solidFill>
            </a:endParaRPr>
          </a:p>
        </p:txBody>
      </p:sp>
      <p:sp>
        <p:nvSpPr>
          <p:cNvPr id="4" name="Text Placeholder 3">
            <a:extLst>
              <a:ext uri="{FF2B5EF4-FFF2-40B4-BE49-F238E27FC236}">
                <a16:creationId xmlns:a16="http://schemas.microsoft.com/office/drawing/2014/main" id="{573BA850-9DA5-42DD-98C7-AE285D910DE4}"/>
              </a:ext>
            </a:extLst>
          </p:cNvPr>
          <p:cNvSpPr>
            <a:spLocks noGrp="1"/>
          </p:cNvSpPr>
          <p:nvPr>
            <p:ph type="body" sz="quarter" idx="27"/>
          </p:nvPr>
        </p:nvSpPr>
        <p:spPr>
          <a:xfrm>
            <a:off x="270623" y="651956"/>
            <a:ext cx="12066028" cy="436608"/>
          </a:xfrm>
        </p:spPr>
        <p:txBody>
          <a:bodyPr/>
          <a:lstStyle/>
          <a:p>
            <a:r>
              <a:rPr lang="en-GB" dirty="0"/>
              <a:t>With over 900 theatrical releases cinema offers something for everyone from the huge blockbusters to event cinema and documentaries</a:t>
            </a:r>
          </a:p>
        </p:txBody>
      </p:sp>
      <mc:AlternateContent xmlns:mc="http://schemas.openxmlformats.org/markup-compatibility/2006" xmlns:cx1="http://schemas.microsoft.com/office/drawing/2015/9/8/chartex">
        <mc:Choice Requires="cx1">
          <p:graphicFrame>
            <p:nvGraphicFramePr>
              <p:cNvPr id="18" name="Chart 17">
                <a:extLst>
                  <a:ext uri="{FF2B5EF4-FFF2-40B4-BE49-F238E27FC236}">
                    <a16:creationId xmlns:a16="http://schemas.microsoft.com/office/drawing/2014/main" id="{33ABD45F-ECE7-4D3E-BF5D-7B105BCF73FC}"/>
                  </a:ext>
                </a:extLst>
              </p:cNvPr>
              <p:cNvGraphicFramePr/>
              <p:nvPr>
                <p:extLst>
                  <p:ext uri="{D42A27DB-BD31-4B8C-83A1-F6EECF244321}">
                    <p14:modId xmlns:p14="http://schemas.microsoft.com/office/powerpoint/2010/main" val="2953739436"/>
                  </p:ext>
                </p:extLst>
              </p:nvPr>
            </p:nvGraphicFramePr>
            <p:xfrm>
              <a:off x="270001" y="1184935"/>
              <a:ext cx="12810568" cy="566531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8" name="Chart 17">
                <a:extLst>
                  <a:ext uri="{FF2B5EF4-FFF2-40B4-BE49-F238E27FC236}">
                    <a16:creationId xmlns:a16="http://schemas.microsoft.com/office/drawing/2014/main" id="{33ABD45F-ECE7-4D3E-BF5D-7B105BCF73FC}"/>
                  </a:ext>
                </a:extLst>
              </p:cNvPr>
              <p:cNvPicPr>
                <a:picLocks noGrp="1" noRot="1" noChangeAspect="1" noMove="1" noResize="1" noEditPoints="1" noAdjustHandles="1" noChangeArrowheads="1" noChangeShapeType="1"/>
              </p:cNvPicPr>
              <p:nvPr/>
            </p:nvPicPr>
            <p:blipFill>
              <a:blip r:embed="rId3"/>
              <a:stretch>
                <a:fillRect/>
              </a:stretch>
            </p:blipFill>
            <p:spPr>
              <a:xfrm>
                <a:off x="270001" y="1184935"/>
                <a:ext cx="12810568" cy="5665316"/>
              </a:xfrm>
              <a:prstGeom prst="rect">
                <a:avLst/>
              </a:prstGeom>
            </p:spPr>
          </p:pic>
        </mc:Fallback>
      </mc:AlternateContent>
    </p:spTree>
    <p:extLst>
      <p:ext uri="{BB962C8B-B14F-4D97-AF65-F5344CB8AC3E}">
        <p14:creationId xmlns:p14="http://schemas.microsoft.com/office/powerpoint/2010/main" val="979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1314A-3C88-43D1-ABBC-B774A7615200}"/>
              </a:ext>
            </a:extLst>
          </p:cNvPr>
          <p:cNvSpPr>
            <a:spLocks noGrp="1"/>
          </p:cNvSpPr>
          <p:nvPr>
            <p:ph type="title"/>
          </p:nvPr>
        </p:nvSpPr>
        <p:spPr/>
        <p:txBody>
          <a:bodyPr/>
          <a:lstStyle/>
          <a:p>
            <a:r>
              <a:rPr lang="en-GB" dirty="0"/>
              <a:t>THE EXPERIENCE &amp; COMPELLING STORIES ENSURE CINEMA STANDS THE TEST OF TIME</a:t>
            </a:r>
          </a:p>
        </p:txBody>
      </p:sp>
      <p:sp>
        <p:nvSpPr>
          <p:cNvPr id="6" name="Text Placeholder 5">
            <a:extLst>
              <a:ext uri="{FF2B5EF4-FFF2-40B4-BE49-F238E27FC236}">
                <a16:creationId xmlns:a16="http://schemas.microsoft.com/office/drawing/2014/main" id="{688E61DA-825B-4833-B1B4-D4771346853E}"/>
              </a:ext>
            </a:extLst>
          </p:cNvPr>
          <p:cNvSpPr>
            <a:spLocks noGrp="1"/>
          </p:cNvSpPr>
          <p:nvPr>
            <p:ph type="body" sz="quarter" idx="11"/>
          </p:nvPr>
        </p:nvSpPr>
        <p:spPr/>
        <p:txBody>
          <a:bodyPr/>
          <a:lstStyle/>
          <a:p>
            <a:r>
              <a:rPr lang="en-GB" dirty="0"/>
              <a:t>Admissions source: </a:t>
            </a:r>
            <a:r>
              <a:rPr lang="en-GB" dirty="0" err="1"/>
              <a:t>Comscore</a:t>
            </a:r>
            <a:r>
              <a:rPr lang="en-GB" dirty="0"/>
              <a:t>, except 2023 forecast by DCM</a:t>
            </a:r>
          </a:p>
        </p:txBody>
      </p:sp>
      <p:graphicFrame>
        <p:nvGraphicFramePr>
          <p:cNvPr id="10" name="Object 1">
            <a:extLst>
              <a:ext uri="{FF2B5EF4-FFF2-40B4-BE49-F238E27FC236}">
                <a16:creationId xmlns:a16="http://schemas.microsoft.com/office/drawing/2014/main" id="{1B77FD2F-7135-42DF-8B37-2E7CCBD14BC7}"/>
              </a:ext>
            </a:extLst>
          </p:cNvPr>
          <p:cNvGraphicFramePr>
            <a:graphicFrameLocks noChangeAspect="1"/>
          </p:cNvGraphicFramePr>
          <p:nvPr>
            <p:extLst>
              <p:ext uri="{D42A27DB-BD31-4B8C-83A1-F6EECF244321}">
                <p14:modId xmlns:p14="http://schemas.microsoft.com/office/powerpoint/2010/main" val="868256900"/>
              </p:ext>
            </p:extLst>
          </p:nvPr>
        </p:nvGraphicFramePr>
        <p:xfrm>
          <a:off x="72508" y="882362"/>
          <a:ext cx="12808326" cy="6491868"/>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24" descr="Image result for facebook LOGO">
            <a:extLst>
              <a:ext uri="{FF2B5EF4-FFF2-40B4-BE49-F238E27FC236}">
                <a16:creationId xmlns:a16="http://schemas.microsoft.com/office/drawing/2014/main" id="{9F01ED7C-7D7F-4C4D-B0C6-55D6D6E0A33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02092" y="1414602"/>
            <a:ext cx="365332" cy="3653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0" descr="Image result for instagram logo transparent">
            <a:extLst>
              <a:ext uri="{FF2B5EF4-FFF2-40B4-BE49-F238E27FC236}">
                <a16:creationId xmlns:a16="http://schemas.microsoft.com/office/drawing/2014/main" id="{846628F8-FF5F-4661-82A4-119E331531D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88043" y="1442631"/>
            <a:ext cx="281614" cy="281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Image result for TWITTER LOGO">
            <a:extLst>
              <a:ext uri="{FF2B5EF4-FFF2-40B4-BE49-F238E27FC236}">
                <a16:creationId xmlns:a16="http://schemas.microsoft.com/office/drawing/2014/main" id="{4DDF6E67-8E9D-4EAE-B8A1-181A4CD206C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52874" y="1442631"/>
            <a:ext cx="353613" cy="3536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5" descr="Image result for netflix LOGO">
            <a:extLst>
              <a:ext uri="{FF2B5EF4-FFF2-40B4-BE49-F238E27FC236}">
                <a16:creationId xmlns:a16="http://schemas.microsoft.com/office/drawing/2014/main" id="{E1513B2F-250F-4D10-BFD7-9DEDDBF952A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50381" y="1461689"/>
            <a:ext cx="355161" cy="2663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seeklogo.com/images/S/spotify-2015-logo-560E071CB7-seeklogo.com.png">
            <a:extLst>
              <a:ext uri="{FF2B5EF4-FFF2-40B4-BE49-F238E27FC236}">
                <a16:creationId xmlns:a16="http://schemas.microsoft.com/office/drawing/2014/main" id="{407B0F82-52A6-4921-8F72-E74D6BE42AA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864041" y="1484458"/>
            <a:ext cx="269957" cy="2699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327597" y="1461689"/>
            <a:ext cx="241228" cy="320933"/>
          </a:xfrm>
          <a:prstGeom prst="rect">
            <a:avLst/>
          </a:prstGeom>
        </p:spPr>
      </p:pic>
      <p:pic>
        <p:nvPicPr>
          <p:cNvPr id="19" name="Picture 18">
            <a:extLst>
              <a:ext uri="{FF2B5EF4-FFF2-40B4-BE49-F238E27FC236}">
                <a16:creationId xmlns:a16="http://schemas.microsoft.com/office/drawing/2014/main" id="{64640DA9-F8EF-440C-AD38-943966BC0F4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37660" y="1493241"/>
            <a:ext cx="586042" cy="180391"/>
          </a:xfrm>
          <a:prstGeom prst="rect">
            <a:avLst/>
          </a:prstGeom>
        </p:spPr>
      </p:pic>
      <p:pic>
        <p:nvPicPr>
          <p:cNvPr id="3" name="Picture 2">
            <a:extLst>
              <a:ext uri="{FF2B5EF4-FFF2-40B4-BE49-F238E27FC236}">
                <a16:creationId xmlns:a16="http://schemas.microsoft.com/office/drawing/2014/main" id="{75AAE480-0CC0-4682-B478-41C94B1A877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291770" y="1499431"/>
            <a:ext cx="329470" cy="278397"/>
          </a:xfrm>
          <a:prstGeom prst="rect">
            <a:avLst/>
          </a:prstGeom>
        </p:spPr>
      </p:pic>
      <p:sp>
        <p:nvSpPr>
          <p:cNvPr id="15" name="Text Placeholder 6">
            <a:extLst>
              <a:ext uri="{FF2B5EF4-FFF2-40B4-BE49-F238E27FC236}">
                <a16:creationId xmlns:a16="http://schemas.microsoft.com/office/drawing/2014/main" id="{317E4F0B-074C-4738-B83E-985D1B79939B}"/>
              </a:ext>
            </a:extLst>
          </p:cNvPr>
          <p:cNvSpPr txBox="1">
            <a:spLocks/>
          </p:cNvSpPr>
          <p:nvPr/>
        </p:nvSpPr>
        <p:spPr>
          <a:xfrm>
            <a:off x="194287" y="656598"/>
            <a:ext cx="12423740"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ts val="1500"/>
              </a:lnSpc>
            </a:pPr>
            <a:r>
              <a:rPr lang="en-GB" sz="1400" dirty="0">
                <a:solidFill>
                  <a:schemeClr val="accent6"/>
                </a:solidFill>
              </a:rPr>
              <a:t>In the UK this provides a strong foundation for recovery from the impact the Covid-19 pandemic has had on the industry</a:t>
            </a:r>
          </a:p>
        </p:txBody>
      </p:sp>
    </p:spTree>
    <p:extLst>
      <p:ext uri="{BB962C8B-B14F-4D97-AF65-F5344CB8AC3E}">
        <p14:creationId xmlns:p14="http://schemas.microsoft.com/office/powerpoint/2010/main" val="92375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23595362-3983-46B8-8F13-A780C6D45631}"/>
    </a:ext>
  </a:extLst>
</a:theme>
</file>

<file path=ppt/theme/theme10.xml><?xml version="1.0" encoding="utf-8"?>
<a:theme xmlns:a="http://schemas.openxmlformats.org/drawingml/2006/main" name="1_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3991FEB-B9F3-4AAD-98BA-E3F49A43B05F}"/>
    </a:ext>
  </a:extLst>
</a:theme>
</file>

<file path=ppt/theme/theme11.xml><?xml version="1.0" encoding="utf-8"?>
<a:theme xmlns:a="http://schemas.openxmlformats.org/drawingml/2006/main" name="5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2.xml><?xml version="1.0" encoding="utf-8"?>
<a:theme xmlns:a="http://schemas.openxmlformats.org/drawingml/2006/main" name="1_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3.xml><?xml version="1.0" encoding="utf-8"?>
<a:theme xmlns:a="http://schemas.openxmlformats.org/drawingml/2006/main" name="2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4.xml><?xml version="1.0" encoding="utf-8"?>
<a:theme xmlns:a="http://schemas.openxmlformats.org/drawingml/2006/main" name="1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5.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6.xml><?xml version="1.0" encoding="utf-8"?>
<a:theme xmlns:a="http://schemas.openxmlformats.org/drawingml/2006/main" name="1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7.xml><?xml version="1.0" encoding="utf-8"?>
<a:theme xmlns:a="http://schemas.openxmlformats.org/drawingml/2006/main" name="1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8.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19.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069CD9C-5FBB-48B5-913D-843E8FB70E04}"/>
    </a:ext>
  </a:extLst>
</a:theme>
</file>

<file path=ppt/theme/theme20.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4.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5.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BC1A207-515F-42D6-BF08-B5CF753DA50C}"/>
    </a:ext>
  </a:extLst>
</a:theme>
</file>

<file path=ppt/theme/theme6.xml><?xml version="1.0" encoding="utf-8"?>
<a:theme xmlns:a="http://schemas.openxmlformats.org/drawingml/2006/main" name="1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7.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8.xml><?xml version="1.0" encoding="utf-8"?>
<a:theme xmlns:a="http://schemas.openxmlformats.org/drawingml/2006/main" name="2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BC1A207-515F-42D6-BF08-B5CF753DA50C}"/>
    </a:ext>
  </a:extLst>
</a:theme>
</file>

<file path=ppt/theme/theme9.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AAF47608315248A36B72E121849E10" ma:contentTypeVersion="13" ma:contentTypeDescription="Create a new document." ma:contentTypeScope="" ma:versionID="dbcd86ed502d32a9e0ad85e4814a6590">
  <xsd:schema xmlns:xsd="http://www.w3.org/2001/XMLSchema" xmlns:xs="http://www.w3.org/2001/XMLSchema" xmlns:p="http://schemas.microsoft.com/office/2006/metadata/properties" xmlns:ns3="50a49a54-5dbb-4b0f-aa98-dd78e74d4392" xmlns:ns4="b833d956-d4c8-4f5d-91eb-816c5930641a" targetNamespace="http://schemas.microsoft.com/office/2006/metadata/properties" ma:root="true" ma:fieldsID="d2f0c4b9c79a4ba1babc42632f25490b" ns3:_="" ns4:_="">
    <xsd:import namespace="50a49a54-5dbb-4b0f-aa98-dd78e74d4392"/>
    <xsd:import namespace="b833d956-d4c8-4f5d-91eb-816c5930641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a49a54-5dbb-4b0f-aa98-dd78e74d439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33d956-d4c8-4f5d-91eb-816c5930641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4698BF-C8C4-4ED3-9976-2E93E047197A}">
  <ds:schemaRefs>
    <ds:schemaRef ds:uri="http://schemas.microsoft.com/office/2006/documentManagement/types"/>
    <ds:schemaRef ds:uri="http://www.w3.org/XML/1998/namespace"/>
    <ds:schemaRef ds:uri="http://schemas.microsoft.com/office/infopath/2007/PartnerControls"/>
    <ds:schemaRef ds:uri="http://purl.org/dc/terms/"/>
    <ds:schemaRef ds:uri="50a49a54-5dbb-4b0f-aa98-dd78e74d4392"/>
    <ds:schemaRef ds:uri="http://schemas.microsoft.com/office/2006/metadata/properties"/>
    <ds:schemaRef ds:uri="http://purl.org/dc/dcmitype/"/>
    <ds:schemaRef ds:uri="http://purl.org/dc/elements/1.1/"/>
    <ds:schemaRef ds:uri="b833d956-d4c8-4f5d-91eb-816c5930641a"/>
    <ds:schemaRef ds:uri="http://schemas.openxmlformats.org/package/2006/metadata/core-properties"/>
  </ds:schemaRefs>
</ds:datastoreItem>
</file>

<file path=customXml/itemProps2.xml><?xml version="1.0" encoding="utf-8"?>
<ds:datastoreItem xmlns:ds="http://schemas.openxmlformats.org/officeDocument/2006/customXml" ds:itemID="{E7094FD8-3C8E-42DC-B4B1-6C5519BDA1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a49a54-5dbb-4b0f-aa98-dd78e74d4392"/>
    <ds:schemaRef ds:uri="b833d956-d4c8-4f5d-91eb-816c593064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D82D54-02F9-4B4C-B6C6-AAC4D4786D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5423</Words>
  <Application>Microsoft Office PowerPoint</Application>
  <PresentationFormat>Custom</PresentationFormat>
  <Paragraphs>841</Paragraphs>
  <Slides>59</Slides>
  <Notes>20</Notes>
  <HiddenSlides>1</HiddenSlides>
  <MMClips>0</MMClips>
  <ScaleCrop>false</ScaleCrop>
  <HeadingPairs>
    <vt:vector size="8" baseType="variant">
      <vt:variant>
        <vt:lpstr>Fonts Used</vt:lpstr>
      </vt:variant>
      <vt:variant>
        <vt:i4>11</vt:i4>
      </vt:variant>
      <vt:variant>
        <vt:lpstr>Theme</vt:lpstr>
      </vt:variant>
      <vt:variant>
        <vt:i4>18</vt:i4>
      </vt:variant>
      <vt:variant>
        <vt:lpstr>Embedded OLE Servers</vt:lpstr>
      </vt:variant>
      <vt:variant>
        <vt:i4>1</vt:i4>
      </vt:variant>
      <vt:variant>
        <vt:lpstr>Slide Titles</vt:lpstr>
      </vt:variant>
      <vt:variant>
        <vt:i4>59</vt:i4>
      </vt:variant>
    </vt:vector>
  </HeadingPairs>
  <TitlesOfParts>
    <vt:vector size="89" baseType="lpstr">
      <vt:lpstr>Arial</vt:lpstr>
      <vt:lpstr>ArialMT</vt:lpstr>
      <vt:lpstr>Calibri</vt:lpstr>
      <vt:lpstr>Century Gothic</vt:lpstr>
      <vt:lpstr>Graphik</vt:lpstr>
      <vt:lpstr>Helvetica</vt:lpstr>
      <vt:lpstr>Impact</vt:lpstr>
      <vt:lpstr>Lucida Grande</vt:lpstr>
      <vt:lpstr>LucidaGrande</vt:lpstr>
      <vt:lpstr>Trebuchet MS</vt:lpstr>
      <vt:lpstr>Wingdings</vt:lpstr>
      <vt:lpstr>Divider Slides</vt:lpstr>
      <vt:lpstr>Statement Slides</vt:lpstr>
      <vt:lpstr>Copy Slides</vt:lpstr>
      <vt:lpstr>Image Slides</vt:lpstr>
      <vt:lpstr>Blank with title</vt:lpstr>
      <vt:lpstr>1_Blank with title</vt:lpstr>
      <vt:lpstr>2_Copy Slides</vt:lpstr>
      <vt:lpstr>2_Blank with title</vt:lpstr>
      <vt:lpstr>3_Copy Slides</vt:lpstr>
      <vt:lpstr>1_Video Slides</vt:lpstr>
      <vt:lpstr>5_Copy Slides</vt:lpstr>
      <vt:lpstr>1_INTRO SLIDES</vt:lpstr>
      <vt:lpstr>2_Statement Slides</vt:lpstr>
      <vt:lpstr>11_Copy Slides</vt:lpstr>
      <vt:lpstr>INTRO SLIDES</vt:lpstr>
      <vt:lpstr>12_Copy Slides</vt:lpstr>
      <vt:lpstr>13_Copy Slides</vt:lpstr>
      <vt:lpstr>4_Copy Slides</vt:lpstr>
      <vt:lpstr>think-cell Slide</vt:lpstr>
      <vt:lpstr>CINEMA ADVERTISING 101</vt:lpstr>
      <vt:lpstr>AN INTRODUCTION TO CINEMA</vt:lpstr>
      <vt:lpstr>PowerPoint Presentation</vt:lpstr>
      <vt:lpstr>In the UK CINEMAGOING REMAINS A VALUED AND POPULAR ACTIVITY</vt:lpstr>
      <vt:lpstr>The uk cinema landscape</vt:lpstr>
      <vt:lpstr>CinemaS ENSURE THE GREAT experience EXTENDS BEYOND just the film </vt:lpstr>
      <vt:lpstr>CINEMA REMAINS AN AFFORDABLE FORM OF ESCAPISM AND SOCIAL ACTIVITY </vt:lpstr>
      <vt:lpstr>CINEMA OFFERS SOMETHING FOR EVERYONE</vt:lpstr>
      <vt:lpstr>THE EXPERIENCE &amp; COMPELLING STORIES ENSURE CINEMA STANDS THE TEST OF TIME</vt:lpstr>
      <vt:lpstr>PowerPoint Presentation</vt:lpstr>
      <vt:lpstr>CINEMA PROVIDES THE ULTIMATE AV EXPERIENCE for brands</vt:lpstr>
      <vt:lpstr>PowerPoint Presentation</vt:lpstr>
      <vt:lpstr>TAP INTO THE EMOTIONAL EXPERIENCE &amp; PLAN FOR POSITIVITY USING CINEMA</vt:lpstr>
      <vt:lpstr>FOR BRANDS LOOKING TO CONNECT EMOTIONALLY, CINEMA is king</vt:lpstr>
      <vt:lpstr>PowerPoint Presentation</vt:lpstr>
      <vt:lpstr>Emotion requires ATTENTION</vt:lpstr>
      <vt:lpstr>SIGNIFICANT ATTENTION TO THE ADVERTS IN CINEMA AND MAGAZINES</vt:lpstr>
      <vt:lpstr>Cinema ads are the advertising format 16-34s are most RECEPTIVE towards</vt:lpstr>
      <vt:lpstr>cinema ads reign supreme for attention and positivity</vt:lpstr>
      <vt:lpstr>CINEMA ALSO COMES OUT ON TOP FOR THE 16-34 audience</vt:lpstr>
      <vt:lpstr>PowerPoint Presentation</vt:lpstr>
      <vt:lpstr>16-34 PROFILE OF CINEMA HAS INCREASED POST-PANDEMIC</vt:lpstr>
      <vt:lpstr>CINEMA PROFILES YOUNGER AND MORE UPMARKET VS. TV &amp; ONLINE VIDEO</vt:lpstr>
      <vt:lpstr>CINEMA PROFILES YOUNGER AND MORE UPMARKET VS. TV &amp; ONLINE VIDEO</vt:lpstr>
      <vt:lpstr>CINEMA OCCUPIES A UNIQUE ROLE IN THE WORLD OF AV</vt:lpstr>
      <vt:lpstr>Cinema is the most trusted medium for  advertising</vt:lpstr>
      <vt:lpstr>Ultimately trust is critical for business growth</vt:lpstr>
      <vt:lpstr>CINEMA delivers for brands</vt:lpstr>
      <vt:lpstr>CINEMA CAN DRIVE SHORT TERM SALES RESPONSE &amp; LONG-TERM ROI</vt:lpstr>
      <vt:lpstr>DCM CAN SUPPLY YOU WITH DETAILED SPOT REPORTS TO HELP Pinpoint cinema roi</vt:lpstr>
      <vt:lpstr>CINEMA IS A PREMIUM, BRAND SAFE AND TRUSTED ENVIRONMENT</vt:lpstr>
      <vt:lpstr>PowerPoint Presentation</vt:lpstr>
      <vt:lpstr>The cinema advertising landscape</vt:lpstr>
      <vt:lpstr>PLANNING A CINEMA CAMPAIGN IS EASY AND FLEXIBLE</vt:lpstr>
      <vt:lpstr>CINEMA ADMISSIONS BY MONTH</vt:lpstr>
      <vt:lpstr>CINEMA NATURALLY UPWEIGHTS CAMPAIGNS OVER THE WEEKEND</vt:lpstr>
      <vt:lpstr>The cinema playlist</vt:lpstr>
      <vt:lpstr>The Gold, Silver &amp; Bronze spots</vt:lpstr>
      <vt:lpstr>The Gold spot </vt:lpstr>
      <vt:lpstr>PowerPoint Presentation</vt:lpstr>
      <vt:lpstr>Audience guarantee pack (agp)</vt:lpstr>
      <vt:lpstr>Premium / 16-34 / 16-34 MEN / 16-34 WOMEN AGP</vt:lpstr>
      <vt:lpstr>Alcohol/gambling agp</vt:lpstr>
      <vt:lpstr>Family pack</vt:lpstr>
      <vt:lpstr>PowerPoint Presentation</vt:lpstr>
      <vt:lpstr>PowerPoint Presentation</vt:lpstr>
      <vt:lpstr>how WE identify the right films for your campaign</vt:lpstr>
      <vt:lpstr>Dcm independents</vt:lpstr>
      <vt:lpstr>Regional and site by site targeting</vt:lpstr>
      <vt:lpstr>GEO-TARGETING PACK</vt:lpstr>
      <vt:lpstr>Cinemapper can help your brand target more efficiently using cinema</vt:lpstr>
      <vt:lpstr>Bespoke end frames and geo-targeting can drive great results for advertisers</vt:lpstr>
      <vt:lpstr>RE-TARGETING AFTER THE CINEMA </vt:lpstr>
      <vt:lpstr>PowerPoint Presentation</vt:lpstr>
      <vt:lpstr>OPPORTUNITIES FOR BRANDS TO GO FURTHER IN CINEMA</vt:lpstr>
      <vt:lpstr>PowerPoint Presentation</vt:lpstr>
      <vt:lpstr>PowerPoint Presentation</vt:lpstr>
      <vt:lpstr>CINEMA 101: SUMMARY</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2019-03-27T09:18:33Z</dcterms:created>
  <dcterms:modified xsi:type="dcterms:W3CDTF">2023-06-29T13:20:50Z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y fmtid="{D5CDD505-2E9C-101B-9397-08002B2CF9AE}" pid="3" name="ContentTypeId">
    <vt:lpwstr>0x010100EFAAF47608315248A36B72E121849E10</vt:lpwstr>
  </property>
</Properties>
</file>