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60.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2.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3.xml" ContentType="application/vnd.openxmlformats-officedocument.theme+xml"/>
  <Override PartName="/ppt/slideLayouts/slideLayout211.xml" ContentType="application/vnd.openxmlformats-officedocument.presentationml.slideLayout+xml"/>
  <Override PartName="/ppt/theme/theme14.xml" ContentType="application/vnd.openxmlformats-officedocument.theme+xml"/>
  <Override PartName="/ppt/tags/tag145.xml" ContentType="application/vnd.openxmlformats-officedocument.presentationml.tags+xml"/>
  <Override PartName="/ppt/tags/tag146.xml" ContentType="application/vnd.openxmlformats-officedocument.presentationml.tags+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6.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8" r:id="rId2"/>
    <p:sldMasterId id="2147483782" r:id="rId3"/>
    <p:sldMasterId id="2147483824" r:id="rId4"/>
    <p:sldMasterId id="2147484010" r:id="rId5"/>
    <p:sldMasterId id="2147484368" r:id="rId6"/>
    <p:sldMasterId id="2147484390" r:id="rId7"/>
    <p:sldMasterId id="2147484413" r:id="rId8"/>
    <p:sldMasterId id="2147484486" r:id="rId9"/>
    <p:sldMasterId id="2147484497" r:id="rId10"/>
    <p:sldMasterId id="2147484523" r:id="rId11"/>
    <p:sldMasterId id="2147484580" r:id="rId12"/>
    <p:sldMasterId id="2147484585" r:id="rId13"/>
    <p:sldMasterId id="2147484626" r:id="rId14"/>
    <p:sldMasterId id="2147484630" r:id="rId15"/>
    <p:sldMasterId id="2147484633" r:id="rId16"/>
    <p:sldMasterId id="2147484637" r:id="rId17"/>
  </p:sldMasterIdLst>
  <p:notesMasterIdLst>
    <p:notesMasterId r:id="rId43"/>
  </p:notesMasterIdLst>
  <p:handoutMasterIdLst>
    <p:handoutMasterId r:id="rId44"/>
  </p:handoutMasterIdLst>
  <p:sldIdLst>
    <p:sldId id="568" r:id="rId18"/>
    <p:sldId id="2240" r:id="rId19"/>
    <p:sldId id="2265" r:id="rId20"/>
    <p:sldId id="2266" r:id="rId21"/>
    <p:sldId id="2244" r:id="rId22"/>
    <p:sldId id="2260" r:id="rId23"/>
    <p:sldId id="578" r:id="rId24"/>
    <p:sldId id="2269" r:id="rId25"/>
    <p:sldId id="2165" r:id="rId26"/>
    <p:sldId id="2243" r:id="rId27"/>
    <p:sldId id="2263" r:id="rId28"/>
    <p:sldId id="2143" r:id="rId29"/>
    <p:sldId id="2221" r:id="rId30"/>
    <p:sldId id="2270" r:id="rId31"/>
    <p:sldId id="2223" r:id="rId32"/>
    <p:sldId id="612" r:id="rId33"/>
    <p:sldId id="2268" r:id="rId34"/>
    <p:sldId id="2252" r:id="rId35"/>
    <p:sldId id="2255" r:id="rId36"/>
    <p:sldId id="2262" r:id="rId37"/>
    <p:sldId id="2257" r:id="rId38"/>
    <p:sldId id="2207" r:id="rId39"/>
    <p:sldId id="2206" r:id="rId40"/>
    <p:sldId id="2259" r:id="rId41"/>
    <p:sldId id="607" r:id="rId42"/>
  </p:sldIdLst>
  <p:sldSz cx="13442950" cy="7561263"/>
  <p:notesSz cx="6858000" cy="9144000"/>
  <p:custDataLst>
    <p:tags r:id="rId45"/>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3006F"/>
    <a:srgbClr val="FB3449"/>
    <a:srgbClr val="EB9E62"/>
    <a:srgbClr val="C7C9C7"/>
    <a:srgbClr val="77C9C7"/>
    <a:srgbClr val="D7BB77"/>
    <a:srgbClr val="8A8A8D"/>
    <a:srgbClr val="C7C9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2" autoAdjust="0"/>
    <p:restoredTop sz="83021" autoAdjust="0"/>
  </p:normalViewPr>
  <p:slideViewPr>
    <p:cSldViewPr snapToGrid="0">
      <p:cViewPr varScale="1">
        <p:scale>
          <a:sx n="86" d="100"/>
          <a:sy n="86" d="100"/>
        </p:scale>
        <p:origin x="960" y="90"/>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114" d="100"/>
        <a:sy n="114" d="100"/>
      </p:scale>
      <p:origin x="0" y="-8592"/>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ags" Target="tags/tag1.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theme" Target="theme/theme1.xml"/><Relationship Id="rId10" Type="http://schemas.openxmlformats.org/officeDocument/2006/relationships/slideMaster" Target="slideMasters/slideMaster9.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6"/>
                </a:solidFill>
              </a:rPr>
              <a:t>Cinema revenue </a:t>
            </a:r>
            <a:br>
              <a:rPr lang="en-US" b="1" dirty="0">
                <a:solidFill>
                  <a:schemeClr val="accent6"/>
                </a:solidFill>
              </a:rPr>
            </a:br>
            <a:r>
              <a:rPr lang="en-US" sz="1200" b="0" dirty="0">
                <a:solidFill>
                  <a:schemeClr val="accent6"/>
                </a:solidFill>
              </a:rPr>
              <a:t>(Actual &amp; Forecasts,</a:t>
            </a:r>
            <a:r>
              <a:rPr lang="en-US" sz="1200" b="0" baseline="0" dirty="0">
                <a:solidFill>
                  <a:schemeClr val="accent6"/>
                </a:solidFill>
              </a:rPr>
              <a:t> WARC)</a:t>
            </a:r>
            <a:endParaRPr lang="en-US" b="0" dirty="0">
              <a:solidFill>
                <a:schemeClr val="accent6"/>
              </a:solidFill>
            </a:endParaRPr>
          </a:p>
        </c:rich>
      </c:tx>
      <c:layout>
        <c:manualLayout>
          <c:xMode val="edge"/>
          <c:yMode val="edge"/>
          <c:x val="0.37628572281375033"/>
          <c:y val="4.691788299123300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902031948134006E-2"/>
          <c:y val="9.7143476733347944E-2"/>
          <c:w val="0.95871501747888543"/>
          <c:h val="0.8392983079638118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r>
                      <a:rPr lang="en-US" dirty="0"/>
                      <a:t>£299m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AB8-42B4-A560-619178F184A7}"/>
                </c:ext>
              </c:extLst>
            </c:dLbl>
            <c:dLbl>
              <c:idx val="1"/>
              <c:tx>
                <c:rich>
                  <a:bodyPr/>
                  <a:lstStyle/>
                  <a:p>
                    <a:r>
                      <a:rPr lang="en-US" dirty="0"/>
                      <a:t>£55m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AB8-42B4-A560-619178F184A7}"/>
                </c:ext>
              </c:extLst>
            </c:dLbl>
            <c:dLbl>
              <c:idx val="2"/>
              <c:tx>
                <c:rich>
                  <a:bodyPr/>
                  <a:lstStyle/>
                  <a:p>
                    <a:r>
                      <a:rPr lang="en-US"/>
                      <a:t>£104m</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AB8-42B4-A560-619178F184A7}"/>
                </c:ext>
              </c:extLst>
            </c:dLbl>
            <c:dLbl>
              <c:idx val="3"/>
              <c:tx>
                <c:rich>
                  <a:bodyPr/>
                  <a:lstStyle/>
                  <a:p>
                    <a:r>
                      <a:rPr lang="en-US"/>
                      <a:t>£231m</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AB8-42B4-A560-619178F184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2019</c:v>
                </c:pt>
                <c:pt idx="1">
                  <c:v>2020</c:v>
                </c:pt>
                <c:pt idx="2">
                  <c:v>2021(f)</c:v>
                </c:pt>
                <c:pt idx="3">
                  <c:v>2022(f)</c:v>
                </c:pt>
              </c:strCache>
            </c:strRef>
          </c:cat>
          <c:val>
            <c:numRef>
              <c:f>Sheet1!$B$2:$B$5</c:f>
              <c:numCache>
                <c:formatCode>General</c:formatCode>
                <c:ptCount val="4"/>
                <c:pt idx="0">
                  <c:v>299.10000000000002</c:v>
                </c:pt>
                <c:pt idx="1">
                  <c:v>55.1</c:v>
                </c:pt>
                <c:pt idx="2">
                  <c:v>103.6</c:v>
                </c:pt>
                <c:pt idx="3">
                  <c:v>231.2</c:v>
                </c:pt>
              </c:numCache>
            </c:numRef>
          </c:val>
          <c:extLst>
            <c:ext xmlns:c16="http://schemas.microsoft.com/office/drawing/2014/chart" uri="{C3380CC4-5D6E-409C-BE32-E72D297353CC}">
              <c16:uniqueId val="{00000000-AAB8-42B4-A560-619178F184A7}"/>
            </c:ext>
          </c:extLst>
        </c:ser>
        <c:dLbls>
          <c:showLegendKey val="0"/>
          <c:showVal val="0"/>
          <c:showCatName val="0"/>
          <c:showSerName val="0"/>
          <c:showPercent val="0"/>
          <c:showBubbleSize val="0"/>
        </c:dLbls>
        <c:gapWidth val="219"/>
        <c:overlap val="-27"/>
        <c:axId val="719687392"/>
        <c:axId val="719698216"/>
      </c:barChart>
      <c:catAx>
        <c:axId val="719687392"/>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1" i="0" u="none" strike="noStrike" kern="1200" baseline="0">
                <a:solidFill>
                  <a:schemeClr val="accent6"/>
                </a:solidFill>
                <a:latin typeface="+mn-lt"/>
                <a:ea typeface="+mn-ea"/>
                <a:cs typeface="+mn-cs"/>
              </a:defRPr>
            </a:pPr>
            <a:endParaRPr lang="en-US"/>
          </a:p>
        </c:txPr>
        <c:crossAx val="719698216"/>
        <c:crosses val="autoZero"/>
        <c:auto val="1"/>
        <c:lblAlgn val="ctr"/>
        <c:lblOffset val="100"/>
        <c:noMultiLvlLbl val="0"/>
      </c:catAx>
      <c:valAx>
        <c:axId val="719698216"/>
        <c:scaling>
          <c:orientation val="minMax"/>
        </c:scaling>
        <c:delete val="1"/>
        <c:axPos val="l"/>
        <c:numFmt formatCode="General" sourceLinked="1"/>
        <c:majorTickMark val="out"/>
        <c:minorTickMark val="none"/>
        <c:tickLblPos val="nextTo"/>
        <c:crossAx val="719687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53528868541586E-2"/>
          <c:y val="0.27105587419853167"/>
          <c:w val="0.97496443587902781"/>
          <c:h val="0.54124329305137664"/>
        </c:manualLayout>
      </c:layout>
      <c:barChart>
        <c:barDir val="col"/>
        <c:grouping val="clustered"/>
        <c:varyColors val="0"/>
        <c:ser>
          <c:idx val="0"/>
          <c:order val="0"/>
          <c:tx>
            <c:strRef>
              <c:f>Sheet1!$B$1</c:f>
              <c:strCache>
                <c:ptCount val="1"/>
                <c:pt idx="0">
                  <c:v>All adults</c:v>
                </c:pt>
              </c:strCache>
            </c:strRef>
          </c:tx>
          <c:spPr>
            <a:solidFill>
              <a:schemeClr val="accent5"/>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2-F68C-46C0-8F77-E4346B0126A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Work / life balance</c:v>
                </c:pt>
                <c:pt idx="1">
                  <c:v>Financial wealth</c:v>
                </c:pt>
                <c:pt idx="2">
                  <c:v>Going out to pubs, bars, restaurants etc.</c:v>
                </c:pt>
                <c:pt idx="3">
                  <c:v>Going out to social events</c:v>
                </c:pt>
                <c:pt idx="4">
                  <c:v>Being part of my local community</c:v>
                </c:pt>
                <c:pt idx="5">
                  <c:v>Progressing in my career</c:v>
                </c:pt>
              </c:strCache>
            </c:strRef>
          </c:cat>
          <c:val>
            <c:numRef>
              <c:f>Sheet1!$B$2:$B$7</c:f>
              <c:numCache>
                <c:formatCode>0%</c:formatCode>
                <c:ptCount val="6"/>
                <c:pt idx="0">
                  <c:v>0.47</c:v>
                </c:pt>
                <c:pt idx="1">
                  <c:v>0.41</c:v>
                </c:pt>
                <c:pt idx="2">
                  <c:v>0.4</c:v>
                </c:pt>
                <c:pt idx="3">
                  <c:v>0.4</c:v>
                </c:pt>
                <c:pt idx="4">
                  <c:v>0.39</c:v>
                </c:pt>
                <c:pt idx="5">
                  <c:v>0.31</c:v>
                </c:pt>
              </c:numCache>
            </c:numRef>
          </c:val>
          <c:extLst>
            <c:ext xmlns:c16="http://schemas.microsoft.com/office/drawing/2014/chart" uri="{C3380CC4-5D6E-409C-BE32-E72D297353CC}">
              <c16:uniqueId val="{00000000-F68C-46C0-8F77-E4346B0126A9}"/>
            </c:ext>
          </c:extLst>
        </c:ser>
        <c:ser>
          <c:idx val="1"/>
          <c:order val="1"/>
          <c:tx>
            <c:strRef>
              <c:f>Sheet1!$C$1</c:f>
              <c:strCache>
                <c:ptCount val="1"/>
                <c:pt idx="0">
                  <c:v>Cinemagoers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Work / life balance</c:v>
                </c:pt>
                <c:pt idx="1">
                  <c:v>Financial wealth</c:v>
                </c:pt>
                <c:pt idx="2">
                  <c:v>Going out to pubs, bars, restaurants etc.</c:v>
                </c:pt>
                <c:pt idx="3">
                  <c:v>Going out to social events</c:v>
                </c:pt>
                <c:pt idx="4">
                  <c:v>Being part of my local community</c:v>
                </c:pt>
                <c:pt idx="5">
                  <c:v>Progressing in my career</c:v>
                </c:pt>
              </c:strCache>
            </c:strRef>
          </c:cat>
          <c:val>
            <c:numRef>
              <c:f>Sheet1!$C$2:$C$7</c:f>
              <c:numCache>
                <c:formatCode>0%</c:formatCode>
                <c:ptCount val="6"/>
                <c:pt idx="0">
                  <c:v>0.59</c:v>
                </c:pt>
                <c:pt idx="1">
                  <c:v>0.5</c:v>
                </c:pt>
                <c:pt idx="2">
                  <c:v>0.52</c:v>
                </c:pt>
                <c:pt idx="3">
                  <c:v>0.5</c:v>
                </c:pt>
                <c:pt idx="4">
                  <c:v>0.53</c:v>
                </c:pt>
                <c:pt idx="5">
                  <c:v>0.49</c:v>
                </c:pt>
              </c:numCache>
            </c:numRef>
          </c:val>
          <c:extLst>
            <c:ext xmlns:c16="http://schemas.microsoft.com/office/drawing/2014/chart" uri="{C3380CC4-5D6E-409C-BE32-E72D297353CC}">
              <c16:uniqueId val="{00000001-F68C-46C0-8F77-E4346B0126A9}"/>
            </c:ext>
          </c:extLst>
        </c:ser>
        <c:dLbls>
          <c:showLegendKey val="0"/>
          <c:showVal val="0"/>
          <c:showCatName val="0"/>
          <c:showSerName val="0"/>
          <c:showPercent val="0"/>
          <c:showBubbleSize val="0"/>
        </c:dLbls>
        <c:gapWidth val="219"/>
        <c:overlap val="-27"/>
        <c:axId val="625339007"/>
        <c:axId val="625340655"/>
      </c:barChart>
      <c:catAx>
        <c:axId val="62533900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625340655"/>
        <c:crosses val="autoZero"/>
        <c:auto val="1"/>
        <c:lblAlgn val="ctr"/>
        <c:lblOffset val="100"/>
        <c:noMultiLvlLbl val="0"/>
      </c:catAx>
      <c:valAx>
        <c:axId val="625340655"/>
        <c:scaling>
          <c:orientation val="minMax"/>
        </c:scaling>
        <c:delete val="1"/>
        <c:axPos val="l"/>
        <c:numFmt formatCode="0%" sourceLinked="1"/>
        <c:majorTickMark val="none"/>
        <c:minorTickMark val="none"/>
        <c:tickLblPos val="nextTo"/>
        <c:crossAx val="62533900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accent6"/>
                </a:solidFill>
                <a:latin typeface="+mn-lt"/>
                <a:ea typeface="+mn-ea"/>
                <a:cs typeface="+mn-cs"/>
              </a:defRPr>
            </a:pPr>
            <a:endParaRPr lang="en-US"/>
          </a:p>
        </c:txPr>
      </c:legendEntry>
      <c:layout>
        <c:manualLayout>
          <c:xMode val="edge"/>
          <c:yMode val="edge"/>
          <c:x val="0.395460850954927"/>
          <c:y val="5.6545613001172709E-2"/>
          <c:w val="0.23813932940107618"/>
          <c:h val="7.160057167777719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GB" b="1" dirty="0">
                <a:solidFill>
                  <a:schemeClr val="bg1"/>
                </a:solidFill>
              </a:rPr>
              <a:t>% agree</a:t>
            </a:r>
          </a:p>
        </c:rich>
      </c:tx>
      <c:layout>
        <c:manualLayout>
          <c:xMode val="edge"/>
          <c:yMode val="edge"/>
          <c:x val="0.46099016195717785"/>
          <c:y val="4.750429968030929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Cinemagoers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 am more careful how I spend my money since the pandemic</c:v>
                </c:pt>
                <c:pt idx="1">
                  <c:v>Want brands to be flexible when it comes to access</c:v>
                </c:pt>
                <c:pt idx="2">
                  <c:v>Want to help shape the products and services that brands make</c:v>
                </c:pt>
                <c:pt idx="3">
                  <c:v>Seek out ethical and environmentally conscious brands</c:v>
                </c:pt>
                <c:pt idx="4">
                  <c:v>Seek out brands that share their values</c:v>
                </c:pt>
                <c:pt idx="5">
                  <c:v>Be influenced by brands when formulating their ambitions</c:v>
                </c:pt>
              </c:strCache>
            </c:strRef>
          </c:cat>
          <c:val>
            <c:numRef>
              <c:f>Sheet1!$B$2:$B$7</c:f>
              <c:numCache>
                <c:formatCode>0%</c:formatCode>
                <c:ptCount val="6"/>
                <c:pt idx="0">
                  <c:v>0.57999999999999996</c:v>
                </c:pt>
                <c:pt idx="1">
                  <c:v>0.66</c:v>
                </c:pt>
                <c:pt idx="2">
                  <c:v>0.6</c:v>
                </c:pt>
                <c:pt idx="3">
                  <c:v>0.57999999999999996</c:v>
                </c:pt>
                <c:pt idx="4">
                  <c:v>0.52</c:v>
                </c:pt>
                <c:pt idx="5">
                  <c:v>0.78</c:v>
                </c:pt>
              </c:numCache>
            </c:numRef>
          </c:val>
          <c:extLst>
            <c:ext xmlns:c16="http://schemas.microsoft.com/office/drawing/2014/chart" uri="{C3380CC4-5D6E-409C-BE32-E72D297353CC}">
              <c16:uniqueId val="{00000000-37BA-4497-BACA-DE2CD10F482E}"/>
            </c:ext>
          </c:extLst>
        </c:ser>
        <c:ser>
          <c:idx val="1"/>
          <c:order val="1"/>
          <c:tx>
            <c:strRef>
              <c:f>Sheet1!$C$1</c:f>
              <c:strCache>
                <c:ptCount val="1"/>
                <c:pt idx="0">
                  <c:v>All adults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 am more careful how I spend my money since the pandemic</c:v>
                </c:pt>
                <c:pt idx="1">
                  <c:v>Want brands to be flexible when it comes to access</c:v>
                </c:pt>
                <c:pt idx="2">
                  <c:v>Want to help shape the products and services that brands make</c:v>
                </c:pt>
                <c:pt idx="3">
                  <c:v>Seek out ethical and environmentally conscious brands</c:v>
                </c:pt>
                <c:pt idx="4">
                  <c:v>Seek out brands that share their values</c:v>
                </c:pt>
                <c:pt idx="5">
                  <c:v>Be influenced by brands when formulating their ambitions</c:v>
                </c:pt>
              </c:strCache>
            </c:strRef>
          </c:cat>
          <c:val>
            <c:numRef>
              <c:f>Sheet1!$C$2:$C$7</c:f>
              <c:numCache>
                <c:formatCode>0%</c:formatCode>
                <c:ptCount val="6"/>
                <c:pt idx="0">
                  <c:v>0.61</c:v>
                </c:pt>
                <c:pt idx="1">
                  <c:v>0.56999999999999995</c:v>
                </c:pt>
                <c:pt idx="2">
                  <c:v>0.49</c:v>
                </c:pt>
                <c:pt idx="3">
                  <c:v>0.37</c:v>
                </c:pt>
                <c:pt idx="4">
                  <c:v>0.44</c:v>
                </c:pt>
                <c:pt idx="5">
                  <c:v>0.52</c:v>
                </c:pt>
              </c:numCache>
            </c:numRef>
          </c:val>
          <c:extLst>
            <c:ext xmlns:c16="http://schemas.microsoft.com/office/drawing/2014/chart" uri="{C3380CC4-5D6E-409C-BE32-E72D297353CC}">
              <c16:uniqueId val="{00000001-37BA-4497-BACA-DE2CD10F482E}"/>
            </c:ext>
          </c:extLst>
        </c:ser>
        <c:dLbls>
          <c:showLegendKey val="0"/>
          <c:showVal val="0"/>
          <c:showCatName val="0"/>
          <c:showSerName val="0"/>
          <c:showPercent val="0"/>
          <c:showBubbleSize val="0"/>
        </c:dLbls>
        <c:gapWidth val="182"/>
        <c:axId val="739673336"/>
        <c:axId val="739676288"/>
      </c:barChart>
      <c:catAx>
        <c:axId val="739673336"/>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739676288"/>
        <c:crosses val="autoZero"/>
        <c:auto val="1"/>
        <c:lblAlgn val="ctr"/>
        <c:lblOffset val="100"/>
        <c:noMultiLvlLbl val="0"/>
      </c:catAx>
      <c:valAx>
        <c:axId val="739676288"/>
        <c:scaling>
          <c:orientation val="minMax"/>
        </c:scaling>
        <c:delete val="1"/>
        <c:axPos val="l"/>
        <c:numFmt formatCode="0%" sourceLinked="1"/>
        <c:majorTickMark val="none"/>
        <c:minorTickMark val="none"/>
        <c:tickLblPos val="nextTo"/>
        <c:crossAx val="739673336"/>
        <c:crosses val="autoZero"/>
        <c:crossBetween val="between"/>
      </c:valAx>
      <c:spPr>
        <a:noFill/>
        <a:ln>
          <a:noFill/>
        </a:ln>
        <a:effectLst/>
      </c:spPr>
    </c:plotArea>
    <c:legend>
      <c:legendPos val="b"/>
      <c:layout>
        <c:manualLayout>
          <c:xMode val="edge"/>
          <c:yMode val="edge"/>
          <c:x val="0.42093125115450364"/>
          <c:y val="0.10989170847686454"/>
          <c:w val="0.16951258581341894"/>
          <c:h val="4.30276038400104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accent4"/>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0500348276475E-2"/>
          <c:y val="3.9132468635016474E-2"/>
          <c:w val="0.89102628433254727"/>
          <c:h val="0.87960124451077093"/>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8"/>
            <c:spPr>
              <a:solidFill>
                <a:schemeClr val="accent6"/>
              </a:solidFill>
              <a:ln w="9525">
                <a:noFill/>
              </a:ln>
              <a:effectLst/>
            </c:spPr>
          </c:marker>
          <c:dPt>
            <c:idx val="0"/>
            <c:marker>
              <c:symbol val="circle"/>
              <c:size val="13"/>
              <c:spPr>
                <a:solidFill>
                  <a:schemeClr val="bg2"/>
                </a:solidFill>
                <a:ln w="9525">
                  <a:noFill/>
                </a:ln>
                <a:effectLst/>
              </c:spPr>
            </c:marker>
            <c:bubble3D val="0"/>
            <c:spPr>
              <a:ln w="19050" cap="rnd">
                <a:noFill/>
                <a:round/>
              </a:ln>
              <a:effectLst/>
            </c:spPr>
            <c:extLst>
              <c:ext xmlns:c16="http://schemas.microsoft.com/office/drawing/2014/chart" uri="{C3380CC4-5D6E-409C-BE32-E72D297353CC}">
                <c16:uniqueId val="{00000001-6999-4A59-BABD-CC886F34A64D}"/>
              </c:ext>
            </c:extLst>
          </c:dPt>
          <c:dLbls>
            <c:dLbl>
              <c:idx val="0"/>
              <c:layout>
                <c:manualLayout>
                  <c:x val="-5.3113957633724868E-2"/>
                  <c:y val="-4.413553413878275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fld id="{F9EFE8EC-1D19-40C0-B287-DA9103B317CC}" type="CELLRANGE">
                      <a:rPr lang="en-US">
                        <a:solidFill>
                          <a:schemeClr val="bg2"/>
                        </a:solidFill>
                      </a:rPr>
                      <a:pPr>
                        <a:defRPr sz="1100">
                          <a:solidFill>
                            <a:schemeClr val="bg2"/>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1158320600805101E-2"/>
                      <c:h val="9.2996390956834235E-2"/>
                    </c:manualLayout>
                  </c15:layout>
                  <c15:dlblFieldTable/>
                  <c15:showDataLabelsRange val="1"/>
                </c:ext>
                <c:ext xmlns:c16="http://schemas.microsoft.com/office/drawing/2014/chart" uri="{C3380CC4-5D6E-409C-BE32-E72D297353CC}">
                  <c16:uniqueId val="{00000001-6999-4A59-BABD-CC886F34A64D}"/>
                </c:ext>
              </c:extLst>
            </c:dLbl>
            <c:dLbl>
              <c:idx val="1"/>
              <c:layout>
                <c:manualLayout>
                  <c:x val="-0.10097259713972198"/>
                  <c:y val="-4.3855019104930157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C6B26564-765C-4CF0-AB2C-E5F4B3DFA45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144711994399271"/>
                      <c:h val="5.4740033723682378E-2"/>
                    </c:manualLayout>
                  </c15:layout>
                  <c15:dlblFieldTable/>
                  <c15:showDataLabelsRange val="1"/>
                </c:ext>
                <c:ext xmlns:c16="http://schemas.microsoft.com/office/drawing/2014/chart" uri="{C3380CC4-5D6E-409C-BE32-E72D297353CC}">
                  <c16:uniqueId val="{00000002-6999-4A59-BABD-CC886F34A64D}"/>
                </c:ext>
              </c:extLst>
            </c:dLbl>
            <c:dLbl>
              <c:idx val="2"/>
              <c:layout>
                <c:manualLayout>
                  <c:x val="-9.0622129501975388E-2"/>
                  <c:y val="2.235137601905852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3DCD2E3-9C48-4893-A273-14C0B650CFD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108671365939151E-2"/>
                      <c:h val="6.7986118631045367E-2"/>
                    </c:manualLayout>
                  </c15:layout>
                  <c15:dlblFieldTable/>
                  <c15:showDataLabelsRange val="1"/>
                </c:ext>
                <c:ext xmlns:c16="http://schemas.microsoft.com/office/drawing/2014/chart" uri="{C3380CC4-5D6E-409C-BE32-E72D297353CC}">
                  <c16:uniqueId val="{00000003-6999-4A59-BABD-CC886F34A64D}"/>
                </c:ext>
              </c:extLst>
            </c:dLbl>
            <c:dLbl>
              <c:idx val="3"/>
              <c:layout>
                <c:manualLayout>
                  <c:x val="-7.1476745552434925E-2"/>
                  <c:y val="-5.109725724363040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1A039C13-BB6A-4434-A0AD-A4D2BEE078DC}"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6.6484913283030481E-2"/>
                      <c:h val="5.3173481016248213E-2"/>
                    </c:manualLayout>
                  </c15:layout>
                  <c15:dlblFieldTable/>
                  <c15:showDataLabelsRange val="1"/>
                </c:ext>
                <c:ext xmlns:c16="http://schemas.microsoft.com/office/drawing/2014/chart" uri="{C3380CC4-5D6E-409C-BE32-E72D297353CC}">
                  <c16:uniqueId val="{00000004-6999-4A59-BABD-CC886F34A64D}"/>
                </c:ext>
              </c:extLst>
            </c:dLbl>
            <c:dLbl>
              <c:idx val="4"/>
              <c:layout>
                <c:manualLayout>
                  <c:x val="-1.9950157810154544E-2"/>
                  <c:y val="-9.3649737790634721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08A766BC-61F6-4051-9DED-49B1925A416D}"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7407092610103099E-2"/>
                      <c:h val="0.12857813840600146"/>
                    </c:manualLayout>
                  </c15:layout>
                  <c15:dlblFieldTable/>
                  <c15:showDataLabelsRange val="1"/>
                </c:ext>
                <c:ext xmlns:c16="http://schemas.microsoft.com/office/drawing/2014/chart" uri="{C3380CC4-5D6E-409C-BE32-E72D297353CC}">
                  <c16:uniqueId val="{00000005-6999-4A59-BABD-CC886F34A64D}"/>
                </c:ext>
              </c:extLst>
            </c:dLbl>
            <c:dLbl>
              <c:idx val="5"/>
              <c:layout>
                <c:manualLayout>
                  <c:x val="-1.1683495887998649E-3"/>
                  <c:y val="1.4425898137978331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C8D3045-127B-427F-9DCD-26CBAA57C75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3450993473550557E-2"/>
                      <c:h val="9.4091011029837274E-2"/>
                    </c:manualLayout>
                  </c15:layout>
                  <c15:dlblFieldTable/>
                  <c15:showDataLabelsRange val="1"/>
                </c:ext>
                <c:ext xmlns:c16="http://schemas.microsoft.com/office/drawing/2014/chart" uri="{C3380CC4-5D6E-409C-BE32-E72D297353CC}">
                  <c16:uniqueId val="{00000006-6999-4A59-BABD-CC886F34A64D}"/>
                </c:ext>
              </c:extLst>
            </c:dLbl>
            <c:dLbl>
              <c:idx val="6"/>
              <c:layout>
                <c:manualLayout>
                  <c:x val="-6.269978666251802E-2"/>
                  <c:y val="-3.1139334498708291E-2"/>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fld id="{7CA8FB0F-323C-48AD-AF7E-603E563223A6}" type="CELLRANGE">
                      <a:rPr lang="en-US">
                        <a:solidFill>
                          <a:schemeClr val="accent6"/>
                        </a:solidFill>
                      </a:rPr>
                      <a:pPr algn="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62043270984425E-2"/>
                      <c:h val="4.9410624416778653E-2"/>
                    </c:manualLayout>
                  </c15:layout>
                  <c15:dlblFieldTable/>
                  <c15:showDataLabelsRange val="1"/>
                </c:ext>
                <c:ext xmlns:c16="http://schemas.microsoft.com/office/drawing/2014/chart" uri="{C3380CC4-5D6E-409C-BE32-E72D297353CC}">
                  <c16:uniqueId val="{00000007-6999-4A59-BABD-CC886F34A64D}"/>
                </c:ext>
              </c:extLst>
            </c:dLbl>
            <c:dLbl>
              <c:idx val="7"/>
              <c:layout>
                <c:manualLayout>
                  <c:x val="-0.10585821581014454"/>
                  <c:y val="-2.71282789061976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6D292AA7-656A-4EDC-8D1F-D9580B24019A}"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951391713298099"/>
                      <c:h val="9.7252136061790784E-2"/>
                    </c:manualLayout>
                  </c15:layout>
                  <c15:dlblFieldTable/>
                  <c15:showDataLabelsRange val="1"/>
                </c:ext>
                <c:ext xmlns:c16="http://schemas.microsoft.com/office/drawing/2014/chart" uri="{C3380CC4-5D6E-409C-BE32-E72D297353CC}">
                  <c16:uniqueId val="{00000008-6999-4A59-BABD-CC886F34A64D}"/>
                </c:ext>
              </c:extLst>
            </c:dLbl>
            <c:dLbl>
              <c:idx val="8"/>
              <c:layout>
                <c:manualLayout>
                  <c:x val="-8.3236788054425834E-3"/>
                  <c:y val="1.7116573591364952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D9472EB-21D1-47D1-95EE-EC9B42A6107D}"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9132466191222532E-2"/>
                      <c:h val="8.500244935001984E-2"/>
                    </c:manualLayout>
                  </c15:layout>
                  <c15:dlblFieldTable/>
                  <c15:showDataLabelsRange val="1"/>
                </c:ext>
                <c:ext xmlns:c16="http://schemas.microsoft.com/office/drawing/2014/chart" uri="{C3380CC4-5D6E-409C-BE32-E72D297353CC}">
                  <c16:uniqueId val="{00000009-6999-4A59-BABD-CC886F34A64D}"/>
                </c:ext>
              </c:extLst>
            </c:dLbl>
            <c:dLbl>
              <c:idx val="9"/>
              <c:layout>
                <c:manualLayout>
                  <c:x val="-8.2379796990104379E-2"/>
                  <c:y val="8.989176451175440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B1E4B11-B2F7-4967-864D-A9E1B2001BC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937349981143897"/>
                      <c:h val="8.4607635933976799E-2"/>
                    </c:manualLayout>
                  </c15:layout>
                  <c15:dlblFieldTable/>
                  <c15:showDataLabelsRange val="1"/>
                </c:ext>
                <c:ext xmlns:c16="http://schemas.microsoft.com/office/drawing/2014/chart" uri="{C3380CC4-5D6E-409C-BE32-E72D297353CC}">
                  <c16:uniqueId val="{0000000A-6999-4A59-BABD-CC886F34A64D}"/>
                </c:ext>
              </c:extLst>
            </c:dLbl>
            <c:dLbl>
              <c:idx val="10"/>
              <c:layout>
                <c:manualLayout>
                  <c:x val="7.805189281156916E-3"/>
                  <c:y val="2.941901417529086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2C6C43F9-7C9F-40F5-B6D5-B27A8B649575}"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7919156845253371E-2"/>
                      <c:h val="7.0515291678913419E-2"/>
                    </c:manualLayout>
                  </c15:layout>
                  <c15:dlblFieldTable/>
                  <c15:showDataLabelsRange val="1"/>
                </c:ext>
                <c:ext xmlns:c16="http://schemas.microsoft.com/office/drawing/2014/chart" uri="{C3380CC4-5D6E-409C-BE32-E72D297353CC}">
                  <c16:uniqueId val="{0000000B-6999-4A59-BABD-CC886F34A64D}"/>
                </c:ext>
              </c:extLst>
            </c:dLbl>
            <c:dLbl>
              <c:idx val="11"/>
              <c:layout>
                <c:manualLayout>
                  <c:x val="-9.2158482109608156E-2"/>
                  <c:y val="-1.466113887041133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42FC9DE-5142-4E1F-B984-E25D210D2D0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19408196537239"/>
                      <c:h val="4.4325693450024475E-2"/>
                    </c:manualLayout>
                  </c15:layout>
                  <c15:dlblFieldTable/>
                  <c15:showDataLabelsRange val="1"/>
                </c:ext>
                <c:ext xmlns:c16="http://schemas.microsoft.com/office/drawing/2014/chart" uri="{C3380CC4-5D6E-409C-BE32-E72D297353CC}">
                  <c16:uniqueId val="{0000000C-6999-4A59-BABD-CC886F34A64D}"/>
                </c:ext>
              </c:extLst>
            </c:dLbl>
            <c:dLbl>
              <c:idx val="12"/>
              <c:layout>
                <c:manualLayout>
                  <c:x val="-8.1960362921978711E-2"/>
                  <c:y val="-1.9634402281247357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1391781B-736A-463C-8F8B-C8C66E890123}"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68330111672884"/>
                      <c:h val="0.11305776122155828"/>
                    </c:manualLayout>
                  </c15:layout>
                  <c15:dlblFieldTable/>
                  <c15:showDataLabelsRange val="1"/>
                </c:ext>
                <c:ext xmlns:c16="http://schemas.microsoft.com/office/drawing/2014/chart" uri="{C3380CC4-5D6E-409C-BE32-E72D297353CC}">
                  <c16:uniqueId val="{0000000D-6999-4A59-BABD-CC886F34A64D}"/>
                </c:ext>
              </c:extLst>
            </c:dLbl>
            <c:dLbl>
              <c:idx val="13"/>
              <c:layout>
                <c:manualLayout>
                  <c:x val="-7.0761420350037102E-2"/>
                  <c:y val="1.17738217528712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DFEBDD07-4516-400F-9627-E4C16806B705}"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691664104602979E-2"/>
                      <c:h val="8.7768760965930295E-2"/>
                    </c:manualLayout>
                  </c15:layout>
                  <c15:dlblFieldTable/>
                  <c15:showDataLabelsRange val="1"/>
                </c:ext>
                <c:ext xmlns:c16="http://schemas.microsoft.com/office/drawing/2014/chart" uri="{C3380CC4-5D6E-409C-BE32-E72D297353CC}">
                  <c16:uniqueId val="{0000000E-6999-4A59-BABD-CC886F34A64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A2A1A1"/>
                      </a:solidFill>
                      <a:round/>
                    </a:ln>
                    <a:effectLst/>
                  </c:spPr>
                </c15:leaderLines>
              </c:ext>
            </c:extLst>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Sheet1!$B$2:$B$14</c:f>
              <c:numCache>
                <c:formatCode>0%</c:formatCode>
                <c:ptCount val="13"/>
                <c:pt idx="0">
                  <c:v>0.53</c:v>
                </c:pt>
                <c:pt idx="1">
                  <c:v>0.45</c:v>
                </c:pt>
                <c:pt idx="2">
                  <c:v>0.44</c:v>
                </c:pt>
                <c:pt idx="3">
                  <c:v>0.41</c:v>
                </c:pt>
                <c:pt idx="4">
                  <c:v>0.37</c:v>
                </c:pt>
                <c:pt idx="5">
                  <c:v>0.36</c:v>
                </c:pt>
                <c:pt idx="6">
                  <c:v>0.36</c:v>
                </c:pt>
                <c:pt idx="7">
                  <c:v>0.34</c:v>
                </c:pt>
                <c:pt idx="8">
                  <c:v>0.32</c:v>
                </c:pt>
                <c:pt idx="9">
                  <c:v>0.31</c:v>
                </c:pt>
                <c:pt idx="10">
                  <c:v>0.31</c:v>
                </c:pt>
                <c:pt idx="11">
                  <c:v>0.28999999999999998</c:v>
                </c:pt>
                <c:pt idx="12">
                  <c:v>0.32</c:v>
                </c:pt>
              </c:numCache>
            </c:numRef>
          </c:yVal>
          <c:smooth val="0"/>
          <c:extLst>
            <c:ext xmlns:c15="http://schemas.microsoft.com/office/drawing/2012/chart" uri="{02D57815-91ED-43cb-92C2-25804820EDAC}">
              <c15:datalabelsRange>
                <c15:f>Sheet1!$D$2:$D$14</c15:f>
                <c15:dlblRangeCache>
                  <c:ptCount val="13"/>
                  <c:pt idx="0">
                    <c:v>Cinema</c:v>
                  </c:pt>
                  <c:pt idx="1">
                    <c:v>TikTok</c:v>
                  </c:pt>
                  <c:pt idx="2">
                    <c:v>Snapchat</c:v>
                  </c:pt>
                  <c:pt idx="3">
                    <c:v>Instagram</c:v>
                  </c:pt>
                  <c:pt idx="4">
                    <c:v>YouTube</c:v>
                  </c:pt>
                  <c:pt idx="5">
                    <c:v>Magazines</c:v>
                  </c:pt>
                  <c:pt idx="6">
                    <c:v>Live TV</c:v>
                  </c:pt>
                  <c:pt idx="7">
                    <c:v>Audio streaming</c:v>
                  </c:pt>
                  <c:pt idx="8">
                    <c:v>Twitter</c:v>
                  </c:pt>
                  <c:pt idx="9">
                    <c:v>Video on-demand</c:v>
                  </c:pt>
                  <c:pt idx="10">
                    <c:v>Newspapers</c:v>
                  </c:pt>
                  <c:pt idx="11">
                    <c:v>Facebook</c:v>
                  </c:pt>
                  <c:pt idx="12">
                    <c:v>Radio</c:v>
                  </c:pt>
                </c15:dlblRangeCache>
              </c15:datalabelsRange>
            </c:ext>
            <c:ext xmlns:c16="http://schemas.microsoft.com/office/drawing/2014/chart" uri="{C3380CC4-5D6E-409C-BE32-E72D297353CC}">
              <c16:uniqueId val="{0000000F-6999-4A59-BABD-CC886F34A64D}"/>
            </c:ext>
          </c:extLst>
        </c:ser>
        <c:ser>
          <c:idx val="1"/>
          <c:order val="1"/>
          <c:tx>
            <c:strRef>
              <c:f>Sheet1!$C$1</c:f>
              <c:strCache>
                <c:ptCount val="1"/>
                <c:pt idx="0">
                  <c:v>Column1</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Sheet1!$C$2:$C$14</c:f>
              <c:numCache>
                <c:formatCode>General</c:formatCode>
                <c:ptCount val="13"/>
              </c:numCache>
            </c:numRef>
          </c:yVal>
          <c:smooth val="0"/>
          <c:extLst>
            <c:ext xmlns:c16="http://schemas.microsoft.com/office/drawing/2014/chart" uri="{C3380CC4-5D6E-409C-BE32-E72D297353CC}">
              <c16:uniqueId val="{00000010-6999-4A59-BABD-CC886F34A64D}"/>
            </c:ext>
          </c:extLst>
        </c:ser>
        <c:ser>
          <c:idx val="2"/>
          <c:order val="2"/>
          <c:tx>
            <c:strRef>
              <c:f>Sheet1!$D$1</c:f>
              <c:strCache>
                <c:ptCount val="1"/>
                <c:pt idx="0">
                  <c:v>Column2</c:v>
                </c:pt>
              </c:strCache>
            </c:strRef>
          </c:tx>
          <c:spPr>
            <a:ln w="25400" cap="rnd">
              <a:noFill/>
              <a:round/>
            </a:ln>
            <a:effectLst/>
          </c:spPr>
          <c:marker>
            <c:symbol val="circle"/>
            <c:size val="5"/>
            <c:spPr>
              <a:solidFill>
                <a:schemeClr val="accent3"/>
              </a:solidFill>
              <a:ln w="9525">
                <a:solidFill>
                  <a:schemeClr val="accent3"/>
                </a:solidFill>
              </a:ln>
              <a:effectLst/>
            </c:spPr>
          </c:marker>
          <c:dLbls>
            <c:delete val="1"/>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Sheet1!$D$2:$D$14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11-6999-4A59-BABD-CC886F34A64D}"/>
            </c:ext>
          </c:extLst>
        </c:ser>
        <c:dLbls>
          <c:dLblPos val="t"/>
          <c:showLegendKey val="0"/>
          <c:showVal val="1"/>
          <c:showCatName val="0"/>
          <c:showSerName val="0"/>
          <c:showPercent val="0"/>
          <c:showBubbleSize val="0"/>
        </c:dLbls>
        <c:axId val="900837520"/>
        <c:axId val="900838352"/>
      </c:scatterChart>
      <c:valAx>
        <c:axId val="900837520"/>
        <c:scaling>
          <c:orientation val="minMax"/>
          <c:min val="0.2"/>
        </c:scaling>
        <c:delete val="0"/>
        <c:axPos val="b"/>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8352"/>
        <c:crosses val="autoZero"/>
        <c:crossBetween val="midCat"/>
      </c:valAx>
      <c:valAx>
        <c:axId val="900838352"/>
        <c:scaling>
          <c:orientation val="minMax"/>
          <c:max val="0.60000000000000009"/>
          <c:min val="0.2"/>
        </c:scaling>
        <c:delete val="0"/>
        <c:axPos val="l"/>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75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0500348276475E-2"/>
          <c:y val="3.9132468635016474E-2"/>
          <c:w val="0.89102628433254727"/>
          <c:h val="0.87960124451077093"/>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8"/>
            <c:spPr>
              <a:solidFill>
                <a:schemeClr val="accent6"/>
              </a:solidFill>
              <a:ln w="9525">
                <a:noFill/>
              </a:ln>
              <a:effectLst/>
            </c:spPr>
          </c:marker>
          <c:dPt>
            <c:idx val="0"/>
            <c:marker>
              <c:symbol val="circle"/>
              <c:size val="13"/>
              <c:spPr>
                <a:solidFill>
                  <a:schemeClr val="bg2"/>
                </a:solidFill>
                <a:ln w="9525">
                  <a:noFill/>
                </a:ln>
                <a:effectLst/>
              </c:spPr>
            </c:marker>
            <c:bubble3D val="0"/>
            <c:spPr>
              <a:ln w="19050" cap="rnd">
                <a:noFill/>
                <a:round/>
              </a:ln>
              <a:effectLst/>
            </c:spPr>
            <c:extLst>
              <c:ext xmlns:c16="http://schemas.microsoft.com/office/drawing/2014/chart" uri="{C3380CC4-5D6E-409C-BE32-E72D297353CC}">
                <c16:uniqueId val="{00000001-6999-4A59-BABD-CC886F34A64D}"/>
              </c:ext>
            </c:extLst>
          </c:dPt>
          <c:dLbls>
            <c:dLbl>
              <c:idx val="0"/>
              <c:layout>
                <c:manualLayout>
                  <c:x val="-5.3113957633724868E-2"/>
                  <c:y val="-4.413553413878275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fld id="{305A1358-6A0C-4193-ACF9-FA9699711D39}" type="CELLRANGE">
                      <a:rPr lang="en-US">
                        <a:solidFill>
                          <a:schemeClr val="bg2"/>
                        </a:solidFill>
                      </a:rPr>
                      <a:pPr>
                        <a:defRPr sz="1100">
                          <a:solidFill>
                            <a:schemeClr val="bg2"/>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1158320600805101E-2"/>
                      <c:h val="9.2996390956834235E-2"/>
                    </c:manualLayout>
                  </c15:layout>
                  <c15:dlblFieldTable/>
                  <c15:showDataLabelsRange val="1"/>
                </c:ext>
                <c:ext xmlns:c16="http://schemas.microsoft.com/office/drawing/2014/chart" uri="{C3380CC4-5D6E-409C-BE32-E72D297353CC}">
                  <c16:uniqueId val="{00000001-6999-4A59-BABD-CC886F34A64D}"/>
                </c:ext>
              </c:extLst>
            </c:dLbl>
            <c:dLbl>
              <c:idx val="1"/>
              <c:layout>
                <c:manualLayout>
                  <c:x val="-4.3169563226752507E-2"/>
                  <c:y val="-4.5623497065505813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8E434E25-4B9C-4EA2-8963-A5962D64DD7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144715595012325"/>
                      <c:h val="0.10713027842542121"/>
                    </c:manualLayout>
                  </c15:layout>
                  <c15:dlblFieldTable/>
                  <c15:showDataLabelsRange val="1"/>
                </c:ext>
                <c:ext xmlns:c16="http://schemas.microsoft.com/office/drawing/2014/chart" uri="{C3380CC4-5D6E-409C-BE32-E72D297353CC}">
                  <c16:uniqueId val="{00000002-6999-4A59-BABD-CC886F34A64D}"/>
                </c:ext>
              </c:extLst>
            </c:dLbl>
            <c:dLbl>
              <c:idx val="2"/>
              <c:layout>
                <c:manualLayout>
                  <c:x val="-7.3281217384024197E-2"/>
                  <c:y val="-3.003890175049165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D48A7921-2F0B-480A-8B7C-391FAE5E394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42139356098065"/>
                      <c:h val="6.7986092045489332E-2"/>
                    </c:manualLayout>
                  </c15:layout>
                  <c15:dlblFieldTable/>
                  <c15:showDataLabelsRange val="1"/>
                </c:ext>
                <c:ext xmlns:c16="http://schemas.microsoft.com/office/drawing/2014/chart" uri="{C3380CC4-5D6E-409C-BE32-E72D297353CC}">
                  <c16:uniqueId val="{00000003-6999-4A59-BABD-CC886F34A64D}"/>
                </c:ext>
              </c:extLst>
            </c:dLbl>
            <c:dLbl>
              <c:idx val="3"/>
              <c:layout>
                <c:manualLayout>
                  <c:x val="-2.9963642888374591E-2"/>
                  <c:y val="2.7488097866439729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0D240B2-ADCE-477B-966B-56CF8C71B45B}"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6.3332060027489548E-2"/>
                      <c:h val="8.4607635933976799E-2"/>
                    </c:manualLayout>
                  </c15:layout>
                  <c15:dlblFieldTable/>
                  <c15:showDataLabelsRange val="1"/>
                </c:ext>
                <c:ext xmlns:c16="http://schemas.microsoft.com/office/drawing/2014/chart" uri="{C3380CC4-5D6E-409C-BE32-E72D297353CC}">
                  <c16:uniqueId val="{00000004-6999-4A59-BABD-CC886F34A64D}"/>
                </c:ext>
              </c:extLst>
            </c:dLbl>
            <c:dLbl>
              <c:idx val="4"/>
              <c:layout>
                <c:manualLayout>
                  <c:x val="-6.1988720801487901E-2"/>
                  <c:y val="-3.5560167534648544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272B420C-45EA-4FCF-8A3E-77C00E13845B}"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7407092610103099E-2"/>
                      <c:h val="0.12857813840600146"/>
                    </c:manualLayout>
                  </c15:layout>
                  <c15:dlblFieldTable/>
                  <c15:showDataLabelsRange val="1"/>
                </c:ext>
                <c:ext xmlns:c16="http://schemas.microsoft.com/office/drawing/2014/chart" uri="{C3380CC4-5D6E-409C-BE32-E72D297353CC}">
                  <c16:uniqueId val="{00000005-6999-4A59-BABD-CC886F34A64D}"/>
                </c:ext>
              </c:extLst>
            </c:dLbl>
            <c:dLbl>
              <c:idx val="5"/>
              <c:layout>
                <c:manualLayout>
                  <c:x val="-6.4231552743566032E-3"/>
                  <c:y val="-3.7964613818795849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7167FE6F-8430-42F6-9451-A9A9749656B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3450993473550557E-2"/>
                      <c:h val="9.4091011029837274E-2"/>
                    </c:manualLayout>
                  </c15:layout>
                  <c15:dlblFieldTable/>
                  <c15:showDataLabelsRange val="1"/>
                </c:ext>
                <c:ext xmlns:c16="http://schemas.microsoft.com/office/drawing/2014/chart" uri="{C3380CC4-5D6E-409C-BE32-E72D297353CC}">
                  <c16:uniqueId val="{00000006-6999-4A59-BABD-CC886F34A64D}"/>
                </c:ext>
              </c:extLst>
            </c:dLbl>
            <c:dLbl>
              <c:idx val="6"/>
              <c:layout>
                <c:manualLayout>
                  <c:x val="-5.3241072195317561E-2"/>
                  <c:y val="-2.8519819382774217E-2"/>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fld id="{1B1A5000-5880-4BD6-9103-B4000BE4AE0E}" type="CELLRANGE">
                      <a:rPr lang="en-US">
                        <a:solidFill>
                          <a:schemeClr val="accent6"/>
                        </a:solidFill>
                      </a:rPr>
                      <a:pPr algn="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62043270984425E-2"/>
                      <c:h val="4.9410624416778653E-2"/>
                    </c:manualLayout>
                  </c15:layout>
                  <c15:dlblFieldTable/>
                  <c15:showDataLabelsRange val="1"/>
                </c:ext>
                <c:ext xmlns:c16="http://schemas.microsoft.com/office/drawing/2014/chart" uri="{C3380CC4-5D6E-409C-BE32-E72D297353CC}">
                  <c16:uniqueId val="{00000007-6999-4A59-BABD-CC886F34A64D}"/>
                </c:ext>
              </c:extLst>
            </c:dLbl>
            <c:dLbl>
              <c:idx val="7"/>
              <c:layout>
                <c:manualLayout>
                  <c:x val="-0.12372460928125625"/>
                  <c:y val="-5.856246358203264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70C19D84-3017-4654-ABD1-005BAB41C33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951391713298099"/>
                      <c:h val="9.7252136061790784E-2"/>
                    </c:manualLayout>
                  </c15:layout>
                  <c15:dlblFieldTable/>
                  <c15:showDataLabelsRange val="1"/>
                </c:ext>
                <c:ext xmlns:c16="http://schemas.microsoft.com/office/drawing/2014/chart" uri="{C3380CC4-5D6E-409C-BE32-E72D297353CC}">
                  <c16:uniqueId val="{00000008-6999-4A59-BABD-CC886F34A64D}"/>
                </c:ext>
              </c:extLst>
            </c:dLbl>
            <c:dLbl>
              <c:idx val="8"/>
              <c:layout>
                <c:manualLayout>
                  <c:x val="-1.4629435460661332E-2"/>
                  <c:y val="1.7116353798238282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068EA78D-4D03-4023-A442-33DC1261FD3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9132466191222532E-2"/>
                      <c:h val="8.500244935001984E-2"/>
                    </c:manualLayout>
                  </c15:layout>
                  <c15:dlblFieldTable/>
                  <c15:showDataLabelsRange val="1"/>
                </c:ext>
                <c:ext xmlns:c16="http://schemas.microsoft.com/office/drawing/2014/chart" uri="{C3380CC4-5D6E-409C-BE32-E72D297353CC}">
                  <c16:uniqueId val="{00000009-6999-4A59-BABD-CC886F34A64D}"/>
                </c:ext>
              </c:extLst>
            </c:dLbl>
            <c:dLbl>
              <c:idx val="9"/>
              <c:layout>
                <c:manualLayout>
                  <c:x val="-5.9258589499899844E-2"/>
                  <c:y val="3.488189464393411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A444A291-BCE6-4C9A-9C3A-6481725CC25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937349981143897"/>
                      <c:h val="8.4607635933976799E-2"/>
                    </c:manualLayout>
                  </c15:layout>
                  <c15:dlblFieldTable/>
                  <c15:showDataLabelsRange val="1"/>
                </c:ext>
                <c:ext xmlns:c16="http://schemas.microsoft.com/office/drawing/2014/chart" uri="{C3380CC4-5D6E-409C-BE32-E72D297353CC}">
                  <c16:uniqueId val="{0000000A-6999-4A59-BABD-CC886F34A64D}"/>
                </c:ext>
              </c:extLst>
            </c:dLbl>
            <c:dLbl>
              <c:idx val="10"/>
              <c:layout>
                <c:manualLayout>
                  <c:x val="-7.8373910085003703E-2"/>
                  <c:y val="2.548974414053117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913FFC4E-D3D2-4C0B-BA8E-6C557550FFA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24420641939058"/>
                      <c:h val="9.4091011029837274E-2"/>
                    </c:manualLayout>
                  </c15:layout>
                  <c15:dlblFieldTable/>
                  <c15:showDataLabelsRange val="1"/>
                </c:ext>
                <c:ext xmlns:c16="http://schemas.microsoft.com/office/drawing/2014/chart" uri="{C3380CC4-5D6E-409C-BE32-E72D297353CC}">
                  <c16:uniqueId val="{0000000B-6999-4A59-BABD-CC886F34A64D}"/>
                </c:ext>
              </c:extLst>
            </c:dLbl>
            <c:dLbl>
              <c:idx val="11"/>
              <c:layout>
                <c:manualLayout>
                  <c:x val="-0.11738159871087382"/>
                  <c:y val="-9.4220194013427145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DFBA1B6-6746-4B81-80DA-41BD32ACB9D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19408196537239"/>
                      <c:h val="4.4325693450024475E-2"/>
                    </c:manualLayout>
                  </c15:layout>
                  <c15:dlblFieldTable/>
                  <c15:showDataLabelsRange val="1"/>
                </c:ext>
                <c:ext xmlns:c16="http://schemas.microsoft.com/office/drawing/2014/chart" uri="{C3380CC4-5D6E-409C-BE32-E72D297353CC}">
                  <c16:uniqueId val="{0000000C-6999-4A59-BABD-CC886F34A64D}"/>
                </c:ext>
              </c:extLst>
            </c:dLbl>
            <c:dLbl>
              <c:idx val="12"/>
              <c:layout>
                <c:manualLayout>
                  <c:x val="-8.5113222299440516E-2"/>
                  <c:y val="3.7994980531701229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6B92F298-3ED6-40E9-9E2E-A8A327348DBA}"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68330111672884"/>
                      <c:h val="0.11305776122155828"/>
                    </c:manualLayout>
                  </c15:layout>
                  <c15:dlblFieldTable/>
                  <c15:showDataLabelsRange val="1"/>
                </c:ext>
                <c:ext xmlns:c16="http://schemas.microsoft.com/office/drawing/2014/chart" uri="{C3380CC4-5D6E-409C-BE32-E72D297353CC}">
                  <c16:uniqueId val="{0000000D-6999-4A59-BABD-CC886F34A64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A2A1A1"/>
                      </a:solidFill>
                      <a:round/>
                    </a:ln>
                    <a:effectLst/>
                  </c:spPr>
                </c15:leaderLines>
              </c:ext>
            </c:extLst>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Sheet1!$B$2:$B$14</c:f>
              <c:numCache>
                <c:formatCode>0%</c:formatCode>
                <c:ptCount val="13"/>
                <c:pt idx="0">
                  <c:v>0.51988636363636365</c:v>
                </c:pt>
                <c:pt idx="1">
                  <c:v>0.46607669616519176</c:v>
                </c:pt>
                <c:pt idx="2">
                  <c:v>0.48717948717948717</c:v>
                </c:pt>
                <c:pt idx="3">
                  <c:v>0.45535714285714285</c:v>
                </c:pt>
                <c:pt idx="4">
                  <c:v>0.4631578947368421</c:v>
                </c:pt>
                <c:pt idx="5">
                  <c:v>0.40688259109311742</c:v>
                </c:pt>
                <c:pt idx="6">
                  <c:v>0.43726235741444869</c:v>
                </c:pt>
                <c:pt idx="7">
                  <c:v>0.41864716636197441</c:v>
                </c:pt>
                <c:pt idx="8">
                  <c:v>0.38526315789473686</c:v>
                </c:pt>
                <c:pt idx="9">
                  <c:v>0.36802030456852791</c:v>
                </c:pt>
                <c:pt idx="10">
                  <c:v>0.40101522842639592</c:v>
                </c:pt>
                <c:pt idx="11">
                  <c:v>0.41603053435114506</c:v>
                </c:pt>
                <c:pt idx="12">
                  <c:v>0.352112676056338</c:v>
                </c:pt>
              </c:numCache>
            </c:numRef>
          </c:yVal>
          <c:smooth val="0"/>
          <c:extLst>
            <c:ext xmlns:c15="http://schemas.microsoft.com/office/drawing/2012/chart" uri="{02D57815-91ED-43cb-92C2-25804820EDAC}">
              <c15:datalabelsRange>
                <c15:f>Sheet1!$D$2:$D$14</c15:f>
                <c15:dlblRangeCache>
                  <c:ptCount val="13"/>
                  <c:pt idx="0">
                    <c:v>Cinema</c:v>
                  </c:pt>
                  <c:pt idx="1">
                    <c:v>TikTok</c:v>
                  </c:pt>
                  <c:pt idx="2">
                    <c:v>Instagram</c:v>
                  </c:pt>
                  <c:pt idx="3">
                    <c:v>Snapchat</c:v>
                  </c:pt>
                  <c:pt idx="4">
                    <c:v>YouTube</c:v>
                  </c:pt>
                  <c:pt idx="5">
                    <c:v>Live TV</c:v>
                  </c:pt>
                  <c:pt idx="6">
                    <c:v>Twitter</c:v>
                  </c:pt>
                  <c:pt idx="7">
                    <c:v>Video on-demand</c:v>
                  </c:pt>
                  <c:pt idx="8">
                    <c:v>Radio</c:v>
                  </c:pt>
                  <c:pt idx="9">
                    <c:v>Magazines</c:v>
                  </c:pt>
                  <c:pt idx="10">
                    <c:v>Facebook</c:v>
                  </c:pt>
                  <c:pt idx="11">
                    <c:v>Audio streaming</c:v>
                  </c:pt>
                  <c:pt idx="12">
                    <c:v>Newspapers</c:v>
                  </c:pt>
                </c15:dlblRangeCache>
              </c15:datalabelsRange>
            </c:ext>
            <c:ext xmlns:c16="http://schemas.microsoft.com/office/drawing/2014/chart" uri="{C3380CC4-5D6E-409C-BE32-E72D297353CC}">
              <c16:uniqueId val="{0000000F-6999-4A59-BABD-CC886F34A64D}"/>
            </c:ext>
          </c:extLst>
        </c:ser>
        <c:ser>
          <c:idx val="1"/>
          <c:order val="1"/>
          <c:tx>
            <c:strRef>
              <c:f>Sheet1!$C$1</c:f>
              <c:strCache>
                <c:ptCount val="1"/>
                <c:pt idx="0">
                  <c:v>Column1</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Sheet1!$C$2:$C$14</c:f>
              <c:numCache>
                <c:formatCode>General</c:formatCode>
                <c:ptCount val="13"/>
              </c:numCache>
            </c:numRef>
          </c:yVal>
          <c:smooth val="0"/>
          <c:extLst>
            <c:ext xmlns:c16="http://schemas.microsoft.com/office/drawing/2014/chart" uri="{C3380CC4-5D6E-409C-BE32-E72D297353CC}">
              <c16:uniqueId val="{00000010-6999-4A59-BABD-CC886F34A64D}"/>
            </c:ext>
          </c:extLst>
        </c:ser>
        <c:ser>
          <c:idx val="2"/>
          <c:order val="2"/>
          <c:tx>
            <c:strRef>
              <c:f>Sheet1!$D$1</c:f>
              <c:strCache>
                <c:ptCount val="1"/>
                <c:pt idx="0">
                  <c:v>Column2</c:v>
                </c:pt>
              </c:strCache>
            </c:strRef>
          </c:tx>
          <c:spPr>
            <a:ln w="25400" cap="rnd">
              <a:noFill/>
              <a:round/>
            </a:ln>
            <a:effectLst/>
          </c:spPr>
          <c:marker>
            <c:symbol val="circle"/>
            <c:size val="5"/>
            <c:spPr>
              <a:solidFill>
                <a:schemeClr val="accent3"/>
              </a:solidFill>
              <a:ln w="9525">
                <a:solidFill>
                  <a:schemeClr val="accent3"/>
                </a:solidFill>
              </a:ln>
              <a:effectLst/>
            </c:spPr>
          </c:marker>
          <c:dLbls>
            <c:delete val="1"/>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Sheet1!$D$2:$D$14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11-6999-4A59-BABD-CC886F34A64D}"/>
            </c:ext>
          </c:extLst>
        </c:ser>
        <c:dLbls>
          <c:dLblPos val="t"/>
          <c:showLegendKey val="0"/>
          <c:showVal val="1"/>
          <c:showCatName val="0"/>
          <c:showSerName val="0"/>
          <c:showPercent val="0"/>
          <c:showBubbleSize val="0"/>
        </c:dLbls>
        <c:axId val="900837520"/>
        <c:axId val="900838352"/>
      </c:scatterChart>
      <c:valAx>
        <c:axId val="900837520"/>
        <c:scaling>
          <c:orientation val="minMax"/>
          <c:min val="0.2"/>
        </c:scaling>
        <c:delete val="0"/>
        <c:axPos val="b"/>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8352"/>
        <c:crosses val="autoZero"/>
        <c:crossBetween val="midCat"/>
      </c:valAx>
      <c:valAx>
        <c:axId val="900838352"/>
        <c:scaling>
          <c:orientation val="minMax"/>
          <c:max val="0.60000000000000009"/>
          <c:min val="0.2"/>
        </c:scaling>
        <c:delete val="0"/>
        <c:axPos val="l"/>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75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Sheet1!$C$5</c:f>
              <c:strCache>
                <c:ptCount val="1"/>
                <c:pt idx="0">
                  <c:v>2019</c:v>
                </c:pt>
              </c:strCache>
            </c:strRef>
          </c:tx>
          <c:spPr>
            <a:ln w="38100" cap="rnd">
              <a:solidFill>
                <a:srgbClr val="CAC8C8"/>
              </a:solidFill>
              <a:round/>
            </a:ln>
            <a:effectLst/>
          </c:spPr>
          <c:marker>
            <c:symbol val="none"/>
          </c:marker>
          <c:cat>
            <c:strRef>
              <c:f>Sheet1!$D$4:$K$4</c:f>
              <c:strCache>
                <c:ptCount val="8"/>
                <c:pt idx="0">
                  <c:v>May</c:v>
                </c:pt>
                <c:pt idx="1">
                  <c:v>Jun</c:v>
                </c:pt>
                <c:pt idx="2">
                  <c:v>Jul</c:v>
                </c:pt>
                <c:pt idx="3">
                  <c:v>Aug</c:v>
                </c:pt>
                <c:pt idx="4">
                  <c:v>Sep</c:v>
                </c:pt>
                <c:pt idx="5">
                  <c:v>Oct</c:v>
                </c:pt>
                <c:pt idx="6">
                  <c:v>Nov</c:v>
                </c:pt>
                <c:pt idx="7">
                  <c:v>Dec</c:v>
                </c:pt>
              </c:strCache>
            </c:strRef>
          </c:cat>
          <c:val>
            <c:numRef>
              <c:f>Sheet1!$D$5:$K$5</c:f>
              <c:numCache>
                <c:formatCode>0.0</c:formatCode>
                <c:ptCount val="8"/>
                <c:pt idx="0">
                  <c:v>16.570281999999999</c:v>
                </c:pt>
                <c:pt idx="1">
                  <c:v>13.920453285714288</c:v>
                </c:pt>
                <c:pt idx="2">
                  <c:v>18.646247142857142</c:v>
                </c:pt>
                <c:pt idx="3">
                  <c:v>15.553493714285715</c:v>
                </c:pt>
                <c:pt idx="4">
                  <c:v>10.958103714285715</c:v>
                </c:pt>
                <c:pt idx="5">
                  <c:v>16.344313285714286</c:v>
                </c:pt>
                <c:pt idx="6">
                  <c:v>12.211868571428571</c:v>
                </c:pt>
                <c:pt idx="7">
                  <c:v>18.500328285714286</c:v>
                </c:pt>
              </c:numCache>
            </c:numRef>
          </c:val>
          <c:smooth val="0"/>
          <c:extLst>
            <c:ext xmlns:c16="http://schemas.microsoft.com/office/drawing/2014/chart" uri="{C3380CC4-5D6E-409C-BE32-E72D297353CC}">
              <c16:uniqueId val="{00000000-DBE6-4238-8527-2A5FFAB486C1}"/>
            </c:ext>
          </c:extLst>
        </c:ser>
        <c:ser>
          <c:idx val="1"/>
          <c:order val="1"/>
          <c:tx>
            <c:strRef>
              <c:f>Sheet1!$C$7</c:f>
              <c:strCache>
                <c:ptCount val="1"/>
                <c:pt idx="0">
                  <c:v>2021 Actual</c:v>
                </c:pt>
              </c:strCache>
            </c:strRef>
          </c:tx>
          <c:spPr>
            <a:ln w="28575" cap="rnd">
              <a:solidFill>
                <a:srgbClr val="33006F"/>
              </a:solidFill>
              <a:round/>
            </a:ln>
            <a:effectLst/>
          </c:spPr>
          <c:marker>
            <c:symbol val="none"/>
          </c:marker>
          <c:cat>
            <c:strRef>
              <c:f>Sheet1!$D$4:$K$4</c:f>
              <c:strCache>
                <c:ptCount val="8"/>
                <c:pt idx="0">
                  <c:v>May</c:v>
                </c:pt>
                <c:pt idx="1">
                  <c:v>Jun</c:v>
                </c:pt>
                <c:pt idx="2">
                  <c:v>Jul</c:v>
                </c:pt>
                <c:pt idx="3">
                  <c:v>Aug</c:v>
                </c:pt>
                <c:pt idx="4">
                  <c:v>Sep</c:v>
                </c:pt>
                <c:pt idx="5">
                  <c:v>Oct</c:v>
                </c:pt>
                <c:pt idx="6">
                  <c:v>Nov</c:v>
                </c:pt>
                <c:pt idx="7">
                  <c:v>Dec</c:v>
                </c:pt>
              </c:strCache>
              <c:extLst xmlns:c15="http://schemas.microsoft.com/office/drawing/2012/chart"/>
            </c:strRef>
          </c:cat>
          <c:val>
            <c:numRef>
              <c:f>Sheet1!$D$7:$K$7</c:f>
              <c:numCache>
                <c:formatCode>General</c:formatCode>
                <c:ptCount val="8"/>
                <c:pt idx="0">
                  <c:v>3.52</c:v>
                </c:pt>
                <c:pt idx="1">
                  <c:v>6.96</c:v>
                </c:pt>
                <c:pt idx="2">
                  <c:v>7.76</c:v>
                </c:pt>
                <c:pt idx="3">
                  <c:v>10.44</c:v>
                </c:pt>
                <c:pt idx="4">
                  <c:v>6.52</c:v>
                </c:pt>
                <c:pt idx="5">
                  <c:v>16.7</c:v>
                </c:pt>
                <c:pt idx="6">
                  <c:v>8</c:v>
                </c:pt>
                <c:pt idx="7">
                  <c:v>13.5</c:v>
                </c:pt>
              </c:numCache>
            </c:numRef>
          </c:val>
          <c:smooth val="0"/>
          <c:extLst xmlns:c15="http://schemas.microsoft.com/office/drawing/2012/chart">
            <c:ext xmlns:c16="http://schemas.microsoft.com/office/drawing/2014/chart" uri="{C3380CC4-5D6E-409C-BE32-E72D297353CC}">
              <c16:uniqueId val="{00000001-DBE6-4238-8527-2A5FFAB486C1}"/>
            </c:ext>
          </c:extLst>
        </c:ser>
        <c:dLbls>
          <c:showLegendKey val="0"/>
          <c:showVal val="0"/>
          <c:showCatName val="0"/>
          <c:showSerName val="0"/>
          <c:showPercent val="0"/>
          <c:showBubbleSize val="0"/>
        </c:dLbls>
        <c:smooth val="0"/>
        <c:axId val="441893288"/>
        <c:axId val="441892960"/>
        <c:extLst/>
      </c:lineChart>
      <c:catAx>
        <c:axId val="44189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41892960"/>
        <c:crosses val="autoZero"/>
        <c:auto val="1"/>
        <c:lblAlgn val="ctr"/>
        <c:lblOffset val="100"/>
        <c:noMultiLvlLbl val="0"/>
      </c:catAx>
      <c:valAx>
        <c:axId val="441892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t>Industry</a:t>
                </a:r>
                <a:r>
                  <a:rPr lang="en-US" sz="1200" b="1" baseline="0" dirty="0"/>
                  <a:t> Admissions By Month (m)</a:t>
                </a:r>
                <a:endParaRPr lang="en-GB" sz="12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41893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6751177386178"/>
          <c:y val="2.82873595750423E-2"/>
          <c:w val="0.88037628186199679"/>
          <c:h val="0.81833722420507127"/>
        </c:manualLayout>
      </c:layout>
      <c:barChart>
        <c:barDir val="bar"/>
        <c:grouping val="percentStacked"/>
        <c:varyColors val="0"/>
        <c:ser>
          <c:idx val="0"/>
          <c:order val="0"/>
          <c:tx>
            <c:strRef>
              <c:f>Sheet1!$A$3</c:f>
              <c:strCache>
                <c:ptCount val="1"/>
                <c:pt idx="0">
                  <c:v>7-15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Sheet1!$B$2:$C$2</c:f>
              <c:numCache>
                <c:formatCode>General</c:formatCode>
                <c:ptCount val="2"/>
                <c:pt idx="0">
                  <c:v>2021</c:v>
                </c:pt>
                <c:pt idx="1">
                  <c:v>2019</c:v>
                </c:pt>
              </c:numCache>
            </c:numRef>
          </c:cat>
          <c:val>
            <c:numRef>
              <c:f>Sheet1!$B$3:$C$3</c:f>
              <c:numCache>
                <c:formatCode>0%</c:formatCode>
                <c:ptCount val="2"/>
                <c:pt idx="0">
                  <c:v>0.23</c:v>
                </c:pt>
                <c:pt idx="1">
                  <c:v>0.18</c:v>
                </c:pt>
              </c:numCache>
            </c:numRef>
          </c:val>
          <c:extLst>
            <c:ext xmlns:c16="http://schemas.microsoft.com/office/drawing/2014/chart" uri="{C3380CC4-5D6E-409C-BE32-E72D297353CC}">
              <c16:uniqueId val="{00000000-0A3A-48AB-8FFD-24CD0600CF46}"/>
            </c:ext>
          </c:extLst>
        </c:ser>
        <c:ser>
          <c:idx val="1"/>
          <c:order val="1"/>
          <c:tx>
            <c:strRef>
              <c:f>Sheet1!$A$4</c:f>
              <c:strCache>
                <c:ptCount val="1"/>
                <c:pt idx="0">
                  <c:v>16-34</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Sheet1!$B$2:$C$2</c:f>
              <c:numCache>
                <c:formatCode>General</c:formatCode>
                <c:ptCount val="2"/>
                <c:pt idx="0">
                  <c:v>2021</c:v>
                </c:pt>
                <c:pt idx="1">
                  <c:v>2019</c:v>
                </c:pt>
              </c:numCache>
            </c:numRef>
          </c:cat>
          <c:val>
            <c:numRef>
              <c:f>Sheet1!$B$4:$C$4</c:f>
              <c:numCache>
                <c:formatCode>0%</c:formatCode>
                <c:ptCount val="2"/>
                <c:pt idx="0">
                  <c:v>0.38</c:v>
                </c:pt>
                <c:pt idx="1">
                  <c:v>0.35</c:v>
                </c:pt>
              </c:numCache>
            </c:numRef>
          </c:val>
          <c:extLst>
            <c:ext xmlns:c16="http://schemas.microsoft.com/office/drawing/2014/chart" uri="{C3380CC4-5D6E-409C-BE32-E72D297353CC}">
              <c16:uniqueId val="{00000001-0A3A-48AB-8FFD-24CD0600CF46}"/>
            </c:ext>
          </c:extLst>
        </c:ser>
        <c:ser>
          <c:idx val="2"/>
          <c:order val="2"/>
          <c:tx>
            <c:strRef>
              <c:f>Sheet1!$A$5</c:f>
              <c:strCache>
                <c:ptCount val="1"/>
                <c:pt idx="0">
                  <c:v>35-54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Sheet1!$B$2:$C$2</c:f>
              <c:numCache>
                <c:formatCode>General</c:formatCode>
                <c:ptCount val="2"/>
                <c:pt idx="0">
                  <c:v>2021</c:v>
                </c:pt>
                <c:pt idx="1">
                  <c:v>2019</c:v>
                </c:pt>
              </c:numCache>
            </c:numRef>
          </c:cat>
          <c:val>
            <c:numRef>
              <c:f>Sheet1!$B$5:$C$5</c:f>
              <c:numCache>
                <c:formatCode>0%</c:formatCode>
                <c:ptCount val="2"/>
                <c:pt idx="0">
                  <c:v>0.26</c:v>
                </c:pt>
                <c:pt idx="1">
                  <c:v>0.28000000000000003</c:v>
                </c:pt>
              </c:numCache>
            </c:numRef>
          </c:val>
          <c:extLst>
            <c:ext xmlns:c16="http://schemas.microsoft.com/office/drawing/2014/chart" uri="{C3380CC4-5D6E-409C-BE32-E72D297353CC}">
              <c16:uniqueId val="{00000002-0A3A-48AB-8FFD-24CD0600CF46}"/>
            </c:ext>
          </c:extLst>
        </c:ser>
        <c:ser>
          <c:idx val="3"/>
          <c:order val="3"/>
          <c:tx>
            <c:strRef>
              <c:f>Sheet1!$A$6</c:f>
              <c:strCache>
                <c:ptCount val="1"/>
                <c:pt idx="0">
                  <c:v>55+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Sheet1!$B$2:$C$2</c:f>
              <c:numCache>
                <c:formatCode>General</c:formatCode>
                <c:ptCount val="2"/>
                <c:pt idx="0">
                  <c:v>2021</c:v>
                </c:pt>
                <c:pt idx="1">
                  <c:v>2019</c:v>
                </c:pt>
              </c:numCache>
            </c:numRef>
          </c:cat>
          <c:val>
            <c:numRef>
              <c:f>Sheet1!$B$6:$C$6</c:f>
              <c:numCache>
                <c:formatCode>0%</c:formatCode>
                <c:ptCount val="2"/>
                <c:pt idx="0">
                  <c:v>0.13</c:v>
                </c:pt>
                <c:pt idx="1">
                  <c:v>0.2</c:v>
                </c:pt>
              </c:numCache>
            </c:numRef>
          </c:val>
          <c:extLst>
            <c:ext xmlns:c16="http://schemas.microsoft.com/office/drawing/2014/chart" uri="{C3380CC4-5D6E-409C-BE32-E72D297353CC}">
              <c16:uniqueId val="{00000003-0A3A-48AB-8FFD-24CD0600CF46}"/>
            </c:ext>
          </c:extLst>
        </c:ser>
        <c:dLbls>
          <c:showLegendKey val="0"/>
          <c:showVal val="0"/>
          <c:showCatName val="0"/>
          <c:showSerName val="0"/>
          <c:showPercent val="0"/>
          <c:showBubbleSize val="0"/>
        </c:dLbls>
        <c:gapWidth val="160"/>
        <c:overlap val="100"/>
        <c:axId val="438295416"/>
        <c:axId val="438299680"/>
      </c:barChart>
      <c:catAx>
        <c:axId val="438295416"/>
        <c:scaling>
          <c:orientation val="maxMin"/>
        </c:scaling>
        <c:delete val="0"/>
        <c:axPos val="l"/>
        <c:numFmt formatCode="General" sourceLinked="1"/>
        <c:majorTickMark val="out"/>
        <c:minorTickMark val="none"/>
        <c:tickLblPos val="nextTo"/>
        <c:spPr>
          <a:solidFill>
            <a:srgbClr val="FFFFFF"/>
          </a:solidFill>
          <a:ln w="9525" cap="flat" cmpd="sng" algn="ctr">
            <a:solidFill>
              <a:schemeClr val="accent6"/>
            </a:solidFill>
            <a:round/>
          </a:ln>
          <a:effectLst/>
        </c:spPr>
        <c:txPr>
          <a:bodyPr rot="-6000000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crossAx val="438299680"/>
        <c:crosses val="autoZero"/>
        <c:auto val="1"/>
        <c:lblAlgn val="ctr"/>
        <c:lblOffset val="100"/>
        <c:noMultiLvlLbl val="0"/>
      </c:catAx>
      <c:valAx>
        <c:axId val="438299680"/>
        <c:scaling>
          <c:orientation val="minMax"/>
        </c:scaling>
        <c:delete val="1"/>
        <c:axPos val="t"/>
        <c:numFmt formatCode="0%" sourceLinked="1"/>
        <c:majorTickMark val="out"/>
        <c:minorTickMark val="none"/>
        <c:tickLblPos val="nextTo"/>
        <c:crossAx val="438295416"/>
        <c:crosses val="autoZero"/>
        <c:crossBetween val="between"/>
      </c:valAx>
      <c:spPr>
        <a:noFill/>
        <a:ln>
          <a:noFill/>
        </a:ln>
        <a:effectLst/>
      </c:spPr>
    </c:plotArea>
    <c:legend>
      <c:legendPos val="b"/>
      <c:layout>
        <c:manualLayout>
          <c:xMode val="edge"/>
          <c:yMode val="edge"/>
          <c:x val="0.19749714724709344"/>
          <c:y val="0.82583841135782798"/>
          <c:w val="0.66144297997567658"/>
          <c:h val="3.652957953131192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6751177386178"/>
          <c:y val="2.82873595750423E-2"/>
          <c:w val="0.88037628186199679"/>
          <c:h val="0.81833722420507127"/>
        </c:manualLayout>
      </c:layout>
      <c:barChart>
        <c:barDir val="bar"/>
        <c:grouping val="percentStacked"/>
        <c:varyColors val="0"/>
        <c:ser>
          <c:idx val="0"/>
          <c:order val="0"/>
          <c:tx>
            <c:strRef>
              <c:f>Sheet1!$A$3</c:f>
              <c:strCache>
                <c:ptCount val="1"/>
                <c:pt idx="0">
                  <c:v>7-15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No Time To Die</c:v>
                </c:pt>
                <c:pt idx="1">
                  <c:v>SPECTRE</c:v>
                </c:pt>
              </c:strCache>
            </c:strRef>
          </c:cat>
          <c:val>
            <c:numRef>
              <c:f>Sheet1!$B$3:$C$3</c:f>
              <c:numCache>
                <c:formatCode>0%</c:formatCode>
                <c:ptCount val="2"/>
                <c:pt idx="0">
                  <c:v>0.12</c:v>
                </c:pt>
                <c:pt idx="1">
                  <c:v>0.1</c:v>
                </c:pt>
              </c:numCache>
            </c:numRef>
          </c:val>
          <c:extLst>
            <c:ext xmlns:c16="http://schemas.microsoft.com/office/drawing/2014/chart" uri="{C3380CC4-5D6E-409C-BE32-E72D297353CC}">
              <c16:uniqueId val="{00000000-0A3A-48AB-8FFD-24CD0600CF46}"/>
            </c:ext>
          </c:extLst>
        </c:ser>
        <c:ser>
          <c:idx val="1"/>
          <c:order val="1"/>
          <c:tx>
            <c:strRef>
              <c:f>Sheet1!$A$4</c:f>
              <c:strCache>
                <c:ptCount val="1"/>
                <c:pt idx="0">
                  <c:v>16-34</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No Time To Die</c:v>
                </c:pt>
                <c:pt idx="1">
                  <c:v>SPECTRE</c:v>
                </c:pt>
              </c:strCache>
            </c:strRef>
          </c:cat>
          <c:val>
            <c:numRef>
              <c:f>Sheet1!$B$4:$C$4</c:f>
              <c:numCache>
                <c:formatCode>0%</c:formatCode>
                <c:ptCount val="2"/>
                <c:pt idx="0">
                  <c:v>0.35</c:v>
                </c:pt>
                <c:pt idx="1">
                  <c:v>0.39</c:v>
                </c:pt>
              </c:numCache>
            </c:numRef>
          </c:val>
          <c:extLst>
            <c:ext xmlns:c16="http://schemas.microsoft.com/office/drawing/2014/chart" uri="{C3380CC4-5D6E-409C-BE32-E72D297353CC}">
              <c16:uniqueId val="{00000000-685F-44A5-BD52-9197F955D78E}"/>
            </c:ext>
          </c:extLst>
        </c:ser>
        <c:ser>
          <c:idx val="2"/>
          <c:order val="2"/>
          <c:tx>
            <c:strRef>
              <c:f>Sheet1!$A$5</c:f>
              <c:strCache>
                <c:ptCount val="1"/>
                <c:pt idx="0">
                  <c:v>35-44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No Time To Die</c:v>
                </c:pt>
                <c:pt idx="1">
                  <c:v>SPECTRE</c:v>
                </c:pt>
              </c:strCache>
            </c:strRef>
          </c:cat>
          <c:val>
            <c:numRef>
              <c:f>Sheet1!$B$5:$C$5</c:f>
              <c:numCache>
                <c:formatCode>0%</c:formatCode>
                <c:ptCount val="2"/>
                <c:pt idx="0">
                  <c:v>0.17</c:v>
                </c:pt>
                <c:pt idx="1">
                  <c:v>0.16</c:v>
                </c:pt>
              </c:numCache>
            </c:numRef>
          </c:val>
          <c:extLst>
            <c:ext xmlns:c16="http://schemas.microsoft.com/office/drawing/2014/chart" uri="{C3380CC4-5D6E-409C-BE32-E72D297353CC}">
              <c16:uniqueId val="{00000001-685F-44A5-BD52-9197F955D78E}"/>
            </c:ext>
          </c:extLst>
        </c:ser>
        <c:ser>
          <c:idx val="3"/>
          <c:order val="3"/>
          <c:tx>
            <c:strRef>
              <c:f>Sheet1!$A$6</c:f>
              <c:strCache>
                <c:ptCount val="1"/>
                <c:pt idx="0">
                  <c:v>45-54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No Time To Die</c:v>
                </c:pt>
                <c:pt idx="1">
                  <c:v>SPECTRE</c:v>
                </c:pt>
              </c:strCache>
            </c:strRef>
          </c:cat>
          <c:val>
            <c:numRef>
              <c:f>Sheet1!$B$6:$C$6</c:f>
              <c:numCache>
                <c:formatCode>0%</c:formatCode>
                <c:ptCount val="2"/>
                <c:pt idx="0">
                  <c:v>0.14000000000000001</c:v>
                </c:pt>
                <c:pt idx="1">
                  <c:v>0.12</c:v>
                </c:pt>
              </c:numCache>
            </c:numRef>
          </c:val>
          <c:extLst>
            <c:ext xmlns:c16="http://schemas.microsoft.com/office/drawing/2014/chart" uri="{C3380CC4-5D6E-409C-BE32-E72D297353CC}">
              <c16:uniqueId val="{00000002-685F-44A5-BD52-9197F955D78E}"/>
            </c:ext>
          </c:extLst>
        </c:ser>
        <c:ser>
          <c:idx val="4"/>
          <c:order val="4"/>
          <c:tx>
            <c:strRef>
              <c:f>Sheet1!$A$7</c:f>
              <c:strCache>
                <c:ptCount val="1"/>
                <c:pt idx="0">
                  <c:v>55+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No Time To Die</c:v>
                </c:pt>
                <c:pt idx="1">
                  <c:v>SPECTRE</c:v>
                </c:pt>
              </c:strCache>
            </c:strRef>
          </c:cat>
          <c:val>
            <c:numRef>
              <c:f>Sheet1!$B$7:$C$7</c:f>
              <c:numCache>
                <c:formatCode>0%</c:formatCode>
                <c:ptCount val="2"/>
                <c:pt idx="0">
                  <c:v>0.22</c:v>
                </c:pt>
                <c:pt idx="1">
                  <c:v>0.23</c:v>
                </c:pt>
              </c:numCache>
            </c:numRef>
          </c:val>
          <c:extLst>
            <c:ext xmlns:c16="http://schemas.microsoft.com/office/drawing/2014/chart" uri="{C3380CC4-5D6E-409C-BE32-E72D297353CC}">
              <c16:uniqueId val="{00000003-685F-44A5-BD52-9197F955D78E}"/>
            </c:ext>
          </c:extLst>
        </c:ser>
        <c:dLbls>
          <c:showLegendKey val="0"/>
          <c:showVal val="0"/>
          <c:showCatName val="0"/>
          <c:showSerName val="0"/>
          <c:showPercent val="0"/>
          <c:showBubbleSize val="0"/>
        </c:dLbls>
        <c:gapWidth val="160"/>
        <c:overlap val="100"/>
        <c:axId val="438295416"/>
        <c:axId val="438299680"/>
      </c:barChart>
      <c:catAx>
        <c:axId val="438295416"/>
        <c:scaling>
          <c:orientation val="maxMin"/>
        </c:scaling>
        <c:delete val="0"/>
        <c:axPos val="l"/>
        <c:numFmt formatCode="General" sourceLinked="1"/>
        <c:majorTickMark val="out"/>
        <c:minorTickMark val="none"/>
        <c:tickLblPos val="nextTo"/>
        <c:spPr>
          <a:solidFill>
            <a:srgbClr val="FFFFFF"/>
          </a:solidFill>
          <a:ln w="9525" cap="flat" cmpd="sng" algn="ctr">
            <a:solidFill>
              <a:schemeClr val="accent6"/>
            </a:solidFill>
            <a:round/>
          </a:ln>
          <a:effectLst/>
        </c:spPr>
        <c:txPr>
          <a:bodyPr rot="-60000000" spcFirstLastPara="1" vertOverflow="ellipsis" vert="horz" wrap="square" anchor="ctr" anchorCtr="1"/>
          <a:lstStyle/>
          <a:p>
            <a:pPr>
              <a:defRPr sz="1050" b="1" i="0" u="none" strike="noStrike" kern="1200" baseline="0">
                <a:solidFill>
                  <a:schemeClr val="accent6"/>
                </a:solidFill>
                <a:latin typeface="+mn-lt"/>
                <a:ea typeface="+mn-ea"/>
                <a:cs typeface="+mn-cs"/>
              </a:defRPr>
            </a:pPr>
            <a:endParaRPr lang="en-US"/>
          </a:p>
        </c:txPr>
        <c:crossAx val="438299680"/>
        <c:crosses val="autoZero"/>
        <c:auto val="1"/>
        <c:lblAlgn val="ctr"/>
        <c:lblOffset val="100"/>
        <c:noMultiLvlLbl val="0"/>
      </c:catAx>
      <c:valAx>
        <c:axId val="438299680"/>
        <c:scaling>
          <c:orientation val="minMax"/>
        </c:scaling>
        <c:delete val="1"/>
        <c:axPos val="t"/>
        <c:numFmt formatCode="0%" sourceLinked="1"/>
        <c:majorTickMark val="out"/>
        <c:minorTickMark val="none"/>
        <c:tickLblPos val="nextTo"/>
        <c:crossAx val="438295416"/>
        <c:crosses val="autoZero"/>
        <c:crossBetween val="between"/>
      </c:valAx>
      <c:spPr>
        <a:noFill/>
        <a:ln>
          <a:noFill/>
        </a:ln>
        <a:effectLst/>
      </c:spPr>
    </c:plotArea>
    <c:legend>
      <c:legendPos val="b"/>
      <c:layout>
        <c:manualLayout>
          <c:xMode val="edge"/>
          <c:yMode val="edge"/>
          <c:x val="0.40705092914662649"/>
          <c:y val="0.82351882908311713"/>
          <c:w val="0.27356125223340527"/>
          <c:h val="4.983329966572263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29317269076302E-2"/>
          <c:y val="5.93220338983051E-2"/>
          <c:w val="0.88596279498866704"/>
          <c:h val="0.75706214689265505"/>
        </c:manualLayout>
      </c:layout>
      <c:barChart>
        <c:barDir val="col"/>
        <c:grouping val="clustered"/>
        <c:varyColors val="0"/>
        <c:ser>
          <c:idx val="1"/>
          <c:order val="0"/>
          <c:tx>
            <c:strRef>
              <c:f>Sheet1!$A$2</c:f>
              <c:strCache>
                <c:ptCount val="1"/>
                <c:pt idx="0">
                  <c:v>admissions</c:v>
                </c:pt>
              </c:strCache>
            </c:strRef>
          </c:tx>
          <c:spPr>
            <a:solidFill>
              <a:schemeClr val="bg2"/>
            </a:solidFill>
            <a:ln w="14869">
              <a:noFill/>
              <a:prstDash val="solid"/>
            </a:ln>
          </c:spPr>
          <c:invertIfNegative val="0"/>
          <c:cat>
            <c:strRef>
              <c:f>Sheet1!$B$1:$W$1</c:f>
              <c:strCach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2022(f)</c:v>
                </c:pt>
              </c:strCache>
            </c:strRef>
          </c:cat>
          <c:val>
            <c:numRef>
              <c:f>Sheet1!$B$2:$W$2</c:f>
              <c:numCache>
                <c:formatCode>General</c:formatCode>
                <c:ptCount val="22"/>
                <c:pt idx="0">
                  <c:v>155.91078099999999</c:v>
                </c:pt>
                <c:pt idx="1">
                  <c:v>175.90253300000001</c:v>
                </c:pt>
                <c:pt idx="2">
                  <c:v>167.25586089999999</c:v>
                </c:pt>
                <c:pt idx="3">
                  <c:v>171.25206660000001</c:v>
                </c:pt>
                <c:pt idx="4">
                  <c:v>164.691778</c:v>
                </c:pt>
                <c:pt idx="5">
                  <c:v>156.56040200000001</c:v>
                </c:pt>
                <c:pt idx="6">
                  <c:v>162.42701600000001</c:v>
                </c:pt>
                <c:pt idx="7">
                  <c:v>164.222082</c:v>
                </c:pt>
                <c:pt idx="8">
                  <c:v>173.5</c:v>
                </c:pt>
                <c:pt idx="9">
                  <c:v>169.2</c:v>
                </c:pt>
                <c:pt idx="10">
                  <c:v>171.5</c:v>
                </c:pt>
                <c:pt idx="11">
                  <c:v>172.5</c:v>
                </c:pt>
                <c:pt idx="12">
                  <c:v>164.5</c:v>
                </c:pt>
                <c:pt idx="13">
                  <c:v>156</c:v>
                </c:pt>
                <c:pt idx="14">
                  <c:v>172</c:v>
                </c:pt>
                <c:pt idx="15">
                  <c:v>168</c:v>
                </c:pt>
                <c:pt idx="16">
                  <c:v>171</c:v>
                </c:pt>
                <c:pt idx="17">
                  <c:v>177</c:v>
                </c:pt>
                <c:pt idx="18">
                  <c:v>177</c:v>
                </c:pt>
                <c:pt idx="19">
                  <c:v>44</c:v>
                </c:pt>
                <c:pt idx="20">
                  <c:v>74</c:v>
                </c:pt>
                <c:pt idx="21">
                  <c:v>141</c:v>
                </c:pt>
              </c:numCache>
            </c:numRef>
          </c:val>
          <c:extLst>
            <c:ext xmlns:c16="http://schemas.microsoft.com/office/drawing/2014/chart" uri="{C3380CC4-5D6E-409C-BE32-E72D297353CC}">
              <c16:uniqueId val="{00000000-8005-48ED-9AEA-FEA72E5D53DD}"/>
            </c:ext>
          </c:extLst>
        </c:ser>
        <c:dLbls>
          <c:showLegendKey val="0"/>
          <c:showVal val="0"/>
          <c:showCatName val="0"/>
          <c:showSerName val="0"/>
          <c:showPercent val="0"/>
          <c:showBubbleSize val="0"/>
        </c:dLbls>
        <c:gapWidth val="150"/>
        <c:axId val="-283599120"/>
        <c:axId val="-283576384"/>
      </c:barChart>
      <c:catAx>
        <c:axId val="-283599120"/>
        <c:scaling>
          <c:orientation val="minMax"/>
        </c:scaling>
        <c:delete val="0"/>
        <c:axPos val="b"/>
        <c:numFmt formatCode="General" sourceLinked="1"/>
        <c:majorTickMark val="out"/>
        <c:minorTickMark val="none"/>
        <c:tickLblPos val="nextTo"/>
        <c:spPr>
          <a:ln w="9525">
            <a:solidFill>
              <a:schemeClr val="accent6"/>
            </a:solidFill>
            <a:prstDash val="solid"/>
          </a:ln>
        </c:spPr>
        <c:txPr>
          <a:bodyPr rot="-5400000" vert="horz"/>
          <a:lstStyle/>
          <a:p>
            <a:pPr>
              <a:defRPr sz="1000" b="1" i="0" u="none" strike="noStrike" baseline="0">
                <a:solidFill>
                  <a:schemeClr val="accent6"/>
                </a:solidFill>
                <a:latin typeface="Arial" charset="0"/>
                <a:ea typeface="Arial" charset="0"/>
                <a:cs typeface="Arial" charset="0"/>
              </a:defRPr>
            </a:pPr>
            <a:endParaRPr lang="en-US"/>
          </a:p>
        </c:txPr>
        <c:crossAx val="-283576384"/>
        <c:crosses val="autoZero"/>
        <c:auto val="0"/>
        <c:lblAlgn val="ctr"/>
        <c:lblOffset val="100"/>
        <c:tickLblSkip val="1"/>
        <c:tickMarkSkip val="1"/>
        <c:noMultiLvlLbl val="0"/>
      </c:catAx>
      <c:valAx>
        <c:axId val="-283576384"/>
        <c:scaling>
          <c:orientation val="minMax"/>
          <c:max val="200"/>
          <c:min val="0"/>
        </c:scaling>
        <c:delete val="0"/>
        <c:axPos val="l"/>
        <c:title>
          <c:tx>
            <c:rich>
              <a:bodyPr/>
              <a:lstStyle/>
              <a:p>
                <a:pPr>
                  <a:defRPr>
                    <a:solidFill>
                      <a:sysClr val="windowText" lastClr="000000"/>
                    </a:solidFill>
                  </a:defRPr>
                </a:pPr>
                <a:r>
                  <a:rPr lang="en-US" sz="1100" b="1" dirty="0">
                    <a:solidFill>
                      <a:sysClr val="windowText" lastClr="000000"/>
                    </a:solidFill>
                  </a:rPr>
                  <a:t>Industry</a:t>
                </a:r>
                <a:r>
                  <a:rPr lang="en-US" sz="1100" b="1" baseline="0" dirty="0">
                    <a:solidFill>
                      <a:sysClr val="windowText" lastClr="000000"/>
                    </a:solidFill>
                  </a:rPr>
                  <a:t> Cinema Admissions</a:t>
                </a:r>
                <a:endParaRPr lang="en-GB" sz="1100" b="1" dirty="0">
                  <a:solidFill>
                    <a:sysClr val="windowText" lastClr="000000"/>
                  </a:solidFill>
                </a:endParaRPr>
              </a:p>
            </c:rich>
          </c:tx>
          <c:overlay val="0"/>
        </c:title>
        <c:numFmt formatCode="General" sourceLinked="1"/>
        <c:majorTickMark val="out"/>
        <c:minorTickMark val="none"/>
        <c:tickLblPos val="nextTo"/>
        <c:spPr>
          <a:ln w="9525">
            <a:solidFill>
              <a:schemeClr val="accent6"/>
            </a:solidFill>
            <a:prstDash val="solid"/>
          </a:ln>
        </c:spPr>
        <c:txPr>
          <a:bodyPr rot="0" vert="horz"/>
          <a:lstStyle/>
          <a:p>
            <a:pPr>
              <a:defRPr sz="1400" b="1" i="0" u="none" strike="noStrike" baseline="0">
                <a:solidFill>
                  <a:schemeClr val="accent6"/>
                </a:solidFill>
                <a:latin typeface="Arial" charset="0"/>
                <a:ea typeface="Arial" charset="0"/>
                <a:cs typeface="Arial" charset="0"/>
              </a:defRPr>
            </a:pPr>
            <a:endParaRPr lang="en-US"/>
          </a:p>
        </c:txPr>
        <c:crossAx val="-283599120"/>
        <c:crosses val="autoZero"/>
        <c:crossBetween val="between"/>
      </c:valAx>
      <c:spPr>
        <a:noFill/>
        <a:ln w="29738">
          <a:noFill/>
        </a:ln>
      </c:spPr>
    </c:plotArea>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Sheet1!$C$5</c:f>
              <c:strCache>
                <c:ptCount val="1"/>
                <c:pt idx="0">
                  <c:v>2019</c:v>
                </c:pt>
              </c:strCache>
            </c:strRef>
          </c:tx>
          <c:spPr>
            <a:ln w="38100" cap="rnd">
              <a:solidFill>
                <a:srgbClr val="CAC8C8"/>
              </a:solidFill>
              <a:round/>
            </a:ln>
            <a:effectLst/>
          </c:spPr>
          <c:marker>
            <c:symbol val="none"/>
          </c:marker>
          <c:cat>
            <c:strRef>
              <c:f>Sheet1!$D$4:$O$4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Sheet1!$D$5:$O$5</c:f>
              <c:numCache>
                <c:formatCode>0.0</c:formatCode>
                <c:ptCount val="12"/>
                <c:pt idx="0">
                  <c:v>12.8</c:v>
                </c:pt>
                <c:pt idx="1">
                  <c:v>11.8</c:v>
                </c:pt>
                <c:pt idx="2">
                  <c:v>11.6</c:v>
                </c:pt>
                <c:pt idx="3">
                  <c:v>16</c:v>
                </c:pt>
                <c:pt idx="4">
                  <c:v>15.8</c:v>
                </c:pt>
                <c:pt idx="5">
                  <c:v>13.5</c:v>
                </c:pt>
                <c:pt idx="6">
                  <c:v>18</c:v>
                </c:pt>
                <c:pt idx="7">
                  <c:v>15.5</c:v>
                </c:pt>
                <c:pt idx="8">
                  <c:v>10.4</c:v>
                </c:pt>
                <c:pt idx="9">
                  <c:v>15.7</c:v>
                </c:pt>
                <c:pt idx="10">
                  <c:v>12.2</c:v>
                </c:pt>
                <c:pt idx="11">
                  <c:v>17.7</c:v>
                </c:pt>
              </c:numCache>
            </c:numRef>
          </c:val>
          <c:smooth val="0"/>
          <c:extLst>
            <c:ext xmlns:c16="http://schemas.microsoft.com/office/drawing/2014/chart" uri="{C3380CC4-5D6E-409C-BE32-E72D297353CC}">
              <c16:uniqueId val="{00000000-DBE6-4238-8527-2A5FFAB486C1}"/>
            </c:ext>
          </c:extLst>
        </c:ser>
        <c:ser>
          <c:idx val="2"/>
          <c:order val="1"/>
          <c:tx>
            <c:strRef>
              <c:f>Sheet1!$C$6</c:f>
              <c:strCache>
                <c:ptCount val="1"/>
                <c:pt idx="0">
                  <c:v>2022 Forecast</c:v>
                </c:pt>
              </c:strCache>
            </c:strRef>
          </c:tx>
          <c:spPr>
            <a:ln w="28575" cap="rnd">
              <a:solidFill>
                <a:srgbClr val="AC162C"/>
              </a:solidFill>
              <a:round/>
            </a:ln>
            <a:effectLst/>
          </c:spPr>
          <c:marker>
            <c:symbol val="none"/>
          </c:marker>
          <c:cat>
            <c:strRef>
              <c:f>Sheet1!$D$4:$O$4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Sheet1!$D$6:$O$6</c:f>
              <c:numCache>
                <c:formatCode>General</c:formatCode>
                <c:ptCount val="12"/>
                <c:pt idx="0">
                  <c:v>11.664999999999999</c:v>
                </c:pt>
                <c:pt idx="1">
                  <c:v>12.477499999999999</c:v>
                </c:pt>
                <c:pt idx="2">
                  <c:v>11.87</c:v>
                </c:pt>
                <c:pt idx="3">
                  <c:v>11.09375</c:v>
                </c:pt>
                <c:pt idx="4">
                  <c:v>9.9987499999999994</c:v>
                </c:pt>
                <c:pt idx="5">
                  <c:v>11.88625</c:v>
                </c:pt>
                <c:pt idx="6">
                  <c:v>11.567500000000001</c:v>
                </c:pt>
                <c:pt idx="7">
                  <c:v>13.696249999999999</c:v>
                </c:pt>
                <c:pt idx="8">
                  <c:v>10.7425</c:v>
                </c:pt>
                <c:pt idx="9">
                  <c:v>9.9437499999999996</c:v>
                </c:pt>
                <c:pt idx="10">
                  <c:v>11.074999999999999</c:v>
                </c:pt>
                <c:pt idx="11">
                  <c:v>15.233750000000001</c:v>
                </c:pt>
              </c:numCache>
            </c:numRef>
          </c:val>
          <c:smooth val="0"/>
          <c:extLst>
            <c:ext xmlns:c16="http://schemas.microsoft.com/office/drawing/2014/chart" uri="{C3380CC4-5D6E-409C-BE32-E72D297353CC}">
              <c16:uniqueId val="{00000002-DBE6-4238-8527-2A5FFAB486C1}"/>
            </c:ext>
          </c:extLst>
        </c:ser>
        <c:dLbls>
          <c:showLegendKey val="0"/>
          <c:showVal val="0"/>
          <c:showCatName val="0"/>
          <c:showSerName val="0"/>
          <c:showPercent val="0"/>
          <c:showBubbleSize val="0"/>
        </c:dLbls>
        <c:smooth val="0"/>
        <c:axId val="441893288"/>
        <c:axId val="441892960"/>
        <c:extLst/>
      </c:lineChart>
      <c:catAx>
        <c:axId val="44189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41892960"/>
        <c:crosses val="autoZero"/>
        <c:auto val="1"/>
        <c:lblAlgn val="ctr"/>
        <c:lblOffset val="100"/>
        <c:noMultiLvlLbl val="0"/>
      </c:catAx>
      <c:valAx>
        <c:axId val="441892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t>Industry</a:t>
                </a:r>
                <a:r>
                  <a:rPr lang="en-US" sz="1200" b="1" baseline="0" dirty="0"/>
                  <a:t> Admissions By Month (m)</a:t>
                </a:r>
                <a:endParaRPr lang="en-GB" sz="1200" b="1" dirty="0"/>
              </a:p>
            </c:rich>
          </c:tx>
          <c:layout>
            <c:manualLayout>
              <c:xMode val="edge"/>
              <c:yMode val="edge"/>
              <c:x val="8.6583914909730674E-3"/>
              <c:y val="0.2586600886924226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41893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Column1</c:v>
                </c:pt>
              </c:strCache>
            </c:strRef>
          </c:tx>
          <c:dPt>
            <c:idx val="0"/>
            <c:bubble3D val="0"/>
            <c:spPr>
              <a:solidFill>
                <a:schemeClr val="accent6"/>
              </a:solidFill>
              <a:ln w="19050">
                <a:noFill/>
              </a:ln>
              <a:effectLst/>
            </c:spPr>
            <c:extLst>
              <c:ext xmlns:c16="http://schemas.microsoft.com/office/drawing/2014/chart" uri="{C3380CC4-5D6E-409C-BE32-E72D297353CC}">
                <c16:uniqueId val="{00000001-E529-444E-B353-3F4CF6A20723}"/>
              </c:ext>
            </c:extLst>
          </c:dPt>
          <c:dPt>
            <c:idx val="1"/>
            <c:bubble3D val="0"/>
            <c:spPr>
              <a:noFill/>
              <a:ln w="19050">
                <a:noFill/>
              </a:ln>
              <a:effectLst/>
            </c:spPr>
            <c:extLst>
              <c:ext xmlns:c16="http://schemas.microsoft.com/office/drawing/2014/chart" uri="{C3380CC4-5D6E-409C-BE32-E72D297353CC}">
                <c16:uniqueId val="{00000003-E529-444E-B353-3F4CF6A20723}"/>
              </c:ext>
            </c:extLst>
          </c:dPt>
          <c:dLbls>
            <c:dLbl>
              <c:idx val="0"/>
              <c:layout>
                <c:manualLayout>
                  <c:x val="-7.4195209575076429E-2"/>
                  <c:y val="0.27186456312967505"/>
                </c:manualLayout>
              </c:layout>
              <c:spPr>
                <a:noFill/>
                <a:ln>
                  <a:noFill/>
                </a:ln>
                <a:effectLst/>
              </c:spPr>
              <c:txPr>
                <a:bodyPr rot="0" spcFirstLastPara="1" vertOverflow="ellipsis" vert="horz" wrap="square" anchor="ctr" anchorCtr="1"/>
                <a:lstStyle/>
                <a:p>
                  <a:pPr>
                    <a:defRPr lang="en-GB" sz="14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9798219037983583E-2"/>
                      <c:h val="0.10168666480302818"/>
                    </c:manualLayout>
                  </c15:layout>
                </c:ext>
                <c:ext xmlns:c16="http://schemas.microsoft.com/office/drawing/2014/chart" uri="{C3380CC4-5D6E-409C-BE32-E72D297353CC}">
                  <c16:uniqueId val="{00000001-E529-444E-B353-3F4CF6A20723}"/>
                </c:ext>
              </c:extLst>
            </c:dLbl>
            <c:dLbl>
              <c:idx val="1"/>
              <c:delete val="1"/>
              <c:extLst>
                <c:ext xmlns:c15="http://schemas.microsoft.com/office/drawing/2012/chart" uri="{CE6537A1-D6FC-4f65-9D91-7224C49458BB}"/>
                <c:ext xmlns:c16="http://schemas.microsoft.com/office/drawing/2014/chart" uri="{C3380CC4-5D6E-409C-BE32-E72D297353CC}">
                  <c16:uniqueId val="{00000003-E529-444E-B353-3F4CF6A20723}"/>
                </c:ext>
              </c:extLst>
            </c:dLbl>
            <c:spPr>
              <a:noFill/>
              <a:ln>
                <a:noFill/>
              </a:ln>
              <a:effectLst/>
            </c:spPr>
            <c:txPr>
              <a:bodyPr rot="0" spcFirstLastPara="1" vertOverflow="ellipsis" vert="horz" wrap="square" anchor="ctr" anchorCtr="1"/>
              <a:lstStyle/>
              <a:p>
                <a:pPr>
                  <a:defRPr lang="en-GB" sz="11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0.39</c:v>
                </c:pt>
                <c:pt idx="1">
                  <c:v>0.61</c:v>
                </c:pt>
              </c:numCache>
            </c:numRef>
          </c:val>
          <c:extLst>
            <c:ext xmlns:c16="http://schemas.microsoft.com/office/drawing/2014/chart" uri="{C3380CC4-5D6E-409C-BE32-E72D297353CC}">
              <c16:uniqueId val="{00000004-E529-444E-B353-3F4CF6A20723}"/>
            </c:ext>
          </c:extLst>
        </c:ser>
        <c:ser>
          <c:idx val="1"/>
          <c:order val="1"/>
          <c:tx>
            <c:strRef>
              <c:f>Sheet1!$C$1</c:f>
              <c:strCache>
                <c:ptCount val="1"/>
                <c:pt idx="0">
                  <c:v>Column2</c:v>
                </c:pt>
              </c:strCache>
            </c:strRef>
          </c:tx>
          <c:dPt>
            <c:idx val="0"/>
            <c:bubble3D val="0"/>
            <c:spPr>
              <a:solidFill>
                <a:schemeClr val="accent4"/>
              </a:solidFill>
              <a:ln w="19050">
                <a:noFill/>
              </a:ln>
              <a:effectLst/>
            </c:spPr>
            <c:extLst>
              <c:ext xmlns:c16="http://schemas.microsoft.com/office/drawing/2014/chart" uri="{C3380CC4-5D6E-409C-BE32-E72D297353CC}">
                <c16:uniqueId val="{00000006-E529-444E-B353-3F4CF6A20723}"/>
              </c:ext>
            </c:extLst>
          </c:dPt>
          <c:dPt>
            <c:idx val="1"/>
            <c:bubble3D val="0"/>
            <c:spPr>
              <a:noFill/>
              <a:ln w="19050">
                <a:noFill/>
              </a:ln>
              <a:effectLst/>
            </c:spPr>
            <c:extLst>
              <c:ext xmlns:c16="http://schemas.microsoft.com/office/drawing/2014/chart" uri="{C3380CC4-5D6E-409C-BE32-E72D297353CC}">
                <c16:uniqueId val="{00000008-E529-444E-B353-3F4CF6A20723}"/>
              </c:ext>
            </c:extLst>
          </c:dPt>
          <c:dLbls>
            <c:dLbl>
              <c:idx val="0"/>
              <c:layout>
                <c:manualLayout>
                  <c:x val="-0.2204035859799415"/>
                  <c:y val="0.27871829161193579"/>
                </c:manualLayout>
              </c:layout>
              <c:spPr>
                <a:noFill/>
                <a:ln>
                  <a:noFill/>
                </a:ln>
                <a:effectLst/>
              </c:spPr>
              <c:txPr>
                <a:bodyPr rot="0" spcFirstLastPara="1" vertOverflow="ellipsis" vert="horz" wrap="square" anchor="ctr" anchorCtr="1"/>
                <a:lstStyle/>
                <a:p>
                  <a:pPr>
                    <a:defRPr lang="en-GB"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9798219037983583E-2"/>
                      <c:h val="0.1062558171245353"/>
                    </c:manualLayout>
                  </c15:layout>
                </c:ext>
                <c:ext xmlns:c16="http://schemas.microsoft.com/office/drawing/2014/chart" uri="{C3380CC4-5D6E-409C-BE32-E72D297353CC}">
                  <c16:uniqueId val="{00000006-E529-444E-B353-3F4CF6A20723}"/>
                </c:ext>
              </c:extLst>
            </c:dLbl>
            <c:dLbl>
              <c:idx val="1"/>
              <c:delete val="1"/>
              <c:extLst>
                <c:ext xmlns:c15="http://schemas.microsoft.com/office/drawing/2012/chart" uri="{CE6537A1-D6FC-4f65-9D91-7224C49458BB}"/>
                <c:ext xmlns:c16="http://schemas.microsoft.com/office/drawing/2014/chart" uri="{C3380CC4-5D6E-409C-BE32-E72D297353CC}">
                  <c16:uniqueId val="{00000008-E529-444E-B353-3F4CF6A20723}"/>
                </c:ext>
              </c:extLst>
            </c:dLbl>
            <c:spPr>
              <a:noFill/>
              <a:ln>
                <a:noFill/>
              </a:ln>
              <a:effectLst/>
            </c:spPr>
            <c:txPr>
              <a:bodyPr rot="0" spcFirstLastPara="1" vertOverflow="ellipsis" vert="horz" wrap="square" anchor="ctr" anchorCtr="1"/>
              <a:lstStyle/>
              <a:p>
                <a:pPr>
                  <a:defRPr lang="en-GB"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Sheet1!$C$2:$C$3</c:f>
              <c:numCache>
                <c:formatCode>0%</c:formatCode>
                <c:ptCount val="2"/>
                <c:pt idx="0">
                  <c:v>0.53</c:v>
                </c:pt>
                <c:pt idx="1">
                  <c:v>0.47</c:v>
                </c:pt>
              </c:numCache>
            </c:numRef>
          </c:val>
          <c:extLst>
            <c:ext xmlns:c16="http://schemas.microsoft.com/office/drawing/2014/chart" uri="{C3380CC4-5D6E-409C-BE32-E72D297353CC}">
              <c16:uniqueId val="{00000009-E529-444E-B353-3F4CF6A20723}"/>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GB" sz="800" b="0" kern="1200" baseline="0">
          <a:solidFill>
            <a:schemeClr val="bg1"/>
          </a:solidFill>
          <a:latin typeface="+mn-lt"/>
          <a:ea typeface="+mn-ea"/>
          <a:cs typeface="+mn-cs"/>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Column1</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12F6-4C23-A27B-6549DED52184}"/>
              </c:ext>
            </c:extLst>
          </c:dPt>
          <c:dPt>
            <c:idx val="1"/>
            <c:bubble3D val="0"/>
            <c:spPr>
              <a:noFill/>
              <a:ln w="19050">
                <a:solidFill>
                  <a:schemeClr val="lt1"/>
                </a:solidFill>
              </a:ln>
              <a:effectLst/>
            </c:spPr>
            <c:extLst>
              <c:ext xmlns:c16="http://schemas.microsoft.com/office/drawing/2014/chart" uri="{C3380CC4-5D6E-409C-BE32-E72D297353CC}">
                <c16:uniqueId val="{00000003-12F6-4C23-A27B-6549DED52184}"/>
              </c:ext>
            </c:extLst>
          </c:dPt>
          <c:dLbls>
            <c:dLbl>
              <c:idx val="0"/>
              <c:layout>
                <c:manualLayout>
                  <c:x val="-8.074193920865691E-2"/>
                  <c:y val="0.25587253000440013"/>
                </c:manualLayout>
              </c:layout>
              <c:tx>
                <c:rich>
                  <a:bodyPr/>
                  <a:lstStyle/>
                  <a:p>
                    <a:fld id="{EC37E4E9-3619-418E-8710-D9EDFB4BE733}" type="VALUE">
                      <a:rPr lang="en-US" b="0">
                        <a:latin typeface="Arial" panose="020B0604020202020204" pitchFamily="34" charset="0"/>
                        <a:cs typeface="Arial" panose="020B0604020202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2F6-4C23-A27B-6549DED52184}"/>
                </c:ext>
              </c:extLst>
            </c:dLbl>
            <c:dLbl>
              <c:idx val="1"/>
              <c:delete val="1"/>
              <c:extLst>
                <c:ext xmlns:c15="http://schemas.microsoft.com/office/drawing/2012/chart" uri="{CE6537A1-D6FC-4f65-9D91-7224C49458BB}"/>
                <c:ext xmlns:c16="http://schemas.microsoft.com/office/drawing/2014/chart" uri="{C3380CC4-5D6E-409C-BE32-E72D297353CC}">
                  <c16:uniqueId val="{00000003-12F6-4C23-A27B-6549DED5218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0.41</c:v>
                </c:pt>
                <c:pt idx="1">
                  <c:v>0.59000000000000008</c:v>
                </c:pt>
              </c:numCache>
            </c:numRef>
          </c:val>
          <c:extLst>
            <c:ext xmlns:c16="http://schemas.microsoft.com/office/drawing/2014/chart" uri="{C3380CC4-5D6E-409C-BE32-E72D297353CC}">
              <c16:uniqueId val="{00000004-12F6-4C23-A27B-6549DED52184}"/>
            </c:ext>
          </c:extLst>
        </c:ser>
        <c:ser>
          <c:idx val="1"/>
          <c:order val="1"/>
          <c:tx>
            <c:strRef>
              <c:f>Sheet1!$C$1</c:f>
              <c:strCache>
                <c:ptCount val="1"/>
                <c:pt idx="0">
                  <c:v>Column2</c:v>
                </c:pt>
              </c:strCache>
            </c:strRef>
          </c:tx>
          <c:dPt>
            <c:idx val="0"/>
            <c:bubble3D val="0"/>
            <c:spPr>
              <a:solidFill>
                <a:srgbClr val="33006F"/>
              </a:solidFill>
              <a:ln w="19050">
                <a:solidFill>
                  <a:schemeClr val="lt1"/>
                </a:solidFill>
              </a:ln>
              <a:effectLst/>
            </c:spPr>
            <c:extLst>
              <c:ext xmlns:c16="http://schemas.microsoft.com/office/drawing/2014/chart" uri="{C3380CC4-5D6E-409C-BE32-E72D297353CC}">
                <c16:uniqueId val="{00000006-12F6-4C23-A27B-6549DED52184}"/>
              </c:ext>
            </c:extLst>
          </c:dPt>
          <c:dPt>
            <c:idx val="1"/>
            <c:bubble3D val="0"/>
            <c:spPr>
              <a:noFill/>
              <a:ln w="19050">
                <a:solidFill>
                  <a:schemeClr val="lt1"/>
                </a:solidFill>
              </a:ln>
              <a:effectLst/>
            </c:spPr>
            <c:extLst>
              <c:ext xmlns:c16="http://schemas.microsoft.com/office/drawing/2014/chart" uri="{C3380CC4-5D6E-409C-BE32-E72D297353CC}">
                <c16:uniqueId val="{00000008-12F6-4C23-A27B-6549DED52184}"/>
              </c:ext>
            </c:extLst>
          </c:dPt>
          <c:dLbls>
            <c:dLbl>
              <c:idx val="0"/>
              <c:layout>
                <c:manualLayout>
                  <c:x val="-0.23567917390634974"/>
                  <c:y val="0.24673422536138576"/>
                </c:manualLayout>
              </c:layout>
              <c:tx>
                <c:rich>
                  <a:bodyPr/>
                  <a:lstStyle/>
                  <a:p>
                    <a:fld id="{FB57AE0E-A196-4031-8475-13A1D5C5DD9C}" type="VALUE">
                      <a:rPr lang="en-US">
                        <a:latin typeface="Arial" panose="020B0604020202020204" pitchFamily="34" charset="0"/>
                        <a:cs typeface="Arial" panose="020B0604020202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2F6-4C23-A27B-6549DED52184}"/>
                </c:ext>
              </c:extLst>
            </c:dLbl>
            <c:dLbl>
              <c:idx val="1"/>
              <c:delete val="1"/>
              <c:extLst>
                <c:ext xmlns:c15="http://schemas.microsoft.com/office/drawing/2012/chart" uri="{CE6537A1-D6FC-4f65-9D91-7224C49458BB}"/>
                <c:ext xmlns:c16="http://schemas.microsoft.com/office/drawing/2014/chart" uri="{C3380CC4-5D6E-409C-BE32-E72D297353CC}">
                  <c16:uniqueId val="{00000008-12F6-4C23-A27B-6549DED5218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Sheet1!$C$2:$C$3</c:f>
              <c:numCache>
                <c:formatCode>0%</c:formatCode>
                <c:ptCount val="2"/>
                <c:pt idx="0">
                  <c:v>0.55000000000000004</c:v>
                </c:pt>
                <c:pt idx="1">
                  <c:v>0.44999999999999996</c:v>
                </c:pt>
              </c:numCache>
            </c:numRef>
          </c:val>
          <c:extLst>
            <c:ext xmlns:c16="http://schemas.microsoft.com/office/drawing/2014/chart" uri="{C3380CC4-5D6E-409C-BE32-E72D297353CC}">
              <c16:uniqueId val="{00000009-12F6-4C23-A27B-6549DED52184}"/>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Column1</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7D61-497A-868D-6EFCF81B54C6}"/>
              </c:ext>
            </c:extLst>
          </c:dPt>
          <c:dPt>
            <c:idx val="1"/>
            <c:bubble3D val="0"/>
            <c:spPr>
              <a:noFill/>
              <a:ln w="19050">
                <a:solidFill>
                  <a:schemeClr val="lt1"/>
                </a:solidFill>
              </a:ln>
              <a:effectLst/>
            </c:spPr>
            <c:extLst>
              <c:ext xmlns:c16="http://schemas.microsoft.com/office/drawing/2014/chart" uri="{C3380CC4-5D6E-409C-BE32-E72D297353CC}">
                <c16:uniqueId val="{00000003-7D61-497A-868D-6EFCF81B54C6}"/>
              </c:ext>
            </c:extLst>
          </c:dPt>
          <c:dLbls>
            <c:dLbl>
              <c:idx val="0"/>
              <c:layout>
                <c:manualLayout>
                  <c:x val="-0.13747943219807773"/>
                  <c:y val="0.2124657628379687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accent5"/>
                        </a:solidFill>
                        <a:latin typeface="+mn-lt"/>
                        <a:ea typeface="+mn-ea"/>
                        <a:cs typeface="+mn-cs"/>
                      </a:defRPr>
                    </a:pPr>
                    <a:fld id="{C96F438B-503B-453D-AD85-F8E4EC1AD82B}" type="VALUE">
                      <a:rPr lang="en-US" b="0">
                        <a:latin typeface="Arial" panose="020B0604020202020204" pitchFamily="34" charset="0"/>
                        <a:cs typeface="Arial" panose="020B0604020202020204" pitchFamily="34" charset="0"/>
                      </a:rPr>
                      <a:pPr>
                        <a:defRPr sz="1400">
                          <a:solidFill>
                            <a:schemeClr val="accent5"/>
                          </a:solidFill>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6.9798219037983583E-2"/>
                      <c:h val="8.3410055516999579E-2"/>
                    </c:manualLayout>
                  </c15:layout>
                  <c15:dlblFieldTable/>
                  <c15:showDataLabelsRange val="0"/>
                </c:ext>
                <c:ext xmlns:c16="http://schemas.microsoft.com/office/drawing/2014/chart" uri="{C3380CC4-5D6E-409C-BE32-E72D297353CC}">
                  <c16:uniqueId val="{00000001-7D61-497A-868D-6EFCF81B54C6}"/>
                </c:ext>
              </c:extLst>
            </c:dLbl>
            <c:dLbl>
              <c:idx val="1"/>
              <c:delete val="1"/>
              <c:extLst>
                <c:ext xmlns:c15="http://schemas.microsoft.com/office/drawing/2012/chart" uri="{CE6537A1-D6FC-4f65-9D91-7224C49458BB}"/>
                <c:ext xmlns:c16="http://schemas.microsoft.com/office/drawing/2014/chart" uri="{C3380CC4-5D6E-409C-BE32-E72D297353CC}">
                  <c16:uniqueId val="{00000003-7D61-497A-868D-6EFCF81B54C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no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0.49</c:v>
                </c:pt>
                <c:pt idx="1">
                  <c:v>0.51</c:v>
                </c:pt>
              </c:numCache>
            </c:numRef>
          </c:val>
          <c:extLst>
            <c:ext xmlns:c16="http://schemas.microsoft.com/office/drawing/2014/chart" uri="{C3380CC4-5D6E-409C-BE32-E72D297353CC}">
              <c16:uniqueId val="{00000004-7D61-497A-868D-6EFCF81B54C6}"/>
            </c:ext>
          </c:extLst>
        </c:ser>
        <c:ser>
          <c:idx val="1"/>
          <c:order val="1"/>
          <c:tx>
            <c:strRef>
              <c:f>Sheet1!$C$1</c:f>
              <c:strCache>
                <c:ptCount val="1"/>
                <c:pt idx="0">
                  <c:v>Column2</c:v>
                </c:pt>
              </c:strCache>
            </c:strRef>
          </c:tx>
          <c:dPt>
            <c:idx val="0"/>
            <c:bubble3D val="0"/>
            <c:spPr>
              <a:solidFill>
                <a:srgbClr val="33006F"/>
              </a:solidFill>
              <a:ln w="19050">
                <a:solidFill>
                  <a:schemeClr val="lt1"/>
                </a:solidFill>
              </a:ln>
              <a:effectLst/>
            </c:spPr>
            <c:extLst>
              <c:ext xmlns:c16="http://schemas.microsoft.com/office/drawing/2014/chart" uri="{C3380CC4-5D6E-409C-BE32-E72D297353CC}">
                <c16:uniqueId val="{00000006-7D61-497A-868D-6EFCF81B54C6}"/>
              </c:ext>
            </c:extLst>
          </c:dPt>
          <c:dPt>
            <c:idx val="1"/>
            <c:bubble3D val="0"/>
            <c:spPr>
              <a:noFill/>
              <a:ln w="19050">
                <a:solidFill>
                  <a:schemeClr val="lt1"/>
                </a:solidFill>
              </a:ln>
              <a:effectLst/>
            </c:spPr>
            <c:extLst>
              <c:ext xmlns:c16="http://schemas.microsoft.com/office/drawing/2014/chart" uri="{C3380CC4-5D6E-409C-BE32-E72D297353CC}">
                <c16:uniqueId val="{00000008-7D61-497A-868D-6EFCF81B54C6}"/>
              </c:ext>
            </c:extLst>
          </c:dPt>
          <c:dLbls>
            <c:dLbl>
              <c:idx val="0"/>
              <c:layout>
                <c:manualLayout>
                  <c:x val="-0.24877246134559131"/>
                  <c:y val="0.2302856367797334"/>
                </c:manualLayout>
              </c:layout>
              <c:tx>
                <c:rich>
                  <a:bodyPr/>
                  <a:lstStyle/>
                  <a:p>
                    <a:fld id="{E4C3BFEC-E251-49EE-90DF-7464ABCFAD06}" type="VALUE">
                      <a:rPr lang="en-US">
                        <a:solidFill>
                          <a:schemeClr val="accent1"/>
                        </a:solidFill>
                        <a:latin typeface="Arial" panose="020B0604020202020204" pitchFamily="34" charset="0"/>
                        <a:cs typeface="Arial" panose="020B0604020202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D61-497A-868D-6EFCF81B54C6}"/>
                </c:ext>
              </c:extLst>
            </c:dLbl>
            <c:dLbl>
              <c:idx val="1"/>
              <c:delete val="1"/>
              <c:extLst>
                <c:ext xmlns:c15="http://schemas.microsoft.com/office/drawing/2012/chart" uri="{CE6537A1-D6FC-4f65-9D91-7224C49458BB}"/>
                <c:ext xmlns:c16="http://schemas.microsoft.com/office/drawing/2014/chart" uri="{C3380CC4-5D6E-409C-BE32-E72D297353CC}">
                  <c16:uniqueId val="{00000008-7D61-497A-868D-6EFCF81B54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Sheet1!$C$2:$C$3</c:f>
              <c:numCache>
                <c:formatCode>0%</c:formatCode>
                <c:ptCount val="2"/>
                <c:pt idx="0">
                  <c:v>0.56000000000000005</c:v>
                </c:pt>
                <c:pt idx="1">
                  <c:v>0.43999999999999995</c:v>
                </c:pt>
              </c:numCache>
            </c:numRef>
          </c:val>
          <c:extLst>
            <c:ext xmlns:c16="http://schemas.microsoft.com/office/drawing/2014/chart" uri="{C3380CC4-5D6E-409C-BE32-E72D297353CC}">
              <c16:uniqueId val="{00000009-7D61-497A-868D-6EFCF81B54C6}"/>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1/28/2022</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23715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75030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15</a:t>
            </a:fld>
            <a:endParaRPr lang="en-US"/>
          </a:p>
        </p:txBody>
      </p:sp>
    </p:spTree>
    <p:extLst>
      <p:ext uri="{BB962C8B-B14F-4D97-AF65-F5344CB8AC3E}">
        <p14:creationId xmlns:p14="http://schemas.microsoft.com/office/powerpoint/2010/main" val="403963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21</a:t>
            </a:fld>
            <a:endParaRPr lang="en-US"/>
          </a:p>
        </p:txBody>
      </p:sp>
    </p:spTree>
    <p:extLst>
      <p:ext uri="{BB962C8B-B14F-4D97-AF65-F5344CB8AC3E}">
        <p14:creationId xmlns:p14="http://schemas.microsoft.com/office/powerpoint/2010/main" val="318582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8443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vmlDrawing" Target="../drawings/vmlDrawing7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6.xml"/><Relationship Id="rId1" Type="http://schemas.openxmlformats.org/officeDocument/2006/relationships/vmlDrawing" Target="../drawings/vmlDrawing7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7.xml"/><Relationship Id="rId1" Type="http://schemas.openxmlformats.org/officeDocument/2006/relationships/vmlDrawing" Target="../drawings/vmlDrawing7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8.xml"/><Relationship Id="rId1" Type="http://schemas.openxmlformats.org/officeDocument/2006/relationships/vmlDrawing" Target="../drawings/vmlDrawing7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89.xml"/><Relationship Id="rId7" Type="http://schemas.openxmlformats.org/officeDocument/2006/relationships/oleObject" Target="../embeddings/oleObject87.bin"/><Relationship Id="rId2" Type="http://schemas.openxmlformats.org/officeDocument/2006/relationships/tags" Target="../tags/tag88.xml"/><Relationship Id="rId1" Type="http://schemas.openxmlformats.org/officeDocument/2006/relationships/vmlDrawing" Target="../drawings/vmlDrawing87.vml"/><Relationship Id="rId6" Type="http://schemas.openxmlformats.org/officeDocument/2006/relationships/image" Target="../media/image1.emf"/><Relationship Id="rId5" Type="http://schemas.openxmlformats.org/officeDocument/2006/relationships/oleObject" Target="../embeddings/oleObject86.bin"/><Relationship Id="rId4"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1.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2.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4.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5.xml"/><Relationship Id="rId1" Type="http://schemas.openxmlformats.org/officeDocument/2006/relationships/vmlDrawing" Target="../drawings/vmlDrawing9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6.xml"/><Relationship Id="rId1" Type="http://schemas.openxmlformats.org/officeDocument/2006/relationships/vmlDrawing" Target="../drawings/vmlDrawing9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7.xml"/><Relationship Id="rId1" Type="http://schemas.openxmlformats.org/officeDocument/2006/relationships/vmlDrawing" Target="../drawings/vmlDrawing9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8.xml"/><Relationship Id="rId1" Type="http://schemas.openxmlformats.org/officeDocument/2006/relationships/vmlDrawing" Target="../drawings/vmlDrawing9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9.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0.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1.xml"/><Relationship Id="rId1" Type="http://schemas.openxmlformats.org/officeDocument/2006/relationships/vmlDrawing" Target="../drawings/vmlDrawing99.vml"/><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2.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3.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4.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5.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6.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7.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8.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0.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1.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2.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3.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4.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5.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6.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7.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oleObject114.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8.xml"/><Relationship Id="rId1" Type="http://schemas.openxmlformats.org/officeDocument/2006/relationships/vmlDrawing" Target="../drawings/vmlDrawing116.vml"/><Relationship Id="rId5" Type="http://schemas.openxmlformats.org/officeDocument/2006/relationships/image" Target="../media/image1.emf"/><Relationship Id="rId4" Type="http://schemas.openxmlformats.org/officeDocument/2006/relationships/oleObject" Target="../embeddings/oleObject115.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9.xml"/><Relationship Id="rId1" Type="http://schemas.openxmlformats.org/officeDocument/2006/relationships/vmlDrawing" Target="../drawings/vmlDrawing117.vml"/><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0.xml"/><Relationship Id="rId1" Type="http://schemas.openxmlformats.org/officeDocument/2006/relationships/vmlDrawing" Target="../drawings/vmlDrawing118.v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1.xml"/><Relationship Id="rId1" Type="http://schemas.openxmlformats.org/officeDocument/2006/relationships/vmlDrawing" Target="../drawings/vmlDrawing119.vml"/><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2.xml"/><Relationship Id="rId1" Type="http://schemas.openxmlformats.org/officeDocument/2006/relationships/vmlDrawing" Target="../drawings/vmlDrawing120.vml"/><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3.xml"/><Relationship Id="rId1" Type="http://schemas.openxmlformats.org/officeDocument/2006/relationships/vmlDrawing" Target="../drawings/vmlDrawing121.vml"/><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4.xml"/><Relationship Id="rId1" Type="http://schemas.openxmlformats.org/officeDocument/2006/relationships/vmlDrawing" Target="../drawings/vmlDrawing122.v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5.xml"/><Relationship Id="rId1" Type="http://schemas.openxmlformats.org/officeDocument/2006/relationships/vmlDrawing" Target="../drawings/vmlDrawing12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6.xml"/><Relationship Id="rId1" Type="http://schemas.openxmlformats.org/officeDocument/2006/relationships/vmlDrawing" Target="../drawings/vmlDrawing12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8.xml"/><Relationship Id="rId1" Type="http://schemas.openxmlformats.org/officeDocument/2006/relationships/vmlDrawing" Target="../drawings/vmlDrawing126.v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9.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0.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1.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2.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3.xml"/><Relationship Id="rId1" Type="http://schemas.openxmlformats.org/officeDocument/2006/relationships/vmlDrawing" Target="../drawings/vmlDrawing131.vml"/><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4.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5.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6.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7.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8.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9.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40.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41.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42.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43.xml"/><Relationship Id="rId1" Type="http://schemas.openxmlformats.org/officeDocument/2006/relationships/vmlDrawing" Target="../drawings/vmlDrawing14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40.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44.xml"/><Relationship Id="rId1" Type="http://schemas.openxmlformats.org/officeDocument/2006/relationships/vmlDrawing" Target="../drawings/vmlDrawing14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6.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48.xml"/><Relationship Id="rId1" Type="http://schemas.openxmlformats.org/officeDocument/2006/relationships/vmlDrawing" Target="../drawings/vmlDrawing1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49.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1.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2.xml"/><Relationship Id="rId1" Type="http://schemas.openxmlformats.org/officeDocument/2006/relationships/vmlDrawing" Target="../drawings/vmlDrawing150.vml"/><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3.xml"/><Relationship Id="rId1" Type="http://schemas.openxmlformats.org/officeDocument/2006/relationships/vmlDrawing" Target="../drawings/vmlDrawing151.vml"/><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4.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5.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6.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7.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8.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9.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60.xml"/><Relationship Id="rId1" Type="http://schemas.openxmlformats.org/officeDocument/2006/relationships/vmlDrawing" Target="../drawings/vmlDrawing158.vml"/><Relationship Id="rId5" Type="http://schemas.openxmlformats.org/officeDocument/2006/relationships/image" Target="../media/image1.emf"/><Relationship Id="rId4" Type="http://schemas.openxmlformats.org/officeDocument/2006/relationships/oleObject" Target="../embeddings/oleObject157.bin"/></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9.xml"/><Relationship Id="rId1" Type="http://schemas.openxmlformats.org/officeDocument/2006/relationships/vmlDrawing" Target="../drawings/vmlDrawing58.v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6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3655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806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1263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7372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899"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7476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270000" y="1395414"/>
            <a:ext cx="12912600" cy="5682280"/>
          </a:xfrm>
          <a:prstGeom prst="rect">
            <a:avLst/>
          </a:prstGeom>
          <a:solidFill>
            <a:schemeClr val="accent5">
              <a:lumMod val="60000"/>
              <a:lumOff val="40000"/>
            </a:schemeClr>
          </a:solidFill>
        </p:spPr>
        <p:txBody>
          <a:bodyPr tIns="720000"/>
          <a:lstStyle>
            <a:lvl1pPr marL="0" indent="0"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a:xfrm>
            <a:off x="270003" y="264633"/>
            <a:ext cx="12413343" cy="302527"/>
          </a:xfrm>
        </p:spPr>
        <p:txBody>
          <a:bodyPr/>
          <a:lstStyle/>
          <a:p>
            <a:r>
              <a:rPr lang="en-US" dirty="0"/>
              <a:t>HEADER CANNOT RUN OVER MORE THAN ONE LINE</a:t>
            </a:r>
          </a:p>
        </p:txBody>
      </p:sp>
      <p:sp>
        <p:nvSpPr>
          <p:cNvPr id="14" name="Text Placeholder 3"/>
          <p:cNvSpPr>
            <a:spLocks noGrp="1"/>
          </p:cNvSpPr>
          <p:nvPr>
            <p:ph type="body" sz="quarter" idx="10" hasCustomPrompt="1"/>
          </p:nvPr>
        </p:nvSpPr>
        <p:spPr bwMode="gray">
          <a:xfrm>
            <a:off x="2525004" y="2683268"/>
            <a:ext cx="8402591" cy="3106574"/>
          </a:xfrm>
          <a:prstGeom prst="rect">
            <a:avLst/>
          </a:prstGeom>
          <a:ln w="0" cap="flat" cmpd="sng" algn="ctr">
            <a:noFill/>
            <a:prstDash val="solid"/>
            <a:round/>
            <a:headEnd type="none" w="med" len="med"/>
            <a:tailEnd type="none" w="med" len="med"/>
          </a:ln>
        </p:spPr>
        <p:txBody>
          <a:bodyPr anchor="ctr" anchorCtr="1"/>
          <a:lstStyle>
            <a:lvl1pPr algn="ctr">
              <a:lnSpc>
                <a:spcPts val="1999"/>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2580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757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9"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460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7681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2"/>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7"/>
            <a:ext cx="4670103"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22"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6" y="5368925"/>
            <a:ext cx="4159249"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3" y="264633"/>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4830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7783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2"/>
            <a:ext cx="13442950" cy="7069862"/>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1"/>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16"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6" y="4321276"/>
            <a:ext cx="4159249" cy="2566887"/>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3" y="264633"/>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84314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788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13"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5055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7988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1" y="1395413"/>
            <a:ext cx="12695650" cy="5672137"/>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41817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5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09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2" y="1395416"/>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7"/>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6"/>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580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2" y="1395417"/>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19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4"/>
            <a:ext cx="4670102" cy="1919288"/>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2" y="5326243"/>
            <a:ext cx="4072954"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90080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295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30"/>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899" dirty="0">
              <a:solidFill>
                <a:schemeClr val="bg1"/>
              </a:solidFill>
            </a:endParaRPr>
          </a:p>
        </p:txBody>
      </p:sp>
      <p:sp>
        <p:nvSpPr>
          <p:cNvPr id="14" name="Picture Placeholder 13"/>
          <p:cNvSpPr>
            <a:spLocks noGrp="1"/>
          </p:cNvSpPr>
          <p:nvPr>
            <p:ph type="pic" sz="quarter" idx="16"/>
          </p:nvPr>
        </p:nvSpPr>
        <p:spPr bwMode="gray">
          <a:xfrm>
            <a:off x="381062" y="1395413"/>
            <a:ext cx="12695650" cy="567213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6"/>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2" y="4277034"/>
            <a:ext cx="4072954" cy="2610467"/>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6798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398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4" y="1395414"/>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2" y="1395414"/>
            <a:ext cx="4072954"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15874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500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5"/>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088459"/>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307095"/>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8" y="1395415"/>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4" y="6089729"/>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4" y="6267182"/>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3" y="1395415"/>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2" y="6089729"/>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2" y="6267182"/>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427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9" y="1796418"/>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602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8"/>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1"/>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8"/>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8"/>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1"/>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8"/>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4"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4" y="4850981"/>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8"/>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1"/>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3002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9" y="2265048"/>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3" y="270001"/>
            <a:ext cx="12413343" cy="297158"/>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8"/>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8"/>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8"/>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8"/>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4"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4"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8"/>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9797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3" y="270001"/>
            <a:ext cx="12413343" cy="297158"/>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8"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7"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7"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6" y="1342493"/>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8"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7"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6" y="4179861"/>
            <a:ext cx="1599049"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71"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90"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9"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2" y="3775267"/>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71"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9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9"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2"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25289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6"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4"/>
            <a:ext cx="2928749" cy="4327250"/>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5"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5"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6052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6" y="1265222"/>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2"/>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300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8"/>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3000"/>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8"/>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365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3" y="270001"/>
            <a:ext cx="12413343" cy="297158"/>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4" y="1678920"/>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6" y="1678920"/>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4" y="1674539"/>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1" y="1674539"/>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31" y="1674539"/>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4" y="4263518"/>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1" y="4263518"/>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31" y="4263518"/>
            <a:ext cx="1321201"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4" y="1343805"/>
            <a:ext cx="4072954"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4" y="1343805"/>
            <a:ext cx="4072954"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33692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705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20"/>
            <a:ext cx="4145086" cy="2655889"/>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90"/>
            <a:ext cx="4149829"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92"/>
            <a:ext cx="4149829"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20"/>
            <a:ext cx="4103854" cy="2655889"/>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6" y="5416990"/>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6" y="5676292"/>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3" y="2668120"/>
            <a:ext cx="4130268" cy="2655889"/>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90"/>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92"/>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7"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7"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2"/>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0"/>
            <a:ext cx="4033067" cy="239014"/>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39183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8807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2" y="1946277"/>
            <a:ext cx="4128568"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8"/>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9"/>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7" y="1372455"/>
            <a:ext cx="4033067"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7" y="1559553"/>
            <a:ext cx="4033067"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2" y="1946278"/>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29" y="5791664"/>
            <a:ext cx="305155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29" y="5969116"/>
            <a:ext cx="305155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6" y="1946277"/>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3" y="4102377"/>
            <a:ext cx="1979396" cy="1593573"/>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4"/>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5"/>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20" y="3572708"/>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20" y="375016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5" y="4102375"/>
            <a:ext cx="3055939" cy="1593576"/>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80" y="5791664"/>
            <a:ext cx="307821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80" y="5969116"/>
            <a:ext cx="307821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5" y="1946278"/>
            <a:ext cx="3055939"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3" y="3577487"/>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3" y="3754934"/>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98421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0"/>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2"/>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6357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0628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8"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4"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8"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9"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3"/>
              </a:lnSpc>
              <a:buNone/>
              <a:defRPr lang="en-GB" sz="1400" b="1" kern="1200" baseline="0" dirty="0">
                <a:solidFill>
                  <a:schemeClr val="accent6"/>
                </a:solidFill>
                <a:latin typeface="+mn-lt"/>
                <a:ea typeface="+mn-ea"/>
                <a:cs typeface="+mn-cs"/>
              </a:defRPr>
            </a:lvl1pPr>
          </a:lstStyle>
          <a:p>
            <a:pPr marL="96865" lvl="0" indent="-96865" algn="l" defTabSz="961770"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5781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3" y="270001"/>
            <a:ext cx="12413343" cy="297158"/>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3"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3" y="1658710"/>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3" y="1987013"/>
            <a:ext cx="6664200" cy="4210169"/>
          </a:xfrm>
        </p:spPr>
        <p:txBody>
          <a:bodyPr/>
          <a:lstStyle>
            <a:lvl1pPr>
              <a:lnSpc>
                <a:spcPts val="1999"/>
              </a:lnSpc>
              <a:defRPr sz="1799">
                <a:solidFill>
                  <a:schemeClr val="tx2"/>
                </a:solidFill>
              </a:defRPr>
            </a:lvl1pPr>
            <a:lvl2pPr>
              <a:lnSpc>
                <a:spcPts val="1599"/>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0"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199"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2"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72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Front Pag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p:custDataLst>
              <p:tags r:id="rId2"/>
            </p:custDataLst>
          </p:nvPr>
        </p:nvGraphicFramePr>
        <p:xfrm>
          <a:off x="2120" y="1589"/>
          <a:ext cx="2116" cy="1588"/>
        </p:xfrm>
        <a:graphic>
          <a:graphicData uri="http://schemas.openxmlformats.org/presentationml/2006/ole">
            <mc:AlternateContent xmlns:mc="http://schemas.openxmlformats.org/markup-compatibility/2006">
              <mc:Choice xmlns:v="urn:schemas-microsoft-com:vml" Requires="v">
                <p:oleObj spid="_x0000_s89110" name="think-cell Slide" r:id="rId5" imgW="38100" imgH="38100" progId="">
                  <p:embed/>
                </p:oleObj>
              </mc:Choice>
              <mc:Fallback>
                <p:oleObj name="think-cell Slide" r:id="rId5" imgW="38100" imgH="38100" progId="">
                  <p:embed/>
                  <p:pic>
                    <p:nvPicPr>
                      <p:cNvPr id="5"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0" y="1589"/>
                        <a:ext cx="2116"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bwMode="gray">
          <a:xfrm>
            <a:off x="1" y="679132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graphicFrame>
        <p:nvGraphicFramePr>
          <p:cNvPr id="9" name="Object 9" hidden="1"/>
          <p:cNvGraphicFramePr>
            <a:graphicFrameLocks noChangeAspect="1"/>
          </p:cNvGraphicFramePr>
          <p:nvPr>
            <p:custDataLst>
              <p:tags r:id="rId3"/>
            </p:custDataLst>
          </p:nvPr>
        </p:nvGraphicFramePr>
        <p:xfrm>
          <a:off x="2120" y="1589"/>
          <a:ext cx="2116" cy="1588"/>
        </p:xfrm>
        <a:graphic>
          <a:graphicData uri="http://schemas.openxmlformats.org/presentationml/2006/ole">
            <mc:AlternateContent xmlns:mc="http://schemas.openxmlformats.org/markup-compatibility/2006">
              <mc:Choice xmlns:v="urn:schemas-microsoft-com:vml" Requires="v">
                <p:oleObj spid="_x0000_s89111" name="think-cell Slide" r:id="rId7" imgW="38100" imgH="38100" progId="">
                  <p:embed/>
                </p:oleObj>
              </mc:Choice>
              <mc:Fallback>
                <p:oleObj name="think-cell Slide" r:id="rId7" imgW="38100" imgH="38100" progId="">
                  <p:embed/>
                  <p:pic>
                    <p:nvPicPr>
                      <p:cNvPr id="9" name="Object 9"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0" y="1589"/>
                        <a:ext cx="2116"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bwMode="gray">
          <a:xfrm>
            <a:off x="326002" y="5102476"/>
            <a:ext cx="12331696" cy="709383"/>
          </a:xfrm>
        </p:spPr>
        <p:txBody>
          <a:bodyPr wrap="square" anchor="t" anchorCtr="0"/>
          <a:lstStyle>
            <a:lvl1pPr algn="l">
              <a:lnSpc>
                <a:spcPts val="5999"/>
              </a:lnSpc>
              <a:defRPr sz="6599" baseline="0"/>
            </a:lvl1pPr>
          </a:lstStyle>
          <a:p>
            <a:r>
              <a:rPr lang="en-GB"/>
              <a:t>Click to edit Master title style</a:t>
            </a:r>
            <a:endParaRPr lang="en-US" dirty="0"/>
          </a:p>
        </p:txBody>
      </p:sp>
      <p:sp>
        <p:nvSpPr>
          <p:cNvPr id="3" name="Subtitle 2"/>
          <p:cNvSpPr>
            <a:spLocks noGrp="1"/>
          </p:cNvSpPr>
          <p:nvPr>
            <p:ph type="subTitle" idx="1"/>
          </p:nvPr>
        </p:nvSpPr>
        <p:spPr bwMode="gray">
          <a:xfrm>
            <a:off x="362652" y="5789964"/>
            <a:ext cx="12305337" cy="455177"/>
          </a:xfrm>
        </p:spPr>
        <p:txBody>
          <a:bodyPr/>
          <a:lstStyle>
            <a:lvl1pPr marL="0" indent="0" algn="l">
              <a:lnSpc>
                <a:spcPts val="1500"/>
              </a:lnSpc>
              <a:buNone/>
              <a:defRPr sz="1400" b="1" i="0">
                <a:solidFill>
                  <a:schemeClr val="bg1"/>
                </a:solidFill>
              </a:defRPr>
            </a:lvl1pPr>
            <a:lvl2pPr marL="480887" indent="0" algn="ctr">
              <a:buNone/>
              <a:defRPr sz="2099"/>
            </a:lvl2pPr>
            <a:lvl3pPr marL="961770" indent="0" algn="ctr">
              <a:buNone/>
              <a:defRPr sz="1899"/>
            </a:lvl3pPr>
            <a:lvl4pPr marL="1442659" indent="0" algn="ctr">
              <a:buNone/>
              <a:defRPr sz="1699"/>
            </a:lvl4pPr>
            <a:lvl5pPr marL="1923545" indent="0" algn="ctr">
              <a:buNone/>
              <a:defRPr sz="1699"/>
            </a:lvl5pPr>
            <a:lvl6pPr marL="2404431" indent="0" algn="ctr">
              <a:buNone/>
              <a:defRPr sz="1699"/>
            </a:lvl6pPr>
            <a:lvl7pPr marL="2885317" indent="0" algn="ctr">
              <a:buNone/>
              <a:defRPr sz="1699"/>
            </a:lvl7pPr>
            <a:lvl8pPr marL="3366203" indent="0" algn="ctr">
              <a:buNone/>
              <a:defRPr sz="1699"/>
            </a:lvl8pPr>
            <a:lvl9pPr marL="3847087" indent="0" algn="ctr">
              <a:buNone/>
              <a:defRPr sz="1699"/>
            </a:lvl9pPr>
          </a:lstStyle>
          <a:p>
            <a:r>
              <a:rPr lang="en-GB"/>
              <a:t>Click to edit Master subtitle style</a:t>
            </a:r>
            <a:endParaRPr lang="en-US" dirty="0"/>
          </a:p>
        </p:txBody>
      </p:sp>
      <p:sp>
        <p:nvSpPr>
          <p:cNvPr id="8" name="Picture Placeholder 10"/>
          <p:cNvSpPr>
            <a:spLocks noGrp="1"/>
          </p:cNvSpPr>
          <p:nvPr>
            <p:ph type="pic" sz="quarter" idx="16"/>
          </p:nvPr>
        </p:nvSpPr>
        <p:spPr bwMode="gray">
          <a:xfrm>
            <a:off x="1" y="9"/>
            <a:ext cx="13442950" cy="4560249"/>
          </a:xfrm>
          <a:solidFill>
            <a:schemeClr val="accent5"/>
          </a:solidFill>
          <a:ln>
            <a:noFill/>
          </a:ln>
        </p:spPr>
        <p:txBody>
          <a:bodyPr tIns="1440000" rtlCol="0">
            <a:noAutofit/>
          </a:bodyPr>
          <a:lstStyle>
            <a:lvl1pPr algn="ctr">
              <a:buNone/>
              <a:defRPr>
                <a:solidFill>
                  <a:srgbClr val="000000"/>
                </a:solidFill>
              </a:defRPr>
            </a:lvl1pPr>
          </a:lstStyle>
          <a:p>
            <a:pPr lvl="0"/>
            <a:r>
              <a:rPr lang="en-US" noProof="0"/>
              <a:t>Click icon to add picture</a:t>
            </a:r>
            <a:endParaRPr lang="en-US" noProof="0" dirty="0"/>
          </a:p>
        </p:txBody>
      </p:sp>
      <p:pic>
        <p:nvPicPr>
          <p:cNvPr id="10" name="Picture 9" descr="DCM LEFT LOGO ALL-05.eps"/>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47832" y="6983350"/>
            <a:ext cx="1665481" cy="434644"/>
          </a:xfrm>
          <a:prstGeom prst="rect">
            <a:avLst/>
          </a:prstGeom>
        </p:spPr>
      </p:pic>
    </p:spTree>
    <p:extLst>
      <p:ext uri="{BB962C8B-B14F-4D97-AF65-F5344CB8AC3E}">
        <p14:creationId xmlns:p14="http://schemas.microsoft.com/office/powerpoint/2010/main" val="1215940368"/>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114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6170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217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183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422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270000" y="1395414"/>
            <a:ext cx="12912600" cy="5682280"/>
          </a:xfrm>
          <a:prstGeom prst="rect">
            <a:avLst/>
          </a:prstGeom>
          <a:solidFill>
            <a:schemeClr val="accent5">
              <a:lumMod val="60000"/>
              <a:lumOff val="40000"/>
            </a:schemeClr>
          </a:solidFill>
        </p:spPr>
        <p:txBody>
          <a:bodyPr tIns="720000"/>
          <a:lstStyle>
            <a:lvl1pPr marL="0" indent="0"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4" name="Text Placeholder 3"/>
          <p:cNvSpPr>
            <a:spLocks noGrp="1"/>
          </p:cNvSpPr>
          <p:nvPr>
            <p:ph type="body" sz="quarter" idx="10" hasCustomPrompt="1"/>
          </p:nvPr>
        </p:nvSpPr>
        <p:spPr bwMode="gray">
          <a:xfrm>
            <a:off x="2525005" y="2683267"/>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80953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524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731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6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6384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729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98287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1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8372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34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0520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3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958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3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72175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41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47207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43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5569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2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4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766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548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8803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5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71141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9349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412549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421030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62465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7431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6132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75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207421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55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104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396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468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9995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060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8798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162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8626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741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86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65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587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7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286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7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965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72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388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74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6955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77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1566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879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6683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82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3414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84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6583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186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1966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89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3191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91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9585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48"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05364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84997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0603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786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697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6083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94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86436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59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81940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69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79331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Dark blank">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B4BFCFE8-BD61-4D06-B063-2C5BCA61903E}"/>
              </a:ext>
            </a:extLst>
          </p:cNvPr>
          <p:cNvSpPr>
            <a:spLocks noGrp="1"/>
          </p:cNvSpPr>
          <p:nvPr>
            <p:ph type="sldNum" sz="quarter" idx="4"/>
          </p:nvPr>
        </p:nvSpPr>
        <p:spPr>
          <a:xfrm>
            <a:off x="11398208" y="8402"/>
            <a:ext cx="1120540" cy="402567"/>
          </a:xfrm>
          <a:prstGeom prst="rect">
            <a:avLst/>
          </a:prstGeom>
        </p:spPr>
        <p:txBody>
          <a:bodyPr anchor="ctr"/>
          <a:lstStyle>
            <a:lvl1pPr algn="r">
              <a:defRPr sz="1323">
                <a:solidFill>
                  <a:srgbClr val="F7F4E1"/>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sp>
        <p:nvSpPr>
          <p:cNvPr id="6" name="Text Placeholder 27">
            <a:extLst>
              <a:ext uri="{FF2B5EF4-FFF2-40B4-BE49-F238E27FC236}">
                <a16:creationId xmlns:a16="http://schemas.microsoft.com/office/drawing/2014/main" id="{C85F7784-51A5-4964-8DE8-627F3A09EAB9}"/>
              </a:ext>
            </a:extLst>
          </p:cNvPr>
          <p:cNvSpPr>
            <a:spLocks noGrp="1"/>
          </p:cNvSpPr>
          <p:nvPr>
            <p:ph type="body" sz="quarter" idx="13" hasCustomPrompt="1"/>
          </p:nvPr>
        </p:nvSpPr>
        <p:spPr>
          <a:xfrm>
            <a:off x="3131881" y="104667"/>
            <a:ext cx="7591067" cy="306302"/>
          </a:xfrm>
          <a:prstGeom prst="rect">
            <a:avLst/>
          </a:prstGeom>
        </p:spPr>
        <p:txBody>
          <a:bodyPr>
            <a:normAutofit/>
          </a:bodyPr>
          <a:lstStyle>
            <a:lvl1pPr marL="0" indent="0" algn="ctr">
              <a:buNone/>
              <a:defRPr sz="1323">
                <a:solidFill>
                  <a:srgbClr val="F7F4E1"/>
                </a:solidFill>
                <a:latin typeface="Trebuchet MS" panose="020B0603020202020204" pitchFamily="34" charset="0"/>
                <a:ea typeface="Verdana" panose="020B0604030504040204" pitchFamily="34" charset="0"/>
              </a:defRPr>
            </a:lvl1pPr>
          </a:lstStyle>
          <a:p>
            <a:pPr lvl="0"/>
            <a:r>
              <a:rPr lang="en-US"/>
              <a:t>Sub header</a:t>
            </a:r>
            <a:endParaRPr lang="en-GB"/>
          </a:p>
        </p:txBody>
      </p:sp>
      <p:sp>
        <p:nvSpPr>
          <p:cNvPr id="9" name="Title 1">
            <a:extLst>
              <a:ext uri="{FF2B5EF4-FFF2-40B4-BE49-F238E27FC236}">
                <a16:creationId xmlns:a16="http://schemas.microsoft.com/office/drawing/2014/main" id="{FF559B1A-A802-4A54-BC9A-F9ABA613A6F9}"/>
              </a:ext>
            </a:extLst>
          </p:cNvPr>
          <p:cNvSpPr>
            <a:spLocks noGrp="1"/>
          </p:cNvSpPr>
          <p:nvPr>
            <p:ph type="title" hasCustomPrompt="1"/>
          </p:nvPr>
        </p:nvSpPr>
        <p:spPr>
          <a:xfrm>
            <a:off x="568875" y="550326"/>
            <a:ext cx="12305200" cy="1461495"/>
          </a:xfrm>
          <a:prstGeom prst="rect">
            <a:avLst/>
          </a:prstGeom>
        </p:spPr>
        <p:txBody>
          <a:bodyPr anchor="t">
            <a:noAutofit/>
          </a:bodyPr>
          <a:lstStyle>
            <a:lvl1pPr marL="0" indent="0">
              <a:buFont typeface="Arial" panose="020B0604020202020204" pitchFamily="34" charset="0"/>
              <a:buNone/>
              <a:defRPr sz="4410">
                <a:solidFill>
                  <a:srgbClr val="F7F4E1"/>
                </a:solidFill>
                <a:latin typeface="Trebuchet MS" panose="020B0603020202020204" pitchFamily="34" charset="0"/>
                <a:ea typeface="Verdana" panose="020B0604030504040204" pitchFamily="34" charset="0"/>
              </a:defRPr>
            </a:lvl1pPr>
          </a:lstStyle>
          <a:p>
            <a:r>
              <a:rPr lang="en-US"/>
              <a:t>Click to edit Master title style</a:t>
            </a:r>
            <a:br>
              <a:rPr lang="en-US"/>
            </a:br>
            <a:br>
              <a:rPr lang="en-US"/>
            </a:br>
            <a:endParaRPr lang="en-GB"/>
          </a:p>
        </p:txBody>
      </p:sp>
    </p:spTree>
    <p:extLst>
      <p:ext uri="{BB962C8B-B14F-4D97-AF65-F5344CB8AC3E}">
        <p14:creationId xmlns:p14="http://schemas.microsoft.com/office/powerpoint/2010/main" val="2040816767"/>
      </p:ext>
    </p:extLst>
  </p:cSld>
  <p:clrMapOvr>
    <a:masterClrMapping/>
  </p:clrMapOvr>
  <p:extLst>
    <p:ext uri="{DCECCB84-F9BA-43D5-87BE-67443E8EF086}">
      <p15:sldGuideLst xmlns:p15="http://schemas.microsoft.com/office/powerpoint/2012/main">
        <p15:guide id="1" orient="horz" pos="1230">
          <p15:clr>
            <a:srgbClr val="FBAE40"/>
          </p15:clr>
        </p15:guide>
        <p15:guide id="2" pos="2706">
          <p15:clr>
            <a:srgbClr val="FBAE40"/>
          </p15:clr>
        </p15:guide>
        <p15:guide id="3" pos="302">
          <p15:clr>
            <a:srgbClr val="FBAE40"/>
          </p15:clr>
        </p15:guide>
        <p15:guide id="4" pos="7355">
          <p15:clr>
            <a:srgbClr val="FBAE40"/>
          </p15:clr>
        </p15:guide>
        <p15:guide id="5" orient="horz" pos="1729">
          <p15:clr>
            <a:srgbClr val="FBAE40"/>
          </p15:clr>
        </p15:guide>
        <p15:guide id="6" pos="4974">
          <p15:clr>
            <a:srgbClr val="FBAE40"/>
          </p15:clr>
        </p15:guide>
        <p15:guide id="7" orient="horz" pos="397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7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ark tex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A678202D-ADBB-45EB-81B0-EEDCFC120697}"/>
              </a:ext>
            </a:extLst>
          </p:cNvPr>
          <p:cNvSpPr>
            <a:spLocks noGrp="1"/>
          </p:cNvSpPr>
          <p:nvPr>
            <p:ph sz="quarter" idx="14" hasCustomPrompt="1"/>
          </p:nvPr>
        </p:nvSpPr>
        <p:spPr>
          <a:xfrm>
            <a:off x="568876" y="3054260"/>
            <a:ext cx="4167664" cy="726372"/>
          </a:xfrm>
          <a:prstGeom prst="rect">
            <a:avLst/>
          </a:prstGeom>
        </p:spPr>
        <p:txBody>
          <a:bodyPr>
            <a:noAutofit/>
          </a:bodyPr>
          <a:lstStyle>
            <a:lvl1pPr marL="0" indent="0">
              <a:buNone/>
              <a:defRPr sz="2205">
                <a:solidFill>
                  <a:srgbClr val="F7F4E1"/>
                </a:solidFill>
                <a:latin typeface="Trebuchet MS" panose="020B0603020202020204" pitchFamily="34" charset="0"/>
              </a:defRPr>
            </a:lvl1pPr>
          </a:lstStyle>
          <a:p>
            <a:pPr lvl="0"/>
            <a:r>
              <a:rPr lang="en-US"/>
              <a:t>Text box </a:t>
            </a:r>
            <a:endParaRPr lang="en-GB"/>
          </a:p>
        </p:txBody>
      </p:sp>
      <p:sp>
        <p:nvSpPr>
          <p:cNvPr id="15" name="Content Placeholder 3">
            <a:extLst>
              <a:ext uri="{FF2B5EF4-FFF2-40B4-BE49-F238E27FC236}">
                <a16:creationId xmlns:a16="http://schemas.microsoft.com/office/drawing/2014/main" id="{61F36887-8026-4500-871C-8D6ECD3BEE63}"/>
              </a:ext>
            </a:extLst>
          </p:cNvPr>
          <p:cNvSpPr>
            <a:spLocks noGrp="1"/>
          </p:cNvSpPr>
          <p:nvPr>
            <p:ph sz="quarter" idx="15" hasCustomPrompt="1"/>
          </p:nvPr>
        </p:nvSpPr>
        <p:spPr>
          <a:xfrm>
            <a:off x="568876" y="4007802"/>
            <a:ext cx="4167664" cy="726372"/>
          </a:xfrm>
          <a:prstGeom prst="rect">
            <a:avLst/>
          </a:prstGeom>
        </p:spPr>
        <p:txBody>
          <a:bodyPr>
            <a:noAutofit/>
          </a:bodyPr>
          <a:lstStyle>
            <a:lvl1pPr marL="0" indent="0">
              <a:buNone/>
              <a:defRPr sz="2205">
                <a:solidFill>
                  <a:schemeClr val="bg2"/>
                </a:solidFill>
                <a:latin typeface="Trebuchet MS" panose="020B0603020202020204" pitchFamily="34" charset="0"/>
              </a:defRPr>
            </a:lvl1pPr>
          </a:lstStyle>
          <a:p>
            <a:pPr lvl="0"/>
            <a:r>
              <a:rPr lang="en-US"/>
              <a:t>Text box </a:t>
            </a:r>
            <a:endParaRPr lang="en-GB"/>
          </a:p>
        </p:txBody>
      </p:sp>
      <p:sp>
        <p:nvSpPr>
          <p:cNvPr id="16" name="Content Placeholder 3">
            <a:extLst>
              <a:ext uri="{FF2B5EF4-FFF2-40B4-BE49-F238E27FC236}">
                <a16:creationId xmlns:a16="http://schemas.microsoft.com/office/drawing/2014/main" id="{5C5709A2-1088-4926-9CE0-14C186FA886F}"/>
              </a:ext>
            </a:extLst>
          </p:cNvPr>
          <p:cNvSpPr>
            <a:spLocks noGrp="1"/>
          </p:cNvSpPr>
          <p:nvPr>
            <p:ph sz="quarter" idx="16" hasCustomPrompt="1"/>
          </p:nvPr>
        </p:nvSpPr>
        <p:spPr>
          <a:xfrm>
            <a:off x="568876" y="5009757"/>
            <a:ext cx="4167664" cy="726372"/>
          </a:xfrm>
          <a:prstGeom prst="rect">
            <a:avLst/>
          </a:prstGeom>
        </p:spPr>
        <p:txBody>
          <a:bodyPr>
            <a:noAutofit/>
          </a:bodyPr>
          <a:lstStyle>
            <a:lvl1pPr marL="0" indent="0">
              <a:buNone/>
              <a:defRPr sz="2205">
                <a:solidFill>
                  <a:schemeClr val="accent2"/>
                </a:solidFill>
                <a:latin typeface="Trebuchet MS" panose="020B0603020202020204" pitchFamily="34" charset="0"/>
              </a:defRPr>
            </a:lvl1pPr>
          </a:lstStyle>
          <a:p>
            <a:pPr lvl="0"/>
            <a:r>
              <a:rPr lang="en-US"/>
              <a:t>Text box </a:t>
            </a:r>
            <a:endParaRPr lang="en-GB"/>
          </a:p>
        </p:txBody>
      </p:sp>
      <p:sp>
        <p:nvSpPr>
          <p:cNvPr id="17" name="Title 1">
            <a:extLst>
              <a:ext uri="{FF2B5EF4-FFF2-40B4-BE49-F238E27FC236}">
                <a16:creationId xmlns:a16="http://schemas.microsoft.com/office/drawing/2014/main" id="{BB9E9DC9-27F2-4A36-AD4D-0C2E9B30777A}"/>
              </a:ext>
            </a:extLst>
          </p:cNvPr>
          <p:cNvSpPr>
            <a:spLocks noGrp="1"/>
          </p:cNvSpPr>
          <p:nvPr>
            <p:ph type="title" hasCustomPrompt="1"/>
          </p:nvPr>
        </p:nvSpPr>
        <p:spPr>
          <a:xfrm>
            <a:off x="568875" y="550326"/>
            <a:ext cx="12305200" cy="1461495"/>
          </a:xfrm>
          <a:prstGeom prst="rect">
            <a:avLst/>
          </a:prstGeom>
        </p:spPr>
        <p:txBody>
          <a:bodyPr anchor="t">
            <a:noAutofit/>
          </a:bodyPr>
          <a:lstStyle>
            <a:lvl1pPr marL="0" indent="0">
              <a:buFont typeface="Arial" panose="020B0604020202020204" pitchFamily="34" charset="0"/>
              <a:buNone/>
              <a:defRPr sz="4410">
                <a:solidFill>
                  <a:srgbClr val="F7F4E1"/>
                </a:solidFill>
                <a:latin typeface="Trebuchet MS" panose="020B0603020202020204" pitchFamily="34" charset="0"/>
                <a:ea typeface="Verdana" panose="020B0604030504040204" pitchFamily="34" charset="0"/>
              </a:defRPr>
            </a:lvl1pPr>
          </a:lstStyle>
          <a:p>
            <a:r>
              <a:rPr lang="en-US"/>
              <a:t>Click to edit Master title style</a:t>
            </a:r>
            <a:br>
              <a:rPr lang="en-US"/>
            </a:br>
            <a:br>
              <a:rPr lang="en-US"/>
            </a:br>
            <a:endParaRPr lang="en-GB"/>
          </a:p>
        </p:txBody>
      </p:sp>
      <p:sp>
        <p:nvSpPr>
          <p:cNvPr id="18" name="Text Placeholder 27">
            <a:extLst>
              <a:ext uri="{FF2B5EF4-FFF2-40B4-BE49-F238E27FC236}">
                <a16:creationId xmlns:a16="http://schemas.microsoft.com/office/drawing/2014/main" id="{9EB84046-1B5E-4058-B5FA-71B97397D7D7}"/>
              </a:ext>
            </a:extLst>
          </p:cNvPr>
          <p:cNvSpPr>
            <a:spLocks noGrp="1"/>
          </p:cNvSpPr>
          <p:nvPr>
            <p:ph type="body" sz="quarter" idx="13" hasCustomPrompt="1"/>
          </p:nvPr>
        </p:nvSpPr>
        <p:spPr>
          <a:xfrm>
            <a:off x="3131881" y="104667"/>
            <a:ext cx="7591067" cy="306302"/>
          </a:xfrm>
          <a:prstGeom prst="rect">
            <a:avLst/>
          </a:prstGeom>
        </p:spPr>
        <p:txBody>
          <a:bodyPr>
            <a:normAutofit/>
          </a:bodyPr>
          <a:lstStyle>
            <a:lvl1pPr marL="0" indent="0">
              <a:buNone/>
              <a:defRPr sz="1323">
                <a:solidFill>
                  <a:srgbClr val="F7F4E1"/>
                </a:solidFill>
                <a:latin typeface="Trebuchet MS" panose="020B0603020202020204" pitchFamily="34" charset="0"/>
                <a:ea typeface="Verdana" panose="020B0604030504040204" pitchFamily="34" charset="0"/>
              </a:defRPr>
            </a:lvl1pPr>
          </a:lstStyle>
          <a:p>
            <a:pPr lvl="0"/>
            <a:r>
              <a:rPr lang="en-US"/>
              <a:t>Sub header</a:t>
            </a:r>
            <a:endParaRPr lang="en-GB"/>
          </a:p>
        </p:txBody>
      </p:sp>
      <p:sp>
        <p:nvSpPr>
          <p:cNvPr id="19" name="Slide Number Placeholder 5">
            <a:extLst>
              <a:ext uri="{FF2B5EF4-FFF2-40B4-BE49-F238E27FC236}">
                <a16:creationId xmlns:a16="http://schemas.microsoft.com/office/drawing/2014/main" id="{7927826D-31D9-4AC6-8008-431D8C89E741}"/>
              </a:ext>
            </a:extLst>
          </p:cNvPr>
          <p:cNvSpPr>
            <a:spLocks noGrp="1"/>
          </p:cNvSpPr>
          <p:nvPr>
            <p:ph type="sldNum" sz="quarter" idx="4"/>
          </p:nvPr>
        </p:nvSpPr>
        <p:spPr>
          <a:xfrm>
            <a:off x="11755962" y="104667"/>
            <a:ext cx="1120540" cy="306302"/>
          </a:xfrm>
          <a:prstGeom prst="rect">
            <a:avLst/>
          </a:prstGeom>
        </p:spPr>
        <p:txBody>
          <a:bodyPr anchor="ctr"/>
          <a:lstStyle>
            <a:lvl1pPr algn="r">
              <a:defRPr sz="1323">
                <a:solidFill>
                  <a:srgbClr val="F7F4E1"/>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spTree>
    <p:extLst>
      <p:ext uri="{BB962C8B-B14F-4D97-AF65-F5344CB8AC3E}">
        <p14:creationId xmlns:p14="http://schemas.microsoft.com/office/powerpoint/2010/main" val="1809344453"/>
      </p:ext>
    </p:extLst>
  </p:cSld>
  <p:clrMapOvr>
    <a:masterClrMapping/>
  </p:clrMapOvr>
  <p:extLst>
    <p:ext uri="{DCECCB84-F9BA-43D5-87BE-67443E8EF086}">
      <p15:sldGuideLst xmlns:p15="http://schemas.microsoft.com/office/powerpoint/2012/main">
        <p15:guide id="1" pos="325">
          <p15:clr>
            <a:srgbClr val="FBAE40"/>
          </p15:clr>
        </p15:guide>
        <p15:guide id="2" pos="2706">
          <p15:clr>
            <a:srgbClr val="FBAE40"/>
          </p15:clr>
        </p15:guide>
        <p15:guide id="3" pos="4974">
          <p15:clr>
            <a:srgbClr val="FBAE40"/>
          </p15:clr>
        </p15:guide>
        <p15:guide id="4" pos="7355">
          <p15:clr>
            <a:srgbClr val="FBAE40"/>
          </p15:clr>
        </p15:guide>
        <p15:guide id="5" orient="horz" pos="1230">
          <p15:clr>
            <a:srgbClr val="FBAE40"/>
          </p15:clr>
        </p15:guide>
        <p15:guide id="6" orient="horz" pos="1729">
          <p15:clr>
            <a:srgbClr val="FBAE40"/>
          </p15:clr>
        </p15:guide>
        <p15:guide id="7" orient="horz" pos="397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Dark chart">
    <p:spTree>
      <p:nvGrpSpPr>
        <p:cNvPr id="1" name=""/>
        <p:cNvGrpSpPr/>
        <p:nvPr/>
      </p:nvGrpSpPr>
      <p:grpSpPr>
        <a:xfrm>
          <a:off x="0" y="0"/>
          <a:ext cx="0" cy="0"/>
          <a:chOff x="0" y="0"/>
          <a:chExt cx="0" cy="0"/>
        </a:xfrm>
      </p:grpSpPr>
      <p:sp>
        <p:nvSpPr>
          <p:cNvPr id="7" name="Chart Placeholder 9">
            <a:extLst>
              <a:ext uri="{FF2B5EF4-FFF2-40B4-BE49-F238E27FC236}">
                <a16:creationId xmlns:a16="http://schemas.microsoft.com/office/drawing/2014/main" id="{4C4A2D4F-53E3-4D30-BCF5-EBF1167BAE26}"/>
              </a:ext>
            </a:extLst>
          </p:cNvPr>
          <p:cNvSpPr>
            <a:spLocks noGrp="1"/>
          </p:cNvSpPr>
          <p:nvPr>
            <p:ph type="chart" sz="quarter" idx="17"/>
          </p:nvPr>
        </p:nvSpPr>
        <p:spPr>
          <a:xfrm>
            <a:off x="4762345" y="3059059"/>
            <a:ext cx="8137535" cy="3901396"/>
          </a:xfrm>
          <a:prstGeom prst="rect">
            <a:avLst/>
          </a:prstGeom>
        </p:spPr>
        <p:txBody>
          <a:bodyPr/>
          <a:lstStyle>
            <a:lvl1pPr marL="0" indent="0">
              <a:buNone/>
              <a:defRPr>
                <a:solidFill>
                  <a:srgbClr val="F7F4E1"/>
                </a:solidFill>
              </a:defRPr>
            </a:lvl1pPr>
          </a:lstStyle>
          <a:p>
            <a:endParaRPr lang="en-GB"/>
          </a:p>
        </p:txBody>
      </p:sp>
      <p:sp>
        <p:nvSpPr>
          <p:cNvPr id="12" name="Content Placeholder 3">
            <a:extLst>
              <a:ext uri="{FF2B5EF4-FFF2-40B4-BE49-F238E27FC236}">
                <a16:creationId xmlns:a16="http://schemas.microsoft.com/office/drawing/2014/main" id="{8F265FFF-9C59-47D4-AF56-7775C1A3D864}"/>
              </a:ext>
            </a:extLst>
          </p:cNvPr>
          <p:cNvSpPr>
            <a:spLocks noGrp="1"/>
          </p:cNvSpPr>
          <p:nvPr>
            <p:ph sz="quarter" idx="14" hasCustomPrompt="1"/>
          </p:nvPr>
        </p:nvSpPr>
        <p:spPr>
          <a:xfrm>
            <a:off x="568876" y="3054260"/>
            <a:ext cx="4167664" cy="726372"/>
          </a:xfrm>
          <a:prstGeom prst="rect">
            <a:avLst/>
          </a:prstGeom>
        </p:spPr>
        <p:txBody>
          <a:bodyPr>
            <a:normAutofit/>
          </a:bodyPr>
          <a:lstStyle>
            <a:lvl1pPr marL="0" indent="0">
              <a:buNone/>
              <a:defRPr sz="2205">
                <a:solidFill>
                  <a:srgbClr val="F7F4E1"/>
                </a:solidFill>
                <a:latin typeface="Trebuchet MS" panose="020B0603020202020204" pitchFamily="34" charset="0"/>
              </a:defRPr>
            </a:lvl1pPr>
          </a:lstStyle>
          <a:p>
            <a:pPr lvl="0"/>
            <a:r>
              <a:rPr lang="en-US"/>
              <a:t>Text box </a:t>
            </a:r>
            <a:endParaRPr lang="en-GB"/>
          </a:p>
        </p:txBody>
      </p:sp>
      <p:sp>
        <p:nvSpPr>
          <p:cNvPr id="13" name="Content Placeholder 3">
            <a:extLst>
              <a:ext uri="{FF2B5EF4-FFF2-40B4-BE49-F238E27FC236}">
                <a16:creationId xmlns:a16="http://schemas.microsoft.com/office/drawing/2014/main" id="{6DF893FE-FC2B-49B0-95DC-AC46749A7B65}"/>
              </a:ext>
            </a:extLst>
          </p:cNvPr>
          <p:cNvSpPr>
            <a:spLocks noGrp="1"/>
          </p:cNvSpPr>
          <p:nvPr>
            <p:ph sz="quarter" idx="15" hasCustomPrompt="1"/>
          </p:nvPr>
        </p:nvSpPr>
        <p:spPr>
          <a:xfrm>
            <a:off x="568876" y="4007802"/>
            <a:ext cx="4167664" cy="726372"/>
          </a:xfrm>
          <a:prstGeom prst="rect">
            <a:avLst/>
          </a:prstGeom>
        </p:spPr>
        <p:txBody>
          <a:bodyPr>
            <a:normAutofit/>
          </a:bodyPr>
          <a:lstStyle>
            <a:lvl1pPr marL="0" indent="0">
              <a:buNone/>
              <a:defRPr sz="2205">
                <a:solidFill>
                  <a:schemeClr val="bg2"/>
                </a:solidFill>
                <a:latin typeface="Trebuchet MS" panose="020B0603020202020204" pitchFamily="34" charset="0"/>
              </a:defRPr>
            </a:lvl1pPr>
          </a:lstStyle>
          <a:p>
            <a:pPr lvl="0"/>
            <a:r>
              <a:rPr lang="en-US"/>
              <a:t>Text box </a:t>
            </a:r>
            <a:endParaRPr lang="en-GB"/>
          </a:p>
        </p:txBody>
      </p:sp>
      <p:sp>
        <p:nvSpPr>
          <p:cNvPr id="14" name="Content Placeholder 3">
            <a:extLst>
              <a:ext uri="{FF2B5EF4-FFF2-40B4-BE49-F238E27FC236}">
                <a16:creationId xmlns:a16="http://schemas.microsoft.com/office/drawing/2014/main" id="{2332A89E-6B05-43EE-AF3A-E313FBD9C3AB}"/>
              </a:ext>
            </a:extLst>
          </p:cNvPr>
          <p:cNvSpPr>
            <a:spLocks noGrp="1"/>
          </p:cNvSpPr>
          <p:nvPr>
            <p:ph sz="quarter" idx="16" hasCustomPrompt="1"/>
          </p:nvPr>
        </p:nvSpPr>
        <p:spPr>
          <a:xfrm>
            <a:off x="568876" y="5009757"/>
            <a:ext cx="4167664" cy="726372"/>
          </a:xfrm>
          <a:prstGeom prst="rect">
            <a:avLst/>
          </a:prstGeom>
        </p:spPr>
        <p:txBody>
          <a:bodyPr>
            <a:normAutofit/>
          </a:bodyPr>
          <a:lstStyle>
            <a:lvl1pPr marL="0" indent="0">
              <a:buNone/>
              <a:defRPr sz="2205">
                <a:solidFill>
                  <a:schemeClr val="accent2"/>
                </a:solidFill>
                <a:latin typeface="Trebuchet MS" panose="020B0603020202020204" pitchFamily="34" charset="0"/>
              </a:defRPr>
            </a:lvl1pPr>
          </a:lstStyle>
          <a:p>
            <a:pPr lvl="0"/>
            <a:r>
              <a:rPr lang="en-US"/>
              <a:t>Text box </a:t>
            </a:r>
            <a:endParaRPr lang="en-GB"/>
          </a:p>
        </p:txBody>
      </p:sp>
      <p:sp>
        <p:nvSpPr>
          <p:cNvPr id="15" name="Title 1">
            <a:extLst>
              <a:ext uri="{FF2B5EF4-FFF2-40B4-BE49-F238E27FC236}">
                <a16:creationId xmlns:a16="http://schemas.microsoft.com/office/drawing/2014/main" id="{B97349E8-5FDA-498C-BB8A-AB5D5DA4F2F7}"/>
              </a:ext>
            </a:extLst>
          </p:cNvPr>
          <p:cNvSpPr>
            <a:spLocks noGrp="1"/>
          </p:cNvSpPr>
          <p:nvPr>
            <p:ph type="title" hasCustomPrompt="1"/>
          </p:nvPr>
        </p:nvSpPr>
        <p:spPr>
          <a:xfrm>
            <a:off x="568875" y="550326"/>
            <a:ext cx="12305200" cy="1461495"/>
          </a:xfrm>
          <a:prstGeom prst="rect">
            <a:avLst/>
          </a:prstGeom>
        </p:spPr>
        <p:txBody>
          <a:bodyPr anchor="t">
            <a:noAutofit/>
          </a:bodyPr>
          <a:lstStyle>
            <a:lvl1pPr marL="0" indent="0">
              <a:buFont typeface="Arial" panose="020B0604020202020204" pitchFamily="34" charset="0"/>
              <a:buNone/>
              <a:defRPr sz="4410">
                <a:solidFill>
                  <a:srgbClr val="F7F4E1"/>
                </a:solidFill>
                <a:latin typeface="Trebuchet MS" panose="020B0603020202020204" pitchFamily="34" charset="0"/>
                <a:ea typeface="Verdana" panose="020B0604030504040204" pitchFamily="34" charset="0"/>
              </a:defRPr>
            </a:lvl1pPr>
          </a:lstStyle>
          <a:p>
            <a:r>
              <a:rPr lang="en-US"/>
              <a:t>Click to edit Master title style</a:t>
            </a:r>
            <a:br>
              <a:rPr lang="en-US"/>
            </a:br>
            <a:br>
              <a:rPr lang="en-US"/>
            </a:br>
            <a:endParaRPr lang="en-GB"/>
          </a:p>
        </p:txBody>
      </p:sp>
      <p:sp>
        <p:nvSpPr>
          <p:cNvPr id="16" name="Text Placeholder 27">
            <a:extLst>
              <a:ext uri="{FF2B5EF4-FFF2-40B4-BE49-F238E27FC236}">
                <a16:creationId xmlns:a16="http://schemas.microsoft.com/office/drawing/2014/main" id="{B4696971-CF29-49BF-BEC2-DFA4A92E299B}"/>
              </a:ext>
            </a:extLst>
          </p:cNvPr>
          <p:cNvSpPr>
            <a:spLocks noGrp="1"/>
          </p:cNvSpPr>
          <p:nvPr>
            <p:ph type="body" sz="quarter" idx="13" hasCustomPrompt="1"/>
          </p:nvPr>
        </p:nvSpPr>
        <p:spPr>
          <a:xfrm>
            <a:off x="3131881" y="104667"/>
            <a:ext cx="7591067" cy="306302"/>
          </a:xfrm>
          <a:prstGeom prst="rect">
            <a:avLst/>
          </a:prstGeom>
        </p:spPr>
        <p:txBody>
          <a:bodyPr>
            <a:normAutofit/>
          </a:bodyPr>
          <a:lstStyle>
            <a:lvl1pPr marL="0" indent="0">
              <a:buNone/>
              <a:defRPr sz="1323">
                <a:solidFill>
                  <a:srgbClr val="F7F4E1"/>
                </a:solidFill>
                <a:latin typeface="Trebuchet MS" panose="020B0603020202020204" pitchFamily="34" charset="0"/>
                <a:ea typeface="Verdana" panose="020B0604030504040204" pitchFamily="34" charset="0"/>
              </a:defRPr>
            </a:lvl1pPr>
          </a:lstStyle>
          <a:p>
            <a:pPr lvl="0"/>
            <a:r>
              <a:rPr lang="en-US"/>
              <a:t>Sub header</a:t>
            </a:r>
            <a:endParaRPr lang="en-GB"/>
          </a:p>
        </p:txBody>
      </p:sp>
      <p:sp>
        <p:nvSpPr>
          <p:cNvPr id="17" name="Slide Number Placeholder 5">
            <a:extLst>
              <a:ext uri="{FF2B5EF4-FFF2-40B4-BE49-F238E27FC236}">
                <a16:creationId xmlns:a16="http://schemas.microsoft.com/office/drawing/2014/main" id="{F91C62A9-39B9-4744-A5D5-92443A0FD630}"/>
              </a:ext>
            </a:extLst>
          </p:cNvPr>
          <p:cNvSpPr>
            <a:spLocks noGrp="1"/>
          </p:cNvSpPr>
          <p:nvPr>
            <p:ph type="sldNum" sz="quarter" idx="4"/>
          </p:nvPr>
        </p:nvSpPr>
        <p:spPr>
          <a:xfrm>
            <a:off x="11755962" y="104667"/>
            <a:ext cx="1120540" cy="306302"/>
          </a:xfrm>
          <a:prstGeom prst="rect">
            <a:avLst/>
          </a:prstGeom>
        </p:spPr>
        <p:txBody>
          <a:bodyPr anchor="ctr"/>
          <a:lstStyle>
            <a:lvl1pPr algn="r">
              <a:defRPr sz="1323">
                <a:solidFill>
                  <a:srgbClr val="F7F4E1"/>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sp>
        <p:nvSpPr>
          <p:cNvPr id="18" name="Text Placeholder 27">
            <a:extLst>
              <a:ext uri="{FF2B5EF4-FFF2-40B4-BE49-F238E27FC236}">
                <a16:creationId xmlns:a16="http://schemas.microsoft.com/office/drawing/2014/main" id="{10D179A9-DBFA-44D1-B51B-3C36175D4788}"/>
              </a:ext>
            </a:extLst>
          </p:cNvPr>
          <p:cNvSpPr>
            <a:spLocks noGrp="1"/>
          </p:cNvSpPr>
          <p:nvPr>
            <p:ph type="body" sz="quarter" idx="18" hasCustomPrompt="1"/>
          </p:nvPr>
        </p:nvSpPr>
        <p:spPr>
          <a:xfrm>
            <a:off x="577285" y="6978418"/>
            <a:ext cx="10925110" cy="295559"/>
          </a:xfrm>
          <a:prstGeom prst="rect">
            <a:avLst/>
          </a:prstGeom>
        </p:spPr>
        <p:txBody>
          <a:bodyPr>
            <a:normAutofit/>
          </a:bodyPr>
          <a:lstStyle>
            <a:lvl1pPr marL="0" indent="0">
              <a:buNone/>
              <a:defRPr sz="1323">
                <a:solidFill>
                  <a:schemeClr val="accent3"/>
                </a:solidFill>
                <a:latin typeface="Verdana" panose="020B0604030504040204" pitchFamily="34" charset="0"/>
                <a:ea typeface="Verdana" panose="020B0604030504040204" pitchFamily="34" charset="0"/>
              </a:defRPr>
            </a:lvl1pPr>
          </a:lstStyle>
          <a:p>
            <a:pPr lvl="0"/>
            <a:r>
              <a:rPr lang="en-US"/>
              <a:t>Base notes</a:t>
            </a:r>
            <a:endParaRPr lang="en-GB"/>
          </a:p>
        </p:txBody>
      </p:sp>
      <p:cxnSp>
        <p:nvCxnSpPr>
          <p:cNvPr id="19" name="Straight Connector 18">
            <a:extLst>
              <a:ext uri="{FF2B5EF4-FFF2-40B4-BE49-F238E27FC236}">
                <a16:creationId xmlns:a16="http://schemas.microsoft.com/office/drawing/2014/main" id="{AC3ADF48-CD0E-49FD-8DCE-7A086F0A5FEB}"/>
              </a:ext>
            </a:extLst>
          </p:cNvPr>
          <p:cNvCxnSpPr>
            <a:cxnSpLocks/>
          </p:cNvCxnSpPr>
          <p:nvPr userDrawn="1"/>
        </p:nvCxnSpPr>
        <p:spPr>
          <a:xfrm>
            <a:off x="577285" y="6978416"/>
            <a:ext cx="10925109" cy="0"/>
          </a:xfrm>
          <a:prstGeom prst="line">
            <a:avLst/>
          </a:prstGeom>
          <a:ln w="12700">
            <a:solidFill>
              <a:srgbClr val="F7F4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994454"/>
      </p:ext>
    </p:extLst>
  </p:cSld>
  <p:clrMapOvr>
    <a:masterClrMapping/>
  </p:clrMapOvr>
  <p:extLst>
    <p:ext uri="{DCECCB84-F9BA-43D5-87BE-67443E8EF086}">
      <p15:sldGuideLst xmlns:p15="http://schemas.microsoft.com/office/powerpoint/2012/main">
        <p15:guide id="1" pos="325">
          <p15:clr>
            <a:srgbClr val="FBAE40"/>
          </p15:clr>
        </p15:guide>
        <p15:guide id="2" pos="2706">
          <p15:clr>
            <a:srgbClr val="FBAE40"/>
          </p15:clr>
        </p15:guide>
        <p15:guide id="3" pos="4974">
          <p15:clr>
            <a:srgbClr val="FBAE40"/>
          </p15:clr>
        </p15:guide>
        <p15:guide id="4" pos="7355">
          <p15:clr>
            <a:srgbClr val="FBAE40"/>
          </p15:clr>
        </p15:guide>
        <p15:guide id="6" orient="horz" pos="1230">
          <p15:clr>
            <a:srgbClr val="FBAE40"/>
          </p15:clr>
        </p15:guide>
        <p15:guide id="7" orient="horz" pos="1729">
          <p15:clr>
            <a:srgbClr val="FBAE40"/>
          </p15:clr>
        </p15:guide>
        <p15:guide id="8" orient="horz" pos="397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White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4F45-24F2-4583-ABED-44304E24B9F9}"/>
              </a:ext>
            </a:extLst>
          </p:cNvPr>
          <p:cNvSpPr>
            <a:spLocks noGrp="1"/>
          </p:cNvSpPr>
          <p:nvPr>
            <p:ph type="title" hasCustomPrompt="1"/>
          </p:nvPr>
        </p:nvSpPr>
        <p:spPr>
          <a:xfrm>
            <a:off x="568875" y="550326"/>
            <a:ext cx="12305200" cy="1461495"/>
          </a:xfrm>
          <a:prstGeom prst="rect">
            <a:avLst/>
          </a:prstGeom>
        </p:spPr>
        <p:txBody>
          <a:bodyPr anchor="t">
            <a:noAutofit/>
          </a:bodyPr>
          <a:lstStyle>
            <a:lvl1pPr marL="0" indent="0">
              <a:buFont typeface="Arial" panose="020B0604020202020204" pitchFamily="34" charset="0"/>
              <a:buNone/>
              <a:defRPr sz="5292">
                <a:solidFill>
                  <a:srgbClr val="264059"/>
                </a:solidFill>
                <a:latin typeface="+mj-lt"/>
                <a:ea typeface="Verdana" panose="020B0604030504040204" pitchFamily="34" charset="0"/>
              </a:defRPr>
            </a:lvl1pPr>
          </a:lstStyle>
          <a:p>
            <a:r>
              <a:rPr lang="en-US"/>
              <a:t>Click to edit Master title style</a:t>
            </a:r>
            <a:br>
              <a:rPr lang="en-US"/>
            </a:br>
            <a:br>
              <a:rPr lang="en-US"/>
            </a:br>
            <a:endParaRPr lang="en-GB"/>
          </a:p>
        </p:txBody>
      </p:sp>
      <p:sp>
        <p:nvSpPr>
          <p:cNvPr id="28" name="Text Placeholder 27">
            <a:extLst>
              <a:ext uri="{FF2B5EF4-FFF2-40B4-BE49-F238E27FC236}">
                <a16:creationId xmlns:a16="http://schemas.microsoft.com/office/drawing/2014/main" id="{E06CEEDC-FA90-440E-B477-E5842F54D950}"/>
              </a:ext>
            </a:extLst>
          </p:cNvPr>
          <p:cNvSpPr>
            <a:spLocks noGrp="1"/>
          </p:cNvSpPr>
          <p:nvPr>
            <p:ph type="body" sz="quarter" idx="13" hasCustomPrompt="1"/>
          </p:nvPr>
        </p:nvSpPr>
        <p:spPr>
          <a:xfrm>
            <a:off x="3131881" y="104667"/>
            <a:ext cx="7591067" cy="306302"/>
          </a:xfrm>
          <a:prstGeom prst="rect">
            <a:avLst/>
          </a:prstGeom>
        </p:spPr>
        <p:txBody>
          <a:bodyPr>
            <a:normAutofit/>
          </a:bodyPr>
          <a:lstStyle>
            <a:lvl1pPr marL="0" indent="0">
              <a:buNone/>
              <a:defRPr sz="1323">
                <a:solidFill>
                  <a:srgbClr val="264059"/>
                </a:solidFill>
                <a:latin typeface="Trebuchet MS" panose="020B0603020202020204" pitchFamily="34" charset="0"/>
                <a:ea typeface="Verdana" panose="020B0604030504040204" pitchFamily="34" charset="0"/>
              </a:defRPr>
            </a:lvl1pPr>
          </a:lstStyle>
          <a:p>
            <a:pPr lvl="0"/>
            <a:r>
              <a:rPr lang="en-US"/>
              <a:t>Sub header</a:t>
            </a:r>
            <a:endParaRPr lang="en-GB"/>
          </a:p>
        </p:txBody>
      </p:sp>
      <p:sp>
        <p:nvSpPr>
          <p:cNvPr id="24" name="Slide Number Placeholder 5">
            <a:extLst>
              <a:ext uri="{FF2B5EF4-FFF2-40B4-BE49-F238E27FC236}">
                <a16:creationId xmlns:a16="http://schemas.microsoft.com/office/drawing/2014/main" id="{BB6BE823-CF96-4E95-80B7-86ED99ECCB90}"/>
              </a:ext>
            </a:extLst>
          </p:cNvPr>
          <p:cNvSpPr>
            <a:spLocks noGrp="1"/>
          </p:cNvSpPr>
          <p:nvPr>
            <p:ph type="sldNum" sz="quarter" idx="4"/>
          </p:nvPr>
        </p:nvSpPr>
        <p:spPr>
          <a:xfrm>
            <a:off x="11755962" y="104667"/>
            <a:ext cx="1120540" cy="306302"/>
          </a:xfrm>
          <a:prstGeom prst="rect">
            <a:avLst/>
          </a:prstGeom>
        </p:spPr>
        <p:txBody>
          <a:bodyPr anchor="ctr"/>
          <a:lstStyle>
            <a:lvl1pPr algn="r">
              <a:defRPr sz="1323">
                <a:solidFill>
                  <a:srgbClr val="264059"/>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spTree>
    <p:extLst>
      <p:ext uri="{BB962C8B-B14F-4D97-AF65-F5344CB8AC3E}">
        <p14:creationId xmlns:p14="http://schemas.microsoft.com/office/powerpoint/2010/main" val="3658868696"/>
      </p:ext>
    </p:extLst>
  </p:cSld>
  <p:clrMapOvr>
    <a:masterClrMapping/>
  </p:clrMapOvr>
  <p:extLst>
    <p:ext uri="{DCECCB84-F9BA-43D5-87BE-67443E8EF086}">
      <p15:sldGuideLst xmlns:p15="http://schemas.microsoft.com/office/powerpoint/2012/main">
        <p15:guide id="1" orient="horz" pos="1230">
          <p15:clr>
            <a:srgbClr val="FBAE40"/>
          </p15:clr>
        </p15:guide>
        <p15:guide id="2" pos="2706">
          <p15:clr>
            <a:srgbClr val="FBAE40"/>
          </p15:clr>
        </p15:guide>
        <p15:guide id="3" pos="325">
          <p15:clr>
            <a:srgbClr val="FBAE40"/>
          </p15:clr>
        </p15:guide>
        <p15:guide id="4" pos="7355">
          <p15:clr>
            <a:srgbClr val="FBAE40"/>
          </p15:clr>
        </p15:guide>
        <p15:guide id="5" orient="horz" pos="3974">
          <p15:clr>
            <a:srgbClr val="FBAE40"/>
          </p15:clr>
        </p15:guide>
        <p15:guide id="6" orient="horz" pos="1729">
          <p15:clr>
            <a:srgbClr val="FBAE40"/>
          </p15:clr>
        </p15:guide>
        <p15:guide id="7" pos="497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903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8738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00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8367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581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565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1084"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218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1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2414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5381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39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156"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5623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180"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8371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20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7723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722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5703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825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244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27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9752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030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6534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132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6236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234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0159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75346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084"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420"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47811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8141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5874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860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9375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337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147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439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91250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542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79285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Dark blank">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B4BFCFE8-BD61-4D06-B063-2C5BCA61903E}"/>
              </a:ext>
            </a:extLst>
          </p:cNvPr>
          <p:cNvSpPr>
            <a:spLocks noGrp="1"/>
          </p:cNvSpPr>
          <p:nvPr>
            <p:ph type="sldNum" sz="quarter" idx="4"/>
          </p:nvPr>
        </p:nvSpPr>
        <p:spPr>
          <a:xfrm>
            <a:off x="11398208" y="8402"/>
            <a:ext cx="1120540" cy="402567"/>
          </a:xfrm>
          <a:prstGeom prst="rect">
            <a:avLst/>
          </a:prstGeom>
        </p:spPr>
        <p:txBody>
          <a:bodyPr anchor="ctr"/>
          <a:lstStyle>
            <a:lvl1pPr algn="r">
              <a:defRPr sz="1323">
                <a:solidFill>
                  <a:srgbClr val="F7F4E1"/>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sp>
        <p:nvSpPr>
          <p:cNvPr id="6" name="Text Placeholder 27">
            <a:extLst>
              <a:ext uri="{FF2B5EF4-FFF2-40B4-BE49-F238E27FC236}">
                <a16:creationId xmlns:a16="http://schemas.microsoft.com/office/drawing/2014/main" id="{C85F7784-51A5-4964-8DE8-627F3A09EAB9}"/>
              </a:ext>
            </a:extLst>
          </p:cNvPr>
          <p:cNvSpPr>
            <a:spLocks noGrp="1"/>
          </p:cNvSpPr>
          <p:nvPr>
            <p:ph type="body" sz="quarter" idx="13" hasCustomPrompt="1"/>
          </p:nvPr>
        </p:nvSpPr>
        <p:spPr>
          <a:xfrm>
            <a:off x="3131881" y="104667"/>
            <a:ext cx="7591067" cy="306302"/>
          </a:xfrm>
          <a:prstGeom prst="rect">
            <a:avLst/>
          </a:prstGeom>
        </p:spPr>
        <p:txBody>
          <a:bodyPr>
            <a:normAutofit/>
          </a:bodyPr>
          <a:lstStyle>
            <a:lvl1pPr marL="0" indent="0">
              <a:buNone/>
              <a:defRPr sz="1323">
                <a:solidFill>
                  <a:srgbClr val="F7F4E1"/>
                </a:solidFill>
                <a:latin typeface="Trebuchet MS" panose="020B0603020202020204" pitchFamily="34" charset="0"/>
                <a:ea typeface="Verdana" panose="020B0604030504040204" pitchFamily="34" charset="0"/>
              </a:defRPr>
            </a:lvl1pPr>
          </a:lstStyle>
          <a:p>
            <a:pPr lvl="0"/>
            <a:r>
              <a:rPr lang="en-US"/>
              <a:t>Sub header</a:t>
            </a:r>
            <a:endParaRPr lang="en-GB"/>
          </a:p>
        </p:txBody>
      </p:sp>
      <p:sp>
        <p:nvSpPr>
          <p:cNvPr id="9" name="Title 1">
            <a:extLst>
              <a:ext uri="{FF2B5EF4-FFF2-40B4-BE49-F238E27FC236}">
                <a16:creationId xmlns:a16="http://schemas.microsoft.com/office/drawing/2014/main" id="{FF559B1A-A802-4A54-BC9A-F9ABA613A6F9}"/>
              </a:ext>
            </a:extLst>
          </p:cNvPr>
          <p:cNvSpPr>
            <a:spLocks noGrp="1"/>
          </p:cNvSpPr>
          <p:nvPr>
            <p:ph type="title" hasCustomPrompt="1"/>
          </p:nvPr>
        </p:nvSpPr>
        <p:spPr>
          <a:xfrm>
            <a:off x="568875" y="550326"/>
            <a:ext cx="12305200" cy="1461495"/>
          </a:xfrm>
          <a:prstGeom prst="rect">
            <a:avLst/>
          </a:prstGeom>
        </p:spPr>
        <p:txBody>
          <a:bodyPr anchor="t">
            <a:noAutofit/>
          </a:bodyPr>
          <a:lstStyle>
            <a:lvl1pPr marL="0" indent="0">
              <a:buFont typeface="Arial" panose="020B0604020202020204" pitchFamily="34" charset="0"/>
              <a:buNone/>
              <a:defRPr sz="5292">
                <a:solidFill>
                  <a:srgbClr val="F7F4E1"/>
                </a:solidFill>
                <a:latin typeface="Trebuchet MS" panose="020B0603020202020204" pitchFamily="34" charset="0"/>
                <a:ea typeface="Verdana" panose="020B0604030504040204" pitchFamily="34" charset="0"/>
              </a:defRPr>
            </a:lvl1pPr>
          </a:lstStyle>
          <a:p>
            <a:r>
              <a:rPr lang="en-US"/>
              <a:t>Click to edit Master title style</a:t>
            </a:r>
            <a:br>
              <a:rPr lang="en-US"/>
            </a:br>
            <a:br>
              <a:rPr lang="en-US"/>
            </a:br>
            <a:endParaRPr lang="en-GB"/>
          </a:p>
        </p:txBody>
      </p:sp>
    </p:spTree>
    <p:extLst>
      <p:ext uri="{BB962C8B-B14F-4D97-AF65-F5344CB8AC3E}">
        <p14:creationId xmlns:p14="http://schemas.microsoft.com/office/powerpoint/2010/main" val="1381242703"/>
      </p:ext>
    </p:extLst>
  </p:cSld>
  <p:clrMapOvr>
    <a:masterClrMapping/>
  </p:clrMapOvr>
  <p:extLst>
    <p:ext uri="{DCECCB84-F9BA-43D5-87BE-67443E8EF086}">
      <p15:sldGuideLst xmlns:p15="http://schemas.microsoft.com/office/powerpoint/2012/main">
        <p15:guide id="1" orient="horz" pos="1230">
          <p15:clr>
            <a:srgbClr val="FBAE40"/>
          </p15:clr>
        </p15:guide>
        <p15:guide id="2" pos="2706">
          <p15:clr>
            <a:srgbClr val="FBAE40"/>
          </p15:clr>
        </p15:guide>
        <p15:guide id="3" pos="302">
          <p15:clr>
            <a:srgbClr val="FBAE40"/>
          </p15:clr>
        </p15:guide>
        <p15:guide id="4" pos="7355">
          <p15:clr>
            <a:srgbClr val="FBAE40"/>
          </p15:clr>
        </p15:guide>
        <p15:guide id="5" orient="horz" pos="1729">
          <p15:clr>
            <a:srgbClr val="FBAE40"/>
          </p15:clr>
        </p15:guide>
        <p15:guide id="6" pos="4974">
          <p15:clr>
            <a:srgbClr val="FBAE40"/>
          </p15:clr>
        </p15:guide>
        <p15:guide id="7" orient="horz" pos="397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ark tex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A678202D-ADBB-45EB-81B0-EEDCFC120697}"/>
              </a:ext>
            </a:extLst>
          </p:cNvPr>
          <p:cNvSpPr>
            <a:spLocks noGrp="1"/>
          </p:cNvSpPr>
          <p:nvPr>
            <p:ph sz="quarter" idx="14" hasCustomPrompt="1"/>
          </p:nvPr>
        </p:nvSpPr>
        <p:spPr>
          <a:xfrm>
            <a:off x="568876" y="3054260"/>
            <a:ext cx="4167664" cy="726372"/>
          </a:xfrm>
          <a:prstGeom prst="rect">
            <a:avLst/>
          </a:prstGeom>
        </p:spPr>
        <p:txBody>
          <a:bodyPr>
            <a:normAutofit/>
          </a:bodyPr>
          <a:lstStyle>
            <a:lvl1pPr marL="0" indent="0">
              <a:buNone/>
              <a:defRPr sz="2205">
                <a:solidFill>
                  <a:srgbClr val="F7F4E1"/>
                </a:solidFill>
                <a:latin typeface="Trebuchet MS" panose="020B0603020202020204" pitchFamily="34" charset="0"/>
              </a:defRPr>
            </a:lvl1pPr>
          </a:lstStyle>
          <a:p>
            <a:pPr lvl="0"/>
            <a:r>
              <a:rPr lang="en-US"/>
              <a:t>Text box </a:t>
            </a:r>
            <a:endParaRPr lang="en-GB"/>
          </a:p>
        </p:txBody>
      </p:sp>
      <p:sp>
        <p:nvSpPr>
          <p:cNvPr id="15" name="Content Placeholder 3">
            <a:extLst>
              <a:ext uri="{FF2B5EF4-FFF2-40B4-BE49-F238E27FC236}">
                <a16:creationId xmlns:a16="http://schemas.microsoft.com/office/drawing/2014/main" id="{61F36887-8026-4500-871C-8D6ECD3BEE63}"/>
              </a:ext>
            </a:extLst>
          </p:cNvPr>
          <p:cNvSpPr>
            <a:spLocks noGrp="1"/>
          </p:cNvSpPr>
          <p:nvPr>
            <p:ph sz="quarter" idx="15" hasCustomPrompt="1"/>
          </p:nvPr>
        </p:nvSpPr>
        <p:spPr>
          <a:xfrm>
            <a:off x="568876" y="4007802"/>
            <a:ext cx="4167664" cy="726372"/>
          </a:xfrm>
          <a:prstGeom prst="rect">
            <a:avLst/>
          </a:prstGeom>
        </p:spPr>
        <p:txBody>
          <a:bodyPr>
            <a:normAutofit/>
          </a:bodyPr>
          <a:lstStyle>
            <a:lvl1pPr marL="0" indent="0">
              <a:buNone/>
              <a:defRPr sz="2205">
                <a:solidFill>
                  <a:schemeClr val="bg2"/>
                </a:solidFill>
                <a:latin typeface="Trebuchet MS" panose="020B0603020202020204" pitchFamily="34" charset="0"/>
              </a:defRPr>
            </a:lvl1pPr>
          </a:lstStyle>
          <a:p>
            <a:pPr lvl="0"/>
            <a:r>
              <a:rPr lang="en-US"/>
              <a:t>Text box </a:t>
            </a:r>
            <a:endParaRPr lang="en-GB"/>
          </a:p>
        </p:txBody>
      </p:sp>
      <p:sp>
        <p:nvSpPr>
          <p:cNvPr id="16" name="Content Placeholder 3">
            <a:extLst>
              <a:ext uri="{FF2B5EF4-FFF2-40B4-BE49-F238E27FC236}">
                <a16:creationId xmlns:a16="http://schemas.microsoft.com/office/drawing/2014/main" id="{5C5709A2-1088-4926-9CE0-14C186FA886F}"/>
              </a:ext>
            </a:extLst>
          </p:cNvPr>
          <p:cNvSpPr>
            <a:spLocks noGrp="1"/>
          </p:cNvSpPr>
          <p:nvPr>
            <p:ph sz="quarter" idx="16" hasCustomPrompt="1"/>
          </p:nvPr>
        </p:nvSpPr>
        <p:spPr>
          <a:xfrm>
            <a:off x="568876" y="5009757"/>
            <a:ext cx="4167664" cy="726372"/>
          </a:xfrm>
          <a:prstGeom prst="rect">
            <a:avLst/>
          </a:prstGeom>
        </p:spPr>
        <p:txBody>
          <a:bodyPr>
            <a:normAutofit/>
          </a:bodyPr>
          <a:lstStyle>
            <a:lvl1pPr marL="0" indent="0">
              <a:buNone/>
              <a:defRPr sz="2205">
                <a:solidFill>
                  <a:schemeClr val="accent2"/>
                </a:solidFill>
                <a:latin typeface="Trebuchet MS" panose="020B0603020202020204" pitchFamily="34" charset="0"/>
              </a:defRPr>
            </a:lvl1pPr>
          </a:lstStyle>
          <a:p>
            <a:pPr lvl="0"/>
            <a:r>
              <a:rPr lang="en-US"/>
              <a:t>Text box </a:t>
            </a:r>
            <a:endParaRPr lang="en-GB"/>
          </a:p>
        </p:txBody>
      </p:sp>
      <p:sp>
        <p:nvSpPr>
          <p:cNvPr id="17" name="Title 1">
            <a:extLst>
              <a:ext uri="{FF2B5EF4-FFF2-40B4-BE49-F238E27FC236}">
                <a16:creationId xmlns:a16="http://schemas.microsoft.com/office/drawing/2014/main" id="{BB9E9DC9-27F2-4A36-AD4D-0C2E9B30777A}"/>
              </a:ext>
            </a:extLst>
          </p:cNvPr>
          <p:cNvSpPr>
            <a:spLocks noGrp="1"/>
          </p:cNvSpPr>
          <p:nvPr>
            <p:ph type="title" hasCustomPrompt="1"/>
          </p:nvPr>
        </p:nvSpPr>
        <p:spPr>
          <a:xfrm>
            <a:off x="568875" y="550326"/>
            <a:ext cx="12305200" cy="1461495"/>
          </a:xfrm>
          <a:prstGeom prst="rect">
            <a:avLst/>
          </a:prstGeom>
        </p:spPr>
        <p:txBody>
          <a:bodyPr anchor="t">
            <a:noAutofit/>
          </a:bodyPr>
          <a:lstStyle>
            <a:lvl1pPr marL="0" indent="0">
              <a:buFont typeface="Arial" panose="020B0604020202020204" pitchFamily="34" charset="0"/>
              <a:buNone/>
              <a:defRPr sz="5292">
                <a:solidFill>
                  <a:srgbClr val="F7F4E1"/>
                </a:solidFill>
                <a:latin typeface="Trebuchet MS" panose="020B0603020202020204" pitchFamily="34" charset="0"/>
                <a:ea typeface="Verdana" panose="020B0604030504040204" pitchFamily="34" charset="0"/>
              </a:defRPr>
            </a:lvl1pPr>
          </a:lstStyle>
          <a:p>
            <a:r>
              <a:rPr lang="en-US"/>
              <a:t>Click to edit Master title style</a:t>
            </a:r>
            <a:br>
              <a:rPr lang="en-US"/>
            </a:br>
            <a:br>
              <a:rPr lang="en-US"/>
            </a:br>
            <a:endParaRPr lang="en-GB"/>
          </a:p>
        </p:txBody>
      </p:sp>
      <p:sp>
        <p:nvSpPr>
          <p:cNvPr id="18" name="Text Placeholder 27">
            <a:extLst>
              <a:ext uri="{FF2B5EF4-FFF2-40B4-BE49-F238E27FC236}">
                <a16:creationId xmlns:a16="http://schemas.microsoft.com/office/drawing/2014/main" id="{9EB84046-1B5E-4058-B5FA-71B97397D7D7}"/>
              </a:ext>
            </a:extLst>
          </p:cNvPr>
          <p:cNvSpPr>
            <a:spLocks noGrp="1"/>
          </p:cNvSpPr>
          <p:nvPr>
            <p:ph type="body" sz="quarter" idx="13" hasCustomPrompt="1"/>
          </p:nvPr>
        </p:nvSpPr>
        <p:spPr>
          <a:xfrm>
            <a:off x="3131881" y="104667"/>
            <a:ext cx="7591067" cy="306302"/>
          </a:xfrm>
          <a:prstGeom prst="rect">
            <a:avLst/>
          </a:prstGeom>
        </p:spPr>
        <p:txBody>
          <a:bodyPr>
            <a:normAutofit/>
          </a:bodyPr>
          <a:lstStyle>
            <a:lvl1pPr marL="0" indent="0">
              <a:buNone/>
              <a:defRPr sz="1323">
                <a:solidFill>
                  <a:srgbClr val="F7F4E1"/>
                </a:solidFill>
                <a:latin typeface="Trebuchet MS" panose="020B0603020202020204" pitchFamily="34" charset="0"/>
                <a:ea typeface="Verdana" panose="020B0604030504040204" pitchFamily="34" charset="0"/>
              </a:defRPr>
            </a:lvl1pPr>
          </a:lstStyle>
          <a:p>
            <a:pPr lvl="0"/>
            <a:r>
              <a:rPr lang="en-US"/>
              <a:t>Sub header</a:t>
            </a:r>
            <a:endParaRPr lang="en-GB"/>
          </a:p>
        </p:txBody>
      </p:sp>
      <p:sp>
        <p:nvSpPr>
          <p:cNvPr id="19" name="Slide Number Placeholder 5">
            <a:extLst>
              <a:ext uri="{FF2B5EF4-FFF2-40B4-BE49-F238E27FC236}">
                <a16:creationId xmlns:a16="http://schemas.microsoft.com/office/drawing/2014/main" id="{7927826D-31D9-4AC6-8008-431D8C89E741}"/>
              </a:ext>
            </a:extLst>
          </p:cNvPr>
          <p:cNvSpPr>
            <a:spLocks noGrp="1"/>
          </p:cNvSpPr>
          <p:nvPr>
            <p:ph type="sldNum" sz="quarter" idx="4"/>
          </p:nvPr>
        </p:nvSpPr>
        <p:spPr>
          <a:xfrm>
            <a:off x="11755962" y="104667"/>
            <a:ext cx="1120540" cy="306302"/>
          </a:xfrm>
          <a:prstGeom prst="rect">
            <a:avLst/>
          </a:prstGeom>
        </p:spPr>
        <p:txBody>
          <a:bodyPr anchor="ctr"/>
          <a:lstStyle>
            <a:lvl1pPr algn="r">
              <a:defRPr sz="1323">
                <a:solidFill>
                  <a:srgbClr val="F7F4E1"/>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spTree>
    <p:extLst>
      <p:ext uri="{BB962C8B-B14F-4D97-AF65-F5344CB8AC3E}">
        <p14:creationId xmlns:p14="http://schemas.microsoft.com/office/powerpoint/2010/main" val="3773482821"/>
      </p:ext>
    </p:extLst>
  </p:cSld>
  <p:clrMapOvr>
    <a:masterClrMapping/>
  </p:clrMapOvr>
  <p:extLst>
    <p:ext uri="{DCECCB84-F9BA-43D5-87BE-67443E8EF086}">
      <p15:sldGuideLst xmlns:p15="http://schemas.microsoft.com/office/powerpoint/2012/main">
        <p15:guide id="1" pos="325">
          <p15:clr>
            <a:srgbClr val="FBAE40"/>
          </p15:clr>
        </p15:guide>
        <p15:guide id="2" pos="2706">
          <p15:clr>
            <a:srgbClr val="FBAE40"/>
          </p15:clr>
        </p15:guide>
        <p15:guide id="3" pos="4974">
          <p15:clr>
            <a:srgbClr val="FBAE40"/>
          </p15:clr>
        </p15:guide>
        <p15:guide id="4" pos="7355">
          <p15:clr>
            <a:srgbClr val="FBAE40"/>
          </p15:clr>
        </p15:guide>
        <p15:guide id="5" orient="horz" pos="1230">
          <p15:clr>
            <a:srgbClr val="FBAE40"/>
          </p15:clr>
        </p15:guide>
        <p15:guide id="6" orient="horz" pos="1729">
          <p15:clr>
            <a:srgbClr val="FBAE40"/>
          </p15:clr>
        </p15:guide>
        <p15:guide id="7" orient="horz" pos="397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444"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Dark char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99F441-4E8E-4110-8525-B99A03AC201F}"/>
              </a:ext>
            </a:extLst>
          </p:cNvPr>
          <p:cNvSpPr/>
          <p:nvPr userDrawn="1"/>
        </p:nvSpPr>
        <p:spPr>
          <a:xfrm>
            <a:off x="4736539" y="3054259"/>
            <a:ext cx="8137534" cy="3731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95"/>
          </a:p>
        </p:txBody>
      </p:sp>
      <p:sp>
        <p:nvSpPr>
          <p:cNvPr id="7" name="Chart Placeholder 9">
            <a:extLst>
              <a:ext uri="{FF2B5EF4-FFF2-40B4-BE49-F238E27FC236}">
                <a16:creationId xmlns:a16="http://schemas.microsoft.com/office/drawing/2014/main" id="{4C4A2D4F-53E3-4D30-BCF5-EBF1167BAE26}"/>
              </a:ext>
            </a:extLst>
          </p:cNvPr>
          <p:cNvSpPr>
            <a:spLocks noGrp="1"/>
          </p:cNvSpPr>
          <p:nvPr>
            <p:ph type="chart" sz="quarter" idx="17"/>
          </p:nvPr>
        </p:nvSpPr>
        <p:spPr>
          <a:xfrm>
            <a:off x="4736539" y="3054259"/>
            <a:ext cx="8137535" cy="3901396"/>
          </a:xfrm>
          <a:prstGeom prst="rect">
            <a:avLst/>
          </a:prstGeom>
        </p:spPr>
        <p:txBody>
          <a:bodyPr/>
          <a:lstStyle>
            <a:lvl1pPr marL="0" indent="0">
              <a:buNone/>
              <a:defRPr>
                <a:solidFill>
                  <a:srgbClr val="F7F4E1"/>
                </a:solidFill>
              </a:defRPr>
            </a:lvl1pPr>
          </a:lstStyle>
          <a:p>
            <a:endParaRPr lang="en-GB"/>
          </a:p>
        </p:txBody>
      </p:sp>
      <p:sp>
        <p:nvSpPr>
          <p:cNvPr id="12" name="Content Placeholder 3">
            <a:extLst>
              <a:ext uri="{FF2B5EF4-FFF2-40B4-BE49-F238E27FC236}">
                <a16:creationId xmlns:a16="http://schemas.microsoft.com/office/drawing/2014/main" id="{8F265FFF-9C59-47D4-AF56-7775C1A3D864}"/>
              </a:ext>
            </a:extLst>
          </p:cNvPr>
          <p:cNvSpPr>
            <a:spLocks noGrp="1"/>
          </p:cNvSpPr>
          <p:nvPr>
            <p:ph sz="quarter" idx="14" hasCustomPrompt="1"/>
          </p:nvPr>
        </p:nvSpPr>
        <p:spPr>
          <a:xfrm>
            <a:off x="568876" y="3054260"/>
            <a:ext cx="4167664" cy="726372"/>
          </a:xfrm>
          <a:prstGeom prst="rect">
            <a:avLst/>
          </a:prstGeom>
        </p:spPr>
        <p:txBody>
          <a:bodyPr>
            <a:normAutofit/>
          </a:bodyPr>
          <a:lstStyle>
            <a:lvl1pPr marL="0" indent="0">
              <a:buNone/>
              <a:defRPr sz="2205">
                <a:solidFill>
                  <a:srgbClr val="F7F4E1"/>
                </a:solidFill>
                <a:latin typeface="Trebuchet MS" panose="020B0603020202020204" pitchFamily="34" charset="0"/>
              </a:defRPr>
            </a:lvl1pPr>
          </a:lstStyle>
          <a:p>
            <a:pPr lvl="0"/>
            <a:r>
              <a:rPr lang="en-US"/>
              <a:t>Text box </a:t>
            </a:r>
            <a:endParaRPr lang="en-GB"/>
          </a:p>
        </p:txBody>
      </p:sp>
      <p:sp>
        <p:nvSpPr>
          <p:cNvPr id="13" name="Content Placeholder 3">
            <a:extLst>
              <a:ext uri="{FF2B5EF4-FFF2-40B4-BE49-F238E27FC236}">
                <a16:creationId xmlns:a16="http://schemas.microsoft.com/office/drawing/2014/main" id="{6DF893FE-FC2B-49B0-95DC-AC46749A7B65}"/>
              </a:ext>
            </a:extLst>
          </p:cNvPr>
          <p:cNvSpPr>
            <a:spLocks noGrp="1"/>
          </p:cNvSpPr>
          <p:nvPr>
            <p:ph sz="quarter" idx="15" hasCustomPrompt="1"/>
          </p:nvPr>
        </p:nvSpPr>
        <p:spPr>
          <a:xfrm>
            <a:off x="568876" y="4007802"/>
            <a:ext cx="4167664" cy="726372"/>
          </a:xfrm>
          <a:prstGeom prst="rect">
            <a:avLst/>
          </a:prstGeom>
        </p:spPr>
        <p:txBody>
          <a:bodyPr>
            <a:normAutofit/>
          </a:bodyPr>
          <a:lstStyle>
            <a:lvl1pPr marL="0" indent="0">
              <a:buNone/>
              <a:defRPr sz="2205">
                <a:solidFill>
                  <a:schemeClr val="bg2"/>
                </a:solidFill>
                <a:latin typeface="Trebuchet MS" panose="020B0603020202020204" pitchFamily="34" charset="0"/>
              </a:defRPr>
            </a:lvl1pPr>
          </a:lstStyle>
          <a:p>
            <a:pPr lvl="0"/>
            <a:r>
              <a:rPr lang="en-US"/>
              <a:t>Text box </a:t>
            </a:r>
            <a:endParaRPr lang="en-GB"/>
          </a:p>
        </p:txBody>
      </p:sp>
      <p:sp>
        <p:nvSpPr>
          <p:cNvPr id="14" name="Content Placeholder 3">
            <a:extLst>
              <a:ext uri="{FF2B5EF4-FFF2-40B4-BE49-F238E27FC236}">
                <a16:creationId xmlns:a16="http://schemas.microsoft.com/office/drawing/2014/main" id="{2332A89E-6B05-43EE-AF3A-E313FBD9C3AB}"/>
              </a:ext>
            </a:extLst>
          </p:cNvPr>
          <p:cNvSpPr>
            <a:spLocks noGrp="1"/>
          </p:cNvSpPr>
          <p:nvPr>
            <p:ph sz="quarter" idx="16" hasCustomPrompt="1"/>
          </p:nvPr>
        </p:nvSpPr>
        <p:spPr>
          <a:xfrm>
            <a:off x="568876" y="5009757"/>
            <a:ext cx="4167664" cy="726372"/>
          </a:xfrm>
          <a:prstGeom prst="rect">
            <a:avLst/>
          </a:prstGeom>
        </p:spPr>
        <p:txBody>
          <a:bodyPr>
            <a:normAutofit/>
          </a:bodyPr>
          <a:lstStyle>
            <a:lvl1pPr marL="0" indent="0">
              <a:buNone/>
              <a:defRPr sz="2205">
                <a:solidFill>
                  <a:schemeClr val="accent2"/>
                </a:solidFill>
                <a:latin typeface="Trebuchet MS" panose="020B0603020202020204" pitchFamily="34" charset="0"/>
              </a:defRPr>
            </a:lvl1pPr>
          </a:lstStyle>
          <a:p>
            <a:pPr lvl="0"/>
            <a:r>
              <a:rPr lang="en-US"/>
              <a:t>Text box </a:t>
            </a:r>
            <a:endParaRPr lang="en-GB"/>
          </a:p>
        </p:txBody>
      </p:sp>
      <p:sp>
        <p:nvSpPr>
          <p:cNvPr id="15" name="Title 1">
            <a:extLst>
              <a:ext uri="{FF2B5EF4-FFF2-40B4-BE49-F238E27FC236}">
                <a16:creationId xmlns:a16="http://schemas.microsoft.com/office/drawing/2014/main" id="{B97349E8-5FDA-498C-BB8A-AB5D5DA4F2F7}"/>
              </a:ext>
            </a:extLst>
          </p:cNvPr>
          <p:cNvSpPr>
            <a:spLocks noGrp="1"/>
          </p:cNvSpPr>
          <p:nvPr>
            <p:ph type="title" hasCustomPrompt="1"/>
          </p:nvPr>
        </p:nvSpPr>
        <p:spPr>
          <a:xfrm>
            <a:off x="568875" y="550326"/>
            <a:ext cx="12305200" cy="1461495"/>
          </a:xfrm>
          <a:prstGeom prst="rect">
            <a:avLst/>
          </a:prstGeom>
        </p:spPr>
        <p:txBody>
          <a:bodyPr anchor="t">
            <a:noAutofit/>
          </a:bodyPr>
          <a:lstStyle>
            <a:lvl1pPr marL="0" indent="0">
              <a:buFont typeface="Arial" panose="020B0604020202020204" pitchFamily="34" charset="0"/>
              <a:buNone/>
              <a:defRPr sz="5292">
                <a:solidFill>
                  <a:srgbClr val="F7F4E1"/>
                </a:solidFill>
                <a:latin typeface="Trebuchet MS" panose="020B0603020202020204" pitchFamily="34" charset="0"/>
                <a:ea typeface="Verdana" panose="020B0604030504040204" pitchFamily="34" charset="0"/>
              </a:defRPr>
            </a:lvl1pPr>
          </a:lstStyle>
          <a:p>
            <a:r>
              <a:rPr lang="en-US"/>
              <a:t>Click to edit Master title style</a:t>
            </a:r>
            <a:br>
              <a:rPr lang="en-US"/>
            </a:br>
            <a:br>
              <a:rPr lang="en-US"/>
            </a:br>
            <a:endParaRPr lang="en-GB"/>
          </a:p>
        </p:txBody>
      </p:sp>
      <p:sp>
        <p:nvSpPr>
          <p:cNvPr id="16" name="Text Placeholder 27">
            <a:extLst>
              <a:ext uri="{FF2B5EF4-FFF2-40B4-BE49-F238E27FC236}">
                <a16:creationId xmlns:a16="http://schemas.microsoft.com/office/drawing/2014/main" id="{B4696971-CF29-49BF-BEC2-DFA4A92E299B}"/>
              </a:ext>
            </a:extLst>
          </p:cNvPr>
          <p:cNvSpPr>
            <a:spLocks noGrp="1"/>
          </p:cNvSpPr>
          <p:nvPr>
            <p:ph type="body" sz="quarter" idx="13" hasCustomPrompt="1"/>
          </p:nvPr>
        </p:nvSpPr>
        <p:spPr>
          <a:xfrm>
            <a:off x="3131881" y="104667"/>
            <a:ext cx="7591067" cy="306302"/>
          </a:xfrm>
          <a:prstGeom prst="rect">
            <a:avLst/>
          </a:prstGeom>
        </p:spPr>
        <p:txBody>
          <a:bodyPr>
            <a:normAutofit/>
          </a:bodyPr>
          <a:lstStyle>
            <a:lvl1pPr marL="0" indent="0">
              <a:buNone/>
              <a:defRPr sz="1323">
                <a:solidFill>
                  <a:srgbClr val="F7F4E1"/>
                </a:solidFill>
                <a:latin typeface="Trebuchet MS" panose="020B0603020202020204" pitchFamily="34" charset="0"/>
                <a:ea typeface="Verdana" panose="020B0604030504040204" pitchFamily="34" charset="0"/>
              </a:defRPr>
            </a:lvl1pPr>
          </a:lstStyle>
          <a:p>
            <a:pPr lvl="0"/>
            <a:r>
              <a:rPr lang="en-US"/>
              <a:t>Sub header</a:t>
            </a:r>
            <a:endParaRPr lang="en-GB"/>
          </a:p>
        </p:txBody>
      </p:sp>
      <p:sp>
        <p:nvSpPr>
          <p:cNvPr id="17" name="Slide Number Placeholder 5">
            <a:extLst>
              <a:ext uri="{FF2B5EF4-FFF2-40B4-BE49-F238E27FC236}">
                <a16:creationId xmlns:a16="http://schemas.microsoft.com/office/drawing/2014/main" id="{F91C62A9-39B9-4744-A5D5-92443A0FD630}"/>
              </a:ext>
            </a:extLst>
          </p:cNvPr>
          <p:cNvSpPr>
            <a:spLocks noGrp="1"/>
          </p:cNvSpPr>
          <p:nvPr>
            <p:ph type="sldNum" sz="quarter" idx="4"/>
          </p:nvPr>
        </p:nvSpPr>
        <p:spPr>
          <a:xfrm>
            <a:off x="11755962" y="104667"/>
            <a:ext cx="1120540" cy="306302"/>
          </a:xfrm>
          <a:prstGeom prst="rect">
            <a:avLst/>
          </a:prstGeom>
        </p:spPr>
        <p:txBody>
          <a:bodyPr anchor="ctr"/>
          <a:lstStyle>
            <a:lvl1pPr algn="r">
              <a:defRPr sz="1323">
                <a:solidFill>
                  <a:srgbClr val="F7F4E1"/>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sp>
        <p:nvSpPr>
          <p:cNvPr id="18" name="Text Placeholder 27">
            <a:extLst>
              <a:ext uri="{FF2B5EF4-FFF2-40B4-BE49-F238E27FC236}">
                <a16:creationId xmlns:a16="http://schemas.microsoft.com/office/drawing/2014/main" id="{10D179A9-DBFA-44D1-B51B-3C36175D4788}"/>
              </a:ext>
            </a:extLst>
          </p:cNvPr>
          <p:cNvSpPr>
            <a:spLocks noGrp="1"/>
          </p:cNvSpPr>
          <p:nvPr>
            <p:ph type="body" sz="quarter" idx="18" hasCustomPrompt="1"/>
          </p:nvPr>
        </p:nvSpPr>
        <p:spPr>
          <a:xfrm>
            <a:off x="577285" y="6978418"/>
            <a:ext cx="10925110" cy="295559"/>
          </a:xfrm>
          <a:prstGeom prst="rect">
            <a:avLst/>
          </a:prstGeom>
        </p:spPr>
        <p:txBody>
          <a:bodyPr>
            <a:normAutofit/>
          </a:bodyPr>
          <a:lstStyle>
            <a:lvl1pPr marL="0" indent="0">
              <a:buNone/>
              <a:defRPr sz="1323">
                <a:solidFill>
                  <a:schemeClr val="accent3"/>
                </a:solidFill>
                <a:latin typeface="Verdana" panose="020B0604030504040204" pitchFamily="34" charset="0"/>
                <a:ea typeface="Verdana" panose="020B0604030504040204" pitchFamily="34" charset="0"/>
              </a:defRPr>
            </a:lvl1pPr>
          </a:lstStyle>
          <a:p>
            <a:pPr lvl="0"/>
            <a:r>
              <a:rPr lang="en-US"/>
              <a:t>Base notes</a:t>
            </a:r>
            <a:endParaRPr lang="en-GB"/>
          </a:p>
        </p:txBody>
      </p:sp>
      <p:cxnSp>
        <p:nvCxnSpPr>
          <p:cNvPr id="19" name="Straight Connector 18">
            <a:extLst>
              <a:ext uri="{FF2B5EF4-FFF2-40B4-BE49-F238E27FC236}">
                <a16:creationId xmlns:a16="http://schemas.microsoft.com/office/drawing/2014/main" id="{AC3ADF48-CD0E-49FD-8DCE-7A086F0A5FEB}"/>
              </a:ext>
            </a:extLst>
          </p:cNvPr>
          <p:cNvCxnSpPr>
            <a:cxnSpLocks/>
          </p:cNvCxnSpPr>
          <p:nvPr userDrawn="1"/>
        </p:nvCxnSpPr>
        <p:spPr>
          <a:xfrm>
            <a:off x="577285" y="6978416"/>
            <a:ext cx="10925109" cy="0"/>
          </a:xfrm>
          <a:prstGeom prst="line">
            <a:avLst/>
          </a:prstGeom>
          <a:ln w="12700">
            <a:solidFill>
              <a:srgbClr val="F7F4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373502"/>
      </p:ext>
    </p:extLst>
  </p:cSld>
  <p:clrMapOvr>
    <a:masterClrMapping/>
  </p:clrMapOvr>
  <p:extLst>
    <p:ext uri="{DCECCB84-F9BA-43D5-87BE-67443E8EF086}">
      <p15:sldGuideLst xmlns:p15="http://schemas.microsoft.com/office/powerpoint/2012/main">
        <p15:guide id="1" pos="325">
          <p15:clr>
            <a:srgbClr val="FBAE40"/>
          </p15:clr>
        </p15:guide>
        <p15:guide id="2" pos="2706">
          <p15:clr>
            <a:srgbClr val="FBAE40"/>
          </p15:clr>
        </p15:guide>
        <p15:guide id="3" pos="4974">
          <p15:clr>
            <a:srgbClr val="FBAE40"/>
          </p15:clr>
        </p15:guide>
        <p15:guide id="4" pos="7355">
          <p15:clr>
            <a:srgbClr val="FBAE40"/>
          </p15:clr>
        </p15:guide>
        <p15:guide id="6" orient="horz" pos="1230">
          <p15:clr>
            <a:srgbClr val="FBAE40"/>
          </p15:clr>
        </p15:guide>
        <p15:guide id="7" orient="horz" pos="1729">
          <p15:clr>
            <a:srgbClr val="FBAE40"/>
          </p15:clr>
        </p15:guide>
        <p15:guide id="8" orient="horz" pos="397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746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406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51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20"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7"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21" name="Text Placeholder 3"/>
          <p:cNvSpPr>
            <a:spLocks noGrp="1"/>
          </p:cNvSpPr>
          <p:nvPr>
            <p:ph type="body" sz="quarter" idx="11" hasCustomPrompt="1"/>
          </p:nvPr>
        </p:nvSpPr>
        <p:spPr>
          <a:xfrm>
            <a:off x="10182226"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14128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6"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6"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42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54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6"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2"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3"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5"/>
            <a:ext cx="3058081"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6" y="1943415"/>
            <a:ext cx="3058081"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5"/>
            <a:ext cx="3058081"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1" y="3553064"/>
            <a:ext cx="3058081"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6" y="3553064"/>
            <a:ext cx="3058081"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1"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1"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6"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8444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258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6886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361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9113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463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99461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566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185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668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4460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46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770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2853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873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7236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975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66144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078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3024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180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91024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591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49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151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54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56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58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61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10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16459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sp>
        <p:nvSpPr>
          <p:cNvPr id="4" name="Text Placeholder 3"/>
          <p:cNvSpPr>
            <a:spLocks noGrp="1"/>
          </p:cNvSpPr>
          <p:nvPr>
            <p:ph type="body" sz="quarter" idx="10" hasCustomPrompt="1"/>
          </p:nvPr>
        </p:nvSpPr>
        <p:spPr bwMode="gray">
          <a:xfrm>
            <a:off x="2181590" y="1578329"/>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6"/>
            <a:ext cx="931586" cy="323837"/>
          </a:xfrm>
          <a:prstGeom prst="rect">
            <a:avLst/>
          </a:prstGeom>
        </p:spPr>
      </p:pic>
      <p:sp>
        <p:nvSpPr>
          <p:cNvPr id="7" name="Text Placeholder 3"/>
          <p:cNvSpPr>
            <a:spLocks noGrp="1"/>
          </p:cNvSpPr>
          <p:nvPr>
            <p:ph type="body" sz="quarter" idx="11" hasCustomPrompt="1"/>
          </p:nvPr>
        </p:nvSpPr>
        <p:spPr>
          <a:xfrm>
            <a:off x="10182225" y="7209082"/>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7932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6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68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7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3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7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75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78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80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482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85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87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9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2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73362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56"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26889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94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97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18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302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6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0260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9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05367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1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18"/>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1248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4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54376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9720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4351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1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63272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23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25563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2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65235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428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18247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53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5856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6151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356228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9688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9604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9583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33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319480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735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26626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73138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20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205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31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940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2733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042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0968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8130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541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145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2429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247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4941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35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0410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452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5474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22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54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5700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657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4538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759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1721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862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717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964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27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066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8486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169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748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271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6669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24307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49103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theme" Target="../theme/theme10.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oleObject" Target="../embeddings/oleObject106.bin"/><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tags" Target="../tags/tag109.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image" Target="../media/image2.png"/><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vmlDrawing" Target="../drawings/vmlDrawing107.vml"/><Relationship Id="rId30"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image" Target="../media/image5.png"/><Relationship Id="rId5" Type="http://schemas.openxmlformats.org/officeDocument/2006/relationships/theme" Target="../theme/theme11.xml"/><Relationship Id="rId4" Type="http://schemas.openxmlformats.org/officeDocument/2006/relationships/slideLayout" Target="../slideLayouts/slideLayout1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theme" Target="../theme/theme12.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oleObject" Target="../embeddings/oleObject124.bin"/><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tags" Target="../tags/tag127.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image" Target="../media/image2.pn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vmlDrawing" Target="../drawings/vmlDrawing125.vml"/><Relationship Id="rId30"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1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5" Type="http://schemas.openxmlformats.org/officeDocument/2006/relationships/image" Target="../media/image5.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vmlDrawing" Target="../drawings/vmlDrawing143.vml"/><Relationship Id="rId7"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211.xml"/><Relationship Id="rId6" Type="http://schemas.openxmlformats.org/officeDocument/2006/relationships/image" Target="../media/image1.emf"/><Relationship Id="rId5" Type="http://schemas.openxmlformats.org/officeDocument/2006/relationships/oleObject" Target="../embeddings/oleObject142.bin"/><Relationship Id="rId4" Type="http://schemas.openxmlformats.org/officeDocument/2006/relationships/tags" Target="../tags/tag145.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4.xml"/><Relationship Id="rId7" Type="http://schemas.openxmlformats.org/officeDocument/2006/relationships/oleObject" Target="../embeddings/oleObject144.bin"/><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tags" Target="../tags/tag147.xml"/><Relationship Id="rId5" Type="http://schemas.openxmlformats.org/officeDocument/2006/relationships/vmlDrawing" Target="../drawings/vmlDrawing145.vml"/><Relationship Id="rId4" Type="http://schemas.openxmlformats.org/officeDocument/2006/relationships/theme" Target="../theme/theme15.xml"/><Relationship Id="rId9"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vmlDrawing" Target="../drawings/vmlDrawing148.v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6.xml"/><Relationship Id="rId17" Type="http://schemas.openxmlformats.org/officeDocument/2006/relationships/image" Target="../media/image2.png"/><Relationship Id="rId2" Type="http://schemas.openxmlformats.org/officeDocument/2006/relationships/slideLayout" Target="../slideLayouts/slideLayout216.xml"/><Relationship Id="rId16" Type="http://schemas.openxmlformats.org/officeDocument/2006/relationships/image" Target="../media/image1.emf"/><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oleObject" Target="../embeddings/oleObject147.bin"/><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ags" Target="../tags/tag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vmlDrawing" Target="../drawings/vmlDrawing11.v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oleObject" Target="../embeddings/oleObject11.bin"/><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ags" Target="../tags/tag12.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ags" Target="../tags/tag27.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vmlDrawing" Target="../drawings/vmlDrawing26.v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image" Target="../media/image1.emf"/><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oleObject" Target="../embeddings/oleObject26.bin"/></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41.vml"/><Relationship Id="rId7"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tags" Target="../tags/tag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image" Target="../media/image1.emf"/><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oleObject" Target="../embeddings/oleObject42.bin"/><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ags" Target="../tags/tag4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vmlDrawing" Target="../drawings/vmlDrawing43.v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heme" Target="../theme/theme5.xml"/><Relationship Id="rId27"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oleObject" Target="../embeddings/oleObject56.bin"/><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tags" Target="../tags/tag5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vmlDrawing" Target="../drawings/vmlDrawing57.v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theme" Target="../theme/theme6.xml"/><Relationship Id="rId28" Type="http://schemas.openxmlformats.org/officeDocument/2006/relationships/image" Target="../media/image2.png"/><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vmlDrawing" Target="../drawings/vmlDrawing72.v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theme" Target="../theme/theme7.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image" Target="../media/image1.emf"/><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oleObject" Target="../embeddings/oleObject71.bin"/><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tags" Target="../tags/tag73.xml"/><Relationship Id="rId30"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8.xml"/><Relationship Id="rId7" Type="http://schemas.openxmlformats.org/officeDocument/2006/relationships/image" Target="../media/image1.emf"/><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oleObject" Target="../embeddings/oleObject88.bin"/><Relationship Id="rId5" Type="http://schemas.openxmlformats.org/officeDocument/2006/relationships/tags" Target="../tags/tag90.xml"/><Relationship Id="rId4" Type="http://schemas.openxmlformats.org/officeDocument/2006/relationships/vmlDrawing" Target="../drawings/vmlDrawing88.v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vmlDrawing" Target="../drawings/vmlDrawing91.v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theme" Target="../theme/theme9.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image" Target="../media/image1.emf"/><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oleObject" Target="../embeddings/oleObject91.bin"/><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tags" Target="../tags/tag93.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36"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9580" name="think-cell Slide" r:id="rId29" imgW="6350000" imgH="6350000" progId="">
                  <p:embed/>
                </p:oleObj>
              </mc:Choice>
              <mc:Fallback>
                <p:oleObj name="think-cell Slide" r:id="rId29" imgW="6350000" imgH="6350000" progId="">
                  <p:embed/>
                  <p:pic>
                    <p:nvPicPr>
                      <p:cNvPr id="8" name="Object 7"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545635296"/>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 id="2147484538" r:id="rId15"/>
    <p:sldLayoutId id="2147484539" r:id="rId16"/>
    <p:sldLayoutId id="2147484540" r:id="rId17"/>
    <p:sldLayoutId id="2147484541" r:id="rId18"/>
    <p:sldLayoutId id="2147484542" r:id="rId19"/>
    <p:sldLayoutId id="2147484543" r:id="rId20"/>
    <p:sldLayoutId id="2147484544" r:id="rId21"/>
    <p:sldLayoutId id="2147484545" r:id="rId22"/>
    <p:sldLayoutId id="2147484546" r:id="rId23"/>
    <p:sldLayoutId id="2147484548" r:id="rId24"/>
    <p:sldLayoutId id="2147484549" r:id="rId2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264059"/>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9CABB94-870F-44EF-8360-58C67CAD81C4}"/>
              </a:ext>
            </a:extLst>
          </p:cNvPr>
          <p:cNvCxnSpPr>
            <a:cxnSpLocks/>
          </p:cNvCxnSpPr>
          <p:nvPr userDrawn="1"/>
        </p:nvCxnSpPr>
        <p:spPr>
          <a:xfrm>
            <a:off x="12337909" y="410969"/>
            <a:ext cx="56027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1E133F3A-8D9D-4F94-8063-85E951E5C65B}"/>
              </a:ext>
            </a:extLst>
          </p:cNvPr>
          <p:cNvSpPr>
            <a:spLocks noGrp="1"/>
          </p:cNvSpPr>
          <p:nvPr>
            <p:ph type="sldNum" sz="quarter" idx="4"/>
          </p:nvPr>
        </p:nvSpPr>
        <p:spPr>
          <a:xfrm>
            <a:off x="12345110" y="104667"/>
            <a:ext cx="531392" cy="306302"/>
          </a:xfrm>
          <a:prstGeom prst="rect">
            <a:avLst/>
          </a:prstGeom>
        </p:spPr>
        <p:txBody>
          <a:bodyPr anchor="ctr"/>
          <a:lstStyle>
            <a:lvl1pPr algn="r">
              <a:defRPr sz="1323">
                <a:solidFill>
                  <a:schemeClr val="accent3"/>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pic>
        <p:nvPicPr>
          <p:cNvPr id="10" name="Picture 9">
            <a:extLst>
              <a:ext uri="{FF2B5EF4-FFF2-40B4-BE49-F238E27FC236}">
                <a16:creationId xmlns:a16="http://schemas.microsoft.com/office/drawing/2014/main" id="{A6BBB3F8-3A4D-4927-AD22-79C53A57B3A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9972" y="158658"/>
            <a:ext cx="1233947" cy="179260"/>
          </a:xfrm>
          <a:prstGeom prst="rect">
            <a:avLst/>
          </a:prstGeom>
        </p:spPr>
      </p:pic>
      <p:cxnSp>
        <p:nvCxnSpPr>
          <p:cNvPr id="15" name="Straight Connector 14">
            <a:extLst>
              <a:ext uri="{FF2B5EF4-FFF2-40B4-BE49-F238E27FC236}">
                <a16:creationId xmlns:a16="http://schemas.microsoft.com/office/drawing/2014/main" id="{944A927A-B8B9-4976-A2ED-6448B5129874}"/>
              </a:ext>
            </a:extLst>
          </p:cNvPr>
          <p:cNvCxnSpPr>
            <a:cxnSpLocks/>
          </p:cNvCxnSpPr>
          <p:nvPr userDrawn="1"/>
        </p:nvCxnSpPr>
        <p:spPr>
          <a:xfrm>
            <a:off x="585419" y="402569"/>
            <a:ext cx="11534919" cy="84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217963"/>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Lst>
  <p:txStyles>
    <p:titleStyle>
      <a:lvl1pPr algn="l" defTabSz="1008126" rtl="0" eaLnBrk="1" latinLnBrk="0" hangingPunct="1">
        <a:lnSpc>
          <a:spcPct val="90000"/>
        </a:lnSpc>
        <a:spcBef>
          <a:spcPct val="0"/>
        </a:spcBef>
        <a:buNone/>
        <a:defRPr sz="4851" kern="1200">
          <a:solidFill>
            <a:schemeClr val="tx1"/>
          </a:solidFill>
          <a:latin typeface="+mj-lt"/>
          <a:ea typeface="+mj-ea"/>
          <a:cs typeface="+mj-cs"/>
        </a:defRPr>
      </a:lvl1pPr>
    </p:titleStyle>
    <p:body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8012" name="think-cell Slide" r:id="rId29" imgW="6350000" imgH="6350000" progId="">
                  <p:embed/>
                </p:oleObj>
              </mc:Choice>
              <mc:Fallback>
                <p:oleObj name="think-cell Slide" r:id="rId29" imgW="6350000" imgH="6350000" progId="">
                  <p:embed/>
                  <p:pic>
                    <p:nvPicPr>
                      <p:cNvPr id="8" name="Object 7"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32829907"/>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 id="2147484599" r:id="rId14"/>
    <p:sldLayoutId id="2147484600" r:id="rId15"/>
    <p:sldLayoutId id="2147484601" r:id="rId16"/>
    <p:sldLayoutId id="2147484602" r:id="rId17"/>
    <p:sldLayoutId id="2147484603" r:id="rId18"/>
    <p:sldLayoutId id="2147484604" r:id="rId19"/>
    <p:sldLayoutId id="2147484605" r:id="rId20"/>
    <p:sldLayoutId id="2147484606" r:id="rId21"/>
    <p:sldLayoutId id="2147484607" r:id="rId22"/>
    <p:sldLayoutId id="2147484608" r:id="rId23"/>
    <p:sldLayoutId id="2147484609" r:id="rId24"/>
    <p:sldLayoutId id="2147484610" r:id="rId2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264059"/>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143AD3F-4B3A-401F-AC5F-9550728816E7}"/>
              </a:ext>
            </a:extLst>
          </p:cNvPr>
          <p:cNvCxnSpPr>
            <a:cxnSpLocks/>
          </p:cNvCxnSpPr>
          <p:nvPr userDrawn="1"/>
        </p:nvCxnSpPr>
        <p:spPr>
          <a:xfrm>
            <a:off x="12337909" y="410969"/>
            <a:ext cx="56027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CABA1A0-A7D2-4C78-BD1A-E6C35D43FA62}"/>
              </a:ext>
            </a:extLst>
          </p:cNvPr>
          <p:cNvSpPr>
            <a:spLocks noGrp="1"/>
          </p:cNvSpPr>
          <p:nvPr>
            <p:ph type="sldNum" sz="quarter" idx="4"/>
          </p:nvPr>
        </p:nvSpPr>
        <p:spPr>
          <a:xfrm>
            <a:off x="12345110" y="104667"/>
            <a:ext cx="531392" cy="306302"/>
          </a:xfrm>
          <a:prstGeom prst="rect">
            <a:avLst/>
          </a:prstGeom>
        </p:spPr>
        <p:txBody>
          <a:bodyPr anchor="ctr"/>
          <a:lstStyle>
            <a:lvl1pPr algn="r">
              <a:defRPr sz="1323">
                <a:solidFill>
                  <a:schemeClr val="accent3"/>
                </a:solidFill>
                <a:latin typeface="Trebuchet MS" panose="020B0603020202020204" pitchFamily="34" charset="0"/>
                <a:ea typeface="Verdana" panose="020B0604030504040204" pitchFamily="34" charset="0"/>
              </a:defRPr>
            </a:lvl1pPr>
          </a:lstStyle>
          <a:p>
            <a:fld id="{3F3D0DD1-1ED3-4D10-8F87-E48F7465553E}" type="slidenum">
              <a:rPr lang="en-GB" smtClean="0"/>
              <a:pPr/>
              <a:t>‹#›</a:t>
            </a:fld>
            <a:endParaRPr lang="en-GB"/>
          </a:p>
        </p:txBody>
      </p:sp>
      <p:pic>
        <p:nvPicPr>
          <p:cNvPr id="14" name="Picture 13">
            <a:extLst>
              <a:ext uri="{FF2B5EF4-FFF2-40B4-BE49-F238E27FC236}">
                <a16:creationId xmlns:a16="http://schemas.microsoft.com/office/drawing/2014/main" id="{EB1863C2-EE04-40C9-BABD-EFE951C0FC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49972" y="158658"/>
            <a:ext cx="1233947" cy="179260"/>
          </a:xfrm>
          <a:prstGeom prst="rect">
            <a:avLst/>
          </a:prstGeom>
        </p:spPr>
      </p:pic>
      <p:cxnSp>
        <p:nvCxnSpPr>
          <p:cNvPr id="15" name="Straight Connector 14">
            <a:extLst>
              <a:ext uri="{FF2B5EF4-FFF2-40B4-BE49-F238E27FC236}">
                <a16:creationId xmlns:a16="http://schemas.microsoft.com/office/drawing/2014/main" id="{CB1FAF55-03D2-4811-A749-BE2ECFBEDB58}"/>
              </a:ext>
            </a:extLst>
          </p:cNvPr>
          <p:cNvCxnSpPr>
            <a:cxnSpLocks/>
          </p:cNvCxnSpPr>
          <p:nvPr userDrawn="1"/>
        </p:nvCxnSpPr>
        <p:spPr>
          <a:xfrm>
            <a:off x="585419" y="402569"/>
            <a:ext cx="11534919" cy="84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359897"/>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Lst>
  <p:txStyles>
    <p:titleStyle>
      <a:lvl1pPr algn="l" defTabSz="1008126" rtl="0" eaLnBrk="1" latinLnBrk="0" hangingPunct="1">
        <a:lnSpc>
          <a:spcPct val="90000"/>
        </a:lnSpc>
        <a:spcBef>
          <a:spcPct val="0"/>
        </a:spcBef>
        <a:buNone/>
        <a:defRPr sz="4851" kern="1200">
          <a:solidFill>
            <a:schemeClr val="tx1"/>
          </a:solidFill>
          <a:latin typeface="+mj-lt"/>
          <a:ea typeface="+mj-ea"/>
          <a:cs typeface="+mj-cs"/>
        </a:defRPr>
      </a:lvl1pPr>
    </p:titleStyle>
    <p:body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6444"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03769744"/>
      </p:ext>
    </p:extLst>
  </p:cSld>
  <p:clrMap bg1="lt1" tx1="dk1" bg2="lt2" tx2="dk2" accent1="accent1" accent2="accent2" accent3="accent3" accent4="accent4" accent5="accent5" accent6="accent6" hlink="hlink" folHlink="folHlink"/>
  <p:sldLayoutIdLst>
    <p:sldLayoutId id="214748463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48492" name="think-cell Slide" r:id="rId7" imgW="6350000" imgH="6350000" progId="">
                  <p:embed/>
                </p:oleObj>
              </mc:Choice>
              <mc:Fallback>
                <p:oleObj name="think-cell Slide" r:id="rId7" imgW="6350000" imgH="6350000" progId="">
                  <p:embed/>
                  <p:pic>
                    <p:nvPicPr>
                      <p:cNvPr id="8" name="Object 7"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1"/>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3474910824"/>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06" rtl="0" eaLnBrk="1" latinLnBrk="0" hangingPunct="1">
        <a:spcBef>
          <a:spcPct val="0"/>
        </a:spcBef>
        <a:buNone/>
        <a:defRPr sz="2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51564"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4662134"/>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276"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 id="2147484258" r:id="rId23"/>
    <p:sldLayoutId id="2147484649" r:id="rId2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6636"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56" r:id="rId12"/>
    <p:sldLayoutId id="2147484046" r:id="rId13"/>
    <p:sldLayoutId id="2147484055" r:id="rId14"/>
    <p:sldLayoutId id="2147484054" r:id="rId15"/>
    <p:sldLayoutId id="2147484047" r:id="rId16"/>
    <p:sldLayoutId id="2147484051" r:id="rId17"/>
    <p:sldLayoutId id="2147484052" r:id="rId18"/>
    <p:sldLayoutId id="2147483726" r:id="rId19"/>
    <p:sldLayoutId id="2147483727" r:id="rId20"/>
    <p:sldLayoutId id="2147484040" r:id="rId21"/>
    <p:sldLayoutId id="2147484039" r:id="rId22"/>
    <p:sldLayoutId id="2147484041"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1996"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4044"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339757674"/>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 id="2147484385" r:id="rId17"/>
    <p:sldLayoutId id="2147484386" r:id="rId18"/>
    <p:sldLayoutId id="2147484387" r:id="rId19"/>
    <p:sldLayoutId id="2147484388" r:id="rId20"/>
    <p:sldLayoutId id="2147484389" r:id="rId2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8380"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272366830"/>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4" y="1751"/>
          <a:ext cx="2154" cy="1749"/>
        </p:xfrm>
        <a:graphic>
          <a:graphicData uri="http://schemas.openxmlformats.org/presentationml/2006/ole">
            <mc:AlternateContent xmlns:mc="http://schemas.openxmlformats.org/markup-compatibility/2006">
              <mc:Choice xmlns:v="urn:schemas-microsoft-com:vml" Requires="v">
                <p:oleObj spid="_x0000_s73740"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4"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3" y="270001"/>
            <a:ext cx="12413343" cy="29715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1873073777"/>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 id="2147484426" r:id="rId13"/>
    <p:sldLayoutId id="2147484427" r:id="rId14"/>
    <p:sldLayoutId id="2147484428" r:id="rId15"/>
    <p:sldLayoutId id="2147484429" r:id="rId16"/>
    <p:sldLayoutId id="2147484430" r:id="rId17"/>
    <p:sldLayoutId id="2147484431" r:id="rId18"/>
    <p:sldLayoutId id="2147484432" r:id="rId19"/>
    <p:sldLayoutId id="2147484433" r:id="rId20"/>
    <p:sldLayoutId id="2147484434" r:id="rId21"/>
    <p:sldLayoutId id="2147484435" r:id="rId22"/>
    <p:sldLayoutId id="2147484436" r:id="rId23"/>
    <p:sldLayoutId id="2147484437" r:id="rId2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70" rtl="0" eaLnBrk="1" latinLnBrk="0" hangingPunct="1">
        <a:spcBef>
          <a:spcPct val="0"/>
        </a:spcBef>
        <a:buNone/>
        <a:defRPr sz="2801" b="0" kern="1200" cap="all" spc="0">
          <a:ln w="22225">
            <a:noFill/>
            <a:prstDash val="solid"/>
          </a:ln>
          <a:solidFill>
            <a:srgbClr val="000000"/>
          </a:solidFill>
          <a:effectLst/>
          <a:latin typeface="+mj-lt"/>
          <a:ea typeface="+mj-ea"/>
          <a:cs typeface="+mj-cs"/>
        </a:defRPr>
      </a:lvl1pPr>
    </p:titleStyle>
    <p:bodyStyle>
      <a:lvl1pPr marL="0" indent="0" algn="l" defTabSz="961770" rtl="0" eaLnBrk="1" latinLnBrk="0" hangingPunct="1">
        <a:lnSpc>
          <a:spcPts val="1899"/>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70" rtl="0" eaLnBrk="1" latinLnBrk="0" hangingPunct="1">
        <a:lnSpc>
          <a:spcPts val="1899"/>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70"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70" rtl="0" eaLnBrk="1" latinLnBrk="0" hangingPunct="1">
        <a:lnSpc>
          <a:spcPts val="1599"/>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70"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873"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759"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646"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532" indent="-240442" algn="l" defTabSz="9617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770" rtl="0" eaLnBrk="1" latinLnBrk="0" hangingPunct="1">
        <a:defRPr sz="1899" kern="1200">
          <a:solidFill>
            <a:schemeClr val="tx1"/>
          </a:solidFill>
          <a:latin typeface="+mn-lt"/>
          <a:ea typeface="+mn-ea"/>
          <a:cs typeface="+mn-cs"/>
        </a:defRPr>
      </a:lvl1pPr>
      <a:lvl2pPr marL="480887" algn="l" defTabSz="961770" rtl="0" eaLnBrk="1" latinLnBrk="0" hangingPunct="1">
        <a:defRPr sz="1899" kern="1200">
          <a:solidFill>
            <a:schemeClr val="tx1"/>
          </a:solidFill>
          <a:latin typeface="+mn-lt"/>
          <a:ea typeface="+mn-ea"/>
          <a:cs typeface="+mn-cs"/>
        </a:defRPr>
      </a:lvl2pPr>
      <a:lvl3pPr marL="961770" algn="l" defTabSz="961770" rtl="0" eaLnBrk="1" latinLnBrk="0" hangingPunct="1">
        <a:defRPr sz="1899" kern="1200">
          <a:solidFill>
            <a:schemeClr val="tx1"/>
          </a:solidFill>
          <a:latin typeface="+mn-lt"/>
          <a:ea typeface="+mn-ea"/>
          <a:cs typeface="+mn-cs"/>
        </a:defRPr>
      </a:lvl3pPr>
      <a:lvl4pPr marL="1442659" algn="l" defTabSz="961770" rtl="0" eaLnBrk="1" latinLnBrk="0" hangingPunct="1">
        <a:defRPr sz="1899" kern="1200">
          <a:solidFill>
            <a:schemeClr val="tx1"/>
          </a:solidFill>
          <a:latin typeface="+mn-lt"/>
          <a:ea typeface="+mn-ea"/>
          <a:cs typeface="+mn-cs"/>
        </a:defRPr>
      </a:lvl4pPr>
      <a:lvl5pPr marL="1923545" algn="l" defTabSz="961770" rtl="0" eaLnBrk="1" latinLnBrk="0" hangingPunct="1">
        <a:defRPr sz="1899" kern="1200">
          <a:solidFill>
            <a:schemeClr val="tx1"/>
          </a:solidFill>
          <a:latin typeface="+mn-lt"/>
          <a:ea typeface="+mn-ea"/>
          <a:cs typeface="+mn-cs"/>
        </a:defRPr>
      </a:lvl5pPr>
      <a:lvl6pPr marL="2404431" algn="l" defTabSz="961770" rtl="0" eaLnBrk="1" latinLnBrk="0" hangingPunct="1">
        <a:defRPr sz="1899" kern="1200">
          <a:solidFill>
            <a:schemeClr val="tx1"/>
          </a:solidFill>
          <a:latin typeface="+mn-lt"/>
          <a:ea typeface="+mn-ea"/>
          <a:cs typeface="+mn-cs"/>
        </a:defRPr>
      </a:lvl6pPr>
      <a:lvl7pPr marL="2885317" algn="l" defTabSz="961770" rtl="0" eaLnBrk="1" latinLnBrk="0" hangingPunct="1">
        <a:defRPr sz="1899" kern="1200">
          <a:solidFill>
            <a:schemeClr val="tx1"/>
          </a:solidFill>
          <a:latin typeface="+mn-lt"/>
          <a:ea typeface="+mn-ea"/>
          <a:cs typeface="+mn-cs"/>
        </a:defRPr>
      </a:lvl7pPr>
      <a:lvl8pPr marL="3366203" algn="l" defTabSz="961770" rtl="0" eaLnBrk="1" latinLnBrk="0" hangingPunct="1">
        <a:defRPr sz="1899" kern="1200">
          <a:solidFill>
            <a:schemeClr val="tx1"/>
          </a:solidFill>
          <a:latin typeface="+mn-lt"/>
          <a:ea typeface="+mn-ea"/>
          <a:cs typeface="+mn-cs"/>
        </a:defRPr>
      </a:lvl8pPr>
      <a:lvl9pPr marL="3847087" algn="l" defTabSz="961770" rtl="0" eaLnBrk="1" latinLnBrk="0" hangingPunct="1">
        <a:defRPr sz="18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0124" name="think-cell Slide" r:id="rId6" imgW="6350000" imgH="6350000" progId="">
                  <p:embed/>
                </p:oleObj>
              </mc:Choice>
              <mc:Fallback>
                <p:oleObj name="think-cell Slide" r:id="rId6" imgW="6350000" imgH="6350000" progId="">
                  <p:embed/>
                  <p:pic>
                    <p:nvPicPr>
                      <p:cNvPr id="8" name="Object 7"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271509328"/>
      </p:ext>
    </p:extLst>
  </p:cSld>
  <p:clrMap bg1="lt1" tx1="dk1" bg2="lt2" tx2="dk2" accent1="accent1" accent2="accent2" accent3="accent3" accent4="accent4" accent5="accent5" accent6="accent6" hlink="hlink" folHlink="folHlink"/>
  <p:sldLayoutIdLst>
    <p:sldLayoutId id="2147484487" r:id="rId1"/>
    <p:sldLayoutId id="2147484488" r:id="rId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3196"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59608495"/>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 id="2147484513" r:id="rId16"/>
    <p:sldLayoutId id="2147484514" r:id="rId17"/>
    <p:sldLayoutId id="2147484515" r:id="rId18"/>
    <p:sldLayoutId id="2147484516" r:id="rId19"/>
    <p:sldLayoutId id="2147484517" r:id="rId20"/>
    <p:sldLayoutId id="2147484518" r:id="rId21"/>
    <p:sldLayoutId id="2147484519" r:id="rId22"/>
    <p:sldLayoutId id="2147484520" r:id="rId23"/>
    <p:sldLayoutId id="2147484521"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1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18" Type="http://schemas.openxmlformats.org/officeDocument/2006/relationships/image" Target="../media/image74.png"/><Relationship Id="rId3" Type="http://schemas.openxmlformats.org/officeDocument/2006/relationships/image" Target="../media/image59.jpeg"/><Relationship Id="rId21" Type="http://schemas.openxmlformats.org/officeDocument/2006/relationships/image" Target="../media/image77.jpeg"/><Relationship Id="rId7" Type="http://schemas.openxmlformats.org/officeDocument/2006/relationships/image" Target="../media/image63.png"/><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image" Target="../media/image58.jpe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36.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jpeg"/><Relationship Id="rId19" Type="http://schemas.openxmlformats.org/officeDocument/2006/relationships/image" Target="../media/image75.pn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jpg"/></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5.xml"/></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46.xml"/><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176.xml"/></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91.xml"/><Relationship Id="rId4" Type="http://schemas.openxmlformats.org/officeDocument/2006/relationships/image" Target="../media/image87.jpg"/></Relationships>
</file>

<file path=ppt/slides/_rels/slide1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54.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5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chart" Target="../charts/chart1.xml"/><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15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chart" Target="../charts/chart10.xml"/><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154.xml"/><Relationship Id="rId5" Type="http://schemas.openxmlformats.org/officeDocument/2006/relationships/chart" Target="../charts/chart11.xml"/><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chart" Target="../charts/chart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chart" Target="../charts/chart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jpeg"/><Relationship Id="rId20"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jpeg"/><Relationship Id="rId19"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3343" y="6122554"/>
            <a:ext cx="12305338" cy="204801"/>
          </a:xfrm>
        </p:spPr>
        <p:txBody>
          <a:bodyPr/>
          <a:lstStyle/>
          <a:p>
            <a:r>
              <a:rPr lang="en-US" dirty="0"/>
              <a:t>The latest on the UK cinema marketplace </a:t>
            </a:r>
          </a:p>
        </p:txBody>
      </p:sp>
      <p:sp>
        <p:nvSpPr>
          <p:cNvPr id="3" name="Title 2"/>
          <p:cNvSpPr>
            <a:spLocks noGrp="1"/>
          </p:cNvSpPr>
          <p:nvPr>
            <p:ph type="ctrTitle"/>
          </p:nvPr>
        </p:nvSpPr>
        <p:spPr>
          <a:xfrm>
            <a:off x="291918" y="5295451"/>
            <a:ext cx="12331696" cy="709383"/>
          </a:xfrm>
        </p:spPr>
        <p:txBody>
          <a:bodyPr/>
          <a:lstStyle/>
          <a:p>
            <a:r>
              <a:rPr lang="en-US" dirty="0"/>
              <a:t>2022 CINEMA UPDATE</a:t>
            </a:r>
          </a:p>
        </p:txBody>
      </p:sp>
      <p:pic>
        <p:nvPicPr>
          <p:cNvPr id="7" name="Picture Placeholder 5">
            <a:extLst>
              <a:ext uri="{FF2B5EF4-FFF2-40B4-BE49-F238E27FC236}">
                <a16:creationId xmlns:a16="http://schemas.microsoft.com/office/drawing/2014/main" id="{A8222B04-5C00-41C3-A12A-E0A7AEC7291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27413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US" dirty="0"/>
              <a:t>uk cinema audience will continue to return in 2022</a:t>
            </a:r>
            <a:endParaRPr lang="en-GB" dirty="0"/>
          </a:p>
        </p:txBody>
      </p:sp>
      <p:graphicFrame>
        <p:nvGraphicFramePr>
          <p:cNvPr id="10" name="Object 1">
            <a:extLst>
              <a:ext uri="{FF2B5EF4-FFF2-40B4-BE49-F238E27FC236}">
                <a16:creationId xmlns:a16="http://schemas.microsoft.com/office/drawing/2014/main" id="{1B77FD2F-7135-42DF-8B37-2E7CCBD14BC7}"/>
              </a:ext>
            </a:extLst>
          </p:cNvPr>
          <p:cNvGraphicFramePr>
            <a:graphicFrameLocks noChangeAspect="1"/>
          </p:cNvGraphicFramePr>
          <p:nvPr>
            <p:extLst>
              <p:ext uri="{D42A27DB-BD31-4B8C-83A1-F6EECF244321}">
                <p14:modId xmlns:p14="http://schemas.microsoft.com/office/powerpoint/2010/main" val="1415666074"/>
              </p:ext>
            </p:extLst>
          </p:nvPr>
        </p:nvGraphicFramePr>
        <p:xfrm>
          <a:off x="72508" y="882362"/>
          <a:ext cx="12808326" cy="64918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6B66A4A6-D7C6-41D9-ABDA-3E10CA4B4CC0}"/>
              </a:ext>
            </a:extLst>
          </p:cNvPr>
          <p:cNvSpPr>
            <a:spLocks noGrp="1"/>
          </p:cNvSpPr>
          <p:nvPr>
            <p:ph type="body" sz="quarter" idx="11"/>
          </p:nvPr>
        </p:nvSpPr>
        <p:spPr>
          <a:xfrm>
            <a:off x="10196739" y="7251119"/>
            <a:ext cx="3116263" cy="123111"/>
          </a:xfrm>
        </p:spPr>
        <p:txBody>
          <a:bodyPr/>
          <a:lstStyle/>
          <a:p>
            <a:r>
              <a:rPr lang="en-US" dirty="0"/>
              <a:t>Source: Comscore. 2022: DCM Forecast</a:t>
            </a:r>
            <a:endParaRPr lang="en-GB" dirty="0"/>
          </a:p>
        </p:txBody>
      </p:sp>
      <p:sp>
        <p:nvSpPr>
          <p:cNvPr id="5" name="Text Placeholder 25">
            <a:extLst>
              <a:ext uri="{FF2B5EF4-FFF2-40B4-BE49-F238E27FC236}">
                <a16:creationId xmlns:a16="http://schemas.microsoft.com/office/drawing/2014/main" id="{10280B09-E776-4F42-AC0D-1BBE873C4D2E}"/>
              </a:ext>
            </a:extLst>
          </p:cNvPr>
          <p:cNvSpPr txBox="1">
            <a:spLocks/>
          </p:cNvSpPr>
          <p:nvPr/>
        </p:nvSpPr>
        <p:spPr>
          <a:xfrm>
            <a:off x="177402" y="60378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400" b="1" i="0" u="none" strike="noStrike" kern="1200" cap="none" spc="0" normalizeH="0" baseline="0" noProof="0" dirty="0">
                <a:ln>
                  <a:noFill/>
                </a:ln>
                <a:solidFill>
                  <a:srgbClr val="8A8A8D"/>
                </a:solidFill>
                <a:effectLst/>
                <a:uLnTx/>
                <a:uFillTx/>
                <a:latin typeface="Arial"/>
                <a:ea typeface="+mn-ea"/>
                <a:cs typeface="+mn-cs"/>
              </a:rPr>
              <a:t>With the impressive slate for this year lined up, we are forecasting 2022 to reach 80% of the record breaking 2019 admission level. </a:t>
            </a: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spTree>
    <p:extLst>
      <p:ext uri="{BB962C8B-B14F-4D97-AF65-F5344CB8AC3E}">
        <p14:creationId xmlns:p14="http://schemas.microsoft.com/office/powerpoint/2010/main" val="272592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PREDICTED TOP FILMS – 2022 UK BOX OFFICE</a:t>
            </a:r>
            <a:endParaRPr lang="en-US" dirty="0">
              <a:solidFill>
                <a:schemeClr val="accent2"/>
              </a:solidFill>
            </a:endParaRPr>
          </a:p>
        </p:txBody>
      </p:sp>
      <p:sp>
        <p:nvSpPr>
          <p:cNvPr id="26" name="Text Placeholder 25">
            <a:extLst>
              <a:ext uri="{FF2B5EF4-FFF2-40B4-BE49-F238E27FC236}">
                <a16:creationId xmlns:a16="http://schemas.microsoft.com/office/drawing/2014/main" id="{6B6783B6-E9EE-4065-AA71-78620277442E}"/>
              </a:ext>
            </a:extLst>
          </p:cNvPr>
          <p:cNvSpPr>
            <a:spLocks noGrp="1"/>
          </p:cNvSpPr>
          <p:nvPr>
            <p:ph type="body" sz="quarter" idx="14"/>
          </p:nvPr>
        </p:nvSpPr>
        <p:spPr/>
        <p:txBody>
          <a:bodyPr/>
          <a:lstStyle/>
          <a:p>
            <a:r>
              <a:rPr lang="en-GB" dirty="0"/>
              <a:t>Returns to Pandora, Wakanda and Gotham City are forecast to deliver 2022’s biggest hits at the UK box office</a:t>
            </a:r>
          </a:p>
        </p:txBody>
      </p:sp>
      <p:sp>
        <p:nvSpPr>
          <p:cNvPr id="2" name="Text Placeholder 1"/>
          <p:cNvSpPr>
            <a:spLocks noGrp="1"/>
          </p:cNvSpPr>
          <p:nvPr>
            <p:ph type="body" sz="quarter" idx="11"/>
          </p:nvPr>
        </p:nvSpPr>
        <p:spPr/>
        <p:txBody>
          <a:bodyPr/>
          <a:lstStyle/>
          <a:p>
            <a:r>
              <a:rPr lang="en-GB" dirty="0"/>
              <a:t>Source: DCM Predictions, Jan 2022</a:t>
            </a:r>
          </a:p>
        </p:txBody>
      </p:sp>
      <p:sp>
        <p:nvSpPr>
          <p:cNvPr id="4" name="Oval 3">
            <a:extLst>
              <a:ext uri="{FF2B5EF4-FFF2-40B4-BE49-F238E27FC236}">
                <a16:creationId xmlns:a16="http://schemas.microsoft.com/office/drawing/2014/main" id="{7C0241DE-BE7B-4458-9FDC-034046475438}"/>
              </a:ext>
            </a:extLst>
          </p:cNvPr>
          <p:cNvSpPr>
            <a:spLocks noChangeAspect="1"/>
          </p:cNvSpPr>
          <p:nvPr/>
        </p:nvSpPr>
        <p:spPr>
          <a:xfrm>
            <a:off x="1004841" y="1282968"/>
            <a:ext cx="1800000" cy="1800000"/>
          </a:xfrm>
          <a:prstGeom prst="ellipse">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56CB6A84-DEF2-4D95-85A4-41648D5717D5}"/>
              </a:ext>
            </a:extLst>
          </p:cNvPr>
          <p:cNvSpPr>
            <a:spLocks noChangeAspect="1"/>
          </p:cNvSpPr>
          <p:nvPr/>
        </p:nvSpPr>
        <p:spPr>
          <a:xfrm>
            <a:off x="3327515" y="1282968"/>
            <a:ext cx="1800000" cy="1800000"/>
          </a:xfrm>
          <a:prstGeom prst="ellipse">
            <a:avLst/>
          </a:prstGeom>
          <a:blipFill dpi="0" rotWithShape="1">
            <a:blip r:embed="rId3" cstate="print">
              <a:extLst>
                <a:ext uri="{28A0092B-C50C-407E-A947-70E740481C1C}">
                  <a14:useLocalDpi xmlns:a14="http://schemas.microsoft.com/office/drawing/2010/main"/>
                </a:ext>
              </a:extLst>
            </a:blip>
            <a:srcRect/>
            <a:stretch>
              <a:fillRect b="520"/>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B78F4397-DEE1-4A57-8C7B-213E52A7056A}"/>
              </a:ext>
            </a:extLst>
          </p:cNvPr>
          <p:cNvSpPr>
            <a:spLocks noChangeAspect="1"/>
          </p:cNvSpPr>
          <p:nvPr/>
        </p:nvSpPr>
        <p:spPr>
          <a:xfrm>
            <a:off x="5650189" y="1282968"/>
            <a:ext cx="1800000" cy="1800000"/>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2EF67131-3F47-4D89-95F4-F7C5DFB212C0}"/>
              </a:ext>
            </a:extLst>
          </p:cNvPr>
          <p:cNvSpPr>
            <a:spLocks noChangeAspect="1"/>
          </p:cNvSpPr>
          <p:nvPr/>
        </p:nvSpPr>
        <p:spPr>
          <a:xfrm>
            <a:off x="7932149" y="1287338"/>
            <a:ext cx="1800000" cy="1800000"/>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9C126D1D-3E2E-45A8-AD98-E6AAEE1DF045}"/>
              </a:ext>
            </a:extLst>
          </p:cNvPr>
          <p:cNvSpPr>
            <a:spLocks noChangeAspect="1"/>
          </p:cNvSpPr>
          <p:nvPr/>
        </p:nvSpPr>
        <p:spPr>
          <a:xfrm>
            <a:off x="3214374" y="3953117"/>
            <a:ext cx="1800000" cy="1800000"/>
          </a:xfrm>
          <a:prstGeom prst="ellipse">
            <a:avLst/>
          </a:prstGeom>
          <a:blipFill dpi="0" rotWithShape="1">
            <a:blip r:embed="rId6" cstate="print">
              <a:extLst>
                <a:ext uri="{28A0092B-C50C-407E-A947-70E740481C1C}">
                  <a14:useLocalDpi xmlns:a14="http://schemas.microsoft.com/office/drawing/2010/main"/>
                </a:ext>
              </a:extLst>
            </a:blip>
            <a:srcRect/>
            <a:stretch>
              <a:fillRect t="307"/>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835F4989-6ED7-43AD-8BB1-AB2335EA4C55}"/>
              </a:ext>
            </a:extLst>
          </p:cNvPr>
          <p:cNvSpPr>
            <a:spLocks noChangeAspect="1"/>
          </p:cNvSpPr>
          <p:nvPr/>
        </p:nvSpPr>
        <p:spPr>
          <a:xfrm>
            <a:off x="981604" y="4007163"/>
            <a:ext cx="1800000" cy="1800000"/>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BD5F9A19-4179-409D-9DE2-EAABDFB155D7}"/>
              </a:ext>
            </a:extLst>
          </p:cNvPr>
          <p:cNvSpPr>
            <a:spLocks noChangeAspect="1"/>
          </p:cNvSpPr>
          <p:nvPr/>
        </p:nvSpPr>
        <p:spPr>
          <a:xfrm>
            <a:off x="5647749" y="4007163"/>
            <a:ext cx="1800000" cy="1800000"/>
          </a:xfrm>
          <a:prstGeom prst="ellipse">
            <a:avLst/>
          </a:prstGeom>
          <a:blipFill dpi="0" rotWithShape="1">
            <a:blip r:embed="rId8"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27D00D23-EEE1-44BD-BCFF-1D2CDA2E4676}"/>
              </a:ext>
            </a:extLst>
          </p:cNvPr>
          <p:cNvSpPr>
            <a:spLocks noChangeAspect="1"/>
          </p:cNvSpPr>
          <p:nvPr/>
        </p:nvSpPr>
        <p:spPr>
          <a:xfrm>
            <a:off x="10290655" y="1249291"/>
            <a:ext cx="1800000" cy="1800000"/>
          </a:xfrm>
          <a:prstGeom prst="ellipse">
            <a:avLst/>
          </a:prstGeom>
          <a:blipFill dpi="0" rotWithShape="1">
            <a:blip r:embed="rId9" cstate="print">
              <a:extLst>
                <a:ext uri="{28A0092B-C50C-407E-A947-70E740481C1C}">
                  <a14:useLocalDpi xmlns:a14="http://schemas.microsoft.com/office/drawing/2010/main"/>
                </a:ext>
              </a:extLst>
            </a:blip>
            <a:srcRect/>
            <a:stretch>
              <a:fillRect l="2059" t="681"/>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17D6F567-583E-48ED-A975-51ABC3D0A148}"/>
              </a:ext>
            </a:extLst>
          </p:cNvPr>
          <p:cNvSpPr>
            <a:spLocks noChangeAspect="1"/>
          </p:cNvSpPr>
          <p:nvPr/>
        </p:nvSpPr>
        <p:spPr>
          <a:xfrm>
            <a:off x="7932149" y="4007163"/>
            <a:ext cx="1800000" cy="1800000"/>
          </a:xfrm>
          <a:prstGeom prst="ellipse">
            <a:avLst/>
          </a:prstGeom>
          <a:blipFill dpi="0" rotWithShape="1">
            <a:blip r:embed="rId10"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Oval 13">
            <a:extLst>
              <a:ext uri="{FF2B5EF4-FFF2-40B4-BE49-F238E27FC236}">
                <a16:creationId xmlns:a16="http://schemas.microsoft.com/office/drawing/2014/main" id="{C0E87474-F80F-4480-ACB2-D4E7EFB9090B}"/>
              </a:ext>
            </a:extLst>
          </p:cNvPr>
          <p:cNvSpPr>
            <a:spLocks noChangeAspect="1"/>
          </p:cNvSpPr>
          <p:nvPr/>
        </p:nvSpPr>
        <p:spPr>
          <a:xfrm>
            <a:off x="10295536" y="4007163"/>
            <a:ext cx="1800000" cy="1800000"/>
          </a:xfrm>
          <a:prstGeom prst="ellipse">
            <a:avLst/>
          </a:prstGeom>
          <a:blipFill dpi="0" rotWithShape="1">
            <a:blip r:embed="rId11"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B3379544-CB35-41FD-90E6-EDE3EBA3715D}"/>
              </a:ext>
            </a:extLst>
          </p:cNvPr>
          <p:cNvSpPr txBox="1"/>
          <p:nvPr/>
        </p:nvSpPr>
        <p:spPr>
          <a:xfrm>
            <a:off x="870368" y="3198821"/>
            <a:ext cx="2068946"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Avatar 2</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70</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16" name="TextBox 15">
            <a:extLst>
              <a:ext uri="{FF2B5EF4-FFF2-40B4-BE49-F238E27FC236}">
                <a16:creationId xmlns:a16="http://schemas.microsoft.com/office/drawing/2014/main" id="{51B34BEF-A72D-4820-BF93-70C8CBA11878}"/>
              </a:ext>
            </a:extLst>
          </p:cNvPr>
          <p:cNvSpPr txBox="1"/>
          <p:nvPr/>
        </p:nvSpPr>
        <p:spPr>
          <a:xfrm>
            <a:off x="3196701" y="3198821"/>
            <a:ext cx="2068946" cy="64633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Black Panther: Wakanda Forever</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45</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17" name="TextBox 16">
            <a:extLst>
              <a:ext uri="{FF2B5EF4-FFF2-40B4-BE49-F238E27FC236}">
                <a16:creationId xmlns:a16="http://schemas.microsoft.com/office/drawing/2014/main" id="{1EA75DC3-61A5-47EF-B727-22C4CE8F2F2C}"/>
              </a:ext>
            </a:extLst>
          </p:cNvPr>
          <p:cNvSpPr txBox="1"/>
          <p:nvPr/>
        </p:nvSpPr>
        <p:spPr>
          <a:xfrm>
            <a:off x="5515715" y="3198821"/>
            <a:ext cx="2068946"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The Batman</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45m</a:t>
            </a:r>
            <a:endParaRPr kumimoji="0" lang="en-GB" sz="1200" b="1" i="0" u="none" strike="noStrike" kern="1200" cap="none" spc="0" normalizeH="0" baseline="0" noProof="0" dirty="0">
              <a:ln>
                <a:noFill/>
              </a:ln>
              <a:solidFill>
                <a:srgbClr val="8A8A8D"/>
              </a:solidFill>
              <a:effectLst/>
              <a:uLnTx/>
              <a:uFillTx/>
              <a:latin typeface="Arial"/>
              <a:ea typeface="+mn-ea"/>
              <a:cs typeface="+mn-cs"/>
            </a:endParaRPr>
          </a:p>
        </p:txBody>
      </p:sp>
      <p:sp>
        <p:nvSpPr>
          <p:cNvPr id="18" name="TextBox 17">
            <a:extLst>
              <a:ext uri="{FF2B5EF4-FFF2-40B4-BE49-F238E27FC236}">
                <a16:creationId xmlns:a16="http://schemas.microsoft.com/office/drawing/2014/main" id="{4AC78303-9D73-4C14-97D4-B56E9462F0CE}"/>
              </a:ext>
            </a:extLst>
          </p:cNvPr>
          <p:cNvSpPr txBox="1"/>
          <p:nvPr/>
        </p:nvSpPr>
        <p:spPr>
          <a:xfrm>
            <a:off x="10151526" y="3198821"/>
            <a:ext cx="2182039"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Jurassic World: Dominion</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£35m</a:t>
            </a:r>
          </a:p>
        </p:txBody>
      </p:sp>
      <p:sp>
        <p:nvSpPr>
          <p:cNvPr id="19" name="TextBox 18">
            <a:extLst>
              <a:ext uri="{FF2B5EF4-FFF2-40B4-BE49-F238E27FC236}">
                <a16:creationId xmlns:a16="http://schemas.microsoft.com/office/drawing/2014/main" id="{F84BF923-87DF-4C1C-BE3E-D31677AB6EFF}"/>
              </a:ext>
            </a:extLst>
          </p:cNvPr>
          <p:cNvSpPr txBox="1"/>
          <p:nvPr/>
        </p:nvSpPr>
        <p:spPr>
          <a:xfrm>
            <a:off x="676403" y="5895582"/>
            <a:ext cx="2456875"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Top Gun: Maverick</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30</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20" name="TextBox 19">
            <a:extLst>
              <a:ext uri="{FF2B5EF4-FFF2-40B4-BE49-F238E27FC236}">
                <a16:creationId xmlns:a16="http://schemas.microsoft.com/office/drawing/2014/main" id="{F094E37C-6C87-4AF6-AEF9-E80A9812446F}"/>
              </a:ext>
            </a:extLst>
          </p:cNvPr>
          <p:cNvSpPr txBox="1"/>
          <p:nvPr/>
        </p:nvSpPr>
        <p:spPr>
          <a:xfrm>
            <a:off x="3326294" y="5895582"/>
            <a:ext cx="1800000" cy="83099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Doctor Strange In The Multiverse of Madness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30</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21" name="TextBox 20">
            <a:extLst>
              <a:ext uri="{FF2B5EF4-FFF2-40B4-BE49-F238E27FC236}">
                <a16:creationId xmlns:a16="http://schemas.microsoft.com/office/drawing/2014/main" id="{79D3B5C8-A858-4AE3-98CF-D2DE835A86E3}"/>
              </a:ext>
            </a:extLst>
          </p:cNvPr>
          <p:cNvSpPr txBox="1"/>
          <p:nvPr/>
        </p:nvSpPr>
        <p:spPr>
          <a:xfrm>
            <a:off x="5647749" y="5895582"/>
            <a:ext cx="1800000"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Mission: Impossible 7</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25m</a:t>
            </a:r>
            <a:endParaRPr kumimoji="0" lang="en-GB" sz="1200" b="1" i="0" u="none" strike="noStrike" kern="1200" cap="none" spc="0" normalizeH="0" baseline="0" noProof="0" dirty="0">
              <a:ln>
                <a:noFill/>
              </a:ln>
              <a:solidFill>
                <a:srgbClr val="8A8A8D"/>
              </a:solidFill>
              <a:effectLst/>
              <a:uLnTx/>
              <a:uFillTx/>
              <a:latin typeface="Arial"/>
              <a:ea typeface="+mn-ea"/>
              <a:cs typeface="+mn-cs"/>
            </a:endParaRPr>
          </a:p>
        </p:txBody>
      </p:sp>
      <p:sp>
        <p:nvSpPr>
          <p:cNvPr id="22" name="TextBox 21">
            <a:extLst>
              <a:ext uri="{FF2B5EF4-FFF2-40B4-BE49-F238E27FC236}">
                <a16:creationId xmlns:a16="http://schemas.microsoft.com/office/drawing/2014/main" id="{58F5F3DB-49A0-4771-BEAF-3FBE568ADD59}"/>
              </a:ext>
            </a:extLst>
          </p:cNvPr>
          <p:cNvSpPr txBox="1"/>
          <p:nvPr/>
        </p:nvSpPr>
        <p:spPr>
          <a:xfrm>
            <a:off x="7969203" y="5895582"/>
            <a:ext cx="1799999" cy="83099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Fantastic Beasts: The Secrets of Dumbledore</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25</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23" name="TextBox 22">
            <a:extLst>
              <a:ext uri="{FF2B5EF4-FFF2-40B4-BE49-F238E27FC236}">
                <a16:creationId xmlns:a16="http://schemas.microsoft.com/office/drawing/2014/main" id="{11B94236-8379-4882-AAE0-F1958EE6BD98}"/>
              </a:ext>
            </a:extLst>
          </p:cNvPr>
          <p:cNvSpPr txBox="1"/>
          <p:nvPr/>
        </p:nvSpPr>
        <p:spPr>
          <a:xfrm>
            <a:off x="10290655" y="5895582"/>
            <a:ext cx="1799999" cy="64633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000000"/>
                </a:solidFill>
                <a:latin typeface="Arial"/>
              </a:rPr>
              <a:t>Downton Abbey: A New Era</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21</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24" name="TextBox 23">
            <a:extLst>
              <a:ext uri="{FF2B5EF4-FFF2-40B4-BE49-F238E27FC236}">
                <a16:creationId xmlns:a16="http://schemas.microsoft.com/office/drawing/2014/main" id="{DCEDA074-AE37-4C85-9E7F-D61D8DCE756C}"/>
              </a:ext>
            </a:extLst>
          </p:cNvPr>
          <p:cNvSpPr txBox="1"/>
          <p:nvPr/>
        </p:nvSpPr>
        <p:spPr>
          <a:xfrm>
            <a:off x="7834730" y="3198821"/>
            <a:ext cx="2068946"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Thor: Love and Thunder</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40</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Tree>
    <p:extLst>
      <p:ext uri="{BB962C8B-B14F-4D97-AF65-F5344CB8AC3E}">
        <p14:creationId xmlns:p14="http://schemas.microsoft.com/office/powerpoint/2010/main" val="238589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Connector 93">
            <a:extLst>
              <a:ext uri="{FF2B5EF4-FFF2-40B4-BE49-F238E27FC236}">
                <a16:creationId xmlns:a16="http://schemas.microsoft.com/office/drawing/2014/main" id="{3C8E1FAE-4785-4742-94F0-FFBC7AB1A4BA}"/>
              </a:ext>
            </a:extLst>
          </p:cNvPr>
          <p:cNvCxnSpPr>
            <a:cxnSpLocks/>
          </p:cNvCxnSpPr>
          <p:nvPr/>
        </p:nvCxnSpPr>
        <p:spPr>
          <a:xfrm flipV="1">
            <a:off x="4324094" y="2253850"/>
            <a:ext cx="0" cy="192024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CE9A110-66C1-7D41-B0E6-8C6EC8FBFC44}"/>
              </a:ext>
            </a:extLst>
          </p:cNvPr>
          <p:cNvCxnSpPr>
            <a:cxnSpLocks/>
          </p:cNvCxnSpPr>
          <p:nvPr/>
        </p:nvCxnSpPr>
        <p:spPr>
          <a:xfrm flipV="1">
            <a:off x="11615360" y="1470479"/>
            <a:ext cx="0" cy="230935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4E63A6C-F8B6-B342-89A6-FA230E57A39C}"/>
              </a:ext>
            </a:extLst>
          </p:cNvPr>
          <p:cNvCxnSpPr>
            <a:cxnSpLocks/>
          </p:cNvCxnSpPr>
          <p:nvPr/>
        </p:nvCxnSpPr>
        <p:spPr>
          <a:xfrm flipV="1">
            <a:off x="1962138" y="3319478"/>
            <a:ext cx="730" cy="28681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DC92BE-EE4A-E54C-BFF3-8CF766BB78B9}"/>
              </a:ext>
            </a:extLst>
          </p:cNvPr>
          <p:cNvSpPr txBox="1">
            <a:spLocks/>
          </p:cNvSpPr>
          <p:nvPr/>
        </p:nvSpPr>
        <p:spPr bwMode="gray">
          <a:xfrm>
            <a:off x="259028" y="183348"/>
            <a:ext cx="10435188" cy="431015"/>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07" rtl="0" eaLnBrk="1" fontAlgn="auto" latinLnBrk="0" hangingPunct="1">
              <a:lnSpc>
                <a:spcPct val="100000"/>
              </a:lnSpc>
              <a:spcBef>
                <a:spcPct val="0"/>
              </a:spcBef>
              <a:spcAft>
                <a:spcPts val="0"/>
              </a:spcAft>
              <a:buClrTx/>
              <a:buSzTx/>
              <a:buFontTx/>
              <a:buNone/>
              <a:tabLst/>
              <a:defRPr/>
            </a:pPr>
            <a:r>
              <a:rPr kumimoji="0" lang="en-US" sz="2801" b="0" i="0" u="none" strike="noStrike" kern="1200" cap="all" spc="100" normalizeH="0" baseline="0" noProof="0" dirty="0">
                <a:ln w="22225">
                  <a:noFill/>
                  <a:prstDash val="solid"/>
                </a:ln>
                <a:solidFill>
                  <a:srgbClr val="FFFFFF"/>
                </a:solidFill>
                <a:effectLst/>
                <a:uLnTx/>
                <a:uFillTx/>
                <a:latin typeface="Impact"/>
                <a:ea typeface="+mj-ea"/>
                <a:cs typeface="+mj-cs"/>
              </a:rPr>
              <a:t>2022 FILM SLATE</a:t>
            </a:r>
          </a:p>
        </p:txBody>
      </p:sp>
      <p:sp>
        <p:nvSpPr>
          <p:cNvPr id="22" name="AutoShape 10" descr="Image result for gambit logo">
            <a:extLst>
              <a:ext uri="{FF2B5EF4-FFF2-40B4-BE49-F238E27FC236}">
                <a16:creationId xmlns:a16="http://schemas.microsoft.com/office/drawing/2014/main" id="{2438FAE9-DF04-D94C-9801-CBBF9BDDE919}"/>
              </a:ext>
            </a:extLst>
          </p:cNvPr>
          <p:cNvSpPr>
            <a:spLocks noChangeAspect="1" noChangeArrowheads="1"/>
          </p:cNvSpPr>
          <p:nvPr/>
        </p:nvSpPr>
        <p:spPr bwMode="auto">
          <a:xfrm>
            <a:off x="6569085" y="3452645"/>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dirty="0">
              <a:ln>
                <a:noFill/>
              </a:ln>
              <a:solidFill>
                <a:srgbClr val="00BFD6"/>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CD7DCF25-EB44-7B4B-A4F6-002C7D9BCB0B}"/>
              </a:ext>
            </a:extLst>
          </p:cNvPr>
          <p:cNvCxnSpPr>
            <a:cxnSpLocks/>
          </p:cNvCxnSpPr>
          <p:nvPr/>
        </p:nvCxnSpPr>
        <p:spPr>
          <a:xfrm flipV="1">
            <a:off x="1265247" y="3627447"/>
            <a:ext cx="0" cy="7711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A507F2E-B631-1E42-A593-F60DD50043D9}"/>
              </a:ext>
            </a:extLst>
          </p:cNvPr>
          <p:cNvCxnSpPr>
            <a:cxnSpLocks/>
          </p:cNvCxnSpPr>
          <p:nvPr/>
        </p:nvCxnSpPr>
        <p:spPr>
          <a:xfrm flipV="1">
            <a:off x="2733159" y="2529051"/>
            <a:ext cx="8586" cy="116317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AEFB6B7-1407-6643-8CC0-9C0461155599}"/>
              </a:ext>
            </a:extLst>
          </p:cNvPr>
          <p:cNvCxnSpPr>
            <a:cxnSpLocks/>
          </p:cNvCxnSpPr>
          <p:nvPr/>
        </p:nvCxnSpPr>
        <p:spPr>
          <a:xfrm flipV="1">
            <a:off x="6605850" y="2529051"/>
            <a:ext cx="1" cy="166101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EFD9D9E-4675-3647-8B09-89F0AE243C79}"/>
              </a:ext>
            </a:extLst>
          </p:cNvPr>
          <p:cNvCxnSpPr>
            <a:cxnSpLocks/>
          </p:cNvCxnSpPr>
          <p:nvPr/>
        </p:nvCxnSpPr>
        <p:spPr>
          <a:xfrm flipH="1" flipV="1">
            <a:off x="7835187" y="1558005"/>
            <a:ext cx="2273" cy="226051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6717FDD-339F-3644-B62F-8988D0626422}"/>
              </a:ext>
            </a:extLst>
          </p:cNvPr>
          <p:cNvCxnSpPr>
            <a:cxnSpLocks/>
          </p:cNvCxnSpPr>
          <p:nvPr/>
        </p:nvCxnSpPr>
        <p:spPr>
          <a:xfrm flipV="1">
            <a:off x="4782975" y="3859484"/>
            <a:ext cx="16218" cy="16757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A2BA2A4-7AEB-4181-841A-5B943A737EF7}"/>
              </a:ext>
            </a:extLst>
          </p:cNvPr>
          <p:cNvCxnSpPr>
            <a:cxnSpLocks/>
          </p:cNvCxnSpPr>
          <p:nvPr/>
        </p:nvCxnSpPr>
        <p:spPr>
          <a:xfrm flipV="1">
            <a:off x="10086621" y="2478574"/>
            <a:ext cx="0" cy="125937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AutoShape 8" descr="Respect (2021 film) - Wikipedia">
            <a:extLst>
              <a:ext uri="{FF2B5EF4-FFF2-40B4-BE49-F238E27FC236}">
                <a16:creationId xmlns:a16="http://schemas.microsoft.com/office/drawing/2014/main" id="{ABCE86EF-A500-487D-B55B-5F8E6976DB1A}"/>
              </a:ext>
            </a:extLst>
          </p:cNvPr>
          <p:cNvSpPr>
            <a:spLocks noChangeAspect="1" noChangeArrowheads="1"/>
          </p:cNvSpPr>
          <p:nvPr/>
        </p:nvSpPr>
        <p:spPr bwMode="auto">
          <a:xfrm>
            <a:off x="6569085" y="3627447"/>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dirty="0">
              <a:ln>
                <a:noFill/>
              </a:ln>
              <a:solidFill>
                <a:srgbClr val="00BFD6"/>
              </a:solidFill>
              <a:effectLst/>
              <a:uLnTx/>
              <a:uFillTx/>
              <a:latin typeface="Arial"/>
              <a:ea typeface="+mn-ea"/>
              <a:cs typeface="+mn-cs"/>
            </a:endParaRPr>
          </a:p>
        </p:txBody>
      </p:sp>
      <p:cxnSp>
        <p:nvCxnSpPr>
          <p:cNvPr id="172" name="Straight Connector 171">
            <a:extLst>
              <a:ext uri="{FF2B5EF4-FFF2-40B4-BE49-F238E27FC236}">
                <a16:creationId xmlns:a16="http://schemas.microsoft.com/office/drawing/2014/main" id="{166026E4-3CA4-4966-B179-6092FE32A8A0}"/>
              </a:ext>
            </a:extLst>
          </p:cNvPr>
          <p:cNvCxnSpPr>
            <a:cxnSpLocks/>
          </p:cNvCxnSpPr>
          <p:nvPr/>
        </p:nvCxnSpPr>
        <p:spPr>
          <a:xfrm flipV="1">
            <a:off x="12143246" y="3008193"/>
            <a:ext cx="0" cy="68403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5F2C7A0-9136-48AA-98E3-E93FD2CE7E43}"/>
              </a:ext>
            </a:extLst>
          </p:cNvPr>
          <p:cNvCxnSpPr>
            <a:cxnSpLocks/>
          </p:cNvCxnSpPr>
          <p:nvPr/>
        </p:nvCxnSpPr>
        <p:spPr>
          <a:xfrm flipV="1">
            <a:off x="13163709" y="3802667"/>
            <a:ext cx="0" cy="18202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ADE6CA3-029F-4F98-BBDA-5BE34A6A1064}"/>
              </a:ext>
            </a:extLst>
          </p:cNvPr>
          <p:cNvCxnSpPr>
            <a:cxnSpLocks/>
          </p:cNvCxnSpPr>
          <p:nvPr/>
        </p:nvCxnSpPr>
        <p:spPr>
          <a:xfrm flipV="1">
            <a:off x="13190325" y="1834525"/>
            <a:ext cx="0" cy="181845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1565BF0-874B-480B-AFCC-D71DA89754AA}"/>
              </a:ext>
            </a:extLst>
          </p:cNvPr>
          <p:cNvCxnSpPr>
            <a:cxnSpLocks/>
          </p:cNvCxnSpPr>
          <p:nvPr/>
        </p:nvCxnSpPr>
        <p:spPr>
          <a:xfrm flipV="1">
            <a:off x="12295071" y="3737944"/>
            <a:ext cx="0" cy="43615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347F036-0FD6-4E62-88F2-5984F2C18E1F}"/>
              </a:ext>
            </a:extLst>
          </p:cNvPr>
          <p:cNvCxnSpPr>
            <a:cxnSpLocks/>
          </p:cNvCxnSpPr>
          <p:nvPr/>
        </p:nvCxnSpPr>
        <p:spPr>
          <a:xfrm flipV="1">
            <a:off x="753427" y="2499484"/>
            <a:ext cx="345" cy="123846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8D0E9B3-A6DB-4A9F-945F-830CE08A36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859" b="34697"/>
          <a:stretch/>
        </p:blipFill>
        <p:spPr>
          <a:xfrm>
            <a:off x="14347" y="1777992"/>
            <a:ext cx="1719413" cy="696279"/>
          </a:xfrm>
          <a:prstGeom prst="rect">
            <a:avLst/>
          </a:prstGeom>
        </p:spPr>
      </p:pic>
      <p:pic>
        <p:nvPicPr>
          <p:cNvPr id="17" name="Picture 16">
            <a:extLst>
              <a:ext uri="{FF2B5EF4-FFF2-40B4-BE49-F238E27FC236}">
                <a16:creationId xmlns:a16="http://schemas.microsoft.com/office/drawing/2014/main" id="{9E50D246-0957-4DBF-A710-012A210618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339" b="32443"/>
          <a:stretch/>
        </p:blipFill>
        <p:spPr>
          <a:xfrm>
            <a:off x="1067962" y="2970509"/>
            <a:ext cx="1550179" cy="326461"/>
          </a:xfrm>
          <a:prstGeom prst="rect">
            <a:avLst/>
          </a:prstGeom>
        </p:spPr>
      </p:pic>
      <p:pic>
        <p:nvPicPr>
          <p:cNvPr id="21" name="Picture 20">
            <a:extLst>
              <a:ext uri="{FF2B5EF4-FFF2-40B4-BE49-F238E27FC236}">
                <a16:creationId xmlns:a16="http://schemas.microsoft.com/office/drawing/2014/main" id="{2DA715B1-0976-42DF-A4C6-4B60885DA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63" b="24568"/>
          <a:stretch/>
        </p:blipFill>
        <p:spPr>
          <a:xfrm>
            <a:off x="2004140" y="1755485"/>
            <a:ext cx="1527167" cy="673501"/>
          </a:xfrm>
          <a:prstGeom prst="rect">
            <a:avLst/>
          </a:prstGeom>
        </p:spPr>
      </p:pic>
      <p:pic>
        <p:nvPicPr>
          <p:cNvPr id="26" name="Picture 25">
            <a:extLst>
              <a:ext uri="{FF2B5EF4-FFF2-40B4-BE49-F238E27FC236}">
                <a16:creationId xmlns:a16="http://schemas.microsoft.com/office/drawing/2014/main" id="{1271387D-D4CE-426E-A073-C745BBAE6D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85" t="31427" r="17358" b="26359"/>
          <a:stretch/>
        </p:blipFill>
        <p:spPr>
          <a:xfrm>
            <a:off x="3757774" y="5696208"/>
            <a:ext cx="2082837" cy="880596"/>
          </a:xfrm>
          <a:prstGeom prst="rect">
            <a:avLst/>
          </a:prstGeom>
        </p:spPr>
      </p:pic>
      <p:pic>
        <p:nvPicPr>
          <p:cNvPr id="28" name="Picture 27">
            <a:extLst>
              <a:ext uri="{FF2B5EF4-FFF2-40B4-BE49-F238E27FC236}">
                <a16:creationId xmlns:a16="http://schemas.microsoft.com/office/drawing/2014/main" id="{8B534341-C3FD-41C8-A706-2A42E944F3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69" t="15419" r="15114" b="26359"/>
          <a:stretch/>
        </p:blipFill>
        <p:spPr>
          <a:xfrm>
            <a:off x="7042119" y="635661"/>
            <a:ext cx="1586136" cy="793202"/>
          </a:xfrm>
          <a:prstGeom prst="rect">
            <a:avLst/>
          </a:prstGeom>
        </p:spPr>
      </p:pic>
      <p:pic>
        <p:nvPicPr>
          <p:cNvPr id="35" name="Picture 34">
            <a:extLst>
              <a:ext uri="{FF2B5EF4-FFF2-40B4-BE49-F238E27FC236}">
                <a16:creationId xmlns:a16="http://schemas.microsoft.com/office/drawing/2014/main" id="{35894A0D-0206-4EE0-9CC0-16548788DE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6465" y="1699887"/>
            <a:ext cx="1339086" cy="1265459"/>
          </a:xfrm>
          <a:prstGeom prst="rect">
            <a:avLst/>
          </a:prstGeom>
        </p:spPr>
      </p:pic>
      <p:pic>
        <p:nvPicPr>
          <p:cNvPr id="43" name="Picture 42">
            <a:extLst>
              <a:ext uri="{FF2B5EF4-FFF2-40B4-BE49-F238E27FC236}">
                <a16:creationId xmlns:a16="http://schemas.microsoft.com/office/drawing/2014/main" id="{3F7D00A3-7967-4A8B-9496-742C468A39E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14" t="5263" r="9026" b="18914"/>
          <a:stretch/>
        </p:blipFill>
        <p:spPr>
          <a:xfrm>
            <a:off x="11484873" y="2098677"/>
            <a:ext cx="1723434" cy="860748"/>
          </a:xfrm>
          <a:prstGeom prst="rect">
            <a:avLst/>
          </a:prstGeom>
        </p:spPr>
      </p:pic>
      <p:pic>
        <p:nvPicPr>
          <p:cNvPr id="49" name="Picture 48">
            <a:extLst>
              <a:ext uri="{FF2B5EF4-FFF2-40B4-BE49-F238E27FC236}">
                <a16:creationId xmlns:a16="http://schemas.microsoft.com/office/drawing/2014/main" id="{69C31CDA-2386-4D67-8178-DC5B95A183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7542" y="1416111"/>
            <a:ext cx="1862101" cy="791393"/>
          </a:xfrm>
          <a:prstGeom prst="rect">
            <a:avLst/>
          </a:prstGeom>
        </p:spPr>
      </p:pic>
      <p:pic>
        <p:nvPicPr>
          <p:cNvPr id="53" name="Picture 52">
            <a:extLst>
              <a:ext uri="{FF2B5EF4-FFF2-40B4-BE49-F238E27FC236}">
                <a16:creationId xmlns:a16="http://schemas.microsoft.com/office/drawing/2014/main" id="{428FEF0B-EC46-4EBE-947A-76E75A512E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209" t="19634" r="6420" b="18262"/>
          <a:stretch/>
        </p:blipFill>
        <p:spPr>
          <a:xfrm>
            <a:off x="9062793" y="1506950"/>
            <a:ext cx="2064740" cy="832866"/>
          </a:xfrm>
          <a:prstGeom prst="rect">
            <a:avLst/>
          </a:prstGeom>
        </p:spPr>
      </p:pic>
      <p:pic>
        <p:nvPicPr>
          <p:cNvPr id="56" name="Picture 55">
            <a:extLst>
              <a:ext uri="{FF2B5EF4-FFF2-40B4-BE49-F238E27FC236}">
                <a16:creationId xmlns:a16="http://schemas.microsoft.com/office/drawing/2014/main" id="{495A9C6A-3FB4-422E-B5E2-7B12B5AFE1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27758" y="5351450"/>
            <a:ext cx="1535511" cy="863725"/>
          </a:xfrm>
          <a:prstGeom prst="rect">
            <a:avLst/>
          </a:prstGeom>
        </p:spPr>
      </p:pic>
      <p:cxnSp>
        <p:nvCxnSpPr>
          <p:cNvPr id="117" name="Straight Connector 116">
            <a:extLst>
              <a:ext uri="{FF2B5EF4-FFF2-40B4-BE49-F238E27FC236}">
                <a16:creationId xmlns:a16="http://schemas.microsoft.com/office/drawing/2014/main" id="{4ED912DC-B623-4F59-A710-5600A42FC5F9}"/>
              </a:ext>
            </a:extLst>
          </p:cNvPr>
          <p:cNvCxnSpPr>
            <a:cxnSpLocks/>
          </p:cNvCxnSpPr>
          <p:nvPr/>
        </p:nvCxnSpPr>
        <p:spPr>
          <a:xfrm flipH="1" flipV="1">
            <a:off x="11095514" y="3646673"/>
            <a:ext cx="14565" cy="166387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9C4A22DF-BBC7-40C3-9059-F060C206BE0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5804" b="13178"/>
          <a:stretch/>
        </p:blipFill>
        <p:spPr>
          <a:xfrm>
            <a:off x="10958167" y="642491"/>
            <a:ext cx="1314386" cy="524450"/>
          </a:xfrm>
          <a:prstGeom prst="rect">
            <a:avLst/>
          </a:prstGeom>
        </p:spPr>
      </p:pic>
      <p:pic>
        <p:nvPicPr>
          <p:cNvPr id="65" name="Picture 64">
            <a:extLst>
              <a:ext uri="{FF2B5EF4-FFF2-40B4-BE49-F238E27FC236}">
                <a16:creationId xmlns:a16="http://schemas.microsoft.com/office/drawing/2014/main" id="{9B64CC76-6F0B-4DA6-9F56-6115EBFA31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6974" b="25493"/>
          <a:stretch/>
        </p:blipFill>
        <p:spPr>
          <a:xfrm>
            <a:off x="11483878" y="4212240"/>
            <a:ext cx="1611896" cy="433654"/>
          </a:xfrm>
          <a:prstGeom prst="rect">
            <a:avLst/>
          </a:prstGeom>
        </p:spPr>
      </p:pic>
      <p:pic>
        <p:nvPicPr>
          <p:cNvPr id="68" name="Picture 67">
            <a:extLst>
              <a:ext uri="{FF2B5EF4-FFF2-40B4-BE49-F238E27FC236}">
                <a16:creationId xmlns:a16="http://schemas.microsoft.com/office/drawing/2014/main" id="{DFC613F0-B0CC-4C98-98D0-28D8AB2F226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971" t="73867" r="24139" b="7102"/>
          <a:stretch/>
        </p:blipFill>
        <p:spPr>
          <a:xfrm>
            <a:off x="11651072" y="1299017"/>
            <a:ext cx="1781914" cy="412856"/>
          </a:xfrm>
          <a:prstGeom prst="rect">
            <a:avLst/>
          </a:prstGeom>
        </p:spPr>
      </p:pic>
      <p:pic>
        <p:nvPicPr>
          <p:cNvPr id="70" name="Picture 69">
            <a:extLst>
              <a:ext uri="{FF2B5EF4-FFF2-40B4-BE49-F238E27FC236}">
                <a16:creationId xmlns:a16="http://schemas.microsoft.com/office/drawing/2014/main" id="{E6A4435B-9AC5-48A1-BC01-65D84DBA78F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8437" t="33845" r="9023" b="27243"/>
          <a:stretch/>
        </p:blipFill>
        <p:spPr>
          <a:xfrm>
            <a:off x="12050649" y="5879838"/>
            <a:ext cx="1287429" cy="302861"/>
          </a:xfrm>
          <a:prstGeom prst="rect">
            <a:avLst/>
          </a:prstGeom>
        </p:spPr>
      </p:pic>
      <p:grpSp>
        <p:nvGrpSpPr>
          <p:cNvPr id="54" name="Group 53">
            <a:extLst>
              <a:ext uri="{FF2B5EF4-FFF2-40B4-BE49-F238E27FC236}">
                <a16:creationId xmlns:a16="http://schemas.microsoft.com/office/drawing/2014/main" id="{812ABDCB-4F78-41A6-84AE-915E56A657A5}"/>
              </a:ext>
            </a:extLst>
          </p:cNvPr>
          <p:cNvGrpSpPr/>
          <p:nvPr/>
        </p:nvGrpSpPr>
        <p:grpSpPr>
          <a:xfrm>
            <a:off x="-1" y="3596994"/>
            <a:ext cx="13442951" cy="288000"/>
            <a:chOff x="-1" y="3591309"/>
            <a:chExt cx="13442951" cy="288000"/>
          </a:xfrm>
        </p:grpSpPr>
        <p:sp>
          <p:nvSpPr>
            <p:cNvPr id="55" name="Rectangle: Rounded Corners 3">
              <a:extLst>
                <a:ext uri="{FF2B5EF4-FFF2-40B4-BE49-F238E27FC236}">
                  <a16:creationId xmlns:a16="http://schemas.microsoft.com/office/drawing/2014/main" id="{81113650-8D03-47D7-B289-DF003545C79F}"/>
                </a:ext>
              </a:extLst>
            </p:cNvPr>
            <p:cNvSpPr/>
            <p:nvPr/>
          </p:nvSpPr>
          <p:spPr>
            <a:xfrm>
              <a:off x="-1" y="3591309"/>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dirty="0">
                <a:ln>
                  <a:noFill/>
                </a:ln>
                <a:solidFill>
                  <a:srgbClr val="000000"/>
                </a:solidFill>
                <a:effectLst/>
                <a:uLnTx/>
                <a:uFillTx/>
                <a:latin typeface="Impact"/>
                <a:ea typeface="+mn-ea"/>
                <a:cs typeface="+mn-cs"/>
              </a:endParaRPr>
            </a:p>
          </p:txBody>
        </p:sp>
        <p:sp>
          <p:nvSpPr>
            <p:cNvPr id="57" name="Title 1">
              <a:extLst>
                <a:ext uri="{FF2B5EF4-FFF2-40B4-BE49-F238E27FC236}">
                  <a16:creationId xmlns:a16="http://schemas.microsoft.com/office/drawing/2014/main" id="{CA55D575-4975-4C7E-B787-7FBA3A4DF94B}"/>
                </a:ext>
              </a:extLst>
            </p:cNvPr>
            <p:cNvSpPr txBox="1">
              <a:spLocks/>
            </p:cNvSpPr>
            <p:nvPr/>
          </p:nvSpPr>
          <p:spPr bwMode="gray">
            <a:xfrm>
              <a:off x="12973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JAN</a:t>
              </a:r>
            </a:p>
          </p:txBody>
        </p:sp>
        <p:sp>
          <p:nvSpPr>
            <p:cNvPr id="58" name="Title 1">
              <a:extLst>
                <a:ext uri="{FF2B5EF4-FFF2-40B4-BE49-F238E27FC236}">
                  <a16:creationId xmlns:a16="http://schemas.microsoft.com/office/drawing/2014/main" id="{CB03EA86-7F03-46BF-81DC-F44C8AE606F2}"/>
                </a:ext>
              </a:extLst>
            </p:cNvPr>
            <p:cNvSpPr txBox="1">
              <a:spLocks/>
            </p:cNvSpPr>
            <p:nvPr/>
          </p:nvSpPr>
          <p:spPr bwMode="gray">
            <a:xfrm>
              <a:off x="1265247"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FEB</a:t>
              </a:r>
            </a:p>
          </p:txBody>
        </p:sp>
        <p:sp>
          <p:nvSpPr>
            <p:cNvPr id="59" name="Title 1">
              <a:extLst>
                <a:ext uri="{FF2B5EF4-FFF2-40B4-BE49-F238E27FC236}">
                  <a16:creationId xmlns:a16="http://schemas.microsoft.com/office/drawing/2014/main" id="{660D33E3-CAAB-48EC-8473-F5CFF4AB6634}"/>
                </a:ext>
              </a:extLst>
            </p:cNvPr>
            <p:cNvSpPr txBox="1">
              <a:spLocks/>
            </p:cNvSpPr>
            <p:nvPr/>
          </p:nvSpPr>
          <p:spPr bwMode="gray">
            <a:xfrm>
              <a:off x="2400761"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MAR</a:t>
              </a:r>
            </a:p>
          </p:txBody>
        </p:sp>
        <p:sp>
          <p:nvSpPr>
            <p:cNvPr id="61" name="Title 1">
              <a:extLst>
                <a:ext uri="{FF2B5EF4-FFF2-40B4-BE49-F238E27FC236}">
                  <a16:creationId xmlns:a16="http://schemas.microsoft.com/office/drawing/2014/main" id="{3B522E98-32BD-4265-9D9F-27C0107DC8BC}"/>
                </a:ext>
              </a:extLst>
            </p:cNvPr>
            <p:cNvSpPr txBox="1">
              <a:spLocks/>
            </p:cNvSpPr>
            <p:nvPr/>
          </p:nvSpPr>
          <p:spPr bwMode="gray">
            <a:xfrm>
              <a:off x="3536275"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APR</a:t>
              </a:r>
            </a:p>
          </p:txBody>
        </p:sp>
        <p:sp>
          <p:nvSpPr>
            <p:cNvPr id="63" name="Title 1">
              <a:extLst>
                <a:ext uri="{FF2B5EF4-FFF2-40B4-BE49-F238E27FC236}">
                  <a16:creationId xmlns:a16="http://schemas.microsoft.com/office/drawing/2014/main" id="{216F97A8-D6A9-426E-9740-91E00B0381D3}"/>
                </a:ext>
              </a:extLst>
            </p:cNvPr>
            <p:cNvSpPr txBox="1">
              <a:spLocks/>
            </p:cNvSpPr>
            <p:nvPr/>
          </p:nvSpPr>
          <p:spPr bwMode="gray">
            <a:xfrm>
              <a:off x="4671789"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MAY</a:t>
              </a:r>
            </a:p>
          </p:txBody>
        </p:sp>
        <p:sp>
          <p:nvSpPr>
            <p:cNvPr id="64" name="Title 1">
              <a:extLst>
                <a:ext uri="{FF2B5EF4-FFF2-40B4-BE49-F238E27FC236}">
                  <a16:creationId xmlns:a16="http://schemas.microsoft.com/office/drawing/2014/main" id="{3646FE28-5B1F-4709-8429-765EE1EA62E1}"/>
                </a:ext>
              </a:extLst>
            </p:cNvPr>
            <p:cNvSpPr txBox="1">
              <a:spLocks/>
            </p:cNvSpPr>
            <p:nvPr/>
          </p:nvSpPr>
          <p:spPr bwMode="gray">
            <a:xfrm>
              <a:off x="580730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JUN</a:t>
              </a:r>
            </a:p>
          </p:txBody>
        </p:sp>
        <p:sp>
          <p:nvSpPr>
            <p:cNvPr id="67" name="Title 1">
              <a:extLst>
                <a:ext uri="{FF2B5EF4-FFF2-40B4-BE49-F238E27FC236}">
                  <a16:creationId xmlns:a16="http://schemas.microsoft.com/office/drawing/2014/main" id="{F1BF52E4-D737-439A-9937-6969C5E74C19}"/>
                </a:ext>
              </a:extLst>
            </p:cNvPr>
            <p:cNvSpPr txBox="1">
              <a:spLocks/>
            </p:cNvSpPr>
            <p:nvPr/>
          </p:nvSpPr>
          <p:spPr bwMode="gray">
            <a:xfrm>
              <a:off x="7055841" y="3669143"/>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JUL</a:t>
              </a:r>
            </a:p>
          </p:txBody>
        </p:sp>
        <p:sp>
          <p:nvSpPr>
            <p:cNvPr id="69" name="Title 1">
              <a:extLst>
                <a:ext uri="{FF2B5EF4-FFF2-40B4-BE49-F238E27FC236}">
                  <a16:creationId xmlns:a16="http://schemas.microsoft.com/office/drawing/2014/main" id="{1AB92A3A-9BF6-4458-9428-B45840A86A71}"/>
                </a:ext>
              </a:extLst>
            </p:cNvPr>
            <p:cNvSpPr txBox="1">
              <a:spLocks/>
            </p:cNvSpPr>
            <p:nvPr/>
          </p:nvSpPr>
          <p:spPr bwMode="gray">
            <a:xfrm>
              <a:off x="8078331"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AUG</a:t>
              </a:r>
            </a:p>
          </p:txBody>
        </p:sp>
        <p:sp>
          <p:nvSpPr>
            <p:cNvPr id="71" name="Title 1">
              <a:extLst>
                <a:ext uri="{FF2B5EF4-FFF2-40B4-BE49-F238E27FC236}">
                  <a16:creationId xmlns:a16="http://schemas.microsoft.com/office/drawing/2014/main" id="{FD777305-2577-4279-A395-62076DA5AE79}"/>
                </a:ext>
              </a:extLst>
            </p:cNvPr>
            <p:cNvSpPr txBox="1">
              <a:spLocks/>
            </p:cNvSpPr>
            <p:nvPr/>
          </p:nvSpPr>
          <p:spPr bwMode="gray">
            <a:xfrm>
              <a:off x="9213845"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SEP</a:t>
              </a:r>
            </a:p>
          </p:txBody>
        </p:sp>
        <p:sp>
          <p:nvSpPr>
            <p:cNvPr id="72" name="Title 1">
              <a:extLst>
                <a:ext uri="{FF2B5EF4-FFF2-40B4-BE49-F238E27FC236}">
                  <a16:creationId xmlns:a16="http://schemas.microsoft.com/office/drawing/2014/main" id="{DBC1C7C6-CE7E-488D-BBE5-55134C385E52}"/>
                </a:ext>
              </a:extLst>
            </p:cNvPr>
            <p:cNvSpPr txBox="1">
              <a:spLocks/>
            </p:cNvSpPr>
            <p:nvPr/>
          </p:nvSpPr>
          <p:spPr bwMode="gray">
            <a:xfrm>
              <a:off x="10349359"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OCT</a:t>
              </a:r>
            </a:p>
          </p:txBody>
        </p:sp>
        <p:sp>
          <p:nvSpPr>
            <p:cNvPr id="73" name="Title 1">
              <a:extLst>
                <a:ext uri="{FF2B5EF4-FFF2-40B4-BE49-F238E27FC236}">
                  <a16:creationId xmlns:a16="http://schemas.microsoft.com/office/drawing/2014/main" id="{00BC2E8E-4561-4847-956D-917BB8AFDBEF}"/>
                </a:ext>
              </a:extLst>
            </p:cNvPr>
            <p:cNvSpPr txBox="1">
              <a:spLocks/>
            </p:cNvSpPr>
            <p:nvPr/>
          </p:nvSpPr>
          <p:spPr bwMode="gray">
            <a:xfrm>
              <a:off x="1148487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NOV</a:t>
              </a:r>
            </a:p>
          </p:txBody>
        </p:sp>
        <p:sp>
          <p:nvSpPr>
            <p:cNvPr id="74" name="Title 1">
              <a:extLst>
                <a:ext uri="{FF2B5EF4-FFF2-40B4-BE49-F238E27FC236}">
                  <a16:creationId xmlns:a16="http://schemas.microsoft.com/office/drawing/2014/main" id="{204CA197-204F-44E0-89BA-0D181A72301B}"/>
                </a:ext>
              </a:extLst>
            </p:cNvPr>
            <p:cNvSpPr txBox="1">
              <a:spLocks/>
            </p:cNvSpPr>
            <p:nvPr/>
          </p:nvSpPr>
          <p:spPr bwMode="gray">
            <a:xfrm>
              <a:off x="12620387"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DEC</a:t>
              </a:r>
            </a:p>
          </p:txBody>
        </p:sp>
      </p:grpSp>
      <p:cxnSp>
        <p:nvCxnSpPr>
          <p:cNvPr id="75" name="Straight Connector 74">
            <a:extLst>
              <a:ext uri="{FF2B5EF4-FFF2-40B4-BE49-F238E27FC236}">
                <a16:creationId xmlns:a16="http://schemas.microsoft.com/office/drawing/2014/main" id="{DFAE185E-9170-4837-870D-666400CE4073}"/>
              </a:ext>
            </a:extLst>
          </p:cNvPr>
          <p:cNvCxnSpPr>
            <a:cxnSpLocks/>
          </p:cNvCxnSpPr>
          <p:nvPr/>
        </p:nvCxnSpPr>
        <p:spPr>
          <a:xfrm flipV="1">
            <a:off x="1971544" y="3661185"/>
            <a:ext cx="0" cy="183821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69D20CF6-BF71-45CE-AE58-1CDF28C5745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8350" y="4479817"/>
            <a:ext cx="901553" cy="716084"/>
          </a:xfrm>
          <a:prstGeom prst="rect">
            <a:avLst/>
          </a:prstGeom>
        </p:spPr>
      </p:pic>
      <p:pic>
        <p:nvPicPr>
          <p:cNvPr id="81" name="Picture 2" descr="Sonic the Hedgehog 2 logo teases beloved character (and fans are in a spin)  | Creative Bloq">
            <a:extLst>
              <a:ext uri="{FF2B5EF4-FFF2-40B4-BE49-F238E27FC236}">
                <a16:creationId xmlns:a16="http://schemas.microsoft.com/office/drawing/2014/main" id="{6EC5238C-93A0-4A2C-8B2D-B5FFFF2B0596}"/>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9881" b="20753"/>
          <a:stretch/>
        </p:blipFill>
        <p:spPr bwMode="auto">
          <a:xfrm>
            <a:off x="3078805" y="2855188"/>
            <a:ext cx="1676267" cy="557101"/>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Connector 81">
            <a:extLst>
              <a:ext uri="{FF2B5EF4-FFF2-40B4-BE49-F238E27FC236}">
                <a16:creationId xmlns:a16="http://schemas.microsoft.com/office/drawing/2014/main" id="{CC4EE19E-3C99-47C6-8F52-D8873C4ED2C9}"/>
              </a:ext>
            </a:extLst>
          </p:cNvPr>
          <p:cNvCxnSpPr>
            <a:cxnSpLocks/>
          </p:cNvCxnSpPr>
          <p:nvPr/>
        </p:nvCxnSpPr>
        <p:spPr>
          <a:xfrm flipV="1">
            <a:off x="4028091" y="3362545"/>
            <a:ext cx="0" cy="46739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E069B5CB-4D54-48BA-A094-21429FBF252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2032" t="36927" r="10471" b="30570"/>
          <a:stretch/>
        </p:blipFill>
        <p:spPr>
          <a:xfrm>
            <a:off x="6721474" y="5426860"/>
            <a:ext cx="1535511" cy="604408"/>
          </a:xfrm>
          <a:prstGeom prst="rect">
            <a:avLst/>
          </a:prstGeom>
        </p:spPr>
      </p:pic>
      <p:pic>
        <p:nvPicPr>
          <p:cNvPr id="85" name="Picture 84">
            <a:extLst>
              <a:ext uri="{FF2B5EF4-FFF2-40B4-BE49-F238E27FC236}">
                <a16:creationId xmlns:a16="http://schemas.microsoft.com/office/drawing/2014/main" id="{C53396C5-D077-4125-9A99-16E08619983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050650" y="4866858"/>
            <a:ext cx="1287429" cy="591715"/>
          </a:xfrm>
          <a:prstGeom prst="rect">
            <a:avLst/>
          </a:prstGeom>
        </p:spPr>
      </p:pic>
      <p:pic>
        <p:nvPicPr>
          <p:cNvPr id="86" name="Picture 85">
            <a:extLst>
              <a:ext uri="{FF2B5EF4-FFF2-40B4-BE49-F238E27FC236}">
                <a16:creationId xmlns:a16="http://schemas.microsoft.com/office/drawing/2014/main" id="{59DB4EB4-A85A-4493-A8D5-748A29A4F620}"/>
              </a:ext>
            </a:extLst>
          </p:cNvPr>
          <p:cNvPicPr>
            <a:picLocks noChangeAspect="1"/>
          </p:cNvPicPr>
          <p:nvPr/>
        </p:nvPicPr>
        <p:blipFill rotWithShape="1">
          <a:blip r:embed="rId20"/>
          <a:srcRect t="20362" b="20268"/>
          <a:stretch/>
        </p:blipFill>
        <p:spPr>
          <a:xfrm>
            <a:off x="3281806" y="4011795"/>
            <a:ext cx="1299506" cy="436421"/>
          </a:xfrm>
          <a:prstGeom prst="rect">
            <a:avLst/>
          </a:prstGeom>
        </p:spPr>
      </p:pic>
      <p:pic>
        <p:nvPicPr>
          <p:cNvPr id="88" name="Picture 87">
            <a:extLst>
              <a:ext uri="{FF2B5EF4-FFF2-40B4-BE49-F238E27FC236}">
                <a16:creationId xmlns:a16="http://schemas.microsoft.com/office/drawing/2014/main" id="{47091295-7A58-4AF0-AFCB-155C1C0D799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32719" b="14494"/>
          <a:stretch/>
        </p:blipFill>
        <p:spPr>
          <a:xfrm>
            <a:off x="5053391" y="4849892"/>
            <a:ext cx="1709854" cy="602198"/>
          </a:xfrm>
          <a:prstGeom prst="rect">
            <a:avLst/>
          </a:prstGeom>
        </p:spPr>
      </p:pic>
      <p:pic>
        <p:nvPicPr>
          <p:cNvPr id="14" name="Picture 13">
            <a:extLst>
              <a:ext uri="{FF2B5EF4-FFF2-40B4-BE49-F238E27FC236}">
                <a16:creationId xmlns:a16="http://schemas.microsoft.com/office/drawing/2014/main" id="{512A01FD-B144-4E17-A274-B07A04D218C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36934" t="3708" r="36484" b="75684"/>
          <a:stretch/>
        </p:blipFill>
        <p:spPr>
          <a:xfrm>
            <a:off x="1431446" y="5727023"/>
            <a:ext cx="1118382" cy="866997"/>
          </a:xfrm>
          <a:prstGeom prst="rect">
            <a:avLst/>
          </a:prstGeom>
        </p:spPr>
      </p:pic>
      <p:cxnSp>
        <p:nvCxnSpPr>
          <p:cNvPr id="89" name="Straight Connector 88">
            <a:extLst>
              <a:ext uri="{FF2B5EF4-FFF2-40B4-BE49-F238E27FC236}">
                <a16:creationId xmlns:a16="http://schemas.microsoft.com/office/drawing/2014/main" id="{D96AB7CA-9EF3-454D-ACFE-FA5E23D76A10}"/>
              </a:ext>
            </a:extLst>
          </p:cNvPr>
          <p:cNvCxnSpPr>
            <a:cxnSpLocks/>
          </p:cNvCxnSpPr>
          <p:nvPr/>
        </p:nvCxnSpPr>
        <p:spPr>
          <a:xfrm flipV="1">
            <a:off x="7455179" y="3643810"/>
            <a:ext cx="21265" cy="163067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2382CC8-3B8C-4DCB-9D8B-99822D785448}"/>
              </a:ext>
            </a:extLst>
          </p:cNvPr>
          <p:cNvCxnSpPr>
            <a:cxnSpLocks/>
          </p:cNvCxnSpPr>
          <p:nvPr/>
        </p:nvCxnSpPr>
        <p:spPr>
          <a:xfrm flipV="1">
            <a:off x="5539267" y="3875827"/>
            <a:ext cx="0" cy="87565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BF9DFAEC-DD81-40D9-B1C6-9912920AB9A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4811" t="29992" r="14914" b="39109"/>
          <a:stretch/>
        </p:blipFill>
        <p:spPr>
          <a:xfrm>
            <a:off x="5710112" y="4319543"/>
            <a:ext cx="1717946" cy="315919"/>
          </a:xfrm>
          <a:prstGeom prst="rect">
            <a:avLst/>
          </a:prstGeom>
        </p:spPr>
      </p:pic>
    </p:spTree>
    <p:extLst>
      <p:ext uri="{BB962C8B-B14F-4D97-AF65-F5344CB8AC3E}">
        <p14:creationId xmlns:p14="http://schemas.microsoft.com/office/powerpoint/2010/main" val="241362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90847"/>
            <a:ext cx="3116263" cy="243656"/>
          </a:xfrm>
        </p:spPr>
        <p:txBody>
          <a:bodyPr/>
          <a:lstStyle/>
          <a:p>
            <a:r>
              <a:rPr lang="en-US" dirty="0"/>
              <a:t>Source: DCM</a:t>
            </a:r>
          </a:p>
        </p:txBody>
      </p:sp>
      <p:sp>
        <p:nvSpPr>
          <p:cNvPr id="3" name="Title 2"/>
          <p:cNvSpPr>
            <a:spLocks noGrp="1"/>
          </p:cNvSpPr>
          <p:nvPr>
            <p:ph type="title"/>
          </p:nvPr>
        </p:nvSpPr>
        <p:spPr/>
        <p:txBody>
          <a:bodyPr/>
          <a:lstStyle/>
          <a:p>
            <a:r>
              <a:rPr lang="en-US" dirty="0"/>
              <a:t>2022 - uk cinema admissions forecast vs 2019</a:t>
            </a:r>
          </a:p>
        </p:txBody>
      </p:sp>
      <p:sp>
        <p:nvSpPr>
          <p:cNvPr id="4" name="TextBox 3">
            <a:extLst>
              <a:ext uri="{FF2B5EF4-FFF2-40B4-BE49-F238E27FC236}">
                <a16:creationId xmlns:a16="http://schemas.microsoft.com/office/drawing/2014/main" id="{C27FFFBD-9688-4BDA-B281-7B88CC4D39A7}"/>
              </a:ext>
            </a:extLst>
          </p:cNvPr>
          <p:cNvSpPr txBox="1"/>
          <p:nvPr/>
        </p:nvSpPr>
        <p:spPr>
          <a:xfrm>
            <a:off x="10861610" y="6005111"/>
            <a:ext cx="2432589" cy="1015663"/>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UK Cinema Admissions:</a:t>
            </a:r>
          </a:p>
          <a:p>
            <a:pPr lvl="0" algn="r">
              <a:defRPr/>
            </a:pPr>
            <a:r>
              <a:rPr kumimoji="0" lang="en-US"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2019: 176m</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2020:   44m</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2021:   74m</a:t>
            </a:r>
          </a:p>
          <a:p>
            <a:pPr marL="0" marR="0" lvl="0" indent="0" algn="r"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2022(f): 145m</a:t>
            </a:r>
            <a:endParaRPr kumimoji="0" lang="en-GB" sz="11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endParaRPr>
          </a:p>
        </p:txBody>
      </p:sp>
      <p:graphicFrame>
        <p:nvGraphicFramePr>
          <p:cNvPr id="6" name="Chart 5">
            <a:extLst>
              <a:ext uri="{FF2B5EF4-FFF2-40B4-BE49-F238E27FC236}">
                <a16:creationId xmlns:a16="http://schemas.microsoft.com/office/drawing/2014/main" id="{502C3D20-297B-40AA-89E5-29ED36C7662D}"/>
              </a:ext>
            </a:extLst>
          </p:cNvPr>
          <p:cNvGraphicFramePr>
            <a:graphicFrameLocks/>
          </p:cNvGraphicFramePr>
          <p:nvPr>
            <p:extLst>
              <p:ext uri="{D42A27DB-BD31-4B8C-83A1-F6EECF244321}">
                <p14:modId xmlns:p14="http://schemas.microsoft.com/office/powerpoint/2010/main" val="540410674"/>
              </p:ext>
            </p:extLst>
          </p:nvPr>
        </p:nvGraphicFramePr>
        <p:xfrm>
          <a:off x="935831" y="1042760"/>
          <a:ext cx="10267496" cy="56609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50D499A-9F31-47A5-AE14-935F62B06F90}"/>
              </a:ext>
            </a:extLst>
          </p:cNvPr>
          <p:cNvSpPr txBox="1"/>
          <p:nvPr/>
        </p:nvSpPr>
        <p:spPr>
          <a:xfrm>
            <a:off x="10492567" y="1291771"/>
            <a:ext cx="738086" cy="3077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2019</a:t>
            </a:r>
            <a:endParaRPr kumimoji="0" lang="en-GB"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4F84A120-34D8-4569-B11B-6F8546A0F9E2}"/>
              </a:ext>
            </a:extLst>
          </p:cNvPr>
          <p:cNvSpPr txBox="1"/>
          <p:nvPr/>
        </p:nvSpPr>
        <p:spPr>
          <a:xfrm>
            <a:off x="10646803" y="2383984"/>
            <a:ext cx="738086" cy="3077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2022</a:t>
            </a:r>
            <a:endParaRPr kumimoji="0" lang="en-GB"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0" name="Text Placeholder 25">
            <a:extLst>
              <a:ext uri="{FF2B5EF4-FFF2-40B4-BE49-F238E27FC236}">
                <a16:creationId xmlns:a16="http://schemas.microsoft.com/office/drawing/2014/main" id="{D49C6E5F-097E-455D-A613-2001D0C62812}"/>
              </a:ext>
            </a:extLst>
          </p:cNvPr>
          <p:cNvSpPr txBox="1">
            <a:spLocks/>
          </p:cNvSpPr>
          <p:nvPr/>
        </p:nvSpPr>
        <p:spPr>
          <a:xfrm>
            <a:off x="177402" y="60378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400" b="1" i="0" u="none" strike="noStrike" kern="1200" cap="none" spc="0" normalizeH="0" baseline="0" noProof="0" dirty="0">
                <a:ln>
                  <a:noFill/>
                </a:ln>
                <a:solidFill>
                  <a:srgbClr val="8A8A8D"/>
                </a:solidFill>
                <a:effectLst/>
                <a:uLnTx/>
                <a:uFillTx/>
                <a:latin typeface="Arial"/>
                <a:ea typeface="+mn-ea"/>
                <a:cs typeface="+mn-cs"/>
              </a:rPr>
              <a:t>Across the year admissions are anticipated to round out at c.80% of 2019’s total.</a:t>
            </a: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spTree>
    <p:extLst>
      <p:ext uri="{BB962C8B-B14F-4D97-AF65-F5344CB8AC3E}">
        <p14:creationId xmlns:p14="http://schemas.microsoft.com/office/powerpoint/2010/main" val="239205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6D5B63-A450-4E30-BE80-28B825B65441}"/>
              </a:ext>
            </a:extLst>
          </p:cNvPr>
          <p:cNvSpPr>
            <a:spLocks noGrp="1"/>
          </p:cNvSpPr>
          <p:nvPr>
            <p:ph type="title"/>
          </p:nvPr>
        </p:nvSpPr>
        <p:spPr/>
        <p:txBody>
          <a:bodyPr/>
          <a:lstStyle/>
          <a:p>
            <a:r>
              <a:rPr lang="en-GB" dirty="0"/>
              <a:t>2022 NON-BARTER TITLES</a:t>
            </a:r>
          </a:p>
        </p:txBody>
      </p:sp>
      <p:pic>
        <p:nvPicPr>
          <p:cNvPr id="3" name="Picture Placeholder 2">
            <a:extLst>
              <a:ext uri="{FF2B5EF4-FFF2-40B4-BE49-F238E27FC236}">
                <a16:creationId xmlns:a16="http://schemas.microsoft.com/office/drawing/2014/main" id="{B38CF7D7-B364-4F9A-90EA-9A2B21FD1D66}"/>
              </a:ext>
            </a:extLst>
          </p:cNvPr>
          <p:cNvPicPr>
            <a:picLocks noGrp="1" noChangeAspect="1"/>
          </p:cNvPicPr>
          <p:nvPr>
            <p:ph type="pic" sz="quarter" idx="34"/>
          </p:nvPr>
        </p:nvPicPr>
        <p:blipFill>
          <a:blip r:embed="rId2" cstate="print">
            <a:extLst>
              <a:ext uri="{28A0092B-C50C-407E-A947-70E740481C1C}">
                <a14:useLocalDpi xmlns:a14="http://schemas.microsoft.com/office/drawing/2010/main"/>
              </a:ext>
            </a:extLst>
          </a:blip>
          <a:srcRect l="26" r="26"/>
          <a:stretch>
            <a:fillRect/>
          </a:stretch>
        </p:blipFill>
        <p:spPr/>
      </p:pic>
      <p:sp>
        <p:nvSpPr>
          <p:cNvPr id="11" name="Text Placeholder 10">
            <a:extLst>
              <a:ext uri="{FF2B5EF4-FFF2-40B4-BE49-F238E27FC236}">
                <a16:creationId xmlns:a16="http://schemas.microsoft.com/office/drawing/2014/main" id="{03C6656D-D082-475A-BA8A-04B82F2A02BD}"/>
              </a:ext>
            </a:extLst>
          </p:cNvPr>
          <p:cNvSpPr>
            <a:spLocks noGrp="1"/>
          </p:cNvSpPr>
          <p:nvPr>
            <p:ph type="body" sz="quarter" idx="27"/>
          </p:nvPr>
        </p:nvSpPr>
        <p:spPr>
          <a:xfrm>
            <a:off x="270624" y="662409"/>
            <a:ext cx="10683126" cy="521405"/>
          </a:xfrm>
        </p:spPr>
        <p:txBody>
          <a:bodyPr/>
          <a:lstStyle/>
          <a:p>
            <a:r>
              <a:rPr lang="en-GB" dirty="0"/>
              <a:t>We will not accept barter on these designed non-barter films across the year</a:t>
            </a:r>
          </a:p>
          <a:p>
            <a:endParaRPr lang="en-GB" dirty="0"/>
          </a:p>
        </p:txBody>
      </p:sp>
      <p:pic>
        <p:nvPicPr>
          <p:cNvPr id="5" name="Picture Placeholder 4">
            <a:extLst>
              <a:ext uri="{FF2B5EF4-FFF2-40B4-BE49-F238E27FC236}">
                <a16:creationId xmlns:a16="http://schemas.microsoft.com/office/drawing/2014/main" id="{BA4E2114-6C52-4537-B81A-0E92FC01B702}"/>
              </a:ext>
            </a:extLst>
          </p:cNvPr>
          <p:cNvPicPr>
            <a:picLocks noGrp="1" noChangeAspect="1"/>
          </p:cNvPicPr>
          <p:nvPr>
            <p:ph type="pic" sz="quarter" idx="37"/>
          </p:nvPr>
        </p:nvPicPr>
        <p:blipFill>
          <a:blip r:embed="rId3" cstate="print">
            <a:extLst>
              <a:ext uri="{28A0092B-C50C-407E-A947-70E740481C1C}">
                <a14:useLocalDpi xmlns:a14="http://schemas.microsoft.com/office/drawing/2010/main"/>
              </a:ext>
            </a:extLst>
          </a:blip>
          <a:srcRect t="97" b="97"/>
          <a:stretch>
            <a:fillRect/>
          </a:stretch>
        </p:blipFill>
        <p:spPr/>
      </p:pic>
      <p:pic>
        <p:nvPicPr>
          <p:cNvPr id="26" name="Picture Placeholder 25">
            <a:extLst>
              <a:ext uri="{FF2B5EF4-FFF2-40B4-BE49-F238E27FC236}">
                <a16:creationId xmlns:a16="http://schemas.microsoft.com/office/drawing/2014/main" id="{8CC08767-0CED-47FB-B68C-5327697FD276}"/>
              </a:ext>
            </a:extLst>
          </p:cNvPr>
          <p:cNvPicPr>
            <a:picLocks noGrp="1" noChangeAspect="1"/>
          </p:cNvPicPr>
          <p:nvPr>
            <p:ph type="pic" sz="quarter" idx="38"/>
          </p:nvPr>
        </p:nvPicPr>
        <p:blipFill>
          <a:blip r:embed="rId4" cstate="print">
            <a:extLst>
              <a:ext uri="{28A0092B-C50C-407E-A947-70E740481C1C}">
                <a14:useLocalDpi xmlns:a14="http://schemas.microsoft.com/office/drawing/2010/main"/>
              </a:ext>
            </a:extLst>
          </a:blip>
          <a:srcRect l="2" r="2"/>
          <a:stretch>
            <a:fillRect/>
          </a:stretch>
        </p:blipFill>
        <p:spPr/>
      </p:pic>
      <p:pic>
        <p:nvPicPr>
          <p:cNvPr id="28" name="Picture Placeholder 27">
            <a:extLst>
              <a:ext uri="{FF2B5EF4-FFF2-40B4-BE49-F238E27FC236}">
                <a16:creationId xmlns:a16="http://schemas.microsoft.com/office/drawing/2014/main" id="{D2282C12-2519-4084-945C-F5F1C5A75421}"/>
              </a:ext>
            </a:extLst>
          </p:cNvPr>
          <p:cNvPicPr>
            <a:picLocks noGrp="1" noChangeAspect="1"/>
          </p:cNvPicPr>
          <p:nvPr>
            <p:ph type="pic" sz="quarter" idx="39"/>
          </p:nvPr>
        </p:nvPicPr>
        <p:blipFill>
          <a:blip r:embed="rId5" cstate="print">
            <a:extLst>
              <a:ext uri="{28A0092B-C50C-407E-A947-70E740481C1C}">
                <a14:useLocalDpi xmlns:a14="http://schemas.microsoft.com/office/drawing/2010/main"/>
              </a:ext>
            </a:extLst>
          </a:blip>
          <a:srcRect l="10" r="10"/>
          <a:stretch>
            <a:fillRect/>
          </a:stretch>
        </p:blipFill>
        <p:spPr/>
      </p:pic>
      <p:sp>
        <p:nvSpPr>
          <p:cNvPr id="37" name="Text Placeholder 10">
            <a:extLst>
              <a:ext uri="{FF2B5EF4-FFF2-40B4-BE49-F238E27FC236}">
                <a16:creationId xmlns:a16="http://schemas.microsoft.com/office/drawing/2014/main" id="{308E6042-199E-487E-8A76-10615E54CDDC}"/>
              </a:ext>
            </a:extLst>
          </p:cNvPr>
          <p:cNvSpPr>
            <a:spLocks noGrp="1"/>
          </p:cNvSpPr>
          <p:nvPr>
            <p:ph type="body" sz="quarter" idx="35"/>
          </p:nvPr>
        </p:nvSpPr>
        <p:spPr>
          <a:xfrm>
            <a:off x="537540" y="6008151"/>
            <a:ext cx="1862578" cy="152078"/>
          </a:xfrm>
        </p:spPr>
        <p:txBody>
          <a:bodyPr/>
          <a:lstStyle/>
          <a:p>
            <a:r>
              <a:rPr lang="en-GB" dirty="0"/>
              <a:t>Jurassic World: Dominion	</a:t>
            </a:r>
          </a:p>
        </p:txBody>
      </p:sp>
      <p:sp>
        <p:nvSpPr>
          <p:cNvPr id="38" name="Text Placeholder 11">
            <a:extLst>
              <a:ext uri="{FF2B5EF4-FFF2-40B4-BE49-F238E27FC236}">
                <a16:creationId xmlns:a16="http://schemas.microsoft.com/office/drawing/2014/main" id="{F0C5B4B3-CC19-4957-BE68-C87C49B83641}"/>
              </a:ext>
            </a:extLst>
          </p:cNvPr>
          <p:cNvSpPr>
            <a:spLocks noGrp="1"/>
          </p:cNvSpPr>
          <p:nvPr>
            <p:ph type="body" sz="quarter" idx="36"/>
          </p:nvPr>
        </p:nvSpPr>
        <p:spPr>
          <a:xfrm>
            <a:off x="537540" y="6220741"/>
            <a:ext cx="1862578" cy="369882"/>
          </a:xfrm>
        </p:spPr>
        <p:txBody>
          <a:bodyPr/>
          <a:lstStyle/>
          <a:p>
            <a:r>
              <a:rPr lang="en-GB" dirty="0"/>
              <a:t>10 June</a:t>
            </a:r>
          </a:p>
        </p:txBody>
      </p:sp>
      <p:sp>
        <p:nvSpPr>
          <p:cNvPr id="39" name="Text Placeholder 12">
            <a:extLst>
              <a:ext uri="{FF2B5EF4-FFF2-40B4-BE49-F238E27FC236}">
                <a16:creationId xmlns:a16="http://schemas.microsoft.com/office/drawing/2014/main" id="{7EC5F085-DC76-4CFF-AAA6-9CDD91B00F33}"/>
              </a:ext>
            </a:extLst>
          </p:cNvPr>
          <p:cNvSpPr txBox="1">
            <a:spLocks/>
          </p:cNvSpPr>
          <p:nvPr/>
        </p:nvSpPr>
        <p:spPr bwMode="gray">
          <a:xfrm>
            <a:off x="3722700" y="6008151"/>
            <a:ext cx="1862578" cy="152078"/>
          </a:xfrm>
          <a:prstGeom prst="rect">
            <a:avLst/>
          </a:prstGeom>
        </p:spPr>
        <p:txBody>
          <a:bodyPr vert="horz" lIns="0" tIns="0" rIns="0" bIns="0" rtlCol="0" anchor="t" anchorCtr="0">
            <a:noAutofit/>
          </a:bodyPr>
          <a:lstStyle>
            <a:lvl1pPr indent="0">
              <a:lnSpc>
                <a:spcPts val="1100"/>
              </a:lnSpc>
              <a:spcBef>
                <a:spcPts val="0"/>
              </a:spcBef>
              <a:buClr>
                <a:srgbClr val="FFFFFF"/>
              </a:buClr>
              <a:buSzPct val="100000"/>
              <a:buFont typeface="Arial"/>
              <a:buNone/>
              <a:defRPr sz="1000" b="1" baseline="0"/>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Thor: Love and Thunder</a:t>
            </a:r>
          </a:p>
        </p:txBody>
      </p:sp>
      <p:sp>
        <p:nvSpPr>
          <p:cNvPr id="40" name="Text Placeholder 13">
            <a:extLst>
              <a:ext uri="{FF2B5EF4-FFF2-40B4-BE49-F238E27FC236}">
                <a16:creationId xmlns:a16="http://schemas.microsoft.com/office/drawing/2014/main" id="{704A8A1C-C3DE-4DF7-B457-84DA5B1F2B7D}"/>
              </a:ext>
            </a:extLst>
          </p:cNvPr>
          <p:cNvSpPr txBox="1">
            <a:spLocks/>
          </p:cNvSpPr>
          <p:nvPr/>
        </p:nvSpPr>
        <p:spPr bwMode="gray">
          <a:xfrm>
            <a:off x="3722700" y="6220741"/>
            <a:ext cx="1862578" cy="369882"/>
          </a:xfrm>
          <a:prstGeom prst="rect">
            <a:avLst/>
          </a:prstGeom>
        </p:spPr>
        <p:txBody>
          <a:bodyPr vert="horz" lIns="0" tIns="0" rIns="0" bIns="0" rtlCol="0" anchor="t" anchorCtr="0">
            <a:noAutofit/>
          </a:bodyPr>
          <a:lstStyle>
            <a:lvl1pPr indent="0">
              <a:lnSpc>
                <a:spcPts val="1100"/>
              </a:lnSpc>
              <a:spcBef>
                <a:spcPts val="0"/>
              </a:spcBef>
              <a:buClr>
                <a:srgbClr val="FFFFFF"/>
              </a:buClr>
              <a:buSzPct val="100000"/>
              <a:buFont typeface="Arial"/>
              <a:buNone/>
              <a:defRPr sz="1000" b="0" baseline="0">
                <a:solidFill>
                  <a:schemeClr val="accent6"/>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a:t>8 July</a:t>
            </a:r>
            <a:endParaRPr lang="en-GB" dirty="0"/>
          </a:p>
        </p:txBody>
      </p:sp>
      <p:sp>
        <p:nvSpPr>
          <p:cNvPr id="41" name="Text Placeholder 16">
            <a:extLst>
              <a:ext uri="{FF2B5EF4-FFF2-40B4-BE49-F238E27FC236}">
                <a16:creationId xmlns:a16="http://schemas.microsoft.com/office/drawing/2014/main" id="{69E40885-E85B-4E15-92CF-11A92D78868A}"/>
              </a:ext>
            </a:extLst>
          </p:cNvPr>
          <p:cNvSpPr txBox="1">
            <a:spLocks/>
          </p:cNvSpPr>
          <p:nvPr/>
        </p:nvSpPr>
        <p:spPr bwMode="gray">
          <a:xfrm>
            <a:off x="6864452" y="6008151"/>
            <a:ext cx="2093186" cy="152078"/>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a:t>Black Panther: Wakanda Forever</a:t>
            </a:r>
            <a:endParaRPr lang="en-GB" dirty="0"/>
          </a:p>
        </p:txBody>
      </p:sp>
      <p:sp>
        <p:nvSpPr>
          <p:cNvPr id="42" name="Text Placeholder 17">
            <a:extLst>
              <a:ext uri="{FF2B5EF4-FFF2-40B4-BE49-F238E27FC236}">
                <a16:creationId xmlns:a16="http://schemas.microsoft.com/office/drawing/2014/main" id="{0A22EABB-830B-4AA5-9EBB-AD3FAE0D5FB6}"/>
              </a:ext>
            </a:extLst>
          </p:cNvPr>
          <p:cNvSpPr txBox="1">
            <a:spLocks/>
          </p:cNvSpPr>
          <p:nvPr/>
        </p:nvSpPr>
        <p:spPr bwMode="gray">
          <a:xfrm>
            <a:off x="6864452" y="6220741"/>
            <a:ext cx="1862578" cy="369882"/>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a:t>11 November</a:t>
            </a:r>
            <a:endParaRPr lang="en-GB" dirty="0"/>
          </a:p>
        </p:txBody>
      </p:sp>
      <p:sp>
        <p:nvSpPr>
          <p:cNvPr id="43" name="Text Placeholder 19">
            <a:extLst>
              <a:ext uri="{FF2B5EF4-FFF2-40B4-BE49-F238E27FC236}">
                <a16:creationId xmlns:a16="http://schemas.microsoft.com/office/drawing/2014/main" id="{82E9D854-9C32-4C07-A5F5-C5FD7E201546}"/>
              </a:ext>
            </a:extLst>
          </p:cNvPr>
          <p:cNvSpPr txBox="1">
            <a:spLocks/>
          </p:cNvSpPr>
          <p:nvPr/>
        </p:nvSpPr>
        <p:spPr>
          <a:xfrm>
            <a:off x="10016478" y="6008151"/>
            <a:ext cx="1862578" cy="152078"/>
          </a:xfrm>
          <a:prstGeom prst="rect">
            <a:avLst/>
          </a:prstGeom>
        </p:spPr>
        <p:txBody>
          <a:bodyPr vert="horz" lIns="0" tIns="0" rIns="0" bIns="0" rtlCol="0" anchor="t" anchorCtr="0">
            <a:noAutofit/>
          </a:bodyPr>
          <a:lstStyle>
            <a:lvl1pPr indent="0">
              <a:lnSpc>
                <a:spcPts val="1100"/>
              </a:lnSpc>
              <a:spcBef>
                <a:spcPts val="0"/>
              </a:spcBef>
              <a:buClr>
                <a:srgbClr val="FFFFFF"/>
              </a:buClr>
              <a:buSzPct val="100000"/>
              <a:buFont typeface="Arial"/>
              <a:buNone/>
              <a:defRPr sz="1000" b="1" baseline="0"/>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Avatar 2</a:t>
            </a:r>
          </a:p>
        </p:txBody>
      </p:sp>
      <p:sp>
        <p:nvSpPr>
          <p:cNvPr id="44" name="Text Placeholder 20">
            <a:extLst>
              <a:ext uri="{FF2B5EF4-FFF2-40B4-BE49-F238E27FC236}">
                <a16:creationId xmlns:a16="http://schemas.microsoft.com/office/drawing/2014/main" id="{8B43C34B-E819-433F-A08B-ADCD2C75535C}"/>
              </a:ext>
            </a:extLst>
          </p:cNvPr>
          <p:cNvSpPr txBox="1">
            <a:spLocks/>
          </p:cNvSpPr>
          <p:nvPr/>
        </p:nvSpPr>
        <p:spPr>
          <a:xfrm>
            <a:off x="10016478" y="6220741"/>
            <a:ext cx="1862578" cy="369882"/>
          </a:xfrm>
          <a:prstGeom prst="rect">
            <a:avLst/>
          </a:prstGeom>
        </p:spPr>
        <p:txBody>
          <a:bodyPr vert="horz" lIns="0" tIns="0" rIns="0" bIns="0" rtlCol="0" anchor="t" anchorCtr="0">
            <a:noAutofit/>
          </a:bodyPr>
          <a:lstStyle>
            <a:lvl1pPr indent="0">
              <a:lnSpc>
                <a:spcPts val="1100"/>
              </a:lnSpc>
              <a:spcBef>
                <a:spcPts val="0"/>
              </a:spcBef>
              <a:buClr>
                <a:srgbClr val="FFFFFF"/>
              </a:buClr>
              <a:buSzPct val="100000"/>
              <a:buFont typeface="Arial"/>
              <a:buNone/>
              <a:defRPr sz="1000" b="0" baseline="0">
                <a:solidFill>
                  <a:schemeClr val="accent6"/>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16 December </a:t>
            </a:r>
          </a:p>
        </p:txBody>
      </p:sp>
    </p:spTree>
    <p:extLst>
      <p:ext uri="{BB962C8B-B14F-4D97-AF65-F5344CB8AC3E}">
        <p14:creationId xmlns:p14="http://schemas.microsoft.com/office/powerpoint/2010/main" val="384537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Source: DCM. 2022 calendar year admissions and TVRs.</a:t>
            </a:r>
          </a:p>
        </p:txBody>
      </p:sp>
      <p:sp>
        <p:nvSpPr>
          <p:cNvPr id="3" name="Title 2"/>
          <p:cNvSpPr>
            <a:spLocks noGrp="1"/>
          </p:cNvSpPr>
          <p:nvPr>
            <p:ph type="title"/>
          </p:nvPr>
        </p:nvSpPr>
        <p:spPr/>
        <p:txBody>
          <a:bodyPr/>
          <a:lstStyle/>
          <a:p>
            <a:r>
              <a:rPr lang="en-US" dirty="0"/>
              <a:t>2022 top 10 16-34 BLOCKBUSTER forecasts</a:t>
            </a:r>
          </a:p>
        </p:txBody>
      </p:sp>
      <p:graphicFrame>
        <p:nvGraphicFramePr>
          <p:cNvPr id="4" name="Content Placeholder 5"/>
          <p:cNvGraphicFramePr>
            <a:graphicFrameLocks/>
          </p:cNvGraphicFramePr>
          <p:nvPr>
            <p:extLst>
              <p:ext uri="{D42A27DB-BD31-4B8C-83A1-F6EECF244321}">
                <p14:modId xmlns:p14="http://schemas.microsoft.com/office/powerpoint/2010/main" val="3716386323"/>
              </p:ext>
            </p:extLst>
          </p:nvPr>
        </p:nvGraphicFramePr>
        <p:xfrm>
          <a:off x="561562" y="1088564"/>
          <a:ext cx="5629688" cy="5673710"/>
        </p:xfrm>
        <a:graphic>
          <a:graphicData uri="http://schemas.openxmlformats.org/drawingml/2006/table">
            <a:tbl>
              <a:tblPr>
                <a:tableStyleId>{5C22544A-7EE6-4342-B048-85BDC9FD1C3A}</a:tableStyleId>
              </a:tblPr>
              <a:tblGrid>
                <a:gridCol w="2568592">
                  <a:extLst>
                    <a:ext uri="{9D8B030D-6E8A-4147-A177-3AD203B41FA5}">
                      <a16:colId xmlns:a16="http://schemas.microsoft.com/office/drawing/2014/main" val="20000"/>
                    </a:ext>
                  </a:extLst>
                </a:gridCol>
                <a:gridCol w="1527042">
                  <a:extLst>
                    <a:ext uri="{9D8B030D-6E8A-4147-A177-3AD203B41FA5}">
                      <a16:colId xmlns:a16="http://schemas.microsoft.com/office/drawing/2014/main" val="20003"/>
                    </a:ext>
                  </a:extLst>
                </a:gridCol>
                <a:gridCol w="1534054">
                  <a:extLst>
                    <a:ext uri="{9D8B030D-6E8A-4147-A177-3AD203B41FA5}">
                      <a16:colId xmlns:a16="http://schemas.microsoft.com/office/drawing/2014/main" val="20005"/>
                    </a:ext>
                  </a:extLst>
                </a:gridCol>
              </a:tblGrid>
              <a:tr h="607670">
                <a:tc>
                  <a:txBody>
                    <a:bodyPr/>
                    <a:lstStyle/>
                    <a:p>
                      <a:pPr>
                        <a:lnSpc>
                          <a:spcPts val="1500"/>
                        </a:lnSpc>
                      </a:pPr>
                      <a:endParaRPr lang="en-GB" sz="1200" dirty="0">
                        <a:ln>
                          <a:noFill/>
                        </a:ln>
                        <a:solidFill>
                          <a:schemeClr val="bg1"/>
                        </a:solidFill>
                      </a:endParaRPr>
                    </a:p>
                  </a:txBody>
                  <a:tcPr marL="36000" marR="36000" marT="36000" marB="36000" anchor="b">
                    <a:lnL w="12700" cmpd="sng">
                      <a:noFill/>
                    </a:lnL>
                    <a:lnR w="12700" cap="flat" cmpd="sng" algn="ctr">
                      <a:noFill/>
                      <a:prstDash val="solid"/>
                      <a:round/>
                      <a:headEnd type="none" w="med" len="med"/>
                      <a:tailEnd type="none" w="med" len="med"/>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200" b="1" baseline="0" dirty="0">
                          <a:ln>
                            <a:noFill/>
                          </a:ln>
                          <a:solidFill>
                            <a:schemeClr val="bg1"/>
                          </a:solidFill>
                        </a:rPr>
                        <a:t>Industry Admissions</a:t>
                      </a:r>
                    </a:p>
                  </a:txBody>
                  <a:tcPr marL="36000" marR="36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200" b="1" baseline="0" dirty="0">
                          <a:ln>
                            <a:noFill/>
                          </a:ln>
                          <a:solidFill>
                            <a:schemeClr val="bg1"/>
                          </a:solidFill>
                        </a:rPr>
                        <a:t>16-34 </a:t>
                      </a:r>
                    </a:p>
                    <a:p>
                      <a:pPr algn="ctr">
                        <a:lnSpc>
                          <a:spcPts val="1500"/>
                        </a:lnSpc>
                      </a:pPr>
                      <a:r>
                        <a:rPr lang="en-GB" sz="1200" b="1" baseline="0" dirty="0">
                          <a:ln>
                            <a:noFill/>
                          </a:ln>
                          <a:solidFill>
                            <a:schemeClr val="bg1"/>
                          </a:solidFill>
                        </a:rPr>
                        <a:t>TVRs</a:t>
                      </a:r>
                      <a:endParaRPr lang="en-GB" sz="1200" dirty="0">
                        <a:ln>
                          <a:noFill/>
                        </a:ln>
                        <a:solidFill>
                          <a:schemeClr val="accent6"/>
                        </a:solidFill>
                      </a:endParaRPr>
                    </a:p>
                  </a:txBody>
                  <a:tcPr marL="36000" marR="36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8095">
                <a:tc>
                  <a:txBody>
                    <a:bodyPr/>
                    <a:lstStyle/>
                    <a:p>
                      <a:pPr>
                        <a:lnSpc>
                          <a:spcPct val="100000"/>
                        </a:lnSpc>
                      </a:pPr>
                      <a:r>
                        <a:rPr lang="en-GB" sz="1200" b="1" dirty="0">
                          <a:ln>
                            <a:noFill/>
                          </a:ln>
                          <a:solidFill>
                            <a:schemeClr val="tx2"/>
                          </a:solidFill>
                        </a:rPr>
                        <a:t>Black Panther: Wakanda Forever</a:t>
                      </a:r>
                      <a:endParaRPr lang="en-GB" sz="1200" b="1" dirty="0">
                        <a:ln>
                          <a:noFill/>
                        </a:ln>
                        <a:solidFill>
                          <a:schemeClr val="tx2"/>
                        </a:solidFill>
                        <a:highlight>
                          <a:srgbClr val="FFFF00"/>
                        </a:highlight>
                      </a:endParaRPr>
                    </a:p>
                    <a:p>
                      <a:pPr>
                        <a:lnSpc>
                          <a:spcPct val="100000"/>
                        </a:lnSpc>
                      </a:pPr>
                      <a:r>
                        <a:rPr lang="en-GB" sz="1200" dirty="0">
                          <a:ln>
                            <a:noFill/>
                          </a:ln>
                          <a:solidFill>
                            <a:schemeClr val="accent6"/>
                          </a:solidFill>
                        </a:rPr>
                        <a:t>November</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800" b="1" dirty="0">
                          <a:ln>
                            <a:noFill/>
                          </a:ln>
                          <a:solidFill>
                            <a:schemeClr val="tx2"/>
                          </a:solidFill>
                        </a:rPr>
                        <a:t>5.7m</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800" b="1" dirty="0">
                          <a:ln>
                            <a:noFill/>
                          </a:ln>
                          <a:solidFill>
                            <a:schemeClr val="tx2"/>
                          </a:solidFill>
                        </a:rPr>
                        <a:t>23</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8095">
                <a:tc>
                  <a:txBody>
                    <a:bodyPr/>
                    <a:lstStyle/>
                    <a:p>
                      <a:pPr>
                        <a:lnSpc>
                          <a:spcPct val="100000"/>
                        </a:lnSpc>
                      </a:pPr>
                      <a:r>
                        <a:rPr lang="en-GB" sz="1200" b="1" dirty="0">
                          <a:ln>
                            <a:noFill/>
                          </a:ln>
                          <a:solidFill>
                            <a:schemeClr val="tx2"/>
                          </a:solidFill>
                        </a:rPr>
                        <a:t>The Batman</a:t>
                      </a:r>
                    </a:p>
                    <a:p>
                      <a:pPr>
                        <a:lnSpc>
                          <a:spcPct val="100000"/>
                        </a:lnSpc>
                      </a:pPr>
                      <a:r>
                        <a:rPr lang="en-GB" sz="1200" dirty="0">
                          <a:ln>
                            <a:noFill/>
                          </a:ln>
                          <a:solidFill>
                            <a:schemeClr val="accent6"/>
                          </a:solidFill>
                        </a:rPr>
                        <a:t>March</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5.6m</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dirty="0">
                          <a:ln>
                            <a:noFill/>
                          </a:ln>
                          <a:solidFill>
                            <a:schemeClr val="tx2"/>
                          </a:solidFill>
                        </a:rPr>
                        <a:t>21</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8319239"/>
                  </a:ext>
                </a:extLst>
              </a:tr>
              <a:tr h="478095">
                <a:tc>
                  <a:txBody>
                    <a:bodyPr/>
                    <a:lstStyle/>
                    <a:p>
                      <a:pPr marL="0" algn="l" defTabSz="961844" rtl="0" eaLnBrk="1" latinLnBrk="0" hangingPunct="1">
                        <a:lnSpc>
                          <a:spcPct val="100000"/>
                        </a:lnSpc>
                      </a:pPr>
                      <a:r>
                        <a:rPr lang="en-GB" sz="1200" b="1" kern="1200" dirty="0">
                          <a:ln>
                            <a:noFill/>
                          </a:ln>
                          <a:solidFill>
                            <a:schemeClr val="tx2"/>
                          </a:solidFill>
                          <a:latin typeface="+mn-lt"/>
                          <a:ea typeface="+mn-ea"/>
                          <a:cs typeface="+mn-cs"/>
                        </a:rPr>
                        <a:t>Thor: Love &amp; Thunder</a:t>
                      </a:r>
                    </a:p>
                    <a:p>
                      <a:pPr>
                        <a:lnSpc>
                          <a:spcPct val="100000"/>
                        </a:lnSpc>
                      </a:pPr>
                      <a:r>
                        <a:rPr lang="en-GB" sz="1200" dirty="0">
                          <a:ln>
                            <a:noFill/>
                          </a:ln>
                          <a:solidFill>
                            <a:schemeClr val="accent6"/>
                          </a:solidFill>
                        </a:rPr>
                        <a:t>July</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5.1m</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20</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6896736"/>
                  </a:ext>
                </a:extLst>
              </a:tr>
              <a:tr h="478095">
                <a:tc>
                  <a:txBody>
                    <a:bodyPr/>
                    <a:lstStyle/>
                    <a:p>
                      <a:pPr>
                        <a:lnSpc>
                          <a:spcPct val="100000"/>
                        </a:lnSpc>
                      </a:pPr>
                      <a:r>
                        <a:rPr lang="en-GB" sz="1200" b="1" dirty="0">
                          <a:ln>
                            <a:noFill/>
                          </a:ln>
                          <a:solidFill>
                            <a:schemeClr val="tx2"/>
                          </a:solidFill>
                        </a:rPr>
                        <a:t>Doctor Strange In The Multiverse Of Madness</a:t>
                      </a:r>
                    </a:p>
                    <a:p>
                      <a:pPr>
                        <a:lnSpc>
                          <a:spcPct val="100000"/>
                        </a:lnSpc>
                      </a:pPr>
                      <a:r>
                        <a:rPr lang="en-GB" sz="1200" dirty="0">
                          <a:ln>
                            <a:noFill/>
                          </a:ln>
                          <a:solidFill>
                            <a:schemeClr val="accent6"/>
                          </a:solidFill>
                        </a:rPr>
                        <a:t>May</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3.9m</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15</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7002930"/>
                  </a:ext>
                </a:extLst>
              </a:tr>
              <a:tr h="478095">
                <a:tc>
                  <a:txBody>
                    <a:bodyPr/>
                    <a:lstStyle/>
                    <a:p>
                      <a:pPr>
                        <a:lnSpc>
                          <a:spcPct val="100000"/>
                        </a:lnSpc>
                      </a:pPr>
                      <a:r>
                        <a:rPr lang="en-GB" sz="1200" b="1" dirty="0">
                          <a:ln>
                            <a:noFill/>
                          </a:ln>
                          <a:solidFill>
                            <a:schemeClr val="tx2"/>
                          </a:solidFill>
                        </a:rPr>
                        <a:t>Jurassic World: Dominion</a:t>
                      </a:r>
                    </a:p>
                    <a:p>
                      <a:pPr>
                        <a:lnSpc>
                          <a:spcPct val="100000"/>
                        </a:lnSpc>
                      </a:pPr>
                      <a:r>
                        <a:rPr lang="en-GB" sz="1200" dirty="0">
                          <a:ln>
                            <a:noFill/>
                          </a:ln>
                          <a:solidFill>
                            <a:schemeClr val="accent6"/>
                          </a:solidFill>
                        </a:rPr>
                        <a:t>June</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5.1m</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15</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5984235"/>
                  </a:ext>
                </a:extLst>
              </a:tr>
              <a:tr h="478095">
                <a:tc>
                  <a:txBody>
                    <a:bodyPr/>
                    <a:lstStyle/>
                    <a:p>
                      <a:pPr>
                        <a:lnSpc>
                          <a:spcPct val="100000"/>
                        </a:lnSpc>
                      </a:pPr>
                      <a:r>
                        <a:rPr lang="en-GB" sz="1200" b="1" dirty="0">
                          <a:ln>
                            <a:noFill/>
                          </a:ln>
                          <a:solidFill>
                            <a:schemeClr val="tx2"/>
                          </a:solidFill>
                        </a:rPr>
                        <a:t>Top Gun: Maverick</a:t>
                      </a:r>
                    </a:p>
                    <a:p>
                      <a:pPr>
                        <a:lnSpc>
                          <a:spcPct val="100000"/>
                        </a:lnSpc>
                      </a:pPr>
                      <a:r>
                        <a:rPr lang="en-GB" sz="1200" dirty="0">
                          <a:ln>
                            <a:noFill/>
                          </a:ln>
                          <a:solidFill>
                            <a:schemeClr val="accent6"/>
                          </a:solidFill>
                        </a:rPr>
                        <a:t>May</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4.4m</a:t>
                      </a:r>
                      <a:endParaRPr lang="en-GB" sz="1800" b="1" baseline="30000" dirty="0">
                        <a:ln>
                          <a:noFill/>
                        </a:ln>
                        <a:solidFill>
                          <a:schemeClr val="tx2"/>
                        </a:solidFill>
                      </a:endParaRP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14</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2137019"/>
                  </a:ext>
                </a:extLst>
              </a:tr>
              <a:tr h="478095">
                <a:tc>
                  <a:txBody>
                    <a:bodyPr/>
                    <a:lstStyle/>
                    <a:p>
                      <a:pPr>
                        <a:lnSpc>
                          <a:spcPct val="100000"/>
                        </a:lnSpc>
                      </a:pPr>
                      <a:r>
                        <a:rPr lang="en-GB" sz="1200" b="1" dirty="0">
                          <a:ln>
                            <a:noFill/>
                          </a:ln>
                          <a:solidFill>
                            <a:schemeClr val="tx2"/>
                          </a:solidFill>
                        </a:rPr>
                        <a:t>Avatar 2</a:t>
                      </a:r>
                    </a:p>
                    <a:p>
                      <a:pPr>
                        <a:lnSpc>
                          <a:spcPct val="100000"/>
                        </a:lnSpc>
                      </a:pPr>
                      <a:r>
                        <a:rPr lang="en-GB" sz="1200" dirty="0">
                          <a:ln>
                            <a:noFill/>
                          </a:ln>
                          <a:solidFill>
                            <a:schemeClr val="accent6"/>
                          </a:solidFill>
                        </a:rPr>
                        <a:t>December</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4.9m</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13</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9046113"/>
                  </a:ext>
                </a:extLst>
              </a:tr>
              <a:tr h="478095">
                <a:tc>
                  <a:txBody>
                    <a:bodyPr/>
                    <a:lstStyle/>
                    <a:p>
                      <a:pPr>
                        <a:lnSpc>
                          <a:spcPct val="100000"/>
                        </a:lnSpc>
                      </a:pPr>
                      <a:r>
                        <a:rPr lang="en-GB" sz="1200" b="1" dirty="0">
                          <a:ln>
                            <a:noFill/>
                          </a:ln>
                          <a:solidFill>
                            <a:schemeClr val="tx2"/>
                          </a:solidFill>
                        </a:rPr>
                        <a:t>Fantastic Beasts: Secrets of Dumbledore</a:t>
                      </a:r>
                    </a:p>
                    <a:p>
                      <a:pPr>
                        <a:lnSpc>
                          <a:spcPct val="100000"/>
                        </a:lnSpc>
                      </a:pPr>
                      <a:r>
                        <a:rPr lang="en-GB" sz="1200" dirty="0">
                          <a:ln>
                            <a:noFill/>
                          </a:ln>
                          <a:solidFill>
                            <a:schemeClr val="accent6"/>
                          </a:solidFill>
                        </a:rPr>
                        <a:t>April</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3.2m</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11</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054029"/>
                  </a:ext>
                </a:extLst>
              </a:tr>
              <a:tr h="478095">
                <a:tc>
                  <a:txBody>
                    <a:bodyPr/>
                    <a:lstStyle/>
                    <a:p>
                      <a:pPr>
                        <a:lnSpc>
                          <a:spcPct val="100000"/>
                        </a:lnSpc>
                      </a:pPr>
                      <a:r>
                        <a:rPr lang="en-GB" sz="1200" b="1" dirty="0">
                          <a:ln>
                            <a:noFill/>
                          </a:ln>
                          <a:solidFill>
                            <a:schemeClr val="tx2"/>
                          </a:solidFill>
                        </a:rPr>
                        <a:t>The Flash</a:t>
                      </a:r>
                    </a:p>
                    <a:p>
                      <a:pPr>
                        <a:lnSpc>
                          <a:spcPct val="100000"/>
                        </a:lnSpc>
                      </a:pPr>
                      <a:r>
                        <a:rPr lang="en-GB" sz="1200" dirty="0">
                          <a:ln>
                            <a:noFill/>
                          </a:ln>
                          <a:solidFill>
                            <a:schemeClr val="accent6"/>
                          </a:solidFill>
                        </a:rPr>
                        <a:t>November</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2.6m</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9</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215146"/>
                  </a:ext>
                </a:extLst>
              </a:tr>
              <a:tr h="478095">
                <a:tc>
                  <a:txBody>
                    <a:bodyPr/>
                    <a:lstStyle/>
                    <a:p>
                      <a:pPr>
                        <a:lnSpc>
                          <a:spcPct val="100000"/>
                        </a:lnSpc>
                      </a:pPr>
                      <a:r>
                        <a:rPr lang="en-GB" sz="1200" b="1" dirty="0" err="1">
                          <a:ln>
                            <a:noFill/>
                          </a:ln>
                          <a:solidFill>
                            <a:schemeClr val="tx2"/>
                          </a:solidFill>
                        </a:rPr>
                        <a:t>Morbius</a:t>
                      </a:r>
                      <a:endParaRPr lang="en-GB" sz="1200" b="1" dirty="0">
                        <a:ln>
                          <a:noFill/>
                        </a:ln>
                        <a:solidFill>
                          <a:schemeClr val="tx2"/>
                        </a:solidFill>
                      </a:endParaRPr>
                    </a:p>
                    <a:p>
                      <a:pPr>
                        <a:lnSpc>
                          <a:spcPct val="100000"/>
                        </a:lnSpc>
                      </a:pPr>
                      <a:r>
                        <a:rPr lang="en-GB" sz="1200" dirty="0">
                          <a:ln>
                            <a:noFill/>
                          </a:ln>
                          <a:solidFill>
                            <a:schemeClr val="accent6"/>
                          </a:solidFill>
                        </a:rPr>
                        <a:t>April</a:t>
                      </a:r>
                    </a:p>
                  </a:txBody>
                  <a:tcPr marL="36000" marR="36000" marT="36000" marB="36000" anchor="ctr">
                    <a:lnL w="12700" cmpd="sng">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1.9m</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kern="1200" dirty="0">
                          <a:ln>
                            <a:noFill/>
                          </a:ln>
                          <a:solidFill>
                            <a:schemeClr val="tx2"/>
                          </a:solidFill>
                          <a:latin typeface="+mn-lt"/>
                          <a:ea typeface="+mn-ea"/>
                          <a:cs typeface="+mn-cs"/>
                        </a:rPr>
                        <a:t>8</a:t>
                      </a:r>
                    </a:p>
                  </a:txBody>
                  <a:tcPr marL="36000" marR="36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1639366"/>
                  </a:ext>
                </a:extLst>
              </a:tr>
            </a:tbl>
          </a:graphicData>
        </a:graphic>
      </p:graphicFrame>
      <p:sp>
        <p:nvSpPr>
          <p:cNvPr id="5" name="Text Placeholder 15"/>
          <p:cNvSpPr>
            <a:spLocks noGrp="1"/>
          </p:cNvSpPr>
          <p:nvPr>
            <p:ph type="body" sz="quarter" idx="4294967295"/>
          </p:nvPr>
        </p:nvSpPr>
        <p:spPr>
          <a:xfrm>
            <a:off x="270623" y="651956"/>
            <a:ext cx="8322231" cy="436608"/>
          </a:xfrm>
          <a:prstGeom prst="rect">
            <a:avLst/>
          </a:prstGeom>
        </p:spPr>
        <p:txBody>
          <a:bodyPr lIns="0" tIns="0" rIns="0" bIns="0"/>
          <a:lstStyle/>
          <a:p>
            <a:r>
              <a:rPr lang="en-US" sz="1400" dirty="0">
                <a:solidFill>
                  <a:schemeClr val="accent6"/>
                </a:solidFill>
              </a:rPr>
              <a:t>2022 will be a huge year at cinema with the return of some of the biggest franchises of all time</a:t>
            </a:r>
          </a:p>
        </p:txBody>
      </p:sp>
      <p:pic>
        <p:nvPicPr>
          <p:cNvPr id="7" name="Picture 6">
            <a:extLst>
              <a:ext uri="{FF2B5EF4-FFF2-40B4-BE49-F238E27FC236}">
                <a16:creationId xmlns:a16="http://schemas.microsoft.com/office/drawing/2014/main" id="{1F3AE989-30B0-4A93-B1F5-6DB9D597AF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62333" y="1327198"/>
            <a:ext cx="6185847" cy="5292531"/>
          </a:xfrm>
          <a:prstGeom prst="rect">
            <a:avLst/>
          </a:prstGeom>
        </p:spPr>
      </p:pic>
    </p:spTree>
    <p:extLst>
      <p:ext uri="{BB962C8B-B14F-4D97-AF65-F5344CB8AC3E}">
        <p14:creationId xmlns:p14="http://schemas.microsoft.com/office/powerpoint/2010/main" val="238010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CINEMA HELPS DELIVER MORE OF THE KEY 16-34 AUDIENCE FOR YOUR PLANS</a:t>
            </a:r>
            <a:endParaRPr lang="en-US" dirty="0"/>
          </a:p>
        </p:txBody>
      </p:sp>
      <p:sp>
        <p:nvSpPr>
          <p:cNvPr id="10" name="Text Placeholder 9"/>
          <p:cNvSpPr>
            <a:spLocks noGrp="1"/>
          </p:cNvSpPr>
          <p:nvPr>
            <p:ph type="body" sz="quarter" idx="11"/>
          </p:nvPr>
        </p:nvSpPr>
        <p:spPr>
          <a:xfrm>
            <a:off x="7055708" y="7175220"/>
            <a:ext cx="6242781" cy="246221"/>
          </a:xfrm>
        </p:spPr>
        <p:txBody>
          <a:bodyPr/>
          <a:lstStyle/>
          <a:p>
            <a:r>
              <a:rPr lang="en-GB" b="1" dirty="0"/>
              <a:t>Source: </a:t>
            </a:r>
            <a:r>
              <a:rPr lang="en-GB" dirty="0"/>
              <a:t>IPA Touchpoints Channel Planner &amp; DCM Aston Campaign Planner.  </a:t>
            </a:r>
          </a:p>
          <a:p>
            <a:r>
              <a:rPr lang="en-GB" dirty="0"/>
              <a:t>16-34 adults AGP – </a:t>
            </a:r>
            <a:r>
              <a:rPr lang="en-GB" dirty="0">
                <a:solidFill>
                  <a:schemeClr val="accent4"/>
                </a:solidFill>
              </a:rPr>
              <a:t>March 2022.</a:t>
            </a:r>
            <a:r>
              <a:rPr lang="en-GB" dirty="0"/>
              <a:t> *No agency discount applied to cinema budget. </a:t>
            </a:r>
            <a:endParaRPr lang="en-US" dirty="0"/>
          </a:p>
        </p:txBody>
      </p:sp>
      <p:sp>
        <p:nvSpPr>
          <p:cNvPr id="13" name="Content Placeholder 8"/>
          <p:cNvSpPr>
            <a:spLocks noGrp="1"/>
          </p:cNvSpPr>
          <p:nvPr>
            <p:ph idx="21"/>
          </p:nvPr>
        </p:nvSpPr>
        <p:spPr bwMode="gray">
          <a:xfrm>
            <a:off x="556223" y="4484213"/>
            <a:ext cx="2322512" cy="1631092"/>
          </a:xfrm>
        </p:spPr>
        <p:txBody>
          <a:bodyPr/>
          <a:lstStyle/>
          <a:p>
            <a:pPr lvl="2" algn="ctr">
              <a:lnSpc>
                <a:spcPts val="1600"/>
              </a:lnSpc>
            </a:pPr>
            <a:r>
              <a:rPr lang="en-GB" sz="1300" dirty="0">
                <a:solidFill>
                  <a:schemeClr val="accent3"/>
                </a:solidFill>
              </a:rPr>
              <a:t>TV + VOD ONLY </a:t>
            </a:r>
            <a:endParaRPr lang="en-US" sz="1300" dirty="0">
              <a:solidFill>
                <a:schemeClr val="accent3"/>
              </a:solidFill>
            </a:endParaRPr>
          </a:p>
          <a:p>
            <a:pPr lvl="2" algn="ctr">
              <a:lnSpc>
                <a:spcPts val="1600"/>
              </a:lnSpc>
            </a:pPr>
            <a:endParaRPr lang="en-GB" sz="1300" b="0" dirty="0">
              <a:solidFill>
                <a:schemeClr val="bg1"/>
              </a:solidFill>
            </a:endParaRPr>
          </a:p>
          <a:p>
            <a:pPr lvl="2" algn="ctr">
              <a:lnSpc>
                <a:spcPts val="1600"/>
              </a:lnSpc>
            </a:pPr>
            <a:r>
              <a:rPr lang="en-GB" sz="1300" b="0" dirty="0">
                <a:solidFill>
                  <a:schemeClr val="bg1"/>
                </a:solidFill>
              </a:rPr>
              <a:t>4</a:t>
            </a:r>
            <a:r>
              <a:rPr lang="en-US" sz="1300" b="0" dirty="0">
                <a:solidFill>
                  <a:schemeClr val="bg1"/>
                </a:solidFill>
              </a:rPr>
              <a:t> weeks </a:t>
            </a:r>
          </a:p>
          <a:p>
            <a:pPr lvl="2" algn="ctr">
              <a:lnSpc>
                <a:spcPts val="1600"/>
              </a:lnSpc>
            </a:pPr>
            <a:endParaRPr lang="en-US" sz="1300" b="0" dirty="0">
              <a:solidFill>
                <a:schemeClr val="bg1"/>
              </a:solidFill>
            </a:endParaRPr>
          </a:p>
          <a:p>
            <a:pPr lvl="2" algn="ctr">
              <a:lnSpc>
                <a:spcPts val="1600"/>
              </a:lnSpc>
            </a:pPr>
            <a:r>
              <a:rPr lang="en-US" sz="1300" dirty="0">
                <a:solidFill>
                  <a:schemeClr val="bg1"/>
                </a:solidFill>
              </a:rPr>
              <a:t>16-34 Adults</a:t>
            </a:r>
          </a:p>
          <a:p>
            <a:pPr lvl="2" algn="ctr">
              <a:lnSpc>
                <a:spcPts val="1600"/>
              </a:lnSpc>
            </a:pPr>
            <a:r>
              <a:rPr lang="en-GB" sz="1300" b="0" dirty="0">
                <a:solidFill>
                  <a:schemeClr val="bg1"/>
                </a:solidFill>
              </a:rPr>
              <a:t>250 commercial TVRs</a:t>
            </a:r>
          </a:p>
          <a:p>
            <a:pPr lvl="2" algn="ctr">
              <a:lnSpc>
                <a:spcPts val="1600"/>
              </a:lnSpc>
            </a:pPr>
            <a:r>
              <a:rPr lang="en-GB" sz="1300" b="0" dirty="0">
                <a:solidFill>
                  <a:schemeClr val="bg1"/>
                </a:solidFill>
              </a:rPr>
              <a:t>3m VOD impressions</a:t>
            </a:r>
          </a:p>
          <a:p>
            <a:pPr lvl="2" algn="ctr">
              <a:lnSpc>
                <a:spcPts val="1600"/>
              </a:lnSpc>
            </a:pPr>
            <a:r>
              <a:rPr lang="en-GB" sz="1300" b="0" dirty="0">
                <a:solidFill>
                  <a:schemeClr val="bg1"/>
                </a:solidFill>
              </a:rPr>
              <a:t>No cinema </a:t>
            </a:r>
            <a:r>
              <a:rPr lang="en-US" sz="1300" b="0" dirty="0">
                <a:solidFill>
                  <a:schemeClr val="bg1"/>
                </a:solidFill>
              </a:rPr>
              <a:t> </a:t>
            </a:r>
          </a:p>
        </p:txBody>
      </p:sp>
      <p:sp>
        <p:nvSpPr>
          <p:cNvPr id="14" name="Content Placeholder 9"/>
          <p:cNvSpPr>
            <a:spLocks noGrp="1"/>
          </p:cNvSpPr>
          <p:nvPr>
            <p:ph idx="22"/>
          </p:nvPr>
        </p:nvSpPr>
        <p:spPr bwMode="gray">
          <a:xfrm>
            <a:off x="4425838" y="4484213"/>
            <a:ext cx="2923833" cy="2030524"/>
          </a:xfrm>
        </p:spPr>
        <p:txBody>
          <a:bodyPr/>
          <a:lstStyle/>
          <a:p>
            <a:pPr lvl="2" algn="ctr">
              <a:lnSpc>
                <a:spcPts val="1600"/>
              </a:lnSpc>
            </a:pPr>
            <a:r>
              <a:rPr lang="en-GB" sz="1300" dirty="0">
                <a:solidFill>
                  <a:schemeClr val="accent4"/>
                </a:solidFill>
              </a:rPr>
              <a:t>TV + VOD + CINEMA (£360K*)</a:t>
            </a:r>
          </a:p>
          <a:p>
            <a:pPr lvl="2" algn="ctr">
              <a:lnSpc>
                <a:spcPts val="1600"/>
              </a:lnSpc>
            </a:pPr>
            <a:endParaRPr lang="en-GB" sz="1300" b="0" dirty="0">
              <a:solidFill>
                <a:schemeClr val="accent4"/>
              </a:solidFill>
            </a:endParaRPr>
          </a:p>
          <a:p>
            <a:pPr lvl="2" algn="ctr">
              <a:lnSpc>
                <a:spcPts val="1600"/>
              </a:lnSpc>
            </a:pPr>
            <a:r>
              <a:rPr lang="en-GB" sz="1300" b="0" dirty="0">
                <a:solidFill>
                  <a:schemeClr val="bg1"/>
                </a:solidFill>
              </a:rPr>
              <a:t>4 weeks </a:t>
            </a:r>
          </a:p>
          <a:p>
            <a:pPr lvl="2" algn="ctr">
              <a:lnSpc>
                <a:spcPts val="1600"/>
              </a:lnSpc>
            </a:pPr>
            <a:endParaRPr lang="en-GB" sz="1300" b="0" dirty="0">
              <a:solidFill>
                <a:schemeClr val="bg1"/>
              </a:solidFill>
            </a:endParaRPr>
          </a:p>
          <a:p>
            <a:pPr lvl="2" algn="ctr">
              <a:lnSpc>
                <a:spcPts val="1600"/>
              </a:lnSpc>
            </a:pPr>
            <a:r>
              <a:rPr lang="en-US" sz="1300" dirty="0">
                <a:solidFill>
                  <a:schemeClr val="bg1"/>
                </a:solidFill>
              </a:rPr>
              <a:t>16-34 Adults</a:t>
            </a:r>
          </a:p>
          <a:p>
            <a:pPr lvl="2" algn="ctr">
              <a:lnSpc>
                <a:spcPts val="1600"/>
              </a:lnSpc>
            </a:pPr>
            <a:r>
              <a:rPr lang="en-GB" sz="1300" b="0" dirty="0">
                <a:solidFill>
                  <a:schemeClr val="bg1"/>
                </a:solidFill>
              </a:rPr>
              <a:t>250 TVRs</a:t>
            </a:r>
          </a:p>
          <a:p>
            <a:pPr lvl="2" algn="ctr">
              <a:lnSpc>
                <a:spcPts val="1600"/>
              </a:lnSpc>
            </a:pPr>
            <a:r>
              <a:rPr lang="en-GB" sz="1300" b="0" dirty="0">
                <a:solidFill>
                  <a:schemeClr val="bg1"/>
                </a:solidFill>
              </a:rPr>
              <a:t>3m VOD impressions</a:t>
            </a:r>
          </a:p>
          <a:p>
            <a:pPr lvl="2" algn="ctr">
              <a:lnSpc>
                <a:spcPts val="1600"/>
              </a:lnSpc>
            </a:pPr>
            <a:r>
              <a:rPr lang="en-GB" sz="1300" b="0" dirty="0">
                <a:solidFill>
                  <a:schemeClr val="bg1"/>
                </a:solidFill>
              </a:rPr>
              <a:t>2.3m cinema admissions (19.7 TVRs)</a:t>
            </a:r>
          </a:p>
          <a:p>
            <a:pPr lvl="2" algn="ctr">
              <a:lnSpc>
                <a:spcPts val="1600"/>
              </a:lnSpc>
            </a:pPr>
            <a:endParaRPr lang="en-GB" sz="1300" b="0" dirty="0">
              <a:solidFill>
                <a:schemeClr val="bg1"/>
              </a:solidFill>
            </a:endParaRPr>
          </a:p>
          <a:p>
            <a:pPr lvl="2" algn="ctr">
              <a:lnSpc>
                <a:spcPts val="1600"/>
              </a:lnSpc>
            </a:pPr>
            <a:r>
              <a:rPr lang="en-GB" sz="1300" dirty="0">
                <a:solidFill>
                  <a:schemeClr val="accent3"/>
                </a:solidFill>
              </a:rPr>
              <a:t>+7% exclusive reach</a:t>
            </a:r>
            <a:endParaRPr lang="en-US" sz="1300" dirty="0">
              <a:solidFill>
                <a:schemeClr val="accent3"/>
              </a:solidFill>
            </a:endParaRPr>
          </a:p>
        </p:txBody>
      </p:sp>
      <p:sp>
        <p:nvSpPr>
          <p:cNvPr id="19" name="Text Placeholder 5"/>
          <p:cNvSpPr>
            <a:spLocks noGrp="1"/>
          </p:cNvSpPr>
          <p:nvPr>
            <p:ph type="body" sz="quarter" idx="16"/>
          </p:nvPr>
        </p:nvSpPr>
        <p:spPr bwMode="gray">
          <a:xfrm>
            <a:off x="304288" y="1165713"/>
            <a:ext cx="6193706" cy="214058"/>
          </a:xfrm>
        </p:spPr>
        <p:txBody>
          <a:bodyPr/>
          <a:lstStyle/>
          <a:p>
            <a:pPr>
              <a:lnSpc>
                <a:spcPct val="100000"/>
              </a:lnSpc>
            </a:pPr>
            <a:r>
              <a:rPr lang="en-GB" sz="1600" dirty="0">
                <a:solidFill>
                  <a:schemeClr val="accent4"/>
                </a:solidFill>
              </a:rPr>
              <a:t>Adding the 16-34 AGP to your March plan adds reach…</a:t>
            </a:r>
            <a:endParaRPr lang="en-US" sz="1600" dirty="0">
              <a:solidFill>
                <a:schemeClr val="accent4"/>
              </a:solidFill>
            </a:endParaRPr>
          </a:p>
        </p:txBody>
      </p:sp>
      <p:sp>
        <p:nvSpPr>
          <p:cNvPr id="20" name="Text Placeholder 6"/>
          <p:cNvSpPr>
            <a:spLocks noGrp="1"/>
          </p:cNvSpPr>
          <p:nvPr>
            <p:ph type="body" sz="quarter" idx="14"/>
          </p:nvPr>
        </p:nvSpPr>
        <p:spPr>
          <a:xfrm>
            <a:off x="270000" y="666426"/>
            <a:ext cx="11307234" cy="211689"/>
          </a:xfrm>
        </p:spPr>
        <p:txBody>
          <a:bodyPr/>
          <a:lstStyle/>
          <a:p>
            <a:r>
              <a:rPr lang="en-GB" dirty="0"/>
              <a:t>Investment across March can deliver incremental reach to TV+BVOD campaigns among the pivotal 16-34 audience</a:t>
            </a:r>
            <a:endParaRPr lang="en-US" dirty="0"/>
          </a:p>
        </p:txBody>
      </p:sp>
      <p:sp>
        <p:nvSpPr>
          <p:cNvPr id="3" name="Oval 2">
            <a:extLst>
              <a:ext uri="{FF2B5EF4-FFF2-40B4-BE49-F238E27FC236}">
                <a16:creationId xmlns:a16="http://schemas.microsoft.com/office/drawing/2014/main" id="{298BBF5D-132B-4C77-81AC-091E22A7748C}"/>
              </a:ext>
            </a:extLst>
          </p:cNvPr>
          <p:cNvSpPr/>
          <p:nvPr/>
        </p:nvSpPr>
        <p:spPr>
          <a:xfrm>
            <a:off x="701058" y="2163772"/>
            <a:ext cx="2032843" cy="2032843"/>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4000" dirty="0">
                <a:solidFill>
                  <a:srgbClr val="FFFFFF"/>
                </a:solidFill>
                <a:latin typeface="Impact"/>
              </a:rPr>
              <a:t>58</a:t>
            </a:r>
            <a:r>
              <a:rPr kumimoji="0" lang="en-GB" sz="4000" b="0" i="0" u="none" strike="noStrike" kern="1200" cap="none" spc="0" normalizeH="0" baseline="0" noProof="0" dirty="0">
                <a:ln>
                  <a:noFill/>
                </a:ln>
                <a:solidFill>
                  <a:srgbClr val="FFFFFF"/>
                </a:solidFill>
                <a:effectLst/>
                <a:uLnTx/>
                <a:uFillTx/>
                <a:latin typeface="Impact"/>
                <a:ea typeface="+mn-ea"/>
                <a:cs typeface="+mn-cs"/>
              </a:rPr>
              <a:t>%</a:t>
            </a:r>
            <a:endParaRPr kumimoji="0" lang="en-US" sz="4000" b="0" i="0" u="none" strike="noStrike" kern="1200" cap="none" spc="0" normalizeH="0" baseline="0" noProof="0" dirty="0">
              <a:ln>
                <a:noFill/>
              </a:ln>
              <a:solidFill>
                <a:srgbClr val="FFFFFF"/>
              </a:solidFill>
              <a:effectLst/>
              <a:uLnTx/>
              <a:uFillTx/>
              <a:latin typeface="Impact"/>
              <a:ea typeface="+mn-ea"/>
              <a:cs typeface="+mn-cs"/>
            </a:endParaRPr>
          </a:p>
        </p:txBody>
      </p:sp>
      <p:sp>
        <p:nvSpPr>
          <p:cNvPr id="15" name="Oval 14">
            <a:extLst>
              <a:ext uri="{FF2B5EF4-FFF2-40B4-BE49-F238E27FC236}">
                <a16:creationId xmlns:a16="http://schemas.microsoft.com/office/drawing/2014/main" id="{F595FBE0-8CB0-41BA-BDB0-B5DCD693F42E}"/>
              </a:ext>
            </a:extLst>
          </p:cNvPr>
          <p:cNvSpPr/>
          <p:nvPr/>
        </p:nvSpPr>
        <p:spPr>
          <a:xfrm>
            <a:off x="4871334" y="2163772"/>
            <a:ext cx="2032843" cy="2032843"/>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Impact"/>
                <a:ea typeface="+mn-ea"/>
                <a:cs typeface="+mn-cs"/>
              </a:rPr>
              <a:t>65%</a:t>
            </a:r>
            <a:endParaRPr kumimoji="0" lang="en-US" sz="4000" b="0" i="0" u="none" strike="noStrike" kern="1200" cap="none" spc="0" normalizeH="0" baseline="0" noProof="0" dirty="0">
              <a:ln>
                <a:noFill/>
              </a:ln>
              <a:solidFill>
                <a:srgbClr val="FFFFFF"/>
              </a:solidFill>
              <a:effectLst/>
              <a:uLnTx/>
              <a:uFillTx/>
              <a:latin typeface="Impact"/>
              <a:ea typeface="+mn-ea"/>
              <a:cs typeface="+mn-cs"/>
            </a:endParaRPr>
          </a:p>
        </p:txBody>
      </p:sp>
      <p:sp>
        <p:nvSpPr>
          <p:cNvPr id="18" name="Arrow: Right 17">
            <a:extLst>
              <a:ext uri="{FF2B5EF4-FFF2-40B4-BE49-F238E27FC236}">
                <a16:creationId xmlns:a16="http://schemas.microsoft.com/office/drawing/2014/main" id="{F2054A9B-5C93-4E2A-A73D-8F67C66FD57D}"/>
              </a:ext>
            </a:extLst>
          </p:cNvPr>
          <p:cNvSpPr/>
          <p:nvPr/>
        </p:nvSpPr>
        <p:spPr>
          <a:xfrm>
            <a:off x="3401141" y="2985003"/>
            <a:ext cx="802952" cy="390380"/>
          </a:xfrm>
          <a:prstGeom prst="rightArrow">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 Placeholder 5">
            <a:extLst>
              <a:ext uri="{FF2B5EF4-FFF2-40B4-BE49-F238E27FC236}">
                <a16:creationId xmlns:a16="http://schemas.microsoft.com/office/drawing/2014/main" id="{0D21C409-00F5-4E0E-A3D2-C41B9EE90ED7}"/>
              </a:ext>
            </a:extLst>
          </p:cNvPr>
          <p:cNvSpPr txBox="1">
            <a:spLocks/>
          </p:cNvSpPr>
          <p:nvPr/>
        </p:nvSpPr>
        <p:spPr bwMode="gray">
          <a:xfrm>
            <a:off x="8337885" y="1132159"/>
            <a:ext cx="6193706"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00000"/>
              </a:lnSpc>
            </a:pPr>
            <a:r>
              <a:rPr lang="en-GB" sz="1600" dirty="0">
                <a:solidFill>
                  <a:schemeClr val="accent4"/>
                </a:solidFill>
              </a:rPr>
              <a:t>Key 16-34 titles…</a:t>
            </a:r>
          </a:p>
        </p:txBody>
      </p:sp>
      <p:pic>
        <p:nvPicPr>
          <p:cNvPr id="6" name="Picture 5">
            <a:extLst>
              <a:ext uri="{FF2B5EF4-FFF2-40B4-BE49-F238E27FC236}">
                <a16:creationId xmlns:a16="http://schemas.microsoft.com/office/drawing/2014/main" id="{3E85EF85-CB4B-438F-AA98-F81608DC7C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37885" y="4730686"/>
            <a:ext cx="4345458" cy="2170354"/>
          </a:xfrm>
          <a:prstGeom prst="rect">
            <a:avLst/>
          </a:prstGeom>
        </p:spPr>
      </p:pic>
      <p:pic>
        <p:nvPicPr>
          <p:cNvPr id="8" name="Picture 7">
            <a:extLst>
              <a:ext uri="{FF2B5EF4-FFF2-40B4-BE49-F238E27FC236}">
                <a16:creationId xmlns:a16="http://schemas.microsoft.com/office/drawing/2014/main" id="{62F3BF94-F042-4700-B004-BEFBCD71D5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37885" y="1507661"/>
            <a:ext cx="2104185" cy="3118851"/>
          </a:xfrm>
          <a:prstGeom prst="rect">
            <a:avLst/>
          </a:prstGeom>
        </p:spPr>
      </p:pic>
      <p:pic>
        <p:nvPicPr>
          <p:cNvPr id="17" name="Picture 16">
            <a:extLst>
              <a:ext uri="{FF2B5EF4-FFF2-40B4-BE49-F238E27FC236}">
                <a16:creationId xmlns:a16="http://schemas.microsoft.com/office/drawing/2014/main" id="{448DF74C-D5F0-47DB-99CA-A912084BEF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01886" y="1507660"/>
            <a:ext cx="2081457" cy="3118851"/>
          </a:xfrm>
          <a:prstGeom prst="rect">
            <a:avLst/>
          </a:prstGeom>
        </p:spPr>
      </p:pic>
    </p:spTree>
    <p:extLst>
      <p:ext uri="{BB962C8B-B14F-4D97-AF65-F5344CB8AC3E}">
        <p14:creationId xmlns:p14="http://schemas.microsoft.com/office/powerpoint/2010/main" val="402219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2371" y="6049724"/>
            <a:ext cx="12305338" cy="455176"/>
          </a:xfrm>
        </p:spPr>
        <p:txBody>
          <a:bodyPr/>
          <a:lstStyle/>
          <a:p>
            <a:r>
              <a:rPr lang="en-US" dirty="0"/>
              <a:t>Insight from research conducted by Old Salt and Little Wing</a:t>
            </a:r>
          </a:p>
        </p:txBody>
      </p:sp>
      <p:sp>
        <p:nvSpPr>
          <p:cNvPr id="3" name="Title 2"/>
          <p:cNvSpPr>
            <a:spLocks noGrp="1"/>
          </p:cNvSpPr>
          <p:nvPr>
            <p:ph type="ctrTitle"/>
          </p:nvPr>
        </p:nvSpPr>
        <p:spPr>
          <a:xfrm>
            <a:off x="252371" y="5235873"/>
            <a:ext cx="12331696" cy="709383"/>
          </a:xfrm>
        </p:spPr>
        <p:txBody>
          <a:bodyPr/>
          <a:lstStyle/>
          <a:p>
            <a:r>
              <a:rPr lang="en-US" dirty="0"/>
              <a:t>THE LATEST ON CINEMAGOERS</a:t>
            </a:r>
          </a:p>
        </p:txBody>
      </p:sp>
      <p:pic>
        <p:nvPicPr>
          <p:cNvPr id="8" name="Picture Placeholder 7"/>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9209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AA39D-981A-410B-AD0C-0F699A97B6CB}"/>
              </a:ext>
            </a:extLst>
          </p:cNvPr>
          <p:cNvSpPr>
            <a:spLocks noGrp="1"/>
          </p:cNvSpPr>
          <p:nvPr>
            <p:ph type="title"/>
          </p:nvPr>
        </p:nvSpPr>
        <p:spPr/>
        <p:txBody>
          <a:bodyPr/>
          <a:lstStyle/>
          <a:p>
            <a:r>
              <a:rPr lang="en-GB" dirty="0"/>
              <a:t>cinemagoers feel MORE liberated, empowered and Ambitious</a:t>
            </a:r>
          </a:p>
        </p:txBody>
      </p:sp>
      <p:sp>
        <p:nvSpPr>
          <p:cNvPr id="5" name="Text Placeholder 4">
            <a:extLst>
              <a:ext uri="{FF2B5EF4-FFF2-40B4-BE49-F238E27FC236}">
                <a16:creationId xmlns:a16="http://schemas.microsoft.com/office/drawing/2014/main" id="{B19647E7-2559-407D-8611-3AD5FEE13371}"/>
              </a:ext>
            </a:extLst>
          </p:cNvPr>
          <p:cNvSpPr>
            <a:spLocks noGrp="1"/>
          </p:cNvSpPr>
          <p:nvPr>
            <p:ph type="body" sz="quarter" idx="14"/>
          </p:nvPr>
        </p:nvSpPr>
        <p:spPr/>
        <p:txBody>
          <a:bodyPr/>
          <a:lstStyle/>
          <a:p>
            <a:r>
              <a:rPr lang="en-GB" dirty="0"/>
              <a:t>Cinemagoers – who are typically younger – are coming out of the last few years feeling inspired to pursue their ambitions and with a greater sense of self-belief</a:t>
            </a:r>
          </a:p>
        </p:txBody>
      </p:sp>
      <p:sp>
        <p:nvSpPr>
          <p:cNvPr id="4" name="Text Placeholder 3">
            <a:extLst>
              <a:ext uri="{FF2B5EF4-FFF2-40B4-BE49-F238E27FC236}">
                <a16:creationId xmlns:a16="http://schemas.microsoft.com/office/drawing/2014/main" id="{714912BA-203A-4FA7-8D89-5D8191A263E4}"/>
              </a:ext>
            </a:extLst>
          </p:cNvPr>
          <p:cNvSpPr>
            <a:spLocks noGrp="1"/>
          </p:cNvSpPr>
          <p:nvPr>
            <p:ph type="body" sz="quarter" idx="11"/>
          </p:nvPr>
        </p:nvSpPr>
        <p:spPr>
          <a:xfrm>
            <a:off x="6043449" y="7191068"/>
            <a:ext cx="7276059" cy="369332"/>
          </a:xfrm>
        </p:spPr>
        <p:txBody>
          <a:bodyPr/>
          <a:lstStyle/>
          <a:p>
            <a:r>
              <a:rPr lang="en-GB" dirty="0"/>
              <a:t>Source: Old Salt &amp; Little Wing. </a:t>
            </a:r>
            <a:r>
              <a:rPr lang="en-US" dirty="0"/>
              <a:t>How much do you agree, or disagree with each of the following statements? </a:t>
            </a:r>
            <a:endParaRPr lang="en-GB" dirty="0"/>
          </a:p>
          <a:p>
            <a:pPr defTabSz="1008126">
              <a:defRPr/>
            </a:pPr>
            <a:r>
              <a:rPr lang="en-US" dirty="0"/>
              <a:t>All adults (n=1,007), cinemagoers (n=342). Arrows indicate significant statistical difference</a:t>
            </a:r>
          </a:p>
          <a:p>
            <a:endParaRPr lang="en-GB" dirty="0"/>
          </a:p>
        </p:txBody>
      </p:sp>
      <p:pic>
        <p:nvPicPr>
          <p:cNvPr id="66" name="Picture 65">
            <a:extLst>
              <a:ext uri="{FF2B5EF4-FFF2-40B4-BE49-F238E27FC236}">
                <a16:creationId xmlns:a16="http://schemas.microsoft.com/office/drawing/2014/main" id="{DE0BB96D-9E01-4D02-A2B7-3D626EF0E1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4164" y="7223044"/>
            <a:ext cx="1233942" cy="179260"/>
          </a:xfrm>
          <a:prstGeom prst="rect">
            <a:avLst/>
          </a:prstGeom>
        </p:spPr>
      </p:pic>
      <p:pic>
        <p:nvPicPr>
          <p:cNvPr id="67" name="Google Shape;141;p15">
            <a:extLst>
              <a:ext uri="{FF2B5EF4-FFF2-40B4-BE49-F238E27FC236}">
                <a16:creationId xmlns:a16="http://schemas.microsoft.com/office/drawing/2014/main" id="{558857CF-D077-408C-8147-35189F324D87}"/>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856846" y="7109089"/>
            <a:ext cx="729644" cy="407170"/>
          </a:xfrm>
          <a:prstGeom prst="rect">
            <a:avLst/>
          </a:prstGeom>
          <a:noFill/>
          <a:ln>
            <a:noFill/>
          </a:ln>
        </p:spPr>
      </p:pic>
      <p:graphicFrame>
        <p:nvGraphicFramePr>
          <p:cNvPr id="51" name="Chart 50">
            <a:extLst>
              <a:ext uri="{FF2B5EF4-FFF2-40B4-BE49-F238E27FC236}">
                <a16:creationId xmlns:a16="http://schemas.microsoft.com/office/drawing/2014/main" id="{937BF3FB-574E-4CD6-9904-6828D5C1C56F}"/>
              </a:ext>
            </a:extLst>
          </p:cNvPr>
          <p:cNvGraphicFramePr/>
          <p:nvPr>
            <p:extLst>
              <p:ext uri="{D42A27DB-BD31-4B8C-83A1-F6EECF244321}">
                <p14:modId xmlns:p14="http://schemas.microsoft.com/office/powerpoint/2010/main" val="4240463206"/>
              </p:ext>
            </p:extLst>
          </p:nvPr>
        </p:nvGraphicFramePr>
        <p:xfrm>
          <a:off x="7725890" y="2952894"/>
          <a:ext cx="6416572" cy="3064537"/>
        </p:xfrm>
        <a:graphic>
          <a:graphicData uri="http://schemas.openxmlformats.org/drawingml/2006/chart">
            <c:chart xmlns:c="http://schemas.openxmlformats.org/drawingml/2006/chart" xmlns:r="http://schemas.openxmlformats.org/officeDocument/2006/relationships" r:id="rId4"/>
          </a:graphicData>
        </a:graphic>
      </p:graphicFrame>
      <p:sp>
        <p:nvSpPr>
          <p:cNvPr id="52" name="TextBox 51">
            <a:extLst>
              <a:ext uri="{FF2B5EF4-FFF2-40B4-BE49-F238E27FC236}">
                <a16:creationId xmlns:a16="http://schemas.microsoft.com/office/drawing/2014/main" id="{6786D143-BD58-4691-8DEF-B5997D484EEF}"/>
              </a:ext>
            </a:extLst>
          </p:cNvPr>
          <p:cNvSpPr txBox="1"/>
          <p:nvPr/>
        </p:nvSpPr>
        <p:spPr>
          <a:xfrm>
            <a:off x="8499678" y="3659160"/>
            <a:ext cx="2508880" cy="329962"/>
          </a:xfrm>
          <a:prstGeom prst="rect">
            <a:avLst/>
          </a:prstGeom>
          <a:noFill/>
        </p:spPr>
        <p:txBody>
          <a:bodyPr wrap="square" rtlCol="0">
            <a:spAutoFit/>
          </a:bodyPr>
          <a:lstStyle/>
          <a:p>
            <a:pPr algn="r" defTabSz="1008126"/>
            <a:r>
              <a:rPr lang="en-GB" sz="1544" b="1">
                <a:solidFill>
                  <a:srgbClr val="A2A1A1"/>
                </a:solidFill>
              </a:rPr>
              <a:t>All adults</a:t>
            </a:r>
            <a:endParaRPr lang="en-US" sz="1544" b="1" dirty="0">
              <a:solidFill>
                <a:srgbClr val="A2A1A1"/>
              </a:solidFill>
            </a:endParaRPr>
          </a:p>
        </p:txBody>
      </p:sp>
      <p:sp>
        <p:nvSpPr>
          <p:cNvPr id="53" name="TextBox 52">
            <a:extLst>
              <a:ext uri="{FF2B5EF4-FFF2-40B4-BE49-F238E27FC236}">
                <a16:creationId xmlns:a16="http://schemas.microsoft.com/office/drawing/2014/main" id="{0DF7C719-ACB2-4029-A793-2EF290114AD3}"/>
              </a:ext>
            </a:extLst>
          </p:cNvPr>
          <p:cNvSpPr txBox="1"/>
          <p:nvPr/>
        </p:nvSpPr>
        <p:spPr>
          <a:xfrm>
            <a:off x="8631662" y="3321892"/>
            <a:ext cx="2376896" cy="329962"/>
          </a:xfrm>
          <a:prstGeom prst="rect">
            <a:avLst/>
          </a:prstGeom>
          <a:noFill/>
        </p:spPr>
        <p:txBody>
          <a:bodyPr wrap="square" rtlCol="0">
            <a:spAutoFit/>
          </a:bodyPr>
          <a:lstStyle/>
          <a:p>
            <a:pPr algn="r" defTabSz="1008126"/>
            <a:r>
              <a:rPr lang="en-GB" sz="1544" b="1" dirty="0">
                <a:solidFill>
                  <a:schemeClr val="accent4"/>
                </a:solidFill>
              </a:rPr>
              <a:t>Cinemagoers</a:t>
            </a:r>
            <a:endParaRPr lang="en-US" sz="1544" b="1" dirty="0">
              <a:solidFill>
                <a:schemeClr val="accent4"/>
              </a:solidFill>
            </a:endParaRPr>
          </a:p>
        </p:txBody>
      </p:sp>
      <p:sp>
        <p:nvSpPr>
          <p:cNvPr id="54" name="TextBox 53">
            <a:extLst>
              <a:ext uri="{FF2B5EF4-FFF2-40B4-BE49-F238E27FC236}">
                <a16:creationId xmlns:a16="http://schemas.microsoft.com/office/drawing/2014/main" id="{D946B726-9967-425D-A27F-1C023CCA3CD0}"/>
              </a:ext>
            </a:extLst>
          </p:cNvPr>
          <p:cNvSpPr txBox="1"/>
          <p:nvPr/>
        </p:nvSpPr>
        <p:spPr>
          <a:xfrm>
            <a:off x="503882" y="1556760"/>
            <a:ext cx="3796279" cy="363818"/>
          </a:xfrm>
          <a:prstGeom prst="rect">
            <a:avLst/>
          </a:prstGeom>
          <a:noFill/>
        </p:spPr>
        <p:txBody>
          <a:bodyPr wrap="square" rtlCol="0">
            <a:spAutoFit/>
          </a:bodyPr>
          <a:lstStyle/>
          <a:p>
            <a:pPr defTabSz="1008126"/>
            <a:r>
              <a:rPr lang="en-GB" sz="1764" b="1">
                <a:solidFill>
                  <a:srgbClr val="747474"/>
                </a:solidFill>
                <a:latin typeface="Trebuchet MS" panose="020B0603020202020204"/>
              </a:rPr>
              <a:t>% agree…</a:t>
            </a:r>
            <a:endParaRPr lang="en-US" sz="1764" b="1">
              <a:solidFill>
                <a:srgbClr val="747474"/>
              </a:solidFill>
              <a:latin typeface="Trebuchet MS" panose="020B0603020202020204"/>
            </a:endParaRPr>
          </a:p>
        </p:txBody>
      </p:sp>
      <p:sp>
        <p:nvSpPr>
          <p:cNvPr id="65" name="Up Arrow 37">
            <a:extLst>
              <a:ext uri="{FF2B5EF4-FFF2-40B4-BE49-F238E27FC236}">
                <a16:creationId xmlns:a16="http://schemas.microsoft.com/office/drawing/2014/main" id="{429DFA2F-9F77-4846-9508-4D6119D16DB6}"/>
              </a:ext>
            </a:extLst>
          </p:cNvPr>
          <p:cNvSpPr/>
          <p:nvPr/>
        </p:nvSpPr>
        <p:spPr>
          <a:xfrm>
            <a:off x="9918483" y="5239469"/>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68" name="TextBox 67">
            <a:extLst>
              <a:ext uri="{FF2B5EF4-FFF2-40B4-BE49-F238E27FC236}">
                <a16:creationId xmlns:a16="http://schemas.microsoft.com/office/drawing/2014/main" id="{4EBF0C8C-A270-43AF-B170-00E033DB2818}"/>
              </a:ext>
            </a:extLst>
          </p:cNvPr>
          <p:cNvSpPr txBox="1"/>
          <p:nvPr/>
        </p:nvSpPr>
        <p:spPr>
          <a:xfrm>
            <a:off x="4868446" y="2057014"/>
            <a:ext cx="3860707" cy="906787"/>
          </a:xfrm>
          <a:prstGeom prst="rect">
            <a:avLst/>
          </a:prstGeom>
          <a:noFill/>
        </p:spPr>
        <p:txBody>
          <a:bodyPr wrap="square" rtlCol="0">
            <a:spAutoFit/>
          </a:bodyPr>
          <a:lstStyle/>
          <a:p>
            <a:pPr algn="ctr" defTabSz="1008126"/>
            <a:r>
              <a:rPr lang="en-GB" sz="1764" b="1" i="1" dirty="0">
                <a:solidFill>
                  <a:schemeClr val="accent4"/>
                </a:solidFill>
              </a:rPr>
              <a:t>‘I feel more inspired to pursue my ambitions now than I did before the Coronavirus pandemic’</a:t>
            </a:r>
            <a:endParaRPr lang="en-US" sz="1764" b="1" dirty="0">
              <a:solidFill>
                <a:schemeClr val="accent4"/>
              </a:solidFill>
            </a:endParaRPr>
          </a:p>
        </p:txBody>
      </p:sp>
      <p:graphicFrame>
        <p:nvGraphicFramePr>
          <p:cNvPr id="69" name="Chart 68">
            <a:extLst>
              <a:ext uri="{FF2B5EF4-FFF2-40B4-BE49-F238E27FC236}">
                <a16:creationId xmlns:a16="http://schemas.microsoft.com/office/drawing/2014/main" id="{8E4B04B2-CA30-4DE7-AA0C-3E5583722FDD}"/>
              </a:ext>
            </a:extLst>
          </p:cNvPr>
          <p:cNvGraphicFramePr/>
          <p:nvPr>
            <p:extLst>
              <p:ext uri="{D42A27DB-BD31-4B8C-83A1-F6EECF244321}">
                <p14:modId xmlns:p14="http://schemas.microsoft.com/office/powerpoint/2010/main" val="3452108248"/>
              </p:ext>
            </p:extLst>
          </p:nvPr>
        </p:nvGraphicFramePr>
        <p:xfrm>
          <a:off x="3596504" y="2974777"/>
          <a:ext cx="6416572" cy="3064537"/>
        </p:xfrm>
        <a:graphic>
          <a:graphicData uri="http://schemas.openxmlformats.org/drawingml/2006/chart">
            <c:chart xmlns:c="http://schemas.openxmlformats.org/drawingml/2006/chart" xmlns:r="http://schemas.openxmlformats.org/officeDocument/2006/relationships" r:id="rId5"/>
          </a:graphicData>
        </a:graphic>
      </p:graphicFrame>
      <p:sp>
        <p:nvSpPr>
          <p:cNvPr id="70" name="TextBox 69">
            <a:extLst>
              <a:ext uri="{FF2B5EF4-FFF2-40B4-BE49-F238E27FC236}">
                <a16:creationId xmlns:a16="http://schemas.microsoft.com/office/drawing/2014/main" id="{FCB92160-DE72-4699-9A50-74AD20680D4F}"/>
              </a:ext>
            </a:extLst>
          </p:cNvPr>
          <p:cNvSpPr txBox="1"/>
          <p:nvPr/>
        </p:nvSpPr>
        <p:spPr>
          <a:xfrm>
            <a:off x="4375385" y="3681043"/>
            <a:ext cx="2508880" cy="329962"/>
          </a:xfrm>
          <a:prstGeom prst="rect">
            <a:avLst/>
          </a:prstGeom>
          <a:noFill/>
        </p:spPr>
        <p:txBody>
          <a:bodyPr wrap="square" rtlCol="0">
            <a:spAutoFit/>
          </a:bodyPr>
          <a:lstStyle/>
          <a:p>
            <a:pPr algn="r" defTabSz="1008126"/>
            <a:r>
              <a:rPr lang="en-GB" sz="1544" b="1">
                <a:solidFill>
                  <a:srgbClr val="A2A1A1"/>
                </a:solidFill>
              </a:rPr>
              <a:t>All adults</a:t>
            </a:r>
            <a:endParaRPr lang="en-US" sz="1544" b="1" dirty="0">
              <a:solidFill>
                <a:srgbClr val="A2A1A1"/>
              </a:solidFill>
            </a:endParaRPr>
          </a:p>
        </p:txBody>
      </p:sp>
      <p:sp>
        <p:nvSpPr>
          <p:cNvPr id="71" name="TextBox 70">
            <a:extLst>
              <a:ext uri="{FF2B5EF4-FFF2-40B4-BE49-F238E27FC236}">
                <a16:creationId xmlns:a16="http://schemas.microsoft.com/office/drawing/2014/main" id="{A96CE651-5697-4410-9601-E9FDC5B0DE64}"/>
              </a:ext>
            </a:extLst>
          </p:cNvPr>
          <p:cNvSpPr txBox="1"/>
          <p:nvPr/>
        </p:nvSpPr>
        <p:spPr>
          <a:xfrm>
            <a:off x="4507369" y="3343776"/>
            <a:ext cx="2376896" cy="329962"/>
          </a:xfrm>
          <a:prstGeom prst="rect">
            <a:avLst/>
          </a:prstGeom>
          <a:noFill/>
        </p:spPr>
        <p:txBody>
          <a:bodyPr wrap="square" rtlCol="0">
            <a:spAutoFit/>
          </a:bodyPr>
          <a:lstStyle/>
          <a:p>
            <a:pPr algn="r" defTabSz="1008126"/>
            <a:r>
              <a:rPr lang="en-GB" sz="1544" b="1" dirty="0">
                <a:solidFill>
                  <a:schemeClr val="accent4"/>
                </a:solidFill>
              </a:rPr>
              <a:t>Cinemagoers</a:t>
            </a:r>
            <a:endParaRPr lang="en-US" sz="1544" b="1" dirty="0">
              <a:solidFill>
                <a:schemeClr val="accent4"/>
              </a:solidFill>
            </a:endParaRPr>
          </a:p>
        </p:txBody>
      </p:sp>
      <p:sp>
        <p:nvSpPr>
          <p:cNvPr id="72" name="Up Arrow 35">
            <a:extLst>
              <a:ext uri="{FF2B5EF4-FFF2-40B4-BE49-F238E27FC236}">
                <a16:creationId xmlns:a16="http://schemas.microsoft.com/office/drawing/2014/main" id="{8B10574A-F6BD-4178-9E86-1FD0BAB19086}"/>
              </a:ext>
            </a:extLst>
          </p:cNvPr>
          <p:cNvSpPr/>
          <p:nvPr/>
        </p:nvSpPr>
        <p:spPr>
          <a:xfrm>
            <a:off x="5682724" y="5239469"/>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graphicFrame>
        <p:nvGraphicFramePr>
          <p:cNvPr id="73" name="Chart 72">
            <a:extLst>
              <a:ext uri="{FF2B5EF4-FFF2-40B4-BE49-F238E27FC236}">
                <a16:creationId xmlns:a16="http://schemas.microsoft.com/office/drawing/2014/main" id="{F8C52B9E-3AEF-4A9E-94E6-E8D172992E80}"/>
              </a:ext>
            </a:extLst>
          </p:cNvPr>
          <p:cNvGraphicFramePr/>
          <p:nvPr>
            <p:extLst>
              <p:ext uri="{D42A27DB-BD31-4B8C-83A1-F6EECF244321}">
                <p14:modId xmlns:p14="http://schemas.microsoft.com/office/powerpoint/2010/main" val="2172278815"/>
              </p:ext>
            </p:extLst>
          </p:nvPr>
        </p:nvGraphicFramePr>
        <p:xfrm>
          <a:off x="-531359" y="2958665"/>
          <a:ext cx="6416572" cy="3064537"/>
        </p:xfrm>
        <a:graphic>
          <a:graphicData uri="http://schemas.openxmlformats.org/drawingml/2006/chart">
            <c:chart xmlns:c="http://schemas.openxmlformats.org/drawingml/2006/chart" xmlns:r="http://schemas.openxmlformats.org/officeDocument/2006/relationships" r:id="rId6"/>
          </a:graphicData>
        </a:graphic>
      </p:graphicFrame>
      <p:sp>
        <p:nvSpPr>
          <p:cNvPr id="74" name="TextBox 73">
            <a:extLst>
              <a:ext uri="{FF2B5EF4-FFF2-40B4-BE49-F238E27FC236}">
                <a16:creationId xmlns:a16="http://schemas.microsoft.com/office/drawing/2014/main" id="{BEC79E9B-8CA4-4F60-B5EB-96EC66C09C90}"/>
              </a:ext>
            </a:extLst>
          </p:cNvPr>
          <p:cNvSpPr txBox="1"/>
          <p:nvPr/>
        </p:nvSpPr>
        <p:spPr>
          <a:xfrm>
            <a:off x="247522" y="3664932"/>
            <a:ext cx="2508880" cy="329962"/>
          </a:xfrm>
          <a:prstGeom prst="rect">
            <a:avLst/>
          </a:prstGeom>
          <a:noFill/>
        </p:spPr>
        <p:txBody>
          <a:bodyPr wrap="square" rtlCol="0">
            <a:spAutoFit/>
          </a:bodyPr>
          <a:lstStyle/>
          <a:p>
            <a:pPr algn="r" defTabSz="1008126"/>
            <a:r>
              <a:rPr lang="en-GB" sz="1544" b="1" dirty="0">
                <a:solidFill>
                  <a:srgbClr val="A2A1A1"/>
                </a:solidFill>
              </a:rPr>
              <a:t>All adults</a:t>
            </a:r>
            <a:endParaRPr lang="en-US" sz="1544" b="1" dirty="0">
              <a:solidFill>
                <a:srgbClr val="A2A1A1"/>
              </a:solidFill>
            </a:endParaRPr>
          </a:p>
        </p:txBody>
      </p:sp>
      <p:sp>
        <p:nvSpPr>
          <p:cNvPr id="75" name="TextBox 74">
            <a:extLst>
              <a:ext uri="{FF2B5EF4-FFF2-40B4-BE49-F238E27FC236}">
                <a16:creationId xmlns:a16="http://schemas.microsoft.com/office/drawing/2014/main" id="{3C98DE3B-3599-497C-BA40-3CAB801D267A}"/>
              </a:ext>
            </a:extLst>
          </p:cNvPr>
          <p:cNvSpPr txBox="1"/>
          <p:nvPr/>
        </p:nvSpPr>
        <p:spPr>
          <a:xfrm>
            <a:off x="379506" y="3327664"/>
            <a:ext cx="2376896" cy="329962"/>
          </a:xfrm>
          <a:prstGeom prst="rect">
            <a:avLst/>
          </a:prstGeom>
          <a:noFill/>
        </p:spPr>
        <p:txBody>
          <a:bodyPr wrap="square" rtlCol="0">
            <a:spAutoFit/>
          </a:bodyPr>
          <a:lstStyle/>
          <a:p>
            <a:pPr algn="r" defTabSz="1008126"/>
            <a:r>
              <a:rPr lang="en-GB" sz="1544" b="1" dirty="0">
                <a:solidFill>
                  <a:schemeClr val="accent4"/>
                </a:solidFill>
              </a:rPr>
              <a:t>Cinemagoers</a:t>
            </a:r>
            <a:endParaRPr lang="en-US" sz="1544" b="1" dirty="0">
              <a:solidFill>
                <a:schemeClr val="accent4"/>
              </a:solidFill>
            </a:endParaRPr>
          </a:p>
        </p:txBody>
      </p:sp>
      <p:sp>
        <p:nvSpPr>
          <p:cNvPr id="76" name="Up Arrow 36">
            <a:extLst>
              <a:ext uri="{FF2B5EF4-FFF2-40B4-BE49-F238E27FC236}">
                <a16:creationId xmlns:a16="http://schemas.microsoft.com/office/drawing/2014/main" id="{8791B6EA-7B54-4739-8D8D-84C471957D4B}"/>
              </a:ext>
            </a:extLst>
          </p:cNvPr>
          <p:cNvSpPr/>
          <p:nvPr/>
        </p:nvSpPr>
        <p:spPr>
          <a:xfrm>
            <a:off x="1465594" y="5213284"/>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77" name="TextBox 76">
            <a:extLst>
              <a:ext uri="{FF2B5EF4-FFF2-40B4-BE49-F238E27FC236}">
                <a16:creationId xmlns:a16="http://schemas.microsoft.com/office/drawing/2014/main" id="{1F0276C6-3046-4865-93D5-939876861EAF}"/>
              </a:ext>
            </a:extLst>
          </p:cNvPr>
          <p:cNvSpPr txBox="1"/>
          <p:nvPr/>
        </p:nvSpPr>
        <p:spPr>
          <a:xfrm>
            <a:off x="8950001" y="2057014"/>
            <a:ext cx="3796279" cy="906787"/>
          </a:xfrm>
          <a:prstGeom prst="rect">
            <a:avLst/>
          </a:prstGeom>
          <a:noFill/>
        </p:spPr>
        <p:txBody>
          <a:bodyPr wrap="square" rtlCol="0">
            <a:spAutoFit/>
          </a:bodyPr>
          <a:lstStyle/>
          <a:p>
            <a:pPr algn="ctr" defTabSz="1008126"/>
            <a:r>
              <a:rPr lang="en-US" sz="1764" b="1" i="1" dirty="0">
                <a:solidFill>
                  <a:schemeClr val="accent4"/>
                </a:solidFill>
              </a:rPr>
              <a:t>‘I have more self-belief now than I did before the Coronavirus pandemic’</a:t>
            </a:r>
            <a:endParaRPr lang="en-US" sz="1764" b="1" dirty="0">
              <a:solidFill>
                <a:schemeClr val="accent4"/>
              </a:solidFill>
            </a:endParaRPr>
          </a:p>
        </p:txBody>
      </p:sp>
      <p:sp>
        <p:nvSpPr>
          <p:cNvPr id="78" name="TextBox 77">
            <a:extLst>
              <a:ext uri="{FF2B5EF4-FFF2-40B4-BE49-F238E27FC236}">
                <a16:creationId xmlns:a16="http://schemas.microsoft.com/office/drawing/2014/main" id="{801285E0-8533-43D1-A4F0-910426342482}"/>
              </a:ext>
            </a:extLst>
          </p:cNvPr>
          <p:cNvSpPr txBox="1"/>
          <p:nvPr/>
        </p:nvSpPr>
        <p:spPr>
          <a:xfrm>
            <a:off x="566041" y="2057014"/>
            <a:ext cx="4017129" cy="906787"/>
          </a:xfrm>
          <a:prstGeom prst="rect">
            <a:avLst/>
          </a:prstGeom>
          <a:noFill/>
        </p:spPr>
        <p:txBody>
          <a:bodyPr wrap="square" rtlCol="0">
            <a:spAutoFit/>
          </a:bodyPr>
          <a:lstStyle/>
          <a:p>
            <a:pPr algn="ctr" defTabSz="1008126"/>
            <a:r>
              <a:rPr lang="en-US" sz="1764" b="1" i="1" dirty="0">
                <a:solidFill>
                  <a:schemeClr val="accent4"/>
                </a:solidFill>
              </a:rPr>
              <a:t>‘I worry about other people’s opinions less now than I did before the Coronavirus pandemic’</a:t>
            </a:r>
            <a:endParaRPr lang="en-US" sz="1764" b="1" dirty="0">
              <a:solidFill>
                <a:schemeClr val="accent4"/>
              </a:solidFill>
            </a:endParaRPr>
          </a:p>
        </p:txBody>
      </p:sp>
    </p:spTree>
    <p:extLst>
      <p:ext uri="{BB962C8B-B14F-4D97-AF65-F5344CB8AC3E}">
        <p14:creationId xmlns:p14="http://schemas.microsoft.com/office/powerpoint/2010/main" val="57230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AA39D-981A-410B-AD0C-0F699A97B6CB}"/>
              </a:ext>
            </a:extLst>
          </p:cNvPr>
          <p:cNvSpPr>
            <a:spLocks noGrp="1"/>
          </p:cNvSpPr>
          <p:nvPr>
            <p:ph type="title"/>
          </p:nvPr>
        </p:nvSpPr>
        <p:spPr/>
        <p:txBody>
          <a:bodyPr/>
          <a:lstStyle/>
          <a:p>
            <a:r>
              <a:rPr lang="en-GB" dirty="0"/>
              <a:t>Our top ambitions relate to improving quality of life &amp; how we spend our time</a:t>
            </a:r>
          </a:p>
        </p:txBody>
      </p:sp>
      <p:sp>
        <p:nvSpPr>
          <p:cNvPr id="4" name="Text Placeholder 3">
            <a:extLst>
              <a:ext uri="{FF2B5EF4-FFF2-40B4-BE49-F238E27FC236}">
                <a16:creationId xmlns:a16="http://schemas.microsoft.com/office/drawing/2014/main" id="{714912BA-203A-4FA7-8D89-5D8191A263E4}"/>
              </a:ext>
            </a:extLst>
          </p:cNvPr>
          <p:cNvSpPr>
            <a:spLocks noGrp="1"/>
          </p:cNvSpPr>
          <p:nvPr>
            <p:ph type="body" sz="quarter" idx="11"/>
          </p:nvPr>
        </p:nvSpPr>
        <p:spPr>
          <a:xfrm>
            <a:off x="6180083" y="7128008"/>
            <a:ext cx="7139426" cy="369332"/>
          </a:xfrm>
        </p:spPr>
        <p:txBody>
          <a:bodyPr/>
          <a:lstStyle/>
          <a:p>
            <a:r>
              <a:rPr lang="en-GB" dirty="0"/>
              <a:t>Source: Old Salt &amp; Little Wing. </a:t>
            </a:r>
            <a:r>
              <a:rPr lang="en-US" dirty="0"/>
              <a:t>All adults (n=1,007), cinemagoers (n=342)</a:t>
            </a:r>
            <a:endParaRPr lang="en-GB" dirty="0"/>
          </a:p>
          <a:p>
            <a:r>
              <a:rPr lang="en-US" dirty="0"/>
              <a:t>From the following list, please tell us your top five ambitions at this moment in time? </a:t>
            </a:r>
          </a:p>
          <a:p>
            <a:r>
              <a:rPr lang="en-US" dirty="0"/>
              <a:t>Looking at this list again, which, if any of these ambitions are more important to you now, than they were before the Coronavirus pandemic?</a:t>
            </a:r>
            <a:endParaRPr lang="en-GB" dirty="0"/>
          </a:p>
        </p:txBody>
      </p:sp>
      <p:pic>
        <p:nvPicPr>
          <p:cNvPr id="66" name="Picture 65">
            <a:extLst>
              <a:ext uri="{FF2B5EF4-FFF2-40B4-BE49-F238E27FC236}">
                <a16:creationId xmlns:a16="http://schemas.microsoft.com/office/drawing/2014/main" id="{DE0BB96D-9E01-4D02-A2B7-3D626EF0E1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4164" y="7223044"/>
            <a:ext cx="1233942" cy="179260"/>
          </a:xfrm>
          <a:prstGeom prst="rect">
            <a:avLst/>
          </a:prstGeom>
        </p:spPr>
      </p:pic>
      <p:pic>
        <p:nvPicPr>
          <p:cNvPr id="67" name="Google Shape;141;p15">
            <a:extLst>
              <a:ext uri="{FF2B5EF4-FFF2-40B4-BE49-F238E27FC236}">
                <a16:creationId xmlns:a16="http://schemas.microsoft.com/office/drawing/2014/main" id="{558857CF-D077-408C-8147-35189F324D87}"/>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856846" y="7109089"/>
            <a:ext cx="729644" cy="407170"/>
          </a:xfrm>
          <a:prstGeom prst="rect">
            <a:avLst/>
          </a:prstGeom>
          <a:noFill/>
          <a:ln>
            <a:noFill/>
          </a:ln>
        </p:spPr>
      </p:pic>
      <p:sp>
        <p:nvSpPr>
          <p:cNvPr id="10" name="Text Placeholder 9">
            <a:extLst>
              <a:ext uri="{FF2B5EF4-FFF2-40B4-BE49-F238E27FC236}">
                <a16:creationId xmlns:a16="http://schemas.microsoft.com/office/drawing/2014/main" id="{2D57BF6B-564B-4344-9B7E-46D068C54381}"/>
              </a:ext>
            </a:extLst>
          </p:cNvPr>
          <p:cNvSpPr>
            <a:spLocks noGrp="1"/>
          </p:cNvSpPr>
          <p:nvPr>
            <p:ph type="body" sz="quarter" idx="14"/>
          </p:nvPr>
        </p:nvSpPr>
        <p:spPr/>
        <p:txBody>
          <a:bodyPr/>
          <a:lstStyle/>
          <a:p>
            <a:r>
              <a:rPr lang="en-GB" dirty="0"/>
              <a:t>Travelling ranks higher than ‘time with loved ones’ for cinemagoers whose top ambitions are less likely to have changed since the pandemic</a:t>
            </a:r>
          </a:p>
        </p:txBody>
      </p:sp>
      <p:sp>
        <p:nvSpPr>
          <p:cNvPr id="30" name="Rectangle 29">
            <a:extLst>
              <a:ext uri="{FF2B5EF4-FFF2-40B4-BE49-F238E27FC236}">
                <a16:creationId xmlns:a16="http://schemas.microsoft.com/office/drawing/2014/main" id="{ED63569A-AD1D-462B-8205-217F896AD101}"/>
              </a:ext>
            </a:extLst>
          </p:cNvPr>
          <p:cNvSpPr/>
          <p:nvPr/>
        </p:nvSpPr>
        <p:spPr>
          <a:xfrm>
            <a:off x="1575899" y="1481720"/>
            <a:ext cx="4857062" cy="4680308"/>
          </a:xfrm>
          <a:prstGeom prst="rect">
            <a:avLst/>
          </a:prstGeom>
          <a:noFill/>
          <a:ln w="12700" cap="flat" cmpd="sng" algn="ctr">
            <a:solidFill>
              <a:schemeClr val="accent5"/>
            </a:solid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ea typeface="+mn-ea"/>
              <a:cs typeface="+mn-cs"/>
            </a:endParaRPr>
          </a:p>
        </p:txBody>
      </p:sp>
      <p:sp>
        <p:nvSpPr>
          <p:cNvPr id="31" name="TextBox 30">
            <a:extLst>
              <a:ext uri="{FF2B5EF4-FFF2-40B4-BE49-F238E27FC236}">
                <a16:creationId xmlns:a16="http://schemas.microsoft.com/office/drawing/2014/main" id="{9B61B391-616A-4625-8CA5-CA66C35C988E}"/>
              </a:ext>
            </a:extLst>
          </p:cNvPr>
          <p:cNvSpPr txBox="1"/>
          <p:nvPr/>
        </p:nvSpPr>
        <p:spPr>
          <a:xfrm>
            <a:off x="1966603" y="1977859"/>
            <a:ext cx="937170" cy="770980"/>
          </a:xfrm>
          <a:prstGeom prst="rect">
            <a:avLst/>
          </a:prstGeom>
          <a:noFill/>
        </p:spPr>
        <p:txBody>
          <a:bodyPr wrap="square" rtlCol="0">
            <a:spAutoFit/>
          </a:bodyPr>
          <a:lstStyle/>
          <a:p>
            <a:pPr defTabSz="1008126"/>
            <a:r>
              <a:rPr lang="en-GB" sz="4410" b="1" dirty="0">
                <a:solidFill>
                  <a:srgbClr val="747474"/>
                </a:solidFill>
              </a:rPr>
              <a:t>#1</a:t>
            </a:r>
          </a:p>
        </p:txBody>
      </p:sp>
      <p:sp>
        <p:nvSpPr>
          <p:cNvPr id="32" name="TextBox 31">
            <a:extLst>
              <a:ext uri="{FF2B5EF4-FFF2-40B4-BE49-F238E27FC236}">
                <a16:creationId xmlns:a16="http://schemas.microsoft.com/office/drawing/2014/main" id="{EFCBFCCF-A22D-4627-B65E-5406E322071D}"/>
              </a:ext>
            </a:extLst>
          </p:cNvPr>
          <p:cNvSpPr txBox="1"/>
          <p:nvPr/>
        </p:nvSpPr>
        <p:spPr>
          <a:xfrm>
            <a:off x="1966602" y="2795920"/>
            <a:ext cx="937170" cy="770980"/>
          </a:xfrm>
          <a:prstGeom prst="rect">
            <a:avLst/>
          </a:prstGeom>
          <a:noFill/>
        </p:spPr>
        <p:txBody>
          <a:bodyPr wrap="square" rtlCol="0">
            <a:spAutoFit/>
          </a:bodyPr>
          <a:lstStyle/>
          <a:p>
            <a:pPr defTabSz="1008126"/>
            <a:r>
              <a:rPr lang="en-GB" sz="4410" b="1" dirty="0">
                <a:solidFill>
                  <a:srgbClr val="747474"/>
                </a:solidFill>
              </a:rPr>
              <a:t>#2</a:t>
            </a:r>
          </a:p>
        </p:txBody>
      </p:sp>
      <p:sp>
        <p:nvSpPr>
          <p:cNvPr id="33" name="TextBox 32">
            <a:extLst>
              <a:ext uri="{FF2B5EF4-FFF2-40B4-BE49-F238E27FC236}">
                <a16:creationId xmlns:a16="http://schemas.microsoft.com/office/drawing/2014/main" id="{29FAA2F0-0C8D-41B8-AF9B-4874D5D6DAAA}"/>
              </a:ext>
            </a:extLst>
          </p:cNvPr>
          <p:cNvSpPr txBox="1"/>
          <p:nvPr/>
        </p:nvSpPr>
        <p:spPr>
          <a:xfrm>
            <a:off x="1966601" y="3641520"/>
            <a:ext cx="937170" cy="770980"/>
          </a:xfrm>
          <a:prstGeom prst="rect">
            <a:avLst/>
          </a:prstGeom>
          <a:noFill/>
        </p:spPr>
        <p:txBody>
          <a:bodyPr wrap="square" rtlCol="0">
            <a:spAutoFit/>
          </a:bodyPr>
          <a:lstStyle/>
          <a:p>
            <a:pPr defTabSz="1008126"/>
            <a:r>
              <a:rPr lang="en-GB" sz="4410" b="1" dirty="0">
                <a:solidFill>
                  <a:srgbClr val="747474"/>
                </a:solidFill>
              </a:rPr>
              <a:t>#3</a:t>
            </a:r>
          </a:p>
        </p:txBody>
      </p:sp>
      <p:sp>
        <p:nvSpPr>
          <p:cNvPr id="34" name="TextBox 33">
            <a:extLst>
              <a:ext uri="{FF2B5EF4-FFF2-40B4-BE49-F238E27FC236}">
                <a16:creationId xmlns:a16="http://schemas.microsoft.com/office/drawing/2014/main" id="{A612E5EE-1488-49F6-854B-6A08E337EC24}"/>
              </a:ext>
            </a:extLst>
          </p:cNvPr>
          <p:cNvSpPr txBox="1"/>
          <p:nvPr/>
        </p:nvSpPr>
        <p:spPr>
          <a:xfrm>
            <a:off x="1966597" y="5260336"/>
            <a:ext cx="937170" cy="770980"/>
          </a:xfrm>
          <a:prstGeom prst="rect">
            <a:avLst/>
          </a:prstGeom>
          <a:noFill/>
        </p:spPr>
        <p:txBody>
          <a:bodyPr wrap="square" rtlCol="0">
            <a:spAutoFit/>
          </a:bodyPr>
          <a:lstStyle/>
          <a:p>
            <a:pPr defTabSz="1008126"/>
            <a:r>
              <a:rPr lang="en-GB" sz="4410" b="1">
                <a:solidFill>
                  <a:srgbClr val="747474"/>
                </a:solidFill>
              </a:rPr>
              <a:t>#5</a:t>
            </a:r>
          </a:p>
        </p:txBody>
      </p:sp>
      <p:sp>
        <p:nvSpPr>
          <p:cNvPr id="35" name="TextBox 34">
            <a:extLst>
              <a:ext uri="{FF2B5EF4-FFF2-40B4-BE49-F238E27FC236}">
                <a16:creationId xmlns:a16="http://schemas.microsoft.com/office/drawing/2014/main" id="{A5B4ABD4-1039-48EC-A4CC-30DD3D3E7F8F}"/>
              </a:ext>
            </a:extLst>
          </p:cNvPr>
          <p:cNvSpPr txBox="1"/>
          <p:nvPr/>
        </p:nvSpPr>
        <p:spPr>
          <a:xfrm>
            <a:off x="1976258" y="1511662"/>
            <a:ext cx="4056343" cy="363818"/>
          </a:xfrm>
          <a:prstGeom prst="rect">
            <a:avLst/>
          </a:prstGeom>
          <a:noFill/>
        </p:spPr>
        <p:txBody>
          <a:bodyPr wrap="square" rtlCol="0">
            <a:spAutoFit/>
          </a:bodyPr>
          <a:lstStyle/>
          <a:p>
            <a:pPr algn="ctr" defTabSz="1008126"/>
            <a:r>
              <a:rPr lang="en-GB" sz="1764" b="1" dirty="0">
                <a:solidFill>
                  <a:srgbClr val="747474"/>
                </a:solidFill>
              </a:rPr>
              <a:t>All adults top 5 personal ambitions</a:t>
            </a:r>
          </a:p>
        </p:txBody>
      </p:sp>
      <p:sp>
        <p:nvSpPr>
          <p:cNvPr id="36" name="TextBox 35">
            <a:extLst>
              <a:ext uri="{FF2B5EF4-FFF2-40B4-BE49-F238E27FC236}">
                <a16:creationId xmlns:a16="http://schemas.microsoft.com/office/drawing/2014/main" id="{EB075127-4B75-4D12-9EB7-8839176DDDA0}"/>
              </a:ext>
            </a:extLst>
          </p:cNvPr>
          <p:cNvSpPr txBox="1"/>
          <p:nvPr/>
        </p:nvSpPr>
        <p:spPr>
          <a:xfrm>
            <a:off x="3602681" y="5294271"/>
            <a:ext cx="2175845" cy="703269"/>
          </a:xfrm>
          <a:prstGeom prst="rect">
            <a:avLst/>
          </a:prstGeom>
          <a:noFill/>
        </p:spPr>
        <p:txBody>
          <a:bodyPr wrap="square">
            <a:spAutoFit/>
          </a:bodyPr>
          <a:lstStyle/>
          <a:p>
            <a:pPr defTabSz="1008126"/>
            <a:r>
              <a:rPr lang="en-GB" sz="1985" dirty="0">
                <a:solidFill>
                  <a:srgbClr val="747474"/>
                </a:solidFill>
              </a:rPr>
              <a:t>Improving my mental health</a:t>
            </a:r>
          </a:p>
        </p:txBody>
      </p:sp>
      <p:sp>
        <p:nvSpPr>
          <p:cNvPr id="37" name="TextBox 36">
            <a:extLst>
              <a:ext uri="{FF2B5EF4-FFF2-40B4-BE49-F238E27FC236}">
                <a16:creationId xmlns:a16="http://schemas.microsoft.com/office/drawing/2014/main" id="{5852004E-592F-468D-B448-B68DB5E484AC}"/>
              </a:ext>
            </a:extLst>
          </p:cNvPr>
          <p:cNvSpPr txBox="1"/>
          <p:nvPr/>
        </p:nvSpPr>
        <p:spPr>
          <a:xfrm>
            <a:off x="3602681" y="2011794"/>
            <a:ext cx="2954986" cy="703269"/>
          </a:xfrm>
          <a:prstGeom prst="rect">
            <a:avLst/>
          </a:prstGeom>
          <a:noFill/>
        </p:spPr>
        <p:txBody>
          <a:bodyPr wrap="square">
            <a:spAutoFit/>
          </a:bodyPr>
          <a:lstStyle/>
          <a:p>
            <a:pPr defTabSz="1008126"/>
            <a:r>
              <a:rPr lang="en-GB" sz="1985" dirty="0">
                <a:solidFill>
                  <a:srgbClr val="747474"/>
                </a:solidFill>
              </a:rPr>
              <a:t>More time doing things that make me happy</a:t>
            </a:r>
            <a:endParaRPr lang="en-GB" sz="1985" i="1" dirty="0">
              <a:solidFill>
                <a:srgbClr val="747474"/>
              </a:solidFill>
            </a:endParaRPr>
          </a:p>
        </p:txBody>
      </p:sp>
      <p:sp>
        <p:nvSpPr>
          <p:cNvPr id="38" name="TextBox 37">
            <a:extLst>
              <a:ext uri="{FF2B5EF4-FFF2-40B4-BE49-F238E27FC236}">
                <a16:creationId xmlns:a16="http://schemas.microsoft.com/office/drawing/2014/main" id="{AAFFA99A-B297-440F-80CB-61557BDF9C5A}"/>
              </a:ext>
            </a:extLst>
          </p:cNvPr>
          <p:cNvSpPr txBox="1"/>
          <p:nvPr/>
        </p:nvSpPr>
        <p:spPr>
          <a:xfrm>
            <a:off x="3602680" y="2829855"/>
            <a:ext cx="2564868" cy="703269"/>
          </a:xfrm>
          <a:prstGeom prst="rect">
            <a:avLst/>
          </a:prstGeom>
          <a:noFill/>
        </p:spPr>
        <p:txBody>
          <a:bodyPr wrap="square">
            <a:spAutoFit/>
          </a:bodyPr>
          <a:lstStyle/>
          <a:p>
            <a:pPr defTabSz="1008126"/>
            <a:r>
              <a:rPr lang="en-GB" sz="1985" dirty="0">
                <a:solidFill>
                  <a:srgbClr val="747474"/>
                </a:solidFill>
              </a:rPr>
              <a:t>More time with loved ones</a:t>
            </a:r>
          </a:p>
        </p:txBody>
      </p:sp>
      <p:sp>
        <p:nvSpPr>
          <p:cNvPr id="39" name="TextBox 38">
            <a:extLst>
              <a:ext uri="{FF2B5EF4-FFF2-40B4-BE49-F238E27FC236}">
                <a16:creationId xmlns:a16="http://schemas.microsoft.com/office/drawing/2014/main" id="{B6F9771A-F341-4DE6-BCF6-835701849AC0}"/>
              </a:ext>
            </a:extLst>
          </p:cNvPr>
          <p:cNvSpPr txBox="1"/>
          <p:nvPr/>
        </p:nvSpPr>
        <p:spPr>
          <a:xfrm>
            <a:off x="3602681" y="3660931"/>
            <a:ext cx="2175845" cy="703269"/>
          </a:xfrm>
          <a:prstGeom prst="rect">
            <a:avLst/>
          </a:prstGeom>
          <a:noFill/>
        </p:spPr>
        <p:txBody>
          <a:bodyPr wrap="square">
            <a:spAutoFit/>
          </a:bodyPr>
          <a:lstStyle/>
          <a:p>
            <a:pPr defTabSz="1008126"/>
            <a:r>
              <a:rPr lang="en-GB" sz="1985" dirty="0">
                <a:solidFill>
                  <a:srgbClr val="747474"/>
                </a:solidFill>
              </a:rPr>
              <a:t>Improving my physical health</a:t>
            </a:r>
          </a:p>
        </p:txBody>
      </p:sp>
      <p:pic>
        <p:nvPicPr>
          <p:cNvPr id="40" name="Picture 39" descr="Timeline&#10;&#10;Description automatically generated">
            <a:extLst>
              <a:ext uri="{FF2B5EF4-FFF2-40B4-BE49-F238E27FC236}">
                <a16:creationId xmlns:a16="http://schemas.microsoft.com/office/drawing/2014/main" id="{37EE029A-61B9-4799-9936-ADBBF3C6D3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64847" y="5343549"/>
            <a:ext cx="610765" cy="614053"/>
          </a:xfrm>
          <a:prstGeom prst="ellipse">
            <a:avLst/>
          </a:prstGeom>
          <a:ln>
            <a:solidFill>
              <a:srgbClr val="F6F1E6"/>
            </a:solidFill>
          </a:ln>
        </p:spPr>
      </p:pic>
      <p:pic>
        <p:nvPicPr>
          <p:cNvPr id="41" name="Picture 40" descr="Timeline&#10;&#10;Description automatically generated">
            <a:extLst>
              <a:ext uri="{FF2B5EF4-FFF2-40B4-BE49-F238E27FC236}">
                <a16:creationId xmlns:a16="http://schemas.microsoft.com/office/drawing/2014/main" id="{138B51E0-A154-4CFE-A058-8D211D907C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64847" y="3710209"/>
            <a:ext cx="610765" cy="614053"/>
          </a:xfrm>
          <a:prstGeom prst="ellipse">
            <a:avLst/>
          </a:prstGeom>
          <a:ln>
            <a:solidFill>
              <a:srgbClr val="F6F1E6"/>
            </a:solidFill>
          </a:ln>
        </p:spPr>
      </p:pic>
      <p:pic>
        <p:nvPicPr>
          <p:cNvPr id="42" name="Picture 41" descr="Timeline&#10;&#10;Description automatically generated">
            <a:extLst>
              <a:ext uri="{FF2B5EF4-FFF2-40B4-BE49-F238E27FC236}">
                <a16:creationId xmlns:a16="http://schemas.microsoft.com/office/drawing/2014/main" id="{88E67586-2E38-481C-9BD9-4121DCFEA5F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64847" y="2879133"/>
            <a:ext cx="610765" cy="614053"/>
          </a:xfrm>
          <a:prstGeom prst="ellipse">
            <a:avLst/>
          </a:prstGeom>
          <a:ln>
            <a:solidFill>
              <a:srgbClr val="F6F1E6"/>
            </a:solidFill>
          </a:ln>
        </p:spPr>
      </p:pic>
      <p:pic>
        <p:nvPicPr>
          <p:cNvPr id="43" name="Picture 42" descr="Timeline&#10;&#10;Description automatically generated">
            <a:extLst>
              <a:ext uri="{FF2B5EF4-FFF2-40B4-BE49-F238E27FC236}">
                <a16:creationId xmlns:a16="http://schemas.microsoft.com/office/drawing/2014/main" id="{BFCAFCF3-3346-46FB-981B-5D7E967463D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64847" y="2061073"/>
            <a:ext cx="610765" cy="614053"/>
          </a:xfrm>
          <a:prstGeom prst="ellipse">
            <a:avLst/>
          </a:prstGeom>
          <a:ln>
            <a:solidFill>
              <a:srgbClr val="F6F1E6"/>
            </a:solidFill>
          </a:ln>
        </p:spPr>
      </p:pic>
      <p:sp>
        <p:nvSpPr>
          <p:cNvPr id="44" name="TextBox 43">
            <a:extLst>
              <a:ext uri="{FF2B5EF4-FFF2-40B4-BE49-F238E27FC236}">
                <a16:creationId xmlns:a16="http://schemas.microsoft.com/office/drawing/2014/main" id="{E97C8E1C-D79C-44EC-87EC-B4CAC229BBBC}"/>
              </a:ext>
            </a:extLst>
          </p:cNvPr>
          <p:cNvSpPr txBox="1"/>
          <p:nvPr/>
        </p:nvSpPr>
        <p:spPr>
          <a:xfrm>
            <a:off x="3602681" y="4679210"/>
            <a:ext cx="2175845" cy="397801"/>
          </a:xfrm>
          <a:prstGeom prst="rect">
            <a:avLst/>
          </a:prstGeom>
          <a:noFill/>
        </p:spPr>
        <p:txBody>
          <a:bodyPr wrap="square">
            <a:spAutoFit/>
          </a:bodyPr>
          <a:lstStyle/>
          <a:p>
            <a:pPr defTabSz="1008126"/>
            <a:r>
              <a:rPr lang="en-GB" sz="1985" dirty="0">
                <a:solidFill>
                  <a:srgbClr val="747474"/>
                </a:solidFill>
              </a:rPr>
              <a:t>Saving money</a:t>
            </a:r>
            <a:endParaRPr lang="en-GB" sz="1985" i="1" dirty="0">
              <a:solidFill>
                <a:srgbClr val="747474"/>
              </a:solidFill>
            </a:endParaRPr>
          </a:p>
        </p:txBody>
      </p:sp>
      <p:pic>
        <p:nvPicPr>
          <p:cNvPr id="45" name="Picture 44" descr="Timeline&#10;&#10;Description automatically generated">
            <a:extLst>
              <a:ext uri="{FF2B5EF4-FFF2-40B4-BE49-F238E27FC236}">
                <a16:creationId xmlns:a16="http://schemas.microsoft.com/office/drawing/2014/main" id="{4262DDF1-E1E6-4920-B9FE-F7A08232244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964847" y="4575787"/>
            <a:ext cx="610765" cy="614053"/>
          </a:xfrm>
          <a:prstGeom prst="ellipse">
            <a:avLst/>
          </a:prstGeom>
          <a:ln>
            <a:solidFill>
              <a:srgbClr val="F6F1E6"/>
            </a:solidFill>
          </a:ln>
        </p:spPr>
      </p:pic>
      <p:sp>
        <p:nvSpPr>
          <p:cNvPr id="46" name="TextBox 45">
            <a:extLst>
              <a:ext uri="{FF2B5EF4-FFF2-40B4-BE49-F238E27FC236}">
                <a16:creationId xmlns:a16="http://schemas.microsoft.com/office/drawing/2014/main" id="{D9D4B941-A7EE-4DBB-AE56-1FC81853F4C6}"/>
              </a:ext>
            </a:extLst>
          </p:cNvPr>
          <p:cNvSpPr txBox="1"/>
          <p:nvPr/>
        </p:nvSpPr>
        <p:spPr>
          <a:xfrm>
            <a:off x="1966598" y="4479511"/>
            <a:ext cx="937170" cy="770980"/>
          </a:xfrm>
          <a:prstGeom prst="rect">
            <a:avLst/>
          </a:prstGeom>
          <a:noFill/>
        </p:spPr>
        <p:txBody>
          <a:bodyPr wrap="square" rtlCol="0">
            <a:spAutoFit/>
          </a:bodyPr>
          <a:lstStyle/>
          <a:p>
            <a:pPr defTabSz="1008126"/>
            <a:r>
              <a:rPr lang="en-GB" sz="4410" b="1" dirty="0">
                <a:solidFill>
                  <a:srgbClr val="747474"/>
                </a:solidFill>
              </a:rPr>
              <a:t>#4</a:t>
            </a:r>
          </a:p>
        </p:txBody>
      </p:sp>
      <p:sp>
        <p:nvSpPr>
          <p:cNvPr id="71" name="Rectangle 70">
            <a:extLst>
              <a:ext uri="{FF2B5EF4-FFF2-40B4-BE49-F238E27FC236}">
                <a16:creationId xmlns:a16="http://schemas.microsoft.com/office/drawing/2014/main" id="{E1222CD4-F0E6-4063-88BD-9727B852204E}"/>
              </a:ext>
            </a:extLst>
          </p:cNvPr>
          <p:cNvSpPr/>
          <p:nvPr/>
        </p:nvSpPr>
        <p:spPr>
          <a:xfrm>
            <a:off x="6794234" y="1481720"/>
            <a:ext cx="4857062" cy="4680308"/>
          </a:xfrm>
          <a:prstGeom prst="rect">
            <a:avLst/>
          </a:prstGeom>
          <a:noFill/>
          <a:ln w="12700" cap="flat" cmpd="sng" algn="ctr">
            <a:solidFill>
              <a:schemeClr val="accent4"/>
            </a:solid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ea typeface="+mn-ea"/>
              <a:cs typeface="+mn-cs"/>
            </a:endParaRPr>
          </a:p>
        </p:txBody>
      </p:sp>
      <p:sp>
        <p:nvSpPr>
          <p:cNvPr id="72" name="TextBox 71">
            <a:extLst>
              <a:ext uri="{FF2B5EF4-FFF2-40B4-BE49-F238E27FC236}">
                <a16:creationId xmlns:a16="http://schemas.microsoft.com/office/drawing/2014/main" id="{917B4BE5-49EA-4C4E-A5E9-80C2E97046BE}"/>
              </a:ext>
            </a:extLst>
          </p:cNvPr>
          <p:cNvSpPr txBox="1"/>
          <p:nvPr/>
        </p:nvSpPr>
        <p:spPr>
          <a:xfrm>
            <a:off x="7064104" y="1524045"/>
            <a:ext cx="4317323" cy="363818"/>
          </a:xfrm>
          <a:prstGeom prst="rect">
            <a:avLst/>
          </a:prstGeom>
          <a:noFill/>
        </p:spPr>
        <p:txBody>
          <a:bodyPr wrap="square" rtlCol="0">
            <a:spAutoFit/>
          </a:bodyPr>
          <a:lstStyle/>
          <a:p>
            <a:pPr algn="ctr" defTabSz="1008126"/>
            <a:r>
              <a:rPr lang="en-GB" sz="1764" b="1" dirty="0">
                <a:solidFill>
                  <a:srgbClr val="264059"/>
                </a:solidFill>
              </a:rPr>
              <a:t>Cinemagoers top 5 personal ambitions</a:t>
            </a:r>
          </a:p>
        </p:txBody>
      </p:sp>
      <p:sp>
        <p:nvSpPr>
          <p:cNvPr id="73" name="TextBox 72">
            <a:extLst>
              <a:ext uri="{FF2B5EF4-FFF2-40B4-BE49-F238E27FC236}">
                <a16:creationId xmlns:a16="http://schemas.microsoft.com/office/drawing/2014/main" id="{C65B418E-C372-418A-BA9B-DD93D41B1E73}"/>
              </a:ext>
            </a:extLst>
          </p:cNvPr>
          <p:cNvSpPr txBox="1"/>
          <p:nvPr/>
        </p:nvSpPr>
        <p:spPr>
          <a:xfrm>
            <a:off x="7184938" y="1996779"/>
            <a:ext cx="937170" cy="770980"/>
          </a:xfrm>
          <a:prstGeom prst="rect">
            <a:avLst/>
          </a:prstGeom>
          <a:noFill/>
        </p:spPr>
        <p:txBody>
          <a:bodyPr wrap="square" rtlCol="0">
            <a:spAutoFit/>
          </a:bodyPr>
          <a:lstStyle/>
          <a:p>
            <a:pPr defTabSz="1008126"/>
            <a:r>
              <a:rPr lang="en-GB" sz="4410" b="1">
                <a:solidFill>
                  <a:srgbClr val="264059"/>
                </a:solidFill>
              </a:rPr>
              <a:t>#1</a:t>
            </a:r>
          </a:p>
        </p:txBody>
      </p:sp>
      <p:sp>
        <p:nvSpPr>
          <p:cNvPr id="74" name="TextBox 73">
            <a:extLst>
              <a:ext uri="{FF2B5EF4-FFF2-40B4-BE49-F238E27FC236}">
                <a16:creationId xmlns:a16="http://schemas.microsoft.com/office/drawing/2014/main" id="{19BC2CC9-D060-4AEC-96EE-1849474701E8}"/>
              </a:ext>
            </a:extLst>
          </p:cNvPr>
          <p:cNvSpPr txBox="1"/>
          <p:nvPr/>
        </p:nvSpPr>
        <p:spPr>
          <a:xfrm>
            <a:off x="7184937" y="2814840"/>
            <a:ext cx="937170" cy="770980"/>
          </a:xfrm>
          <a:prstGeom prst="rect">
            <a:avLst/>
          </a:prstGeom>
          <a:noFill/>
        </p:spPr>
        <p:txBody>
          <a:bodyPr wrap="square" rtlCol="0">
            <a:spAutoFit/>
          </a:bodyPr>
          <a:lstStyle/>
          <a:p>
            <a:pPr defTabSz="1008126"/>
            <a:r>
              <a:rPr lang="en-GB" sz="4410" b="1" dirty="0">
                <a:solidFill>
                  <a:srgbClr val="264059"/>
                </a:solidFill>
              </a:rPr>
              <a:t>#2</a:t>
            </a:r>
          </a:p>
        </p:txBody>
      </p:sp>
      <p:sp>
        <p:nvSpPr>
          <p:cNvPr id="75" name="TextBox 74">
            <a:extLst>
              <a:ext uri="{FF2B5EF4-FFF2-40B4-BE49-F238E27FC236}">
                <a16:creationId xmlns:a16="http://schemas.microsoft.com/office/drawing/2014/main" id="{A949FBFC-BE23-4A25-A71D-7D783036FB3C}"/>
              </a:ext>
            </a:extLst>
          </p:cNvPr>
          <p:cNvSpPr txBox="1"/>
          <p:nvPr/>
        </p:nvSpPr>
        <p:spPr>
          <a:xfrm>
            <a:off x="7184936" y="3658052"/>
            <a:ext cx="937170" cy="770980"/>
          </a:xfrm>
          <a:prstGeom prst="rect">
            <a:avLst/>
          </a:prstGeom>
          <a:noFill/>
        </p:spPr>
        <p:txBody>
          <a:bodyPr wrap="square" rtlCol="0">
            <a:spAutoFit/>
          </a:bodyPr>
          <a:lstStyle/>
          <a:p>
            <a:pPr defTabSz="1008126"/>
            <a:r>
              <a:rPr lang="en-GB" sz="4410" b="1" dirty="0">
                <a:solidFill>
                  <a:srgbClr val="264059"/>
                </a:solidFill>
              </a:rPr>
              <a:t>#3</a:t>
            </a:r>
          </a:p>
        </p:txBody>
      </p:sp>
      <p:sp>
        <p:nvSpPr>
          <p:cNvPr id="76" name="TextBox 75">
            <a:extLst>
              <a:ext uri="{FF2B5EF4-FFF2-40B4-BE49-F238E27FC236}">
                <a16:creationId xmlns:a16="http://schemas.microsoft.com/office/drawing/2014/main" id="{76177D6B-8C92-41C7-8FF3-B36157935B4C}"/>
              </a:ext>
            </a:extLst>
          </p:cNvPr>
          <p:cNvSpPr txBox="1"/>
          <p:nvPr/>
        </p:nvSpPr>
        <p:spPr>
          <a:xfrm>
            <a:off x="7184933" y="4498431"/>
            <a:ext cx="937170" cy="770980"/>
          </a:xfrm>
          <a:prstGeom prst="rect">
            <a:avLst/>
          </a:prstGeom>
          <a:noFill/>
        </p:spPr>
        <p:txBody>
          <a:bodyPr wrap="square" rtlCol="0">
            <a:spAutoFit/>
          </a:bodyPr>
          <a:lstStyle/>
          <a:p>
            <a:pPr defTabSz="1008126"/>
            <a:r>
              <a:rPr lang="en-GB" sz="4410" b="1" dirty="0">
                <a:solidFill>
                  <a:srgbClr val="264059"/>
                </a:solidFill>
              </a:rPr>
              <a:t>#4</a:t>
            </a:r>
          </a:p>
        </p:txBody>
      </p:sp>
      <p:sp>
        <p:nvSpPr>
          <p:cNvPr id="77" name="TextBox 76">
            <a:extLst>
              <a:ext uri="{FF2B5EF4-FFF2-40B4-BE49-F238E27FC236}">
                <a16:creationId xmlns:a16="http://schemas.microsoft.com/office/drawing/2014/main" id="{044F22F8-4156-44E5-99B5-BC789F1A14E8}"/>
              </a:ext>
            </a:extLst>
          </p:cNvPr>
          <p:cNvSpPr txBox="1"/>
          <p:nvPr/>
        </p:nvSpPr>
        <p:spPr>
          <a:xfrm>
            <a:off x="7184932" y="5278500"/>
            <a:ext cx="937170" cy="770980"/>
          </a:xfrm>
          <a:prstGeom prst="rect">
            <a:avLst/>
          </a:prstGeom>
          <a:noFill/>
        </p:spPr>
        <p:txBody>
          <a:bodyPr wrap="square" rtlCol="0">
            <a:spAutoFit/>
          </a:bodyPr>
          <a:lstStyle/>
          <a:p>
            <a:pPr defTabSz="1008126"/>
            <a:r>
              <a:rPr lang="en-GB" sz="4410" b="1" dirty="0">
                <a:solidFill>
                  <a:srgbClr val="264059"/>
                </a:solidFill>
              </a:rPr>
              <a:t>#5</a:t>
            </a:r>
          </a:p>
        </p:txBody>
      </p:sp>
      <p:sp>
        <p:nvSpPr>
          <p:cNvPr id="78" name="TextBox 77">
            <a:extLst>
              <a:ext uri="{FF2B5EF4-FFF2-40B4-BE49-F238E27FC236}">
                <a16:creationId xmlns:a16="http://schemas.microsoft.com/office/drawing/2014/main" id="{E80A9CBC-4E99-4715-BA8C-3468805A4781}"/>
              </a:ext>
            </a:extLst>
          </p:cNvPr>
          <p:cNvSpPr txBox="1"/>
          <p:nvPr/>
        </p:nvSpPr>
        <p:spPr>
          <a:xfrm>
            <a:off x="8821016" y="2029628"/>
            <a:ext cx="2954986" cy="703269"/>
          </a:xfrm>
          <a:prstGeom prst="rect">
            <a:avLst/>
          </a:prstGeom>
          <a:noFill/>
        </p:spPr>
        <p:txBody>
          <a:bodyPr wrap="square">
            <a:spAutoFit/>
          </a:bodyPr>
          <a:lstStyle/>
          <a:p>
            <a:pPr defTabSz="1008126"/>
            <a:r>
              <a:rPr lang="en-GB" sz="1985" dirty="0">
                <a:solidFill>
                  <a:srgbClr val="264059"/>
                </a:solidFill>
              </a:rPr>
              <a:t>More time doing things that make me happy</a:t>
            </a:r>
            <a:endParaRPr lang="en-GB" sz="1985" i="1" dirty="0">
              <a:solidFill>
                <a:srgbClr val="264059"/>
              </a:solidFill>
            </a:endParaRPr>
          </a:p>
        </p:txBody>
      </p:sp>
      <p:sp>
        <p:nvSpPr>
          <p:cNvPr id="79" name="TextBox 78">
            <a:extLst>
              <a:ext uri="{FF2B5EF4-FFF2-40B4-BE49-F238E27FC236}">
                <a16:creationId xmlns:a16="http://schemas.microsoft.com/office/drawing/2014/main" id="{A80DB1DB-C984-40D3-A4EE-FA6BEF5C301C}"/>
              </a:ext>
            </a:extLst>
          </p:cNvPr>
          <p:cNvSpPr txBox="1"/>
          <p:nvPr/>
        </p:nvSpPr>
        <p:spPr>
          <a:xfrm>
            <a:off x="8821016" y="5320184"/>
            <a:ext cx="2175845" cy="703269"/>
          </a:xfrm>
          <a:prstGeom prst="rect">
            <a:avLst/>
          </a:prstGeom>
          <a:noFill/>
        </p:spPr>
        <p:txBody>
          <a:bodyPr wrap="square">
            <a:spAutoFit/>
          </a:bodyPr>
          <a:lstStyle/>
          <a:p>
            <a:pPr defTabSz="1008126"/>
            <a:r>
              <a:rPr lang="en-GB" sz="1985" dirty="0">
                <a:solidFill>
                  <a:srgbClr val="264059"/>
                </a:solidFill>
              </a:rPr>
              <a:t>Improving my physical health</a:t>
            </a:r>
          </a:p>
        </p:txBody>
      </p:sp>
      <p:pic>
        <p:nvPicPr>
          <p:cNvPr id="80" name="Picture 79" descr="Timeline&#10;&#10;Description automatically generated">
            <a:extLst>
              <a:ext uri="{FF2B5EF4-FFF2-40B4-BE49-F238E27FC236}">
                <a16:creationId xmlns:a16="http://schemas.microsoft.com/office/drawing/2014/main" id="{F7D6C4BE-0538-43EC-949C-7B1D83192A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83182" y="5369463"/>
            <a:ext cx="610765" cy="614053"/>
          </a:xfrm>
          <a:prstGeom prst="ellipse">
            <a:avLst/>
          </a:prstGeom>
          <a:ln>
            <a:solidFill>
              <a:srgbClr val="F6F1E6"/>
            </a:solidFill>
          </a:ln>
        </p:spPr>
      </p:pic>
      <p:pic>
        <p:nvPicPr>
          <p:cNvPr id="81" name="Picture 80" descr="Timeline&#10;&#10;Description automatically generated">
            <a:extLst>
              <a:ext uri="{FF2B5EF4-FFF2-40B4-BE49-F238E27FC236}">
                <a16:creationId xmlns:a16="http://schemas.microsoft.com/office/drawing/2014/main" id="{7E70DC19-A8AF-441C-81F4-E0EE5879975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83182" y="2078907"/>
            <a:ext cx="610765" cy="614053"/>
          </a:xfrm>
          <a:prstGeom prst="ellipse">
            <a:avLst/>
          </a:prstGeom>
          <a:ln>
            <a:solidFill>
              <a:srgbClr val="F6F1E6"/>
            </a:solidFill>
          </a:ln>
        </p:spPr>
      </p:pic>
      <p:sp>
        <p:nvSpPr>
          <p:cNvPr id="82" name="TextBox 81">
            <a:extLst>
              <a:ext uri="{FF2B5EF4-FFF2-40B4-BE49-F238E27FC236}">
                <a16:creationId xmlns:a16="http://schemas.microsoft.com/office/drawing/2014/main" id="{3F047842-0CA3-43A1-A57E-123E621481D7}"/>
              </a:ext>
            </a:extLst>
          </p:cNvPr>
          <p:cNvSpPr txBox="1"/>
          <p:nvPr/>
        </p:nvSpPr>
        <p:spPr>
          <a:xfrm>
            <a:off x="8821016" y="2963843"/>
            <a:ext cx="2175845" cy="397801"/>
          </a:xfrm>
          <a:prstGeom prst="rect">
            <a:avLst/>
          </a:prstGeom>
          <a:noFill/>
        </p:spPr>
        <p:txBody>
          <a:bodyPr wrap="square">
            <a:spAutoFit/>
          </a:bodyPr>
          <a:lstStyle/>
          <a:p>
            <a:pPr defTabSz="1008126"/>
            <a:r>
              <a:rPr lang="en-GB" sz="1985" dirty="0">
                <a:solidFill>
                  <a:srgbClr val="264059"/>
                </a:solidFill>
              </a:rPr>
              <a:t>Saving money</a:t>
            </a:r>
            <a:endParaRPr lang="en-GB" sz="1985" i="1" dirty="0">
              <a:solidFill>
                <a:srgbClr val="264059"/>
              </a:solidFill>
            </a:endParaRPr>
          </a:p>
        </p:txBody>
      </p:sp>
      <p:pic>
        <p:nvPicPr>
          <p:cNvPr id="83" name="Picture 82" descr="Timeline&#10;&#10;Description automatically generated">
            <a:extLst>
              <a:ext uri="{FF2B5EF4-FFF2-40B4-BE49-F238E27FC236}">
                <a16:creationId xmlns:a16="http://schemas.microsoft.com/office/drawing/2014/main" id="{27AC3362-AD10-4D68-A2FB-16FA372C423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83182" y="2860420"/>
            <a:ext cx="610765" cy="614053"/>
          </a:xfrm>
          <a:prstGeom prst="ellipse">
            <a:avLst/>
          </a:prstGeom>
          <a:ln>
            <a:solidFill>
              <a:srgbClr val="F6F1E6"/>
            </a:solidFill>
          </a:ln>
        </p:spPr>
      </p:pic>
      <p:sp>
        <p:nvSpPr>
          <p:cNvPr id="84" name="TextBox 83">
            <a:extLst>
              <a:ext uri="{FF2B5EF4-FFF2-40B4-BE49-F238E27FC236}">
                <a16:creationId xmlns:a16="http://schemas.microsoft.com/office/drawing/2014/main" id="{9D97CAD5-FC11-4F3A-817A-E8873EBA0417}"/>
              </a:ext>
            </a:extLst>
          </p:cNvPr>
          <p:cNvSpPr txBox="1"/>
          <p:nvPr/>
        </p:nvSpPr>
        <p:spPr>
          <a:xfrm>
            <a:off x="8821016" y="3604905"/>
            <a:ext cx="2175845" cy="703269"/>
          </a:xfrm>
          <a:prstGeom prst="rect">
            <a:avLst/>
          </a:prstGeom>
          <a:noFill/>
        </p:spPr>
        <p:txBody>
          <a:bodyPr wrap="square">
            <a:spAutoFit/>
          </a:bodyPr>
          <a:lstStyle/>
          <a:p>
            <a:pPr defTabSz="1008126"/>
            <a:r>
              <a:rPr lang="en-GB" sz="1985" dirty="0">
                <a:solidFill>
                  <a:srgbClr val="264059"/>
                </a:solidFill>
              </a:rPr>
              <a:t>Improving my mental health</a:t>
            </a:r>
          </a:p>
        </p:txBody>
      </p:sp>
      <p:pic>
        <p:nvPicPr>
          <p:cNvPr id="85" name="Picture 84" descr="Timeline&#10;&#10;Description automatically generated">
            <a:extLst>
              <a:ext uri="{FF2B5EF4-FFF2-40B4-BE49-F238E27FC236}">
                <a16:creationId xmlns:a16="http://schemas.microsoft.com/office/drawing/2014/main" id="{0F67EF29-4229-4DC6-9FB5-DD1C9FC50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83182" y="3654184"/>
            <a:ext cx="610765" cy="614053"/>
          </a:xfrm>
          <a:prstGeom prst="ellipse">
            <a:avLst/>
          </a:prstGeom>
          <a:ln>
            <a:solidFill>
              <a:srgbClr val="F6F1E6"/>
            </a:solidFill>
          </a:ln>
        </p:spPr>
      </p:pic>
      <p:sp>
        <p:nvSpPr>
          <p:cNvPr id="86" name="TextBox 85">
            <a:extLst>
              <a:ext uri="{FF2B5EF4-FFF2-40B4-BE49-F238E27FC236}">
                <a16:creationId xmlns:a16="http://schemas.microsoft.com/office/drawing/2014/main" id="{61CFAABF-46FF-4601-B165-E83624134EF0}"/>
              </a:ext>
            </a:extLst>
          </p:cNvPr>
          <p:cNvSpPr txBox="1"/>
          <p:nvPr/>
        </p:nvSpPr>
        <p:spPr>
          <a:xfrm>
            <a:off x="8821016" y="4685067"/>
            <a:ext cx="2175845" cy="397801"/>
          </a:xfrm>
          <a:prstGeom prst="rect">
            <a:avLst/>
          </a:prstGeom>
          <a:noFill/>
        </p:spPr>
        <p:txBody>
          <a:bodyPr wrap="square">
            <a:spAutoFit/>
          </a:bodyPr>
          <a:lstStyle/>
          <a:p>
            <a:pPr defTabSz="1008126"/>
            <a:r>
              <a:rPr lang="en-GB" sz="1985" dirty="0">
                <a:solidFill>
                  <a:srgbClr val="264059"/>
                </a:solidFill>
              </a:rPr>
              <a:t>Travelling</a:t>
            </a:r>
          </a:p>
        </p:txBody>
      </p:sp>
      <p:pic>
        <p:nvPicPr>
          <p:cNvPr id="87" name="Picture 86" descr="Timeline&#10;&#10;Description automatically generated">
            <a:extLst>
              <a:ext uri="{FF2B5EF4-FFF2-40B4-BE49-F238E27FC236}">
                <a16:creationId xmlns:a16="http://schemas.microsoft.com/office/drawing/2014/main" id="{36D449F1-564E-4D2E-8F97-E773269787F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83181" y="4581059"/>
            <a:ext cx="611926" cy="615221"/>
          </a:xfrm>
          <a:prstGeom prst="ellipse">
            <a:avLst/>
          </a:prstGeom>
          <a:ln>
            <a:solidFill>
              <a:srgbClr val="F6F1E6"/>
            </a:solidFill>
          </a:ln>
        </p:spPr>
      </p:pic>
    </p:spTree>
    <p:extLst>
      <p:ext uri="{BB962C8B-B14F-4D97-AF65-F5344CB8AC3E}">
        <p14:creationId xmlns:p14="http://schemas.microsoft.com/office/powerpoint/2010/main" val="121360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5222AC-E9FD-424B-82CE-3BA2478C7EAF}"/>
              </a:ext>
            </a:extLst>
          </p:cNvPr>
          <p:cNvSpPr>
            <a:spLocks noGrp="1"/>
          </p:cNvSpPr>
          <p:nvPr>
            <p:ph type="title"/>
          </p:nvPr>
        </p:nvSpPr>
        <p:spPr/>
        <p:txBody>
          <a:bodyPr/>
          <a:lstStyle/>
          <a:p>
            <a:r>
              <a:rPr lang="en-GB" dirty="0"/>
              <a:t>2021 CINEMA ADVERTISING HEADLINES</a:t>
            </a:r>
          </a:p>
        </p:txBody>
      </p:sp>
      <p:sp>
        <p:nvSpPr>
          <p:cNvPr id="9" name="Text Placeholder 8">
            <a:extLst>
              <a:ext uri="{FF2B5EF4-FFF2-40B4-BE49-F238E27FC236}">
                <a16:creationId xmlns:a16="http://schemas.microsoft.com/office/drawing/2014/main" id="{E92C19C0-BD9B-4F7D-BC27-BA6AFF262682}"/>
              </a:ext>
            </a:extLst>
          </p:cNvPr>
          <p:cNvSpPr>
            <a:spLocks noGrp="1"/>
          </p:cNvSpPr>
          <p:nvPr>
            <p:ph type="body" sz="quarter" idx="14"/>
          </p:nvPr>
        </p:nvSpPr>
        <p:spPr/>
        <p:txBody>
          <a:bodyPr/>
          <a:lstStyle/>
          <a:p>
            <a:r>
              <a:rPr lang="en-GB" dirty="0"/>
              <a:t>After a strong bounce-back in 2021, cinema revenue will continue to grow significantly across 2022 closing in on 2019’s peak. </a:t>
            </a:r>
          </a:p>
        </p:txBody>
      </p:sp>
      <p:sp>
        <p:nvSpPr>
          <p:cNvPr id="8" name="Text Placeholder 7">
            <a:extLst>
              <a:ext uri="{FF2B5EF4-FFF2-40B4-BE49-F238E27FC236}">
                <a16:creationId xmlns:a16="http://schemas.microsoft.com/office/drawing/2014/main" id="{5D2D4D46-57E5-40E1-8A71-99DFFB2D66AB}"/>
              </a:ext>
            </a:extLst>
          </p:cNvPr>
          <p:cNvSpPr>
            <a:spLocks noGrp="1"/>
          </p:cNvSpPr>
          <p:nvPr>
            <p:ph type="body" sz="quarter" idx="11"/>
          </p:nvPr>
        </p:nvSpPr>
        <p:spPr/>
        <p:txBody>
          <a:bodyPr/>
          <a:lstStyle/>
          <a:p>
            <a:r>
              <a:rPr lang="en-GB" dirty="0"/>
              <a:t>Sources: The Drum, DCM &amp; WARC</a:t>
            </a:r>
          </a:p>
        </p:txBody>
      </p:sp>
      <p:pic>
        <p:nvPicPr>
          <p:cNvPr id="12" name="Picture 11">
            <a:extLst>
              <a:ext uri="{FF2B5EF4-FFF2-40B4-BE49-F238E27FC236}">
                <a16:creationId xmlns:a16="http://schemas.microsoft.com/office/drawing/2014/main" id="{A5CF54C8-00F6-4DDF-8AB1-BEDE0579C0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242" t="-1320" r="19705" b="-1"/>
          <a:stretch/>
        </p:blipFill>
        <p:spPr>
          <a:xfrm>
            <a:off x="575282" y="4778454"/>
            <a:ext cx="750539" cy="724341"/>
          </a:xfrm>
          <a:prstGeom prst="rect">
            <a:avLst/>
          </a:prstGeom>
        </p:spPr>
      </p:pic>
      <p:pic>
        <p:nvPicPr>
          <p:cNvPr id="13" name="Picture 12">
            <a:extLst>
              <a:ext uri="{FF2B5EF4-FFF2-40B4-BE49-F238E27FC236}">
                <a16:creationId xmlns:a16="http://schemas.microsoft.com/office/drawing/2014/main" id="{F5E4185B-B52A-4631-A20A-20ADE04E81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278" y="3675308"/>
            <a:ext cx="671874" cy="797717"/>
          </a:xfrm>
          <a:prstGeom prst="rect">
            <a:avLst/>
          </a:prstGeom>
        </p:spPr>
      </p:pic>
      <p:pic>
        <p:nvPicPr>
          <p:cNvPr id="14" name="Picture 4" descr="Royal Navy - Wikipedia">
            <a:extLst>
              <a:ext uri="{FF2B5EF4-FFF2-40B4-BE49-F238E27FC236}">
                <a16:creationId xmlns:a16="http://schemas.microsoft.com/office/drawing/2014/main" id="{D6CC0365-D36D-4A38-A370-8F42CA84052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67828" y="3621805"/>
            <a:ext cx="587881" cy="710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ands, Amazon, Logo, Amazon Backgrounds, Brand Amazon Logo | Amazon logo,  Free amazon products, Amazon gift cards">
            <a:extLst>
              <a:ext uri="{FF2B5EF4-FFF2-40B4-BE49-F238E27FC236}">
                <a16:creationId xmlns:a16="http://schemas.microsoft.com/office/drawing/2014/main" id="{7924CC60-4B78-4D47-A1CF-B2FB775C4C3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5761" t="-1741" r="15473" b="1"/>
          <a:stretch/>
        </p:blipFill>
        <p:spPr bwMode="auto">
          <a:xfrm>
            <a:off x="1393803" y="3682020"/>
            <a:ext cx="943439" cy="7842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Sky logos | Sky Group">
            <a:extLst>
              <a:ext uri="{FF2B5EF4-FFF2-40B4-BE49-F238E27FC236}">
                <a16:creationId xmlns:a16="http://schemas.microsoft.com/office/drawing/2014/main" id="{D1859A3C-AC0C-49A8-BA18-D1238505FB1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64014" y="3708150"/>
            <a:ext cx="1018385" cy="6245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0" descr="You&amp;#39;ve just been sacked………why not become an army soldier?">
            <a:extLst>
              <a:ext uri="{FF2B5EF4-FFF2-40B4-BE49-F238E27FC236}">
                <a16:creationId xmlns:a16="http://schemas.microsoft.com/office/drawing/2014/main" id="{ABA0C10D-EE79-4381-9E98-AAB49CB32BA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703899" y="3621805"/>
            <a:ext cx="763929" cy="710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isney+ - Wikipedia">
            <a:extLst>
              <a:ext uri="{FF2B5EF4-FFF2-40B4-BE49-F238E27FC236}">
                <a16:creationId xmlns:a16="http://schemas.microsoft.com/office/drawing/2014/main" id="{276E438C-B67E-4168-A72D-95CB8E8395B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42551" y="4823190"/>
            <a:ext cx="1067763" cy="5776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Tiffany &amp;amp; Co Logo | evolution history and meaning">
            <a:extLst>
              <a:ext uri="{FF2B5EF4-FFF2-40B4-BE49-F238E27FC236}">
                <a16:creationId xmlns:a16="http://schemas.microsoft.com/office/drawing/2014/main" id="{3A71E8FB-58AD-4D6D-8314-C328ED6CBAB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246834" y="5562492"/>
            <a:ext cx="1808876" cy="10174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Cadbury logo | Logok">
            <a:extLst>
              <a:ext uri="{FF2B5EF4-FFF2-40B4-BE49-F238E27FC236}">
                <a16:creationId xmlns:a16="http://schemas.microsoft.com/office/drawing/2014/main" id="{3C686D86-552C-4EAF-9A11-6B8A9F38B60F}"/>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436559" y="4775796"/>
            <a:ext cx="1665450" cy="7943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88E3BFD-3D7F-4ABB-ABA3-4BBCB4EE611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31034" y="4778454"/>
            <a:ext cx="684805" cy="662715"/>
          </a:xfrm>
          <a:prstGeom prst="rect">
            <a:avLst/>
          </a:prstGeom>
        </p:spPr>
      </p:pic>
      <p:pic>
        <p:nvPicPr>
          <p:cNvPr id="23" name="Picture 22">
            <a:extLst>
              <a:ext uri="{FF2B5EF4-FFF2-40B4-BE49-F238E27FC236}">
                <a16:creationId xmlns:a16="http://schemas.microsoft.com/office/drawing/2014/main" id="{14A59474-B588-482A-B915-BDFC23E84BA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23003" y="5787469"/>
            <a:ext cx="2258209" cy="564552"/>
          </a:xfrm>
          <a:prstGeom prst="rect">
            <a:avLst/>
          </a:prstGeom>
        </p:spPr>
      </p:pic>
      <p:sp>
        <p:nvSpPr>
          <p:cNvPr id="24" name="Rectangle 23">
            <a:extLst>
              <a:ext uri="{FF2B5EF4-FFF2-40B4-BE49-F238E27FC236}">
                <a16:creationId xmlns:a16="http://schemas.microsoft.com/office/drawing/2014/main" id="{F71DAED4-34F6-4B34-9ECE-EBD6AE328754}"/>
              </a:ext>
            </a:extLst>
          </p:cNvPr>
          <p:cNvSpPr/>
          <p:nvPr/>
        </p:nvSpPr>
        <p:spPr>
          <a:xfrm>
            <a:off x="420471" y="3135500"/>
            <a:ext cx="5077504" cy="3467582"/>
          </a:xfrm>
          <a:prstGeom prst="rect">
            <a:avLst/>
          </a:prstGeom>
          <a:noFill/>
          <a:ln>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25" name="Text Placeholder 8">
            <a:extLst>
              <a:ext uri="{FF2B5EF4-FFF2-40B4-BE49-F238E27FC236}">
                <a16:creationId xmlns:a16="http://schemas.microsoft.com/office/drawing/2014/main" id="{8B7895FC-FDAA-4BEF-94CB-4AAC9E144A4F}"/>
              </a:ext>
            </a:extLst>
          </p:cNvPr>
          <p:cNvSpPr txBox="1">
            <a:spLocks/>
          </p:cNvSpPr>
          <p:nvPr/>
        </p:nvSpPr>
        <p:spPr bwMode="gray">
          <a:xfrm>
            <a:off x="507254" y="3284842"/>
            <a:ext cx="4168918"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t>2021 Top advertisers included…</a:t>
            </a:r>
          </a:p>
        </p:txBody>
      </p:sp>
      <p:grpSp>
        <p:nvGrpSpPr>
          <p:cNvPr id="27" name="Group 26">
            <a:extLst>
              <a:ext uri="{FF2B5EF4-FFF2-40B4-BE49-F238E27FC236}">
                <a16:creationId xmlns:a16="http://schemas.microsoft.com/office/drawing/2014/main" id="{91065096-A70D-464E-8AC0-40A325B25B41}"/>
              </a:ext>
            </a:extLst>
          </p:cNvPr>
          <p:cNvGrpSpPr/>
          <p:nvPr/>
        </p:nvGrpSpPr>
        <p:grpSpPr>
          <a:xfrm>
            <a:off x="290950" y="1461312"/>
            <a:ext cx="6049777" cy="1387399"/>
            <a:chOff x="270000" y="1358641"/>
            <a:chExt cx="8686800" cy="1905000"/>
          </a:xfrm>
        </p:grpSpPr>
        <p:pic>
          <p:nvPicPr>
            <p:cNvPr id="2" name="Picture 1">
              <a:extLst>
                <a:ext uri="{FF2B5EF4-FFF2-40B4-BE49-F238E27FC236}">
                  <a16:creationId xmlns:a16="http://schemas.microsoft.com/office/drawing/2014/main" id="{FAF25DA9-C0FC-45DD-8FA5-AE7CA538D11B}"/>
                </a:ext>
              </a:extLst>
            </p:cNvPr>
            <p:cNvPicPr>
              <a:picLocks noChangeAspect="1"/>
            </p:cNvPicPr>
            <p:nvPr/>
          </p:nvPicPr>
          <p:blipFill>
            <a:blip r:embed="rId13"/>
            <a:stretch>
              <a:fillRect/>
            </a:stretch>
          </p:blipFill>
          <p:spPr>
            <a:xfrm>
              <a:off x="270000" y="1358641"/>
              <a:ext cx="8686800" cy="1905000"/>
            </a:xfrm>
            <a:prstGeom prst="rect">
              <a:avLst/>
            </a:prstGeom>
          </p:spPr>
        </p:pic>
        <p:pic>
          <p:nvPicPr>
            <p:cNvPr id="26" name="Picture 25">
              <a:extLst>
                <a:ext uri="{FF2B5EF4-FFF2-40B4-BE49-F238E27FC236}">
                  <a16:creationId xmlns:a16="http://schemas.microsoft.com/office/drawing/2014/main" id="{2E5BF08E-D25E-435E-9E40-0748EE204DB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15091" r="5712" b="-1"/>
            <a:stretch/>
          </p:blipFill>
          <p:spPr>
            <a:xfrm>
              <a:off x="420471" y="1404125"/>
              <a:ext cx="1239375" cy="299243"/>
            </a:xfrm>
            <a:prstGeom prst="rect">
              <a:avLst/>
            </a:prstGeom>
          </p:spPr>
        </p:pic>
      </p:grpSp>
      <p:graphicFrame>
        <p:nvGraphicFramePr>
          <p:cNvPr id="30" name="Chart 29">
            <a:extLst>
              <a:ext uri="{FF2B5EF4-FFF2-40B4-BE49-F238E27FC236}">
                <a16:creationId xmlns:a16="http://schemas.microsoft.com/office/drawing/2014/main" id="{73DD9E33-07A1-47D4-9632-06D25B266510}"/>
              </a:ext>
            </a:extLst>
          </p:cNvPr>
          <p:cNvGraphicFramePr/>
          <p:nvPr>
            <p:extLst>
              <p:ext uri="{D42A27DB-BD31-4B8C-83A1-F6EECF244321}">
                <p14:modId xmlns:p14="http://schemas.microsoft.com/office/powerpoint/2010/main" val="625273400"/>
              </p:ext>
            </p:extLst>
          </p:nvPr>
        </p:nvGraphicFramePr>
        <p:xfrm>
          <a:off x="5926147" y="1354239"/>
          <a:ext cx="6767594" cy="5413714"/>
        </p:xfrm>
        <a:graphic>
          <a:graphicData uri="http://schemas.openxmlformats.org/drawingml/2006/chart">
            <c:chart xmlns:c="http://schemas.openxmlformats.org/drawingml/2006/chart" xmlns:r="http://schemas.openxmlformats.org/officeDocument/2006/relationships" r:id="rId15"/>
          </a:graphicData>
        </a:graphic>
      </p:graphicFrame>
      <p:sp>
        <p:nvSpPr>
          <p:cNvPr id="31" name="TextBox 30">
            <a:extLst>
              <a:ext uri="{FF2B5EF4-FFF2-40B4-BE49-F238E27FC236}">
                <a16:creationId xmlns:a16="http://schemas.microsoft.com/office/drawing/2014/main" id="{02F4A5A0-900B-4D3A-97BE-D92246CCEADF}"/>
              </a:ext>
            </a:extLst>
          </p:cNvPr>
          <p:cNvSpPr txBox="1"/>
          <p:nvPr/>
        </p:nvSpPr>
        <p:spPr>
          <a:xfrm>
            <a:off x="8951036" y="5554431"/>
            <a:ext cx="1044386" cy="261610"/>
          </a:xfrm>
          <a:prstGeom prst="rect">
            <a:avLst/>
          </a:prstGeom>
          <a:noFill/>
          <a:ln>
            <a:noFill/>
          </a:ln>
        </p:spPr>
        <p:txBody>
          <a:bodyPr wrap="square" rtlCol="0">
            <a:spAutoFit/>
          </a:bodyPr>
          <a:lstStyle/>
          <a:p>
            <a:r>
              <a:rPr lang="en-GB" sz="1100" dirty="0">
                <a:solidFill>
                  <a:schemeClr val="accent6"/>
                </a:solidFill>
              </a:rPr>
              <a:t>(+88% YOY)</a:t>
            </a:r>
          </a:p>
        </p:txBody>
      </p:sp>
      <p:sp>
        <p:nvSpPr>
          <p:cNvPr id="32" name="TextBox 31">
            <a:extLst>
              <a:ext uri="{FF2B5EF4-FFF2-40B4-BE49-F238E27FC236}">
                <a16:creationId xmlns:a16="http://schemas.microsoft.com/office/drawing/2014/main" id="{4498D6C1-83DA-4037-8218-D3DD8D0E8C0C}"/>
              </a:ext>
            </a:extLst>
          </p:cNvPr>
          <p:cNvSpPr txBox="1"/>
          <p:nvPr/>
        </p:nvSpPr>
        <p:spPr>
          <a:xfrm>
            <a:off x="10523315" y="4639939"/>
            <a:ext cx="1199272" cy="261610"/>
          </a:xfrm>
          <a:prstGeom prst="rect">
            <a:avLst/>
          </a:prstGeom>
          <a:noFill/>
          <a:ln>
            <a:noFill/>
          </a:ln>
        </p:spPr>
        <p:txBody>
          <a:bodyPr wrap="square" rtlCol="0">
            <a:spAutoFit/>
          </a:bodyPr>
          <a:lstStyle/>
          <a:p>
            <a:r>
              <a:rPr lang="en-GB" sz="1100" dirty="0">
                <a:solidFill>
                  <a:schemeClr val="accent6"/>
                </a:solidFill>
              </a:rPr>
              <a:t>(+123% YOY)</a:t>
            </a:r>
          </a:p>
        </p:txBody>
      </p:sp>
      <p:cxnSp>
        <p:nvCxnSpPr>
          <p:cNvPr id="34" name="Straight Arrow Connector 33">
            <a:extLst>
              <a:ext uri="{FF2B5EF4-FFF2-40B4-BE49-F238E27FC236}">
                <a16:creationId xmlns:a16="http://schemas.microsoft.com/office/drawing/2014/main" id="{58EF8D8D-8DA4-4391-A58E-0A19E97A8EC5}"/>
              </a:ext>
            </a:extLst>
          </p:cNvPr>
          <p:cNvCxnSpPr/>
          <p:nvPr/>
        </p:nvCxnSpPr>
        <p:spPr>
          <a:xfrm flipV="1">
            <a:off x="9028253" y="5173721"/>
            <a:ext cx="717631" cy="400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B65D45-6483-46F6-9FB9-5380BEEC3B22}"/>
              </a:ext>
            </a:extLst>
          </p:cNvPr>
          <p:cNvCxnSpPr/>
          <p:nvPr/>
        </p:nvCxnSpPr>
        <p:spPr>
          <a:xfrm flipV="1">
            <a:off x="10523315" y="4281665"/>
            <a:ext cx="717631" cy="400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24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AA39D-981A-410B-AD0C-0F699A97B6CB}"/>
              </a:ext>
            </a:extLst>
          </p:cNvPr>
          <p:cNvSpPr>
            <a:spLocks noGrp="1"/>
          </p:cNvSpPr>
          <p:nvPr>
            <p:ph type="title"/>
          </p:nvPr>
        </p:nvSpPr>
        <p:spPr/>
        <p:txBody>
          <a:bodyPr/>
          <a:lstStyle/>
          <a:p>
            <a:r>
              <a:rPr lang="en-GB" dirty="0"/>
              <a:t>cinemagoers are more likely to feel extrinsic &amp; social goals are more important</a:t>
            </a:r>
            <a:endParaRPr lang="en-GB" dirty="0">
              <a:highlight>
                <a:srgbClr val="FFFF00"/>
              </a:highlight>
            </a:endParaRPr>
          </a:p>
        </p:txBody>
      </p:sp>
      <p:sp>
        <p:nvSpPr>
          <p:cNvPr id="4" name="Text Placeholder 3">
            <a:extLst>
              <a:ext uri="{FF2B5EF4-FFF2-40B4-BE49-F238E27FC236}">
                <a16:creationId xmlns:a16="http://schemas.microsoft.com/office/drawing/2014/main" id="{714912BA-203A-4FA7-8D89-5D8191A263E4}"/>
              </a:ext>
            </a:extLst>
          </p:cNvPr>
          <p:cNvSpPr>
            <a:spLocks noGrp="1"/>
          </p:cNvSpPr>
          <p:nvPr>
            <p:ph type="body" sz="quarter" idx="11"/>
          </p:nvPr>
        </p:nvSpPr>
        <p:spPr>
          <a:xfrm>
            <a:off x="4328932" y="7128008"/>
            <a:ext cx="8990577" cy="369332"/>
          </a:xfrm>
        </p:spPr>
        <p:txBody>
          <a:bodyPr/>
          <a:lstStyle/>
          <a:p>
            <a:r>
              <a:rPr lang="en-GB" dirty="0"/>
              <a:t>Source: Old Salt &amp; Little Wing. </a:t>
            </a:r>
            <a:r>
              <a:rPr lang="en-US" dirty="0"/>
              <a:t>All adults (n=1,007), cinemagoers (n=342)</a:t>
            </a:r>
            <a:endParaRPr lang="en-GB" dirty="0"/>
          </a:p>
          <a:p>
            <a:pPr defTabSz="1008126">
              <a:defRPr/>
            </a:pPr>
            <a:r>
              <a:rPr lang="en-US" dirty="0"/>
              <a:t>Would you say you value the following things more, less or the same now compared to how much you valued them before the Coronavirus pandemic? </a:t>
            </a:r>
          </a:p>
          <a:p>
            <a:pPr defTabSz="1008126">
              <a:defRPr/>
            </a:pPr>
            <a:r>
              <a:rPr lang="en-US" dirty="0"/>
              <a:t>Arrows indicate significant difference vs average at 95% confidence limit</a:t>
            </a:r>
          </a:p>
        </p:txBody>
      </p:sp>
      <p:pic>
        <p:nvPicPr>
          <p:cNvPr id="66" name="Picture 65">
            <a:extLst>
              <a:ext uri="{FF2B5EF4-FFF2-40B4-BE49-F238E27FC236}">
                <a16:creationId xmlns:a16="http://schemas.microsoft.com/office/drawing/2014/main" id="{DE0BB96D-9E01-4D02-A2B7-3D626EF0E1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4164" y="7223044"/>
            <a:ext cx="1233942" cy="179260"/>
          </a:xfrm>
          <a:prstGeom prst="rect">
            <a:avLst/>
          </a:prstGeom>
        </p:spPr>
      </p:pic>
      <p:pic>
        <p:nvPicPr>
          <p:cNvPr id="67" name="Google Shape;141;p15">
            <a:extLst>
              <a:ext uri="{FF2B5EF4-FFF2-40B4-BE49-F238E27FC236}">
                <a16:creationId xmlns:a16="http://schemas.microsoft.com/office/drawing/2014/main" id="{558857CF-D077-408C-8147-35189F324D87}"/>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856846" y="7109089"/>
            <a:ext cx="729644" cy="407170"/>
          </a:xfrm>
          <a:prstGeom prst="rect">
            <a:avLst/>
          </a:prstGeom>
          <a:noFill/>
          <a:ln>
            <a:noFill/>
          </a:ln>
        </p:spPr>
      </p:pic>
      <p:sp>
        <p:nvSpPr>
          <p:cNvPr id="10" name="Text Placeholder 9">
            <a:extLst>
              <a:ext uri="{FF2B5EF4-FFF2-40B4-BE49-F238E27FC236}">
                <a16:creationId xmlns:a16="http://schemas.microsoft.com/office/drawing/2014/main" id="{2D57BF6B-564B-4344-9B7E-46D068C54381}"/>
              </a:ext>
            </a:extLst>
          </p:cNvPr>
          <p:cNvSpPr>
            <a:spLocks noGrp="1"/>
          </p:cNvSpPr>
          <p:nvPr>
            <p:ph type="body" sz="quarter" idx="14"/>
          </p:nvPr>
        </p:nvSpPr>
        <p:spPr/>
        <p:txBody>
          <a:bodyPr/>
          <a:lstStyle/>
          <a:p>
            <a:r>
              <a:rPr lang="en-GB" dirty="0"/>
              <a:t>Cinemagoers are significantly more likely to agree that balance, financial and career progression and socialising are all even more important to them now. </a:t>
            </a:r>
          </a:p>
        </p:txBody>
      </p:sp>
      <p:graphicFrame>
        <p:nvGraphicFramePr>
          <p:cNvPr id="110" name="Chart 109">
            <a:extLst>
              <a:ext uri="{FF2B5EF4-FFF2-40B4-BE49-F238E27FC236}">
                <a16:creationId xmlns:a16="http://schemas.microsoft.com/office/drawing/2014/main" id="{2328DF7A-2EB6-4424-99CC-110461DFA36D}"/>
              </a:ext>
            </a:extLst>
          </p:cNvPr>
          <p:cNvGraphicFramePr/>
          <p:nvPr>
            <p:extLst>
              <p:ext uri="{D42A27DB-BD31-4B8C-83A1-F6EECF244321}">
                <p14:modId xmlns:p14="http://schemas.microsoft.com/office/powerpoint/2010/main" val="1101294442"/>
              </p:ext>
            </p:extLst>
          </p:nvPr>
        </p:nvGraphicFramePr>
        <p:xfrm>
          <a:off x="389187" y="1885973"/>
          <a:ext cx="12304553" cy="4203067"/>
        </p:xfrm>
        <a:graphic>
          <a:graphicData uri="http://schemas.openxmlformats.org/drawingml/2006/chart">
            <c:chart xmlns:c="http://schemas.openxmlformats.org/drawingml/2006/chart" xmlns:r="http://schemas.openxmlformats.org/officeDocument/2006/relationships" r:id="rId4"/>
          </a:graphicData>
        </a:graphic>
      </p:graphicFrame>
      <p:sp>
        <p:nvSpPr>
          <p:cNvPr id="111" name="Up Arrow 34">
            <a:extLst>
              <a:ext uri="{FF2B5EF4-FFF2-40B4-BE49-F238E27FC236}">
                <a16:creationId xmlns:a16="http://schemas.microsoft.com/office/drawing/2014/main" id="{CCC64811-6582-4D7F-BC8D-8B595A1EAC8C}"/>
              </a:ext>
            </a:extLst>
          </p:cNvPr>
          <p:cNvSpPr/>
          <p:nvPr/>
        </p:nvSpPr>
        <p:spPr>
          <a:xfrm>
            <a:off x="11641197" y="2839558"/>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112" name="TextBox 111">
            <a:extLst>
              <a:ext uri="{FF2B5EF4-FFF2-40B4-BE49-F238E27FC236}">
                <a16:creationId xmlns:a16="http://schemas.microsoft.com/office/drawing/2014/main" id="{67FCF2FC-B73C-4455-9CBD-7F9CF7AF2C18}"/>
              </a:ext>
            </a:extLst>
          </p:cNvPr>
          <p:cNvSpPr txBox="1"/>
          <p:nvPr/>
        </p:nvSpPr>
        <p:spPr>
          <a:xfrm>
            <a:off x="389187" y="1230900"/>
            <a:ext cx="8944857" cy="363818"/>
          </a:xfrm>
          <a:prstGeom prst="rect">
            <a:avLst/>
          </a:prstGeom>
          <a:noFill/>
        </p:spPr>
        <p:txBody>
          <a:bodyPr wrap="square" rtlCol="0">
            <a:spAutoFit/>
          </a:bodyPr>
          <a:lstStyle/>
          <a:p>
            <a:pPr defTabSz="1008126"/>
            <a:r>
              <a:rPr lang="en-GB" sz="1764" b="1" dirty="0">
                <a:solidFill>
                  <a:srgbClr val="747474"/>
                </a:solidFill>
              </a:rPr>
              <a:t>% who say each is more important now vs before the pandemic</a:t>
            </a:r>
            <a:endParaRPr lang="en-US" sz="1764" b="1" dirty="0">
              <a:solidFill>
                <a:srgbClr val="747474"/>
              </a:solidFill>
            </a:endParaRPr>
          </a:p>
        </p:txBody>
      </p:sp>
      <p:sp>
        <p:nvSpPr>
          <p:cNvPr id="113" name="Up Arrow 34">
            <a:extLst>
              <a:ext uri="{FF2B5EF4-FFF2-40B4-BE49-F238E27FC236}">
                <a16:creationId xmlns:a16="http://schemas.microsoft.com/office/drawing/2014/main" id="{9227EA37-4F54-4905-A360-6FB268B82DC1}"/>
              </a:ext>
            </a:extLst>
          </p:cNvPr>
          <p:cNvSpPr/>
          <p:nvPr/>
        </p:nvSpPr>
        <p:spPr>
          <a:xfrm>
            <a:off x="9650720" y="2783549"/>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114" name="Up Arrow 34">
            <a:extLst>
              <a:ext uri="{FF2B5EF4-FFF2-40B4-BE49-F238E27FC236}">
                <a16:creationId xmlns:a16="http://schemas.microsoft.com/office/drawing/2014/main" id="{C66D4D8B-5274-4B3F-924C-B030BF2E5044}"/>
              </a:ext>
            </a:extLst>
          </p:cNvPr>
          <p:cNvSpPr/>
          <p:nvPr/>
        </p:nvSpPr>
        <p:spPr>
          <a:xfrm>
            <a:off x="7639330" y="2825556"/>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115" name="Up Arrow 34">
            <a:extLst>
              <a:ext uri="{FF2B5EF4-FFF2-40B4-BE49-F238E27FC236}">
                <a16:creationId xmlns:a16="http://schemas.microsoft.com/office/drawing/2014/main" id="{DB2A3048-F281-4DAA-B36B-DC14091B8857}"/>
              </a:ext>
            </a:extLst>
          </p:cNvPr>
          <p:cNvSpPr/>
          <p:nvPr/>
        </p:nvSpPr>
        <p:spPr>
          <a:xfrm>
            <a:off x="5641943" y="2797551"/>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116" name="Up Arrow 34">
            <a:extLst>
              <a:ext uri="{FF2B5EF4-FFF2-40B4-BE49-F238E27FC236}">
                <a16:creationId xmlns:a16="http://schemas.microsoft.com/office/drawing/2014/main" id="{8E5760EC-1FC2-4A1A-A7B0-CBE8491E6D06}"/>
              </a:ext>
            </a:extLst>
          </p:cNvPr>
          <p:cNvSpPr/>
          <p:nvPr/>
        </p:nvSpPr>
        <p:spPr>
          <a:xfrm>
            <a:off x="3654748" y="2830290"/>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117" name="Up Arrow 34">
            <a:extLst>
              <a:ext uri="{FF2B5EF4-FFF2-40B4-BE49-F238E27FC236}">
                <a16:creationId xmlns:a16="http://schemas.microsoft.com/office/drawing/2014/main" id="{ACF370B4-F25C-43A0-96BE-8E568D138902}"/>
              </a:ext>
            </a:extLst>
          </p:cNvPr>
          <p:cNvSpPr/>
          <p:nvPr/>
        </p:nvSpPr>
        <p:spPr>
          <a:xfrm>
            <a:off x="1647149" y="2567604"/>
            <a:ext cx="340790" cy="339637"/>
          </a:xfrm>
          <a:prstGeom prst="upArrow">
            <a:avLst/>
          </a:prstGeom>
          <a:solidFill>
            <a:schemeClr val="accent4"/>
          </a:solidFill>
          <a:ln w="12700" cap="flat" cmpd="sng" algn="ctr">
            <a:noFill/>
            <a:prstDash val="solid"/>
            <a:miter lim="800000"/>
          </a:ln>
          <a:effectLst/>
        </p:spPr>
        <p:txBody>
          <a:bodyPr rtlCol="0" anchor="ctr"/>
          <a:lstStyle/>
          <a:p>
            <a:pPr marL="0" marR="0" lvl="0" indent="0" algn="ctr"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FFFFFF"/>
              </a:solidFill>
              <a:effectLst/>
              <a:uLnTx/>
              <a:uFillTx/>
              <a:latin typeface="Trebuchet MS" panose="020B0603020202020204"/>
              <a:ea typeface="+mn-ea"/>
              <a:cs typeface="+mn-cs"/>
            </a:endParaRPr>
          </a:p>
        </p:txBody>
      </p:sp>
      <p:pic>
        <p:nvPicPr>
          <p:cNvPr id="118" name="Picture 117" descr="Chart, bubble chart&#10;&#10;Description automatically generated with medium confidence">
            <a:extLst>
              <a:ext uri="{FF2B5EF4-FFF2-40B4-BE49-F238E27FC236}">
                <a16:creationId xmlns:a16="http://schemas.microsoft.com/office/drawing/2014/main" id="{7FF4317A-8981-4A50-AB23-51C8494D48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96731" y="5862097"/>
            <a:ext cx="610765" cy="614053"/>
          </a:xfrm>
          <a:prstGeom prst="ellipse">
            <a:avLst/>
          </a:prstGeom>
          <a:ln>
            <a:solidFill>
              <a:srgbClr val="F6F1E6"/>
            </a:solidFill>
          </a:ln>
        </p:spPr>
      </p:pic>
      <p:pic>
        <p:nvPicPr>
          <p:cNvPr id="119" name="Picture 118" descr="Chart, timeline&#10;&#10;Description automatically generated">
            <a:extLst>
              <a:ext uri="{FF2B5EF4-FFF2-40B4-BE49-F238E27FC236}">
                <a16:creationId xmlns:a16="http://schemas.microsoft.com/office/drawing/2014/main" id="{F2834D98-3F86-4CE4-A256-1F2527B1E5E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224376" y="5861511"/>
            <a:ext cx="615221" cy="615221"/>
          </a:xfrm>
          <a:prstGeom prst="ellipse">
            <a:avLst/>
          </a:prstGeom>
          <a:ln>
            <a:solidFill>
              <a:srgbClr val="F6F1E6"/>
            </a:solidFill>
          </a:ln>
        </p:spPr>
      </p:pic>
      <p:pic>
        <p:nvPicPr>
          <p:cNvPr id="120" name="Picture 119" descr="Timeline&#10;&#10;Description automatically generated">
            <a:extLst>
              <a:ext uri="{FF2B5EF4-FFF2-40B4-BE49-F238E27FC236}">
                <a16:creationId xmlns:a16="http://schemas.microsoft.com/office/drawing/2014/main" id="{0F493805-C1E1-4BCF-A954-1198343BA74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41248" y="5861708"/>
            <a:ext cx="615221" cy="614828"/>
          </a:xfrm>
          <a:prstGeom prst="ellipse">
            <a:avLst/>
          </a:prstGeom>
          <a:ln>
            <a:solidFill>
              <a:srgbClr val="F6F1E6"/>
            </a:solidFill>
          </a:ln>
        </p:spPr>
      </p:pic>
      <p:pic>
        <p:nvPicPr>
          <p:cNvPr id="121" name="Picture 120" descr="A picture containing website&#10;&#10;Description automatically generated">
            <a:extLst>
              <a:ext uri="{FF2B5EF4-FFF2-40B4-BE49-F238E27FC236}">
                <a16:creationId xmlns:a16="http://schemas.microsoft.com/office/drawing/2014/main" id="{9319B01C-F6AD-4064-A723-8B667FDDEA3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38690" t="26170" r="54042" b="66563"/>
          <a:stretch/>
        </p:blipFill>
        <p:spPr>
          <a:xfrm>
            <a:off x="7248399" y="5861511"/>
            <a:ext cx="611639" cy="615221"/>
          </a:xfrm>
          <a:prstGeom prst="ellipse">
            <a:avLst/>
          </a:prstGeom>
          <a:ln>
            <a:solidFill>
              <a:srgbClr val="F6F1E6"/>
            </a:solidFill>
          </a:ln>
        </p:spPr>
      </p:pic>
      <p:pic>
        <p:nvPicPr>
          <p:cNvPr id="122" name="Picture 121">
            <a:extLst>
              <a:ext uri="{FF2B5EF4-FFF2-40B4-BE49-F238E27FC236}">
                <a16:creationId xmlns:a16="http://schemas.microsoft.com/office/drawing/2014/main" id="{7230AADB-A020-46B7-8502-D9C5141B9B0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09731" y="5861511"/>
            <a:ext cx="619092" cy="615221"/>
          </a:xfrm>
          <a:prstGeom prst="ellipse">
            <a:avLst/>
          </a:prstGeom>
          <a:ln>
            <a:solidFill>
              <a:srgbClr val="F6F1E6"/>
            </a:solidFill>
          </a:ln>
        </p:spPr>
      </p:pic>
      <p:grpSp>
        <p:nvGrpSpPr>
          <p:cNvPr id="123" name="Group 122">
            <a:extLst>
              <a:ext uri="{FF2B5EF4-FFF2-40B4-BE49-F238E27FC236}">
                <a16:creationId xmlns:a16="http://schemas.microsoft.com/office/drawing/2014/main" id="{C7DEDADF-2819-4261-8877-FE6563040446}"/>
              </a:ext>
            </a:extLst>
          </p:cNvPr>
          <p:cNvGrpSpPr/>
          <p:nvPr/>
        </p:nvGrpSpPr>
        <p:grpSpPr>
          <a:xfrm>
            <a:off x="5243089" y="5863740"/>
            <a:ext cx="610764" cy="610764"/>
            <a:chOff x="10016063" y="1606169"/>
            <a:chExt cx="1480825" cy="1480825"/>
          </a:xfrm>
        </p:grpSpPr>
        <p:sp>
          <p:nvSpPr>
            <p:cNvPr id="124" name="Freeform: Shape 123">
              <a:extLst>
                <a:ext uri="{FF2B5EF4-FFF2-40B4-BE49-F238E27FC236}">
                  <a16:creationId xmlns:a16="http://schemas.microsoft.com/office/drawing/2014/main" id="{64EE7AD0-BE57-4941-BA26-10FB7CE62A93}"/>
                </a:ext>
              </a:extLst>
            </p:cNvPr>
            <p:cNvSpPr/>
            <p:nvPr/>
          </p:nvSpPr>
          <p:spPr>
            <a:xfrm>
              <a:off x="10016063" y="1606169"/>
              <a:ext cx="1480825" cy="1480825"/>
            </a:xfrm>
            <a:custGeom>
              <a:avLst/>
              <a:gdLst>
                <a:gd name="connsiteX0" fmla="*/ 1480826 w 1480825"/>
                <a:gd name="connsiteY0" fmla="*/ 740413 h 1480825"/>
                <a:gd name="connsiteX1" fmla="*/ 740413 w 1480825"/>
                <a:gd name="connsiteY1" fmla="*/ 1480826 h 1480825"/>
                <a:gd name="connsiteX2" fmla="*/ 0 w 1480825"/>
                <a:gd name="connsiteY2" fmla="*/ 740413 h 1480825"/>
                <a:gd name="connsiteX3" fmla="*/ 740413 w 1480825"/>
                <a:gd name="connsiteY3" fmla="*/ 0 h 1480825"/>
                <a:gd name="connsiteX4" fmla="*/ 1480826 w 1480825"/>
                <a:gd name="connsiteY4" fmla="*/ 740413 h 148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825" h="1480825">
                  <a:moveTo>
                    <a:pt x="1480826" y="740413"/>
                  </a:moveTo>
                  <a:cubicBezTo>
                    <a:pt x="1480826" y="1149332"/>
                    <a:pt x="1149332" y="1480826"/>
                    <a:pt x="740413" y="1480826"/>
                  </a:cubicBezTo>
                  <a:cubicBezTo>
                    <a:pt x="331494" y="1480826"/>
                    <a:pt x="0" y="1149332"/>
                    <a:pt x="0" y="740413"/>
                  </a:cubicBezTo>
                  <a:cubicBezTo>
                    <a:pt x="0" y="331494"/>
                    <a:pt x="331494" y="0"/>
                    <a:pt x="740413" y="0"/>
                  </a:cubicBezTo>
                  <a:cubicBezTo>
                    <a:pt x="1149332" y="0"/>
                    <a:pt x="1480826" y="331494"/>
                    <a:pt x="1480826" y="740413"/>
                  </a:cubicBezTo>
                  <a:close/>
                </a:path>
              </a:pathLst>
            </a:custGeom>
            <a:solidFill>
              <a:srgbClr val="2E4053"/>
            </a:solidFill>
            <a:ln w="2461" cap="flat">
              <a:solidFill>
                <a:srgbClr val="F6F1E6"/>
              </a:solid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nvGrpSpPr>
            <p:cNvPr id="125" name="Graphic 36" descr="Two flutes of champagne with fruit and flowers">
              <a:extLst>
                <a:ext uri="{FF2B5EF4-FFF2-40B4-BE49-F238E27FC236}">
                  <a16:creationId xmlns:a16="http://schemas.microsoft.com/office/drawing/2014/main" id="{20CE02FB-C9EA-4A60-9292-33ED21D387FA}"/>
                </a:ext>
              </a:extLst>
            </p:cNvPr>
            <p:cNvGrpSpPr/>
            <p:nvPr/>
          </p:nvGrpSpPr>
          <p:grpSpPr>
            <a:xfrm>
              <a:off x="10459361" y="1756239"/>
              <a:ext cx="229957" cy="993177"/>
              <a:chOff x="10459361" y="1756239"/>
              <a:chExt cx="229957" cy="993177"/>
            </a:xfrm>
          </p:grpSpPr>
          <p:sp>
            <p:nvSpPr>
              <p:cNvPr id="181" name="Freeform: Shape 180">
                <a:extLst>
                  <a:ext uri="{FF2B5EF4-FFF2-40B4-BE49-F238E27FC236}">
                    <a16:creationId xmlns:a16="http://schemas.microsoft.com/office/drawing/2014/main" id="{15DA9F91-570C-4ED6-8E64-CAF309EC3C3C}"/>
                  </a:ext>
                </a:extLst>
              </p:cNvPr>
              <p:cNvSpPr/>
              <p:nvPr/>
            </p:nvSpPr>
            <p:spPr>
              <a:xfrm>
                <a:off x="10469119" y="2277477"/>
                <a:ext cx="210420" cy="471939"/>
              </a:xfrm>
              <a:custGeom>
                <a:avLst/>
                <a:gdLst>
                  <a:gd name="connsiteX0" fmla="*/ 188526 w 210420"/>
                  <a:gd name="connsiteY0" fmla="*/ 32181 h 471939"/>
                  <a:gd name="connsiteX1" fmla="*/ 188539 w 210420"/>
                  <a:gd name="connsiteY1" fmla="*/ 32159 h 471939"/>
                  <a:gd name="connsiteX2" fmla="*/ 107190 w 210420"/>
                  <a:gd name="connsiteY2" fmla="*/ 0 h 471939"/>
                  <a:gd name="connsiteX3" fmla="*/ 21887 w 210420"/>
                  <a:gd name="connsiteY3" fmla="*/ 32159 h 471939"/>
                  <a:gd name="connsiteX4" fmla="*/ 21899 w 210420"/>
                  <a:gd name="connsiteY4" fmla="*/ 32181 h 471939"/>
                  <a:gd name="connsiteX5" fmla="*/ 30979 w 210420"/>
                  <a:gd name="connsiteY5" fmla="*/ 40757 h 471939"/>
                  <a:gd name="connsiteX6" fmla="*/ 88378 w 210420"/>
                  <a:gd name="connsiteY6" fmla="*/ 161748 h 471939"/>
                  <a:gd name="connsiteX7" fmla="*/ 88378 w 210420"/>
                  <a:gd name="connsiteY7" fmla="*/ 394966 h 471939"/>
                  <a:gd name="connsiteX8" fmla="*/ 28239 w 210420"/>
                  <a:gd name="connsiteY8" fmla="*/ 455105 h 471939"/>
                  <a:gd name="connsiteX9" fmla="*/ 16835 w 210420"/>
                  <a:gd name="connsiteY9" fmla="*/ 455105 h 471939"/>
                  <a:gd name="connsiteX10" fmla="*/ 0 w 210420"/>
                  <a:gd name="connsiteY10" fmla="*/ 471912 h 471939"/>
                  <a:gd name="connsiteX11" fmla="*/ 25 w 210420"/>
                  <a:gd name="connsiteY11" fmla="*/ 471939 h 471939"/>
                  <a:gd name="connsiteX12" fmla="*/ 210396 w 210420"/>
                  <a:gd name="connsiteY12" fmla="*/ 471939 h 471939"/>
                  <a:gd name="connsiteX13" fmla="*/ 210420 w 210420"/>
                  <a:gd name="connsiteY13" fmla="*/ 471912 h 471939"/>
                  <a:gd name="connsiteX14" fmla="*/ 193586 w 210420"/>
                  <a:gd name="connsiteY14" fmla="*/ 455105 h 471939"/>
                  <a:gd name="connsiteX15" fmla="*/ 182181 w 210420"/>
                  <a:gd name="connsiteY15" fmla="*/ 455105 h 471939"/>
                  <a:gd name="connsiteX16" fmla="*/ 122042 w 210420"/>
                  <a:gd name="connsiteY16" fmla="*/ 394966 h 471939"/>
                  <a:gd name="connsiteX17" fmla="*/ 122042 w 210420"/>
                  <a:gd name="connsiteY17" fmla="*/ 161731 h 471939"/>
                  <a:gd name="connsiteX18" fmla="*/ 179439 w 210420"/>
                  <a:gd name="connsiteY18" fmla="*/ 40757 h 471939"/>
                  <a:gd name="connsiteX19" fmla="*/ 188526 w 210420"/>
                  <a:gd name="connsiteY19" fmla="*/ 32181 h 47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420" h="471939">
                    <a:moveTo>
                      <a:pt x="188526" y="32181"/>
                    </a:moveTo>
                    <a:cubicBezTo>
                      <a:pt x="188531" y="32168"/>
                      <a:pt x="188531" y="32171"/>
                      <a:pt x="188539" y="32159"/>
                    </a:cubicBezTo>
                    <a:cubicBezTo>
                      <a:pt x="188127" y="31697"/>
                      <a:pt x="159784" y="0"/>
                      <a:pt x="107190" y="0"/>
                    </a:cubicBezTo>
                    <a:cubicBezTo>
                      <a:pt x="54596" y="0"/>
                      <a:pt x="22356" y="31695"/>
                      <a:pt x="21887" y="32159"/>
                    </a:cubicBezTo>
                    <a:cubicBezTo>
                      <a:pt x="21894" y="32171"/>
                      <a:pt x="21892" y="32168"/>
                      <a:pt x="21899" y="32181"/>
                    </a:cubicBezTo>
                    <a:cubicBezTo>
                      <a:pt x="24767" y="35199"/>
                      <a:pt x="27798" y="38062"/>
                      <a:pt x="30979" y="40757"/>
                    </a:cubicBezTo>
                    <a:cubicBezTo>
                      <a:pt x="66763" y="71077"/>
                      <a:pt x="88378" y="114845"/>
                      <a:pt x="88378" y="161748"/>
                    </a:cubicBezTo>
                    <a:lnTo>
                      <a:pt x="88378" y="394966"/>
                    </a:lnTo>
                    <a:cubicBezTo>
                      <a:pt x="88378" y="428181"/>
                      <a:pt x="61452" y="455105"/>
                      <a:pt x="28239" y="455105"/>
                    </a:cubicBezTo>
                    <a:lnTo>
                      <a:pt x="16835" y="455105"/>
                    </a:lnTo>
                    <a:cubicBezTo>
                      <a:pt x="7547" y="455105"/>
                      <a:pt x="15" y="462627"/>
                      <a:pt x="0" y="471912"/>
                    </a:cubicBezTo>
                    <a:cubicBezTo>
                      <a:pt x="0" y="471927"/>
                      <a:pt x="12" y="471939"/>
                      <a:pt x="25" y="471939"/>
                    </a:cubicBezTo>
                    <a:lnTo>
                      <a:pt x="210396" y="471939"/>
                    </a:lnTo>
                    <a:cubicBezTo>
                      <a:pt x="210411" y="471939"/>
                      <a:pt x="210420" y="471927"/>
                      <a:pt x="210420" y="471912"/>
                    </a:cubicBezTo>
                    <a:cubicBezTo>
                      <a:pt x="210406" y="462627"/>
                      <a:pt x="202876" y="455105"/>
                      <a:pt x="193586" y="455105"/>
                    </a:cubicBezTo>
                    <a:lnTo>
                      <a:pt x="182181" y="455105"/>
                    </a:lnTo>
                    <a:cubicBezTo>
                      <a:pt x="148966" y="455105"/>
                      <a:pt x="122042" y="428178"/>
                      <a:pt x="122042" y="394966"/>
                    </a:cubicBezTo>
                    <a:lnTo>
                      <a:pt x="122042" y="161731"/>
                    </a:lnTo>
                    <a:cubicBezTo>
                      <a:pt x="122042" y="114833"/>
                      <a:pt x="143657" y="71070"/>
                      <a:pt x="179439" y="40757"/>
                    </a:cubicBezTo>
                    <a:cubicBezTo>
                      <a:pt x="182625" y="38062"/>
                      <a:pt x="185659" y="35199"/>
                      <a:pt x="188526" y="3218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82" name="Freeform: Shape 181">
                <a:extLst>
                  <a:ext uri="{FF2B5EF4-FFF2-40B4-BE49-F238E27FC236}">
                    <a16:creationId xmlns:a16="http://schemas.microsoft.com/office/drawing/2014/main" id="{F0D43EF8-A5F8-44AB-9290-F56BB9280030}"/>
                  </a:ext>
                </a:extLst>
              </p:cNvPr>
              <p:cNvSpPr/>
              <p:nvPr/>
            </p:nvSpPr>
            <p:spPr>
              <a:xfrm>
                <a:off x="10459361" y="1919611"/>
                <a:ext cx="229957" cy="390029"/>
              </a:xfrm>
              <a:custGeom>
                <a:avLst/>
                <a:gdLst>
                  <a:gd name="connsiteX0" fmla="*/ 198271 w 229957"/>
                  <a:gd name="connsiteY0" fmla="*/ 390030 h 390029"/>
                  <a:gd name="connsiteX1" fmla="*/ 229447 w 229957"/>
                  <a:gd name="connsiteY1" fmla="*/ 300102 h 390029"/>
                  <a:gd name="connsiteX2" fmla="*/ 203752 w 229957"/>
                  <a:gd name="connsiteY2" fmla="*/ 26018 h 390029"/>
                  <a:gd name="connsiteX3" fmla="*/ 203750 w 229957"/>
                  <a:gd name="connsiteY3" fmla="*/ 26006 h 390029"/>
                  <a:gd name="connsiteX4" fmla="*/ 118595 w 229957"/>
                  <a:gd name="connsiteY4" fmla="*/ 0 h 390029"/>
                  <a:gd name="connsiteX5" fmla="*/ 26208 w 229957"/>
                  <a:gd name="connsiteY5" fmla="*/ 26003 h 390029"/>
                  <a:gd name="connsiteX6" fmla="*/ 26206 w 229957"/>
                  <a:gd name="connsiteY6" fmla="*/ 26018 h 390029"/>
                  <a:gd name="connsiteX7" fmla="*/ 511 w 229957"/>
                  <a:gd name="connsiteY7" fmla="*/ 300099 h 390029"/>
                  <a:gd name="connsiteX8" fmla="*/ 31687 w 229957"/>
                  <a:gd name="connsiteY8" fmla="*/ 390027 h 390029"/>
                  <a:gd name="connsiteX9" fmla="*/ 198271 w 229957"/>
                  <a:gd name="connsiteY9" fmla="*/ 390030 h 3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957" h="390029">
                    <a:moveTo>
                      <a:pt x="198271" y="390030"/>
                    </a:moveTo>
                    <a:cubicBezTo>
                      <a:pt x="220268" y="366887"/>
                      <a:pt x="232692" y="334716"/>
                      <a:pt x="229447" y="300102"/>
                    </a:cubicBezTo>
                    <a:lnTo>
                      <a:pt x="203752" y="26018"/>
                    </a:lnTo>
                    <a:cubicBezTo>
                      <a:pt x="203752" y="26011"/>
                      <a:pt x="203757" y="26008"/>
                      <a:pt x="203750" y="26006"/>
                    </a:cubicBezTo>
                    <a:cubicBezTo>
                      <a:pt x="203473" y="25831"/>
                      <a:pt x="162541" y="0"/>
                      <a:pt x="118595" y="0"/>
                    </a:cubicBezTo>
                    <a:cubicBezTo>
                      <a:pt x="74671" y="0"/>
                      <a:pt x="26584" y="25803"/>
                      <a:pt x="26208" y="26003"/>
                    </a:cubicBezTo>
                    <a:cubicBezTo>
                      <a:pt x="26201" y="26008"/>
                      <a:pt x="26206" y="26011"/>
                      <a:pt x="26206" y="26018"/>
                    </a:cubicBezTo>
                    <a:lnTo>
                      <a:pt x="511" y="300099"/>
                    </a:lnTo>
                    <a:cubicBezTo>
                      <a:pt x="-2734" y="334713"/>
                      <a:pt x="9690" y="366887"/>
                      <a:pt x="31687" y="390027"/>
                    </a:cubicBezTo>
                    <a:lnTo>
                      <a:pt x="198271" y="390030"/>
                    </a:ln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83" name="Freeform: Shape 182">
                <a:extLst>
                  <a:ext uri="{FF2B5EF4-FFF2-40B4-BE49-F238E27FC236}">
                    <a16:creationId xmlns:a16="http://schemas.microsoft.com/office/drawing/2014/main" id="{D719BED1-C495-44DC-8548-196783CC6C73}"/>
                  </a:ext>
                </a:extLst>
              </p:cNvPr>
              <p:cNvSpPr/>
              <p:nvPr/>
            </p:nvSpPr>
            <p:spPr>
              <a:xfrm>
                <a:off x="10485566" y="1756239"/>
                <a:ext cx="177543" cy="189377"/>
              </a:xfrm>
              <a:custGeom>
                <a:avLst/>
                <a:gdLst>
                  <a:gd name="connsiteX0" fmla="*/ 159791 w 177543"/>
                  <a:gd name="connsiteY0" fmla="*/ 2 h 189377"/>
                  <a:gd name="connsiteX1" fmla="*/ 17755 w 177543"/>
                  <a:gd name="connsiteY1" fmla="*/ 0 h 189377"/>
                  <a:gd name="connsiteX2" fmla="*/ 0 w 177543"/>
                  <a:gd name="connsiteY2" fmla="*/ 189378 h 189377"/>
                  <a:gd name="connsiteX3" fmla="*/ 177544 w 177543"/>
                  <a:gd name="connsiteY3" fmla="*/ 189378 h 189377"/>
                </a:gdLst>
                <a:ahLst/>
                <a:cxnLst>
                  <a:cxn ang="0">
                    <a:pos x="connsiteX0" y="connsiteY0"/>
                  </a:cxn>
                  <a:cxn ang="0">
                    <a:pos x="connsiteX1" y="connsiteY1"/>
                  </a:cxn>
                  <a:cxn ang="0">
                    <a:pos x="connsiteX2" y="connsiteY2"/>
                  </a:cxn>
                  <a:cxn ang="0">
                    <a:pos x="connsiteX3" y="connsiteY3"/>
                  </a:cxn>
                </a:cxnLst>
                <a:rect l="l" t="t" r="r" b="b"/>
                <a:pathLst>
                  <a:path w="177543" h="189377">
                    <a:moveTo>
                      <a:pt x="159791" y="2"/>
                    </a:moveTo>
                    <a:lnTo>
                      <a:pt x="17755" y="0"/>
                    </a:lnTo>
                    <a:lnTo>
                      <a:pt x="0" y="189378"/>
                    </a:lnTo>
                    <a:lnTo>
                      <a:pt x="177544" y="189378"/>
                    </a:ln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nvGrpSpPr>
              <p:cNvPr id="184" name="Graphic 36" descr="Two flutes of champagne with fruit and flowers">
                <a:extLst>
                  <a:ext uri="{FF2B5EF4-FFF2-40B4-BE49-F238E27FC236}">
                    <a16:creationId xmlns:a16="http://schemas.microsoft.com/office/drawing/2014/main" id="{8702960A-465B-4497-ABFA-0BAB1FEEAAB8}"/>
                  </a:ext>
                </a:extLst>
              </p:cNvPr>
              <p:cNvGrpSpPr/>
              <p:nvPr/>
            </p:nvGrpSpPr>
            <p:grpSpPr>
              <a:xfrm>
                <a:off x="10492510" y="2141269"/>
                <a:ext cx="123313" cy="105890"/>
                <a:chOff x="10492510" y="2141269"/>
                <a:chExt cx="123313" cy="105890"/>
              </a:xfrm>
              <a:solidFill>
                <a:srgbClr val="FFFFFF"/>
              </a:solidFill>
            </p:grpSpPr>
            <p:sp>
              <p:nvSpPr>
                <p:cNvPr id="185" name="Freeform: Shape 184">
                  <a:extLst>
                    <a:ext uri="{FF2B5EF4-FFF2-40B4-BE49-F238E27FC236}">
                      <a16:creationId xmlns:a16="http://schemas.microsoft.com/office/drawing/2014/main" id="{2DC1AC8E-66DA-4975-B644-B03CA5048A0B}"/>
                    </a:ext>
                  </a:extLst>
                </p:cNvPr>
                <p:cNvSpPr/>
                <p:nvPr/>
              </p:nvSpPr>
              <p:spPr>
                <a:xfrm rot="-5326773">
                  <a:off x="10597372" y="2166970"/>
                  <a:ext cx="18451" cy="18451"/>
                </a:xfrm>
                <a:custGeom>
                  <a:avLst/>
                  <a:gdLst>
                    <a:gd name="connsiteX0" fmla="*/ 18452 w 18451"/>
                    <a:gd name="connsiteY0" fmla="*/ 9226 h 18451"/>
                    <a:gd name="connsiteX1" fmla="*/ 9226 w 18451"/>
                    <a:gd name="connsiteY1" fmla="*/ 18452 h 18451"/>
                    <a:gd name="connsiteX2" fmla="*/ 0 w 18451"/>
                    <a:gd name="connsiteY2" fmla="*/ 9226 h 18451"/>
                    <a:gd name="connsiteX3" fmla="*/ 9226 w 18451"/>
                    <a:gd name="connsiteY3" fmla="*/ 0 h 18451"/>
                    <a:gd name="connsiteX4" fmla="*/ 18452 w 18451"/>
                    <a:gd name="connsiteY4" fmla="*/ 9226 h 1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1" h="18451">
                      <a:moveTo>
                        <a:pt x="18452" y="9226"/>
                      </a:moveTo>
                      <a:cubicBezTo>
                        <a:pt x="18452" y="14321"/>
                        <a:pt x="14321" y="18452"/>
                        <a:pt x="9226" y="18452"/>
                      </a:cubicBezTo>
                      <a:cubicBezTo>
                        <a:pt x="4130" y="18452"/>
                        <a:pt x="0" y="14321"/>
                        <a:pt x="0" y="9226"/>
                      </a:cubicBezTo>
                      <a:cubicBezTo>
                        <a:pt x="0" y="4130"/>
                        <a:pt x="4130" y="0"/>
                        <a:pt x="9226" y="0"/>
                      </a:cubicBezTo>
                      <a:cubicBezTo>
                        <a:pt x="14321" y="0"/>
                        <a:pt x="18452" y="4130"/>
                        <a:pt x="18452" y="9226"/>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86" name="Freeform: Shape 185">
                  <a:extLst>
                    <a:ext uri="{FF2B5EF4-FFF2-40B4-BE49-F238E27FC236}">
                      <a16:creationId xmlns:a16="http://schemas.microsoft.com/office/drawing/2014/main" id="{B1275DB3-370F-4861-8A6D-ACF4C034125F}"/>
                    </a:ext>
                  </a:extLst>
                </p:cNvPr>
                <p:cNvSpPr/>
                <p:nvPr/>
              </p:nvSpPr>
              <p:spPr>
                <a:xfrm rot="-5326773">
                  <a:off x="10492510" y="2210261"/>
                  <a:ext cx="36898" cy="36898"/>
                </a:xfrm>
                <a:custGeom>
                  <a:avLst/>
                  <a:gdLst>
                    <a:gd name="connsiteX0" fmla="*/ 36898 w 36898"/>
                    <a:gd name="connsiteY0" fmla="*/ 18449 h 36898"/>
                    <a:gd name="connsiteX1" fmla="*/ 18449 w 36898"/>
                    <a:gd name="connsiteY1" fmla="*/ 36898 h 36898"/>
                    <a:gd name="connsiteX2" fmla="*/ 0 w 36898"/>
                    <a:gd name="connsiteY2" fmla="*/ 18449 h 36898"/>
                    <a:gd name="connsiteX3" fmla="*/ 18449 w 36898"/>
                    <a:gd name="connsiteY3" fmla="*/ 0 h 36898"/>
                    <a:gd name="connsiteX4" fmla="*/ 36898 w 36898"/>
                    <a:gd name="connsiteY4" fmla="*/ 18449 h 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8" h="36898">
                      <a:moveTo>
                        <a:pt x="36898" y="18449"/>
                      </a:moveTo>
                      <a:cubicBezTo>
                        <a:pt x="36898" y="28638"/>
                        <a:pt x="28638" y="36898"/>
                        <a:pt x="18449" y="36898"/>
                      </a:cubicBezTo>
                      <a:cubicBezTo>
                        <a:pt x="8260" y="36898"/>
                        <a:pt x="0" y="28638"/>
                        <a:pt x="0" y="18449"/>
                      </a:cubicBezTo>
                      <a:cubicBezTo>
                        <a:pt x="0" y="8260"/>
                        <a:pt x="8260" y="0"/>
                        <a:pt x="18449" y="0"/>
                      </a:cubicBezTo>
                      <a:cubicBezTo>
                        <a:pt x="28638" y="0"/>
                        <a:pt x="36898" y="8260"/>
                        <a:pt x="36898" y="18449"/>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87" name="Freeform: Shape 186">
                  <a:extLst>
                    <a:ext uri="{FF2B5EF4-FFF2-40B4-BE49-F238E27FC236}">
                      <a16:creationId xmlns:a16="http://schemas.microsoft.com/office/drawing/2014/main" id="{2BC0C82B-4480-4185-8932-C724CDB3B6E7}"/>
                    </a:ext>
                  </a:extLst>
                </p:cNvPr>
                <p:cNvSpPr/>
                <p:nvPr/>
              </p:nvSpPr>
              <p:spPr>
                <a:xfrm rot="-5326773">
                  <a:off x="10536662" y="2141269"/>
                  <a:ext cx="36898" cy="36898"/>
                </a:xfrm>
                <a:custGeom>
                  <a:avLst/>
                  <a:gdLst>
                    <a:gd name="connsiteX0" fmla="*/ 36898 w 36898"/>
                    <a:gd name="connsiteY0" fmla="*/ 18449 h 36898"/>
                    <a:gd name="connsiteX1" fmla="*/ 18449 w 36898"/>
                    <a:gd name="connsiteY1" fmla="*/ 36898 h 36898"/>
                    <a:gd name="connsiteX2" fmla="*/ 0 w 36898"/>
                    <a:gd name="connsiteY2" fmla="*/ 18449 h 36898"/>
                    <a:gd name="connsiteX3" fmla="*/ 18449 w 36898"/>
                    <a:gd name="connsiteY3" fmla="*/ 0 h 36898"/>
                    <a:gd name="connsiteX4" fmla="*/ 36898 w 36898"/>
                    <a:gd name="connsiteY4" fmla="*/ 18449 h 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8" h="36898">
                      <a:moveTo>
                        <a:pt x="36898" y="18449"/>
                      </a:moveTo>
                      <a:cubicBezTo>
                        <a:pt x="36898" y="28638"/>
                        <a:pt x="28638" y="36898"/>
                        <a:pt x="18449" y="36898"/>
                      </a:cubicBezTo>
                      <a:cubicBezTo>
                        <a:pt x="8260" y="36898"/>
                        <a:pt x="0" y="28638"/>
                        <a:pt x="0" y="18449"/>
                      </a:cubicBezTo>
                      <a:cubicBezTo>
                        <a:pt x="0" y="8260"/>
                        <a:pt x="8260" y="0"/>
                        <a:pt x="18449" y="0"/>
                      </a:cubicBezTo>
                      <a:cubicBezTo>
                        <a:pt x="28638" y="0"/>
                        <a:pt x="36898" y="8260"/>
                        <a:pt x="36898" y="18449"/>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88" name="Freeform: Shape 187">
                  <a:extLst>
                    <a:ext uri="{FF2B5EF4-FFF2-40B4-BE49-F238E27FC236}">
                      <a16:creationId xmlns:a16="http://schemas.microsoft.com/office/drawing/2014/main" id="{1A6C9B97-9404-4940-9B01-F8E820A8A1AC}"/>
                    </a:ext>
                  </a:extLst>
                </p:cNvPr>
                <p:cNvSpPr/>
                <p:nvPr/>
              </p:nvSpPr>
              <p:spPr>
                <a:xfrm rot="-5326773">
                  <a:off x="10569779" y="2206474"/>
                  <a:ext cx="36898" cy="36898"/>
                </a:xfrm>
                <a:custGeom>
                  <a:avLst/>
                  <a:gdLst>
                    <a:gd name="connsiteX0" fmla="*/ 36898 w 36898"/>
                    <a:gd name="connsiteY0" fmla="*/ 18449 h 36898"/>
                    <a:gd name="connsiteX1" fmla="*/ 18449 w 36898"/>
                    <a:gd name="connsiteY1" fmla="*/ 36898 h 36898"/>
                    <a:gd name="connsiteX2" fmla="*/ 0 w 36898"/>
                    <a:gd name="connsiteY2" fmla="*/ 18449 h 36898"/>
                    <a:gd name="connsiteX3" fmla="*/ 18449 w 36898"/>
                    <a:gd name="connsiteY3" fmla="*/ 0 h 36898"/>
                    <a:gd name="connsiteX4" fmla="*/ 36898 w 36898"/>
                    <a:gd name="connsiteY4" fmla="*/ 18449 h 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8" h="36898">
                      <a:moveTo>
                        <a:pt x="36898" y="18449"/>
                      </a:moveTo>
                      <a:cubicBezTo>
                        <a:pt x="36898" y="28638"/>
                        <a:pt x="28638" y="36898"/>
                        <a:pt x="18449" y="36898"/>
                      </a:cubicBezTo>
                      <a:cubicBezTo>
                        <a:pt x="8260" y="36898"/>
                        <a:pt x="0" y="28638"/>
                        <a:pt x="0" y="18449"/>
                      </a:cubicBezTo>
                      <a:cubicBezTo>
                        <a:pt x="0" y="8260"/>
                        <a:pt x="8260" y="0"/>
                        <a:pt x="18449" y="0"/>
                      </a:cubicBezTo>
                      <a:cubicBezTo>
                        <a:pt x="28638" y="0"/>
                        <a:pt x="36898" y="8260"/>
                        <a:pt x="36898" y="18449"/>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grpSp>
          <p:nvGrpSpPr>
            <p:cNvPr id="126" name="Graphic 36" descr="Two flutes of champagne with fruit and flowers">
              <a:extLst>
                <a:ext uri="{FF2B5EF4-FFF2-40B4-BE49-F238E27FC236}">
                  <a16:creationId xmlns:a16="http://schemas.microsoft.com/office/drawing/2014/main" id="{B637810B-DFA0-430B-BBD3-25E3A92128B9}"/>
                </a:ext>
              </a:extLst>
            </p:cNvPr>
            <p:cNvGrpSpPr/>
            <p:nvPr/>
          </p:nvGrpSpPr>
          <p:grpSpPr>
            <a:xfrm>
              <a:off x="10802631" y="1756239"/>
              <a:ext cx="229957" cy="993177"/>
              <a:chOff x="10802631" y="1756239"/>
              <a:chExt cx="229957" cy="993177"/>
            </a:xfrm>
          </p:grpSpPr>
          <p:sp>
            <p:nvSpPr>
              <p:cNvPr id="174" name="Freeform: Shape 173">
                <a:extLst>
                  <a:ext uri="{FF2B5EF4-FFF2-40B4-BE49-F238E27FC236}">
                    <a16:creationId xmlns:a16="http://schemas.microsoft.com/office/drawing/2014/main" id="{C75C39C5-CB3B-4B14-BD11-0DFD78CBEF42}"/>
                  </a:ext>
                </a:extLst>
              </p:cNvPr>
              <p:cNvSpPr/>
              <p:nvPr/>
            </p:nvSpPr>
            <p:spPr>
              <a:xfrm>
                <a:off x="10812392" y="2277477"/>
                <a:ext cx="210420" cy="471939"/>
              </a:xfrm>
              <a:custGeom>
                <a:avLst/>
                <a:gdLst>
                  <a:gd name="connsiteX0" fmla="*/ 188524 w 210420"/>
                  <a:gd name="connsiteY0" fmla="*/ 32181 h 471939"/>
                  <a:gd name="connsiteX1" fmla="*/ 188536 w 210420"/>
                  <a:gd name="connsiteY1" fmla="*/ 32159 h 471939"/>
                  <a:gd name="connsiteX2" fmla="*/ 106975 w 210420"/>
                  <a:gd name="connsiteY2" fmla="*/ 0 h 471939"/>
                  <a:gd name="connsiteX3" fmla="*/ 21887 w 210420"/>
                  <a:gd name="connsiteY3" fmla="*/ 32159 h 471939"/>
                  <a:gd name="connsiteX4" fmla="*/ 21899 w 210420"/>
                  <a:gd name="connsiteY4" fmla="*/ 32181 h 471939"/>
                  <a:gd name="connsiteX5" fmla="*/ 30979 w 210420"/>
                  <a:gd name="connsiteY5" fmla="*/ 40757 h 471939"/>
                  <a:gd name="connsiteX6" fmla="*/ 88378 w 210420"/>
                  <a:gd name="connsiteY6" fmla="*/ 161748 h 471939"/>
                  <a:gd name="connsiteX7" fmla="*/ 88378 w 210420"/>
                  <a:gd name="connsiteY7" fmla="*/ 394966 h 471939"/>
                  <a:gd name="connsiteX8" fmla="*/ 28239 w 210420"/>
                  <a:gd name="connsiteY8" fmla="*/ 455105 h 471939"/>
                  <a:gd name="connsiteX9" fmla="*/ 16834 w 210420"/>
                  <a:gd name="connsiteY9" fmla="*/ 455105 h 471939"/>
                  <a:gd name="connsiteX10" fmla="*/ 0 w 210420"/>
                  <a:gd name="connsiteY10" fmla="*/ 471912 h 471939"/>
                  <a:gd name="connsiteX11" fmla="*/ 25 w 210420"/>
                  <a:gd name="connsiteY11" fmla="*/ 471939 h 471939"/>
                  <a:gd name="connsiteX12" fmla="*/ 210396 w 210420"/>
                  <a:gd name="connsiteY12" fmla="*/ 471939 h 471939"/>
                  <a:gd name="connsiteX13" fmla="*/ 210420 w 210420"/>
                  <a:gd name="connsiteY13" fmla="*/ 471912 h 471939"/>
                  <a:gd name="connsiteX14" fmla="*/ 193588 w 210420"/>
                  <a:gd name="connsiteY14" fmla="*/ 455105 h 471939"/>
                  <a:gd name="connsiteX15" fmla="*/ 182184 w 210420"/>
                  <a:gd name="connsiteY15" fmla="*/ 455105 h 471939"/>
                  <a:gd name="connsiteX16" fmla="*/ 122045 w 210420"/>
                  <a:gd name="connsiteY16" fmla="*/ 394966 h 471939"/>
                  <a:gd name="connsiteX17" fmla="*/ 122045 w 210420"/>
                  <a:gd name="connsiteY17" fmla="*/ 161731 h 471939"/>
                  <a:gd name="connsiteX18" fmla="*/ 179442 w 210420"/>
                  <a:gd name="connsiteY18" fmla="*/ 40757 h 471939"/>
                  <a:gd name="connsiteX19" fmla="*/ 188524 w 210420"/>
                  <a:gd name="connsiteY19" fmla="*/ 32181 h 47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420" h="471939">
                    <a:moveTo>
                      <a:pt x="188524" y="32181"/>
                    </a:moveTo>
                    <a:cubicBezTo>
                      <a:pt x="188529" y="32168"/>
                      <a:pt x="188529" y="32171"/>
                      <a:pt x="188536" y="32159"/>
                    </a:cubicBezTo>
                    <a:cubicBezTo>
                      <a:pt x="188109" y="31697"/>
                      <a:pt x="158589" y="0"/>
                      <a:pt x="106975" y="0"/>
                    </a:cubicBezTo>
                    <a:cubicBezTo>
                      <a:pt x="55361" y="0"/>
                      <a:pt x="22365" y="31697"/>
                      <a:pt x="21887" y="32159"/>
                    </a:cubicBezTo>
                    <a:cubicBezTo>
                      <a:pt x="21894" y="32171"/>
                      <a:pt x="21892" y="32168"/>
                      <a:pt x="21899" y="32181"/>
                    </a:cubicBezTo>
                    <a:cubicBezTo>
                      <a:pt x="24767" y="35199"/>
                      <a:pt x="27798" y="38062"/>
                      <a:pt x="30979" y="40757"/>
                    </a:cubicBezTo>
                    <a:cubicBezTo>
                      <a:pt x="66763" y="71077"/>
                      <a:pt x="88378" y="114845"/>
                      <a:pt x="88378" y="161748"/>
                    </a:cubicBezTo>
                    <a:lnTo>
                      <a:pt x="88378" y="394966"/>
                    </a:lnTo>
                    <a:cubicBezTo>
                      <a:pt x="88378" y="428181"/>
                      <a:pt x="61452" y="455105"/>
                      <a:pt x="28239" y="455105"/>
                    </a:cubicBezTo>
                    <a:lnTo>
                      <a:pt x="16834" y="455105"/>
                    </a:lnTo>
                    <a:cubicBezTo>
                      <a:pt x="7547" y="455105"/>
                      <a:pt x="15" y="462627"/>
                      <a:pt x="0" y="471912"/>
                    </a:cubicBezTo>
                    <a:cubicBezTo>
                      <a:pt x="0" y="471927"/>
                      <a:pt x="12" y="471939"/>
                      <a:pt x="25" y="471939"/>
                    </a:cubicBezTo>
                    <a:lnTo>
                      <a:pt x="210396" y="471939"/>
                    </a:lnTo>
                    <a:cubicBezTo>
                      <a:pt x="210410" y="471939"/>
                      <a:pt x="210420" y="471927"/>
                      <a:pt x="210420" y="471912"/>
                    </a:cubicBezTo>
                    <a:cubicBezTo>
                      <a:pt x="210406" y="462627"/>
                      <a:pt x="202876" y="455105"/>
                      <a:pt x="193588" y="455105"/>
                    </a:cubicBezTo>
                    <a:lnTo>
                      <a:pt x="182184" y="455105"/>
                    </a:lnTo>
                    <a:cubicBezTo>
                      <a:pt x="148969" y="455105"/>
                      <a:pt x="122045" y="428178"/>
                      <a:pt x="122045" y="394966"/>
                    </a:cubicBezTo>
                    <a:lnTo>
                      <a:pt x="122045" y="161731"/>
                    </a:lnTo>
                    <a:cubicBezTo>
                      <a:pt x="122045" y="114833"/>
                      <a:pt x="143660" y="71070"/>
                      <a:pt x="179442" y="40757"/>
                    </a:cubicBezTo>
                    <a:cubicBezTo>
                      <a:pt x="182625" y="38062"/>
                      <a:pt x="185656" y="35199"/>
                      <a:pt x="188524" y="3218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75" name="Freeform: Shape 174">
                <a:extLst>
                  <a:ext uri="{FF2B5EF4-FFF2-40B4-BE49-F238E27FC236}">
                    <a16:creationId xmlns:a16="http://schemas.microsoft.com/office/drawing/2014/main" id="{EA7A37B1-4DC5-4C02-8EA4-2FB0DAC2CDB6}"/>
                  </a:ext>
                </a:extLst>
              </p:cNvPr>
              <p:cNvSpPr/>
              <p:nvPr/>
            </p:nvSpPr>
            <p:spPr>
              <a:xfrm>
                <a:off x="10802631" y="1919611"/>
                <a:ext cx="229957" cy="390029"/>
              </a:xfrm>
              <a:custGeom>
                <a:avLst/>
                <a:gdLst>
                  <a:gd name="connsiteX0" fmla="*/ 198271 w 229957"/>
                  <a:gd name="connsiteY0" fmla="*/ 390030 h 390029"/>
                  <a:gd name="connsiteX1" fmla="*/ 229447 w 229957"/>
                  <a:gd name="connsiteY1" fmla="*/ 300102 h 390029"/>
                  <a:gd name="connsiteX2" fmla="*/ 203752 w 229957"/>
                  <a:gd name="connsiteY2" fmla="*/ 26018 h 390029"/>
                  <a:gd name="connsiteX3" fmla="*/ 203750 w 229957"/>
                  <a:gd name="connsiteY3" fmla="*/ 26006 h 390029"/>
                  <a:gd name="connsiteX4" fmla="*/ 117393 w 229957"/>
                  <a:gd name="connsiteY4" fmla="*/ 0 h 390029"/>
                  <a:gd name="connsiteX5" fmla="*/ 26208 w 229957"/>
                  <a:gd name="connsiteY5" fmla="*/ 26006 h 390029"/>
                  <a:gd name="connsiteX6" fmla="*/ 26206 w 229957"/>
                  <a:gd name="connsiteY6" fmla="*/ 26018 h 390029"/>
                  <a:gd name="connsiteX7" fmla="*/ 511 w 229957"/>
                  <a:gd name="connsiteY7" fmla="*/ 300102 h 390029"/>
                  <a:gd name="connsiteX8" fmla="*/ 31687 w 229957"/>
                  <a:gd name="connsiteY8" fmla="*/ 390030 h 390029"/>
                  <a:gd name="connsiteX9" fmla="*/ 198271 w 229957"/>
                  <a:gd name="connsiteY9" fmla="*/ 390030 h 3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957" h="390029">
                    <a:moveTo>
                      <a:pt x="198271" y="390030"/>
                    </a:moveTo>
                    <a:cubicBezTo>
                      <a:pt x="220268" y="366887"/>
                      <a:pt x="232692" y="334716"/>
                      <a:pt x="229447" y="300102"/>
                    </a:cubicBezTo>
                    <a:lnTo>
                      <a:pt x="203752" y="26018"/>
                    </a:lnTo>
                    <a:cubicBezTo>
                      <a:pt x="203752" y="26011"/>
                      <a:pt x="203754" y="26011"/>
                      <a:pt x="203750" y="26006"/>
                    </a:cubicBezTo>
                    <a:cubicBezTo>
                      <a:pt x="203493" y="25831"/>
                      <a:pt x="165929" y="0"/>
                      <a:pt x="117393" y="0"/>
                    </a:cubicBezTo>
                    <a:cubicBezTo>
                      <a:pt x="68854" y="0"/>
                      <a:pt x="26492" y="25831"/>
                      <a:pt x="26208" y="26006"/>
                    </a:cubicBezTo>
                    <a:cubicBezTo>
                      <a:pt x="26201" y="26011"/>
                      <a:pt x="26206" y="26011"/>
                      <a:pt x="26206" y="26018"/>
                    </a:cubicBezTo>
                    <a:lnTo>
                      <a:pt x="511" y="300102"/>
                    </a:lnTo>
                    <a:cubicBezTo>
                      <a:pt x="-2734" y="334716"/>
                      <a:pt x="9690" y="366889"/>
                      <a:pt x="31687" y="390030"/>
                    </a:cubicBezTo>
                    <a:lnTo>
                      <a:pt x="198271" y="390030"/>
                    </a:ln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76" name="Freeform: Shape 175">
                <a:extLst>
                  <a:ext uri="{FF2B5EF4-FFF2-40B4-BE49-F238E27FC236}">
                    <a16:creationId xmlns:a16="http://schemas.microsoft.com/office/drawing/2014/main" id="{EC946796-2D36-4B58-8BD3-BDFE86983E16}"/>
                  </a:ext>
                </a:extLst>
              </p:cNvPr>
              <p:cNvSpPr/>
              <p:nvPr/>
            </p:nvSpPr>
            <p:spPr>
              <a:xfrm>
                <a:off x="10828839" y="1756239"/>
                <a:ext cx="177543" cy="189377"/>
              </a:xfrm>
              <a:custGeom>
                <a:avLst/>
                <a:gdLst>
                  <a:gd name="connsiteX0" fmla="*/ 159788 w 177543"/>
                  <a:gd name="connsiteY0" fmla="*/ 2 h 189377"/>
                  <a:gd name="connsiteX1" fmla="*/ 17755 w 177543"/>
                  <a:gd name="connsiteY1" fmla="*/ 0 h 189377"/>
                  <a:gd name="connsiteX2" fmla="*/ 0 w 177543"/>
                  <a:gd name="connsiteY2" fmla="*/ 189378 h 189377"/>
                  <a:gd name="connsiteX3" fmla="*/ 177544 w 177543"/>
                  <a:gd name="connsiteY3" fmla="*/ 189378 h 189377"/>
                </a:gdLst>
                <a:ahLst/>
                <a:cxnLst>
                  <a:cxn ang="0">
                    <a:pos x="connsiteX0" y="connsiteY0"/>
                  </a:cxn>
                  <a:cxn ang="0">
                    <a:pos x="connsiteX1" y="connsiteY1"/>
                  </a:cxn>
                  <a:cxn ang="0">
                    <a:pos x="connsiteX2" y="connsiteY2"/>
                  </a:cxn>
                  <a:cxn ang="0">
                    <a:pos x="connsiteX3" y="connsiteY3"/>
                  </a:cxn>
                </a:cxnLst>
                <a:rect l="l" t="t" r="r" b="b"/>
                <a:pathLst>
                  <a:path w="177543" h="189377">
                    <a:moveTo>
                      <a:pt x="159788" y="2"/>
                    </a:moveTo>
                    <a:lnTo>
                      <a:pt x="17755" y="0"/>
                    </a:lnTo>
                    <a:lnTo>
                      <a:pt x="0" y="189378"/>
                    </a:lnTo>
                    <a:lnTo>
                      <a:pt x="177544" y="189378"/>
                    </a:ln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nvGrpSpPr>
              <p:cNvPr id="177" name="Graphic 36" descr="Two flutes of champagne with fruit and flowers">
                <a:extLst>
                  <a:ext uri="{FF2B5EF4-FFF2-40B4-BE49-F238E27FC236}">
                    <a16:creationId xmlns:a16="http://schemas.microsoft.com/office/drawing/2014/main" id="{70356A01-B949-4B7E-85BF-79E656E30013}"/>
                  </a:ext>
                </a:extLst>
              </p:cNvPr>
              <p:cNvGrpSpPr/>
              <p:nvPr/>
            </p:nvGrpSpPr>
            <p:grpSpPr>
              <a:xfrm>
                <a:off x="10832917" y="2077786"/>
                <a:ext cx="112431" cy="113147"/>
                <a:chOff x="10832917" y="2077786"/>
                <a:chExt cx="112431" cy="113147"/>
              </a:xfrm>
              <a:solidFill>
                <a:srgbClr val="FFFFFF"/>
              </a:solidFill>
            </p:grpSpPr>
            <p:sp>
              <p:nvSpPr>
                <p:cNvPr id="178" name="Freeform: Shape 177">
                  <a:extLst>
                    <a:ext uri="{FF2B5EF4-FFF2-40B4-BE49-F238E27FC236}">
                      <a16:creationId xmlns:a16="http://schemas.microsoft.com/office/drawing/2014/main" id="{1279E54E-D51F-4797-B701-6EFC40A37981}"/>
                    </a:ext>
                  </a:extLst>
                </p:cNvPr>
                <p:cNvSpPr/>
                <p:nvPr/>
              </p:nvSpPr>
              <p:spPr>
                <a:xfrm rot="-5326773">
                  <a:off x="10867920" y="2077786"/>
                  <a:ext cx="18451" cy="18451"/>
                </a:xfrm>
                <a:custGeom>
                  <a:avLst/>
                  <a:gdLst>
                    <a:gd name="connsiteX0" fmla="*/ 18452 w 18451"/>
                    <a:gd name="connsiteY0" fmla="*/ 9226 h 18451"/>
                    <a:gd name="connsiteX1" fmla="*/ 9226 w 18451"/>
                    <a:gd name="connsiteY1" fmla="*/ 18452 h 18451"/>
                    <a:gd name="connsiteX2" fmla="*/ 0 w 18451"/>
                    <a:gd name="connsiteY2" fmla="*/ 9226 h 18451"/>
                    <a:gd name="connsiteX3" fmla="*/ 9226 w 18451"/>
                    <a:gd name="connsiteY3" fmla="*/ 0 h 18451"/>
                    <a:gd name="connsiteX4" fmla="*/ 18452 w 18451"/>
                    <a:gd name="connsiteY4" fmla="*/ 9226 h 1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1" h="18451">
                      <a:moveTo>
                        <a:pt x="18452" y="9226"/>
                      </a:moveTo>
                      <a:cubicBezTo>
                        <a:pt x="18452" y="14321"/>
                        <a:pt x="14321" y="18452"/>
                        <a:pt x="9226" y="18452"/>
                      </a:cubicBezTo>
                      <a:cubicBezTo>
                        <a:pt x="4131" y="18452"/>
                        <a:pt x="0" y="14321"/>
                        <a:pt x="0" y="9226"/>
                      </a:cubicBezTo>
                      <a:cubicBezTo>
                        <a:pt x="0" y="4130"/>
                        <a:pt x="4131" y="0"/>
                        <a:pt x="9226" y="0"/>
                      </a:cubicBezTo>
                      <a:cubicBezTo>
                        <a:pt x="14321" y="0"/>
                        <a:pt x="18452" y="4130"/>
                        <a:pt x="18452" y="9226"/>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79" name="Freeform: Shape 178">
                  <a:extLst>
                    <a:ext uri="{FF2B5EF4-FFF2-40B4-BE49-F238E27FC236}">
                      <a16:creationId xmlns:a16="http://schemas.microsoft.com/office/drawing/2014/main" id="{719FC2D5-6A6F-4DD4-B980-704F0F850857}"/>
                    </a:ext>
                  </a:extLst>
                </p:cNvPr>
                <p:cNvSpPr/>
                <p:nvPr/>
              </p:nvSpPr>
              <p:spPr>
                <a:xfrm rot="-5326773">
                  <a:off x="10832917" y="2154035"/>
                  <a:ext cx="36898" cy="36898"/>
                </a:xfrm>
                <a:custGeom>
                  <a:avLst/>
                  <a:gdLst>
                    <a:gd name="connsiteX0" fmla="*/ 36898 w 36898"/>
                    <a:gd name="connsiteY0" fmla="*/ 18449 h 36898"/>
                    <a:gd name="connsiteX1" fmla="*/ 18449 w 36898"/>
                    <a:gd name="connsiteY1" fmla="*/ 36898 h 36898"/>
                    <a:gd name="connsiteX2" fmla="*/ 0 w 36898"/>
                    <a:gd name="connsiteY2" fmla="*/ 18449 h 36898"/>
                    <a:gd name="connsiteX3" fmla="*/ 18449 w 36898"/>
                    <a:gd name="connsiteY3" fmla="*/ 0 h 36898"/>
                    <a:gd name="connsiteX4" fmla="*/ 36898 w 36898"/>
                    <a:gd name="connsiteY4" fmla="*/ 18449 h 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8" h="36898">
                      <a:moveTo>
                        <a:pt x="36898" y="18449"/>
                      </a:moveTo>
                      <a:cubicBezTo>
                        <a:pt x="36898" y="28638"/>
                        <a:pt x="28638" y="36898"/>
                        <a:pt x="18449" y="36898"/>
                      </a:cubicBezTo>
                      <a:cubicBezTo>
                        <a:pt x="8260" y="36898"/>
                        <a:pt x="0" y="28638"/>
                        <a:pt x="0" y="18449"/>
                      </a:cubicBezTo>
                      <a:cubicBezTo>
                        <a:pt x="0" y="8260"/>
                        <a:pt x="8260" y="0"/>
                        <a:pt x="18449" y="0"/>
                      </a:cubicBezTo>
                      <a:cubicBezTo>
                        <a:pt x="28638" y="0"/>
                        <a:pt x="36898" y="8260"/>
                        <a:pt x="36898" y="18449"/>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80" name="Freeform: Shape 179">
                  <a:extLst>
                    <a:ext uri="{FF2B5EF4-FFF2-40B4-BE49-F238E27FC236}">
                      <a16:creationId xmlns:a16="http://schemas.microsoft.com/office/drawing/2014/main" id="{9E59868D-1DAC-4113-B4C8-34B95D9C09ED}"/>
                    </a:ext>
                  </a:extLst>
                </p:cNvPr>
                <p:cNvSpPr/>
                <p:nvPr/>
              </p:nvSpPr>
              <p:spPr>
                <a:xfrm rot="-5326773">
                  <a:off x="10908450" y="2110900"/>
                  <a:ext cx="36898" cy="36898"/>
                </a:xfrm>
                <a:custGeom>
                  <a:avLst/>
                  <a:gdLst>
                    <a:gd name="connsiteX0" fmla="*/ 36898 w 36898"/>
                    <a:gd name="connsiteY0" fmla="*/ 18449 h 36898"/>
                    <a:gd name="connsiteX1" fmla="*/ 18449 w 36898"/>
                    <a:gd name="connsiteY1" fmla="*/ 36898 h 36898"/>
                    <a:gd name="connsiteX2" fmla="*/ 0 w 36898"/>
                    <a:gd name="connsiteY2" fmla="*/ 18449 h 36898"/>
                    <a:gd name="connsiteX3" fmla="*/ 18449 w 36898"/>
                    <a:gd name="connsiteY3" fmla="*/ 0 h 36898"/>
                    <a:gd name="connsiteX4" fmla="*/ 36898 w 36898"/>
                    <a:gd name="connsiteY4" fmla="*/ 18449 h 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8" h="36898">
                      <a:moveTo>
                        <a:pt x="36898" y="18449"/>
                      </a:moveTo>
                      <a:cubicBezTo>
                        <a:pt x="36898" y="28638"/>
                        <a:pt x="28638" y="36898"/>
                        <a:pt x="18449" y="36898"/>
                      </a:cubicBezTo>
                      <a:cubicBezTo>
                        <a:pt x="8260" y="36898"/>
                        <a:pt x="0" y="28638"/>
                        <a:pt x="0" y="18449"/>
                      </a:cubicBezTo>
                      <a:cubicBezTo>
                        <a:pt x="0" y="8260"/>
                        <a:pt x="8260" y="0"/>
                        <a:pt x="18449" y="0"/>
                      </a:cubicBezTo>
                      <a:cubicBezTo>
                        <a:pt x="28638" y="0"/>
                        <a:pt x="36898" y="8260"/>
                        <a:pt x="36898" y="18449"/>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grpSp>
          <p:nvGrpSpPr>
            <p:cNvPr id="127" name="Graphic 36" descr="Two flutes of champagne with fruit and flowers">
              <a:extLst>
                <a:ext uri="{FF2B5EF4-FFF2-40B4-BE49-F238E27FC236}">
                  <a16:creationId xmlns:a16="http://schemas.microsoft.com/office/drawing/2014/main" id="{B3AED251-ED37-4BE4-B5EE-CBA8E7D04414}"/>
                </a:ext>
              </a:extLst>
            </p:cNvPr>
            <p:cNvGrpSpPr/>
            <p:nvPr/>
          </p:nvGrpSpPr>
          <p:grpSpPr>
            <a:xfrm>
              <a:off x="10234909" y="2494009"/>
              <a:ext cx="1037265" cy="451606"/>
              <a:chOff x="10158709" y="2494009"/>
              <a:chExt cx="1037265" cy="451606"/>
            </a:xfrm>
          </p:grpSpPr>
          <p:sp>
            <p:nvSpPr>
              <p:cNvPr id="128" name="Freeform: Shape 127">
                <a:extLst>
                  <a:ext uri="{FF2B5EF4-FFF2-40B4-BE49-F238E27FC236}">
                    <a16:creationId xmlns:a16="http://schemas.microsoft.com/office/drawing/2014/main" id="{65C8EFB6-83B4-455C-8BC5-8DECE4B0E3D1}"/>
                  </a:ext>
                </a:extLst>
              </p:cNvPr>
              <p:cNvSpPr/>
              <p:nvPr/>
            </p:nvSpPr>
            <p:spPr>
              <a:xfrm>
                <a:off x="10349138" y="2851743"/>
                <a:ext cx="82832" cy="82832"/>
              </a:xfrm>
              <a:custGeom>
                <a:avLst/>
                <a:gdLst>
                  <a:gd name="connsiteX0" fmla="*/ 82832 w 82832"/>
                  <a:gd name="connsiteY0" fmla="*/ 41416 h 82832"/>
                  <a:gd name="connsiteX1" fmla="*/ 41416 w 82832"/>
                  <a:gd name="connsiteY1" fmla="*/ 82832 h 82832"/>
                  <a:gd name="connsiteX2" fmla="*/ 0 w 82832"/>
                  <a:gd name="connsiteY2" fmla="*/ 41416 h 82832"/>
                  <a:gd name="connsiteX3" fmla="*/ 41416 w 82832"/>
                  <a:gd name="connsiteY3" fmla="*/ 0 h 82832"/>
                  <a:gd name="connsiteX4" fmla="*/ 82832 w 82832"/>
                  <a:gd name="connsiteY4" fmla="*/ 41416 h 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2" h="82832">
                    <a:moveTo>
                      <a:pt x="82832" y="41416"/>
                    </a:moveTo>
                    <a:cubicBezTo>
                      <a:pt x="82832" y="64290"/>
                      <a:pt x="64290" y="82832"/>
                      <a:pt x="41416" y="82832"/>
                    </a:cubicBezTo>
                    <a:cubicBezTo>
                      <a:pt x="18543" y="82832"/>
                      <a:pt x="0" y="64290"/>
                      <a:pt x="0" y="41416"/>
                    </a:cubicBezTo>
                    <a:cubicBezTo>
                      <a:pt x="0" y="18543"/>
                      <a:pt x="18543" y="0"/>
                      <a:pt x="41416" y="0"/>
                    </a:cubicBezTo>
                    <a:cubicBezTo>
                      <a:pt x="64290" y="0"/>
                      <a:pt x="82832" y="18543"/>
                      <a:pt x="82832" y="41416"/>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29" name="Freeform: Shape 128">
                <a:extLst>
                  <a:ext uri="{FF2B5EF4-FFF2-40B4-BE49-F238E27FC236}">
                    <a16:creationId xmlns:a16="http://schemas.microsoft.com/office/drawing/2014/main" id="{49CE1829-744B-4460-91D9-1847B5BC0770}"/>
                  </a:ext>
                </a:extLst>
              </p:cNvPr>
              <p:cNvSpPr/>
              <p:nvPr/>
            </p:nvSpPr>
            <p:spPr>
              <a:xfrm>
                <a:off x="10158709" y="2658597"/>
                <a:ext cx="41413" cy="41413"/>
              </a:xfrm>
              <a:custGeom>
                <a:avLst/>
                <a:gdLst>
                  <a:gd name="connsiteX0" fmla="*/ 41414 w 41413"/>
                  <a:gd name="connsiteY0" fmla="*/ 20707 h 41413"/>
                  <a:gd name="connsiteX1" fmla="*/ 20707 w 41413"/>
                  <a:gd name="connsiteY1" fmla="*/ 41414 h 41413"/>
                  <a:gd name="connsiteX2" fmla="*/ 0 w 41413"/>
                  <a:gd name="connsiteY2" fmla="*/ 20707 h 41413"/>
                  <a:gd name="connsiteX3" fmla="*/ 20707 w 41413"/>
                  <a:gd name="connsiteY3" fmla="*/ 0 h 41413"/>
                  <a:gd name="connsiteX4" fmla="*/ 41414 w 41413"/>
                  <a:gd name="connsiteY4" fmla="*/ 20707 h 4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13" h="41413">
                    <a:moveTo>
                      <a:pt x="41414" y="20707"/>
                    </a:moveTo>
                    <a:cubicBezTo>
                      <a:pt x="41414" y="32143"/>
                      <a:pt x="32143" y="41414"/>
                      <a:pt x="20707" y="41414"/>
                    </a:cubicBezTo>
                    <a:cubicBezTo>
                      <a:pt x="9271" y="41414"/>
                      <a:pt x="0" y="32143"/>
                      <a:pt x="0" y="20707"/>
                    </a:cubicBezTo>
                    <a:cubicBezTo>
                      <a:pt x="0" y="9271"/>
                      <a:pt x="9271" y="0"/>
                      <a:pt x="20707" y="0"/>
                    </a:cubicBezTo>
                    <a:cubicBezTo>
                      <a:pt x="32143" y="0"/>
                      <a:pt x="41414" y="9271"/>
                      <a:pt x="41414" y="20707"/>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30" name="Freeform: Shape 129">
                <a:extLst>
                  <a:ext uri="{FF2B5EF4-FFF2-40B4-BE49-F238E27FC236}">
                    <a16:creationId xmlns:a16="http://schemas.microsoft.com/office/drawing/2014/main" id="{56BD54C3-B719-4098-9B1D-06827F1E5B3F}"/>
                  </a:ext>
                </a:extLst>
              </p:cNvPr>
              <p:cNvSpPr/>
              <p:nvPr/>
            </p:nvSpPr>
            <p:spPr>
              <a:xfrm>
                <a:off x="11008676" y="2837992"/>
                <a:ext cx="82832" cy="82832"/>
              </a:xfrm>
              <a:custGeom>
                <a:avLst/>
                <a:gdLst>
                  <a:gd name="connsiteX0" fmla="*/ 82832 w 82832"/>
                  <a:gd name="connsiteY0" fmla="*/ 41416 h 82832"/>
                  <a:gd name="connsiteX1" fmla="*/ 41416 w 82832"/>
                  <a:gd name="connsiteY1" fmla="*/ 82833 h 82832"/>
                  <a:gd name="connsiteX2" fmla="*/ 0 w 82832"/>
                  <a:gd name="connsiteY2" fmla="*/ 41416 h 82832"/>
                  <a:gd name="connsiteX3" fmla="*/ 41416 w 82832"/>
                  <a:gd name="connsiteY3" fmla="*/ 0 h 82832"/>
                  <a:gd name="connsiteX4" fmla="*/ 82832 w 82832"/>
                  <a:gd name="connsiteY4" fmla="*/ 41416 h 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2" h="82832">
                    <a:moveTo>
                      <a:pt x="82832" y="41416"/>
                    </a:moveTo>
                    <a:cubicBezTo>
                      <a:pt x="82832" y="64290"/>
                      <a:pt x="64290" y="82833"/>
                      <a:pt x="41416" y="82833"/>
                    </a:cubicBezTo>
                    <a:cubicBezTo>
                      <a:pt x="18543" y="82833"/>
                      <a:pt x="0" y="64290"/>
                      <a:pt x="0" y="41416"/>
                    </a:cubicBezTo>
                    <a:cubicBezTo>
                      <a:pt x="0" y="18543"/>
                      <a:pt x="18543" y="0"/>
                      <a:pt x="41416" y="0"/>
                    </a:cubicBezTo>
                    <a:cubicBezTo>
                      <a:pt x="64290" y="0"/>
                      <a:pt x="82832" y="18543"/>
                      <a:pt x="82832" y="41416"/>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nvGrpSpPr>
              <p:cNvPr id="131" name="Graphic 36" descr="Two flutes of champagne with fruit and flowers">
                <a:extLst>
                  <a:ext uri="{FF2B5EF4-FFF2-40B4-BE49-F238E27FC236}">
                    <a16:creationId xmlns:a16="http://schemas.microsoft.com/office/drawing/2014/main" id="{D7C38C24-22C5-4BD3-A163-2CB8A174D116}"/>
                  </a:ext>
                </a:extLst>
              </p:cNvPr>
              <p:cNvGrpSpPr/>
              <p:nvPr/>
            </p:nvGrpSpPr>
            <p:grpSpPr>
              <a:xfrm>
                <a:off x="11004537" y="2516522"/>
                <a:ext cx="191437" cy="205565"/>
                <a:chOff x="11004537" y="2516522"/>
                <a:chExt cx="191437" cy="205565"/>
              </a:xfrm>
            </p:grpSpPr>
            <p:sp>
              <p:nvSpPr>
                <p:cNvPr id="168" name="Freeform: Shape 167">
                  <a:extLst>
                    <a:ext uri="{FF2B5EF4-FFF2-40B4-BE49-F238E27FC236}">
                      <a16:creationId xmlns:a16="http://schemas.microsoft.com/office/drawing/2014/main" id="{3594AE7A-2775-46D8-B5DA-9429AFEA58B5}"/>
                    </a:ext>
                  </a:extLst>
                </p:cNvPr>
                <p:cNvSpPr/>
                <p:nvPr/>
              </p:nvSpPr>
              <p:spPr>
                <a:xfrm>
                  <a:off x="11061109" y="2680674"/>
                  <a:ext cx="41413" cy="41413"/>
                </a:xfrm>
                <a:custGeom>
                  <a:avLst/>
                  <a:gdLst>
                    <a:gd name="connsiteX0" fmla="*/ 41414 w 41413"/>
                    <a:gd name="connsiteY0" fmla="*/ 20707 h 41413"/>
                    <a:gd name="connsiteX1" fmla="*/ 20707 w 41413"/>
                    <a:gd name="connsiteY1" fmla="*/ 41414 h 41413"/>
                    <a:gd name="connsiteX2" fmla="*/ 0 w 41413"/>
                    <a:gd name="connsiteY2" fmla="*/ 20707 h 41413"/>
                    <a:gd name="connsiteX3" fmla="*/ 20707 w 41413"/>
                    <a:gd name="connsiteY3" fmla="*/ 0 h 41413"/>
                    <a:gd name="connsiteX4" fmla="*/ 41414 w 41413"/>
                    <a:gd name="connsiteY4" fmla="*/ 20707 h 4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13" h="41413">
                      <a:moveTo>
                        <a:pt x="41414" y="20707"/>
                      </a:moveTo>
                      <a:cubicBezTo>
                        <a:pt x="41414" y="32143"/>
                        <a:pt x="32143" y="41414"/>
                        <a:pt x="20707" y="41414"/>
                      </a:cubicBezTo>
                      <a:cubicBezTo>
                        <a:pt x="9271" y="41414"/>
                        <a:pt x="0" y="32143"/>
                        <a:pt x="0" y="20707"/>
                      </a:cubicBezTo>
                      <a:cubicBezTo>
                        <a:pt x="0" y="9271"/>
                        <a:pt x="9271" y="0"/>
                        <a:pt x="20707" y="0"/>
                      </a:cubicBezTo>
                      <a:cubicBezTo>
                        <a:pt x="32143" y="0"/>
                        <a:pt x="41414" y="9271"/>
                        <a:pt x="41414" y="20707"/>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nvGrpSpPr>
                <p:cNvPr id="169" name="Graphic 36" descr="Two flutes of champagne with fruit and flowers">
                  <a:extLst>
                    <a:ext uri="{FF2B5EF4-FFF2-40B4-BE49-F238E27FC236}">
                      <a16:creationId xmlns:a16="http://schemas.microsoft.com/office/drawing/2014/main" id="{7D6433D8-028E-40C9-8A93-7460D9DF4A60}"/>
                    </a:ext>
                  </a:extLst>
                </p:cNvPr>
                <p:cNvGrpSpPr/>
                <p:nvPr/>
              </p:nvGrpSpPr>
              <p:grpSpPr>
                <a:xfrm>
                  <a:off x="11046019" y="2516522"/>
                  <a:ext cx="149955" cy="149881"/>
                  <a:chOff x="11046019" y="2516522"/>
                  <a:chExt cx="149955" cy="149881"/>
                </a:xfrm>
              </p:grpSpPr>
              <p:sp>
                <p:nvSpPr>
                  <p:cNvPr id="171" name="Freeform: Shape 170">
                    <a:extLst>
                      <a:ext uri="{FF2B5EF4-FFF2-40B4-BE49-F238E27FC236}">
                        <a16:creationId xmlns:a16="http://schemas.microsoft.com/office/drawing/2014/main" id="{735CB188-8F28-4301-9CC0-C0FA17B170D2}"/>
                      </a:ext>
                    </a:extLst>
                  </p:cNvPr>
                  <p:cNvSpPr/>
                  <p:nvPr/>
                </p:nvSpPr>
                <p:spPr>
                  <a:xfrm>
                    <a:off x="11084585" y="2528958"/>
                    <a:ext cx="97882" cy="97807"/>
                  </a:xfrm>
                  <a:custGeom>
                    <a:avLst/>
                    <a:gdLst>
                      <a:gd name="connsiteX0" fmla="*/ 97866 w 97882"/>
                      <a:gd name="connsiteY0" fmla="*/ 33213 h 97807"/>
                      <a:gd name="connsiteX1" fmla="*/ 79365 w 97882"/>
                      <a:gd name="connsiteY1" fmla="*/ 35108 h 97807"/>
                      <a:gd name="connsiteX2" fmla="*/ 81340 w 97882"/>
                      <a:gd name="connsiteY2" fmla="*/ 16618 h 97807"/>
                      <a:gd name="connsiteX3" fmla="*/ 62839 w 97882"/>
                      <a:gd name="connsiteY3" fmla="*/ 18513 h 97807"/>
                      <a:gd name="connsiteX4" fmla="*/ 64814 w 97882"/>
                      <a:gd name="connsiteY4" fmla="*/ 22 h 97807"/>
                      <a:gd name="connsiteX5" fmla="*/ 19222 w 97882"/>
                      <a:gd name="connsiteY5" fmla="*/ 15611 h 97807"/>
                      <a:gd name="connsiteX6" fmla="*/ 3433 w 97882"/>
                      <a:gd name="connsiteY6" fmla="*/ 61136 h 97807"/>
                      <a:gd name="connsiteX7" fmla="*/ 19959 w 97882"/>
                      <a:gd name="connsiteY7" fmla="*/ 77734 h 97807"/>
                      <a:gd name="connsiteX8" fmla="*/ 36483 w 97882"/>
                      <a:gd name="connsiteY8" fmla="*/ 94331 h 97807"/>
                      <a:gd name="connsiteX9" fmla="*/ 82075 w 97882"/>
                      <a:gd name="connsiteY9" fmla="*/ 78743 h 97807"/>
                      <a:gd name="connsiteX10" fmla="*/ 97866 w 97882"/>
                      <a:gd name="connsiteY10" fmla="*/ 33213 h 9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882" h="97807">
                        <a:moveTo>
                          <a:pt x="97866" y="33213"/>
                        </a:moveTo>
                        <a:cubicBezTo>
                          <a:pt x="97866" y="33213"/>
                          <a:pt x="89622" y="32847"/>
                          <a:pt x="79365" y="35108"/>
                        </a:cubicBezTo>
                        <a:cubicBezTo>
                          <a:pt x="81670" y="24861"/>
                          <a:pt x="81340" y="16618"/>
                          <a:pt x="81340" y="16618"/>
                        </a:cubicBezTo>
                        <a:cubicBezTo>
                          <a:pt x="81340" y="16618"/>
                          <a:pt x="73096" y="16252"/>
                          <a:pt x="62839" y="18513"/>
                        </a:cubicBezTo>
                        <a:cubicBezTo>
                          <a:pt x="65144" y="8266"/>
                          <a:pt x="64814" y="22"/>
                          <a:pt x="64814" y="22"/>
                        </a:cubicBezTo>
                        <a:cubicBezTo>
                          <a:pt x="64814" y="22"/>
                          <a:pt x="36172" y="-1263"/>
                          <a:pt x="19222" y="15611"/>
                        </a:cubicBezTo>
                        <a:cubicBezTo>
                          <a:pt x="2273" y="32487"/>
                          <a:pt x="-4795" y="52868"/>
                          <a:pt x="3433" y="61136"/>
                        </a:cubicBezTo>
                        <a:cubicBezTo>
                          <a:pt x="6491" y="64206"/>
                          <a:pt x="16902" y="74663"/>
                          <a:pt x="19959" y="77734"/>
                        </a:cubicBezTo>
                        <a:cubicBezTo>
                          <a:pt x="23017" y="80804"/>
                          <a:pt x="33428" y="91261"/>
                          <a:pt x="36483" y="94331"/>
                        </a:cubicBezTo>
                        <a:cubicBezTo>
                          <a:pt x="44714" y="102597"/>
                          <a:pt x="65125" y="95617"/>
                          <a:pt x="82075" y="78743"/>
                        </a:cubicBezTo>
                        <a:cubicBezTo>
                          <a:pt x="99028" y="61862"/>
                          <a:pt x="97866" y="33213"/>
                          <a:pt x="97866" y="33213"/>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72" name="Freeform: Shape 171">
                    <a:extLst>
                      <a:ext uri="{FF2B5EF4-FFF2-40B4-BE49-F238E27FC236}">
                        <a16:creationId xmlns:a16="http://schemas.microsoft.com/office/drawing/2014/main" id="{85D5D1C4-231C-46A0-95EC-3E30E7BDB6A4}"/>
                      </a:ext>
                    </a:extLst>
                  </p:cNvPr>
                  <p:cNvSpPr/>
                  <p:nvPr/>
                </p:nvSpPr>
                <p:spPr>
                  <a:xfrm>
                    <a:off x="11062406" y="2581396"/>
                    <a:ext cx="133568" cy="85007"/>
                  </a:xfrm>
                  <a:custGeom>
                    <a:avLst/>
                    <a:gdLst>
                      <a:gd name="connsiteX0" fmla="*/ 2477 w 133568"/>
                      <a:gd name="connsiteY0" fmla="*/ 75298 h 85007"/>
                      <a:gd name="connsiteX1" fmla="*/ 15409 w 133568"/>
                      <a:gd name="connsiteY1" fmla="*/ 34368 h 85007"/>
                      <a:gd name="connsiteX2" fmla="*/ 63528 w 133568"/>
                      <a:gd name="connsiteY2" fmla="*/ 5222 h 85007"/>
                      <a:gd name="connsiteX3" fmla="*/ 129272 w 133568"/>
                      <a:gd name="connsiteY3" fmla="*/ 14014 h 85007"/>
                      <a:gd name="connsiteX4" fmla="*/ 133569 w 133568"/>
                      <a:gd name="connsiteY4" fmla="*/ 19029 h 85007"/>
                      <a:gd name="connsiteX5" fmla="*/ 110557 w 133568"/>
                      <a:gd name="connsiteY5" fmla="*/ 49314 h 85007"/>
                      <a:gd name="connsiteX6" fmla="*/ 2477 w 133568"/>
                      <a:gd name="connsiteY6" fmla="*/ 75298 h 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568" h="85007">
                        <a:moveTo>
                          <a:pt x="2477" y="75298"/>
                        </a:moveTo>
                        <a:cubicBezTo>
                          <a:pt x="-4992" y="61679"/>
                          <a:pt x="5927" y="43808"/>
                          <a:pt x="15409" y="34368"/>
                        </a:cubicBezTo>
                        <a:cubicBezTo>
                          <a:pt x="29938" y="19902"/>
                          <a:pt x="41405" y="12649"/>
                          <a:pt x="63528" y="5222"/>
                        </a:cubicBezTo>
                        <a:cubicBezTo>
                          <a:pt x="89070" y="-3742"/>
                          <a:pt x="113933" y="-1389"/>
                          <a:pt x="129272" y="14014"/>
                        </a:cubicBezTo>
                        <a:cubicBezTo>
                          <a:pt x="130842" y="15588"/>
                          <a:pt x="132273" y="17264"/>
                          <a:pt x="133569" y="19029"/>
                        </a:cubicBezTo>
                        <a:cubicBezTo>
                          <a:pt x="127747" y="29565"/>
                          <a:pt x="120042" y="39871"/>
                          <a:pt x="110557" y="49314"/>
                        </a:cubicBezTo>
                        <a:cubicBezTo>
                          <a:pt x="75545" y="84170"/>
                          <a:pt x="28862" y="94874"/>
                          <a:pt x="2477" y="75298"/>
                        </a:cubicBezTo>
                        <a:close/>
                      </a:path>
                    </a:pathLst>
                  </a:custGeom>
                  <a:solidFill>
                    <a:srgbClr val="505050"/>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73" name="Freeform: Shape 172">
                    <a:extLst>
                      <a:ext uri="{FF2B5EF4-FFF2-40B4-BE49-F238E27FC236}">
                        <a16:creationId xmlns:a16="http://schemas.microsoft.com/office/drawing/2014/main" id="{7AEC3634-EE6A-4615-B66C-5FB0BC6A08A4}"/>
                      </a:ext>
                    </a:extLst>
                  </p:cNvPr>
                  <p:cNvSpPr/>
                  <p:nvPr/>
                </p:nvSpPr>
                <p:spPr>
                  <a:xfrm>
                    <a:off x="11046019" y="2516522"/>
                    <a:ext cx="85263" cy="140167"/>
                  </a:xfrm>
                  <a:custGeom>
                    <a:avLst/>
                    <a:gdLst>
                      <a:gd name="connsiteX0" fmla="*/ 71410 w 85263"/>
                      <a:gd name="connsiteY0" fmla="*/ 4319 h 140167"/>
                      <a:gd name="connsiteX1" fmla="*/ 66415 w 85263"/>
                      <a:gd name="connsiteY1" fmla="*/ 0 h 140167"/>
                      <a:gd name="connsiteX2" fmla="*/ 36028 w 85263"/>
                      <a:gd name="connsiteY2" fmla="*/ 22879 h 140167"/>
                      <a:gd name="connsiteX3" fmla="*/ 9569 w 85263"/>
                      <a:gd name="connsiteY3" fmla="*/ 130841 h 140167"/>
                      <a:gd name="connsiteX4" fmla="*/ 13866 w 85263"/>
                      <a:gd name="connsiteY4" fmla="*/ 135853 h 140167"/>
                      <a:gd name="connsiteX5" fmla="*/ 18848 w 85263"/>
                      <a:gd name="connsiteY5" fmla="*/ 140163 h 140167"/>
                      <a:gd name="connsiteX6" fmla="*/ 18876 w 85263"/>
                      <a:gd name="connsiteY6" fmla="*/ 140165 h 140167"/>
                      <a:gd name="connsiteX7" fmla="*/ 49247 w 85263"/>
                      <a:gd name="connsiteY7" fmla="*/ 117296 h 140167"/>
                      <a:gd name="connsiteX8" fmla="*/ 79915 w 85263"/>
                      <a:gd name="connsiteY8" fmla="*/ 70097 h 140167"/>
                      <a:gd name="connsiteX9" fmla="*/ 71410 w 85263"/>
                      <a:gd name="connsiteY9" fmla="*/ 4319 h 14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63" h="140167">
                        <a:moveTo>
                          <a:pt x="71410" y="4319"/>
                        </a:moveTo>
                        <a:cubicBezTo>
                          <a:pt x="69841" y="2744"/>
                          <a:pt x="68172" y="1306"/>
                          <a:pt x="66415" y="0"/>
                        </a:cubicBezTo>
                        <a:cubicBezTo>
                          <a:pt x="55854" y="5775"/>
                          <a:pt x="45513" y="13436"/>
                          <a:pt x="36028" y="22879"/>
                        </a:cubicBezTo>
                        <a:cubicBezTo>
                          <a:pt x="1017" y="57737"/>
                          <a:pt x="-9889" y="104371"/>
                          <a:pt x="9569" y="130841"/>
                        </a:cubicBezTo>
                        <a:cubicBezTo>
                          <a:pt x="10864" y="132605"/>
                          <a:pt x="12296" y="134279"/>
                          <a:pt x="13866" y="135853"/>
                        </a:cubicBezTo>
                        <a:cubicBezTo>
                          <a:pt x="15430" y="137426"/>
                          <a:pt x="17094" y="138862"/>
                          <a:pt x="18848" y="140163"/>
                        </a:cubicBezTo>
                        <a:cubicBezTo>
                          <a:pt x="18856" y="140167"/>
                          <a:pt x="18868" y="140170"/>
                          <a:pt x="18876" y="140165"/>
                        </a:cubicBezTo>
                        <a:cubicBezTo>
                          <a:pt x="29431" y="134390"/>
                          <a:pt x="39768" y="126732"/>
                          <a:pt x="49247" y="117296"/>
                        </a:cubicBezTo>
                        <a:cubicBezTo>
                          <a:pt x="63779" y="102831"/>
                          <a:pt x="74135" y="86337"/>
                          <a:pt x="79915" y="70097"/>
                        </a:cubicBezTo>
                        <a:cubicBezTo>
                          <a:pt x="88990" y="44598"/>
                          <a:pt x="86749" y="19722"/>
                          <a:pt x="71410" y="4319"/>
                        </a:cubicBezTo>
                        <a:close/>
                      </a:path>
                    </a:pathLst>
                  </a:custGeom>
                  <a:solidFill>
                    <a:srgbClr val="737373"/>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sp>
              <p:nvSpPr>
                <p:cNvPr id="170" name="Freeform: Shape 169">
                  <a:extLst>
                    <a:ext uri="{FF2B5EF4-FFF2-40B4-BE49-F238E27FC236}">
                      <a16:creationId xmlns:a16="http://schemas.microsoft.com/office/drawing/2014/main" id="{CDE9C03B-40C2-44D4-AA06-18F427E74690}"/>
                    </a:ext>
                  </a:extLst>
                </p:cNvPr>
                <p:cNvSpPr/>
                <p:nvPr/>
              </p:nvSpPr>
              <p:spPr>
                <a:xfrm>
                  <a:off x="11004537" y="2629607"/>
                  <a:ext cx="78078" cy="78148"/>
                </a:xfrm>
                <a:custGeom>
                  <a:avLst/>
                  <a:gdLst>
                    <a:gd name="connsiteX0" fmla="*/ 58268 w 78078"/>
                    <a:gd name="connsiteY0" fmla="*/ 69873 h 78148"/>
                    <a:gd name="connsiteX1" fmla="*/ 14193 w 78078"/>
                    <a:gd name="connsiteY1" fmla="*/ 69873 h 78148"/>
                    <a:gd name="connsiteX2" fmla="*/ 14176 w 78078"/>
                    <a:gd name="connsiteY2" fmla="*/ 69831 h 78148"/>
                    <a:gd name="connsiteX3" fmla="*/ 46199 w 78078"/>
                    <a:gd name="connsiteY3" fmla="*/ 37806 h 78148"/>
                    <a:gd name="connsiteX4" fmla="*/ 78071 w 78078"/>
                    <a:gd name="connsiteY4" fmla="*/ 35135 h 78148"/>
                    <a:gd name="connsiteX5" fmla="*/ 78071 w 78078"/>
                    <a:gd name="connsiteY5" fmla="*/ 35098 h 78148"/>
                    <a:gd name="connsiteX6" fmla="*/ 42981 w 78078"/>
                    <a:gd name="connsiteY6" fmla="*/ 7 h 78148"/>
                    <a:gd name="connsiteX7" fmla="*/ 42944 w 78078"/>
                    <a:gd name="connsiteY7" fmla="*/ 7 h 78148"/>
                    <a:gd name="connsiteX8" fmla="*/ 40335 w 78078"/>
                    <a:gd name="connsiteY8" fmla="*/ 31964 h 78148"/>
                    <a:gd name="connsiteX9" fmla="*/ 1214 w 78078"/>
                    <a:gd name="connsiteY9" fmla="*/ 71085 h 78148"/>
                    <a:gd name="connsiteX10" fmla="*/ 316 w 78078"/>
                    <a:gd name="connsiteY10" fmla="*/ 75594 h 78148"/>
                    <a:gd name="connsiteX11" fmla="*/ 4141 w 78078"/>
                    <a:gd name="connsiteY11" fmla="*/ 78148 h 78148"/>
                    <a:gd name="connsiteX12" fmla="*/ 58487 w 78078"/>
                    <a:gd name="connsiteY12" fmla="*/ 78148 h 78148"/>
                    <a:gd name="connsiteX13" fmla="*/ 62569 w 78078"/>
                    <a:gd name="connsiteY13" fmla="*/ 73318 h 78148"/>
                    <a:gd name="connsiteX14" fmla="*/ 58268 w 78078"/>
                    <a:gd name="connsiteY14" fmla="*/ 69873 h 7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078" h="78148">
                      <a:moveTo>
                        <a:pt x="58268" y="69873"/>
                      </a:moveTo>
                      <a:lnTo>
                        <a:pt x="14193" y="69873"/>
                      </a:lnTo>
                      <a:cubicBezTo>
                        <a:pt x="14171" y="69873"/>
                        <a:pt x="14161" y="69846"/>
                        <a:pt x="14176" y="69831"/>
                      </a:cubicBezTo>
                      <a:lnTo>
                        <a:pt x="46199" y="37806"/>
                      </a:lnTo>
                      <a:cubicBezTo>
                        <a:pt x="55888" y="44677"/>
                        <a:pt x="69386" y="43803"/>
                        <a:pt x="78071" y="35135"/>
                      </a:cubicBezTo>
                      <a:cubicBezTo>
                        <a:pt x="78081" y="35125"/>
                        <a:pt x="78081" y="35108"/>
                        <a:pt x="78071" y="35098"/>
                      </a:cubicBezTo>
                      <a:lnTo>
                        <a:pt x="42981" y="7"/>
                      </a:lnTo>
                      <a:cubicBezTo>
                        <a:pt x="42971" y="-2"/>
                        <a:pt x="42953" y="-2"/>
                        <a:pt x="42944" y="7"/>
                      </a:cubicBezTo>
                      <a:cubicBezTo>
                        <a:pt x="34249" y="8720"/>
                        <a:pt x="33397" y="22269"/>
                        <a:pt x="40335" y="31964"/>
                      </a:cubicBezTo>
                      <a:lnTo>
                        <a:pt x="1214" y="71085"/>
                      </a:lnTo>
                      <a:cubicBezTo>
                        <a:pt x="29" y="72267"/>
                        <a:pt x="-326" y="74046"/>
                        <a:pt x="316" y="75594"/>
                      </a:cubicBezTo>
                      <a:cubicBezTo>
                        <a:pt x="957" y="77141"/>
                        <a:pt x="2465" y="78148"/>
                        <a:pt x="4141" y="78148"/>
                      </a:cubicBezTo>
                      <a:lnTo>
                        <a:pt x="58487" y="78148"/>
                      </a:lnTo>
                      <a:cubicBezTo>
                        <a:pt x="61002" y="78148"/>
                        <a:pt x="62989" y="75912"/>
                        <a:pt x="62569" y="73318"/>
                      </a:cubicBezTo>
                      <a:cubicBezTo>
                        <a:pt x="62239" y="71285"/>
                        <a:pt x="60331" y="69873"/>
                        <a:pt x="58268" y="69873"/>
                      </a:cubicBezTo>
                      <a:close/>
                    </a:path>
                  </a:pathLst>
                </a:custGeom>
                <a:solidFill>
                  <a:srgbClr val="C6C6C6"/>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nvGrpSpPr>
              <p:cNvPr id="132" name="Graphic 36" descr="Two flutes of champagne with fruit and flowers">
                <a:extLst>
                  <a:ext uri="{FF2B5EF4-FFF2-40B4-BE49-F238E27FC236}">
                    <a16:creationId xmlns:a16="http://schemas.microsoft.com/office/drawing/2014/main" id="{55AFE117-7D6F-4AF5-A244-46A29C460189}"/>
                  </a:ext>
                </a:extLst>
              </p:cNvPr>
              <p:cNvGrpSpPr/>
              <p:nvPr/>
            </p:nvGrpSpPr>
            <p:grpSpPr>
              <a:xfrm>
                <a:off x="10724103" y="2608609"/>
                <a:ext cx="303890" cy="303889"/>
                <a:chOff x="10724103" y="2608609"/>
                <a:chExt cx="303890" cy="303889"/>
              </a:xfrm>
            </p:grpSpPr>
            <p:sp>
              <p:nvSpPr>
                <p:cNvPr id="157" name="Freeform: Shape 156">
                  <a:extLst>
                    <a:ext uri="{FF2B5EF4-FFF2-40B4-BE49-F238E27FC236}">
                      <a16:creationId xmlns:a16="http://schemas.microsoft.com/office/drawing/2014/main" id="{0C29A55F-D411-4CFF-8204-9A2743EC7676}"/>
                    </a:ext>
                  </a:extLst>
                </p:cNvPr>
                <p:cNvSpPr/>
                <p:nvPr/>
              </p:nvSpPr>
              <p:spPr>
                <a:xfrm>
                  <a:off x="10724103" y="2608609"/>
                  <a:ext cx="303890" cy="303889"/>
                </a:xfrm>
                <a:custGeom>
                  <a:avLst/>
                  <a:gdLst>
                    <a:gd name="connsiteX0" fmla="*/ 303890 w 303890"/>
                    <a:gd name="connsiteY0" fmla="*/ 151945 h 303889"/>
                    <a:gd name="connsiteX1" fmla="*/ 269821 w 303890"/>
                    <a:gd name="connsiteY1" fmla="*/ 103120 h 303889"/>
                    <a:gd name="connsiteX2" fmla="*/ 259386 w 303890"/>
                    <a:gd name="connsiteY2" fmla="*/ 44504 h 303889"/>
                    <a:gd name="connsiteX3" fmla="*/ 200770 w 303890"/>
                    <a:gd name="connsiteY3" fmla="*/ 34069 h 303889"/>
                    <a:gd name="connsiteX4" fmla="*/ 151945 w 303890"/>
                    <a:gd name="connsiteY4" fmla="*/ 0 h 303889"/>
                    <a:gd name="connsiteX5" fmla="*/ 103120 w 303890"/>
                    <a:gd name="connsiteY5" fmla="*/ 34069 h 303889"/>
                    <a:gd name="connsiteX6" fmla="*/ 44504 w 303890"/>
                    <a:gd name="connsiteY6" fmla="*/ 44504 h 303889"/>
                    <a:gd name="connsiteX7" fmla="*/ 34069 w 303890"/>
                    <a:gd name="connsiteY7" fmla="*/ 103120 h 303889"/>
                    <a:gd name="connsiteX8" fmla="*/ 0 w 303890"/>
                    <a:gd name="connsiteY8" fmla="*/ 151945 h 303889"/>
                    <a:gd name="connsiteX9" fmla="*/ 34069 w 303890"/>
                    <a:gd name="connsiteY9" fmla="*/ 200770 h 303889"/>
                    <a:gd name="connsiteX10" fmla="*/ 44504 w 303890"/>
                    <a:gd name="connsiteY10" fmla="*/ 259386 h 303889"/>
                    <a:gd name="connsiteX11" fmla="*/ 103120 w 303890"/>
                    <a:gd name="connsiteY11" fmla="*/ 269821 h 303889"/>
                    <a:gd name="connsiteX12" fmla="*/ 151945 w 303890"/>
                    <a:gd name="connsiteY12" fmla="*/ 303890 h 303889"/>
                    <a:gd name="connsiteX13" fmla="*/ 200770 w 303890"/>
                    <a:gd name="connsiteY13" fmla="*/ 269821 h 303889"/>
                    <a:gd name="connsiteX14" fmla="*/ 259386 w 303890"/>
                    <a:gd name="connsiteY14" fmla="*/ 259386 h 303889"/>
                    <a:gd name="connsiteX15" fmla="*/ 269821 w 303890"/>
                    <a:gd name="connsiteY15" fmla="*/ 200770 h 303889"/>
                    <a:gd name="connsiteX16" fmla="*/ 303890 w 303890"/>
                    <a:gd name="connsiteY16" fmla="*/ 151945 h 3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890" h="303889">
                      <a:moveTo>
                        <a:pt x="303890" y="151945"/>
                      </a:moveTo>
                      <a:cubicBezTo>
                        <a:pt x="303890" y="129520"/>
                        <a:pt x="289694" y="110462"/>
                        <a:pt x="269821" y="103120"/>
                      </a:cubicBezTo>
                      <a:cubicBezTo>
                        <a:pt x="278682" y="83876"/>
                        <a:pt x="275244" y="60361"/>
                        <a:pt x="259386" y="44504"/>
                      </a:cubicBezTo>
                      <a:cubicBezTo>
                        <a:pt x="243529" y="28647"/>
                        <a:pt x="220016" y="25209"/>
                        <a:pt x="200770" y="34069"/>
                      </a:cubicBezTo>
                      <a:cubicBezTo>
                        <a:pt x="193428" y="14196"/>
                        <a:pt x="174370" y="0"/>
                        <a:pt x="151945" y="0"/>
                      </a:cubicBezTo>
                      <a:cubicBezTo>
                        <a:pt x="129520" y="0"/>
                        <a:pt x="110462" y="14196"/>
                        <a:pt x="103120" y="34069"/>
                      </a:cubicBezTo>
                      <a:cubicBezTo>
                        <a:pt x="83876" y="25209"/>
                        <a:pt x="60361" y="28647"/>
                        <a:pt x="44504" y="44504"/>
                      </a:cubicBezTo>
                      <a:cubicBezTo>
                        <a:pt x="28647" y="60361"/>
                        <a:pt x="25209" y="83874"/>
                        <a:pt x="34069" y="103120"/>
                      </a:cubicBezTo>
                      <a:cubicBezTo>
                        <a:pt x="14196" y="110462"/>
                        <a:pt x="0" y="129520"/>
                        <a:pt x="0" y="151945"/>
                      </a:cubicBezTo>
                      <a:cubicBezTo>
                        <a:pt x="0" y="174370"/>
                        <a:pt x="14196" y="193428"/>
                        <a:pt x="34069" y="200770"/>
                      </a:cubicBezTo>
                      <a:cubicBezTo>
                        <a:pt x="25209" y="220014"/>
                        <a:pt x="28647" y="243529"/>
                        <a:pt x="44504" y="259386"/>
                      </a:cubicBezTo>
                      <a:cubicBezTo>
                        <a:pt x="60361" y="275243"/>
                        <a:pt x="83874" y="278681"/>
                        <a:pt x="103120" y="269821"/>
                      </a:cubicBezTo>
                      <a:cubicBezTo>
                        <a:pt x="110462" y="289694"/>
                        <a:pt x="129520" y="303890"/>
                        <a:pt x="151945" y="303890"/>
                      </a:cubicBezTo>
                      <a:cubicBezTo>
                        <a:pt x="174370" y="303890"/>
                        <a:pt x="193428" y="289694"/>
                        <a:pt x="200770" y="269821"/>
                      </a:cubicBezTo>
                      <a:cubicBezTo>
                        <a:pt x="220014" y="278681"/>
                        <a:pt x="243529" y="275243"/>
                        <a:pt x="259386" y="259386"/>
                      </a:cubicBezTo>
                      <a:cubicBezTo>
                        <a:pt x="275244" y="243529"/>
                        <a:pt x="278682" y="220016"/>
                        <a:pt x="269821" y="200770"/>
                      </a:cubicBezTo>
                      <a:cubicBezTo>
                        <a:pt x="289694" y="193428"/>
                        <a:pt x="303890" y="174370"/>
                        <a:pt x="303890" y="15194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58" name="Freeform: Shape 157">
                  <a:extLst>
                    <a:ext uri="{FF2B5EF4-FFF2-40B4-BE49-F238E27FC236}">
                      <a16:creationId xmlns:a16="http://schemas.microsoft.com/office/drawing/2014/main" id="{1C5EA435-D52D-4154-933F-C32E0F772C78}"/>
                    </a:ext>
                  </a:extLst>
                </p:cNvPr>
                <p:cNvSpPr/>
                <p:nvPr/>
              </p:nvSpPr>
              <p:spPr>
                <a:xfrm>
                  <a:off x="10782538" y="2666992"/>
                  <a:ext cx="185256" cy="185253"/>
                </a:xfrm>
                <a:custGeom>
                  <a:avLst/>
                  <a:gdLst>
                    <a:gd name="connsiteX0" fmla="*/ 181782 w 185256"/>
                    <a:gd name="connsiteY0" fmla="*/ 84884 h 185253"/>
                    <a:gd name="connsiteX1" fmla="*/ 167137 w 185256"/>
                    <a:gd name="connsiteY1" fmla="*/ 85731 h 185253"/>
                    <a:gd name="connsiteX2" fmla="*/ 160239 w 185256"/>
                    <a:gd name="connsiteY2" fmla="*/ 89880 h 185253"/>
                    <a:gd name="connsiteX3" fmla="*/ 154212 w 185256"/>
                    <a:gd name="connsiteY3" fmla="*/ 90460 h 185253"/>
                    <a:gd name="connsiteX4" fmla="*/ 137054 w 185256"/>
                    <a:gd name="connsiteY4" fmla="*/ 51176 h 185253"/>
                    <a:gd name="connsiteX5" fmla="*/ 142382 w 185256"/>
                    <a:gd name="connsiteY5" fmla="*/ 46765 h 185253"/>
                    <a:gd name="connsiteX6" fmla="*/ 150194 w 185256"/>
                    <a:gd name="connsiteY6" fmla="*/ 44821 h 185253"/>
                    <a:gd name="connsiteX7" fmla="*/ 151391 w 185256"/>
                    <a:gd name="connsiteY7" fmla="*/ 44821 h 185253"/>
                    <a:gd name="connsiteX8" fmla="*/ 161147 w 185256"/>
                    <a:gd name="connsiteY8" fmla="*/ 33865 h 185253"/>
                    <a:gd name="connsiteX9" fmla="*/ 150191 w 185256"/>
                    <a:gd name="connsiteY9" fmla="*/ 24109 h 185253"/>
                    <a:gd name="connsiteX10" fmla="*/ 140435 w 185256"/>
                    <a:gd name="connsiteY10" fmla="*/ 35065 h 185253"/>
                    <a:gd name="connsiteX11" fmla="*/ 138490 w 185256"/>
                    <a:gd name="connsiteY11" fmla="*/ 42876 h 185253"/>
                    <a:gd name="connsiteX12" fmla="*/ 134073 w 185256"/>
                    <a:gd name="connsiteY12" fmla="*/ 48214 h 185253"/>
                    <a:gd name="connsiteX13" fmla="*/ 134026 w 185256"/>
                    <a:gd name="connsiteY13" fmla="*/ 48266 h 185253"/>
                    <a:gd name="connsiteX14" fmla="*/ 94675 w 185256"/>
                    <a:gd name="connsiteY14" fmla="*/ 32809 h 185253"/>
                    <a:gd name="connsiteX15" fmla="*/ 94727 w 185256"/>
                    <a:gd name="connsiteY15" fmla="*/ 31915 h 185253"/>
                    <a:gd name="connsiteX16" fmla="*/ 95379 w 185256"/>
                    <a:gd name="connsiteY16" fmla="*/ 25017 h 185253"/>
                    <a:gd name="connsiteX17" fmla="*/ 99527 w 185256"/>
                    <a:gd name="connsiteY17" fmla="*/ 18119 h 185253"/>
                    <a:gd name="connsiteX18" fmla="*/ 100374 w 185256"/>
                    <a:gd name="connsiteY18" fmla="*/ 17273 h 185253"/>
                    <a:gd name="connsiteX19" fmla="*/ 99527 w 185256"/>
                    <a:gd name="connsiteY19" fmla="*/ 2627 h 185253"/>
                    <a:gd name="connsiteX20" fmla="*/ 84882 w 185256"/>
                    <a:gd name="connsiteY20" fmla="*/ 3474 h 185253"/>
                    <a:gd name="connsiteX21" fmla="*/ 85729 w 185256"/>
                    <a:gd name="connsiteY21" fmla="*/ 18119 h 185253"/>
                    <a:gd name="connsiteX22" fmla="*/ 89877 w 185256"/>
                    <a:gd name="connsiteY22" fmla="*/ 25017 h 185253"/>
                    <a:gd name="connsiteX23" fmla="*/ 90529 w 185256"/>
                    <a:gd name="connsiteY23" fmla="*/ 31915 h 185253"/>
                    <a:gd name="connsiteX24" fmla="*/ 90583 w 185256"/>
                    <a:gd name="connsiteY24" fmla="*/ 32853 h 185253"/>
                    <a:gd name="connsiteX25" fmla="*/ 52025 w 185256"/>
                    <a:gd name="connsiteY25" fmla="*/ 49160 h 185253"/>
                    <a:gd name="connsiteX26" fmla="*/ 51183 w 185256"/>
                    <a:gd name="connsiteY26" fmla="*/ 48212 h 185253"/>
                    <a:gd name="connsiteX27" fmla="*/ 46766 w 185256"/>
                    <a:gd name="connsiteY27" fmla="*/ 42873 h 185253"/>
                    <a:gd name="connsiteX28" fmla="*/ 44821 w 185256"/>
                    <a:gd name="connsiteY28" fmla="*/ 35062 h 185253"/>
                    <a:gd name="connsiteX29" fmla="*/ 44821 w 185256"/>
                    <a:gd name="connsiteY29" fmla="*/ 33865 h 185253"/>
                    <a:gd name="connsiteX30" fmla="*/ 33865 w 185256"/>
                    <a:gd name="connsiteY30" fmla="*/ 24109 h 185253"/>
                    <a:gd name="connsiteX31" fmla="*/ 24109 w 185256"/>
                    <a:gd name="connsiteY31" fmla="*/ 35065 h 185253"/>
                    <a:gd name="connsiteX32" fmla="*/ 35065 w 185256"/>
                    <a:gd name="connsiteY32" fmla="*/ 44821 h 185253"/>
                    <a:gd name="connsiteX33" fmla="*/ 42876 w 185256"/>
                    <a:gd name="connsiteY33" fmla="*/ 46765 h 185253"/>
                    <a:gd name="connsiteX34" fmla="*/ 48214 w 185256"/>
                    <a:gd name="connsiteY34" fmla="*/ 51183 h 185253"/>
                    <a:gd name="connsiteX35" fmla="*/ 49160 w 185256"/>
                    <a:gd name="connsiteY35" fmla="*/ 52022 h 185253"/>
                    <a:gd name="connsiteX36" fmla="*/ 32806 w 185256"/>
                    <a:gd name="connsiteY36" fmla="*/ 90581 h 185253"/>
                    <a:gd name="connsiteX37" fmla="*/ 31915 w 185256"/>
                    <a:gd name="connsiteY37" fmla="*/ 90529 h 185253"/>
                    <a:gd name="connsiteX38" fmla="*/ 25017 w 185256"/>
                    <a:gd name="connsiteY38" fmla="*/ 89877 h 185253"/>
                    <a:gd name="connsiteX39" fmla="*/ 18119 w 185256"/>
                    <a:gd name="connsiteY39" fmla="*/ 85729 h 185253"/>
                    <a:gd name="connsiteX40" fmla="*/ 17272 w 185256"/>
                    <a:gd name="connsiteY40" fmla="*/ 84882 h 185253"/>
                    <a:gd name="connsiteX41" fmla="*/ 2627 w 185256"/>
                    <a:gd name="connsiteY41" fmla="*/ 85729 h 185253"/>
                    <a:gd name="connsiteX42" fmla="*/ 3474 w 185256"/>
                    <a:gd name="connsiteY42" fmla="*/ 100374 h 185253"/>
                    <a:gd name="connsiteX43" fmla="*/ 18119 w 185256"/>
                    <a:gd name="connsiteY43" fmla="*/ 99527 h 185253"/>
                    <a:gd name="connsiteX44" fmla="*/ 25017 w 185256"/>
                    <a:gd name="connsiteY44" fmla="*/ 95379 h 185253"/>
                    <a:gd name="connsiteX45" fmla="*/ 31915 w 185256"/>
                    <a:gd name="connsiteY45" fmla="*/ 94727 h 185253"/>
                    <a:gd name="connsiteX46" fmla="*/ 32759 w 185256"/>
                    <a:gd name="connsiteY46" fmla="*/ 94678 h 185253"/>
                    <a:gd name="connsiteX47" fmla="*/ 48214 w 185256"/>
                    <a:gd name="connsiteY47" fmla="*/ 134073 h 185253"/>
                    <a:gd name="connsiteX48" fmla="*/ 48214 w 185256"/>
                    <a:gd name="connsiteY48" fmla="*/ 134073 h 185253"/>
                    <a:gd name="connsiteX49" fmla="*/ 42876 w 185256"/>
                    <a:gd name="connsiteY49" fmla="*/ 138490 h 185253"/>
                    <a:gd name="connsiteX50" fmla="*/ 35065 w 185256"/>
                    <a:gd name="connsiteY50" fmla="*/ 140435 h 185253"/>
                    <a:gd name="connsiteX51" fmla="*/ 33868 w 185256"/>
                    <a:gd name="connsiteY51" fmla="*/ 140435 h 185253"/>
                    <a:gd name="connsiteX52" fmla="*/ 24111 w 185256"/>
                    <a:gd name="connsiteY52" fmla="*/ 151391 h 185253"/>
                    <a:gd name="connsiteX53" fmla="*/ 35067 w 185256"/>
                    <a:gd name="connsiteY53" fmla="*/ 161147 h 185253"/>
                    <a:gd name="connsiteX54" fmla="*/ 44823 w 185256"/>
                    <a:gd name="connsiteY54" fmla="*/ 150191 h 185253"/>
                    <a:gd name="connsiteX55" fmla="*/ 46768 w 185256"/>
                    <a:gd name="connsiteY55" fmla="*/ 142380 h 185253"/>
                    <a:gd name="connsiteX56" fmla="*/ 51131 w 185256"/>
                    <a:gd name="connsiteY56" fmla="*/ 137103 h 185253"/>
                    <a:gd name="connsiteX57" fmla="*/ 90457 w 185256"/>
                    <a:gd name="connsiteY57" fmla="*/ 154259 h 185253"/>
                    <a:gd name="connsiteX58" fmla="*/ 89880 w 185256"/>
                    <a:gd name="connsiteY58" fmla="*/ 160236 h 185253"/>
                    <a:gd name="connsiteX59" fmla="*/ 85731 w 185256"/>
                    <a:gd name="connsiteY59" fmla="*/ 167135 h 185253"/>
                    <a:gd name="connsiteX60" fmla="*/ 84884 w 185256"/>
                    <a:gd name="connsiteY60" fmla="*/ 167981 h 185253"/>
                    <a:gd name="connsiteX61" fmla="*/ 85731 w 185256"/>
                    <a:gd name="connsiteY61" fmla="*/ 182626 h 185253"/>
                    <a:gd name="connsiteX62" fmla="*/ 100376 w 185256"/>
                    <a:gd name="connsiteY62" fmla="*/ 181780 h 185253"/>
                    <a:gd name="connsiteX63" fmla="*/ 99530 w 185256"/>
                    <a:gd name="connsiteY63" fmla="*/ 167135 h 185253"/>
                    <a:gd name="connsiteX64" fmla="*/ 95381 w 185256"/>
                    <a:gd name="connsiteY64" fmla="*/ 160236 h 185253"/>
                    <a:gd name="connsiteX65" fmla="*/ 94808 w 185256"/>
                    <a:gd name="connsiteY65" fmla="*/ 154303 h 185253"/>
                    <a:gd name="connsiteX66" fmla="*/ 134927 w 185256"/>
                    <a:gd name="connsiteY66" fmla="*/ 138024 h 185253"/>
                    <a:gd name="connsiteX67" fmla="*/ 138493 w 185256"/>
                    <a:gd name="connsiteY67" fmla="*/ 142378 h 185253"/>
                    <a:gd name="connsiteX68" fmla="*/ 140438 w 185256"/>
                    <a:gd name="connsiteY68" fmla="*/ 150189 h 185253"/>
                    <a:gd name="connsiteX69" fmla="*/ 140438 w 185256"/>
                    <a:gd name="connsiteY69" fmla="*/ 151386 h 185253"/>
                    <a:gd name="connsiteX70" fmla="*/ 151393 w 185256"/>
                    <a:gd name="connsiteY70" fmla="*/ 161142 h 185253"/>
                    <a:gd name="connsiteX71" fmla="*/ 161149 w 185256"/>
                    <a:gd name="connsiteY71" fmla="*/ 150186 h 185253"/>
                    <a:gd name="connsiteX72" fmla="*/ 150194 w 185256"/>
                    <a:gd name="connsiteY72" fmla="*/ 140430 h 185253"/>
                    <a:gd name="connsiteX73" fmla="*/ 142382 w 185256"/>
                    <a:gd name="connsiteY73" fmla="*/ 138485 h 185253"/>
                    <a:gd name="connsiteX74" fmla="*/ 138029 w 185256"/>
                    <a:gd name="connsiteY74" fmla="*/ 134917 h 185253"/>
                    <a:gd name="connsiteX75" fmla="*/ 154261 w 185256"/>
                    <a:gd name="connsiteY75" fmla="*/ 94796 h 185253"/>
                    <a:gd name="connsiteX76" fmla="*/ 160241 w 185256"/>
                    <a:gd name="connsiteY76" fmla="*/ 95374 h 185253"/>
                    <a:gd name="connsiteX77" fmla="*/ 167139 w 185256"/>
                    <a:gd name="connsiteY77" fmla="*/ 99522 h 185253"/>
                    <a:gd name="connsiteX78" fmla="*/ 167986 w 185256"/>
                    <a:gd name="connsiteY78" fmla="*/ 100369 h 185253"/>
                    <a:gd name="connsiteX79" fmla="*/ 182631 w 185256"/>
                    <a:gd name="connsiteY79" fmla="*/ 99522 h 185253"/>
                    <a:gd name="connsiteX80" fmla="*/ 181782 w 185256"/>
                    <a:gd name="connsiteY80" fmla="*/ 84884 h 18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85256" h="185253">
                      <a:moveTo>
                        <a:pt x="181782" y="84884"/>
                      </a:moveTo>
                      <a:cubicBezTo>
                        <a:pt x="177505" y="81074"/>
                        <a:pt x="170948" y="81454"/>
                        <a:pt x="167137" y="85731"/>
                      </a:cubicBezTo>
                      <a:cubicBezTo>
                        <a:pt x="164837" y="88313"/>
                        <a:pt x="162537" y="89344"/>
                        <a:pt x="160239" y="89880"/>
                      </a:cubicBezTo>
                      <a:cubicBezTo>
                        <a:pt x="158230" y="90253"/>
                        <a:pt x="156221" y="90302"/>
                        <a:pt x="154212" y="90460"/>
                      </a:cubicBezTo>
                      <a:cubicBezTo>
                        <a:pt x="153444" y="75202"/>
                        <a:pt x="147042" y="61436"/>
                        <a:pt x="137054" y="51176"/>
                      </a:cubicBezTo>
                      <a:cubicBezTo>
                        <a:pt x="138838" y="49715"/>
                        <a:pt x="140457" y="48088"/>
                        <a:pt x="142382" y="46765"/>
                      </a:cubicBezTo>
                      <a:cubicBezTo>
                        <a:pt x="144387" y="45517"/>
                        <a:pt x="146744" y="44621"/>
                        <a:pt x="150194" y="44821"/>
                      </a:cubicBezTo>
                      <a:cubicBezTo>
                        <a:pt x="150586" y="44843"/>
                        <a:pt x="150991" y="44843"/>
                        <a:pt x="151391" y="44821"/>
                      </a:cubicBezTo>
                      <a:cubicBezTo>
                        <a:pt x="157109" y="44490"/>
                        <a:pt x="161478" y="39586"/>
                        <a:pt x="161147" y="33865"/>
                      </a:cubicBezTo>
                      <a:cubicBezTo>
                        <a:pt x="160816" y="28147"/>
                        <a:pt x="155912" y="23778"/>
                        <a:pt x="150191" y="24109"/>
                      </a:cubicBezTo>
                      <a:cubicBezTo>
                        <a:pt x="144473" y="24440"/>
                        <a:pt x="140105" y="29344"/>
                        <a:pt x="140435" y="35065"/>
                      </a:cubicBezTo>
                      <a:cubicBezTo>
                        <a:pt x="140635" y="38517"/>
                        <a:pt x="139739" y="40872"/>
                        <a:pt x="138490" y="42876"/>
                      </a:cubicBezTo>
                      <a:cubicBezTo>
                        <a:pt x="137165" y="44803"/>
                        <a:pt x="135534" y="46425"/>
                        <a:pt x="134073" y="48214"/>
                      </a:cubicBezTo>
                      <a:cubicBezTo>
                        <a:pt x="134058" y="48232"/>
                        <a:pt x="134040" y="48249"/>
                        <a:pt x="134026" y="48266"/>
                      </a:cubicBezTo>
                      <a:cubicBezTo>
                        <a:pt x="123541" y="38883"/>
                        <a:pt x="109785" y="33095"/>
                        <a:pt x="94675" y="32809"/>
                      </a:cubicBezTo>
                      <a:cubicBezTo>
                        <a:pt x="94695" y="32510"/>
                        <a:pt x="94707" y="32214"/>
                        <a:pt x="94727" y="31915"/>
                      </a:cubicBezTo>
                      <a:cubicBezTo>
                        <a:pt x="94959" y="29615"/>
                        <a:pt x="94952" y="27315"/>
                        <a:pt x="95379" y="25017"/>
                      </a:cubicBezTo>
                      <a:cubicBezTo>
                        <a:pt x="95914" y="22717"/>
                        <a:pt x="96946" y="20417"/>
                        <a:pt x="99527" y="18119"/>
                      </a:cubicBezTo>
                      <a:cubicBezTo>
                        <a:pt x="99819" y="17857"/>
                        <a:pt x="100107" y="17571"/>
                        <a:pt x="100374" y="17273"/>
                      </a:cubicBezTo>
                      <a:cubicBezTo>
                        <a:pt x="104185" y="12995"/>
                        <a:pt x="103805" y="6438"/>
                        <a:pt x="99527" y="2627"/>
                      </a:cubicBezTo>
                      <a:cubicBezTo>
                        <a:pt x="95250" y="-1184"/>
                        <a:pt x="88693" y="-804"/>
                        <a:pt x="84882" y="3474"/>
                      </a:cubicBezTo>
                      <a:cubicBezTo>
                        <a:pt x="81071" y="7751"/>
                        <a:pt x="81451" y="14308"/>
                        <a:pt x="85729" y="18119"/>
                      </a:cubicBezTo>
                      <a:cubicBezTo>
                        <a:pt x="88310" y="20419"/>
                        <a:pt x="89342" y="22719"/>
                        <a:pt x="89877" y="25017"/>
                      </a:cubicBezTo>
                      <a:cubicBezTo>
                        <a:pt x="90304" y="27317"/>
                        <a:pt x="90297" y="29618"/>
                        <a:pt x="90529" y="31915"/>
                      </a:cubicBezTo>
                      <a:cubicBezTo>
                        <a:pt x="90551" y="32229"/>
                        <a:pt x="90564" y="32540"/>
                        <a:pt x="90583" y="32853"/>
                      </a:cubicBezTo>
                      <a:cubicBezTo>
                        <a:pt x="75696" y="33559"/>
                        <a:pt x="62220" y="39626"/>
                        <a:pt x="52025" y="49160"/>
                      </a:cubicBezTo>
                      <a:cubicBezTo>
                        <a:pt x="51746" y="48841"/>
                        <a:pt x="51460" y="48533"/>
                        <a:pt x="51183" y="48212"/>
                      </a:cubicBezTo>
                      <a:cubicBezTo>
                        <a:pt x="49720" y="46422"/>
                        <a:pt x="48088" y="44801"/>
                        <a:pt x="46766" y="42873"/>
                      </a:cubicBezTo>
                      <a:cubicBezTo>
                        <a:pt x="45517" y="40869"/>
                        <a:pt x="44621" y="38512"/>
                        <a:pt x="44821" y="35062"/>
                      </a:cubicBezTo>
                      <a:cubicBezTo>
                        <a:pt x="44843" y="34670"/>
                        <a:pt x="44843" y="34265"/>
                        <a:pt x="44821" y="33865"/>
                      </a:cubicBezTo>
                      <a:cubicBezTo>
                        <a:pt x="44490" y="28147"/>
                        <a:pt x="39586" y="23778"/>
                        <a:pt x="33865" y="24109"/>
                      </a:cubicBezTo>
                      <a:cubicBezTo>
                        <a:pt x="28147" y="24440"/>
                        <a:pt x="23778" y="29344"/>
                        <a:pt x="24109" y="35065"/>
                      </a:cubicBezTo>
                      <a:cubicBezTo>
                        <a:pt x="24440" y="40785"/>
                        <a:pt x="29344" y="45151"/>
                        <a:pt x="35065" y="44821"/>
                      </a:cubicBezTo>
                      <a:cubicBezTo>
                        <a:pt x="38517" y="44621"/>
                        <a:pt x="40872" y="45517"/>
                        <a:pt x="42876" y="46765"/>
                      </a:cubicBezTo>
                      <a:cubicBezTo>
                        <a:pt x="44803" y="48091"/>
                        <a:pt x="46425" y="49722"/>
                        <a:pt x="48214" y="51183"/>
                      </a:cubicBezTo>
                      <a:cubicBezTo>
                        <a:pt x="48533" y="51460"/>
                        <a:pt x="48844" y="51746"/>
                        <a:pt x="49160" y="52022"/>
                      </a:cubicBezTo>
                      <a:cubicBezTo>
                        <a:pt x="39611" y="62215"/>
                        <a:pt x="33527" y="75689"/>
                        <a:pt x="32806" y="90581"/>
                      </a:cubicBezTo>
                      <a:cubicBezTo>
                        <a:pt x="32510" y="90561"/>
                        <a:pt x="32211" y="90549"/>
                        <a:pt x="31915" y="90529"/>
                      </a:cubicBezTo>
                      <a:cubicBezTo>
                        <a:pt x="29615" y="90297"/>
                        <a:pt x="27315" y="90304"/>
                        <a:pt x="25017" y="89877"/>
                      </a:cubicBezTo>
                      <a:cubicBezTo>
                        <a:pt x="22717" y="89342"/>
                        <a:pt x="20417" y="88310"/>
                        <a:pt x="18119" y="85729"/>
                      </a:cubicBezTo>
                      <a:cubicBezTo>
                        <a:pt x="17857" y="85437"/>
                        <a:pt x="17571" y="85149"/>
                        <a:pt x="17272" y="84882"/>
                      </a:cubicBezTo>
                      <a:cubicBezTo>
                        <a:pt x="12995" y="81071"/>
                        <a:pt x="6438" y="81451"/>
                        <a:pt x="2627" y="85729"/>
                      </a:cubicBezTo>
                      <a:cubicBezTo>
                        <a:pt x="-1184" y="90006"/>
                        <a:pt x="-803" y="96563"/>
                        <a:pt x="3474" y="100374"/>
                      </a:cubicBezTo>
                      <a:cubicBezTo>
                        <a:pt x="7751" y="104185"/>
                        <a:pt x="14308" y="103804"/>
                        <a:pt x="18119" y="99527"/>
                      </a:cubicBezTo>
                      <a:cubicBezTo>
                        <a:pt x="20419" y="96946"/>
                        <a:pt x="22719" y="95914"/>
                        <a:pt x="25017" y="95379"/>
                      </a:cubicBezTo>
                      <a:cubicBezTo>
                        <a:pt x="27317" y="94952"/>
                        <a:pt x="29618" y="94959"/>
                        <a:pt x="31915" y="94727"/>
                      </a:cubicBezTo>
                      <a:cubicBezTo>
                        <a:pt x="32197" y="94707"/>
                        <a:pt x="32478" y="94697"/>
                        <a:pt x="32759" y="94678"/>
                      </a:cubicBezTo>
                      <a:cubicBezTo>
                        <a:pt x="33033" y="109804"/>
                        <a:pt x="38821" y="123579"/>
                        <a:pt x="48214" y="134073"/>
                      </a:cubicBezTo>
                      <a:cubicBezTo>
                        <a:pt x="48214" y="134073"/>
                        <a:pt x="48214" y="134073"/>
                        <a:pt x="48214" y="134073"/>
                      </a:cubicBezTo>
                      <a:cubicBezTo>
                        <a:pt x="46425" y="135536"/>
                        <a:pt x="44803" y="137168"/>
                        <a:pt x="42876" y="138490"/>
                      </a:cubicBezTo>
                      <a:cubicBezTo>
                        <a:pt x="40872" y="139739"/>
                        <a:pt x="38515" y="140635"/>
                        <a:pt x="35065" y="140435"/>
                      </a:cubicBezTo>
                      <a:cubicBezTo>
                        <a:pt x="34672" y="140413"/>
                        <a:pt x="34267" y="140413"/>
                        <a:pt x="33868" y="140435"/>
                      </a:cubicBezTo>
                      <a:cubicBezTo>
                        <a:pt x="28149" y="140766"/>
                        <a:pt x="23781" y="145670"/>
                        <a:pt x="24111" y="151391"/>
                      </a:cubicBezTo>
                      <a:cubicBezTo>
                        <a:pt x="24442" y="157112"/>
                        <a:pt x="29346" y="161478"/>
                        <a:pt x="35067" y="161147"/>
                      </a:cubicBezTo>
                      <a:cubicBezTo>
                        <a:pt x="40785" y="160816"/>
                        <a:pt x="45154" y="155912"/>
                        <a:pt x="44823" y="150191"/>
                      </a:cubicBezTo>
                      <a:cubicBezTo>
                        <a:pt x="44623" y="146739"/>
                        <a:pt x="45519" y="144384"/>
                        <a:pt x="46768" y="142380"/>
                      </a:cubicBezTo>
                      <a:cubicBezTo>
                        <a:pt x="48076" y="140475"/>
                        <a:pt x="49683" y="138868"/>
                        <a:pt x="51131" y="137103"/>
                      </a:cubicBezTo>
                      <a:cubicBezTo>
                        <a:pt x="61401" y="147099"/>
                        <a:pt x="75183" y="153504"/>
                        <a:pt x="90457" y="154259"/>
                      </a:cubicBezTo>
                      <a:cubicBezTo>
                        <a:pt x="90302" y="156250"/>
                        <a:pt x="90250" y="158245"/>
                        <a:pt x="89880" y="160236"/>
                      </a:cubicBezTo>
                      <a:cubicBezTo>
                        <a:pt x="89344" y="162536"/>
                        <a:pt x="88313" y="164837"/>
                        <a:pt x="85731" y="167135"/>
                      </a:cubicBezTo>
                      <a:cubicBezTo>
                        <a:pt x="85440" y="167396"/>
                        <a:pt x="85151" y="167682"/>
                        <a:pt x="84884" y="167981"/>
                      </a:cubicBezTo>
                      <a:cubicBezTo>
                        <a:pt x="81074" y="172258"/>
                        <a:pt x="81454" y="178816"/>
                        <a:pt x="85731" y="182626"/>
                      </a:cubicBezTo>
                      <a:cubicBezTo>
                        <a:pt x="90008" y="186437"/>
                        <a:pt x="96566" y="186057"/>
                        <a:pt x="100376" y="181780"/>
                      </a:cubicBezTo>
                      <a:cubicBezTo>
                        <a:pt x="104187" y="177503"/>
                        <a:pt x="103807" y="170945"/>
                        <a:pt x="99530" y="167135"/>
                      </a:cubicBezTo>
                      <a:cubicBezTo>
                        <a:pt x="96948" y="164834"/>
                        <a:pt x="95917" y="162534"/>
                        <a:pt x="95381" y="160236"/>
                      </a:cubicBezTo>
                      <a:cubicBezTo>
                        <a:pt x="95013" y="158259"/>
                        <a:pt x="94962" y="156280"/>
                        <a:pt x="94808" y="154303"/>
                      </a:cubicBezTo>
                      <a:cubicBezTo>
                        <a:pt x="110303" y="153977"/>
                        <a:pt x="124366" y="147864"/>
                        <a:pt x="134927" y="138024"/>
                      </a:cubicBezTo>
                      <a:cubicBezTo>
                        <a:pt x="136151" y="139438"/>
                        <a:pt x="137419" y="140813"/>
                        <a:pt x="138493" y="142378"/>
                      </a:cubicBezTo>
                      <a:cubicBezTo>
                        <a:pt x="139742" y="144382"/>
                        <a:pt x="140638" y="146739"/>
                        <a:pt x="140438" y="150189"/>
                      </a:cubicBezTo>
                      <a:cubicBezTo>
                        <a:pt x="140415" y="150581"/>
                        <a:pt x="140415" y="150986"/>
                        <a:pt x="140438" y="151386"/>
                      </a:cubicBezTo>
                      <a:cubicBezTo>
                        <a:pt x="140768" y="157104"/>
                        <a:pt x="145672" y="161473"/>
                        <a:pt x="151393" y="161142"/>
                      </a:cubicBezTo>
                      <a:cubicBezTo>
                        <a:pt x="157112" y="160811"/>
                        <a:pt x="161480" y="155907"/>
                        <a:pt x="161149" y="150186"/>
                      </a:cubicBezTo>
                      <a:cubicBezTo>
                        <a:pt x="160819" y="144468"/>
                        <a:pt x="155915" y="140100"/>
                        <a:pt x="150194" y="140430"/>
                      </a:cubicBezTo>
                      <a:cubicBezTo>
                        <a:pt x="146741" y="140630"/>
                        <a:pt x="144387" y="139734"/>
                        <a:pt x="142382" y="138485"/>
                      </a:cubicBezTo>
                      <a:cubicBezTo>
                        <a:pt x="140818" y="137409"/>
                        <a:pt x="139443" y="136143"/>
                        <a:pt x="138029" y="134917"/>
                      </a:cubicBezTo>
                      <a:cubicBezTo>
                        <a:pt x="147852" y="124351"/>
                        <a:pt x="153950" y="110286"/>
                        <a:pt x="154261" y="94796"/>
                      </a:cubicBezTo>
                      <a:cubicBezTo>
                        <a:pt x="156255" y="94952"/>
                        <a:pt x="158247" y="95003"/>
                        <a:pt x="160241" y="95374"/>
                      </a:cubicBezTo>
                      <a:cubicBezTo>
                        <a:pt x="162542" y="95909"/>
                        <a:pt x="164842" y="96941"/>
                        <a:pt x="167139" y="99522"/>
                      </a:cubicBezTo>
                      <a:cubicBezTo>
                        <a:pt x="167401" y="99814"/>
                        <a:pt x="167687" y="100102"/>
                        <a:pt x="167986" y="100369"/>
                      </a:cubicBezTo>
                      <a:cubicBezTo>
                        <a:pt x="172263" y="104180"/>
                        <a:pt x="178821" y="103800"/>
                        <a:pt x="182631" y="99522"/>
                      </a:cubicBezTo>
                      <a:cubicBezTo>
                        <a:pt x="186440" y="95253"/>
                        <a:pt x="186059" y="88695"/>
                        <a:pt x="181782" y="84884"/>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nvGrpSpPr>
                <p:cNvPr id="159" name="Graphic 36" descr="Two flutes of champagne with fruit and flowers">
                  <a:extLst>
                    <a:ext uri="{FF2B5EF4-FFF2-40B4-BE49-F238E27FC236}">
                      <a16:creationId xmlns:a16="http://schemas.microsoft.com/office/drawing/2014/main" id="{90DC86F0-AF9B-4772-875F-A0508E8131AA}"/>
                    </a:ext>
                  </a:extLst>
                </p:cNvPr>
                <p:cNvGrpSpPr/>
                <p:nvPr/>
              </p:nvGrpSpPr>
              <p:grpSpPr>
                <a:xfrm>
                  <a:off x="10835515" y="2719330"/>
                  <a:ext cx="82094" cy="82097"/>
                  <a:chOff x="10835515" y="2719330"/>
                  <a:chExt cx="82094" cy="82097"/>
                </a:xfrm>
                <a:solidFill>
                  <a:srgbClr val="E33939"/>
                </a:solidFill>
              </p:grpSpPr>
              <p:sp>
                <p:nvSpPr>
                  <p:cNvPr id="160" name="Freeform: Shape 159">
                    <a:extLst>
                      <a:ext uri="{FF2B5EF4-FFF2-40B4-BE49-F238E27FC236}">
                        <a16:creationId xmlns:a16="http://schemas.microsoft.com/office/drawing/2014/main" id="{F6C6C454-6DFA-4B5B-9C13-D2DB8AB7D188}"/>
                      </a:ext>
                    </a:extLst>
                  </p:cNvPr>
                  <p:cNvSpPr/>
                  <p:nvPr/>
                </p:nvSpPr>
                <p:spPr>
                  <a:xfrm>
                    <a:off x="10867464" y="2719330"/>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61" name="Freeform: Shape 160">
                    <a:extLst>
                      <a:ext uri="{FF2B5EF4-FFF2-40B4-BE49-F238E27FC236}">
                        <a16:creationId xmlns:a16="http://schemas.microsoft.com/office/drawing/2014/main" id="{0872F916-3C39-41CD-BA4F-ADCF7458A7E8}"/>
                      </a:ext>
                    </a:extLst>
                  </p:cNvPr>
                  <p:cNvSpPr/>
                  <p:nvPr/>
                </p:nvSpPr>
                <p:spPr>
                  <a:xfrm>
                    <a:off x="10845489" y="2727201"/>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62" name="Freeform: Shape 161">
                    <a:extLst>
                      <a:ext uri="{FF2B5EF4-FFF2-40B4-BE49-F238E27FC236}">
                        <a16:creationId xmlns:a16="http://schemas.microsoft.com/office/drawing/2014/main" id="{D1DA9EB8-A511-43A2-A122-E235B54103E1}"/>
                      </a:ext>
                    </a:extLst>
                  </p:cNvPr>
                  <p:cNvSpPr/>
                  <p:nvPr/>
                </p:nvSpPr>
                <p:spPr>
                  <a:xfrm>
                    <a:off x="10835515" y="2748305"/>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63" name="Freeform: Shape 162">
                    <a:extLst>
                      <a:ext uri="{FF2B5EF4-FFF2-40B4-BE49-F238E27FC236}">
                        <a16:creationId xmlns:a16="http://schemas.microsoft.com/office/drawing/2014/main" id="{073D70D9-F44F-4E0B-9E51-62935AA9F69F}"/>
                      </a:ext>
                    </a:extLst>
                  </p:cNvPr>
                  <p:cNvSpPr/>
                  <p:nvPr/>
                </p:nvSpPr>
                <p:spPr>
                  <a:xfrm>
                    <a:off x="10843386" y="2770281"/>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64" name="Freeform: Shape 163">
                    <a:extLst>
                      <a:ext uri="{FF2B5EF4-FFF2-40B4-BE49-F238E27FC236}">
                        <a16:creationId xmlns:a16="http://schemas.microsoft.com/office/drawing/2014/main" id="{C1113FE5-A4A7-4933-B365-FD669BACA6F0}"/>
                      </a:ext>
                    </a:extLst>
                  </p:cNvPr>
                  <p:cNvSpPr/>
                  <p:nvPr/>
                </p:nvSpPr>
                <p:spPr>
                  <a:xfrm>
                    <a:off x="10864490" y="2780257"/>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65" name="Freeform: Shape 164">
                    <a:extLst>
                      <a:ext uri="{FF2B5EF4-FFF2-40B4-BE49-F238E27FC236}">
                        <a16:creationId xmlns:a16="http://schemas.microsoft.com/office/drawing/2014/main" id="{041DBAF3-0FF9-4348-989E-66639B2C4912}"/>
                      </a:ext>
                    </a:extLst>
                  </p:cNvPr>
                  <p:cNvSpPr/>
                  <p:nvPr/>
                </p:nvSpPr>
                <p:spPr>
                  <a:xfrm>
                    <a:off x="10886465" y="2772384"/>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66" name="Freeform: Shape 165">
                    <a:extLst>
                      <a:ext uri="{FF2B5EF4-FFF2-40B4-BE49-F238E27FC236}">
                        <a16:creationId xmlns:a16="http://schemas.microsoft.com/office/drawing/2014/main" id="{920F4741-02EF-4D82-B868-92A8D228B9DA}"/>
                      </a:ext>
                    </a:extLst>
                  </p:cNvPr>
                  <p:cNvSpPr/>
                  <p:nvPr/>
                </p:nvSpPr>
                <p:spPr>
                  <a:xfrm>
                    <a:off x="10896439" y="2751279"/>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67" name="Freeform: Shape 166">
                    <a:extLst>
                      <a:ext uri="{FF2B5EF4-FFF2-40B4-BE49-F238E27FC236}">
                        <a16:creationId xmlns:a16="http://schemas.microsoft.com/office/drawing/2014/main" id="{CB81F266-8C17-44F9-B0B2-D4A5C5D2582D}"/>
                      </a:ext>
                    </a:extLst>
                  </p:cNvPr>
                  <p:cNvSpPr/>
                  <p:nvPr/>
                </p:nvSpPr>
                <p:spPr>
                  <a:xfrm>
                    <a:off x="10888568" y="2729304"/>
                    <a:ext cx="21170" cy="21170"/>
                  </a:xfrm>
                  <a:custGeom>
                    <a:avLst/>
                    <a:gdLst>
                      <a:gd name="connsiteX0" fmla="*/ 21171 w 21170"/>
                      <a:gd name="connsiteY0" fmla="*/ 10585 h 21170"/>
                      <a:gd name="connsiteX1" fmla="*/ 10585 w 21170"/>
                      <a:gd name="connsiteY1" fmla="*/ 21171 h 21170"/>
                      <a:gd name="connsiteX2" fmla="*/ 0 w 21170"/>
                      <a:gd name="connsiteY2" fmla="*/ 10585 h 21170"/>
                      <a:gd name="connsiteX3" fmla="*/ 10585 w 21170"/>
                      <a:gd name="connsiteY3" fmla="*/ 0 h 21170"/>
                      <a:gd name="connsiteX4" fmla="*/ 21171 w 21170"/>
                      <a:gd name="connsiteY4" fmla="*/ 10585 h 2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 h="21170">
                        <a:moveTo>
                          <a:pt x="21171" y="10585"/>
                        </a:moveTo>
                        <a:cubicBezTo>
                          <a:pt x="21171" y="16432"/>
                          <a:pt x="16432" y="21171"/>
                          <a:pt x="10585" y="21171"/>
                        </a:cubicBezTo>
                        <a:cubicBezTo>
                          <a:pt x="4739" y="21171"/>
                          <a:pt x="0" y="16432"/>
                          <a:pt x="0" y="10585"/>
                        </a:cubicBezTo>
                        <a:cubicBezTo>
                          <a:pt x="0" y="4739"/>
                          <a:pt x="4739" y="0"/>
                          <a:pt x="10585" y="0"/>
                        </a:cubicBezTo>
                        <a:cubicBezTo>
                          <a:pt x="16432" y="0"/>
                          <a:pt x="21171" y="4739"/>
                          <a:pt x="21171" y="10585"/>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grpSp>
            <p:nvGrpSpPr>
              <p:cNvPr id="133" name="Graphic 36" descr="Two flutes of champagne with fruit and flowers">
                <a:extLst>
                  <a:ext uri="{FF2B5EF4-FFF2-40B4-BE49-F238E27FC236}">
                    <a16:creationId xmlns:a16="http://schemas.microsoft.com/office/drawing/2014/main" id="{2EAFAB6E-2577-47D8-8293-E6A1DCE22039}"/>
                  </a:ext>
                </a:extLst>
              </p:cNvPr>
              <p:cNvGrpSpPr/>
              <p:nvPr/>
            </p:nvGrpSpPr>
            <p:grpSpPr>
              <a:xfrm>
                <a:off x="10467511" y="2494009"/>
                <a:ext cx="300065" cy="319145"/>
                <a:chOff x="10467511" y="2494009"/>
                <a:chExt cx="300065" cy="319145"/>
              </a:xfrm>
            </p:grpSpPr>
            <p:sp>
              <p:nvSpPr>
                <p:cNvPr id="154" name="Freeform: Shape 153">
                  <a:extLst>
                    <a:ext uri="{FF2B5EF4-FFF2-40B4-BE49-F238E27FC236}">
                      <a16:creationId xmlns:a16="http://schemas.microsoft.com/office/drawing/2014/main" id="{6C385AFF-B7B2-41EE-A140-90CF84D20E71}"/>
                    </a:ext>
                  </a:extLst>
                </p:cNvPr>
                <p:cNvSpPr/>
                <p:nvPr/>
              </p:nvSpPr>
              <p:spPr>
                <a:xfrm>
                  <a:off x="10627818" y="2494009"/>
                  <a:ext cx="139758" cy="192501"/>
                </a:xfrm>
                <a:custGeom>
                  <a:avLst/>
                  <a:gdLst>
                    <a:gd name="connsiteX0" fmla="*/ 62815 w 139758"/>
                    <a:gd name="connsiteY0" fmla="*/ 127239 h 192501"/>
                    <a:gd name="connsiteX1" fmla="*/ 139757 w 139758"/>
                    <a:gd name="connsiteY1" fmla="*/ 102884 h 192501"/>
                    <a:gd name="connsiteX2" fmla="*/ 139749 w 139758"/>
                    <a:gd name="connsiteY2" fmla="*/ 102852 h 192501"/>
                    <a:gd name="connsiteX3" fmla="*/ 52220 w 139758"/>
                    <a:gd name="connsiteY3" fmla="*/ 103121 h 192501"/>
                    <a:gd name="connsiteX4" fmla="*/ 52190 w 139758"/>
                    <a:gd name="connsiteY4" fmla="*/ 103089 h 192501"/>
                    <a:gd name="connsiteX5" fmla="*/ 62591 w 139758"/>
                    <a:gd name="connsiteY5" fmla="*/ 38439 h 192501"/>
                    <a:gd name="connsiteX6" fmla="*/ 30570 w 139758"/>
                    <a:gd name="connsiteY6" fmla="*/ 5705 h 192501"/>
                    <a:gd name="connsiteX7" fmla="*/ 49313 w 139758"/>
                    <a:gd name="connsiteY7" fmla="*/ 42541 h 192501"/>
                    <a:gd name="connsiteX8" fmla="*/ 37989 w 139758"/>
                    <a:gd name="connsiteY8" fmla="*/ 110158 h 192501"/>
                    <a:gd name="connsiteX9" fmla="*/ 37950 w 139758"/>
                    <a:gd name="connsiteY9" fmla="*/ 110135 h 192501"/>
                    <a:gd name="connsiteX10" fmla="*/ 3822 w 139758"/>
                    <a:gd name="connsiteY10" fmla="*/ 18085 h 192501"/>
                    <a:gd name="connsiteX11" fmla="*/ 3790 w 139758"/>
                    <a:gd name="connsiteY11" fmla="*/ 18082 h 192501"/>
                    <a:gd name="connsiteX12" fmla="*/ 3367 w 139758"/>
                    <a:gd name="connsiteY12" fmla="*/ 74174 h 192501"/>
                    <a:gd name="connsiteX13" fmla="*/ 31345 w 139758"/>
                    <a:gd name="connsiteY13" fmla="*/ 122426 h 192501"/>
                    <a:gd name="connsiteX14" fmla="*/ 109005 w 139758"/>
                    <a:gd name="connsiteY14" fmla="*/ 192501 h 192501"/>
                    <a:gd name="connsiteX15" fmla="*/ 109032 w 139758"/>
                    <a:gd name="connsiteY15" fmla="*/ 192482 h 192501"/>
                    <a:gd name="connsiteX16" fmla="*/ 62803 w 139758"/>
                    <a:gd name="connsiteY16" fmla="*/ 127278 h 192501"/>
                    <a:gd name="connsiteX17" fmla="*/ 62815 w 139758"/>
                    <a:gd name="connsiteY17" fmla="*/ 127239 h 19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58" h="192501">
                      <a:moveTo>
                        <a:pt x="62815" y="127239"/>
                      </a:moveTo>
                      <a:cubicBezTo>
                        <a:pt x="89601" y="131064"/>
                        <a:pt x="136412" y="109336"/>
                        <a:pt x="139757" y="102884"/>
                      </a:cubicBezTo>
                      <a:cubicBezTo>
                        <a:pt x="139761" y="102872"/>
                        <a:pt x="139759" y="102860"/>
                        <a:pt x="139749" y="102852"/>
                      </a:cubicBezTo>
                      <a:cubicBezTo>
                        <a:pt x="130911" y="95645"/>
                        <a:pt x="77700" y="90319"/>
                        <a:pt x="52220" y="103121"/>
                      </a:cubicBezTo>
                      <a:cubicBezTo>
                        <a:pt x="52200" y="103131"/>
                        <a:pt x="52180" y="103111"/>
                        <a:pt x="52190" y="103089"/>
                      </a:cubicBezTo>
                      <a:cubicBezTo>
                        <a:pt x="61887" y="83133"/>
                        <a:pt x="66720" y="60792"/>
                        <a:pt x="62591" y="38439"/>
                      </a:cubicBezTo>
                      <a:cubicBezTo>
                        <a:pt x="60318" y="24205"/>
                        <a:pt x="50660" y="-14459"/>
                        <a:pt x="30570" y="5705"/>
                      </a:cubicBezTo>
                      <a:cubicBezTo>
                        <a:pt x="20809" y="21915"/>
                        <a:pt x="45462" y="28214"/>
                        <a:pt x="49313" y="42541"/>
                      </a:cubicBezTo>
                      <a:cubicBezTo>
                        <a:pt x="59365" y="63127"/>
                        <a:pt x="56808" y="95609"/>
                        <a:pt x="37989" y="110158"/>
                      </a:cubicBezTo>
                      <a:cubicBezTo>
                        <a:pt x="37972" y="110172"/>
                        <a:pt x="37945" y="110158"/>
                        <a:pt x="37950" y="110135"/>
                      </a:cubicBezTo>
                      <a:cubicBezTo>
                        <a:pt x="43152" y="80225"/>
                        <a:pt x="18329" y="27110"/>
                        <a:pt x="3822" y="18085"/>
                      </a:cubicBezTo>
                      <a:cubicBezTo>
                        <a:pt x="3807" y="18075"/>
                        <a:pt x="3794" y="18065"/>
                        <a:pt x="3790" y="18082"/>
                      </a:cubicBezTo>
                      <a:cubicBezTo>
                        <a:pt x="3585" y="18768"/>
                        <a:pt x="-4350" y="45744"/>
                        <a:pt x="3367" y="74174"/>
                      </a:cubicBezTo>
                      <a:cubicBezTo>
                        <a:pt x="10947" y="102097"/>
                        <a:pt x="23262" y="123159"/>
                        <a:pt x="31345" y="122426"/>
                      </a:cubicBezTo>
                      <a:cubicBezTo>
                        <a:pt x="36185" y="151618"/>
                        <a:pt x="89519" y="191749"/>
                        <a:pt x="109005" y="192501"/>
                      </a:cubicBezTo>
                      <a:cubicBezTo>
                        <a:pt x="109017" y="192501"/>
                        <a:pt x="109029" y="192494"/>
                        <a:pt x="109032" y="192482"/>
                      </a:cubicBezTo>
                      <a:cubicBezTo>
                        <a:pt x="110325" y="185694"/>
                        <a:pt x="86072" y="140100"/>
                        <a:pt x="62803" y="127278"/>
                      </a:cubicBezTo>
                      <a:cubicBezTo>
                        <a:pt x="62778" y="127266"/>
                        <a:pt x="62788" y="127236"/>
                        <a:pt x="62815" y="127239"/>
                      </a:cubicBezTo>
                      <a:close/>
                    </a:path>
                  </a:pathLst>
                </a:custGeom>
                <a:solidFill>
                  <a:srgbClr val="505050"/>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55" name="Freeform: Shape 154">
                  <a:extLst>
                    <a:ext uri="{FF2B5EF4-FFF2-40B4-BE49-F238E27FC236}">
                      <a16:creationId xmlns:a16="http://schemas.microsoft.com/office/drawing/2014/main" id="{98CC01A4-3F10-441E-91E5-8903491668D6}"/>
                    </a:ext>
                  </a:extLst>
                </p:cNvPr>
                <p:cNvSpPr/>
                <p:nvPr/>
              </p:nvSpPr>
              <p:spPr>
                <a:xfrm>
                  <a:off x="10467511" y="2565156"/>
                  <a:ext cx="247997" cy="247998"/>
                </a:xfrm>
                <a:custGeom>
                  <a:avLst/>
                  <a:gdLst>
                    <a:gd name="connsiteX0" fmla="*/ 73480 w 247997"/>
                    <a:gd name="connsiteY0" fmla="*/ 24093 h 247998"/>
                    <a:gd name="connsiteX1" fmla="*/ 15291 w 247997"/>
                    <a:gd name="connsiteY1" fmla="*/ 232707 h 247998"/>
                    <a:gd name="connsiteX2" fmla="*/ 223905 w 247997"/>
                    <a:gd name="connsiteY2" fmla="*/ 174516 h 247998"/>
                    <a:gd name="connsiteX3" fmla="*/ 197566 w 247997"/>
                    <a:gd name="connsiteY3" fmla="*/ 50430 h 247998"/>
                    <a:gd name="connsiteX4" fmla="*/ 73480 w 247997"/>
                    <a:gd name="connsiteY4" fmla="*/ 24093 h 24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7" h="247998">
                      <a:moveTo>
                        <a:pt x="73480" y="24093"/>
                      </a:moveTo>
                      <a:cubicBezTo>
                        <a:pt x="24813" y="72761"/>
                        <a:pt x="-26248" y="191170"/>
                        <a:pt x="15291" y="232707"/>
                      </a:cubicBezTo>
                      <a:cubicBezTo>
                        <a:pt x="56829" y="274247"/>
                        <a:pt x="175238" y="223183"/>
                        <a:pt x="223905" y="174516"/>
                      </a:cubicBezTo>
                      <a:cubicBezTo>
                        <a:pt x="272573" y="125848"/>
                        <a:pt x="239106" y="91969"/>
                        <a:pt x="197566" y="50430"/>
                      </a:cubicBezTo>
                      <a:cubicBezTo>
                        <a:pt x="156027" y="8890"/>
                        <a:pt x="122145" y="-24574"/>
                        <a:pt x="73480" y="24093"/>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56" name="Freeform: Shape 155">
                  <a:extLst>
                    <a:ext uri="{FF2B5EF4-FFF2-40B4-BE49-F238E27FC236}">
                      <a16:creationId xmlns:a16="http://schemas.microsoft.com/office/drawing/2014/main" id="{5C8D212A-5C00-4C25-97AE-FA1BB8E88B6B}"/>
                    </a:ext>
                  </a:extLst>
                </p:cNvPr>
                <p:cNvSpPr/>
                <p:nvPr/>
              </p:nvSpPr>
              <p:spPr>
                <a:xfrm>
                  <a:off x="10495926" y="2593608"/>
                  <a:ext cx="191152" cy="191107"/>
                </a:xfrm>
                <a:custGeom>
                  <a:avLst/>
                  <a:gdLst>
                    <a:gd name="connsiteX0" fmla="*/ 6979 w 191152"/>
                    <a:gd name="connsiteY0" fmla="*/ 184141 h 191107"/>
                    <a:gd name="connsiteX1" fmla="*/ 31978 w 191152"/>
                    <a:gd name="connsiteY1" fmla="*/ 191108 h 191107"/>
                    <a:gd name="connsiteX2" fmla="*/ 175396 w 191152"/>
                    <a:gd name="connsiteY2" fmla="*/ 125954 h 191107"/>
                    <a:gd name="connsiteX3" fmla="*/ 189557 w 191152"/>
                    <a:gd name="connsiteY3" fmla="*/ 91429 h 191107"/>
                    <a:gd name="connsiteX4" fmla="*/ 179675 w 191152"/>
                    <a:gd name="connsiteY4" fmla="*/ 77516 h 191107"/>
                    <a:gd name="connsiteX5" fmla="*/ 170447 w 191152"/>
                    <a:gd name="connsiteY5" fmla="*/ 22948 h 191107"/>
                    <a:gd name="connsiteX6" fmla="*/ 170447 w 191152"/>
                    <a:gd name="connsiteY6" fmla="*/ 22948 h 191107"/>
                    <a:gd name="connsiteX7" fmla="*/ 162439 w 191152"/>
                    <a:gd name="connsiteY7" fmla="*/ 14941 h 191107"/>
                    <a:gd name="connsiteX8" fmla="*/ 162411 w 191152"/>
                    <a:gd name="connsiteY8" fmla="*/ 14937 h 191107"/>
                    <a:gd name="connsiteX9" fmla="*/ 161861 w 191152"/>
                    <a:gd name="connsiteY9" fmla="*/ 15169 h 191107"/>
                    <a:gd name="connsiteX10" fmla="*/ 107843 w 191152"/>
                    <a:gd name="connsiteY10" fmla="*/ 8527 h 191107"/>
                    <a:gd name="connsiteX11" fmla="*/ 91954 w 191152"/>
                    <a:gd name="connsiteY11" fmla="*/ 0 h 191107"/>
                    <a:gd name="connsiteX12" fmla="*/ 65166 w 191152"/>
                    <a:gd name="connsiteY12" fmla="*/ 15756 h 191107"/>
                    <a:gd name="connsiteX13" fmla="*/ 9114 w 191152"/>
                    <a:gd name="connsiteY13" fmla="*/ 111622 h 191107"/>
                    <a:gd name="connsiteX14" fmla="*/ 6979 w 191152"/>
                    <a:gd name="connsiteY14" fmla="*/ 184141 h 19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152" h="191107">
                      <a:moveTo>
                        <a:pt x="6979" y="184141"/>
                      </a:moveTo>
                      <a:cubicBezTo>
                        <a:pt x="12752" y="189886"/>
                        <a:pt x="23759" y="191108"/>
                        <a:pt x="31978" y="191108"/>
                      </a:cubicBezTo>
                      <a:cubicBezTo>
                        <a:pt x="76768" y="191108"/>
                        <a:pt x="144624" y="156698"/>
                        <a:pt x="175396" y="125954"/>
                      </a:cubicBezTo>
                      <a:cubicBezTo>
                        <a:pt x="195130" y="106187"/>
                        <a:pt x="191519" y="96577"/>
                        <a:pt x="189557" y="91429"/>
                      </a:cubicBezTo>
                      <a:cubicBezTo>
                        <a:pt x="188533" y="88731"/>
                        <a:pt x="184937" y="83775"/>
                        <a:pt x="179675" y="77516"/>
                      </a:cubicBezTo>
                      <a:cubicBezTo>
                        <a:pt x="166938" y="62360"/>
                        <a:pt x="163443" y="41465"/>
                        <a:pt x="170447" y="22948"/>
                      </a:cubicBezTo>
                      <a:lnTo>
                        <a:pt x="170447" y="22948"/>
                      </a:lnTo>
                      <a:lnTo>
                        <a:pt x="162439" y="14941"/>
                      </a:lnTo>
                      <a:cubicBezTo>
                        <a:pt x="162431" y="14934"/>
                        <a:pt x="162421" y="14932"/>
                        <a:pt x="162411" y="14937"/>
                      </a:cubicBezTo>
                      <a:lnTo>
                        <a:pt x="161861" y="15169"/>
                      </a:lnTo>
                      <a:cubicBezTo>
                        <a:pt x="143955" y="22679"/>
                        <a:pt x="123458" y="20070"/>
                        <a:pt x="107843" y="8527"/>
                      </a:cubicBezTo>
                      <a:cubicBezTo>
                        <a:pt x="100698" y="3245"/>
                        <a:pt x="95016" y="0"/>
                        <a:pt x="91954" y="0"/>
                      </a:cubicBezTo>
                      <a:cubicBezTo>
                        <a:pt x="84646" y="0"/>
                        <a:pt x="75633" y="5289"/>
                        <a:pt x="65166" y="15756"/>
                      </a:cubicBezTo>
                      <a:cubicBezTo>
                        <a:pt x="43610" y="37341"/>
                        <a:pt x="21057" y="75875"/>
                        <a:pt x="9114" y="111622"/>
                      </a:cubicBezTo>
                      <a:cubicBezTo>
                        <a:pt x="-4680" y="152945"/>
                        <a:pt x="-642" y="176519"/>
                        <a:pt x="6979" y="18414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nvGrpSpPr>
              <p:cNvPr id="134" name="Graphic 36" descr="Two flutes of champagne with fruit and flowers">
                <a:extLst>
                  <a:ext uri="{FF2B5EF4-FFF2-40B4-BE49-F238E27FC236}">
                    <a16:creationId xmlns:a16="http://schemas.microsoft.com/office/drawing/2014/main" id="{17B2D6B0-152A-429C-8C11-4FC8506F0E45}"/>
                  </a:ext>
                </a:extLst>
              </p:cNvPr>
              <p:cNvGrpSpPr/>
              <p:nvPr/>
            </p:nvGrpSpPr>
            <p:grpSpPr>
              <a:xfrm>
                <a:off x="10224599" y="2524720"/>
                <a:ext cx="316204" cy="320766"/>
                <a:chOff x="10224599" y="2524720"/>
                <a:chExt cx="316204" cy="320766"/>
              </a:xfrm>
            </p:grpSpPr>
            <p:sp>
              <p:nvSpPr>
                <p:cNvPr id="141" name="Freeform: Shape 140">
                  <a:extLst>
                    <a:ext uri="{FF2B5EF4-FFF2-40B4-BE49-F238E27FC236}">
                      <a16:creationId xmlns:a16="http://schemas.microsoft.com/office/drawing/2014/main" id="{301C9B24-C33B-49C6-979F-2ACCCA411D6F}"/>
                    </a:ext>
                  </a:extLst>
                </p:cNvPr>
                <p:cNvSpPr/>
                <p:nvPr/>
              </p:nvSpPr>
              <p:spPr>
                <a:xfrm>
                  <a:off x="10282482" y="2587159"/>
                  <a:ext cx="258321" cy="258327"/>
                </a:xfrm>
                <a:custGeom>
                  <a:avLst/>
                  <a:gdLst>
                    <a:gd name="connsiteX0" fmla="*/ 181785 w 258321"/>
                    <a:gd name="connsiteY0" fmla="*/ 25096 h 258327"/>
                    <a:gd name="connsiteX1" fmla="*/ 242393 w 258321"/>
                    <a:gd name="connsiteY1" fmla="*/ 242399 h 258327"/>
                    <a:gd name="connsiteX2" fmla="*/ 25094 w 258321"/>
                    <a:gd name="connsiteY2" fmla="*/ 181784 h 258327"/>
                    <a:gd name="connsiteX3" fmla="*/ 52531 w 258321"/>
                    <a:gd name="connsiteY3" fmla="*/ 52528 h 258327"/>
                    <a:gd name="connsiteX4" fmla="*/ 181785 w 258321"/>
                    <a:gd name="connsiteY4" fmla="*/ 25096 h 25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21" h="258327">
                      <a:moveTo>
                        <a:pt x="181785" y="25096"/>
                      </a:moveTo>
                      <a:cubicBezTo>
                        <a:pt x="232476" y="75792"/>
                        <a:pt x="285662" y="199132"/>
                        <a:pt x="242393" y="242399"/>
                      </a:cubicBezTo>
                      <a:cubicBezTo>
                        <a:pt x="199123" y="285669"/>
                        <a:pt x="75785" y="232478"/>
                        <a:pt x="25094" y="181784"/>
                      </a:cubicBezTo>
                      <a:cubicBezTo>
                        <a:pt x="-25597" y="131091"/>
                        <a:pt x="9264" y="95798"/>
                        <a:pt x="52531" y="52528"/>
                      </a:cubicBezTo>
                      <a:cubicBezTo>
                        <a:pt x="95801" y="9263"/>
                        <a:pt x="131094" y="-25598"/>
                        <a:pt x="181785" y="25096"/>
                      </a:cubicBezTo>
                      <a:close/>
                    </a:path>
                  </a:pathLst>
                </a:custGeom>
                <a:solidFill>
                  <a:srgbClr val="E33939"/>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42" name="Freeform: Shape 141">
                  <a:extLst>
                    <a:ext uri="{FF2B5EF4-FFF2-40B4-BE49-F238E27FC236}">
                      <a16:creationId xmlns:a16="http://schemas.microsoft.com/office/drawing/2014/main" id="{C9B03370-2725-4866-952B-0C5777379763}"/>
                    </a:ext>
                  </a:extLst>
                </p:cNvPr>
                <p:cNvSpPr/>
                <p:nvPr/>
              </p:nvSpPr>
              <p:spPr>
                <a:xfrm>
                  <a:off x="10224599" y="2524720"/>
                  <a:ext cx="188330" cy="192883"/>
                </a:xfrm>
                <a:custGeom>
                  <a:avLst/>
                  <a:gdLst>
                    <a:gd name="connsiteX0" fmla="*/ 137404 w 188330"/>
                    <a:gd name="connsiteY0" fmla="*/ 65236 h 192883"/>
                    <a:gd name="connsiteX1" fmla="*/ 108657 w 188330"/>
                    <a:gd name="connsiteY1" fmla="*/ 104905 h 192883"/>
                    <a:gd name="connsiteX2" fmla="*/ 108615 w 188330"/>
                    <a:gd name="connsiteY2" fmla="*/ 104912 h 192883"/>
                    <a:gd name="connsiteX3" fmla="*/ 105999 w 188330"/>
                    <a:gd name="connsiteY3" fmla="*/ 8740 h 192883"/>
                    <a:gd name="connsiteX4" fmla="*/ 104955 w 188330"/>
                    <a:gd name="connsiteY4" fmla="*/ 1059 h 192883"/>
                    <a:gd name="connsiteX5" fmla="*/ 97393 w 188330"/>
                    <a:gd name="connsiteY5" fmla="*/ 2192 h 192883"/>
                    <a:gd name="connsiteX6" fmla="*/ 95312 w 188330"/>
                    <a:gd name="connsiteY6" fmla="*/ 101348 h 192883"/>
                    <a:gd name="connsiteX7" fmla="*/ 95285 w 188330"/>
                    <a:gd name="connsiteY7" fmla="*/ 101380 h 192883"/>
                    <a:gd name="connsiteX8" fmla="*/ 11 w 188330"/>
                    <a:gd name="connsiteY8" fmla="*/ 99502 h 192883"/>
                    <a:gd name="connsiteX9" fmla="*/ 4 w 188330"/>
                    <a:gd name="connsiteY9" fmla="*/ 99534 h 192883"/>
                    <a:gd name="connsiteX10" fmla="*/ 80151 w 188330"/>
                    <a:gd name="connsiteY10" fmla="*/ 124903 h 192883"/>
                    <a:gd name="connsiteX11" fmla="*/ 80163 w 188330"/>
                    <a:gd name="connsiteY11" fmla="*/ 124943 h 192883"/>
                    <a:gd name="connsiteX12" fmla="*/ 32004 w 188330"/>
                    <a:gd name="connsiteY12" fmla="*/ 192863 h 192883"/>
                    <a:gd name="connsiteX13" fmla="*/ 32031 w 188330"/>
                    <a:gd name="connsiteY13" fmla="*/ 192883 h 192883"/>
                    <a:gd name="connsiteX14" fmla="*/ 113097 w 188330"/>
                    <a:gd name="connsiteY14" fmla="*/ 117652 h 192883"/>
                    <a:gd name="connsiteX15" fmla="*/ 188330 w 188330"/>
                    <a:gd name="connsiteY15" fmla="*/ 36599 h 192883"/>
                    <a:gd name="connsiteX16" fmla="*/ 188318 w 188330"/>
                    <a:gd name="connsiteY16" fmla="*/ 36570 h 192883"/>
                    <a:gd name="connsiteX17" fmla="*/ 137404 w 188330"/>
                    <a:gd name="connsiteY17" fmla="*/ 65236 h 19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30" h="192883">
                      <a:moveTo>
                        <a:pt x="137404" y="65236"/>
                      </a:moveTo>
                      <a:cubicBezTo>
                        <a:pt x="122836" y="79805"/>
                        <a:pt x="112327" y="94704"/>
                        <a:pt x="108657" y="104905"/>
                      </a:cubicBezTo>
                      <a:cubicBezTo>
                        <a:pt x="108649" y="104922"/>
                        <a:pt x="108627" y="104925"/>
                        <a:pt x="108615" y="104912"/>
                      </a:cubicBezTo>
                      <a:cubicBezTo>
                        <a:pt x="85131" y="78549"/>
                        <a:pt x="83934" y="36293"/>
                        <a:pt x="105999" y="8740"/>
                      </a:cubicBezTo>
                      <a:cubicBezTo>
                        <a:pt x="107872" y="6351"/>
                        <a:pt x="107400" y="2861"/>
                        <a:pt x="104955" y="1059"/>
                      </a:cubicBezTo>
                      <a:cubicBezTo>
                        <a:pt x="102553" y="-715"/>
                        <a:pt x="99167" y="-209"/>
                        <a:pt x="97393" y="2192"/>
                      </a:cubicBezTo>
                      <a:cubicBezTo>
                        <a:pt x="75854" y="30637"/>
                        <a:pt x="74694" y="72144"/>
                        <a:pt x="95312" y="101348"/>
                      </a:cubicBezTo>
                      <a:cubicBezTo>
                        <a:pt x="95327" y="101368"/>
                        <a:pt x="95307" y="101393"/>
                        <a:pt x="95285" y="101380"/>
                      </a:cubicBezTo>
                      <a:cubicBezTo>
                        <a:pt x="68200" y="86750"/>
                        <a:pt x="11245" y="91002"/>
                        <a:pt x="11" y="99502"/>
                      </a:cubicBezTo>
                      <a:cubicBezTo>
                        <a:pt x="1" y="99510"/>
                        <a:pt x="-4" y="99524"/>
                        <a:pt x="4" y="99534"/>
                      </a:cubicBezTo>
                      <a:cubicBezTo>
                        <a:pt x="3827" y="106472"/>
                        <a:pt x="52247" y="128825"/>
                        <a:pt x="80151" y="124903"/>
                      </a:cubicBezTo>
                      <a:cubicBezTo>
                        <a:pt x="80178" y="124898"/>
                        <a:pt x="80188" y="124931"/>
                        <a:pt x="80163" y="124943"/>
                      </a:cubicBezTo>
                      <a:cubicBezTo>
                        <a:pt x="55601" y="138611"/>
                        <a:pt x="30741" y="185765"/>
                        <a:pt x="32004" y="192863"/>
                      </a:cubicBezTo>
                      <a:cubicBezTo>
                        <a:pt x="32007" y="192876"/>
                        <a:pt x="32019" y="192886"/>
                        <a:pt x="32031" y="192883"/>
                      </a:cubicBezTo>
                      <a:cubicBezTo>
                        <a:pt x="52958" y="192128"/>
                        <a:pt x="111199" y="147575"/>
                        <a:pt x="113097" y="117652"/>
                      </a:cubicBezTo>
                      <a:cubicBezTo>
                        <a:pt x="143162" y="115757"/>
                        <a:pt x="187696" y="57173"/>
                        <a:pt x="188330" y="36599"/>
                      </a:cubicBezTo>
                      <a:cubicBezTo>
                        <a:pt x="188330" y="36582"/>
                        <a:pt x="188335" y="36567"/>
                        <a:pt x="188318" y="36570"/>
                      </a:cubicBezTo>
                      <a:cubicBezTo>
                        <a:pt x="187629" y="36733"/>
                        <a:pt x="159118" y="43525"/>
                        <a:pt x="137404" y="65236"/>
                      </a:cubicBezTo>
                      <a:close/>
                    </a:path>
                  </a:pathLst>
                </a:custGeom>
                <a:solidFill>
                  <a:srgbClr val="737373"/>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nvGrpSpPr>
                <p:cNvPr id="143" name="Graphic 36" descr="Two flutes of champagne with fruit and flowers">
                  <a:extLst>
                    <a:ext uri="{FF2B5EF4-FFF2-40B4-BE49-F238E27FC236}">
                      <a16:creationId xmlns:a16="http://schemas.microsoft.com/office/drawing/2014/main" id="{119CD4C1-B571-4FED-BF14-BC31C6CBE1F0}"/>
                    </a:ext>
                  </a:extLst>
                </p:cNvPr>
                <p:cNvGrpSpPr/>
                <p:nvPr/>
              </p:nvGrpSpPr>
              <p:grpSpPr>
                <a:xfrm>
                  <a:off x="10327412" y="2608329"/>
                  <a:ext cx="163976" cy="223941"/>
                  <a:chOff x="10327412" y="2608329"/>
                  <a:chExt cx="163976" cy="223941"/>
                </a:xfrm>
                <a:solidFill>
                  <a:srgbClr val="FFFFFF"/>
                </a:solidFill>
              </p:grpSpPr>
              <p:sp>
                <p:nvSpPr>
                  <p:cNvPr id="144" name="Freeform: Shape 143">
                    <a:extLst>
                      <a:ext uri="{FF2B5EF4-FFF2-40B4-BE49-F238E27FC236}">
                        <a16:creationId xmlns:a16="http://schemas.microsoft.com/office/drawing/2014/main" id="{D46B45E2-A7BA-47FD-9679-6F45A3919D8F}"/>
                      </a:ext>
                    </a:extLst>
                  </p:cNvPr>
                  <p:cNvSpPr/>
                  <p:nvPr/>
                </p:nvSpPr>
                <p:spPr>
                  <a:xfrm>
                    <a:off x="10404923" y="2711721"/>
                    <a:ext cx="18453" cy="24441"/>
                  </a:xfrm>
                  <a:custGeom>
                    <a:avLst/>
                    <a:gdLst>
                      <a:gd name="connsiteX0" fmla="*/ 14008 w 18453"/>
                      <a:gd name="connsiteY0" fmla="*/ 24442 h 24441"/>
                      <a:gd name="connsiteX1" fmla="*/ 10215 w 18453"/>
                      <a:gd name="connsiteY1" fmla="*/ 22324 h 24441"/>
                      <a:gd name="connsiteX2" fmla="*/ 659 w 18453"/>
                      <a:gd name="connsiteY2" fmla="*/ 6778 h 24441"/>
                      <a:gd name="connsiteX3" fmla="*/ 2120 w 18453"/>
                      <a:gd name="connsiteY3" fmla="*/ 660 h 24441"/>
                      <a:gd name="connsiteX4" fmla="*/ 8238 w 18453"/>
                      <a:gd name="connsiteY4" fmla="*/ 2121 h 24441"/>
                      <a:gd name="connsiteX5" fmla="*/ 17794 w 18453"/>
                      <a:gd name="connsiteY5" fmla="*/ 17667 h 24441"/>
                      <a:gd name="connsiteX6" fmla="*/ 16333 w 18453"/>
                      <a:gd name="connsiteY6" fmla="*/ 23785 h 24441"/>
                      <a:gd name="connsiteX7" fmla="*/ 14008 w 18453"/>
                      <a:gd name="connsiteY7" fmla="*/ 24442 h 2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3" h="24441">
                        <a:moveTo>
                          <a:pt x="14008" y="24442"/>
                        </a:moveTo>
                        <a:cubicBezTo>
                          <a:pt x="12515" y="24442"/>
                          <a:pt x="11054" y="23689"/>
                          <a:pt x="10215" y="22324"/>
                        </a:cubicBezTo>
                        <a:lnTo>
                          <a:pt x="659" y="6778"/>
                        </a:lnTo>
                        <a:cubicBezTo>
                          <a:pt x="-627" y="4685"/>
                          <a:pt x="27" y="1948"/>
                          <a:pt x="2120" y="660"/>
                        </a:cubicBezTo>
                        <a:cubicBezTo>
                          <a:pt x="4213" y="-628"/>
                          <a:pt x="6950" y="28"/>
                          <a:pt x="8238" y="2121"/>
                        </a:cubicBezTo>
                        <a:lnTo>
                          <a:pt x="17794" y="17667"/>
                        </a:lnTo>
                        <a:cubicBezTo>
                          <a:pt x="19080" y="19760"/>
                          <a:pt x="18426" y="22497"/>
                          <a:pt x="16333" y="23785"/>
                        </a:cubicBezTo>
                        <a:cubicBezTo>
                          <a:pt x="15605" y="24230"/>
                          <a:pt x="14801" y="24442"/>
                          <a:pt x="14008" y="24442"/>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45" name="Freeform: Shape 144">
                    <a:extLst>
                      <a:ext uri="{FF2B5EF4-FFF2-40B4-BE49-F238E27FC236}">
                        <a16:creationId xmlns:a16="http://schemas.microsoft.com/office/drawing/2014/main" id="{C1B8CDEF-F511-471B-BAD0-66D399EA8337}"/>
                      </a:ext>
                    </a:extLst>
                  </p:cNvPr>
                  <p:cNvSpPr/>
                  <p:nvPr/>
                </p:nvSpPr>
                <p:spPr>
                  <a:xfrm>
                    <a:off x="10472935" y="2807830"/>
                    <a:ext cx="18453" cy="24440"/>
                  </a:xfrm>
                  <a:custGeom>
                    <a:avLst/>
                    <a:gdLst>
                      <a:gd name="connsiteX0" fmla="*/ 14008 w 18453"/>
                      <a:gd name="connsiteY0" fmla="*/ 24441 h 24440"/>
                      <a:gd name="connsiteX1" fmla="*/ 10215 w 18453"/>
                      <a:gd name="connsiteY1" fmla="*/ 22323 h 24440"/>
                      <a:gd name="connsiteX2" fmla="*/ 659 w 18453"/>
                      <a:gd name="connsiteY2" fmla="*/ 6777 h 24440"/>
                      <a:gd name="connsiteX3" fmla="*/ 2120 w 18453"/>
                      <a:gd name="connsiteY3" fmla="*/ 659 h 24440"/>
                      <a:gd name="connsiteX4" fmla="*/ 8238 w 18453"/>
                      <a:gd name="connsiteY4" fmla="*/ 2120 h 24440"/>
                      <a:gd name="connsiteX5" fmla="*/ 17794 w 18453"/>
                      <a:gd name="connsiteY5" fmla="*/ 17666 h 24440"/>
                      <a:gd name="connsiteX6" fmla="*/ 16333 w 18453"/>
                      <a:gd name="connsiteY6" fmla="*/ 23784 h 24440"/>
                      <a:gd name="connsiteX7" fmla="*/ 14008 w 18453"/>
                      <a:gd name="connsiteY7" fmla="*/ 24441 h 2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3" h="24440">
                        <a:moveTo>
                          <a:pt x="14008" y="24441"/>
                        </a:moveTo>
                        <a:cubicBezTo>
                          <a:pt x="12515" y="24441"/>
                          <a:pt x="11054" y="23688"/>
                          <a:pt x="10215" y="22323"/>
                        </a:cubicBezTo>
                        <a:lnTo>
                          <a:pt x="659" y="6777"/>
                        </a:lnTo>
                        <a:cubicBezTo>
                          <a:pt x="-627" y="4684"/>
                          <a:pt x="27" y="1947"/>
                          <a:pt x="2120" y="659"/>
                        </a:cubicBezTo>
                        <a:cubicBezTo>
                          <a:pt x="4210" y="-627"/>
                          <a:pt x="6950" y="27"/>
                          <a:pt x="8238" y="2120"/>
                        </a:cubicBezTo>
                        <a:lnTo>
                          <a:pt x="17794" y="17666"/>
                        </a:lnTo>
                        <a:cubicBezTo>
                          <a:pt x="19080" y="19759"/>
                          <a:pt x="18426" y="22496"/>
                          <a:pt x="16333" y="23784"/>
                        </a:cubicBezTo>
                        <a:cubicBezTo>
                          <a:pt x="15605" y="24229"/>
                          <a:pt x="14801" y="24441"/>
                          <a:pt x="14008" y="2444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46" name="Freeform: Shape 145">
                    <a:extLst>
                      <a:ext uri="{FF2B5EF4-FFF2-40B4-BE49-F238E27FC236}">
                        <a16:creationId xmlns:a16="http://schemas.microsoft.com/office/drawing/2014/main" id="{EED49D23-F371-4C3C-A82C-E06AC87325E4}"/>
                      </a:ext>
                    </a:extLst>
                  </p:cNvPr>
                  <p:cNvSpPr/>
                  <p:nvPr/>
                </p:nvSpPr>
                <p:spPr>
                  <a:xfrm>
                    <a:off x="10327412" y="2703390"/>
                    <a:ext cx="18156" cy="23962"/>
                  </a:xfrm>
                  <a:custGeom>
                    <a:avLst/>
                    <a:gdLst>
                      <a:gd name="connsiteX0" fmla="*/ 13712 w 18156"/>
                      <a:gd name="connsiteY0" fmla="*/ 23962 h 23962"/>
                      <a:gd name="connsiteX1" fmla="*/ 9919 w 18156"/>
                      <a:gd name="connsiteY1" fmla="*/ 21844 h 23962"/>
                      <a:gd name="connsiteX2" fmla="*/ 659 w 18156"/>
                      <a:gd name="connsiteY2" fmla="*/ 6777 h 23962"/>
                      <a:gd name="connsiteX3" fmla="*/ 2120 w 18156"/>
                      <a:gd name="connsiteY3" fmla="*/ 659 h 23962"/>
                      <a:gd name="connsiteX4" fmla="*/ 8238 w 18156"/>
                      <a:gd name="connsiteY4" fmla="*/ 2120 h 23962"/>
                      <a:gd name="connsiteX5" fmla="*/ 17498 w 18156"/>
                      <a:gd name="connsiteY5" fmla="*/ 17187 h 23962"/>
                      <a:gd name="connsiteX6" fmla="*/ 16037 w 18156"/>
                      <a:gd name="connsiteY6" fmla="*/ 23305 h 23962"/>
                      <a:gd name="connsiteX7" fmla="*/ 13712 w 18156"/>
                      <a:gd name="connsiteY7" fmla="*/ 23962 h 2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6" h="23962">
                        <a:moveTo>
                          <a:pt x="13712" y="23962"/>
                        </a:moveTo>
                        <a:cubicBezTo>
                          <a:pt x="12219" y="23962"/>
                          <a:pt x="10758" y="23209"/>
                          <a:pt x="9919" y="21844"/>
                        </a:cubicBezTo>
                        <a:lnTo>
                          <a:pt x="659" y="6777"/>
                        </a:lnTo>
                        <a:cubicBezTo>
                          <a:pt x="-627" y="4684"/>
                          <a:pt x="27" y="1947"/>
                          <a:pt x="2120" y="659"/>
                        </a:cubicBezTo>
                        <a:cubicBezTo>
                          <a:pt x="4213" y="-627"/>
                          <a:pt x="6952" y="27"/>
                          <a:pt x="8238" y="2120"/>
                        </a:cubicBezTo>
                        <a:lnTo>
                          <a:pt x="17498" y="17187"/>
                        </a:lnTo>
                        <a:cubicBezTo>
                          <a:pt x="18784" y="19280"/>
                          <a:pt x="18130" y="22017"/>
                          <a:pt x="16037" y="23305"/>
                        </a:cubicBezTo>
                        <a:cubicBezTo>
                          <a:pt x="15311" y="23750"/>
                          <a:pt x="14507" y="23962"/>
                          <a:pt x="13712" y="23962"/>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47" name="Freeform: Shape 146">
                    <a:extLst>
                      <a:ext uri="{FF2B5EF4-FFF2-40B4-BE49-F238E27FC236}">
                        <a16:creationId xmlns:a16="http://schemas.microsoft.com/office/drawing/2014/main" id="{9FFA7306-8128-4DB6-A822-502B1A99D4F2}"/>
                      </a:ext>
                    </a:extLst>
                  </p:cNvPr>
                  <p:cNvSpPr/>
                  <p:nvPr/>
                </p:nvSpPr>
                <p:spPr>
                  <a:xfrm>
                    <a:off x="10376832" y="2739812"/>
                    <a:ext cx="18450" cy="24441"/>
                  </a:xfrm>
                  <a:custGeom>
                    <a:avLst/>
                    <a:gdLst>
                      <a:gd name="connsiteX0" fmla="*/ 14006 w 18450"/>
                      <a:gd name="connsiteY0" fmla="*/ 24441 h 24441"/>
                      <a:gd name="connsiteX1" fmla="*/ 10213 w 18450"/>
                      <a:gd name="connsiteY1" fmla="*/ 22324 h 24441"/>
                      <a:gd name="connsiteX2" fmla="*/ 659 w 18450"/>
                      <a:gd name="connsiteY2" fmla="*/ 6778 h 24441"/>
                      <a:gd name="connsiteX3" fmla="*/ 2120 w 18450"/>
                      <a:gd name="connsiteY3" fmla="*/ 659 h 24441"/>
                      <a:gd name="connsiteX4" fmla="*/ 8238 w 18450"/>
                      <a:gd name="connsiteY4" fmla="*/ 2120 h 24441"/>
                      <a:gd name="connsiteX5" fmla="*/ 17792 w 18450"/>
                      <a:gd name="connsiteY5" fmla="*/ 17667 h 24441"/>
                      <a:gd name="connsiteX6" fmla="*/ 16331 w 18450"/>
                      <a:gd name="connsiteY6" fmla="*/ 23785 h 24441"/>
                      <a:gd name="connsiteX7" fmla="*/ 14006 w 18450"/>
                      <a:gd name="connsiteY7" fmla="*/ 24441 h 2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0" h="24441">
                        <a:moveTo>
                          <a:pt x="14006" y="24441"/>
                        </a:moveTo>
                        <a:cubicBezTo>
                          <a:pt x="12513" y="24441"/>
                          <a:pt x="11052" y="23689"/>
                          <a:pt x="10213" y="22324"/>
                        </a:cubicBezTo>
                        <a:lnTo>
                          <a:pt x="659" y="6778"/>
                        </a:lnTo>
                        <a:cubicBezTo>
                          <a:pt x="-627" y="4685"/>
                          <a:pt x="27" y="1948"/>
                          <a:pt x="2120" y="659"/>
                        </a:cubicBezTo>
                        <a:cubicBezTo>
                          <a:pt x="4210" y="-626"/>
                          <a:pt x="6952" y="25"/>
                          <a:pt x="8238" y="2120"/>
                        </a:cubicBezTo>
                        <a:lnTo>
                          <a:pt x="17792" y="17667"/>
                        </a:lnTo>
                        <a:cubicBezTo>
                          <a:pt x="19078" y="19760"/>
                          <a:pt x="18424" y="22497"/>
                          <a:pt x="16331" y="23785"/>
                        </a:cubicBezTo>
                        <a:cubicBezTo>
                          <a:pt x="15603" y="24229"/>
                          <a:pt x="14798" y="24441"/>
                          <a:pt x="14006" y="2444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48" name="Freeform: Shape 147">
                    <a:extLst>
                      <a:ext uri="{FF2B5EF4-FFF2-40B4-BE49-F238E27FC236}">
                        <a16:creationId xmlns:a16="http://schemas.microsoft.com/office/drawing/2014/main" id="{716743DC-FB83-45CD-A45A-EA260EFEA2BD}"/>
                      </a:ext>
                    </a:extLst>
                  </p:cNvPr>
                  <p:cNvSpPr/>
                  <p:nvPr/>
                </p:nvSpPr>
                <p:spPr>
                  <a:xfrm>
                    <a:off x="10438410" y="2678235"/>
                    <a:ext cx="18450" cy="24443"/>
                  </a:xfrm>
                  <a:custGeom>
                    <a:avLst/>
                    <a:gdLst>
                      <a:gd name="connsiteX0" fmla="*/ 14006 w 18450"/>
                      <a:gd name="connsiteY0" fmla="*/ 24443 h 24443"/>
                      <a:gd name="connsiteX1" fmla="*/ 10213 w 18450"/>
                      <a:gd name="connsiteY1" fmla="*/ 22326 h 24443"/>
                      <a:gd name="connsiteX2" fmla="*/ 659 w 18450"/>
                      <a:gd name="connsiteY2" fmla="*/ 6777 h 24443"/>
                      <a:gd name="connsiteX3" fmla="*/ 2120 w 18450"/>
                      <a:gd name="connsiteY3" fmla="*/ 659 h 24443"/>
                      <a:gd name="connsiteX4" fmla="*/ 8238 w 18450"/>
                      <a:gd name="connsiteY4" fmla="*/ 2120 h 24443"/>
                      <a:gd name="connsiteX5" fmla="*/ 17792 w 18450"/>
                      <a:gd name="connsiteY5" fmla="*/ 17669 h 24443"/>
                      <a:gd name="connsiteX6" fmla="*/ 16331 w 18450"/>
                      <a:gd name="connsiteY6" fmla="*/ 23787 h 24443"/>
                      <a:gd name="connsiteX7" fmla="*/ 14006 w 18450"/>
                      <a:gd name="connsiteY7" fmla="*/ 24443 h 2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0" h="24443">
                        <a:moveTo>
                          <a:pt x="14006" y="24443"/>
                        </a:moveTo>
                        <a:cubicBezTo>
                          <a:pt x="12513" y="24443"/>
                          <a:pt x="11052" y="23691"/>
                          <a:pt x="10213" y="22326"/>
                        </a:cubicBezTo>
                        <a:lnTo>
                          <a:pt x="659" y="6777"/>
                        </a:lnTo>
                        <a:cubicBezTo>
                          <a:pt x="-627" y="4684"/>
                          <a:pt x="27" y="1945"/>
                          <a:pt x="2120" y="659"/>
                        </a:cubicBezTo>
                        <a:cubicBezTo>
                          <a:pt x="4215" y="-627"/>
                          <a:pt x="6952" y="27"/>
                          <a:pt x="8238" y="2120"/>
                        </a:cubicBezTo>
                        <a:lnTo>
                          <a:pt x="17792" y="17669"/>
                        </a:lnTo>
                        <a:cubicBezTo>
                          <a:pt x="19078" y="19761"/>
                          <a:pt x="18424" y="22501"/>
                          <a:pt x="16331" y="23787"/>
                        </a:cubicBezTo>
                        <a:cubicBezTo>
                          <a:pt x="15603" y="24231"/>
                          <a:pt x="14798" y="24443"/>
                          <a:pt x="14006" y="24443"/>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49" name="Freeform: Shape 148">
                    <a:extLst>
                      <a:ext uri="{FF2B5EF4-FFF2-40B4-BE49-F238E27FC236}">
                        <a16:creationId xmlns:a16="http://schemas.microsoft.com/office/drawing/2014/main" id="{387E5FD3-F50B-4888-876D-65500F51418B}"/>
                      </a:ext>
                    </a:extLst>
                  </p:cNvPr>
                  <p:cNvSpPr/>
                  <p:nvPr/>
                </p:nvSpPr>
                <p:spPr>
                  <a:xfrm>
                    <a:off x="10355506" y="2675295"/>
                    <a:ext cx="18156" cy="23963"/>
                  </a:xfrm>
                  <a:custGeom>
                    <a:avLst/>
                    <a:gdLst>
                      <a:gd name="connsiteX0" fmla="*/ 13712 w 18156"/>
                      <a:gd name="connsiteY0" fmla="*/ 23963 h 23963"/>
                      <a:gd name="connsiteX1" fmla="*/ 9919 w 18156"/>
                      <a:gd name="connsiteY1" fmla="*/ 21846 h 23963"/>
                      <a:gd name="connsiteX2" fmla="*/ 659 w 18156"/>
                      <a:gd name="connsiteY2" fmla="*/ 6778 h 23963"/>
                      <a:gd name="connsiteX3" fmla="*/ 2120 w 18156"/>
                      <a:gd name="connsiteY3" fmla="*/ 660 h 23963"/>
                      <a:gd name="connsiteX4" fmla="*/ 8238 w 18156"/>
                      <a:gd name="connsiteY4" fmla="*/ 2121 h 23963"/>
                      <a:gd name="connsiteX5" fmla="*/ 17498 w 18156"/>
                      <a:gd name="connsiteY5" fmla="*/ 17188 h 23963"/>
                      <a:gd name="connsiteX6" fmla="*/ 16037 w 18156"/>
                      <a:gd name="connsiteY6" fmla="*/ 23307 h 23963"/>
                      <a:gd name="connsiteX7" fmla="*/ 13712 w 18156"/>
                      <a:gd name="connsiteY7" fmla="*/ 23963 h 2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6" h="23963">
                        <a:moveTo>
                          <a:pt x="13712" y="23963"/>
                        </a:moveTo>
                        <a:cubicBezTo>
                          <a:pt x="12219" y="23963"/>
                          <a:pt x="10758" y="23210"/>
                          <a:pt x="9919" y="21846"/>
                        </a:cubicBezTo>
                        <a:lnTo>
                          <a:pt x="659" y="6778"/>
                        </a:lnTo>
                        <a:cubicBezTo>
                          <a:pt x="-627" y="4685"/>
                          <a:pt x="27" y="1948"/>
                          <a:pt x="2120" y="660"/>
                        </a:cubicBezTo>
                        <a:cubicBezTo>
                          <a:pt x="4210" y="-628"/>
                          <a:pt x="6952" y="28"/>
                          <a:pt x="8238" y="2121"/>
                        </a:cubicBezTo>
                        <a:lnTo>
                          <a:pt x="17498" y="17188"/>
                        </a:lnTo>
                        <a:cubicBezTo>
                          <a:pt x="18784" y="19281"/>
                          <a:pt x="18130" y="22018"/>
                          <a:pt x="16037" y="23307"/>
                        </a:cubicBezTo>
                        <a:cubicBezTo>
                          <a:pt x="15312" y="23753"/>
                          <a:pt x="14507" y="23963"/>
                          <a:pt x="13712" y="23963"/>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50" name="Freeform: Shape 149">
                    <a:extLst>
                      <a:ext uri="{FF2B5EF4-FFF2-40B4-BE49-F238E27FC236}">
                        <a16:creationId xmlns:a16="http://schemas.microsoft.com/office/drawing/2014/main" id="{9DE0AAB5-F8EC-4A71-B6D5-CA39328552C1}"/>
                      </a:ext>
                    </a:extLst>
                  </p:cNvPr>
                  <p:cNvSpPr/>
                  <p:nvPr/>
                </p:nvSpPr>
                <p:spPr>
                  <a:xfrm>
                    <a:off x="10388992" y="2641813"/>
                    <a:ext cx="18156" cy="23960"/>
                  </a:xfrm>
                  <a:custGeom>
                    <a:avLst/>
                    <a:gdLst>
                      <a:gd name="connsiteX0" fmla="*/ 13712 w 18156"/>
                      <a:gd name="connsiteY0" fmla="*/ 23961 h 23960"/>
                      <a:gd name="connsiteX1" fmla="*/ 9919 w 18156"/>
                      <a:gd name="connsiteY1" fmla="*/ 21843 h 23960"/>
                      <a:gd name="connsiteX2" fmla="*/ 659 w 18156"/>
                      <a:gd name="connsiteY2" fmla="*/ 6776 h 23960"/>
                      <a:gd name="connsiteX3" fmla="*/ 2120 w 18156"/>
                      <a:gd name="connsiteY3" fmla="*/ 658 h 23960"/>
                      <a:gd name="connsiteX4" fmla="*/ 8238 w 18156"/>
                      <a:gd name="connsiteY4" fmla="*/ 2119 h 23960"/>
                      <a:gd name="connsiteX5" fmla="*/ 17498 w 18156"/>
                      <a:gd name="connsiteY5" fmla="*/ 17186 h 23960"/>
                      <a:gd name="connsiteX6" fmla="*/ 16037 w 18156"/>
                      <a:gd name="connsiteY6" fmla="*/ 23305 h 23960"/>
                      <a:gd name="connsiteX7" fmla="*/ 13712 w 18156"/>
                      <a:gd name="connsiteY7" fmla="*/ 23961 h 2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6" h="23960">
                        <a:moveTo>
                          <a:pt x="13712" y="23961"/>
                        </a:moveTo>
                        <a:cubicBezTo>
                          <a:pt x="12219" y="23961"/>
                          <a:pt x="10758" y="23208"/>
                          <a:pt x="9919" y="21843"/>
                        </a:cubicBezTo>
                        <a:lnTo>
                          <a:pt x="659" y="6776"/>
                        </a:lnTo>
                        <a:cubicBezTo>
                          <a:pt x="-627" y="4683"/>
                          <a:pt x="27" y="1946"/>
                          <a:pt x="2120" y="658"/>
                        </a:cubicBezTo>
                        <a:cubicBezTo>
                          <a:pt x="4210" y="-626"/>
                          <a:pt x="6952" y="26"/>
                          <a:pt x="8238" y="2119"/>
                        </a:cubicBezTo>
                        <a:lnTo>
                          <a:pt x="17498" y="17186"/>
                        </a:lnTo>
                        <a:cubicBezTo>
                          <a:pt x="18784" y="19279"/>
                          <a:pt x="18130" y="22016"/>
                          <a:pt x="16037" y="23305"/>
                        </a:cubicBezTo>
                        <a:cubicBezTo>
                          <a:pt x="15309" y="23749"/>
                          <a:pt x="14505" y="23961"/>
                          <a:pt x="13712" y="2396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51" name="Freeform: Shape 150">
                    <a:extLst>
                      <a:ext uri="{FF2B5EF4-FFF2-40B4-BE49-F238E27FC236}">
                        <a16:creationId xmlns:a16="http://schemas.microsoft.com/office/drawing/2014/main" id="{85E9C4C0-CDCE-46B3-88D3-D3294791C78C}"/>
                      </a:ext>
                    </a:extLst>
                  </p:cNvPr>
                  <p:cNvSpPr/>
                  <p:nvPr/>
                </p:nvSpPr>
                <p:spPr>
                  <a:xfrm>
                    <a:off x="10422476" y="2608329"/>
                    <a:ext cx="18157" cy="23960"/>
                  </a:xfrm>
                  <a:custGeom>
                    <a:avLst/>
                    <a:gdLst>
                      <a:gd name="connsiteX0" fmla="*/ 13712 w 18157"/>
                      <a:gd name="connsiteY0" fmla="*/ 23961 h 23960"/>
                      <a:gd name="connsiteX1" fmla="*/ 9919 w 18157"/>
                      <a:gd name="connsiteY1" fmla="*/ 21843 h 23960"/>
                      <a:gd name="connsiteX2" fmla="*/ 659 w 18157"/>
                      <a:gd name="connsiteY2" fmla="*/ 6778 h 23960"/>
                      <a:gd name="connsiteX3" fmla="*/ 2120 w 18157"/>
                      <a:gd name="connsiteY3" fmla="*/ 660 h 23960"/>
                      <a:gd name="connsiteX4" fmla="*/ 8238 w 18157"/>
                      <a:gd name="connsiteY4" fmla="*/ 2121 h 23960"/>
                      <a:gd name="connsiteX5" fmla="*/ 17498 w 18157"/>
                      <a:gd name="connsiteY5" fmla="*/ 17186 h 23960"/>
                      <a:gd name="connsiteX6" fmla="*/ 16037 w 18157"/>
                      <a:gd name="connsiteY6" fmla="*/ 23304 h 23960"/>
                      <a:gd name="connsiteX7" fmla="*/ 13712 w 18157"/>
                      <a:gd name="connsiteY7" fmla="*/ 23961 h 2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7" h="23960">
                        <a:moveTo>
                          <a:pt x="13712" y="23961"/>
                        </a:moveTo>
                        <a:cubicBezTo>
                          <a:pt x="12219" y="23961"/>
                          <a:pt x="10758" y="23208"/>
                          <a:pt x="9919" y="21843"/>
                        </a:cubicBezTo>
                        <a:lnTo>
                          <a:pt x="659" y="6778"/>
                        </a:lnTo>
                        <a:cubicBezTo>
                          <a:pt x="-627" y="4685"/>
                          <a:pt x="27" y="1948"/>
                          <a:pt x="2120" y="660"/>
                        </a:cubicBezTo>
                        <a:cubicBezTo>
                          <a:pt x="4213" y="-628"/>
                          <a:pt x="6952" y="28"/>
                          <a:pt x="8238" y="2121"/>
                        </a:cubicBezTo>
                        <a:lnTo>
                          <a:pt x="17498" y="17186"/>
                        </a:lnTo>
                        <a:cubicBezTo>
                          <a:pt x="18784" y="19279"/>
                          <a:pt x="18130" y="22016"/>
                          <a:pt x="16037" y="23304"/>
                        </a:cubicBezTo>
                        <a:cubicBezTo>
                          <a:pt x="15309" y="23748"/>
                          <a:pt x="14504" y="23961"/>
                          <a:pt x="13712" y="2396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52" name="Freeform: Shape 151">
                    <a:extLst>
                      <a:ext uri="{FF2B5EF4-FFF2-40B4-BE49-F238E27FC236}">
                        <a16:creationId xmlns:a16="http://schemas.microsoft.com/office/drawing/2014/main" id="{B666862E-837D-4F63-919A-B1BA24E9EC5A}"/>
                      </a:ext>
                    </a:extLst>
                  </p:cNvPr>
                  <p:cNvSpPr/>
                  <p:nvPr/>
                </p:nvSpPr>
                <p:spPr>
                  <a:xfrm>
                    <a:off x="10456913" y="2746352"/>
                    <a:ext cx="18157" cy="23960"/>
                  </a:xfrm>
                  <a:custGeom>
                    <a:avLst/>
                    <a:gdLst>
                      <a:gd name="connsiteX0" fmla="*/ 13712 w 18157"/>
                      <a:gd name="connsiteY0" fmla="*/ 23961 h 23960"/>
                      <a:gd name="connsiteX1" fmla="*/ 9919 w 18157"/>
                      <a:gd name="connsiteY1" fmla="*/ 21843 h 23960"/>
                      <a:gd name="connsiteX2" fmla="*/ 659 w 18157"/>
                      <a:gd name="connsiteY2" fmla="*/ 6778 h 23960"/>
                      <a:gd name="connsiteX3" fmla="*/ 2120 w 18157"/>
                      <a:gd name="connsiteY3" fmla="*/ 660 h 23960"/>
                      <a:gd name="connsiteX4" fmla="*/ 8238 w 18157"/>
                      <a:gd name="connsiteY4" fmla="*/ 2121 h 23960"/>
                      <a:gd name="connsiteX5" fmla="*/ 17498 w 18157"/>
                      <a:gd name="connsiteY5" fmla="*/ 17186 h 23960"/>
                      <a:gd name="connsiteX6" fmla="*/ 16037 w 18157"/>
                      <a:gd name="connsiteY6" fmla="*/ 23304 h 23960"/>
                      <a:gd name="connsiteX7" fmla="*/ 13712 w 18157"/>
                      <a:gd name="connsiteY7" fmla="*/ 23961 h 2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7" h="23960">
                        <a:moveTo>
                          <a:pt x="13712" y="23961"/>
                        </a:moveTo>
                        <a:cubicBezTo>
                          <a:pt x="12219" y="23961"/>
                          <a:pt x="10758" y="23208"/>
                          <a:pt x="9919" y="21843"/>
                        </a:cubicBezTo>
                        <a:lnTo>
                          <a:pt x="659" y="6778"/>
                        </a:lnTo>
                        <a:cubicBezTo>
                          <a:pt x="-627" y="4685"/>
                          <a:pt x="27" y="1948"/>
                          <a:pt x="2120" y="660"/>
                        </a:cubicBezTo>
                        <a:cubicBezTo>
                          <a:pt x="4213" y="-628"/>
                          <a:pt x="6950" y="28"/>
                          <a:pt x="8238" y="2121"/>
                        </a:cubicBezTo>
                        <a:lnTo>
                          <a:pt x="17498" y="17186"/>
                        </a:lnTo>
                        <a:cubicBezTo>
                          <a:pt x="18784" y="19279"/>
                          <a:pt x="18130" y="22016"/>
                          <a:pt x="16037" y="23304"/>
                        </a:cubicBezTo>
                        <a:cubicBezTo>
                          <a:pt x="15309" y="23748"/>
                          <a:pt x="14504" y="23961"/>
                          <a:pt x="13712" y="23961"/>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53" name="Freeform: Shape 152">
                    <a:extLst>
                      <a:ext uri="{FF2B5EF4-FFF2-40B4-BE49-F238E27FC236}">
                        <a16:creationId xmlns:a16="http://schemas.microsoft.com/office/drawing/2014/main" id="{01CFFD38-84A4-4F53-B46D-1A92C522DFCF}"/>
                      </a:ext>
                    </a:extLst>
                  </p:cNvPr>
                  <p:cNvSpPr/>
                  <p:nvPr/>
                </p:nvSpPr>
                <p:spPr>
                  <a:xfrm>
                    <a:off x="10427341" y="2775922"/>
                    <a:ext cx="18157" cy="23963"/>
                  </a:xfrm>
                  <a:custGeom>
                    <a:avLst/>
                    <a:gdLst>
                      <a:gd name="connsiteX0" fmla="*/ 13712 w 18157"/>
                      <a:gd name="connsiteY0" fmla="*/ 23963 h 23963"/>
                      <a:gd name="connsiteX1" fmla="*/ 9919 w 18157"/>
                      <a:gd name="connsiteY1" fmla="*/ 21845 h 23963"/>
                      <a:gd name="connsiteX2" fmla="*/ 659 w 18157"/>
                      <a:gd name="connsiteY2" fmla="*/ 6778 h 23963"/>
                      <a:gd name="connsiteX3" fmla="*/ 2120 w 18157"/>
                      <a:gd name="connsiteY3" fmla="*/ 660 h 23963"/>
                      <a:gd name="connsiteX4" fmla="*/ 8238 w 18157"/>
                      <a:gd name="connsiteY4" fmla="*/ 2121 h 23963"/>
                      <a:gd name="connsiteX5" fmla="*/ 17498 w 18157"/>
                      <a:gd name="connsiteY5" fmla="*/ 17188 h 23963"/>
                      <a:gd name="connsiteX6" fmla="*/ 16037 w 18157"/>
                      <a:gd name="connsiteY6" fmla="*/ 23307 h 23963"/>
                      <a:gd name="connsiteX7" fmla="*/ 13712 w 18157"/>
                      <a:gd name="connsiteY7" fmla="*/ 23963 h 2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7" h="23963">
                        <a:moveTo>
                          <a:pt x="13712" y="23963"/>
                        </a:moveTo>
                        <a:cubicBezTo>
                          <a:pt x="12219" y="23963"/>
                          <a:pt x="10758" y="23210"/>
                          <a:pt x="9919" y="21845"/>
                        </a:cubicBezTo>
                        <a:lnTo>
                          <a:pt x="659" y="6778"/>
                        </a:lnTo>
                        <a:cubicBezTo>
                          <a:pt x="-627" y="4685"/>
                          <a:pt x="27" y="1948"/>
                          <a:pt x="2120" y="660"/>
                        </a:cubicBezTo>
                        <a:cubicBezTo>
                          <a:pt x="4210" y="-628"/>
                          <a:pt x="6950" y="28"/>
                          <a:pt x="8238" y="2121"/>
                        </a:cubicBezTo>
                        <a:lnTo>
                          <a:pt x="17498" y="17188"/>
                        </a:lnTo>
                        <a:cubicBezTo>
                          <a:pt x="18784" y="19281"/>
                          <a:pt x="18130" y="22018"/>
                          <a:pt x="16037" y="23307"/>
                        </a:cubicBezTo>
                        <a:cubicBezTo>
                          <a:pt x="15309" y="23751"/>
                          <a:pt x="14505" y="23963"/>
                          <a:pt x="13712" y="23963"/>
                        </a:cubicBezTo>
                        <a:close/>
                      </a:path>
                    </a:pathLst>
                  </a:custGeom>
                  <a:solidFill>
                    <a:srgbClr val="FFFFF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grpSp>
            <p:nvGrpSpPr>
              <p:cNvPr id="135" name="Graphic 36" descr="Two flutes of champagne with fruit and flowers">
                <a:extLst>
                  <a:ext uri="{FF2B5EF4-FFF2-40B4-BE49-F238E27FC236}">
                    <a16:creationId xmlns:a16="http://schemas.microsoft.com/office/drawing/2014/main" id="{BED00816-5E5F-4B5F-8CEE-C5798A363E21}"/>
                  </a:ext>
                </a:extLst>
              </p:cNvPr>
              <p:cNvGrpSpPr/>
              <p:nvPr/>
            </p:nvGrpSpPr>
            <p:grpSpPr>
              <a:xfrm>
                <a:off x="10492637" y="2751803"/>
                <a:ext cx="184999" cy="184999"/>
                <a:chOff x="10492637" y="2751803"/>
                <a:chExt cx="184999" cy="184999"/>
              </a:xfrm>
            </p:grpSpPr>
            <p:sp>
              <p:nvSpPr>
                <p:cNvPr id="139" name="Freeform: Shape 138">
                  <a:extLst>
                    <a:ext uri="{FF2B5EF4-FFF2-40B4-BE49-F238E27FC236}">
                      <a16:creationId xmlns:a16="http://schemas.microsoft.com/office/drawing/2014/main" id="{30A87CC4-18B4-48CC-ABA7-976F6DA810EB}"/>
                    </a:ext>
                  </a:extLst>
                </p:cNvPr>
                <p:cNvSpPr/>
                <p:nvPr/>
              </p:nvSpPr>
              <p:spPr>
                <a:xfrm>
                  <a:off x="10492637" y="2751803"/>
                  <a:ext cx="184999" cy="184999"/>
                </a:xfrm>
                <a:custGeom>
                  <a:avLst/>
                  <a:gdLst>
                    <a:gd name="connsiteX0" fmla="*/ 185000 w 184999"/>
                    <a:gd name="connsiteY0" fmla="*/ 92500 h 184999"/>
                    <a:gd name="connsiteX1" fmla="*/ 92500 w 184999"/>
                    <a:gd name="connsiteY1" fmla="*/ 185000 h 184999"/>
                    <a:gd name="connsiteX2" fmla="*/ 0 w 184999"/>
                    <a:gd name="connsiteY2" fmla="*/ 92500 h 184999"/>
                    <a:gd name="connsiteX3" fmla="*/ 92500 w 184999"/>
                    <a:gd name="connsiteY3" fmla="*/ 0 h 184999"/>
                    <a:gd name="connsiteX4" fmla="*/ 185000 w 184999"/>
                    <a:gd name="connsiteY4" fmla="*/ 92500 h 18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99" h="184999">
                      <a:moveTo>
                        <a:pt x="185000" y="92500"/>
                      </a:moveTo>
                      <a:cubicBezTo>
                        <a:pt x="185000" y="143586"/>
                        <a:pt x="143586" y="185000"/>
                        <a:pt x="92500" y="185000"/>
                      </a:cubicBezTo>
                      <a:cubicBezTo>
                        <a:pt x="41414" y="185000"/>
                        <a:pt x="0" y="143586"/>
                        <a:pt x="0" y="92500"/>
                      </a:cubicBezTo>
                      <a:cubicBezTo>
                        <a:pt x="0" y="41414"/>
                        <a:pt x="41414" y="0"/>
                        <a:pt x="92500" y="0"/>
                      </a:cubicBezTo>
                      <a:cubicBezTo>
                        <a:pt x="143586" y="0"/>
                        <a:pt x="185000" y="41414"/>
                        <a:pt x="185000" y="92500"/>
                      </a:cubicBezTo>
                      <a:close/>
                    </a:path>
                  </a:pathLst>
                </a:custGeom>
                <a:solidFill>
                  <a:srgbClr val="505050"/>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40" name="Freeform: Shape 139">
                  <a:extLst>
                    <a:ext uri="{FF2B5EF4-FFF2-40B4-BE49-F238E27FC236}">
                      <a16:creationId xmlns:a16="http://schemas.microsoft.com/office/drawing/2014/main" id="{E07A7EAA-3EF0-4731-9A6A-0DDD55672936}"/>
                    </a:ext>
                  </a:extLst>
                </p:cNvPr>
                <p:cNvSpPr/>
                <p:nvPr/>
              </p:nvSpPr>
              <p:spPr>
                <a:xfrm>
                  <a:off x="10549635" y="2770555"/>
                  <a:ext cx="84763" cy="73411"/>
                </a:xfrm>
                <a:custGeom>
                  <a:avLst/>
                  <a:gdLst>
                    <a:gd name="connsiteX0" fmla="*/ 84745 w 84763"/>
                    <a:gd name="connsiteY0" fmla="*/ 36729 h 73411"/>
                    <a:gd name="connsiteX1" fmla="*/ 57404 w 84763"/>
                    <a:gd name="connsiteY1" fmla="*/ 45365 h 73411"/>
                    <a:gd name="connsiteX2" fmla="*/ 63596 w 84763"/>
                    <a:gd name="connsiteY2" fmla="*/ 73379 h 73411"/>
                    <a:gd name="connsiteX3" fmla="*/ 63554 w 84763"/>
                    <a:gd name="connsiteY3" fmla="*/ 73404 h 73411"/>
                    <a:gd name="connsiteX4" fmla="*/ 42381 w 84763"/>
                    <a:gd name="connsiteY4" fmla="*/ 54040 h 73411"/>
                    <a:gd name="connsiteX5" fmla="*/ 21207 w 84763"/>
                    <a:gd name="connsiteY5" fmla="*/ 73404 h 73411"/>
                    <a:gd name="connsiteX6" fmla="*/ 21165 w 84763"/>
                    <a:gd name="connsiteY6" fmla="*/ 73379 h 73411"/>
                    <a:gd name="connsiteX7" fmla="*/ 27358 w 84763"/>
                    <a:gd name="connsiteY7" fmla="*/ 45365 h 73411"/>
                    <a:gd name="connsiteX8" fmla="*/ 17 w 84763"/>
                    <a:gd name="connsiteY8" fmla="*/ 36729 h 73411"/>
                    <a:gd name="connsiteX9" fmla="*/ 17 w 84763"/>
                    <a:gd name="connsiteY9" fmla="*/ 36682 h 73411"/>
                    <a:gd name="connsiteX10" fmla="*/ 27358 w 84763"/>
                    <a:gd name="connsiteY10" fmla="*/ 28046 h 73411"/>
                    <a:gd name="connsiteX11" fmla="*/ 21165 w 84763"/>
                    <a:gd name="connsiteY11" fmla="*/ 32 h 73411"/>
                    <a:gd name="connsiteX12" fmla="*/ 21207 w 84763"/>
                    <a:gd name="connsiteY12" fmla="*/ 7 h 73411"/>
                    <a:gd name="connsiteX13" fmla="*/ 42381 w 84763"/>
                    <a:gd name="connsiteY13" fmla="*/ 19371 h 73411"/>
                    <a:gd name="connsiteX14" fmla="*/ 63554 w 84763"/>
                    <a:gd name="connsiteY14" fmla="*/ 7 h 73411"/>
                    <a:gd name="connsiteX15" fmla="*/ 63596 w 84763"/>
                    <a:gd name="connsiteY15" fmla="*/ 32 h 73411"/>
                    <a:gd name="connsiteX16" fmla="*/ 57404 w 84763"/>
                    <a:gd name="connsiteY16" fmla="*/ 28046 h 73411"/>
                    <a:gd name="connsiteX17" fmla="*/ 84745 w 84763"/>
                    <a:gd name="connsiteY17" fmla="*/ 36682 h 73411"/>
                    <a:gd name="connsiteX18" fmla="*/ 84745 w 84763"/>
                    <a:gd name="connsiteY18" fmla="*/ 36729 h 7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763" h="73411">
                      <a:moveTo>
                        <a:pt x="84745" y="36729"/>
                      </a:moveTo>
                      <a:lnTo>
                        <a:pt x="57404" y="45365"/>
                      </a:lnTo>
                      <a:lnTo>
                        <a:pt x="63596" y="73379"/>
                      </a:lnTo>
                      <a:cubicBezTo>
                        <a:pt x="63601" y="73404"/>
                        <a:pt x="63574" y="73419"/>
                        <a:pt x="63554" y="73404"/>
                      </a:cubicBezTo>
                      <a:lnTo>
                        <a:pt x="42381" y="54040"/>
                      </a:lnTo>
                      <a:lnTo>
                        <a:pt x="21207" y="73404"/>
                      </a:lnTo>
                      <a:cubicBezTo>
                        <a:pt x="21190" y="73421"/>
                        <a:pt x="21160" y="73404"/>
                        <a:pt x="21165" y="73379"/>
                      </a:cubicBezTo>
                      <a:lnTo>
                        <a:pt x="27358" y="45365"/>
                      </a:lnTo>
                      <a:lnTo>
                        <a:pt x="17" y="36729"/>
                      </a:lnTo>
                      <a:cubicBezTo>
                        <a:pt x="-6" y="36722"/>
                        <a:pt x="-6" y="36689"/>
                        <a:pt x="17" y="36682"/>
                      </a:cubicBezTo>
                      <a:lnTo>
                        <a:pt x="27358" y="28046"/>
                      </a:lnTo>
                      <a:lnTo>
                        <a:pt x="21165" y="32"/>
                      </a:lnTo>
                      <a:cubicBezTo>
                        <a:pt x="21160" y="7"/>
                        <a:pt x="21188" y="-8"/>
                        <a:pt x="21207" y="7"/>
                      </a:cubicBezTo>
                      <a:lnTo>
                        <a:pt x="42381" y="19371"/>
                      </a:lnTo>
                      <a:lnTo>
                        <a:pt x="63554" y="7"/>
                      </a:lnTo>
                      <a:cubicBezTo>
                        <a:pt x="63571" y="-10"/>
                        <a:pt x="63601" y="7"/>
                        <a:pt x="63596" y="32"/>
                      </a:cubicBezTo>
                      <a:lnTo>
                        <a:pt x="57404" y="28046"/>
                      </a:lnTo>
                      <a:lnTo>
                        <a:pt x="84745" y="36682"/>
                      </a:lnTo>
                      <a:cubicBezTo>
                        <a:pt x="84769" y="36689"/>
                        <a:pt x="84769" y="36722"/>
                        <a:pt x="84745" y="36729"/>
                      </a:cubicBezTo>
                      <a:close/>
                    </a:path>
                  </a:pathLst>
                </a:custGeom>
                <a:solidFill>
                  <a:srgbClr val="2F2F2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nvGrpSpPr>
              <p:cNvPr id="136" name="Graphic 36" descr="Two flutes of champagne with fruit and flowers">
                <a:extLst>
                  <a:ext uri="{FF2B5EF4-FFF2-40B4-BE49-F238E27FC236}">
                    <a16:creationId xmlns:a16="http://schemas.microsoft.com/office/drawing/2014/main" id="{26719A53-ABCC-405E-9063-82226394C05B}"/>
                  </a:ext>
                </a:extLst>
              </p:cNvPr>
              <p:cNvGrpSpPr/>
              <p:nvPr/>
            </p:nvGrpSpPr>
            <p:grpSpPr>
              <a:xfrm>
                <a:off x="10654033" y="2789660"/>
                <a:ext cx="155955" cy="155955"/>
                <a:chOff x="10654033" y="2789660"/>
                <a:chExt cx="155955" cy="155955"/>
              </a:xfrm>
            </p:grpSpPr>
            <p:sp>
              <p:nvSpPr>
                <p:cNvPr id="137" name="Freeform: Shape 136">
                  <a:extLst>
                    <a:ext uri="{FF2B5EF4-FFF2-40B4-BE49-F238E27FC236}">
                      <a16:creationId xmlns:a16="http://schemas.microsoft.com/office/drawing/2014/main" id="{2FE802FE-3752-4148-808A-8FD5FD212694}"/>
                    </a:ext>
                  </a:extLst>
                </p:cNvPr>
                <p:cNvSpPr/>
                <p:nvPr/>
              </p:nvSpPr>
              <p:spPr>
                <a:xfrm>
                  <a:off x="10654033" y="2789660"/>
                  <a:ext cx="155955" cy="155955"/>
                </a:xfrm>
                <a:custGeom>
                  <a:avLst/>
                  <a:gdLst>
                    <a:gd name="connsiteX0" fmla="*/ 155956 w 155955"/>
                    <a:gd name="connsiteY0" fmla="*/ 77978 h 155955"/>
                    <a:gd name="connsiteX1" fmla="*/ 77978 w 155955"/>
                    <a:gd name="connsiteY1" fmla="*/ 155955 h 155955"/>
                    <a:gd name="connsiteX2" fmla="*/ 0 w 155955"/>
                    <a:gd name="connsiteY2" fmla="*/ 77978 h 155955"/>
                    <a:gd name="connsiteX3" fmla="*/ 77978 w 155955"/>
                    <a:gd name="connsiteY3" fmla="*/ 0 h 155955"/>
                    <a:gd name="connsiteX4" fmla="*/ 155956 w 155955"/>
                    <a:gd name="connsiteY4" fmla="*/ 77978 h 15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55" h="155955">
                      <a:moveTo>
                        <a:pt x="155956" y="77978"/>
                      </a:moveTo>
                      <a:cubicBezTo>
                        <a:pt x="155956" y="121044"/>
                        <a:pt x="121044" y="155955"/>
                        <a:pt x="77978" y="155955"/>
                      </a:cubicBezTo>
                      <a:cubicBezTo>
                        <a:pt x="34912" y="155955"/>
                        <a:pt x="0" y="121044"/>
                        <a:pt x="0" y="77978"/>
                      </a:cubicBezTo>
                      <a:cubicBezTo>
                        <a:pt x="0" y="34912"/>
                        <a:pt x="34912" y="0"/>
                        <a:pt x="77978" y="0"/>
                      </a:cubicBezTo>
                      <a:cubicBezTo>
                        <a:pt x="121044" y="0"/>
                        <a:pt x="155956" y="34912"/>
                        <a:pt x="155956" y="77978"/>
                      </a:cubicBezTo>
                      <a:close/>
                    </a:path>
                  </a:pathLst>
                </a:custGeom>
                <a:solidFill>
                  <a:srgbClr val="505050"/>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sp>
              <p:nvSpPr>
                <p:cNvPr id="138" name="Freeform: Shape 137">
                  <a:extLst>
                    <a:ext uri="{FF2B5EF4-FFF2-40B4-BE49-F238E27FC236}">
                      <a16:creationId xmlns:a16="http://schemas.microsoft.com/office/drawing/2014/main" id="{03DE8BF4-92B9-4A06-A852-F7082608C801}"/>
                    </a:ext>
                  </a:extLst>
                </p:cNvPr>
                <p:cNvSpPr/>
                <p:nvPr/>
              </p:nvSpPr>
              <p:spPr>
                <a:xfrm>
                  <a:off x="10689447" y="2812759"/>
                  <a:ext cx="84763" cy="73411"/>
                </a:xfrm>
                <a:custGeom>
                  <a:avLst/>
                  <a:gdLst>
                    <a:gd name="connsiteX0" fmla="*/ 84745 w 84763"/>
                    <a:gd name="connsiteY0" fmla="*/ 36729 h 73411"/>
                    <a:gd name="connsiteX1" fmla="*/ 57404 w 84763"/>
                    <a:gd name="connsiteY1" fmla="*/ 45365 h 73411"/>
                    <a:gd name="connsiteX2" fmla="*/ 63596 w 84763"/>
                    <a:gd name="connsiteY2" fmla="*/ 73379 h 73411"/>
                    <a:gd name="connsiteX3" fmla="*/ 63554 w 84763"/>
                    <a:gd name="connsiteY3" fmla="*/ 73404 h 73411"/>
                    <a:gd name="connsiteX4" fmla="*/ 42381 w 84763"/>
                    <a:gd name="connsiteY4" fmla="*/ 54040 h 73411"/>
                    <a:gd name="connsiteX5" fmla="*/ 21207 w 84763"/>
                    <a:gd name="connsiteY5" fmla="*/ 73404 h 73411"/>
                    <a:gd name="connsiteX6" fmla="*/ 21165 w 84763"/>
                    <a:gd name="connsiteY6" fmla="*/ 73379 h 73411"/>
                    <a:gd name="connsiteX7" fmla="*/ 27358 w 84763"/>
                    <a:gd name="connsiteY7" fmla="*/ 45365 h 73411"/>
                    <a:gd name="connsiteX8" fmla="*/ 17 w 84763"/>
                    <a:gd name="connsiteY8" fmla="*/ 36729 h 73411"/>
                    <a:gd name="connsiteX9" fmla="*/ 17 w 84763"/>
                    <a:gd name="connsiteY9" fmla="*/ 36682 h 73411"/>
                    <a:gd name="connsiteX10" fmla="*/ 27358 w 84763"/>
                    <a:gd name="connsiteY10" fmla="*/ 28046 h 73411"/>
                    <a:gd name="connsiteX11" fmla="*/ 21165 w 84763"/>
                    <a:gd name="connsiteY11" fmla="*/ 32 h 73411"/>
                    <a:gd name="connsiteX12" fmla="*/ 21207 w 84763"/>
                    <a:gd name="connsiteY12" fmla="*/ 7 h 73411"/>
                    <a:gd name="connsiteX13" fmla="*/ 42381 w 84763"/>
                    <a:gd name="connsiteY13" fmla="*/ 19371 h 73411"/>
                    <a:gd name="connsiteX14" fmla="*/ 63554 w 84763"/>
                    <a:gd name="connsiteY14" fmla="*/ 7 h 73411"/>
                    <a:gd name="connsiteX15" fmla="*/ 63596 w 84763"/>
                    <a:gd name="connsiteY15" fmla="*/ 32 h 73411"/>
                    <a:gd name="connsiteX16" fmla="*/ 57404 w 84763"/>
                    <a:gd name="connsiteY16" fmla="*/ 28046 h 73411"/>
                    <a:gd name="connsiteX17" fmla="*/ 84745 w 84763"/>
                    <a:gd name="connsiteY17" fmla="*/ 36682 h 73411"/>
                    <a:gd name="connsiteX18" fmla="*/ 84745 w 84763"/>
                    <a:gd name="connsiteY18" fmla="*/ 36729 h 7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763" h="73411">
                      <a:moveTo>
                        <a:pt x="84745" y="36729"/>
                      </a:moveTo>
                      <a:lnTo>
                        <a:pt x="57404" y="45365"/>
                      </a:lnTo>
                      <a:lnTo>
                        <a:pt x="63596" y="73379"/>
                      </a:lnTo>
                      <a:cubicBezTo>
                        <a:pt x="63601" y="73404"/>
                        <a:pt x="63574" y="73419"/>
                        <a:pt x="63554" y="73404"/>
                      </a:cubicBezTo>
                      <a:lnTo>
                        <a:pt x="42381" y="54040"/>
                      </a:lnTo>
                      <a:lnTo>
                        <a:pt x="21207" y="73404"/>
                      </a:lnTo>
                      <a:cubicBezTo>
                        <a:pt x="21190" y="73421"/>
                        <a:pt x="21160" y="73404"/>
                        <a:pt x="21165" y="73379"/>
                      </a:cubicBezTo>
                      <a:lnTo>
                        <a:pt x="27358" y="45365"/>
                      </a:lnTo>
                      <a:lnTo>
                        <a:pt x="17" y="36729"/>
                      </a:lnTo>
                      <a:cubicBezTo>
                        <a:pt x="-6" y="36722"/>
                        <a:pt x="-6" y="36689"/>
                        <a:pt x="17" y="36682"/>
                      </a:cubicBezTo>
                      <a:lnTo>
                        <a:pt x="27358" y="28046"/>
                      </a:lnTo>
                      <a:lnTo>
                        <a:pt x="21165" y="32"/>
                      </a:lnTo>
                      <a:cubicBezTo>
                        <a:pt x="21160" y="7"/>
                        <a:pt x="21188" y="-8"/>
                        <a:pt x="21207" y="7"/>
                      </a:cubicBezTo>
                      <a:lnTo>
                        <a:pt x="42381" y="19371"/>
                      </a:lnTo>
                      <a:lnTo>
                        <a:pt x="63554" y="7"/>
                      </a:lnTo>
                      <a:cubicBezTo>
                        <a:pt x="63571" y="-10"/>
                        <a:pt x="63601" y="7"/>
                        <a:pt x="63596" y="32"/>
                      </a:cubicBezTo>
                      <a:lnTo>
                        <a:pt x="57404" y="28046"/>
                      </a:lnTo>
                      <a:lnTo>
                        <a:pt x="84745" y="36682"/>
                      </a:lnTo>
                      <a:cubicBezTo>
                        <a:pt x="84769" y="36689"/>
                        <a:pt x="84769" y="36722"/>
                        <a:pt x="84745" y="36729"/>
                      </a:cubicBezTo>
                      <a:close/>
                    </a:path>
                  </a:pathLst>
                </a:custGeom>
                <a:solidFill>
                  <a:srgbClr val="2F2F2F"/>
                </a:solidFill>
                <a:ln w="2461" cap="flat">
                  <a:noFill/>
                  <a:prstDash val="solid"/>
                  <a:miter/>
                </a:ln>
              </p:spPr>
              <p:txBody>
                <a:bodyPr rtlCol="0" anchor="ctr"/>
                <a:lstStyle/>
                <a:p>
                  <a:pPr marL="0" marR="0" lvl="0" indent="0" defTabSz="1008126" eaLnBrk="1" fontAlgn="auto" latinLnBrk="0" hangingPunct="1">
                    <a:lnSpc>
                      <a:spcPct val="100000"/>
                    </a:lnSpc>
                    <a:spcBef>
                      <a:spcPts val="0"/>
                    </a:spcBef>
                    <a:spcAft>
                      <a:spcPts val="0"/>
                    </a:spcAft>
                    <a:buClrTx/>
                    <a:buSzTx/>
                    <a:buFontTx/>
                    <a:buNone/>
                    <a:tabLst/>
                    <a:defRPr/>
                  </a:pPr>
                  <a:endParaRPr kumimoji="0" lang="en-GB" sz="1985" b="0" i="0" u="none" strike="noStrike" kern="0" cap="none" spc="0" normalizeH="0" baseline="0" noProof="0">
                    <a:ln>
                      <a:noFill/>
                    </a:ln>
                    <a:solidFill>
                      <a:srgbClr val="264059"/>
                    </a:solidFill>
                    <a:effectLst/>
                    <a:uLnTx/>
                    <a:uFillTx/>
                    <a:latin typeface="Trebuchet MS" panose="020B0603020202020204"/>
                  </a:endParaRPr>
                </a:p>
              </p:txBody>
            </p:sp>
          </p:grpSp>
        </p:grpSp>
      </p:grpSp>
    </p:spTree>
    <p:extLst>
      <p:ext uri="{BB962C8B-B14F-4D97-AF65-F5344CB8AC3E}">
        <p14:creationId xmlns:p14="http://schemas.microsoft.com/office/powerpoint/2010/main" val="39853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AA39D-981A-410B-AD0C-0F699A97B6CB}"/>
              </a:ext>
            </a:extLst>
          </p:cNvPr>
          <p:cNvSpPr>
            <a:spLocks noGrp="1"/>
          </p:cNvSpPr>
          <p:nvPr>
            <p:ph type="title"/>
          </p:nvPr>
        </p:nvSpPr>
        <p:spPr/>
        <p:txBody>
          <a:bodyPr/>
          <a:lstStyle/>
          <a:p>
            <a:r>
              <a:rPr lang="en-GB" dirty="0"/>
              <a:t>3 IN 5 ARE MORE DISCERNING WITH MONEY NOW BUT BRANDS REMAIN IMPORTANT</a:t>
            </a:r>
          </a:p>
        </p:txBody>
      </p:sp>
      <p:sp>
        <p:nvSpPr>
          <p:cNvPr id="4" name="Text Placeholder 3">
            <a:extLst>
              <a:ext uri="{FF2B5EF4-FFF2-40B4-BE49-F238E27FC236}">
                <a16:creationId xmlns:a16="http://schemas.microsoft.com/office/drawing/2014/main" id="{714912BA-203A-4FA7-8D89-5D8191A263E4}"/>
              </a:ext>
            </a:extLst>
          </p:cNvPr>
          <p:cNvSpPr>
            <a:spLocks noGrp="1"/>
          </p:cNvSpPr>
          <p:nvPr>
            <p:ph type="body" sz="quarter" idx="11"/>
          </p:nvPr>
        </p:nvSpPr>
        <p:spPr>
          <a:xfrm>
            <a:off x="6180083" y="7128008"/>
            <a:ext cx="7139426" cy="369332"/>
          </a:xfrm>
        </p:spPr>
        <p:txBody>
          <a:bodyPr/>
          <a:lstStyle/>
          <a:p>
            <a:r>
              <a:rPr lang="en-GB" dirty="0"/>
              <a:t>Source: Old Salt &amp; Little Wing. </a:t>
            </a:r>
            <a:r>
              <a:rPr lang="en-US" dirty="0"/>
              <a:t>All adults (n=1,007), cinemagoers (n=342)</a:t>
            </a:r>
            <a:endParaRPr lang="en-GB" dirty="0"/>
          </a:p>
          <a:p>
            <a:r>
              <a:rPr lang="en-US" dirty="0"/>
              <a:t>Please tell us how much you agree, or disagree, with each of the following statements about brands / To what extent, if at all, do each of the following influence how you define the goals and ambitions you’re working towards?</a:t>
            </a:r>
            <a:endParaRPr lang="en-GB" dirty="0"/>
          </a:p>
        </p:txBody>
      </p:sp>
      <p:pic>
        <p:nvPicPr>
          <p:cNvPr id="66" name="Picture 65">
            <a:extLst>
              <a:ext uri="{FF2B5EF4-FFF2-40B4-BE49-F238E27FC236}">
                <a16:creationId xmlns:a16="http://schemas.microsoft.com/office/drawing/2014/main" id="{DE0BB96D-9E01-4D02-A2B7-3D626EF0E1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4164" y="7223044"/>
            <a:ext cx="1233942" cy="179260"/>
          </a:xfrm>
          <a:prstGeom prst="rect">
            <a:avLst/>
          </a:prstGeom>
        </p:spPr>
      </p:pic>
      <p:pic>
        <p:nvPicPr>
          <p:cNvPr id="67" name="Google Shape;141;p15">
            <a:extLst>
              <a:ext uri="{FF2B5EF4-FFF2-40B4-BE49-F238E27FC236}">
                <a16:creationId xmlns:a16="http://schemas.microsoft.com/office/drawing/2014/main" id="{558857CF-D077-408C-8147-35189F324D87}"/>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856846" y="7109089"/>
            <a:ext cx="729644" cy="407170"/>
          </a:xfrm>
          <a:prstGeom prst="rect">
            <a:avLst/>
          </a:prstGeom>
          <a:noFill/>
          <a:ln>
            <a:noFill/>
          </a:ln>
        </p:spPr>
      </p:pic>
      <p:sp>
        <p:nvSpPr>
          <p:cNvPr id="10" name="Text Placeholder 9">
            <a:extLst>
              <a:ext uri="{FF2B5EF4-FFF2-40B4-BE49-F238E27FC236}">
                <a16:creationId xmlns:a16="http://schemas.microsoft.com/office/drawing/2014/main" id="{2D57BF6B-564B-4344-9B7E-46D068C54381}"/>
              </a:ext>
            </a:extLst>
          </p:cNvPr>
          <p:cNvSpPr>
            <a:spLocks noGrp="1"/>
          </p:cNvSpPr>
          <p:nvPr>
            <p:ph type="body" sz="quarter" idx="14"/>
          </p:nvPr>
        </p:nvSpPr>
        <p:spPr/>
        <p:txBody>
          <a:bodyPr/>
          <a:lstStyle/>
          <a:p>
            <a:r>
              <a:rPr lang="en-GB" dirty="0"/>
              <a:t>Cinemagoers are more in tune with brands, keen to engage with shaping their offering, place more importance on ethical and environmental concerns and they’re aware that they’re influenced by brands too. </a:t>
            </a:r>
          </a:p>
        </p:txBody>
      </p:sp>
      <p:graphicFrame>
        <p:nvGraphicFramePr>
          <p:cNvPr id="13" name="Chart 12">
            <a:extLst>
              <a:ext uri="{FF2B5EF4-FFF2-40B4-BE49-F238E27FC236}">
                <a16:creationId xmlns:a16="http://schemas.microsoft.com/office/drawing/2014/main" id="{0AD2B2B6-4E52-452C-B42E-F5E7B54915A6}"/>
              </a:ext>
            </a:extLst>
          </p:cNvPr>
          <p:cNvGraphicFramePr/>
          <p:nvPr>
            <p:extLst>
              <p:ext uri="{D42A27DB-BD31-4B8C-83A1-F6EECF244321}">
                <p14:modId xmlns:p14="http://schemas.microsoft.com/office/powerpoint/2010/main" val="1848962314"/>
              </p:ext>
            </p:extLst>
          </p:nvPr>
        </p:nvGraphicFramePr>
        <p:xfrm>
          <a:off x="173620" y="1197565"/>
          <a:ext cx="12928922" cy="567779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7305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A2F5A-3968-45F3-8B5D-7953229ADFC6}"/>
              </a:ext>
            </a:extLst>
          </p:cNvPr>
          <p:cNvSpPr>
            <a:spLocks noGrp="1"/>
          </p:cNvSpPr>
          <p:nvPr>
            <p:ph type="title"/>
          </p:nvPr>
        </p:nvSpPr>
        <p:spPr/>
        <p:txBody>
          <a:bodyPr/>
          <a:lstStyle/>
          <a:p>
            <a:r>
              <a:rPr lang="en-US" dirty="0">
                <a:solidFill>
                  <a:schemeClr val="bg1"/>
                </a:solidFill>
              </a:rPr>
              <a:t>cinema ads reign supreme for attention and positivity</a:t>
            </a:r>
            <a:endParaRPr lang="en-GB" dirty="0">
              <a:solidFill>
                <a:schemeClr val="bg1"/>
              </a:solidFill>
            </a:endParaRPr>
          </a:p>
        </p:txBody>
      </p:sp>
      <p:sp>
        <p:nvSpPr>
          <p:cNvPr id="10" name="Text Placeholder 9">
            <a:extLst>
              <a:ext uri="{FF2B5EF4-FFF2-40B4-BE49-F238E27FC236}">
                <a16:creationId xmlns:a16="http://schemas.microsoft.com/office/drawing/2014/main" id="{B8B722AD-1FE1-4626-B133-B1A2B3292BE4}"/>
              </a:ext>
            </a:extLst>
          </p:cNvPr>
          <p:cNvSpPr>
            <a:spLocks noGrp="1"/>
          </p:cNvSpPr>
          <p:nvPr>
            <p:ph type="body" sz="quarter" idx="14"/>
          </p:nvPr>
        </p:nvSpPr>
        <p:spPr/>
        <p:txBody>
          <a:bodyPr/>
          <a:lstStyle/>
          <a:p>
            <a:r>
              <a:rPr lang="en-GB" dirty="0"/>
              <a:t>Cinema has a clear advantage for brands offering a format where its regular users are far more likely to feel positive towards the ads they see and the amount of attention they pay to them. </a:t>
            </a:r>
          </a:p>
        </p:txBody>
      </p:sp>
      <p:sp>
        <p:nvSpPr>
          <p:cNvPr id="9" name="Text Placeholder 8">
            <a:extLst>
              <a:ext uri="{FF2B5EF4-FFF2-40B4-BE49-F238E27FC236}">
                <a16:creationId xmlns:a16="http://schemas.microsoft.com/office/drawing/2014/main" id="{77D83FAF-BEF6-44E9-A417-F5F597D6DEBF}"/>
              </a:ext>
            </a:extLst>
          </p:cNvPr>
          <p:cNvSpPr>
            <a:spLocks noGrp="1"/>
          </p:cNvSpPr>
          <p:nvPr>
            <p:ph type="body" sz="quarter" idx="11"/>
          </p:nvPr>
        </p:nvSpPr>
        <p:spPr>
          <a:xfrm>
            <a:off x="1600200" y="7133128"/>
            <a:ext cx="11726863" cy="492443"/>
          </a:xfrm>
          <a:ln>
            <a:noFill/>
          </a:ln>
        </p:spPr>
        <p:txBody>
          <a:bodyPr vert="horz" lIns="0" tIns="0" rIns="0" bIns="0" rtlCol="0" anchor="ctr">
            <a:spAutoFit/>
          </a:bodyPr>
          <a:lstStyle/>
          <a:p>
            <a:r>
              <a:rPr lang="en-GB" dirty="0"/>
              <a:t>Source: Old Salt</a:t>
            </a:r>
          </a:p>
          <a:p>
            <a:r>
              <a:rPr lang="en-US" dirty="0"/>
              <a:t>Typically, how much attention do you pay to the adverts in the following places on a scale of 1 to 5, where 1 is no attention at all and 5 is full undivided attention? </a:t>
            </a:r>
          </a:p>
          <a:p>
            <a:r>
              <a:rPr lang="en-US" dirty="0"/>
              <a:t>How would you describe your attitude towards each of the following formats of advertising on a scale of 1 to 5 where 1 is very negative and 5 is very positive?  Chart shows proportion scoring 4-5 out of 5.</a:t>
            </a:r>
          </a:p>
          <a:p>
            <a:endParaRPr lang="en-GB" dirty="0"/>
          </a:p>
        </p:txBody>
      </p:sp>
      <p:cxnSp>
        <p:nvCxnSpPr>
          <p:cNvPr id="35" name="Straight Connector 34">
            <a:extLst>
              <a:ext uri="{FF2B5EF4-FFF2-40B4-BE49-F238E27FC236}">
                <a16:creationId xmlns:a16="http://schemas.microsoft.com/office/drawing/2014/main" id="{9E17F7D7-4A9A-4E6F-ADC7-3F52097AFEE8}"/>
              </a:ext>
            </a:extLst>
          </p:cNvPr>
          <p:cNvCxnSpPr/>
          <p:nvPr/>
        </p:nvCxnSpPr>
        <p:spPr>
          <a:xfrm>
            <a:off x="1607930" y="3704278"/>
            <a:ext cx="1043890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73EE44E-BC03-45CA-A34E-C2918B33325E}"/>
              </a:ext>
            </a:extLst>
          </p:cNvPr>
          <p:cNvSpPr/>
          <p:nvPr/>
        </p:nvSpPr>
        <p:spPr>
          <a:xfrm>
            <a:off x="1607929" y="1663156"/>
            <a:ext cx="10467825" cy="403595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endParaRPr lang="en-GB" sz="1985">
              <a:solidFill>
                <a:srgbClr val="FFFFFF"/>
              </a:solidFill>
              <a:latin typeface="Trebuchet MS" panose="020B0603020202020204"/>
            </a:endParaRPr>
          </a:p>
        </p:txBody>
      </p:sp>
      <p:cxnSp>
        <p:nvCxnSpPr>
          <p:cNvPr id="37" name="Straight Connector 36">
            <a:extLst>
              <a:ext uri="{FF2B5EF4-FFF2-40B4-BE49-F238E27FC236}">
                <a16:creationId xmlns:a16="http://schemas.microsoft.com/office/drawing/2014/main" id="{03F51D37-C7C1-4644-ADD1-6BEF201E182D}"/>
              </a:ext>
            </a:extLst>
          </p:cNvPr>
          <p:cNvCxnSpPr>
            <a:cxnSpLocks/>
          </p:cNvCxnSpPr>
          <p:nvPr/>
        </p:nvCxnSpPr>
        <p:spPr>
          <a:xfrm>
            <a:off x="6866354" y="1663156"/>
            <a:ext cx="0" cy="40359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0A0B2E31-9BA6-4E92-9537-D917D7A01E81}"/>
              </a:ext>
            </a:extLst>
          </p:cNvPr>
          <p:cNvGraphicFramePr/>
          <p:nvPr>
            <p:extLst>
              <p:ext uri="{D42A27DB-BD31-4B8C-83A1-F6EECF244321}">
                <p14:modId xmlns:p14="http://schemas.microsoft.com/office/powerpoint/2010/main" val="462231782"/>
              </p:ext>
            </p:extLst>
          </p:nvPr>
        </p:nvGraphicFramePr>
        <p:xfrm>
          <a:off x="824284" y="1280165"/>
          <a:ext cx="12084140" cy="4848225"/>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a:extLst>
              <a:ext uri="{FF2B5EF4-FFF2-40B4-BE49-F238E27FC236}">
                <a16:creationId xmlns:a16="http://schemas.microsoft.com/office/drawing/2014/main" id="{6664F2EA-D8F6-47DD-9982-07103594EBE4}"/>
              </a:ext>
            </a:extLst>
          </p:cNvPr>
          <p:cNvSpPr txBox="1"/>
          <p:nvPr/>
        </p:nvSpPr>
        <p:spPr>
          <a:xfrm rot="16200000">
            <a:off x="-1168012" y="3565747"/>
            <a:ext cx="3645404" cy="600805"/>
          </a:xfrm>
          <a:prstGeom prst="rect">
            <a:avLst/>
          </a:prstGeom>
          <a:noFill/>
        </p:spPr>
        <p:txBody>
          <a:bodyPr wrap="square">
            <a:spAutoFit/>
          </a:bodyPr>
          <a:lstStyle/>
          <a:p>
            <a:pPr algn="ctr" defTabSz="1008126">
              <a:lnSpc>
                <a:spcPct val="107000"/>
              </a:lnSpc>
              <a:spcAft>
                <a:spcPts val="882"/>
              </a:spcAft>
            </a:pPr>
            <a:r>
              <a:rPr lang="en-GB" sz="1544" b="1" dirty="0">
                <a:solidFill>
                  <a:schemeClr val="bg1"/>
                </a:solidFill>
                <a:ea typeface="Cambria" panose="02040503050406030204" pitchFamily="18" charset="0"/>
                <a:cs typeface="Arial" panose="020B0604020202020204" pitchFamily="34" charset="0"/>
              </a:rPr>
              <a:t>% of all monthly users of each format who feel positive towards ads</a:t>
            </a:r>
            <a:endParaRPr lang="en-GB" sz="1544" b="1" dirty="0">
              <a:solidFill>
                <a:schemeClr val="bg1"/>
              </a:solidFill>
              <a:ea typeface="Trebuchet MS" panose="020B0603020202020204" pitchFamily="34" charset="0"/>
              <a:cs typeface="Trebuchet MS" panose="020B0603020202020204" pitchFamily="34" charset="0"/>
            </a:endParaRPr>
          </a:p>
        </p:txBody>
      </p:sp>
      <p:sp>
        <p:nvSpPr>
          <p:cNvPr id="42" name="TextBox 41">
            <a:extLst>
              <a:ext uri="{FF2B5EF4-FFF2-40B4-BE49-F238E27FC236}">
                <a16:creationId xmlns:a16="http://schemas.microsoft.com/office/drawing/2014/main" id="{AFD99470-6AD6-4FE6-BEF1-06BCE720859E}"/>
              </a:ext>
            </a:extLst>
          </p:cNvPr>
          <p:cNvSpPr txBox="1"/>
          <p:nvPr/>
        </p:nvSpPr>
        <p:spPr>
          <a:xfrm>
            <a:off x="3601671" y="6271133"/>
            <a:ext cx="6529366" cy="328488"/>
          </a:xfrm>
          <a:prstGeom prst="rect">
            <a:avLst/>
          </a:prstGeom>
          <a:noFill/>
        </p:spPr>
        <p:txBody>
          <a:bodyPr wrap="square">
            <a:spAutoFit/>
          </a:bodyPr>
          <a:lstStyle/>
          <a:p>
            <a:pPr algn="ctr" defTabSz="1008126">
              <a:lnSpc>
                <a:spcPct val="107000"/>
              </a:lnSpc>
              <a:spcAft>
                <a:spcPts val="882"/>
              </a:spcAft>
            </a:pPr>
            <a:r>
              <a:rPr lang="en-GB" sz="1544" b="1" dirty="0">
                <a:solidFill>
                  <a:schemeClr val="bg1"/>
                </a:solidFill>
                <a:ea typeface="Cambria" panose="02040503050406030204" pitchFamily="18" charset="0"/>
                <a:cs typeface="Arial" panose="020B0604020202020204" pitchFamily="34" charset="0"/>
              </a:rPr>
              <a:t>% of all monthly users of each format who pay attention to ads</a:t>
            </a:r>
            <a:endParaRPr lang="en-GB" sz="1544" b="1" dirty="0">
              <a:solidFill>
                <a:schemeClr val="bg1"/>
              </a:solidFill>
              <a:ea typeface="Trebuchet MS" panose="020B0603020202020204" pitchFamily="34" charset="0"/>
              <a:cs typeface="Trebuchet MS" panose="020B0603020202020204" pitchFamily="34" charset="0"/>
            </a:endParaRPr>
          </a:p>
        </p:txBody>
      </p:sp>
      <p:pic>
        <p:nvPicPr>
          <p:cNvPr id="11" name="Picture 10">
            <a:extLst>
              <a:ext uri="{FF2B5EF4-FFF2-40B4-BE49-F238E27FC236}">
                <a16:creationId xmlns:a16="http://schemas.microsoft.com/office/drawing/2014/main" id="{B13B3D31-5315-44D7-B4C2-6E8127010B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2119" y="7226362"/>
            <a:ext cx="1233942" cy="179260"/>
          </a:xfrm>
          <a:prstGeom prst="rect">
            <a:avLst/>
          </a:prstGeom>
        </p:spPr>
      </p:pic>
    </p:spTree>
    <p:extLst>
      <p:ext uri="{BB962C8B-B14F-4D97-AF65-F5344CB8AC3E}">
        <p14:creationId xmlns:p14="http://schemas.microsoft.com/office/powerpoint/2010/main" val="1495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A2F5A-3968-45F3-8B5D-7953229ADFC6}"/>
              </a:ext>
            </a:extLst>
          </p:cNvPr>
          <p:cNvSpPr>
            <a:spLocks noGrp="1"/>
          </p:cNvSpPr>
          <p:nvPr>
            <p:ph type="title"/>
          </p:nvPr>
        </p:nvSpPr>
        <p:spPr/>
        <p:txBody>
          <a:bodyPr/>
          <a:lstStyle/>
          <a:p>
            <a:r>
              <a:rPr lang="en-US" dirty="0">
                <a:solidFill>
                  <a:schemeClr val="bg1"/>
                </a:solidFill>
              </a:rPr>
              <a:t>CINEMA ALSO COMES OUT ON TOP FOR THE 16-34 audience</a:t>
            </a:r>
            <a:endParaRPr lang="en-GB" dirty="0">
              <a:solidFill>
                <a:schemeClr val="bg1"/>
              </a:solidFill>
            </a:endParaRPr>
          </a:p>
        </p:txBody>
      </p:sp>
      <p:sp>
        <p:nvSpPr>
          <p:cNvPr id="10" name="Text Placeholder 9">
            <a:extLst>
              <a:ext uri="{FF2B5EF4-FFF2-40B4-BE49-F238E27FC236}">
                <a16:creationId xmlns:a16="http://schemas.microsoft.com/office/drawing/2014/main" id="{B8B722AD-1FE1-4626-B133-B1A2B3292BE4}"/>
              </a:ext>
            </a:extLst>
          </p:cNvPr>
          <p:cNvSpPr>
            <a:spLocks noGrp="1"/>
          </p:cNvSpPr>
          <p:nvPr>
            <p:ph type="body" sz="quarter" idx="14"/>
          </p:nvPr>
        </p:nvSpPr>
        <p:spPr/>
        <p:txBody>
          <a:bodyPr/>
          <a:lstStyle/>
          <a:p>
            <a:r>
              <a:rPr lang="en-GB" dirty="0"/>
              <a:t>16-34 monthly users of each channel are more likely to be positive/attentive to the ads – with cinema yet again coming out a clear first.</a:t>
            </a:r>
          </a:p>
        </p:txBody>
      </p:sp>
      <p:sp>
        <p:nvSpPr>
          <p:cNvPr id="9" name="Text Placeholder 8">
            <a:extLst>
              <a:ext uri="{FF2B5EF4-FFF2-40B4-BE49-F238E27FC236}">
                <a16:creationId xmlns:a16="http://schemas.microsoft.com/office/drawing/2014/main" id="{77D83FAF-BEF6-44E9-A417-F5F597D6DEBF}"/>
              </a:ext>
            </a:extLst>
          </p:cNvPr>
          <p:cNvSpPr>
            <a:spLocks noGrp="1"/>
          </p:cNvSpPr>
          <p:nvPr>
            <p:ph type="body" sz="quarter" idx="11"/>
          </p:nvPr>
        </p:nvSpPr>
        <p:spPr>
          <a:xfrm>
            <a:off x="1600200" y="7133128"/>
            <a:ext cx="11726863" cy="492443"/>
          </a:xfrm>
          <a:ln>
            <a:noFill/>
          </a:ln>
        </p:spPr>
        <p:txBody>
          <a:bodyPr vert="horz" lIns="0" tIns="0" rIns="0" bIns="0" rtlCol="0" anchor="ctr">
            <a:spAutoFit/>
          </a:bodyPr>
          <a:lstStyle/>
          <a:p>
            <a:r>
              <a:rPr lang="en-GB" dirty="0"/>
              <a:t>Source: Old Salt</a:t>
            </a:r>
          </a:p>
          <a:p>
            <a:r>
              <a:rPr lang="en-US" dirty="0"/>
              <a:t>Typically, how much attention do you pay to the adverts in the following places on a scale of 1 to 5, where 1 is no attention at all and 5 is full undivided attention? </a:t>
            </a:r>
          </a:p>
          <a:p>
            <a:r>
              <a:rPr lang="en-US" dirty="0"/>
              <a:t>How would you describe your attitude towards each of the following formats of advertising on a scale of 1 to 5 where 1 is very negative and 5 is very positive?  Chart shows proportion scoring 4-5 out of 5.</a:t>
            </a:r>
          </a:p>
          <a:p>
            <a:endParaRPr lang="en-GB" dirty="0"/>
          </a:p>
        </p:txBody>
      </p:sp>
      <p:cxnSp>
        <p:nvCxnSpPr>
          <p:cNvPr id="35" name="Straight Connector 34">
            <a:extLst>
              <a:ext uri="{FF2B5EF4-FFF2-40B4-BE49-F238E27FC236}">
                <a16:creationId xmlns:a16="http://schemas.microsoft.com/office/drawing/2014/main" id="{9E17F7D7-4A9A-4E6F-ADC7-3F52097AFEE8}"/>
              </a:ext>
            </a:extLst>
          </p:cNvPr>
          <p:cNvCxnSpPr/>
          <p:nvPr/>
        </p:nvCxnSpPr>
        <p:spPr>
          <a:xfrm>
            <a:off x="1607930" y="3704278"/>
            <a:ext cx="1043890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73EE44E-BC03-45CA-A34E-C2918B33325E}"/>
              </a:ext>
            </a:extLst>
          </p:cNvPr>
          <p:cNvSpPr/>
          <p:nvPr/>
        </p:nvSpPr>
        <p:spPr>
          <a:xfrm>
            <a:off x="1607929" y="1663156"/>
            <a:ext cx="10467825" cy="403595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endParaRPr lang="en-GB" sz="1985">
              <a:solidFill>
                <a:srgbClr val="FFFFFF"/>
              </a:solidFill>
              <a:latin typeface="Trebuchet MS" panose="020B0603020202020204"/>
            </a:endParaRPr>
          </a:p>
        </p:txBody>
      </p:sp>
      <p:cxnSp>
        <p:nvCxnSpPr>
          <p:cNvPr id="37" name="Straight Connector 36">
            <a:extLst>
              <a:ext uri="{FF2B5EF4-FFF2-40B4-BE49-F238E27FC236}">
                <a16:creationId xmlns:a16="http://schemas.microsoft.com/office/drawing/2014/main" id="{03F51D37-C7C1-4644-ADD1-6BEF201E182D}"/>
              </a:ext>
            </a:extLst>
          </p:cNvPr>
          <p:cNvCxnSpPr>
            <a:cxnSpLocks/>
          </p:cNvCxnSpPr>
          <p:nvPr/>
        </p:nvCxnSpPr>
        <p:spPr>
          <a:xfrm>
            <a:off x="6866354" y="1663156"/>
            <a:ext cx="0" cy="40359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0A0B2E31-9BA6-4E92-9537-D917D7A01E81}"/>
              </a:ext>
            </a:extLst>
          </p:cNvPr>
          <p:cNvGraphicFramePr/>
          <p:nvPr>
            <p:extLst>
              <p:ext uri="{D42A27DB-BD31-4B8C-83A1-F6EECF244321}">
                <p14:modId xmlns:p14="http://schemas.microsoft.com/office/powerpoint/2010/main" val="1269313224"/>
              </p:ext>
            </p:extLst>
          </p:nvPr>
        </p:nvGraphicFramePr>
        <p:xfrm>
          <a:off x="824284" y="1280165"/>
          <a:ext cx="12084140" cy="4848225"/>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a:extLst>
              <a:ext uri="{FF2B5EF4-FFF2-40B4-BE49-F238E27FC236}">
                <a16:creationId xmlns:a16="http://schemas.microsoft.com/office/drawing/2014/main" id="{6664F2EA-D8F6-47DD-9982-07103594EBE4}"/>
              </a:ext>
            </a:extLst>
          </p:cNvPr>
          <p:cNvSpPr txBox="1"/>
          <p:nvPr/>
        </p:nvSpPr>
        <p:spPr>
          <a:xfrm rot="16200000">
            <a:off x="-1168012" y="3565747"/>
            <a:ext cx="3645404" cy="600805"/>
          </a:xfrm>
          <a:prstGeom prst="rect">
            <a:avLst/>
          </a:prstGeom>
          <a:noFill/>
        </p:spPr>
        <p:txBody>
          <a:bodyPr wrap="square">
            <a:spAutoFit/>
          </a:bodyPr>
          <a:lstStyle/>
          <a:p>
            <a:pPr algn="ctr" defTabSz="1008126">
              <a:lnSpc>
                <a:spcPct val="107000"/>
              </a:lnSpc>
              <a:spcAft>
                <a:spcPts val="882"/>
              </a:spcAft>
            </a:pPr>
            <a:r>
              <a:rPr lang="en-GB" sz="1544" b="1" dirty="0">
                <a:solidFill>
                  <a:schemeClr val="bg1"/>
                </a:solidFill>
                <a:ea typeface="Cambria" panose="02040503050406030204" pitchFamily="18" charset="0"/>
                <a:cs typeface="Arial" panose="020B0604020202020204" pitchFamily="34" charset="0"/>
              </a:rPr>
              <a:t>% of 16-34 monthly users of each format who feel positive towards ads</a:t>
            </a:r>
            <a:endParaRPr lang="en-GB" sz="1544" b="1" dirty="0">
              <a:solidFill>
                <a:schemeClr val="bg1"/>
              </a:solidFill>
              <a:ea typeface="Trebuchet MS" panose="020B0603020202020204" pitchFamily="34" charset="0"/>
              <a:cs typeface="Trebuchet MS" panose="020B0603020202020204" pitchFamily="34" charset="0"/>
            </a:endParaRPr>
          </a:p>
        </p:txBody>
      </p:sp>
      <p:sp>
        <p:nvSpPr>
          <p:cNvPr id="42" name="TextBox 41">
            <a:extLst>
              <a:ext uri="{FF2B5EF4-FFF2-40B4-BE49-F238E27FC236}">
                <a16:creationId xmlns:a16="http://schemas.microsoft.com/office/drawing/2014/main" id="{AFD99470-6AD6-4FE6-BEF1-06BCE720859E}"/>
              </a:ext>
            </a:extLst>
          </p:cNvPr>
          <p:cNvSpPr txBox="1"/>
          <p:nvPr/>
        </p:nvSpPr>
        <p:spPr>
          <a:xfrm>
            <a:off x="3601671" y="6271133"/>
            <a:ext cx="6529366" cy="328103"/>
          </a:xfrm>
          <a:prstGeom prst="rect">
            <a:avLst/>
          </a:prstGeom>
          <a:noFill/>
        </p:spPr>
        <p:txBody>
          <a:bodyPr wrap="square">
            <a:spAutoFit/>
          </a:bodyPr>
          <a:lstStyle/>
          <a:p>
            <a:pPr algn="ctr" defTabSz="1008126">
              <a:lnSpc>
                <a:spcPct val="107000"/>
              </a:lnSpc>
              <a:spcAft>
                <a:spcPts val="882"/>
              </a:spcAft>
            </a:pPr>
            <a:r>
              <a:rPr lang="en-GB" sz="1544" b="1" dirty="0">
                <a:solidFill>
                  <a:schemeClr val="bg1"/>
                </a:solidFill>
                <a:ea typeface="Cambria" panose="02040503050406030204" pitchFamily="18" charset="0"/>
                <a:cs typeface="Arial" panose="020B0604020202020204" pitchFamily="34" charset="0"/>
              </a:rPr>
              <a:t>% of 16-34 monthly users of each format who pay attention to ads</a:t>
            </a:r>
            <a:endParaRPr lang="en-GB" sz="1544" b="1" dirty="0">
              <a:solidFill>
                <a:schemeClr val="bg1"/>
              </a:solidFill>
              <a:ea typeface="Trebuchet MS" panose="020B0603020202020204" pitchFamily="34" charset="0"/>
              <a:cs typeface="Trebuchet MS" panose="020B0603020202020204" pitchFamily="34" charset="0"/>
            </a:endParaRPr>
          </a:p>
        </p:txBody>
      </p:sp>
      <p:pic>
        <p:nvPicPr>
          <p:cNvPr id="11" name="Picture 10">
            <a:extLst>
              <a:ext uri="{FF2B5EF4-FFF2-40B4-BE49-F238E27FC236}">
                <a16:creationId xmlns:a16="http://schemas.microsoft.com/office/drawing/2014/main" id="{B838CAEA-565F-4ED9-A6D8-0E4E589798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9990" y="7223044"/>
            <a:ext cx="1233942" cy="179260"/>
          </a:xfrm>
          <a:prstGeom prst="rect">
            <a:avLst/>
          </a:prstGeom>
        </p:spPr>
      </p:pic>
    </p:spTree>
    <p:extLst>
      <p:ext uri="{BB962C8B-B14F-4D97-AF65-F5344CB8AC3E}">
        <p14:creationId xmlns:p14="http://schemas.microsoft.com/office/powerpoint/2010/main" val="12996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32E9EA8-CFA2-4441-B67C-2ADAE68726C5}"/>
              </a:ext>
            </a:extLst>
          </p:cNvPr>
          <p:cNvSpPr>
            <a:spLocks noGrp="1"/>
          </p:cNvSpPr>
          <p:nvPr>
            <p:ph type="body" sz="quarter" idx="10"/>
          </p:nvPr>
        </p:nvSpPr>
        <p:spPr/>
        <p:txBody>
          <a:bodyPr/>
          <a:lstStyle/>
          <a:p>
            <a:r>
              <a:rPr lang="en-GB" dirty="0"/>
              <a:t>WATCH THIS SPACE FOR MORE ON ATTENTION IN CINEMA LATER IN 2022…</a:t>
            </a:r>
          </a:p>
        </p:txBody>
      </p:sp>
    </p:spTree>
    <p:extLst>
      <p:ext uri="{BB962C8B-B14F-4D97-AF65-F5344CB8AC3E}">
        <p14:creationId xmlns:p14="http://schemas.microsoft.com/office/powerpoint/2010/main" val="150259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B1F6045-877B-47D7-BCED-A9FF587A6202}"/>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1" y="-92990"/>
            <a:ext cx="13442950" cy="7069863"/>
          </a:xfrm>
          <a:prstGeom prst="rect">
            <a:avLst/>
          </a:prstGeom>
        </p:spPr>
      </p:pic>
    </p:spTree>
    <p:extLst>
      <p:ext uri="{BB962C8B-B14F-4D97-AF65-F5344CB8AC3E}">
        <p14:creationId xmlns:p14="http://schemas.microsoft.com/office/powerpoint/2010/main" val="31002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5222AC-E9FD-424B-82CE-3BA2478C7EAF}"/>
              </a:ext>
            </a:extLst>
          </p:cNvPr>
          <p:cNvSpPr>
            <a:spLocks noGrp="1"/>
          </p:cNvSpPr>
          <p:nvPr>
            <p:ph type="title"/>
          </p:nvPr>
        </p:nvSpPr>
        <p:spPr/>
        <p:txBody>
          <a:bodyPr/>
          <a:lstStyle/>
          <a:p>
            <a:r>
              <a:rPr lang="en-US" dirty="0"/>
              <a:t>TV’s SURGE IN SPEND FROM </a:t>
            </a:r>
            <a:r>
              <a:rPr lang="en-US" dirty="0">
                <a:solidFill>
                  <a:schemeClr val="tx2"/>
                </a:solidFill>
              </a:rPr>
              <a:t>ONLINE BORN </a:t>
            </a:r>
            <a:r>
              <a:rPr lang="en-US" dirty="0"/>
              <a:t>BUSINESSES is EXTENDING TO CINEMA</a:t>
            </a:r>
            <a:endParaRPr lang="en-GB" dirty="0"/>
          </a:p>
        </p:txBody>
      </p:sp>
      <p:sp>
        <p:nvSpPr>
          <p:cNvPr id="9" name="Text Placeholder 8">
            <a:extLst>
              <a:ext uri="{FF2B5EF4-FFF2-40B4-BE49-F238E27FC236}">
                <a16:creationId xmlns:a16="http://schemas.microsoft.com/office/drawing/2014/main" id="{E92C19C0-BD9B-4F7D-BC27-BA6AFF262682}"/>
              </a:ext>
            </a:extLst>
          </p:cNvPr>
          <p:cNvSpPr>
            <a:spLocks noGrp="1"/>
          </p:cNvSpPr>
          <p:nvPr>
            <p:ph type="body" sz="quarter" idx="14"/>
          </p:nvPr>
        </p:nvSpPr>
        <p:spPr/>
        <p:txBody>
          <a:bodyPr/>
          <a:lstStyle/>
          <a:p>
            <a:r>
              <a:rPr lang="en-GB" dirty="0"/>
              <a:t>Having established themselves with AV campaigns on TV, many online-born businesses are now also extending AV schedules to include the big screen</a:t>
            </a:r>
          </a:p>
        </p:txBody>
      </p:sp>
      <p:sp>
        <p:nvSpPr>
          <p:cNvPr id="8" name="Text Placeholder 7">
            <a:extLst>
              <a:ext uri="{FF2B5EF4-FFF2-40B4-BE49-F238E27FC236}">
                <a16:creationId xmlns:a16="http://schemas.microsoft.com/office/drawing/2014/main" id="{5D2D4D46-57E5-40E1-8A71-99DFFB2D66AB}"/>
              </a:ext>
            </a:extLst>
          </p:cNvPr>
          <p:cNvSpPr>
            <a:spLocks noGrp="1"/>
          </p:cNvSpPr>
          <p:nvPr>
            <p:ph type="body" sz="quarter" idx="11"/>
          </p:nvPr>
        </p:nvSpPr>
        <p:spPr/>
        <p:txBody>
          <a:bodyPr/>
          <a:lstStyle/>
          <a:p>
            <a:endParaRPr lang="en-GB"/>
          </a:p>
        </p:txBody>
      </p:sp>
      <p:sp>
        <p:nvSpPr>
          <p:cNvPr id="12" name="Text Placeholder 15">
            <a:extLst>
              <a:ext uri="{FF2B5EF4-FFF2-40B4-BE49-F238E27FC236}">
                <a16:creationId xmlns:a16="http://schemas.microsoft.com/office/drawing/2014/main" id="{22B1BF3F-80C9-4EC4-BB56-8797630FEAAD}"/>
              </a:ext>
            </a:extLst>
          </p:cNvPr>
          <p:cNvSpPr txBox="1">
            <a:spLocks/>
          </p:cNvSpPr>
          <p:nvPr/>
        </p:nvSpPr>
        <p:spPr>
          <a:xfrm>
            <a:off x="593575" y="4608402"/>
            <a:ext cx="1336709" cy="405825"/>
          </a:xfrm>
          <a:prstGeom prst="rect">
            <a:avLst/>
          </a:prstGeom>
        </p:spPr>
        <p:txBody>
          <a:bodyPr vert="horz" lIns="0" tIns="0" rIns="0" bIns="0" rtlCol="0" anchor="t" anchorCtr="0">
            <a:noAutofit/>
          </a:bodyPr>
          <a:lstStyle>
            <a:defPPr>
              <a:defRPr lang="en-US"/>
            </a:defPPr>
            <a:lvl1pPr indent="0" defTabSz="961706">
              <a:lnSpc>
                <a:spcPts val="1684"/>
              </a:lnSpc>
              <a:spcBef>
                <a:spcPts val="0"/>
              </a:spcBef>
              <a:buClr>
                <a:srgbClr val="FFFFFF"/>
              </a:buClr>
              <a:buSzPct val="100000"/>
              <a:buFont typeface="Arial"/>
              <a:buNone/>
              <a:defRPr sz="1400" b="1" baseline="0">
                <a:solidFill>
                  <a:srgbClr val="B6008D"/>
                </a:solidFill>
                <a:latin typeface="Aria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US" dirty="0"/>
              <a:t>Food Delivery</a:t>
            </a:r>
          </a:p>
        </p:txBody>
      </p:sp>
      <p:pic>
        <p:nvPicPr>
          <p:cNvPr id="13" name="Picture Placeholder 23">
            <a:extLst>
              <a:ext uri="{FF2B5EF4-FFF2-40B4-BE49-F238E27FC236}">
                <a16:creationId xmlns:a16="http://schemas.microsoft.com/office/drawing/2014/main" id="{3F5F6559-9000-4A87-8F0C-E8C8452D3C2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gray">
          <a:xfrm>
            <a:off x="3537959" y="4863322"/>
            <a:ext cx="1354008" cy="686853"/>
          </a:xfrm>
          <a:prstGeom prst="rect">
            <a:avLst/>
          </a:prstGeom>
        </p:spPr>
      </p:pic>
      <p:sp>
        <p:nvSpPr>
          <p:cNvPr id="14" name="Oval 13">
            <a:extLst>
              <a:ext uri="{FF2B5EF4-FFF2-40B4-BE49-F238E27FC236}">
                <a16:creationId xmlns:a16="http://schemas.microsoft.com/office/drawing/2014/main" id="{8EDDDAB3-7532-4713-951E-97EB82382E78}"/>
              </a:ext>
            </a:extLst>
          </p:cNvPr>
          <p:cNvSpPr/>
          <p:nvPr/>
        </p:nvSpPr>
        <p:spPr>
          <a:xfrm>
            <a:off x="476873" y="2186307"/>
            <a:ext cx="2419473" cy="2419473"/>
          </a:xfrm>
          <a:prstGeom prst="ellipse">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defRPr/>
            </a:pPr>
            <a:endParaRPr lang="en-US" dirty="0">
              <a:solidFill>
                <a:srgbClr val="000000"/>
              </a:solidFill>
              <a:latin typeface="Arial"/>
            </a:endParaRPr>
          </a:p>
        </p:txBody>
      </p:sp>
      <p:pic>
        <p:nvPicPr>
          <p:cNvPr id="15" name="Picture 2" descr="Cazoo: The better way to buy and sell a car online in the UK">
            <a:extLst>
              <a:ext uri="{FF2B5EF4-FFF2-40B4-BE49-F238E27FC236}">
                <a16:creationId xmlns:a16="http://schemas.microsoft.com/office/drawing/2014/main" id="{4959FC22-58D4-4DBD-9CDE-8BBEEA4049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78361" y="5301258"/>
            <a:ext cx="1419038" cy="2815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eliveroo logo and symbol, meaning, history, PNG">
            <a:extLst>
              <a:ext uri="{FF2B5EF4-FFF2-40B4-BE49-F238E27FC236}">
                <a16:creationId xmlns:a16="http://schemas.microsoft.com/office/drawing/2014/main" id="{464699F1-8716-4C99-8F3D-601487F95CE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2962" b="16178"/>
          <a:stretch/>
        </p:blipFill>
        <p:spPr bwMode="auto">
          <a:xfrm>
            <a:off x="400539" y="5101886"/>
            <a:ext cx="1501911" cy="5205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D366F7EA-471C-4904-B212-4F1CE0677D1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6898" y="2467382"/>
            <a:ext cx="916112" cy="2481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6B7F4248-6F25-4C74-A0D0-9D4EDBF5FBC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091641" y="2434507"/>
            <a:ext cx="1180594" cy="361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58A5B30-AA40-4435-990C-A67DD4483AA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8144" y="2873207"/>
            <a:ext cx="931237" cy="526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LinkedIn logo and symbol, meaning, history, PNG">
            <a:extLst>
              <a:ext uri="{FF2B5EF4-FFF2-40B4-BE49-F238E27FC236}">
                <a16:creationId xmlns:a16="http://schemas.microsoft.com/office/drawing/2014/main" id="{C57C5800-4269-4790-8252-6F3417B04F4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6194" b="22569"/>
          <a:stretch/>
        </p:blipFill>
        <p:spPr bwMode="auto">
          <a:xfrm>
            <a:off x="9820951" y="3076390"/>
            <a:ext cx="1129104" cy="3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Peloton Logo, history, meaning, symbol, PNG">
            <a:extLst>
              <a:ext uri="{FF2B5EF4-FFF2-40B4-BE49-F238E27FC236}">
                <a16:creationId xmlns:a16="http://schemas.microsoft.com/office/drawing/2014/main" id="{9F393BE4-34CA-44CE-8C1E-22C0DEBF64FE}"/>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19347" b="14564"/>
          <a:stretch/>
        </p:blipFill>
        <p:spPr bwMode="auto">
          <a:xfrm>
            <a:off x="6187484" y="5159662"/>
            <a:ext cx="1703575" cy="6304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Sky logos | Sky Group">
            <a:extLst>
              <a:ext uri="{FF2B5EF4-FFF2-40B4-BE49-F238E27FC236}">
                <a16:creationId xmlns:a16="http://schemas.microsoft.com/office/drawing/2014/main" id="{5CAFEB06-B260-42B7-B532-375E31162F3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161665" y="2982151"/>
            <a:ext cx="1019887" cy="3262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TikTok logo and symbol, meaning, history, PNG">
            <a:extLst>
              <a:ext uri="{FF2B5EF4-FFF2-40B4-BE49-F238E27FC236}">
                <a16:creationId xmlns:a16="http://schemas.microsoft.com/office/drawing/2014/main" id="{E4AD8929-D19E-4E79-BCE0-8EB2D9258FA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10225" b="12745"/>
          <a:stretch/>
        </p:blipFill>
        <p:spPr bwMode="auto">
          <a:xfrm>
            <a:off x="9740719" y="2441273"/>
            <a:ext cx="1129103" cy="488682"/>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32" descr="THE NEW INSTAGRAM LOGO PNG 2022">
            <a:extLst>
              <a:ext uri="{FF2B5EF4-FFF2-40B4-BE49-F238E27FC236}">
                <a16:creationId xmlns:a16="http://schemas.microsoft.com/office/drawing/2014/main" id="{1BF599D4-8D28-43D8-B302-D323ED5E1B1F}"/>
              </a:ext>
            </a:extLst>
          </p:cNvPr>
          <p:cNvSpPr>
            <a:spLocks noChangeAspect="1" noChangeArrowheads="1"/>
          </p:cNvSpPr>
          <p:nvPr/>
        </p:nvSpPr>
        <p:spPr bwMode="auto">
          <a:xfrm>
            <a:off x="6379138" y="3912119"/>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defTabSz="1007982"/>
            <a:endParaRPr lang="en-US" sz="1985">
              <a:solidFill>
                <a:srgbClr val="00BFD6"/>
              </a:solidFill>
              <a:latin typeface="Arial"/>
            </a:endParaRPr>
          </a:p>
        </p:txBody>
      </p:sp>
      <p:pic>
        <p:nvPicPr>
          <p:cNvPr id="25" name="Picture 24">
            <a:extLst>
              <a:ext uri="{FF2B5EF4-FFF2-40B4-BE49-F238E27FC236}">
                <a16:creationId xmlns:a16="http://schemas.microsoft.com/office/drawing/2014/main" id="{3E3C2E0B-4933-4975-8420-74C3E50C311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646187" y="2998730"/>
            <a:ext cx="513364" cy="512938"/>
          </a:xfrm>
          <a:prstGeom prst="rect">
            <a:avLst/>
          </a:prstGeom>
        </p:spPr>
      </p:pic>
      <p:pic>
        <p:nvPicPr>
          <p:cNvPr id="26" name="Picture 34" descr="Facebook logo and symbol, meaning, history, PNG">
            <a:extLst>
              <a:ext uri="{FF2B5EF4-FFF2-40B4-BE49-F238E27FC236}">
                <a16:creationId xmlns:a16="http://schemas.microsoft.com/office/drawing/2014/main" id="{7ED9C3F9-5C77-4E7A-BC4F-56FE1127A72C}"/>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1250581" y="2508518"/>
            <a:ext cx="1263861" cy="3541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Confused.com Logo Vector – Brands Logos">
            <a:extLst>
              <a:ext uri="{FF2B5EF4-FFF2-40B4-BE49-F238E27FC236}">
                <a16:creationId xmlns:a16="http://schemas.microsoft.com/office/drawing/2014/main" id="{B89B4727-F6E2-4625-A637-91872B055617}"/>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866849" y="2451783"/>
            <a:ext cx="1684865" cy="2971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8" descr="Go Compare Vector Logo - Download Free SVG Icon | Worldvectorlogo">
            <a:extLst>
              <a:ext uri="{FF2B5EF4-FFF2-40B4-BE49-F238E27FC236}">
                <a16:creationId xmlns:a16="http://schemas.microsoft.com/office/drawing/2014/main" id="{845F6F00-2B6C-463D-9585-796778D01578}"/>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789401" y="3199689"/>
            <a:ext cx="1499647" cy="2467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0">
            <a:extLst>
              <a:ext uri="{FF2B5EF4-FFF2-40B4-BE49-F238E27FC236}">
                <a16:creationId xmlns:a16="http://schemas.microsoft.com/office/drawing/2014/main" id="{19339602-B8B9-4C0E-AB10-6F9C59D6D745}"/>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232415" y="2981054"/>
            <a:ext cx="789905" cy="8370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5FB12B57-9E03-4731-9077-30F89E76FA6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643771" y="5686457"/>
            <a:ext cx="1202452" cy="554499"/>
          </a:xfrm>
          <a:prstGeom prst="rect">
            <a:avLst/>
          </a:prstGeom>
        </p:spPr>
      </p:pic>
      <p:sp>
        <p:nvSpPr>
          <p:cNvPr id="31" name="Text Placeholder 15">
            <a:extLst>
              <a:ext uri="{FF2B5EF4-FFF2-40B4-BE49-F238E27FC236}">
                <a16:creationId xmlns:a16="http://schemas.microsoft.com/office/drawing/2014/main" id="{F7EC8C7C-2856-467F-88F1-7B1D9928924C}"/>
              </a:ext>
            </a:extLst>
          </p:cNvPr>
          <p:cNvSpPr txBox="1">
            <a:spLocks/>
          </p:cNvSpPr>
          <p:nvPr/>
        </p:nvSpPr>
        <p:spPr bwMode="gray">
          <a:xfrm>
            <a:off x="3288391" y="4589399"/>
            <a:ext cx="1795081" cy="40582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706"/>
            <a:r>
              <a:rPr lang="en-US" dirty="0">
                <a:solidFill>
                  <a:srgbClr val="B6008D"/>
                </a:solidFill>
                <a:latin typeface="Arial"/>
              </a:rPr>
              <a:t>Online Marketplaces</a:t>
            </a:r>
          </a:p>
        </p:txBody>
      </p:sp>
      <p:sp>
        <p:nvSpPr>
          <p:cNvPr id="32" name="Text Placeholder 15">
            <a:extLst>
              <a:ext uri="{FF2B5EF4-FFF2-40B4-BE49-F238E27FC236}">
                <a16:creationId xmlns:a16="http://schemas.microsoft.com/office/drawing/2014/main" id="{C803D2C0-23BE-4D21-B335-2A8CC2DF5C93}"/>
              </a:ext>
            </a:extLst>
          </p:cNvPr>
          <p:cNvSpPr txBox="1">
            <a:spLocks/>
          </p:cNvSpPr>
          <p:nvPr/>
        </p:nvSpPr>
        <p:spPr bwMode="gray">
          <a:xfrm>
            <a:off x="10441331" y="1833509"/>
            <a:ext cx="1410147" cy="41749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706"/>
            <a:r>
              <a:rPr lang="en-US" dirty="0">
                <a:solidFill>
                  <a:srgbClr val="B6008D"/>
                </a:solidFill>
                <a:latin typeface="Arial"/>
              </a:rPr>
              <a:t>Social Media</a:t>
            </a:r>
          </a:p>
        </p:txBody>
      </p:sp>
      <p:sp>
        <p:nvSpPr>
          <p:cNvPr id="33" name="Text Placeholder 15">
            <a:extLst>
              <a:ext uri="{FF2B5EF4-FFF2-40B4-BE49-F238E27FC236}">
                <a16:creationId xmlns:a16="http://schemas.microsoft.com/office/drawing/2014/main" id="{25FDC1F2-47FE-4F76-959D-84B680AB1402}"/>
              </a:ext>
            </a:extLst>
          </p:cNvPr>
          <p:cNvSpPr txBox="1">
            <a:spLocks/>
          </p:cNvSpPr>
          <p:nvPr/>
        </p:nvSpPr>
        <p:spPr bwMode="gray">
          <a:xfrm>
            <a:off x="4951238" y="1820430"/>
            <a:ext cx="3276696" cy="40582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defTabSz="961706"/>
            <a:r>
              <a:rPr lang="en-US" dirty="0">
                <a:solidFill>
                  <a:srgbClr val="B6008D"/>
                </a:solidFill>
                <a:latin typeface="Arial"/>
              </a:rPr>
              <a:t>Price Comparison Websites</a:t>
            </a:r>
          </a:p>
        </p:txBody>
      </p:sp>
      <p:sp>
        <p:nvSpPr>
          <p:cNvPr id="34" name="Text Placeholder 15">
            <a:extLst>
              <a:ext uri="{FF2B5EF4-FFF2-40B4-BE49-F238E27FC236}">
                <a16:creationId xmlns:a16="http://schemas.microsoft.com/office/drawing/2014/main" id="{353AA48C-42A1-495A-8FCA-3E9D58F106E1}"/>
              </a:ext>
            </a:extLst>
          </p:cNvPr>
          <p:cNvSpPr txBox="1">
            <a:spLocks/>
          </p:cNvSpPr>
          <p:nvPr/>
        </p:nvSpPr>
        <p:spPr bwMode="gray">
          <a:xfrm>
            <a:off x="1025328" y="1834027"/>
            <a:ext cx="1804958" cy="40582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706"/>
            <a:r>
              <a:rPr lang="en-US" dirty="0">
                <a:solidFill>
                  <a:srgbClr val="B6008D"/>
                </a:solidFill>
                <a:latin typeface="Arial"/>
              </a:rPr>
              <a:t>Streaming Platforms</a:t>
            </a:r>
          </a:p>
        </p:txBody>
      </p:sp>
      <p:sp>
        <p:nvSpPr>
          <p:cNvPr id="35" name="Text Placeholder 15">
            <a:extLst>
              <a:ext uri="{FF2B5EF4-FFF2-40B4-BE49-F238E27FC236}">
                <a16:creationId xmlns:a16="http://schemas.microsoft.com/office/drawing/2014/main" id="{14376A1C-2D76-45EA-A961-AC98A91D421C}"/>
              </a:ext>
            </a:extLst>
          </p:cNvPr>
          <p:cNvSpPr txBox="1">
            <a:spLocks/>
          </p:cNvSpPr>
          <p:nvPr/>
        </p:nvSpPr>
        <p:spPr bwMode="gray">
          <a:xfrm>
            <a:off x="8838240" y="4618139"/>
            <a:ext cx="1804958" cy="40582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706"/>
            <a:r>
              <a:rPr lang="en-US" dirty="0">
                <a:solidFill>
                  <a:srgbClr val="B6008D"/>
                </a:solidFill>
                <a:latin typeface="Arial"/>
              </a:rPr>
              <a:t>Used Cars</a:t>
            </a:r>
          </a:p>
        </p:txBody>
      </p:sp>
      <p:sp>
        <p:nvSpPr>
          <p:cNvPr id="36" name="Text Placeholder 15">
            <a:extLst>
              <a:ext uri="{FF2B5EF4-FFF2-40B4-BE49-F238E27FC236}">
                <a16:creationId xmlns:a16="http://schemas.microsoft.com/office/drawing/2014/main" id="{0B20327C-CB93-417C-B5B9-D7CF39DAD570}"/>
              </a:ext>
            </a:extLst>
          </p:cNvPr>
          <p:cNvSpPr txBox="1">
            <a:spLocks/>
          </p:cNvSpPr>
          <p:nvPr/>
        </p:nvSpPr>
        <p:spPr bwMode="gray">
          <a:xfrm>
            <a:off x="6636502" y="4630658"/>
            <a:ext cx="981126" cy="40582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961706"/>
            <a:r>
              <a:rPr lang="en-US" dirty="0">
                <a:solidFill>
                  <a:srgbClr val="B6008D"/>
                </a:solidFill>
                <a:latin typeface="Arial"/>
              </a:rPr>
              <a:t>Exercise</a:t>
            </a:r>
          </a:p>
        </p:txBody>
      </p:sp>
      <p:cxnSp>
        <p:nvCxnSpPr>
          <p:cNvPr id="37" name="Straight Connector 36">
            <a:extLst>
              <a:ext uri="{FF2B5EF4-FFF2-40B4-BE49-F238E27FC236}">
                <a16:creationId xmlns:a16="http://schemas.microsoft.com/office/drawing/2014/main" id="{1319AB68-E464-4070-9E16-660DE6A93F9D}"/>
              </a:ext>
            </a:extLst>
          </p:cNvPr>
          <p:cNvCxnSpPr/>
          <p:nvPr/>
        </p:nvCxnSpPr>
        <p:spPr>
          <a:xfrm>
            <a:off x="4057063" y="1737925"/>
            <a:ext cx="0" cy="2245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039B03-2CEB-40B7-993A-15E1610B3ABF}"/>
              </a:ext>
            </a:extLst>
          </p:cNvPr>
          <p:cNvCxnSpPr>
            <a:cxnSpLocks/>
          </p:cNvCxnSpPr>
          <p:nvPr/>
        </p:nvCxnSpPr>
        <p:spPr>
          <a:xfrm>
            <a:off x="9014883" y="1737925"/>
            <a:ext cx="0" cy="2245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70C83C-98DC-47F4-BC44-4B329D12C204}"/>
              </a:ext>
            </a:extLst>
          </p:cNvPr>
          <p:cNvCxnSpPr/>
          <p:nvPr/>
        </p:nvCxnSpPr>
        <p:spPr>
          <a:xfrm>
            <a:off x="2504283" y="4801321"/>
            <a:ext cx="0" cy="1248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F9A13F1-329C-4964-80D8-F0383708D256}"/>
              </a:ext>
            </a:extLst>
          </p:cNvPr>
          <p:cNvCxnSpPr/>
          <p:nvPr/>
        </p:nvCxnSpPr>
        <p:spPr>
          <a:xfrm>
            <a:off x="5814722" y="4801322"/>
            <a:ext cx="0" cy="1248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E8340F-E3CE-4D93-BDFF-3C65456B7C00}"/>
              </a:ext>
            </a:extLst>
          </p:cNvPr>
          <p:cNvCxnSpPr/>
          <p:nvPr/>
        </p:nvCxnSpPr>
        <p:spPr>
          <a:xfrm>
            <a:off x="8313767" y="4780562"/>
            <a:ext cx="0" cy="1248538"/>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A8A57E1-7C5F-403E-9B02-DBDE3895207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718226" y="2239852"/>
            <a:ext cx="2026890" cy="805689"/>
          </a:xfrm>
          <a:prstGeom prst="rect">
            <a:avLst/>
          </a:prstGeom>
        </p:spPr>
      </p:pic>
      <p:pic>
        <p:nvPicPr>
          <p:cNvPr id="42" name="Picture 41">
            <a:extLst>
              <a:ext uri="{FF2B5EF4-FFF2-40B4-BE49-F238E27FC236}">
                <a16:creationId xmlns:a16="http://schemas.microsoft.com/office/drawing/2014/main" id="{B290B6BE-82D0-4567-ADC9-42BD79EEDA43}"/>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685132" y="5109042"/>
            <a:ext cx="2290903" cy="572726"/>
          </a:xfrm>
          <a:prstGeom prst="rect">
            <a:avLst/>
          </a:prstGeom>
        </p:spPr>
      </p:pic>
      <p:cxnSp>
        <p:nvCxnSpPr>
          <p:cNvPr id="43" name="Straight Connector 42">
            <a:extLst>
              <a:ext uri="{FF2B5EF4-FFF2-40B4-BE49-F238E27FC236}">
                <a16:creationId xmlns:a16="http://schemas.microsoft.com/office/drawing/2014/main" id="{99A8B758-A485-4144-ACBB-AEB44CA78B2B}"/>
              </a:ext>
            </a:extLst>
          </p:cNvPr>
          <p:cNvCxnSpPr/>
          <p:nvPr/>
        </p:nvCxnSpPr>
        <p:spPr>
          <a:xfrm>
            <a:off x="10341265" y="4734833"/>
            <a:ext cx="0" cy="1248538"/>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 Placeholder 15">
            <a:extLst>
              <a:ext uri="{FF2B5EF4-FFF2-40B4-BE49-F238E27FC236}">
                <a16:creationId xmlns:a16="http://schemas.microsoft.com/office/drawing/2014/main" id="{F8FDE975-DA28-4AA2-9EFB-30494A2F6F8B}"/>
              </a:ext>
            </a:extLst>
          </p:cNvPr>
          <p:cNvSpPr txBox="1">
            <a:spLocks/>
          </p:cNvSpPr>
          <p:nvPr/>
        </p:nvSpPr>
        <p:spPr bwMode="gray">
          <a:xfrm>
            <a:off x="10837877" y="4589399"/>
            <a:ext cx="1804958" cy="40582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defTabSz="961706"/>
            <a:r>
              <a:rPr lang="en-US" dirty="0">
                <a:solidFill>
                  <a:srgbClr val="B6008D"/>
                </a:solidFill>
                <a:latin typeface="Arial"/>
              </a:rPr>
              <a:t>Gambling</a:t>
            </a:r>
          </a:p>
        </p:txBody>
      </p:sp>
      <p:pic>
        <p:nvPicPr>
          <p:cNvPr id="5" name="Picture 4">
            <a:extLst>
              <a:ext uri="{FF2B5EF4-FFF2-40B4-BE49-F238E27FC236}">
                <a16:creationId xmlns:a16="http://schemas.microsoft.com/office/drawing/2014/main" id="{F9BC114F-9867-4316-AE47-EA86400983D0}"/>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0934792" y="5710131"/>
            <a:ext cx="1555979" cy="622392"/>
          </a:xfrm>
          <a:prstGeom prst="rect">
            <a:avLst/>
          </a:prstGeom>
        </p:spPr>
      </p:pic>
    </p:spTree>
    <p:extLst>
      <p:ext uri="{BB962C8B-B14F-4D97-AF65-F5344CB8AC3E}">
        <p14:creationId xmlns:p14="http://schemas.microsoft.com/office/powerpoint/2010/main" val="282117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76D3F7-B576-4D7B-B82B-938146E202A1}"/>
              </a:ext>
            </a:extLst>
          </p:cNvPr>
          <p:cNvSpPr>
            <a:spLocks noGrp="1"/>
          </p:cNvSpPr>
          <p:nvPr>
            <p:ph type="body" sz="quarter" idx="11"/>
          </p:nvPr>
        </p:nvSpPr>
        <p:spPr/>
        <p:txBody>
          <a:bodyPr/>
          <a:lstStyle/>
          <a:p>
            <a:r>
              <a:rPr lang="en-GB" dirty="0"/>
              <a:t>Source: </a:t>
            </a:r>
            <a:r>
              <a:rPr lang="en-GB" dirty="0" err="1"/>
              <a:t>Comscore</a:t>
            </a:r>
            <a:endParaRPr lang="en-GB" dirty="0"/>
          </a:p>
        </p:txBody>
      </p:sp>
      <p:sp>
        <p:nvSpPr>
          <p:cNvPr id="3" name="Title 2">
            <a:extLst>
              <a:ext uri="{FF2B5EF4-FFF2-40B4-BE49-F238E27FC236}">
                <a16:creationId xmlns:a16="http://schemas.microsoft.com/office/drawing/2014/main" id="{CA69A5F9-1DDA-4B28-A9B0-F8EB996D6D22}"/>
              </a:ext>
            </a:extLst>
          </p:cNvPr>
          <p:cNvSpPr>
            <a:spLocks noGrp="1"/>
          </p:cNvSpPr>
          <p:nvPr>
            <p:ph type="title"/>
          </p:nvPr>
        </p:nvSpPr>
        <p:spPr>
          <a:xfrm>
            <a:off x="223701" y="276927"/>
            <a:ext cx="12413343" cy="285585"/>
          </a:xfrm>
        </p:spPr>
        <p:txBody>
          <a:bodyPr/>
          <a:lstStyle/>
          <a:p>
            <a:r>
              <a:rPr lang="en-GB" dirty="0"/>
              <a:t>2021 CINEMA IN THE UK – THE NUMBERS</a:t>
            </a:r>
          </a:p>
        </p:txBody>
      </p:sp>
      <p:sp>
        <p:nvSpPr>
          <p:cNvPr id="5" name="Oval 4">
            <a:extLst>
              <a:ext uri="{FF2B5EF4-FFF2-40B4-BE49-F238E27FC236}">
                <a16:creationId xmlns:a16="http://schemas.microsoft.com/office/drawing/2014/main" id="{F8FC4B18-3B6E-446F-9C29-511461BBC10C}"/>
              </a:ext>
            </a:extLst>
          </p:cNvPr>
          <p:cNvSpPr/>
          <p:nvPr/>
        </p:nvSpPr>
        <p:spPr>
          <a:xfrm>
            <a:off x="620122" y="1345266"/>
            <a:ext cx="3383280" cy="3303270"/>
          </a:xfrm>
          <a:prstGeom prst="ellipse">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4400" b="1" dirty="0">
                <a:solidFill>
                  <a:srgbClr val="FFFFFF"/>
                </a:solidFill>
              </a:rPr>
              <a:t>£556.9m</a:t>
            </a:r>
          </a:p>
        </p:txBody>
      </p:sp>
      <p:sp>
        <p:nvSpPr>
          <p:cNvPr id="6" name="Oval 5">
            <a:extLst>
              <a:ext uri="{FF2B5EF4-FFF2-40B4-BE49-F238E27FC236}">
                <a16:creationId xmlns:a16="http://schemas.microsoft.com/office/drawing/2014/main" id="{D598B2C9-1CAA-4F17-B500-513E53DC4B40}"/>
              </a:ext>
            </a:extLst>
          </p:cNvPr>
          <p:cNvSpPr/>
          <p:nvPr/>
        </p:nvSpPr>
        <p:spPr>
          <a:xfrm>
            <a:off x="4738732" y="1345266"/>
            <a:ext cx="3383280" cy="3303270"/>
          </a:xfrm>
          <a:prstGeom prst="ellipse">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6000" b="1" dirty="0">
                <a:solidFill>
                  <a:srgbClr val="FFFFFF"/>
                </a:solidFill>
              </a:rPr>
              <a:t>497</a:t>
            </a:r>
          </a:p>
        </p:txBody>
      </p:sp>
      <p:sp>
        <p:nvSpPr>
          <p:cNvPr id="7" name="Oval 6">
            <a:extLst>
              <a:ext uri="{FF2B5EF4-FFF2-40B4-BE49-F238E27FC236}">
                <a16:creationId xmlns:a16="http://schemas.microsoft.com/office/drawing/2014/main" id="{977BE80E-D961-481D-B153-23590CD1178A}"/>
              </a:ext>
            </a:extLst>
          </p:cNvPr>
          <p:cNvSpPr/>
          <p:nvPr/>
        </p:nvSpPr>
        <p:spPr>
          <a:xfrm>
            <a:off x="8857195" y="1345266"/>
            <a:ext cx="3383280" cy="3303270"/>
          </a:xfrm>
          <a:prstGeom prst="ellipse">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6000" b="1" dirty="0">
                <a:solidFill>
                  <a:srgbClr val="FFFFFF"/>
                </a:solidFill>
              </a:rPr>
              <a:t>74m</a:t>
            </a:r>
          </a:p>
        </p:txBody>
      </p:sp>
      <p:sp>
        <p:nvSpPr>
          <p:cNvPr id="8" name="TextBox 7">
            <a:extLst>
              <a:ext uri="{FF2B5EF4-FFF2-40B4-BE49-F238E27FC236}">
                <a16:creationId xmlns:a16="http://schemas.microsoft.com/office/drawing/2014/main" id="{6875BBEC-3908-45A5-86C3-FDA6239C30C2}"/>
              </a:ext>
            </a:extLst>
          </p:cNvPr>
          <p:cNvSpPr txBox="1"/>
          <p:nvPr/>
        </p:nvSpPr>
        <p:spPr>
          <a:xfrm>
            <a:off x="911225" y="4942388"/>
            <a:ext cx="2801073" cy="677108"/>
          </a:xfrm>
          <a:prstGeom prst="rect">
            <a:avLst/>
          </a:prstGeom>
          <a:noFill/>
          <a:ln>
            <a:noFill/>
          </a:ln>
        </p:spPr>
        <p:txBody>
          <a:bodyPr wrap="square" rtlCol="0">
            <a:spAutoFit/>
          </a:bodyPr>
          <a:lstStyle/>
          <a:p>
            <a:pPr algn="ctr"/>
            <a:r>
              <a:rPr lang="en-GB" dirty="0">
                <a:solidFill>
                  <a:schemeClr val="accent6"/>
                </a:solidFill>
              </a:rPr>
              <a:t>UK Box Office grew by 88% vs. 2020</a:t>
            </a:r>
          </a:p>
        </p:txBody>
      </p:sp>
      <p:sp>
        <p:nvSpPr>
          <p:cNvPr id="9" name="TextBox 8">
            <a:extLst>
              <a:ext uri="{FF2B5EF4-FFF2-40B4-BE49-F238E27FC236}">
                <a16:creationId xmlns:a16="http://schemas.microsoft.com/office/drawing/2014/main" id="{6DBF7AC1-A1B1-49B5-8733-5286C9567C62}"/>
              </a:ext>
            </a:extLst>
          </p:cNvPr>
          <p:cNvSpPr txBox="1"/>
          <p:nvPr/>
        </p:nvSpPr>
        <p:spPr>
          <a:xfrm>
            <a:off x="5029835" y="4942388"/>
            <a:ext cx="2801073" cy="1261884"/>
          </a:xfrm>
          <a:prstGeom prst="rect">
            <a:avLst/>
          </a:prstGeom>
          <a:noFill/>
          <a:ln>
            <a:noFill/>
          </a:ln>
        </p:spPr>
        <p:txBody>
          <a:bodyPr wrap="square" rtlCol="0">
            <a:spAutoFit/>
          </a:bodyPr>
          <a:lstStyle/>
          <a:p>
            <a:pPr algn="ctr"/>
            <a:r>
              <a:rPr lang="en-GB" dirty="0">
                <a:solidFill>
                  <a:schemeClr val="accent6"/>
                </a:solidFill>
              </a:rPr>
              <a:t>Number of titles released was up 12% YOY and only -20% down on 2019’s peak</a:t>
            </a:r>
          </a:p>
        </p:txBody>
      </p:sp>
      <p:sp>
        <p:nvSpPr>
          <p:cNvPr id="10" name="TextBox 9">
            <a:extLst>
              <a:ext uri="{FF2B5EF4-FFF2-40B4-BE49-F238E27FC236}">
                <a16:creationId xmlns:a16="http://schemas.microsoft.com/office/drawing/2014/main" id="{EAA3DB77-2C0E-45DE-B847-D734477A6B80}"/>
              </a:ext>
            </a:extLst>
          </p:cNvPr>
          <p:cNvSpPr txBox="1"/>
          <p:nvPr/>
        </p:nvSpPr>
        <p:spPr>
          <a:xfrm>
            <a:off x="9148445" y="4942388"/>
            <a:ext cx="2801073" cy="677108"/>
          </a:xfrm>
          <a:prstGeom prst="rect">
            <a:avLst/>
          </a:prstGeom>
          <a:noFill/>
          <a:ln>
            <a:noFill/>
          </a:ln>
        </p:spPr>
        <p:txBody>
          <a:bodyPr wrap="square" rtlCol="0">
            <a:spAutoFit/>
          </a:bodyPr>
          <a:lstStyle/>
          <a:p>
            <a:pPr algn="ctr"/>
            <a:r>
              <a:rPr lang="en-GB" dirty="0">
                <a:solidFill>
                  <a:schemeClr val="accent6"/>
                </a:solidFill>
              </a:rPr>
              <a:t>Industry admissions up by 68% YOY</a:t>
            </a:r>
          </a:p>
        </p:txBody>
      </p:sp>
    </p:spTree>
    <p:extLst>
      <p:ext uri="{BB962C8B-B14F-4D97-AF65-F5344CB8AC3E}">
        <p14:creationId xmlns:p14="http://schemas.microsoft.com/office/powerpoint/2010/main" val="234248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90847"/>
            <a:ext cx="3116263" cy="243656"/>
          </a:xfrm>
        </p:spPr>
        <p:txBody>
          <a:bodyPr/>
          <a:lstStyle/>
          <a:p>
            <a:r>
              <a:rPr lang="en-US" dirty="0"/>
              <a:t>Source: DCM</a:t>
            </a:r>
          </a:p>
        </p:txBody>
      </p:sp>
      <p:sp>
        <p:nvSpPr>
          <p:cNvPr id="3" name="Title 2"/>
          <p:cNvSpPr>
            <a:spLocks noGrp="1"/>
          </p:cNvSpPr>
          <p:nvPr>
            <p:ph type="title"/>
          </p:nvPr>
        </p:nvSpPr>
        <p:spPr/>
        <p:txBody>
          <a:bodyPr/>
          <a:lstStyle/>
          <a:p>
            <a:r>
              <a:rPr lang="en-US" dirty="0"/>
              <a:t>2021 - uk cinema admissions by month vs pre pandemic</a:t>
            </a:r>
          </a:p>
        </p:txBody>
      </p:sp>
      <p:sp>
        <p:nvSpPr>
          <p:cNvPr id="4" name="TextBox 3">
            <a:extLst>
              <a:ext uri="{FF2B5EF4-FFF2-40B4-BE49-F238E27FC236}">
                <a16:creationId xmlns:a16="http://schemas.microsoft.com/office/drawing/2014/main" id="{C27FFFBD-9688-4BDA-B281-7B88CC4D39A7}"/>
              </a:ext>
            </a:extLst>
          </p:cNvPr>
          <p:cNvSpPr txBox="1"/>
          <p:nvPr/>
        </p:nvSpPr>
        <p:spPr>
          <a:xfrm>
            <a:off x="11203327" y="5901648"/>
            <a:ext cx="2612571" cy="95410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UK Cinema Admissions:</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2019 - 176m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2020 – 44m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2021 – 74m (+68% YoY)</a:t>
            </a:r>
            <a:endParaRPr kumimoji="0" lang="en-GB" sz="12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endParaRPr>
          </a:p>
        </p:txBody>
      </p:sp>
      <p:graphicFrame>
        <p:nvGraphicFramePr>
          <p:cNvPr id="6" name="Chart 5">
            <a:extLst>
              <a:ext uri="{FF2B5EF4-FFF2-40B4-BE49-F238E27FC236}">
                <a16:creationId xmlns:a16="http://schemas.microsoft.com/office/drawing/2014/main" id="{502C3D20-297B-40AA-89E5-29ED36C7662D}"/>
              </a:ext>
            </a:extLst>
          </p:cNvPr>
          <p:cNvGraphicFramePr>
            <a:graphicFrameLocks/>
          </p:cNvGraphicFramePr>
          <p:nvPr>
            <p:extLst>
              <p:ext uri="{D42A27DB-BD31-4B8C-83A1-F6EECF244321}">
                <p14:modId xmlns:p14="http://schemas.microsoft.com/office/powerpoint/2010/main" val="4018818647"/>
              </p:ext>
            </p:extLst>
          </p:nvPr>
        </p:nvGraphicFramePr>
        <p:xfrm>
          <a:off x="935831" y="1042760"/>
          <a:ext cx="10267496" cy="56609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50D499A-9F31-47A5-AE14-935F62B06F90}"/>
              </a:ext>
            </a:extLst>
          </p:cNvPr>
          <p:cNvSpPr txBox="1"/>
          <p:nvPr/>
        </p:nvSpPr>
        <p:spPr>
          <a:xfrm>
            <a:off x="10492567" y="1291771"/>
            <a:ext cx="738086" cy="3077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2019</a:t>
            </a:r>
            <a:endParaRPr kumimoji="0" lang="en-GB"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4F84A120-34D8-4569-B11B-6F8546A0F9E2}"/>
              </a:ext>
            </a:extLst>
          </p:cNvPr>
          <p:cNvSpPr txBox="1"/>
          <p:nvPr/>
        </p:nvSpPr>
        <p:spPr>
          <a:xfrm>
            <a:off x="9813182" y="3873216"/>
            <a:ext cx="738086" cy="3077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2021</a:t>
            </a:r>
            <a:endParaRPr kumimoji="0" lang="en-GB"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9" name="Text Placeholder 25">
            <a:extLst>
              <a:ext uri="{FF2B5EF4-FFF2-40B4-BE49-F238E27FC236}">
                <a16:creationId xmlns:a16="http://schemas.microsoft.com/office/drawing/2014/main" id="{34557A0D-E324-4B63-A55A-8B83096DDE51}"/>
              </a:ext>
            </a:extLst>
          </p:cNvPr>
          <p:cNvSpPr txBox="1">
            <a:spLocks/>
          </p:cNvSpPr>
          <p:nvPr/>
        </p:nvSpPr>
        <p:spPr>
          <a:xfrm>
            <a:off x="167130" y="611576"/>
            <a:ext cx="1295451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400" b="1" i="0" u="none" strike="noStrike" kern="1200" cap="none" spc="0" normalizeH="0" baseline="0" noProof="0" dirty="0">
                <a:ln>
                  <a:noFill/>
                </a:ln>
                <a:solidFill>
                  <a:srgbClr val="8A8A8D"/>
                </a:solidFill>
                <a:effectLst/>
                <a:uLnTx/>
                <a:uFillTx/>
                <a:latin typeface="Arial"/>
                <a:ea typeface="+mn-ea"/>
                <a:cs typeface="+mn-cs"/>
              </a:rPr>
              <a:t>Gradual growth, with spikes around October and December, meant that we were back to c. 80% of pre-pandemic admissions levels by the end of 2021</a:t>
            </a: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spTree>
    <p:extLst>
      <p:ext uri="{BB962C8B-B14F-4D97-AF65-F5344CB8AC3E}">
        <p14:creationId xmlns:p14="http://schemas.microsoft.com/office/powerpoint/2010/main" val="31676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UK TOP FILMS 2021</a:t>
            </a:r>
            <a:endParaRPr lang="en-US" dirty="0">
              <a:solidFill>
                <a:schemeClr val="accent2"/>
              </a:solidFill>
            </a:endParaRPr>
          </a:p>
        </p:txBody>
      </p:sp>
      <p:sp>
        <p:nvSpPr>
          <p:cNvPr id="26" name="Text Placeholder 25">
            <a:extLst>
              <a:ext uri="{FF2B5EF4-FFF2-40B4-BE49-F238E27FC236}">
                <a16:creationId xmlns:a16="http://schemas.microsoft.com/office/drawing/2014/main" id="{6B6783B6-E9EE-4065-AA71-78620277442E}"/>
              </a:ext>
            </a:extLst>
          </p:cNvPr>
          <p:cNvSpPr>
            <a:spLocks noGrp="1"/>
          </p:cNvSpPr>
          <p:nvPr>
            <p:ph type="body" sz="quarter" idx="14"/>
          </p:nvPr>
        </p:nvSpPr>
        <p:spPr/>
        <p:txBody>
          <a:bodyPr/>
          <a:lstStyle/>
          <a:p>
            <a:r>
              <a:rPr lang="en-GB" dirty="0"/>
              <a:t>Incredible performances from </a:t>
            </a:r>
            <a:r>
              <a:rPr lang="en-GB" i="1" dirty="0"/>
              <a:t>No Time To Die </a:t>
            </a:r>
            <a:r>
              <a:rPr lang="en-GB" dirty="0"/>
              <a:t>and </a:t>
            </a:r>
            <a:r>
              <a:rPr lang="en-GB" i="1" dirty="0"/>
              <a:t>Spider-Man: No Way Home </a:t>
            </a:r>
            <a:r>
              <a:rPr lang="en-GB" dirty="0"/>
              <a:t>lead the 2021 UK box office</a:t>
            </a:r>
          </a:p>
        </p:txBody>
      </p:sp>
      <p:sp>
        <p:nvSpPr>
          <p:cNvPr id="2" name="Text Placeholder 1"/>
          <p:cNvSpPr>
            <a:spLocks noGrp="1"/>
          </p:cNvSpPr>
          <p:nvPr>
            <p:ph type="body" sz="quarter" idx="11"/>
          </p:nvPr>
        </p:nvSpPr>
        <p:spPr/>
        <p:txBody>
          <a:bodyPr/>
          <a:lstStyle/>
          <a:p>
            <a:r>
              <a:rPr lang="en-GB" dirty="0"/>
              <a:t>Source: </a:t>
            </a:r>
            <a:r>
              <a:rPr lang="en-GB" dirty="0" err="1"/>
              <a:t>Comscore</a:t>
            </a:r>
            <a:r>
              <a:rPr lang="en-GB" dirty="0"/>
              <a:t>. 1 Jan 2021 – 6 Jan 2022 box office.</a:t>
            </a:r>
          </a:p>
        </p:txBody>
      </p:sp>
      <p:sp>
        <p:nvSpPr>
          <p:cNvPr id="4" name="Oval 3">
            <a:extLst>
              <a:ext uri="{FF2B5EF4-FFF2-40B4-BE49-F238E27FC236}">
                <a16:creationId xmlns:a16="http://schemas.microsoft.com/office/drawing/2014/main" id="{7C0241DE-BE7B-4458-9FDC-034046475438}"/>
              </a:ext>
            </a:extLst>
          </p:cNvPr>
          <p:cNvSpPr>
            <a:spLocks noChangeAspect="1"/>
          </p:cNvSpPr>
          <p:nvPr/>
        </p:nvSpPr>
        <p:spPr>
          <a:xfrm>
            <a:off x="1004841" y="1398718"/>
            <a:ext cx="1800000" cy="1800000"/>
          </a:xfrm>
          <a:prstGeom prst="ellipse">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56CB6A84-DEF2-4D95-85A4-41648D5717D5}"/>
              </a:ext>
            </a:extLst>
          </p:cNvPr>
          <p:cNvSpPr>
            <a:spLocks noChangeAspect="1"/>
          </p:cNvSpPr>
          <p:nvPr/>
        </p:nvSpPr>
        <p:spPr>
          <a:xfrm>
            <a:off x="3327515" y="1398718"/>
            <a:ext cx="1800000" cy="1800000"/>
          </a:xfrm>
          <a:prstGeom prst="ellipse">
            <a:avLst/>
          </a:prstGeom>
          <a:blipFill dpi="0" rotWithShape="1">
            <a:blip r:embed="rId3" cstate="print">
              <a:extLst>
                <a:ext uri="{28A0092B-C50C-407E-A947-70E740481C1C}">
                  <a14:useLocalDpi xmlns:a14="http://schemas.microsoft.com/office/drawing/2010/main"/>
                </a:ext>
              </a:extLst>
            </a:blip>
            <a:srcRect/>
            <a:stretch>
              <a:fillRect b="818"/>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B78F4397-DEE1-4A57-8C7B-213E52A7056A}"/>
              </a:ext>
            </a:extLst>
          </p:cNvPr>
          <p:cNvSpPr>
            <a:spLocks noChangeAspect="1"/>
          </p:cNvSpPr>
          <p:nvPr/>
        </p:nvSpPr>
        <p:spPr>
          <a:xfrm>
            <a:off x="5650189" y="1398718"/>
            <a:ext cx="1800000" cy="1800000"/>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2EF67131-3F47-4D89-95F4-F7C5DFB212C0}"/>
              </a:ext>
            </a:extLst>
          </p:cNvPr>
          <p:cNvSpPr>
            <a:spLocks noChangeAspect="1"/>
          </p:cNvSpPr>
          <p:nvPr/>
        </p:nvSpPr>
        <p:spPr>
          <a:xfrm>
            <a:off x="10295536" y="1398718"/>
            <a:ext cx="1800000" cy="1800000"/>
          </a:xfrm>
          <a:prstGeom prst="ellipse">
            <a:avLst/>
          </a:prstGeom>
          <a:blipFill dpi="0" rotWithShape="1">
            <a:blip r:embed="rId5" cstate="print">
              <a:extLst>
                <a:ext uri="{28A0092B-C50C-407E-A947-70E740481C1C}">
                  <a14:useLocalDpi xmlns:a14="http://schemas.microsoft.com/office/drawing/2010/main"/>
                </a:ext>
              </a:extLst>
            </a:blip>
            <a:srcRect/>
            <a:stretch>
              <a:fillRect l="2"/>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9C126D1D-3E2E-45A8-AD98-E6AAEE1DF045}"/>
              </a:ext>
            </a:extLst>
          </p:cNvPr>
          <p:cNvSpPr>
            <a:spLocks noChangeAspect="1"/>
          </p:cNvSpPr>
          <p:nvPr/>
        </p:nvSpPr>
        <p:spPr>
          <a:xfrm>
            <a:off x="3214374" y="3953117"/>
            <a:ext cx="1800000" cy="1800000"/>
          </a:xfrm>
          <a:prstGeom prst="ellipse">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835F4989-6ED7-43AD-8BB1-AB2335EA4C55}"/>
              </a:ext>
            </a:extLst>
          </p:cNvPr>
          <p:cNvSpPr>
            <a:spLocks noChangeAspect="1"/>
          </p:cNvSpPr>
          <p:nvPr/>
        </p:nvSpPr>
        <p:spPr>
          <a:xfrm>
            <a:off x="981604" y="4007163"/>
            <a:ext cx="1800000" cy="1800000"/>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BD5F9A19-4179-409D-9DE2-EAABDFB155D7}"/>
              </a:ext>
            </a:extLst>
          </p:cNvPr>
          <p:cNvSpPr>
            <a:spLocks noChangeAspect="1"/>
          </p:cNvSpPr>
          <p:nvPr/>
        </p:nvSpPr>
        <p:spPr>
          <a:xfrm>
            <a:off x="5647749" y="4007163"/>
            <a:ext cx="1800000" cy="1800000"/>
          </a:xfrm>
          <a:prstGeom prst="ellipse">
            <a:avLst/>
          </a:prstGeom>
          <a:blipFill dpi="0" rotWithShape="1">
            <a:blip r:embed="rId8"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27D00D23-EEE1-44BD-BCFF-1D2CDA2E4676}"/>
              </a:ext>
            </a:extLst>
          </p:cNvPr>
          <p:cNvSpPr>
            <a:spLocks noChangeAspect="1"/>
          </p:cNvSpPr>
          <p:nvPr/>
        </p:nvSpPr>
        <p:spPr>
          <a:xfrm>
            <a:off x="7932149" y="1474887"/>
            <a:ext cx="1800000" cy="1800000"/>
          </a:xfrm>
          <a:prstGeom prst="ellipse">
            <a:avLst/>
          </a:prstGeom>
          <a:blipFill dpi="0" rotWithShape="1">
            <a:blip r:embed="rId9"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17D6F567-583E-48ED-A975-51ABC3D0A148}"/>
              </a:ext>
            </a:extLst>
          </p:cNvPr>
          <p:cNvSpPr>
            <a:spLocks noChangeAspect="1"/>
          </p:cNvSpPr>
          <p:nvPr/>
        </p:nvSpPr>
        <p:spPr>
          <a:xfrm>
            <a:off x="7932149" y="4007163"/>
            <a:ext cx="1800000" cy="1800000"/>
          </a:xfrm>
          <a:prstGeom prst="ellipse">
            <a:avLst/>
          </a:prstGeom>
          <a:blipFill dpi="0" rotWithShape="1">
            <a:blip r:embed="rId10" cstate="print">
              <a:extLst>
                <a:ext uri="{28A0092B-C50C-407E-A947-70E740481C1C}">
                  <a14:useLocalDpi xmlns:a14="http://schemas.microsoft.com/office/drawing/2010/main"/>
                </a:ext>
              </a:extLst>
            </a:blip>
            <a:srcRect/>
            <a:stretch>
              <a:fillRect/>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Oval 13">
            <a:extLst>
              <a:ext uri="{FF2B5EF4-FFF2-40B4-BE49-F238E27FC236}">
                <a16:creationId xmlns:a16="http://schemas.microsoft.com/office/drawing/2014/main" id="{C0E87474-F80F-4480-ACB2-D4E7EFB9090B}"/>
              </a:ext>
            </a:extLst>
          </p:cNvPr>
          <p:cNvSpPr>
            <a:spLocks noChangeAspect="1"/>
          </p:cNvSpPr>
          <p:nvPr/>
        </p:nvSpPr>
        <p:spPr>
          <a:xfrm>
            <a:off x="10295536" y="4007163"/>
            <a:ext cx="1800000" cy="1800000"/>
          </a:xfrm>
          <a:prstGeom prst="ellipse">
            <a:avLst/>
          </a:prstGeom>
          <a:blipFill dpi="0" rotWithShape="1">
            <a:blip r:embed="rId11" cstate="print">
              <a:extLst>
                <a:ext uri="{28A0092B-C50C-407E-A947-70E740481C1C}">
                  <a14:useLocalDpi xmlns:a14="http://schemas.microsoft.com/office/drawing/2010/main"/>
                </a:ext>
              </a:extLst>
            </a:blip>
            <a:srcRect/>
            <a:stretch>
              <a:fillRect b="365"/>
            </a:stretch>
          </a:blip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B3379544-CB35-41FD-90E6-EDE3EBA3715D}"/>
              </a:ext>
            </a:extLst>
          </p:cNvPr>
          <p:cNvSpPr txBox="1"/>
          <p:nvPr/>
        </p:nvSpPr>
        <p:spPr>
          <a:xfrm>
            <a:off x="870368" y="3314571"/>
            <a:ext cx="2068946"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No Time To Die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£96.5m</a:t>
            </a:r>
          </a:p>
        </p:txBody>
      </p:sp>
      <p:sp>
        <p:nvSpPr>
          <p:cNvPr id="16" name="TextBox 15">
            <a:extLst>
              <a:ext uri="{FF2B5EF4-FFF2-40B4-BE49-F238E27FC236}">
                <a16:creationId xmlns:a16="http://schemas.microsoft.com/office/drawing/2014/main" id="{51B34BEF-A72D-4820-BF93-70C8CBA11878}"/>
              </a:ext>
            </a:extLst>
          </p:cNvPr>
          <p:cNvSpPr txBox="1"/>
          <p:nvPr/>
        </p:nvSpPr>
        <p:spPr>
          <a:xfrm>
            <a:off x="3038051" y="3314571"/>
            <a:ext cx="2319014"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Spider-Man: No Way Home</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74.8</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17" name="TextBox 16">
            <a:extLst>
              <a:ext uri="{FF2B5EF4-FFF2-40B4-BE49-F238E27FC236}">
                <a16:creationId xmlns:a16="http://schemas.microsoft.com/office/drawing/2014/main" id="{1EA75DC3-61A5-47EF-B727-22C4CE8F2F2C}"/>
              </a:ext>
            </a:extLst>
          </p:cNvPr>
          <p:cNvSpPr txBox="1"/>
          <p:nvPr/>
        </p:nvSpPr>
        <p:spPr>
          <a:xfrm>
            <a:off x="5515715" y="3314571"/>
            <a:ext cx="2068946"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Dune</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21.8</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18" name="TextBox 17">
            <a:extLst>
              <a:ext uri="{FF2B5EF4-FFF2-40B4-BE49-F238E27FC236}">
                <a16:creationId xmlns:a16="http://schemas.microsoft.com/office/drawing/2014/main" id="{4AC78303-9D73-4C14-97D4-B56E9462F0CE}"/>
              </a:ext>
            </a:extLst>
          </p:cNvPr>
          <p:cNvSpPr txBox="1"/>
          <p:nvPr/>
        </p:nvSpPr>
        <p:spPr>
          <a:xfrm>
            <a:off x="10220977" y="3314571"/>
            <a:ext cx="1939354"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Peter Rabbit 2</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20.4</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19" name="TextBox 18">
            <a:extLst>
              <a:ext uri="{FF2B5EF4-FFF2-40B4-BE49-F238E27FC236}">
                <a16:creationId xmlns:a16="http://schemas.microsoft.com/office/drawing/2014/main" id="{F84BF923-87DF-4C1C-BE3E-D31677AB6EFF}"/>
              </a:ext>
            </a:extLst>
          </p:cNvPr>
          <p:cNvSpPr txBox="1"/>
          <p:nvPr/>
        </p:nvSpPr>
        <p:spPr>
          <a:xfrm>
            <a:off x="676403" y="5895582"/>
            <a:ext cx="2456875"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000000"/>
                </a:solidFill>
                <a:latin typeface="Arial"/>
              </a:rPr>
              <a:t>Black Widow</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18.8</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20" name="TextBox 19">
            <a:extLst>
              <a:ext uri="{FF2B5EF4-FFF2-40B4-BE49-F238E27FC236}">
                <a16:creationId xmlns:a16="http://schemas.microsoft.com/office/drawing/2014/main" id="{F094E37C-6C87-4AF6-AEF9-E80A9812446F}"/>
              </a:ext>
            </a:extLst>
          </p:cNvPr>
          <p:cNvSpPr txBox="1"/>
          <p:nvPr/>
        </p:nvSpPr>
        <p:spPr>
          <a:xfrm>
            <a:off x="3326294" y="5895582"/>
            <a:ext cx="1800000" cy="64633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Venom: Let There Be Carnage</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£18.0m</a:t>
            </a:r>
          </a:p>
        </p:txBody>
      </p:sp>
      <p:sp>
        <p:nvSpPr>
          <p:cNvPr id="21" name="TextBox 20">
            <a:extLst>
              <a:ext uri="{FF2B5EF4-FFF2-40B4-BE49-F238E27FC236}">
                <a16:creationId xmlns:a16="http://schemas.microsoft.com/office/drawing/2014/main" id="{79D3B5C8-A858-4AE3-98CF-D2DE835A86E3}"/>
              </a:ext>
            </a:extLst>
          </p:cNvPr>
          <p:cNvSpPr txBox="1"/>
          <p:nvPr/>
        </p:nvSpPr>
        <p:spPr>
          <a:xfrm>
            <a:off x="5647749" y="5895582"/>
            <a:ext cx="1800000"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Free Guy</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16.8</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22" name="TextBox 21">
            <a:extLst>
              <a:ext uri="{FF2B5EF4-FFF2-40B4-BE49-F238E27FC236}">
                <a16:creationId xmlns:a16="http://schemas.microsoft.com/office/drawing/2014/main" id="{58F5F3DB-49A0-4771-BEAF-3FBE568ADD59}"/>
              </a:ext>
            </a:extLst>
          </p:cNvPr>
          <p:cNvSpPr txBox="1"/>
          <p:nvPr/>
        </p:nvSpPr>
        <p:spPr>
          <a:xfrm>
            <a:off x="7969203" y="5895582"/>
            <a:ext cx="1799999" cy="461665"/>
          </a:xfrm>
          <a:prstGeom prst="rect">
            <a:avLst/>
          </a:prstGeom>
          <a:noFill/>
          <a:ln>
            <a:noFill/>
          </a:ln>
        </p:spPr>
        <p:txBody>
          <a:bodyPr wrap="square" rtlCol="0">
            <a:spAutoFit/>
          </a:bodyPr>
          <a:lstStyle/>
          <a:p>
            <a:pPr lvl="0" algn="ctr">
              <a:defRPr/>
            </a:pPr>
            <a:r>
              <a:rPr lang="en-GB" sz="1200" b="1" dirty="0">
                <a:solidFill>
                  <a:srgbClr val="000000"/>
                </a:solidFill>
              </a:rPr>
              <a:t>Fast &amp; Furious 9</a:t>
            </a:r>
          </a:p>
          <a:p>
            <a:pPr lvl="0" algn="ctr">
              <a:defRPr/>
            </a:pPr>
            <a:r>
              <a:rPr lang="en-GB" sz="1200" b="1" dirty="0">
                <a:solidFill>
                  <a:srgbClr val="8A8A8D"/>
                </a:solidFill>
              </a:rPr>
              <a:t>£16.4m</a:t>
            </a:r>
          </a:p>
        </p:txBody>
      </p:sp>
      <p:sp>
        <p:nvSpPr>
          <p:cNvPr id="23" name="TextBox 22">
            <a:extLst>
              <a:ext uri="{FF2B5EF4-FFF2-40B4-BE49-F238E27FC236}">
                <a16:creationId xmlns:a16="http://schemas.microsoft.com/office/drawing/2014/main" id="{11B94236-8379-4882-AAE0-F1958EE6BD98}"/>
              </a:ext>
            </a:extLst>
          </p:cNvPr>
          <p:cNvSpPr txBox="1"/>
          <p:nvPr/>
        </p:nvSpPr>
        <p:spPr>
          <a:xfrm>
            <a:off x="10290655" y="5895582"/>
            <a:ext cx="1799999" cy="461665"/>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Eternals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a:t>
            </a:r>
            <a:r>
              <a:rPr lang="en-GB" sz="1200" b="1" dirty="0">
                <a:solidFill>
                  <a:srgbClr val="8A8A8D"/>
                </a:solidFill>
                <a:latin typeface="Arial"/>
              </a:rPr>
              <a:t>14.8</a:t>
            </a:r>
            <a:r>
              <a:rPr kumimoji="0" lang="en-GB" sz="1200" b="1" i="0" u="none" strike="noStrike" kern="1200" cap="none" spc="0" normalizeH="0" baseline="0" noProof="0" dirty="0">
                <a:ln>
                  <a:noFill/>
                </a:ln>
                <a:solidFill>
                  <a:srgbClr val="8A8A8D"/>
                </a:solidFill>
                <a:effectLst/>
                <a:uLnTx/>
                <a:uFillTx/>
                <a:latin typeface="Arial"/>
                <a:ea typeface="+mn-ea"/>
                <a:cs typeface="+mn-cs"/>
              </a:rPr>
              <a:t>m</a:t>
            </a:r>
          </a:p>
        </p:txBody>
      </p:sp>
      <p:sp>
        <p:nvSpPr>
          <p:cNvPr id="24" name="TextBox 23">
            <a:extLst>
              <a:ext uri="{FF2B5EF4-FFF2-40B4-BE49-F238E27FC236}">
                <a16:creationId xmlns:a16="http://schemas.microsoft.com/office/drawing/2014/main" id="{DCEDA074-AE37-4C85-9E7F-D61D8DCE756C}"/>
              </a:ext>
            </a:extLst>
          </p:cNvPr>
          <p:cNvSpPr txBox="1"/>
          <p:nvPr/>
        </p:nvSpPr>
        <p:spPr>
          <a:xfrm>
            <a:off x="7834730" y="3314571"/>
            <a:ext cx="2068946" cy="64633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000000"/>
                </a:solidFill>
                <a:latin typeface="Arial"/>
              </a:rPr>
              <a:t>Shang Chi And The Legend of the Ten Rings</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A8A8D"/>
                </a:solidFill>
                <a:effectLst/>
                <a:uLnTx/>
                <a:uFillTx/>
                <a:latin typeface="Arial"/>
                <a:ea typeface="+mn-ea"/>
                <a:cs typeface="+mn-cs"/>
              </a:rPr>
              <a:t>£21m</a:t>
            </a:r>
          </a:p>
        </p:txBody>
      </p:sp>
    </p:spTree>
    <p:extLst>
      <p:ext uri="{BB962C8B-B14F-4D97-AF65-F5344CB8AC3E}">
        <p14:creationId xmlns:p14="http://schemas.microsoft.com/office/powerpoint/2010/main" val="25455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t>CINEMA’S POST-PANDEMIC AUDIENCE is PROFILING YOUNGER</a:t>
            </a:r>
          </a:p>
        </p:txBody>
      </p:sp>
      <p:sp>
        <p:nvSpPr>
          <p:cNvPr id="8" name="Text Placeholder 7">
            <a:extLst>
              <a:ext uri="{FF2B5EF4-FFF2-40B4-BE49-F238E27FC236}">
                <a16:creationId xmlns:a16="http://schemas.microsoft.com/office/drawing/2014/main" id="{0407E781-6E09-4506-8909-A0C417AAC360}"/>
              </a:ext>
            </a:extLst>
          </p:cNvPr>
          <p:cNvSpPr>
            <a:spLocks noGrp="1"/>
          </p:cNvSpPr>
          <p:nvPr>
            <p:ph type="body" sz="quarter" idx="14"/>
          </p:nvPr>
        </p:nvSpPr>
        <p:spPr>
          <a:xfrm>
            <a:off x="284747" y="664058"/>
            <a:ext cx="12145377" cy="436608"/>
          </a:xfrm>
        </p:spPr>
        <p:txBody>
          <a:bodyPr/>
          <a:lstStyle/>
          <a:p>
            <a:pPr>
              <a:lnSpc>
                <a:spcPct val="100000"/>
              </a:lnSpc>
            </a:pPr>
            <a:r>
              <a:rPr lang="en-GB" dirty="0">
                <a:highlight>
                  <a:srgbClr val="FFFFFF"/>
                </a:highlight>
              </a:rPr>
              <a:t>Based on the opening seven months, 38% of cinema’s returning audience are 16-34, up 8% vs the pre-pandemic profile.</a:t>
            </a:r>
          </a:p>
        </p:txBody>
      </p:sp>
      <p:sp>
        <p:nvSpPr>
          <p:cNvPr id="7" name="Text Placeholder 6">
            <a:extLst>
              <a:ext uri="{FF2B5EF4-FFF2-40B4-BE49-F238E27FC236}">
                <a16:creationId xmlns:a16="http://schemas.microsoft.com/office/drawing/2014/main" id="{8A24AF01-3C66-45E1-8929-C945A42D6538}"/>
              </a:ext>
            </a:extLst>
          </p:cNvPr>
          <p:cNvSpPr>
            <a:spLocks noGrp="1"/>
          </p:cNvSpPr>
          <p:nvPr>
            <p:ph type="body" sz="quarter" idx="11"/>
          </p:nvPr>
        </p:nvSpPr>
        <p:spPr>
          <a:xfrm>
            <a:off x="6736080" y="7189564"/>
            <a:ext cx="6562409" cy="246221"/>
          </a:xfrm>
        </p:spPr>
        <p:txBody>
          <a:bodyPr/>
          <a:lstStyle/>
          <a:p>
            <a:r>
              <a:rPr lang="en-GB" dirty="0"/>
              <a:t>Source: CAA Film Monitor Q4 2021 vs 2019 </a:t>
            </a:r>
          </a:p>
          <a:p>
            <a:r>
              <a:rPr lang="en-GB" dirty="0"/>
              <a:t>Cinemagoers – reported visiting the cinema in the last six months</a:t>
            </a:r>
          </a:p>
        </p:txBody>
      </p:sp>
      <p:graphicFrame>
        <p:nvGraphicFramePr>
          <p:cNvPr id="9" name="Chart 8">
            <a:extLst>
              <a:ext uri="{FF2B5EF4-FFF2-40B4-BE49-F238E27FC236}">
                <a16:creationId xmlns:a16="http://schemas.microsoft.com/office/drawing/2014/main" id="{044BFA63-840F-4503-9CC5-BD5A8ACB8BAD}"/>
              </a:ext>
            </a:extLst>
          </p:cNvPr>
          <p:cNvGraphicFramePr>
            <a:graphicFrameLocks/>
          </p:cNvGraphicFramePr>
          <p:nvPr>
            <p:extLst>
              <p:ext uri="{D42A27DB-BD31-4B8C-83A1-F6EECF244321}">
                <p14:modId xmlns:p14="http://schemas.microsoft.com/office/powerpoint/2010/main" val="32295328"/>
              </p:ext>
            </p:extLst>
          </p:nvPr>
        </p:nvGraphicFramePr>
        <p:xfrm>
          <a:off x="174750" y="1400175"/>
          <a:ext cx="12787648" cy="54750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934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t>The older audience are returning for the right film</a:t>
            </a:r>
          </a:p>
        </p:txBody>
      </p:sp>
      <p:sp>
        <p:nvSpPr>
          <p:cNvPr id="8" name="Text Placeholder 7">
            <a:extLst>
              <a:ext uri="{FF2B5EF4-FFF2-40B4-BE49-F238E27FC236}">
                <a16:creationId xmlns:a16="http://schemas.microsoft.com/office/drawing/2014/main" id="{0407E781-6E09-4506-8909-A0C417AAC360}"/>
              </a:ext>
            </a:extLst>
          </p:cNvPr>
          <p:cNvSpPr>
            <a:spLocks noGrp="1"/>
          </p:cNvSpPr>
          <p:nvPr>
            <p:ph type="body" sz="quarter" idx="14"/>
          </p:nvPr>
        </p:nvSpPr>
        <p:spPr>
          <a:xfrm>
            <a:off x="284747" y="664058"/>
            <a:ext cx="12145377" cy="436608"/>
          </a:xfrm>
        </p:spPr>
        <p:txBody>
          <a:bodyPr/>
          <a:lstStyle/>
          <a:p>
            <a:pPr>
              <a:lnSpc>
                <a:spcPct val="100000"/>
              </a:lnSpc>
            </a:pPr>
            <a:r>
              <a:rPr lang="en-GB" i="1" dirty="0">
                <a:highlight>
                  <a:srgbClr val="FFFFFF"/>
                </a:highlight>
              </a:rPr>
              <a:t>No Time To Die’s </a:t>
            </a:r>
            <a:r>
              <a:rPr lang="en-GB" dirty="0">
                <a:highlight>
                  <a:srgbClr val="FFFFFF"/>
                </a:highlight>
              </a:rPr>
              <a:t>audience is very similar to </a:t>
            </a:r>
            <a:r>
              <a:rPr lang="en-GB" i="1" dirty="0">
                <a:highlight>
                  <a:srgbClr val="FFFFFF"/>
                </a:highlight>
              </a:rPr>
              <a:t>SPECTRE’s</a:t>
            </a:r>
          </a:p>
        </p:txBody>
      </p:sp>
      <p:sp>
        <p:nvSpPr>
          <p:cNvPr id="7" name="Text Placeholder 6">
            <a:extLst>
              <a:ext uri="{FF2B5EF4-FFF2-40B4-BE49-F238E27FC236}">
                <a16:creationId xmlns:a16="http://schemas.microsoft.com/office/drawing/2014/main" id="{8A24AF01-3C66-45E1-8929-C945A42D6538}"/>
              </a:ext>
            </a:extLst>
          </p:cNvPr>
          <p:cNvSpPr>
            <a:spLocks noGrp="1"/>
          </p:cNvSpPr>
          <p:nvPr>
            <p:ph type="body" sz="quarter" idx="11"/>
          </p:nvPr>
        </p:nvSpPr>
        <p:spPr>
          <a:xfrm>
            <a:off x="6736080" y="7251119"/>
            <a:ext cx="6562409" cy="123111"/>
          </a:xfrm>
        </p:spPr>
        <p:txBody>
          <a:bodyPr/>
          <a:lstStyle/>
          <a:p>
            <a:r>
              <a:rPr lang="en-GB" dirty="0"/>
              <a:t>Source: CAA Film Monitor </a:t>
            </a:r>
          </a:p>
        </p:txBody>
      </p:sp>
      <p:graphicFrame>
        <p:nvGraphicFramePr>
          <p:cNvPr id="9" name="Chart 8">
            <a:extLst>
              <a:ext uri="{FF2B5EF4-FFF2-40B4-BE49-F238E27FC236}">
                <a16:creationId xmlns:a16="http://schemas.microsoft.com/office/drawing/2014/main" id="{044BFA63-840F-4503-9CC5-BD5A8ACB8BAD}"/>
              </a:ext>
            </a:extLst>
          </p:cNvPr>
          <p:cNvGraphicFramePr>
            <a:graphicFrameLocks/>
          </p:cNvGraphicFramePr>
          <p:nvPr>
            <p:extLst>
              <p:ext uri="{D42A27DB-BD31-4B8C-83A1-F6EECF244321}">
                <p14:modId xmlns:p14="http://schemas.microsoft.com/office/powerpoint/2010/main" val="373128326"/>
              </p:ext>
            </p:extLst>
          </p:nvPr>
        </p:nvGraphicFramePr>
        <p:xfrm>
          <a:off x="247320" y="1400175"/>
          <a:ext cx="12787648" cy="54750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798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A52F-8CDE-4DF6-8B79-5DB857192C52}"/>
              </a:ext>
            </a:extLst>
          </p:cNvPr>
          <p:cNvSpPr>
            <a:spLocks noGrp="1"/>
          </p:cNvSpPr>
          <p:nvPr>
            <p:ph type="title"/>
          </p:nvPr>
        </p:nvSpPr>
        <p:spPr/>
        <p:txBody>
          <a:bodyPr/>
          <a:lstStyle/>
          <a:p>
            <a:r>
              <a:rPr lang="en-GB" dirty="0"/>
              <a:t>RETURNING CINEMAGOERS HAVE LOVED BEING BACK </a:t>
            </a:r>
          </a:p>
        </p:txBody>
      </p:sp>
      <p:sp>
        <p:nvSpPr>
          <p:cNvPr id="6" name="Text Placeholder 5">
            <a:extLst>
              <a:ext uri="{FF2B5EF4-FFF2-40B4-BE49-F238E27FC236}">
                <a16:creationId xmlns:a16="http://schemas.microsoft.com/office/drawing/2014/main" id="{408524E1-C308-4CFB-AA02-E201B7B659FB}"/>
              </a:ext>
            </a:extLst>
          </p:cNvPr>
          <p:cNvSpPr>
            <a:spLocks noGrp="1"/>
          </p:cNvSpPr>
          <p:nvPr>
            <p:ph type="body" sz="quarter" idx="11"/>
          </p:nvPr>
        </p:nvSpPr>
        <p:spPr>
          <a:xfrm>
            <a:off x="7905750" y="7170514"/>
            <a:ext cx="5364163" cy="246221"/>
          </a:xfrm>
        </p:spPr>
        <p:txBody>
          <a:bodyPr/>
          <a:lstStyle/>
          <a:p>
            <a:r>
              <a:rPr lang="en-GB" dirty="0"/>
              <a:t>Source: Differentology/DCM </a:t>
            </a:r>
          </a:p>
          <a:p>
            <a:r>
              <a:rPr lang="en-GB" dirty="0"/>
              <a:t>Quotes selected from 500 cinemagoers who visited a DCM cinema in June/July 2021</a:t>
            </a:r>
          </a:p>
        </p:txBody>
      </p:sp>
      <p:sp>
        <p:nvSpPr>
          <p:cNvPr id="7" name="Text Placeholder 6">
            <a:extLst>
              <a:ext uri="{FF2B5EF4-FFF2-40B4-BE49-F238E27FC236}">
                <a16:creationId xmlns:a16="http://schemas.microsoft.com/office/drawing/2014/main" id="{7D1C22A2-E4F2-4CCF-9ED4-87ED62F9AE4F}"/>
              </a:ext>
            </a:extLst>
          </p:cNvPr>
          <p:cNvSpPr>
            <a:spLocks noGrp="1"/>
          </p:cNvSpPr>
          <p:nvPr>
            <p:ph type="body" sz="quarter" idx="14"/>
          </p:nvPr>
        </p:nvSpPr>
        <p:spPr/>
        <p:txBody>
          <a:bodyPr/>
          <a:lstStyle/>
          <a:p>
            <a:r>
              <a:rPr lang="en-GB" dirty="0"/>
              <a:t>What did you enjoy about the experience of being back at the cinema?</a:t>
            </a:r>
          </a:p>
        </p:txBody>
      </p:sp>
      <p:sp>
        <p:nvSpPr>
          <p:cNvPr id="15" name="Speech Bubble: Rectangle with Corners Rounded 14">
            <a:extLst>
              <a:ext uri="{FF2B5EF4-FFF2-40B4-BE49-F238E27FC236}">
                <a16:creationId xmlns:a16="http://schemas.microsoft.com/office/drawing/2014/main" id="{FED8465F-BDE4-4E21-AFC9-A1E19C6FA856}"/>
              </a:ext>
            </a:extLst>
          </p:cNvPr>
          <p:cNvSpPr/>
          <p:nvPr/>
        </p:nvSpPr>
        <p:spPr>
          <a:xfrm>
            <a:off x="6721475" y="1373856"/>
            <a:ext cx="5961868" cy="1012883"/>
          </a:xfrm>
          <a:prstGeom prst="wedgeRoundRectCallout">
            <a:avLst>
              <a:gd name="adj1" fmla="val 22304"/>
              <a:gd name="adj2" fmla="val -66472"/>
              <a:gd name="adj3" fmla="val 16667"/>
            </a:avLst>
          </a:prstGeom>
          <a:noFill/>
          <a:ln w="19050">
            <a:solidFill>
              <a:schemeClr val="accent4"/>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600" dirty="0">
                <a:solidFill>
                  <a:schemeClr val="bg1"/>
                </a:solidFill>
              </a:rPr>
              <a:t>“Feeling the movie through your body. The </a:t>
            </a:r>
            <a:r>
              <a:rPr lang="en-GB" sz="1600" b="1" dirty="0">
                <a:solidFill>
                  <a:schemeClr val="bg1"/>
                </a:solidFill>
              </a:rPr>
              <a:t>surround sound is something I missed</a:t>
            </a:r>
            <a:r>
              <a:rPr lang="en-GB" sz="1600" dirty="0">
                <a:solidFill>
                  <a:schemeClr val="bg1"/>
                </a:solidFill>
              </a:rPr>
              <a:t> so much, it </a:t>
            </a:r>
            <a:r>
              <a:rPr lang="en-GB" sz="1600" b="1" dirty="0">
                <a:solidFill>
                  <a:schemeClr val="bg1"/>
                </a:solidFill>
              </a:rPr>
              <a:t>adds another dimension</a:t>
            </a:r>
            <a:r>
              <a:rPr lang="en-GB" sz="1600" dirty="0">
                <a:solidFill>
                  <a:schemeClr val="bg1"/>
                </a:solidFill>
              </a:rPr>
              <a:t>”</a:t>
            </a:r>
            <a:endParaRPr kumimoji="0" lang="en-GB" sz="1050" b="1"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16" name="Speech Bubble: Rectangle with Corners Rounded 15">
            <a:extLst>
              <a:ext uri="{FF2B5EF4-FFF2-40B4-BE49-F238E27FC236}">
                <a16:creationId xmlns:a16="http://schemas.microsoft.com/office/drawing/2014/main" id="{B8BD7F0D-F5E1-4576-8168-7F6573BCFCF0}"/>
              </a:ext>
            </a:extLst>
          </p:cNvPr>
          <p:cNvSpPr/>
          <p:nvPr/>
        </p:nvSpPr>
        <p:spPr>
          <a:xfrm>
            <a:off x="6721475" y="2836190"/>
            <a:ext cx="5961868" cy="1641369"/>
          </a:xfrm>
          <a:prstGeom prst="wedgeRoundRectCallout">
            <a:avLst>
              <a:gd name="adj1" fmla="val -26425"/>
              <a:gd name="adj2" fmla="val 67173"/>
              <a:gd name="adj3" fmla="val 16667"/>
            </a:avLst>
          </a:prstGeom>
          <a:noFill/>
          <a:ln w="19050">
            <a:solidFill>
              <a:schemeClr val="accent4"/>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600" dirty="0">
                <a:solidFill>
                  <a:schemeClr val="bg1"/>
                </a:solidFill>
              </a:rPr>
              <a:t>“The </a:t>
            </a:r>
            <a:r>
              <a:rPr lang="en-GB" sz="1600" b="1" dirty="0">
                <a:solidFill>
                  <a:schemeClr val="bg1"/>
                </a:solidFill>
              </a:rPr>
              <a:t>whole cinema experience</a:t>
            </a:r>
            <a:r>
              <a:rPr lang="en-GB" sz="1600" dirty="0">
                <a:solidFill>
                  <a:schemeClr val="bg1"/>
                </a:solidFill>
              </a:rPr>
              <a:t>, getting ready to go, deciding what to watch, eating takeout before film starts, ordering treats and snacks and drinks in the cinema with the film, big screen and sound, and after meal after cinema experience”</a:t>
            </a:r>
            <a:endParaRPr kumimoji="0" lang="en-GB" sz="1050" b="1"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17" name="Speech Bubble: Rectangle with Corners Rounded 16">
            <a:extLst>
              <a:ext uri="{FF2B5EF4-FFF2-40B4-BE49-F238E27FC236}">
                <a16:creationId xmlns:a16="http://schemas.microsoft.com/office/drawing/2014/main" id="{302E2CA8-686F-4F7F-AD81-388FD0748928}"/>
              </a:ext>
            </a:extLst>
          </p:cNvPr>
          <p:cNvSpPr/>
          <p:nvPr/>
        </p:nvSpPr>
        <p:spPr>
          <a:xfrm>
            <a:off x="6721475" y="5079694"/>
            <a:ext cx="5961868" cy="1248200"/>
          </a:xfrm>
          <a:prstGeom prst="wedgeRoundRectCallout">
            <a:avLst>
              <a:gd name="adj1" fmla="val 22304"/>
              <a:gd name="adj2" fmla="val -62734"/>
              <a:gd name="adj3" fmla="val 16667"/>
            </a:avLst>
          </a:prstGeom>
          <a:noFill/>
          <a:ln w="19050">
            <a:solidFill>
              <a:schemeClr val="accent4"/>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600" dirty="0">
                <a:solidFill>
                  <a:schemeClr val="bg1"/>
                </a:solidFill>
              </a:rPr>
              <a:t>“It was amazing, </a:t>
            </a:r>
            <a:r>
              <a:rPr lang="en-GB" sz="1600" b="1" dirty="0">
                <a:solidFill>
                  <a:schemeClr val="bg1"/>
                </a:solidFill>
              </a:rPr>
              <a:t>I had forgotten what being in a cinema was like, I loved it so much and I can’t wait to go back later this month</a:t>
            </a:r>
            <a:r>
              <a:rPr lang="en-GB" sz="1600" dirty="0">
                <a:solidFill>
                  <a:schemeClr val="bg1"/>
                </a:solidFill>
              </a:rPr>
              <a:t>!!”</a:t>
            </a:r>
            <a:endParaRPr kumimoji="0" lang="en-GB" sz="1050" b="1"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F8A8CAB9-C442-43DC-A00A-F36819A4C464}"/>
              </a:ext>
            </a:extLst>
          </p:cNvPr>
          <p:cNvSpPr/>
          <p:nvPr/>
        </p:nvSpPr>
        <p:spPr>
          <a:xfrm>
            <a:off x="473075" y="1183821"/>
            <a:ext cx="5961868" cy="1652369"/>
          </a:xfrm>
          <a:prstGeom prst="wedgeRoundRectCallout">
            <a:avLst/>
          </a:prstGeom>
          <a:noFill/>
          <a:ln w="19050">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dirty="0">
                <a:solidFill>
                  <a:schemeClr val="bg1"/>
                </a:solidFill>
              </a:rPr>
              <a:t>“The </a:t>
            </a:r>
            <a:r>
              <a:rPr lang="en-GB" sz="1600" b="1" dirty="0">
                <a:solidFill>
                  <a:schemeClr val="bg1"/>
                </a:solidFill>
              </a:rPr>
              <a:t>atmosphere of a cinema is unbeatable</a:t>
            </a:r>
            <a:r>
              <a:rPr lang="en-GB" sz="1600" dirty="0">
                <a:solidFill>
                  <a:schemeClr val="bg1"/>
                </a:solidFill>
              </a:rPr>
              <a:t>. The comfy chairs and massive screens and big speakers. No annoying family members asking questions and trying to speak during the film. Also I’ve missed Tango ice blasts and slushies!”</a:t>
            </a:r>
            <a:endParaRPr kumimoji="0" lang="en-GB" sz="1050" b="1" i="0" u="none" strike="noStrike" kern="1200" cap="none" spc="0" normalizeH="0" baseline="0" noProof="0" dirty="0">
              <a:ln>
                <a:noFill/>
              </a:ln>
              <a:solidFill>
                <a:schemeClr val="bg1"/>
              </a:solidFill>
              <a:effectLst/>
              <a:uLnTx/>
              <a:uFillTx/>
              <a:latin typeface="Arial"/>
              <a:ea typeface="+mn-ea"/>
              <a:cs typeface="+mn-cs"/>
            </a:endParaRPr>
          </a:p>
        </p:txBody>
      </p:sp>
      <p:sp>
        <p:nvSpPr>
          <p:cNvPr id="21" name="Speech Bubble: Rectangle with Corners Rounded 20">
            <a:extLst>
              <a:ext uri="{FF2B5EF4-FFF2-40B4-BE49-F238E27FC236}">
                <a16:creationId xmlns:a16="http://schemas.microsoft.com/office/drawing/2014/main" id="{CCCB3FFE-1588-417A-86D6-CB741E8555C6}"/>
              </a:ext>
            </a:extLst>
          </p:cNvPr>
          <p:cNvSpPr/>
          <p:nvPr/>
        </p:nvSpPr>
        <p:spPr>
          <a:xfrm>
            <a:off x="473075" y="3366704"/>
            <a:ext cx="5961868" cy="1535626"/>
          </a:xfrm>
          <a:prstGeom prst="wedgeRoundRectCallout">
            <a:avLst>
              <a:gd name="adj1" fmla="val 22304"/>
              <a:gd name="adj2" fmla="val -66472"/>
              <a:gd name="adj3" fmla="val 16667"/>
            </a:avLst>
          </a:prstGeom>
          <a:noFill/>
          <a:ln w="19050">
            <a:solidFill>
              <a:schemeClr val="accent4"/>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600" dirty="0">
                <a:solidFill>
                  <a:schemeClr val="bg1"/>
                </a:solidFill>
              </a:rPr>
              <a:t>“Being </a:t>
            </a:r>
            <a:r>
              <a:rPr lang="en-GB" sz="1600" b="1" dirty="0">
                <a:solidFill>
                  <a:schemeClr val="bg1"/>
                </a:solidFill>
              </a:rPr>
              <a:t>immersed in the film </a:t>
            </a:r>
            <a:r>
              <a:rPr lang="en-GB" sz="1600" dirty="0">
                <a:solidFill>
                  <a:schemeClr val="bg1"/>
                </a:solidFill>
              </a:rPr>
              <a:t>and </a:t>
            </a:r>
            <a:r>
              <a:rPr lang="en-GB" sz="1600" b="1" dirty="0">
                <a:solidFill>
                  <a:schemeClr val="bg1"/>
                </a:solidFill>
              </a:rPr>
              <a:t>not having the distractions of life</a:t>
            </a:r>
            <a:r>
              <a:rPr lang="en-GB" sz="1600" dirty="0">
                <a:solidFill>
                  <a:schemeClr val="bg1"/>
                </a:solidFill>
              </a:rPr>
              <a:t>. That feeling when you go back into the sunlight and it’s like you’ve been in a different world”</a:t>
            </a:r>
            <a:endParaRPr kumimoji="0" lang="en-GB" sz="1050" b="1"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23" name="Speech Bubble: Rectangle with Corners Rounded 22">
            <a:extLst>
              <a:ext uri="{FF2B5EF4-FFF2-40B4-BE49-F238E27FC236}">
                <a16:creationId xmlns:a16="http://schemas.microsoft.com/office/drawing/2014/main" id="{DC38E255-49EF-45EC-9FEF-014A56571BFA}"/>
              </a:ext>
            </a:extLst>
          </p:cNvPr>
          <p:cNvSpPr/>
          <p:nvPr/>
        </p:nvSpPr>
        <p:spPr>
          <a:xfrm>
            <a:off x="473075" y="5266194"/>
            <a:ext cx="5961868" cy="1289589"/>
          </a:xfrm>
          <a:prstGeom prst="wedgeRoundRectCallout">
            <a:avLst>
              <a:gd name="adj1" fmla="val -26425"/>
              <a:gd name="adj2" fmla="val 67173"/>
              <a:gd name="adj3" fmla="val 16667"/>
            </a:avLst>
          </a:prstGeom>
          <a:noFill/>
          <a:ln w="19050">
            <a:solidFill>
              <a:schemeClr val="accent4"/>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600" dirty="0">
                <a:solidFill>
                  <a:schemeClr val="bg1"/>
                </a:solidFill>
              </a:rPr>
              <a:t>“</a:t>
            </a:r>
            <a:r>
              <a:rPr lang="en-GB" sz="1600" b="1" dirty="0">
                <a:solidFill>
                  <a:schemeClr val="bg1"/>
                </a:solidFill>
              </a:rPr>
              <a:t>Dark room, great sound, adverts, trailers and properly focussing </a:t>
            </a:r>
            <a:r>
              <a:rPr lang="en-GB" sz="1600" dirty="0">
                <a:solidFill>
                  <a:schemeClr val="bg1"/>
                </a:solidFill>
              </a:rPr>
              <a:t>on a film. Great atmosphere and experience”</a:t>
            </a:r>
          </a:p>
        </p:txBody>
      </p:sp>
    </p:spTree>
    <p:extLst>
      <p:ext uri="{BB962C8B-B14F-4D97-AF65-F5344CB8AC3E}">
        <p14:creationId xmlns:p14="http://schemas.microsoft.com/office/powerpoint/2010/main" val="150080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C6E2553F-1800-FF44-A99B-F190D6BDA0FB}"/>
    </a:ext>
  </a:extLst>
</a:theme>
</file>

<file path=ppt/theme/theme10.xml><?xml version="1.0" encoding="utf-8"?>
<a:theme xmlns:a="http://schemas.openxmlformats.org/drawingml/2006/main" name="8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1.xml><?xml version="1.0" encoding="utf-8"?>
<a:theme xmlns:a="http://schemas.openxmlformats.org/drawingml/2006/main" name="3_Dark">
  <a:themeElements>
    <a:clrScheme name="Old Salt">
      <a:dk1>
        <a:srgbClr val="264059"/>
      </a:dk1>
      <a:lt1>
        <a:srgbClr val="FFFFFF"/>
      </a:lt1>
      <a:dk2>
        <a:srgbClr val="747474"/>
      </a:dk2>
      <a:lt2>
        <a:srgbClr val="D9D9D9"/>
      </a:lt2>
      <a:accent1>
        <a:srgbClr val="264059"/>
      </a:accent1>
      <a:accent2>
        <a:srgbClr val="F4B536"/>
      </a:accent2>
      <a:accent3>
        <a:srgbClr val="F6F1E6"/>
      </a:accent3>
      <a:accent4>
        <a:srgbClr val="E33939"/>
      </a:accent4>
      <a:accent5>
        <a:srgbClr val="A2A1A1"/>
      </a:accent5>
      <a:accent6>
        <a:srgbClr val="92EEE5"/>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3.xml><?xml version="1.0" encoding="utf-8"?>
<a:theme xmlns:a="http://schemas.openxmlformats.org/drawingml/2006/main" name="2_Dark">
  <a:themeElements>
    <a:clrScheme name="Old Salt">
      <a:dk1>
        <a:srgbClr val="264059"/>
      </a:dk1>
      <a:lt1>
        <a:srgbClr val="FFFFFF"/>
      </a:lt1>
      <a:dk2>
        <a:srgbClr val="747474"/>
      </a:dk2>
      <a:lt2>
        <a:srgbClr val="D9D9D9"/>
      </a:lt2>
      <a:accent1>
        <a:srgbClr val="264059"/>
      </a:accent1>
      <a:accent2>
        <a:srgbClr val="F4B536"/>
      </a:accent2>
      <a:accent3>
        <a:srgbClr val="F6F1E6"/>
      </a:accent3>
      <a:accent4>
        <a:srgbClr val="E33939"/>
      </a:accent4>
      <a:accent5>
        <a:srgbClr val="A2A1A1"/>
      </a:accent5>
      <a:accent6>
        <a:srgbClr val="92EEE5"/>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5.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984D1FED-D5A5-6C48-8727-D7E8A47D75B3}"/>
    </a:ext>
  </a:extLst>
</a:theme>
</file>

<file path=ppt/theme/theme16.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4B9F03D9-2B03-1B46-9E4E-AF5BDA70FAD6}"/>
    </a:ext>
  </a:extLst>
</a:theme>
</file>

<file path=ppt/theme/theme17.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3.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4.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2D957F66-2E62-AF45-89E2-EFF4CE047983}"/>
    </a:ext>
  </a:extLst>
</a:theme>
</file>

<file path=ppt/theme/theme5.xml><?xml version="1.0" encoding="utf-8"?>
<a:theme xmlns:a="http://schemas.openxmlformats.org/drawingml/2006/main" name="2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6.xml><?xml version="1.0" encoding="utf-8"?>
<a:theme xmlns:a="http://schemas.openxmlformats.org/drawingml/2006/main" name="6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7.xml><?xml version="1.0" encoding="utf-8"?>
<a:theme xmlns:a="http://schemas.openxmlformats.org/drawingml/2006/main" name="18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8.xml><?xml version="1.0" encoding="utf-8"?>
<a:theme xmlns:a="http://schemas.openxmlformats.org/drawingml/2006/main" name="4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2D957F66-2E62-AF45-89E2-EFF4CE047983}"/>
    </a:ext>
  </a:extLst>
</a:theme>
</file>

<file path=ppt/theme/theme9.xml><?xml version="1.0" encoding="utf-8"?>
<a:theme xmlns:a="http://schemas.openxmlformats.org/drawingml/2006/main" name="5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ld Salt">
    <a:dk1>
      <a:srgbClr val="264059"/>
    </a:dk1>
    <a:lt1>
      <a:srgbClr val="FFFFFF"/>
    </a:lt1>
    <a:dk2>
      <a:srgbClr val="747474"/>
    </a:dk2>
    <a:lt2>
      <a:srgbClr val="D9D9D9"/>
    </a:lt2>
    <a:accent1>
      <a:srgbClr val="264059"/>
    </a:accent1>
    <a:accent2>
      <a:srgbClr val="F4B536"/>
    </a:accent2>
    <a:accent3>
      <a:srgbClr val="F6F1E6"/>
    </a:accent3>
    <a:accent4>
      <a:srgbClr val="E33939"/>
    </a:accent4>
    <a:accent5>
      <a:srgbClr val="A2A1A1"/>
    </a:accent5>
    <a:accent6>
      <a:srgbClr val="92EEE5"/>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ld Salt">
    <a:dk1>
      <a:srgbClr val="264059"/>
    </a:dk1>
    <a:lt1>
      <a:srgbClr val="FFFFFF"/>
    </a:lt1>
    <a:dk2>
      <a:srgbClr val="747474"/>
    </a:dk2>
    <a:lt2>
      <a:srgbClr val="D9D9D9"/>
    </a:lt2>
    <a:accent1>
      <a:srgbClr val="264059"/>
    </a:accent1>
    <a:accent2>
      <a:srgbClr val="F4B536"/>
    </a:accent2>
    <a:accent3>
      <a:srgbClr val="F6F1E6"/>
    </a:accent3>
    <a:accent4>
      <a:srgbClr val="E33939"/>
    </a:accent4>
    <a:accent5>
      <a:srgbClr val="A2A1A1"/>
    </a:accent5>
    <a:accent6>
      <a:srgbClr val="92EEE5"/>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2044</Words>
  <Application>Microsoft Office PowerPoint</Application>
  <PresentationFormat>Custom</PresentationFormat>
  <Paragraphs>319</Paragraphs>
  <Slides>25</Slides>
  <Notes>5</Notes>
  <HiddenSlides>0</HiddenSlides>
  <MMClips>0</MMClips>
  <ScaleCrop>false</ScaleCrop>
  <HeadingPairs>
    <vt:vector size="8" baseType="variant">
      <vt:variant>
        <vt:lpstr>Fonts Used</vt:lpstr>
      </vt:variant>
      <vt:variant>
        <vt:i4>6</vt:i4>
      </vt:variant>
      <vt:variant>
        <vt:lpstr>Theme</vt:lpstr>
      </vt:variant>
      <vt:variant>
        <vt:i4>16</vt:i4>
      </vt:variant>
      <vt:variant>
        <vt:lpstr>Embedded OLE Servers</vt:lpstr>
      </vt:variant>
      <vt:variant>
        <vt:i4>1</vt:i4>
      </vt:variant>
      <vt:variant>
        <vt:lpstr>Slide Titles</vt:lpstr>
      </vt:variant>
      <vt:variant>
        <vt:i4>25</vt:i4>
      </vt:variant>
    </vt:vector>
  </HeadingPairs>
  <TitlesOfParts>
    <vt:vector size="48" baseType="lpstr">
      <vt:lpstr>Arial</vt:lpstr>
      <vt:lpstr>Century Gothic</vt:lpstr>
      <vt:lpstr>Impact</vt:lpstr>
      <vt:lpstr>Trebuchet MS</vt:lpstr>
      <vt:lpstr>Verdana</vt:lpstr>
      <vt:lpstr>Wingdings</vt:lpstr>
      <vt:lpstr>Statement Slides</vt:lpstr>
      <vt:lpstr>Copy Slides</vt:lpstr>
      <vt:lpstr>Image Slides</vt:lpstr>
      <vt:lpstr>Blank with title</vt:lpstr>
      <vt:lpstr>2_Image Slides</vt:lpstr>
      <vt:lpstr>6_Copy Slides</vt:lpstr>
      <vt:lpstr>18_Image Slides</vt:lpstr>
      <vt:lpstr>4_Blank with title</vt:lpstr>
      <vt:lpstr>5_Image Slides</vt:lpstr>
      <vt:lpstr>8_Copy Slides</vt:lpstr>
      <vt:lpstr>3_Dark</vt:lpstr>
      <vt:lpstr>9_Copy Slides</vt:lpstr>
      <vt:lpstr>2_Dark</vt:lpstr>
      <vt:lpstr>1_Blank with title</vt:lpstr>
      <vt:lpstr>Co-branding Slides</vt:lpstr>
      <vt:lpstr>Divider Slides</vt:lpstr>
      <vt:lpstr>think-cell Slide</vt:lpstr>
      <vt:lpstr>2022 CINEMA UPDATE</vt:lpstr>
      <vt:lpstr>2021 CINEMA ADVERTISING HEADLINES</vt:lpstr>
      <vt:lpstr>TV’s SURGE IN SPEND FROM ONLINE BORN BUSINESSES is EXTENDING TO CINEMA</vt:lpstr>
      <vt:lpstr>2021 CINEMA IN THE UK – THE NUMBERS</vt:lpstr>
      <vt:lpstr>2021 - uk cinema admissions by month vs pre pandemic</vt:lpstr>
      <vt:lpstr>UK TOP FILMS 2021</vt:lpstr>
      <vt:lpstr>CINEMA’S POST-PANDEMIC AUDIENCE is PROFILING YOUNGER</vt:lpstr>
      <vt:lpstr>The older audience are returning for the right film</vt:lpstr>
      <vt:lpstr>RETURNING CINEMAGOERS HAVE LOVED BEING BACK </vt:lpstr>
      <vt:lpstr>uk cinema audience will continue to return in 2022</vt:lpstr>
      <vt:lpstr>PREDICTED TOP FILMS – 2022 UK BOX OFFICE</vt:lpstr>
      <vt:lpstr>PowerPoint Presentation</vt:lpstr>
      <vt:lpstr>2022 - uk cinema admissions forecast vs 2019</vt:lpstr>
      <vt:lpstr>2022 NON-BARTER TITLES</vt:lpstr>
      <vt:lpstr>2022 top 10 16-34 BLOCKBUSTER forecasts</vt:lpstr>
      <vt:lpstr>CINEMA HELPS DELIVER MORE OF THE KEY 16-34 AUDIENCE FOR YOUR PLANS</vt:lpstr>
      <vt:lpstr>THE LATEST ON CINEMAGOERS</vt:lpstr>
      <vt:lpstr>cinemagoers feel MORE liberated, empowered and Ambitious</vt:lpstr>
      <vt:lpstr>Our top ambitions relate to improving quality of life &amp; how we spend our time</vt:lpstr>
      <vt:lpstr>cinemagoers are more likely to feel extrinsic &amp; social goals are more important</vt:lpstr>
      <vt:lpstr>3 IN 5 ARE MORE DISCERNING WITH MONEY NOW BUT BRANDS REMAIN IMPORTANT</vt:lpstr>
      <vt:lpstr>cinema ads reign supreme for attention and positivity</vt:lpstr>
      <vt:lpstr>CINEMA ALSO COMES OUT ON TOP FOR THE 16-34 audience</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2020-06-04T10:09:17Z</dcterms:created>
  <dcterms:modified xsi:type="dcterms:W3CDTF">2022-01-28T12:08:32Z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