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 id="2147484057" r:id="rId3"/>
  </p:sldMasterIdLst>
  <p:notesMasterIdLst>
    <p:notesMasterId r:id="rId6"/>
  </p:notesMasterIdLst>
  <p:handoutMasterIdLst>
    <p:handoutMasterId r:id="rId7"/>
  </p:handoutMasterIdLst>
  <p:sldIdLst>
    <p:sldId id="441" r:id="rId4"/>
    <p:sldId id="443" r:id="rId5"/>
  </p:sldIdLst>
  <p:sldSz cx="13442950" cy="7561263"/>
  <p:notesSz cx="6858000" cy="9144000"/>
  <p:custDataLst>
    <p:tags r:id="rId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8C8"/>
    <a:srgbClr val="FFFFFF"/>
    <a:srgbClr val="8547AD"/>
    <a:srgbClr val="FAA212"/>
    <a:srgbClr val="CC910E"/>
    <a:srgbClr val="666263"/>
    <a:srgbClr val="0099A8"/>
    <a:srgbClr val="0094E7"/>
    <a:srgbClr val="FB34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0" autoAdjust="0"/>
  </p:normalViewPr>
  <p:slideViewPr>
    <p:cSldViewPr snapToGrid="0">
      <p:cViewPr varScale="1">
        <p:scale>
          <a:sx n="60" d="100"/>
          <a:sy n="60" d="100"/>
        </p:scale>
        <p:origin x="668" y="5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solidFill>
                  <a:schemeClr val="accent4"/>
                </a:solidFill>
              </a:rPr>
              <a:t>(Net) Any Action</a:t>
            </a:r>
            <a:r>
              <a:rPr lang="en-US" sz="1200" b="1" baseline="0" dirty="0">
                <a:solidFill>
                  <a:schemeClr val="accent4"/>
                </a:solidFill>
              </a:rPr>
              <a:t> Taken</a:t>
            </a:r>
            <a:endParaRPr lang="en-US" sz="1200" b="1" dirty="0">
              <a:solidFill>
                <a:schemeClr val="accent4"/>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4-2C75-4037-9660-506A99DFB2AE}"/>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C75-4037-9660-506A99DFB2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120" Ad + Idents</c:v>
                </c:pt>
                <c:pt idx="1">
                  <c:v>30" Ad + Idents</c:v>
                </c:pt>
                <c:pt idx="2">
                  <c:v>30" Ad post-opening week</c:v>
                </c:pt>
                <c:pt idx="3">
                  <c:v>DCM benchmark</c:v>
                </c:pt>
              </c:strCache>
            </c:strRef>
          </c:cat>
          <c:val>
            <c:numRef>
              <c:f>Sheet1!$B$2:$B$5</c:f>
              <c:numCache>
                <c:formatCode>0%</c:formatCode>
                <c:ptCount val="4"/>
                <c:pt idx="0">
                  <c:v>0.92</c:v>
                </c:pt>
                <c:pt idx="1">
                  <c:v>0.89</c:v>
                </c:pt>
                <c:pt idx="2">
                  <c:v>0.86</c:v>
                </c:pt>
                <c:pt idx="3">
                  <c:v>0.78</c:v>
                </c:pt>
              </c:numCache>
            </c:numRef>
          </c:val>
          <c:extLst>
            <c:ext xmlns:c16="http://schemas.microsoft.com/office/drawing/2014/chart" uri="{C3380CC4-5D6E-409C-BE32-E72D297353CC}">
              <c16:uniqueId val="{00000000-2C75-4037-9660-506A99DFB2AE}"/>
            </c:ext>
          </c:extLst>
        </c:ser>
        <c:dLbls>
          <c:showLegendKey val="0"/>
          <c:showVal val="0"/>
          <c:showCatName val="0"/>
          <c:showSerName val="0"/>
          <c:showPercent val="0"/>
          <c:showBubbleSize val="0"/>
        </c:dLbls>
        <c:gapWidth val="182"/>
        <c:axId val="759394591"/>
        <c:axId val="759391263"/>
      </c:barChart>
      <c:catAx>
        <c:axId val="759394591"/>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59391263"/>
        <c:crosses val="autoZero"/>
        <c:auto val="1"/>
        <c:lblAlgn val="ctr"/>
        <c:lblOffset val="100"/>
        <c:noMultiLvlLbl val="0"/>
      </c:catAx>
      <c:valAx>
        <c:axId val="759391263"/>
        <c:scaling>
          <c:orientation val="minMax"/>
          <c:min val="0.30000000000000004"/>
        </c:scaling>
        <c:delete val="1"/>
        <c:axPos val="t"/>
        <c:numFmt formatCode="0%" sourceLinked="1"/>
        <c:majorTickMark val="out"/>
        <c:minorTickMark val="none"/>
        <c:tickLblPos val="nextTo"/>
        <c:crossAx val="75939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9/27/2023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05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47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985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267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8"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76"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3353967"/>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220" y="177615"/>
            <a:ext cx="9308541" cy="409568"/>
          </a:xfrm>
        </p:spPr>
        <p:txBody>
          <a:bodyPr/>
          <a:lstStyle/>
          <a:p>
            <a:r>
              <a:rPr lang="en-US" dirty="0"/>
              <a:t>JD sports</a:t>
            </a:r>
            <a:endParaRPr lang="en-GB" dirty="0"/>
          </a:p>
        </p:txBody>
      </p:sp>
      <p:sp>
        <p:nvSpPr>
          <p:cNvPr id="8" name="Text Placeholder 7"/>
          <p:cNvSpPr>
            <a:spLocks noGrp="1"/>
          </p:cNvSpPr>
          <p:nvPr>
            <p:ph type="body" sz="quarter" idx="11"/>
          </p:nvPr>
        </p:nvSpPr>
        <p:spPr>
          <a:xfrm>
            <a:off x="216185" y="617820"/>
            <a:ext cx="9328120" cy="237225"/>
          </a:xfrm>
          <a:ln>
            <a:noFill/>
          </a:ln>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US" sz="1400" b="1" i="0" u="none" strike="noStrike" kern="1200" cap="none" spc="0" normalizeH="0" baseline="0" noProof="0" dirty="0">
                <a:ln>
                  <a:noFill/>
                </a:ln>
                <a:solidFill>
                  <a:srgbClr val="8A8A8D"/>
                </a:solidFill>
                <a:effectLst/>
                <a:uLnTx/>
                <a:uFillTx/>
                <a:latin typeface="Arial"/>
                <a:ea typeface="+mn-ea"/>
                <a:cs typeface="+mn-cs"/>
              </a:rPr>
              <a:t>King of the Game</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5">
            <a:extLst>
              <a:ext uri="{FF2B5EF4-FFF2-40B4-BE49-F238E27FC236}">
                <a16:creationId xmlns:a16="http://schemas.microsoft.com/office/drawing/2014/main" id="{9C92EC5F-CBB2-4447-97E9-F8F8B64ABACC}"/>
              </a:ext>
            </a:extLst>
          </p:cNvPr>
          <p:cNvGraphicFramePr>
            <a:graphicFrameLocks noGrp="1"/>
          </p:cNvGraphicFramePr>
          <p:nvPr>
            <p:extLst>
              <p:ext uri="{D42A27DB-BD31-4B8C-83A1-F6EECF244321}">
                <p14:modId xmlns:p14="http://schemas.microsoft.com/office/powerpoint/2010/main" val="3291060183"/>
              </p:ext>
            </p:extLst>
          </p:nvPr>
        </p:nvGraphicFramePr>
        <p:xfrm>
          <a:off x="239970" y="983904"/>
          <a:ext cx="7833986" cy="685800"/>
        </p:xfrm>
        <a:graphic>
          <a:graphicData uri="http://schemas.openxmlformats.org/drawingml/2006/table">
            <a:tbl>
              <a:tblPr firstRow="1" bandRow="1">
                <a:tableStyleId>{5C22544A-7EE6-4342-B048-85BDC9FD1C3A}</a:tableStyleId>
              </a:tblPr>
              <a:tblGrid>
                <a:gridCol w="1958495">
                  <a:extLst>
                    <a:ext uri="{9D8B030D-6E8A-4147-A177-3AD203B41FA5}">
                      <a16:colId xmlns:a16="http://schemas.microsoft.com/office/drawing/2014/main" val="1043653864"/>
                    </a:ext>
                  </a:extLst>
                </a:gridCol>
                <a:gridCol w="1701542">
                  <a:extLst>
                    <a:ext uri="{9D8B030D-6E8A-4147-A177-3AD203B41FA5}">
                      <a16:colId xmlns:a16="http://schemas.microsoft.com/office/drawing/2014/main" val="1969532920"/>
                    </a:ext>
                  </a:extLst>
                </a:gridCol>
                <a:gridCol w="2046254">
                  <a:extLst>
                    <a:ext uri="{9D8B030D-6E8A-4147-A177-3AD203B41FA5}">
                      <a16:colId xmlns:a16="http://schemas.microsoft.com/office/drawing/2014/main" val="696929619"/>
                    </a:ext>
                  </a:extLst>
                </a:gridCol>
                <a:gridCol w="2127695">
                  <a:extLst>
                    <a:ext uri="{9D8B030D-6E8A-4147-A177-3AD203B41FA5}">
                      <a16:colId xmlns:a16="http://schemas.microsoft.com/office/drawing/2014/main" val="1729032941"/>
                    </a:ext>
                  </a:extLst>
                </a:gridCol>
              </a:tblGrid>
              <a:tr h="209269">
                <a:tc>
                  <a:txBody>
                    <a:bodyPr/>
                    <a:lstStyle/>
                    <a:p>
                      <a:pPr marL="0" algn="ctr" defTabSz="961844" rtl="0" eaLnBrk="1" latinLnBrk="0" hangingPunct="1">
                        <a:lnSpc>
                          <a:spcPct val="100000"/>
                        </a:lnSpc>
                      </a:pPr>
                      <a:r>
                        <a:rPr lang="en-GB" sz="110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100" b="1" kern="1200" dirty="0">
                          <a:solidFill>
                            <a:schemeClr val="bg1"/>
                          </a:solidFill>
                          <a:latin typeface="+mn-lt"/>
                          <a:ea typeface="+mn-ea"/>
                          <a:cs typeface="+mn-cs"/>
                        </a:rPr>
                        <a:t>Target Audiences</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10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10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40063">
                <a:tc>
                  <a:txBody>
                    <a:bodyPr/>
                    <a:lstStyle/>
                    <a:p>
                      <a:pPr algn="ctr"/>
                      <a:r>
                        <a:rPr lang="en-GB" sz="1100" b="0" kern="1200" dirty="0">
                          <a:solidFill>
                            <a:schemeClr val="bg1"/>
                          </a:solidFill>
                          <a:latin typeface="+mn-lt"/>
                          <a:ea typeface="+mn-ea"/>
                          <a:cs typeface="+mn-cs"/>
                        </a:rPr>
                        <a:t>Entertainment &amp; Leisure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kern="1200" dirty="0">
                          <a:solidFill>
                            <a:schemeClr val="bg1"/>
                          </a:solidFill>
                          <a:latin typeface="+mn-lt"/>
                          <a:ea typeface="+mn-ea"/>
                          <a:cs typeface="+mn-cs"/>
                        </a:rPr>
                        <a:t>16-24</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1" kern="1200" dirty="0">
                          <a:solidFill>
                            <a:schemeClr val="bg1"/>
                          </a:solidFill>
                          <a:latin typeface="+mn-lt"/>
                          <a:ea typeface="+mn-ea"/>
                          <a:cs typeface="+mn-cs"/>
                        </a:rPr>
                        <a:t>Black Panther: Wakanda Forever</a:t>
                      </a:r>
                      <a:endParaRPr lang="en-GB" sz="1100" b="0" kern="1200" dirty="0">
                        <a:solidFill>
                          <a:schemeClr val="bg1"/>
                        </a:solidFill>
                        <a:latin typeface="+mn-lt"/>
                        <a:ea typeface="+mn-ea"/>
                        <a:cs typeface="+mn-cs"/>
                      </a:endParaRP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kern="1200" dirty="0">
                          <a:solidFill>
                            <a:schemeClr val="bg1"/>
                          </a:solidFill>
                          <a:latin typeface="+mn-lt"/>
                          <a:ea typeface="+mn-ea"/>
                          <a:cs typeface="+mn-cs"/>
                        </a:rPr>
                        <a:t>120”, 30”, Opening &amp; Closing Bespoke Idents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pic>
        <p:nvPicPr>
          <p:cNvPr id="4" name="Picture 3">
            <a:extLst>
              <a:ext uri="{FF2B5EF4-FFF2-40B4-BE49-F238E27FC236}">
                <a16:creationId xmlns:a16="http://schemas.microsoft.com/office/drawing/2014/main" id="{82F43ABD-1A1B-F7D3-2A58-095A267E0EF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25164" y="983904"/>
            <a:ext cx="4503986" cy="2534243"/>
          </a:xfrm>
          <a:prstGeom prst="rect">
            <a:avLst/>
          </a:prstGeom>
        </p:spPr>
      </p:pic>
      <p:pic>
        <p:nvPicPr>
          <p:cNvPr id="9" name="Picture 8">
            <a:extLst>
              <a:ext uri="{FF2B5EF4-FFF2-40B4-BE49-F238E27FC236}">
                <a16:creationId xmlns:a16="http://schemas.microsoft.com/office/drawing/2014/main" id="{2AF05713-4B1D-7F18-C66C-5C349DADADA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25164" y="4043116"/>
            <a:ext cx="4515419" cy="2459993"/>
          </a:xfrm>
          <a:prstGeom prst="rect">
            <a:avLst/>
          </a:prstGeom>
        </p:spPr>
      </p:pic>
      <p:sp>
        <p:nvSpPr>
          <p:cNvPr id="13" name="Text Placeholder 2">
            <a:extLst>
              <a:ext uri="{FF2B5EF4-FFF2-40B4-BE49-F238E27FC236}">
                <a16:creationId xmlns:a16="http://schemas.microsoft.com/office/drawing/2014/main" id="{F1B5EE08-0734-2052-5BF6-6192828431EC}"/>
              </a:ext>
            </a:extLst>
          </p:cNvPr>
          <p:cNvSpPr>
            <a:spLocks noGrp="1"/>
          </p:cNvSpPr>
          <p:nvPr>
            <p:ph type="body" sz="quarter" idx="16"/>
          </p:nvPr>
        </p:nvSpPr>
        <p:spPr>
          <a:xfrm>
            <a:off x="239969" y="1775701"/>
            <a:ext cx="7833986" cy="4879482"/>
          </a:xfrm>
        </p:spPr>
        <p:txBody>
          <a:bodyPr>
            <a:noAutofit/>
          </a:bodyPr>
          <a:lstStyle/>
          <a:p>
            <a:pPr>
              <a:lnSpc>
                <a:spcPct val="150000"/>
              </a:lnSpc>
              <a:spcBef>
                <a:spcPts val="1100"/>
              </a:spcBef>
            </a:pPr>
            <a:r>
              <a:rPr lang="en-GB" sz="1100" b="1" kern="1000" dirty="0">
                <a:solidFill>
                  <a:schemeClr val="accent4"/>
                </a:solidFill>
              </a:rPr>
              <a:t>Background</a:t>
            </a:r>
          </a:p>
          <a:p>
            <a:pPr marL="171450" indent="-171450">
              <a:lnSpc>
                <a:spcPct val="150000"/>
              </a:lnSpc>
              <a:spcBef>
                <a:spcPts val="1100"/>
              </a:spcBef>
              <a:buClr>
                <a:schemeClr val="bg1"/>
              </a:buClr>
              <a:buFont typeface="LucidaGrande" charset="0"/>
              <a:buChar char="-"/>
            </a:pPr>
            <a:r>
              <a:rPr lang="en-GB" sz="1100" kern="1000" dirty="0">
                <a:solidFill>
                  <a:schemeClr val="bg1"/>
                </a:solidFill>
              </a:rPr>
              <a:t>JD Sports wanted to really cut through with its young and diverse audience and make an impact at a key time of year for the business. With 16-24 linear TV viewing declining and prices going up, JD Sports was looking to diversify its AV mix and reach the audience away from the clutter and distraction of online/social media environments.</a:t>
            </a:r>
          </a:p>
          <a:p>
            <a:pPr marL="171450" indent="-171450">
              <a:lnSpc>
                <a:spcPct val="150000"/>
              </a:lnSpc>
              <a:spcBef>
                <a:spcPts val="1100"/>
              </a:spcBef>
              <a:buClr>
                <a:schemeClr val="bg1"/>
              </a:buClr>
              <a:buFont typeface="LucidaGrande" charset="0"/>
              <a:buChar char="-"/>
            </a:pPr>
            <a:r>
              <a:rPr lang="en-GB" sz="1100" kern="1000">
                <a:solidFill>
                  <a:schemeClr val="bg1"/>
                </a:solidFill>
              </a:rPr>
              <a:t>Whilst </a:t>
            </a:r>
            <a:r>
              <a:rPr lang="en-GB" sz="1100" kern="1000" dirty="0">
                <a:solidFill>
                  <a:schemeClr val="bg1"/>
                </a:solidFill>
              </a:rPr>
              <a:t>the World Cup was on TV, JD Sports was looking for another big cultural moment for its audience, that it could align with and achieve greater share of voice. With its mid-November release, </a:t>
            </a:r>
            <a:r>
              <a:rPr lang="en-GB" sz="1100" i="1" kern="1000" dirty="0">
                <a:solidFill>
                  <a:schemeClr val="bg1"/>
                </a:solidFill>
              </a:rPr>
              <a:t>Black Panther: Wakanda Forever </a:t>
            </a:r>
            <a:r>
              <a:rPr lang="en-GB" sz="1100" kern="1000" dirty="0">
                <a:solidFill>
                  <a:schemeClr val="bg1"/>
                </a:solidFill>
              </a:rPr>
              <a:t>was the perfect launch moment for the Christmas campaign, with cinema allowing the brand to showcase the ad in the highest-quality environment. </a:t>
            </a:r>
          </a:p>
          <a:p>
            <a:pPr>
              <a:lnSpc>
                <a:spcPct val="150000"/>
              </a:lnSpc>
              <a:spcBef>
                <a:spcPts val="1100"/>
              </a:spcBef>
              <a:buClr>
                <a:schemeClr val="bg1"/>
              </a:buClr>
            </a:pPr>
            <a:r>
              <a:rPr lang="en-GB" sz="1100" b="1" kern="1000" dirty="0">
                <a:solidFill>
                  <a:schemeClr val="accent4"/>
                </a:solidFill>
              </a:rPr>
              <a:t>Plan</a:t>
            </a:r>
          </a:p>
          <a:p>
            <a:pPr marL="171450" indent="-171450">
              <a:lnSpc>
                <a:spcPct val="150000"/>
              </a:lnSpc>
              <a:spcBef>
                <a:spcPts val="1100"/>
              </a:spcBef>
              <a:buClr>
                <a:schemeClr val="bg1"/>
              </a:buClr>
              <a:buFont typeface="LucidaGrande" charset="0"/>
              <a:buChar char="-"/>
            </a:pPr>
            <a:r>
              <a:rPr lang="en-GB" sz="1100" dirty="0">
                <a:latin typeface="+mn-lt"/>
                <a:ea typeface="Times New Roman" panose="02020603050405020304" pitchFamily="18" charset="0"/>
              </a:rPr>
              <a:t>Having identified the right film, JD Sports wanted to understand ways of maximising presence in reel. Collaborating with Smart Media and the DCM Studios team, </a:t>
            </a:r>
            <a:r>
              <a:rPr lang="en-GB" sz="1100" kern="1000" dirty="0">
                <a:solidFill>
                  <a:schemeClr val="bg1"/>
                </a:solidFill>
              </a:rPr>
              <a:t>two branded idents were created to run alongside the main brand ad. The bespoke idents used footage from</a:t>
            </a:r>
            <a:r>
              <a:rPr lang="en-GB" sz="1100" dirty="0">
                <a:latin typeface="+mn-lt"/>
                <a:ea typeface="Times New Roman" panose="02020603050405020304" pitchFamily="18" charset="0"/>
              </a:rPr>
              <a:t> the original ad starring Antony Joshua, with the aim of ultimately boosting frequency of the JD Sports brand and cut through within the reel.</a:t>
            </a:r>
            <a:endParaRPr lang="en-GB" sz="1100" kern="1000" dirty="0">
              <a:solidFill>
                <a:schemeClr val="bg1"/>
              </a:solidFill>
            </a:endParaRPr>
          </a:p>
          <a:p>
            <a:pPr marL="171450" indent="-171450">
              <a:lnSpc>
                <a:spcPct val="150000"/>
              </a:lnSpc>
              <a:spcBef>
                <a:spcPts val="1100"/>
              </a:spcBef>
              <a:buClr>
                <a:schemeClr val="bg1"/>
              </a:buClr>
              <a:buFont typeface="LucidaGrande" charset="0"/>
              <a:buChar char="-"/>
            </a:pPr>
            <a:r>
              <a:rPr lang="en-GB" sz="1100" dirty="0">
                <a:latin typeface="+mn-lt"/>
                <a:ea typeface="Times New Roman" panose="02020603050405020304" pitchFamily="18" charset="0"/>
              </a:rPr>
              <a:t>JD Sports also decided to run the full hero 120” ad in cinema during the opening week of the film and using DCM’s proximity planning tool Cinemapper tool ran this activity in cinemas closest to JD Sport’s top-performing stores. After the opening week, all cinemas would revert to showing the 30” ad to keep cover building in the run up to Christmas, alongside a wider AV mix that included TV, BVOD, Social, Online and OOH.</a:t>
            </a:r>
            <a:endParaRPr lang="en-GB" sz="1100" dirty="0">
              <a:latin typeface="+mn-lt"/>
              <a:ea typeface="Calibri" panose="020F0502020204030204" pitchFamily="34" charset="0"/>
            </a:endParaRPr>
          </a:p>
          <a:p>
            <a:pPr lvl="0"/>
            <a:endParaRPr lang="en-GB" sz="1100" b="1" kern="1000" dirty="0">
              <a:solidFill>
                <a:schemeClr val="accent2"/>
              </a:solidFill>
            </a:endParaRPr>
          </a:p>
        </p:txBody>
      </p:sp>
    </p:spTree>
    <p:extLst>
      <p:ext uri="{BB962C8B-B14F-4D97-AF65-F5344CB8AC3E}">
        <p14:creationId xmlns:p14="http://schemas.microsoft.com/office/powerpoint/2010/main" val="42899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 sports</a:t>
            </a:r>
          </a:p>
        </p:txBody>
      </p:sp>
      <p:sp>
        <p:nvSpPr>
          <p:cNvPr id="15" name="Text Placeholder 2"/>
          <p:cNvSpPr>
            <a:spLocks noGrp="1"/>
          </p:cNvSpPr>
          <p:nvPr>
            <p:ph type="body" sz="quarter" idx="14"/>
          </p:nvPr>
        </p:nvSpPr>
        <p:spPr/>
        <p:txBody>
          <a:bodyPr vert="horz" lIns="0" tIns="0" rIns="0" bIns="0" rtlCol="0" anchor="t" anchorCtr="0">
            <a:noAutofit/>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US" sz="1400" b="1" i="0" u="none" strike="noStrike" kern="1200" cap="none" spc="0" normalizeH="0" baseline="0" noProof="0" dirty="0">
                <a:ln>
                  <a:noFill/>
                </a:ln>
                <a:solidFill>
                  <a:srgbClr val="8A8A8D"/>
                </a:solidFill>
                <a:effectLst/>
                <a:uLnTx/>
                <a:uFillTx/>
                <a:latin typeface="Arial"/>
                <a:ea typeface="+mn-ea"/>
                <a:cs typeface="+mn-cs"/>
              </a:rPr>
              <a:t>King of the Game</a:t>
            </a:r>
          </a:p>
        </p:txBody>
      </p:sp>
      <p:sp>
        <p:nvSpPr>
          <p:cNvPr id="22" name="Text Placeholder 9">
            <a:extLst>
              <a:ext uri="{FF2B5EF4-FFF2-40B4-BE49-F238E27FC236}">
                <a16:creationId xmlns:a16="http://schemas.microsoft.com/office/drawing/2014/main" id="{A8D8DD3C-763F-45BE-A4C7-CA9CE2221F57}"/>
              </a:ext>
            </a:extLst>
          </p:cNvPr>
          <p:cNvSpPr txBox="1">
            <a:spLocks/>
          </p:cNvSpPr>
          <p:nvPr/>
        </p:nvSpPr>
        <p:spPr bwMode="gray">
          <a:xfrm>
            <a:off x="915826" y="2389551"/>
            <a:ext cx="5486838" cy="4909036"/>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R="0" lvl="0" algn="l" defTabSz="961844" rtl="0" eaLnBrk="1" fontAlgn="auto" latinLnBrk="0" hangingPunct="1">
              <a:lnSpc>
                <a:spcPct val="100000"/>
              </a:lnSpc>
              <a:spcBef>
                <a:spcPts val="0"/>
              </a:spcBef>
              <a:spcAft>
                <a:spcPts val="0"/>
              </a:spcAft>
              <a:buClr>
                <a:srgbClr val="000000"/>
              </a:buClr>
              <a:buSzPct val="100000"/>
              <a:tabLst/>
              <a:defRPr/>
            </a:pPr>
            <a:r>
              <a:rPr lang="en-GB" sz="1100" dirty="0">
                <a:solidFill>
                  <a:schemeClr val="accent4"/>
                </a:solidFill>
                <a:latin typeface="Arial"/>
                <a:cs typeface="Arial"/>
              </a:rPr>
              <a:t>Awareness</a:t>
            </a:r>
          </a:p>
          <a:p>
            <a:pPr>
              <a:lnSpc>
                <a:spcPct val="100000"/>
              </a:lnSpc>
              <a:buClr>
                <a:srgbClr val="000000"/>
              </a:buClr>
              <a:defRPr/>
            </a:pPr>
            <a:r>
              <a:rPr lang="en-GB" sz="1100" b="0" dirty="0">
                <a:cs typeface="Arial"/>
              </a:rPr>
              <a:t>JD Sports is already an incredibly salient brand with awareness </a:t>
            </a:r>
            <a:r>
              <a:rPr lang="en-GB" sz="1100" dirty="0">
                <a:solidFill>
                  <a:schemeClr val="accent4"/>
                </a:solidFill>
                <a:cs typeface="Arial"/>
              </a:rPr>
              <a:t>&gt;95% </a:t>
            </a:r>
            <a:r>
              <a:rPr lang="en-GB" sz="1100" b="0" dirty="0">
                <a:cs typeface="Arial"/>
              </a:rPr>
              <a:t>among 16-24s and the campaign cut through well across all channels. </a:t>
            </a:r>
          </a:p>
          <a:p>
            <a:pPr>
              <a:lnSpc>
                <a:spcPct val="100000"/>
              </a:lnSpc>
              <a:buClr>
                <a:srgbClr val="000000"/>
              </a:buClr>
              <a:defRPr/>
            </a:pPr>
            <a:endParaRPr lang="en-GB" sz="1100" dirty="0">
              <a:solidFill>
                <a:schemeClr val="accent4"/>
              </a:solidFill>
              <a:cs typeface="Arial"/>
            </a:endParaRPr>
          </a:p>
          <a:p>
            <a:pPr marR="0" lvl="0" algn="l" defTabSz="961844" rtl="0" eaLnBrk="1" fontAlgn="auto" latinLnBrk="0" hangingPunct="1">
              <a:lnSpc>
                <a:spcPct val="100000"/>
              </a:lnSpc>
              <a:spcBef>
                <a:spcPts val="0"/>
              </a:spcBef>
              <a:spcAft>
                <a:spcPts val="0"/>
              </a:spcAft>
              <a:buClr>
                <a:srgbClr val="000000"/>
              </a:buClr>
              <a:buSzPct val="100000"/>
              <a:tabLst/>
              <a:defRPr/>
            </a:pPr>
            <a:r>
              <a:rPr kumimoji="0" lang="en-GB" sz="1100" i="0" u="none" strike="noStrike" kern="1200" cap="none" spc="0" normalizeH="0" baseline="0" noProof="0" dirty="0">
                <a:ln>
                  <a:noFill/>
                </a:ln>
                <a:solidFill>
                  <a:schemeClr val="accent4"/>
                </a:solidFill>
                <a:effectLst/>
                <a:uLnTx/>
                <a:uFillTx/>
                <a:latin typeface="Arial"/>
                <a:ea typeface="+mn-ea"/>
                <a:cs typeface="Arial"/>
              </a:rPr>
              <a:t>76%</a:t>
            </a:r>
            <a:r>
              <a:rPr kumimoji="0" lang="en-GB" sz="1100" b="0" i="0" u="none" strike="noStrike" kern="1200" cap="none" spc="0" normalizeH="0" baseline="0" noProof="0" dirty="0">
                <a:ln>
                  <a:noFill/>
                </a:ln>
                <a:solidFill>
                  <a:srgbClr val="000000"/>
                </a:solidFill>
                <a:effectLst/>
                <a:uLnTx/>
                <a:uFillTx/>
                <a:latin typeface="Arial"/>
                <a:ea typeface="+mn-ea"/>
                <a:cs typeface="Arial"/>
              </a:rPr>
              <a:t> of Control respondents said they’d seen advertising recently – while exposure to the 120” ad in cinema during the opening week helped increase this to </a:t>
            </a:r>
            <a:r>
              <a:rPr kumimoji="0" lang="en-GB" sz="1100" i="0" u="none" strike="noStrike" kern="1200" cap="none" spc="0" normalizeH="0" baseline="0" noProof="0" dirty="0">
                <a:ln>
                  <a:noFill/>
                </a:ln>
                <a:solidFill>
                  <a:schemeClr val="accent4"/>
                </a:solidFill>
                <a:effectLst/>
                <a:uLnTx/>
                <a:uFillTx/>
                <a:latin typeface="Arial"/>
                <a:ea typeface="+mn-ea"/>
                <a:cs typeface="Arial"/>
              </a:rPr>
              <a:t>81%.</a:t>
            </a:r>
          </a:p>
          <a:p>
            <a:pPr marR="0" lvl="0" algn="l" defTabSz="961844" rtl="0" eaLnBrk="1" fontAlgn="auto" latinLnBrk="0" hangingPunct="1">
              <a:lnSpc>
                <a:spcPct val="100000"/>
              </a:lnSpc>
              <a:spcBef>
                <a:spcPts val="0"/>
              </a:spcBef>
              <a:spcAft>
                <a:spcPts val="0"/>
              </a:spcAft>
              <a:buClr>
                <a:srgbClr val="000000"/>
              </a:buClr>
              <a:buSzPct val="100000"/>
              <a:tabLst/>
              <a:defRPr/>
            </a:pPr>
            <a:endParaRPr lang="en-GB" sz="1100" dirty="0">
              <a:solidFill>
                <a:schemeClr val="accent4"/>
              </a:solidFill>
              <a:latin typeface="Arial"/>
              <a:cs typeface="Arial"/>
            </a:endParaRPr>
          </a:p>
          <a:p>
            <a:pPr>
              <a:lnSpc>
                <a:spcPct val="100000"/>
              </a:lnSpc>
              <a:buClr>
                <a:srgbClr val="000000"/>
              </a:buClr>
              <a:defRPr/>
            </a:pPr>
            <a:r>
              <a:rPr kumimoji="0" lang="en-GB" sz="1100" i="0" u="none" strike="noStrike" kern="1200" cap="none" spc="0" normalizeH="0" baseline="0" noProof="0" dirty="0">
                <a:ln>
                  <a:noFill/>
                </a:ln>
                <a:solidFill>
                  <a:schemeClr val="accent4"/>
                </a:solidFill>
                <a:effectLst/>
                <a:uLnTx/>
                <a:uFillTx/>
                <a:latin typeface="Arial"/>
                <a:ea typeface="+mn-ea"/>
                <a:cs typeface="Arial"/>
              </a:rPr>
              <a:t>Recall</a:t>
            </a:r>
          </a:p>
          <a:p>
            <a:pPr>
              <a:lnSpc>
                <a:spcPct val="100000"/>
              </a:lnSpc>
              <a:buClr>
                <a:srgbClr val="000000"/>
              </a:buClr>
              <a:defRPr/>
            </a:pPr>
            <a:r>
              <a:rPr kumimoji="0" lang="en-GB" sz="1100" b="0" i="0" u="none" strike="noStrike" kern="1200" cap="none" spc="0" normalizeH="0" baseline="0" noProof="0" dirty="0">
                <a:ln>
                  <a:noFill/>
                </a:ln>
                <a:solidFill>
                  <a:srgbClr val="000000"/>
                </a:solidFill>
                <a:effectLst/>
                <a:uLnTx/>
                <a:uFillTx/>
                <a:latin typeface="Arial"/>
                <a:ea typeface="+mn-ea"/>
                <a:cs typeface="Arial"/>
              </a:rPr>
              <a:t>Recall of the ‘King of Games’ ad peaked at </a:t>
            </a:r>
            <a:r>
              <a:rPr lang="en-GB" sz="1100" dirty="0">
                <a:solidFill>
                  <a:schemeClr val="accent4"/>
                </a:solidFill>
                <a:latin typeface="Arial" panose="020B0604020202020204" pitchFamily="34" charset="0"/>
                <a:cs typeface="Arial" panose="020B0604020202020204" pitchFamily="34" charset="0"/>
              </a:rPr>
              <a:t>70% </a:t>
            </a:r>
            <a:r>
              <a:rPr kumimoji="0" lang="en-GB" sz="1100" b="0" i="0" u="none" strike="noStrike" kern="1200" cap="none" spc="0" normalizeH="0" baseline="0" noProof="0" dirty="0">
                <a:ln>
                  <a:noFill/>
                </a:ln>
                <a:solidFill>
                  <a:srgbClr val="000000"/>
                </a:solidFill>
                <a:effectLst/>
                <a:uLnTx/>
                <a:uFillTx/>
                <a:latin typeface="Arial"/>
                <a:ea typeface="+mn-ea"/>
                <a:cs typeface="Arial"/>
              </a:rPr>
              <a:t>for cinemagoers, an uplift of </a:t>
            </a:r>
            <a:r>
              <a:rPr lang="en-GB" sz="1100" dirty="0">
                <a:solidFill>
                  <a:schemeClr val="accent4"/>
                </a:solidFill>
                <a:latin typeface="Arial" panose="020B0604020202020204" pitchFamily="34" charset="0"/>
                <a:cs typeface="Arial" panose="020B0604020202020204" pitchFamily="34" charset="0"/>
              </a:rPr>
              <a:t>+17% </a:t>
            </a:r>
            <a:r>
              <a:rPr kumimoji="0" lang="en-GB" sz="1100" b="0" i="0" u="none" strike="noStrike" kern="1200" cap="none" spc="0" normalizeH="0" baseline="0" noProof="0" dirty="0">
                <a:ln>
                  <a:noFill/>
                </a:ln>
                <a:solidFill>
                  <a:srgbClr val="000000"/>
                </a:solidFill>
                <a:effectLst/>
                <a:uLnTx/>
                <a:uFillTx/>
                <a:latin typeface="Arial"/>
                <a:ea typeface="+mn-ea"/>
                <a:cs typeface="Arial"/>
              </a:rPr>
              <a:t>vs. control and well ahead of DCM benchmarks (48%)</a:t>
            </a:r>
          </a:p>
          <a:p>
            <a:pPr>
              <a:lnSpc>
                <a:spcPct val="100000"/>
              </a:lnSpc>
              <a:buClr>
                <a:srgbClr val="000000"/>
              </a:buClr>
              <a:defRPr/>
            </a:pPr>
            <a:endParaRPr lang="en-GB" sz="1100" b="0" dirty="0">
              <a:solidFill>
                <a:srgbClr val="000000"/>
              </a:solidFill>
              <a:latin typeface="Arial"/>
              <a:cs typeface="Arial"/>
            </a:endParaRPr>
          </a:p>
          <a:p>
            <a:pPr lvl="0">
              <a:lnSpc>
                <a:spcPct val="100000"/>
              </a:lnSpc>
              <a:defRPr/>
            </a:pPr>
            <a:r>
              <a:rPr lang="en-GB" sz="1100" dirty="0">
                <a:solidFill>
                  <a:schemeClr val="accent4"/>
                </a:solidFill>
                <a:latin typeface="Arial" panose="020B0604020202020204" pitchFamily="34" charset="0"/>
                <a:cs typeface="Arial" panose="020B0604020202020204" pitchFamily="34" charset="0"/>
              </a:rPr>
              <a:t>Perceptions</a:t>
            </a:r>
            <a:r>
              <a:rPr lang="en-GB" sz="1100" b="0" dirty="0">
                <a:solidFill>
                  <a:srgbClr val="000000"/>
                </a:solidFill>
                <a:latin typeface="Arial" panose="020B0604020202020204" pitchFamily="34" charset="0"/>
                <a:cs typeface="Arial" panose="020B0604020202020204" pitchFamily="34" charset="0"/>
              </a:rPr>
              <a:t> </a:t>
            </a:r>
          </a:p>
          <a:p>
            <a:pPr>
              <a:lnSpc>
                <a:spcPct val="100000"/>
              </a:lnSpc>
              <a:defRPr/>
            </a:pPr>
            <a:r>
              <a:rPr lang="en-GB" sz="1100" b="0" dirty="0">
                <a:latin typeface="Arial" panose="020B0604020202020204" pitchFamily="34" charset="0"/>
                <a:ea typeface="Perpetua" charset="0"/>
                <a:cs typeface="Arial" panose="020B0604020202020204" pitchFamily="34" charset="0"/>
              </a:rPr>
              <a:t>The target 16-24 audience have high agreement scores across all the measured perceptions. Exposure to the 120” ad and idents worked particularly well at driving incremental gains on key metrics including: </a:t>
            </a:r>
          </a:p>
          <a:p>
            <a:pPr>
              <a:lnSpc>
                <a:spcPct val="100000"/>
              </a:lnSpc>
              <a:defRPr/>
            </a:pPr>
            <a:endParaRPr lang="en-GB" sz="1100" b="0" dirty="0">
              <a:latin typeface="Arial" panose="020B0604020202020204" pitchFamily="34" charset="0"/>
              <a:ea typeface="Perpetua" charset="0"/>
              <a:cs typeface="Arial" panose="020B0604020202020204" pitchFamily="34" charset="0"/>
            </a:endParaRPr>
          </a:p>
          <a:p>
            <a:pPr marL="171450" indent="-171450">
              <a:lnSpc>
                <a:spcPct val="100000"/>
              </a:lnSpc>
              <a:buClr>
                <a:schemeClr val="accent4"/>
              </a:buClr>
              <a:buFont typeface="Symbol" panose="05050102010706020507" pitchFamily="18" charset="2"/>
              <a:buChar char="-"/>
              <a:defRPr/>
            </a:pPr>
            <a:r>
              <a:rPr lang="en-GB" sz="1100" b="0" dirty="0">
                <a:latin typeface="Arial" panose="020B0604020202020204" pitchFamily="34" charset="0"/>
                <a:ea typeface="Perpetua" charset="0"/>
                <a:cs typeface="Arial" panose="020B0604020202020204" pitchFamily="34" charset="0"/>
              </a:rPr>
              <a:t>JD Sports is ‘relevant to me and aligns with my interests in culture, music and sport’ </a:t>
            </a:r>
            <a:r>
              <a:rPr lang="en-GB" sz="1100" dirty="0">
                <a:solidFill>
                  <a:schemeClr val="accent4"/>
                </a:solidFill>
                <a:latin typeface="Arial" panose="020B0604020202020204" pitchFamily="34" charset="0"/>
                <a:ea typeface="Perpetua" charset="0"/>
                <a:cs typeface="Arial" panose="020B0604020202020204" pitchFamily="34" charset="0"/>
              </a:rPr>
              <a:t>(75% agree, +3% vs Control)</a:t>
            </a:r>
          </a:p>
          <a:p>
            <a:pPr marL="171450" indent="-171450">
              <a:lnSpc>
                <a:spcPct val="100000"/>
              </a:lnSpc>
              <a:buClr>
                <a:schemeClr val="accent4"/>
              </a:buClr>
              <a:buFont typeface="Symbol" panose="05050102010706020507" pitchFamily="18" charset="2"/>
              <a:buChar char="-"/>
              <a:defRPr/>
            </a:pPr>
            <a:endParaRPr lang="en-GB" sz="1100" b="0" dirty="0">
              <a:latin typeface="Arial" panose="020B0604020202020204" pitchFamily="34" charset="0"/>
              <a:ea typeface="Perpetua" charset="0"/>
              <a:cs typeface="Arial" panose="020B0604020202020204" pitchFamily="34" charset="0"/>
            </a:endParaRPr>
          </a:p>
          <a:p>
            <a:pPr marL="171450" indent="-171450">
              <a:lnSpc>
                <a:spcPct val="100000"/>
              </a:lnSpc>
              <a:buClr>
                <a:schemeClr val="accent4"/>
              </a:buClr>
              <a:buFont typeface="Symbol" panose="05050102010706020507" pitchFamily="18" charset="2"/>
              <a:buChar char="-"/>
              <a:defRPr/>
            </a:pPr>
            <a:r>
              <a:rPr lang="en-GB" sz="1100" b="0" dirty="0">
                <a:latin typeface="Arial" panose="020B0604020202020204" pitchFamily="34" charset="0"/>
                <a:ea typeface="Perpetua" charset="0"/>
                <a:cs typeface="Arial" panose="020B0604020202020204" pitchFamily="34" charset="0"/>
              </a:rPr>
              <a:t>JD Sports has a premium in-store shopping experience </a:t>
            </a:r>
            <a:r>
              <a:rPr lang="en-GB" sz="1100" dirty="0">
                <a:solidFill>
                  <a:schemeClr val="accent4"/>
                </a:solidFill>
                <a:latin typeface="Arial" panose="020B0604020202020204" pitchFamily="34" charset="0"/>
                <a:ea typeface="Perpetua" charset="0"/>
                <a:cs typeface="Arial" panose="020B0604020202020204" pitchFamily="34" charset="0"/>
              </a:rPr>
              <a:t>(79% agree, +3% vs Control)</a:t>
            </a:r>
          </a:p>
          <a:p>
            <a:pPr marL="171450" indent="-171450">
              <a:lnSpc>
                <a:spcPct val="100000"/>
              </a:lnSpc>
              <a:buClr>
                <a:schemeClr val="accent4"/>
              </a:buClr>
              <a:buFont typeface="Symbol" panose="05050102010706020507" pitchFamily="18" charset="2"/>
              <a:buChar char="-"/>
              <a:defRPr/>
            </a:pPr>
            <a:endParaRPr lang="en-GB" sz="1100" b="0" dirty="0">
              <a:latin typeface="Arial" panose="020B0604020202020204" pitchFamily="34" charset="0"/>
              <a:ea typeface="Perpetua" charset="0"/>
              <a:cs typeface="Arial" panose="020B0604020202020204" pitchFamily="34" charset="0"/>
            </a:endParaRPr>
          </a:p>
          <a:p>
            <a:pPr marL="171450" indent="-171450">
              <a:lnSpc>
                <a:spcPct val="100000"/>
              </a:lnSpc>
              <a:buClr>
                <a:schemeClr val="accent4"/>
              </a:buClr>
              <a:buFont typeface="Symbol" panose="05050102010706020507" pitchFamily="18" charset="2"/>
              <a:buChar char="-"/>
              <a:defRPr/>
            </a:pPr>
            <a:r>
              <a:rPr lang="en-GB" sz="1100" b="0" dirty="0">
                <a:latin typeface="Arial" panose="020B0604020202020204" pitchFamily="34" charset="0"/>
                <a:ea typeface="Perpetua" charset="0"/>
                <a:cs typeface="Arial" panose="020B0604020202020204" pitchFamily="34" charset="0"/>
              </a:rPr>
              <a:t>JD Sports has a premium online shopping experience </a:t>
            </a:r>
            <a:r>
              <a:rPr lang="en-GB" sz="1100" dirty="0">
                <a:solidFill>
                  <a:schemeClr val="accent4"/>
                </a:solidFill>
                <a:latin typeface="Arial" panose="020B0604020202020204" pitchFamily="34" charset="0"/>
                <a:ea typeface="Perpetua" charset="0"/>
                <a:cs typeface="Arial" panose="020B0604020202020204" pitchFamily="34" charset="0"/>
              </a:rPr>
              <a:t>(78% agree, +4% vs Control)</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0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10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Consideration</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Consideration of JD Sports is very high, with exposure to the 120” ad in cinema again delivering incremental gain </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GB" sz="110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+3%</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pushing consideration levels to </a:t>
            </a:r>
            <a:r>
              <a:rPr kumimoji="0" lang="en-GB" sz="110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95% </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amongst 16-24s</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00000"/>
              </a:lnSpc>
              <a:defRPr/>
            </a:pPr>
            <a:endParaRPr lang="en-GB" sz="1100" b="0" dirty="0">
              <a:latin typeface="Arial" panose="020B0604020202020204" pitchFamily="34" charset="0"/>
              <a:ea typeface="Perpetua" charset="0"/>
              <a:cs typeface="Arial" panose="020B0604020202020204" pitchFamily="34" charset="0"/>
            </a:endParaRPr>
          </a:p>
        </p:txBody>
      </p:sp>
      <p:cxnSp>
        <p:nvCxnSpPr>
          <p:cNvPr id="24" name="Straight Connector 23">
            <a:extLst>
              <a:ext uri="{FF2B5EF4-FFF2-40B4-BE49-F238E27FC236}">
                <a16:creationId xmlns:a16="http://schemas.microsoft.com/office/drawing/2014/main" id="{12617757-B495-4D96-84EA-44176CB3BD8F}"/>
              </a:ext>
            </a:extLst>
          </p:cNvPr>
          <p:cNvCxnSpPr>
            <a:cxnSpLocks/>
          </p:cNvCxnSpPr>
          <p:nvPr/>
        </p:nvCxnSpPr>
        <p:spPr>
          <a:xfrm flipV="1">
            <a:off x="6838951" y="567159"/>
            <a:ext cx="0" cy="6198476"/>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75369EB-E071-498F-A079-E492FE9930CA}"/>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 </a:t>
            </a:r>
            <a:r>
              <a:rPr lang="en-US" sz="800" dirty="0">
                <a:solidFill>
                  <a:srgbClr val="000000"/>
                </a:solidFill>
                <a:latin typeface="Arial"/>
              </a:rPr>
              <a:t>JD Sports</a:t>
            </a:r>
            <a:r>
              <a:rPr kumimoji="0" lang="en-US" sz="800" b="0" i="0" u="none" strike="noStrike" kern="1200" cap="none" spc="0" normalizeH="0" baseline="0" noProof="0" dirty="0">
                <a:ln>
                  <a:noFill/>
                </a:ln>
                <a:solidFill>
                  <a:srgbClr val="000000"/>
                </a:solidFill>
                <a:effectLst/>
                <a:uLnTx/>
                <a:uFillTx/>
                <a:latin typeface="Arial"/>
                <a:ea typeface="+mn-ea"/>
                <a:cs typeface="+mn-cs"/>
              </a:rPr>
              <a:t>. Conducted by; Differentology, November 2022.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16-24s</a:t>
            </a:r>
            <a:r>
              <a:rPr kumimoji="0" lang="en-US" sz="800" b="0" i="0" u="none" strike="noStrike" kern="1200" cap="none" spc="0" normalizeH="0" baseline="0" noProof="0" dirty="0">
                <a:ln>
                  <a:noFill/>
                </a:ln>
                <a:solidFill>
                  <a:srgbClr val="000000"/>
                </a:solidFill>
                <a:effectLst/>
                <a:uLnTx/>
                <a:uFillTx/>
                <a:latin typeface="Arial"/>
                <a:ea typeface="+mn-ea"/>
                <a:cs typeface="+mn-cs"/>
              </a:rPr>
              <a:t>. Uplifts are test (exposed to ad in cinema) vs control (not exposed to ad in cinema) </a:t>
            </a:r>
          </a:p>
        </p:txBody>
      </p:sp>
      <p:sp>
        <p:nvSpPr>
          <p:cNvPr id="27" name="Text Placeholder 9">
            <a:extLst>
              <a:ext uri="{FF2B5EF4-FFF2-40B4-BE49-F238E27FC236}">
                <a16:creationId xmlns:a16="http://schemas.microsoft.com/office/drawing/2014/main" id="{F500AC45-2FA8-B28B-76FE-8969812E2347}"/>
              </a:ext>
            </a:extLst>
          </p:cNvPr>
          <p:cNvSpPr txBox="1">
            <a:spLocks/>
          </p:cNvSpPr>
          <p:nvPr/>
        </p:nvSpPr>
        <p:spPr bwMode="gray">
          <a:xfrm>
            <a:off x="7016658" y="756591"/>
            <a:ext cx="3329450" cy="169277"/>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r>
              <a:rPr kumimoji="0" lang="en-GB" sz="1100" i="0" u="none" strike="noStrike" kern="1200" cap="none" spc="0" normalizeH="0" baseline="0" noProof="0" dirty="0">
                <a:ln>
                  <a:noFill/>
                </a:ln>
                <a:solidFill>
                  <a:schemeClr val="accent4"/>
                </a:solidFill>
                <a:effectLst/>
                <a:uLnTx/>
                <a:uFillTx/>
                <a:latin typeface="Arial" panose="020B0604020202020204" pitchFamily="34" charset="0"/>
                <a:ea typeface="Perpetua" charset="0"/>
                <a:cs typeface="Arial" panose="020B0604020202020204" pitchFamily="34" charset="0"/>
              </a:rPr>
              <a:t>Call to Action</a:t>
            </a:r>
          </a:p>
        </p:txBody>
      </p:sp>
      <p:sp>
        <p:nvSpPr>
          <p:cNvPr id="36" name="Freeform 393">
            <a:extLst>
              <a:ext uri="{FF2B5EF4-FFF2-40B4-BE49-F238E27FC236}">
                <a16:creationId xmlns:a16="http://schemas.microsoft.com/office/drawing/2014/main" id="{13177A9D-7E7B-9130-8921-59C1AABE863F}"/>
              </a:ext>
            </a:extLst>
          </p:cNvPr>
          <p:cNvSpPr>
            <a:spLocks noEditPoints="1"/>
          </p:cNvSpPr>
          <p:nvPr/>
        </p:nvSpPr>
        <p:spPr bwMode="auto">
          <a:xfrm>
            <a:off x="190033" y="4200784"/>
            <a:ext cx="522705" cy="522705"/>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287">
            <a:extLst>
              <a:ext uri="{FF2B5EF4-FFF2-40B4-BE49-F238E27FC236}">
                <a16:creationId xmlns:a16="http://schemas.microsoft.com/office/drawing/2014/main" id="{36780DF7-0551-7C78-2FDB-F448B9EAD9C8}"/>
              </a:ext>
            </a:extLst>
          </p:cNvPr>
          <p:cNvSpPr>
            <a:spLocks noChangeAspect="1" noEditPoints="1"/>
          </p:cNvSpPr>
          <p:nvPr/>
        </p:nvSpPr>
        <p:spPr bwMode="auto">
          <a:xfrm>
            <a:off x="215580" y="2410219"/>
            <a:ext cx="522540" cy="52254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4"/>
          </a:solidFill>
          <a:ln>
            <a:noFill/>
          </a:ln>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38" name="Freeform 238">
            <a:extLst>
              <a:ext uri="{FF2B5EF4-FFF2-40B4-BE49-F238E27FC236}">
                <a16:creationId xmlns:a16="http://schemas.microsoft.com/office/drawing/2014/main" id="{EA186E9F-DA24-4996-5C69-1B93CA2A6B4D}"/>
              </a:ext>
            </a:extLst>
          </p:cNvPr>
          <p:cNvSpPr>
            <a:spLocks noEditPoints="1"/>
          </p:cNvSpPr>
          <p:nvPr/>
        </p:nvSpPr>
        <p:spPr bwMode="auto">
          <a:xfrm>
            <a:off x="190038" y="6242930"/>
            <a:ext cx="522700" cy="522705"/>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6" name="TextBox 15">
            <a:extLst>
              <a:ext uri="{FF2B5EF4-FFF2-40B4-BE49-F238E27FC236}">
                <a16:creationId xmlns:a16="http://schemas.microsoft.com/office/drawing/2014/main" id="{241FCB86-9F27-4587-9E26-793927947EF2}"/>
              </a:ext>
            </a:extLst>
          </p:cNvPr>
          <p:cNvSpPr txBox="1"/>
          <p:nvPr/>
        </p:nvSpPr>
        <p:spPr>
          <a:xfrm>
            <a:off x="188159" y="1007063"/>
            <a:ext cx="6288512" cy="1095172"/>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r>
              <a:rPr lang="en-GB" sz="1100" b="1" kern="1000" dirty="0">
                <a:solidFill>
                  <a:schemeClr val="accent4"/>
                </a:solidFill>
                <a:latin typeface="Arial"/>
                <a:cs typeface="Arial"/>
              </a:rPr>
              <a:t>Summary</a:t>
            </a:r>
          </a:p>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r>
              <a:rPr lang="en-GB" sz="1100" kern="1000" dirty="0">
                <a:solidFill>
                  <a:schemeClr val="bg1"/>
                </a:solidFill>
                <a:latin typeface="Arial"/>
                <a:cs typeface="Arial"/>
              </a:rPr>
              <a:t>The ‘King of the Game’ campaign delivered incredibly positive results for JD Sports within the target 16-24 audience in the run up to the key Christmas sales period. The addition of cinema to the brand’s AV mix was a success with exposure in high attention, premium environment delivering important incremental gains across many key brand metrics and ultimately driving intention.</a:t>
            </a:r>
          </a:p>
        </p:txBody>
      </p:sp>
      <p:graphicFrame>
        <p:nvGraphicFramePr>
          <p:cNvPr id="5" name="Chart 4">
            <a:extLst>
              <a:ext uri="{FF2B5EF4-FFF2-40B4-BE49-F238E27FC236}">
                <a16:creationId xmlns:a16="http://schemas.microsoft.com/office/drawing/2014/main" id="{25CB5B0D-B100-45A1-9CEE-215E2FAF4EAB}"/>
              </a:ext>
            </a:extLst>
          </p:cNvPr>
          <p:cNvGraphicFramePr/>
          <p:nvPr>
            <p:extLst>
              <p:ext uri="{D42A27DB-BD31-4B8C-83A1-F6EECF244321}">
                <p14:modId xmlns:p14="http://schemas.microsoft.com/office/powerpoint/2010/main" val="681637505"/>
              </p:ext>
            </p:extLst>
          </p:nvPr>
        </p:nvGraphicFramePr>
        <p:xfrm>
          <a:off x="7201231" y="1633617"/>
          <a:ext cx="5647991" cy="5134335"/>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Box 43">
            <a:extLst>
              <a:ext uri="{FF2B5EF4-FFF2-40B4-BE49-F238E27FC236}">
                <a16:creationId xmlns:a16="http://schemas.microsoft.com/office/drawing/2014/main" id="{2BA4B0B7-AC8B-44B5-82C4-B0E682BA2B89}"/>
              </a:ext>
            </a:extLst>
          </p:cNvPr>
          <p:cNvSpPr txBox="1"/>
          <p:nvPr/>
        </p:nvSpPr>
        <p:spPr>
          <a:xfrm>
            <a:off x="6927357" y="1000501"/>
            <a:ext cx="6138588" cy="600164"/>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
                <a:srgbClr val="000000"/>
              </a:buClr>
              <a:buSzPct val="100000"/>
              <a:buFontTx/>
              <a:buNone/>
              <a:tabLst/>
              <a:defRPr/>
            </a:pPr>
            <a:r>
              <a:rPr lang="en-GB" sz="1100" dirty="0">
                <a:solidFill>
                  <a:srgbClr val="000000"/>
                </a:solidFill>
                <a:latin typeface="Arial"/>
                <a:cs typeface="Arial"/>
              </a:rPr>
              <a:t>Exposure to the campaign in cinema helped drive </a:t>
            </a:r>
            <a:r>
              <a:rPr lang="en-GB" sz="1100" b="1" dirty="0">
                <a:solidFill>
                  <a:schemeClr val="accent4"/>
                </a:solidFill>
                <a:latin typeface="Arial"/>
                <a:cs typeface="Arial"/>
              </a:rPr>
              <a:t>action</a:t>
            </a:r>
            <a:r>
              <a:rPr lang="en-GB" sz="1100" dirty="0">
                <a:solidFill>
                  <a:srgbClr val="000000"/>
                </a:solidFill>
                <a:latin typeface="Arial"/>
                <a:cs typeface="Arial"/>
              </a:rPr>
              <a:t> too. The t</a:t>
            </a:r>
            <a:r>
              <a:rPr kumimoji="0" lang="en-GB" sz="1100" b="0" i="0" u="none" strike="noStrike" kern="1200" cap="none" spc="0" normalizeH="0" baseline="0" noProof="0" dirty="0">
                <a:ln>
                  <a:noFill/>
                </a:ln>
                <a:solidFill>
                  <a:srgbClr val="000000"/>
                </a:solidFill>
                <a:effectLst/>
                <a:uLnTx/>
                <a:uFillTx/>
                <a:latin typeface="Arial"/>
                <a:ea typeface="+mn-ea"/>
                <a:cs typeface="Arial"/>
              </a:rPr>
              <a:t>op claimed actions included </a:t>
            </a:r>
            <a:r>
              <a:rPr lang="en-GB" sz="1100" b="1" dirty="0">
                <a:solidFill>
                  <a:schemeClr val="accent4"/>
                </a:solidFill>
                <a:latin typeface="Arial"/>
                <a:cs typeface="Arial"/>
              </a:rPr>
              <a:t>visiting the JD Sports website</a:t>
            </a:r>
            <a:r>
              <a:rPr kumimoji="0" lang="en-GB" sz="1100" b="0" i="0" u="none" strike="noStrike" kern="1200" cap="none" spc="0" normalizeH="0" baseline="0" noProof="0" dirty="0">
                <a:ln>
                  <a:noFill/>
                </a:ln>
                <a:solidFill>
                  <a:srgbClr val="000000"/>
                </a:solidFill>
                <a:effectLst/>
                <a:uLnTx/>
                <a:uFillTx/>
                <a:latin typeface="Arial"/>
                <a:ea typeface="+mn-ea"/>
                <a:cs typeface="Arial"/>
              </a:rPr>
              <a:t>, </a:t>
            </a:r>
            <a:r>
              <a:rPr lang="en-GB" sz="1100" b="1" dirty="0">
                <a:solidFill>
                  <a:schemeClr val="accent4"/>
                </a:solidFill>
                <a:latin typeface="Arial"/>
                <a:cs typeface="Arial"/>
              </a:rPr>
              <a:t>buying products </a:t>
            </a:r>
            <a:r>
              <a:rPr kumimoji="0" lang="en-GB" sz="1100" b="0" i="0" u="none" strike="noStrike" kern="1200" cap="none" spc="0" normalizeH="0" baseline="0" noProof="0" dirty="0">
                <a:ln>
                  <a:noFill/>
                </a:ln>
                <a:solidFill>
                  <a:srgbClr val="000000"/>
                </a:solidFill>
                <a:effectLst/>
                <a:uLnTx/>
                <a:uFillTx/>
                <a:latin typeface="Arial"/>
                <a:ea typeface="+mn-ea"/>
                <a:cs typeface="Arial"/>
              </a:rPr>
              <a:t>from JD Sports and </a:t>
            </a:r>
            <a:r>
              <a:rPr lang="en-GB" sz="1100" b="1" dirty="0">
                <a:solidFill>
                  <a:schemeClr val="accent4"/>
                </a:solidFill>
                <a:latin typeface="Arial"/>
                <a:cs typeface="Arial"/>
              </a:rPr>
              <a:t>mentioning the brand </a:t>
            </a:r>
            <a:r>
              <a:rPr kumimoji="0" lang="en-GB" sz="1100" b="0" i="0" u="none" strike="noStrike" kern="1200" cap="none" spc="0" normalizeH="0" baseline="0" noProof="0" dirty="0">
                <a:ln>
                  <a:noFill/>
                </a:ln>
                <a:solidFill>
                  <a:srgbClr val="000000"/>
                </a:solidFill>
                <a:effectLst/>
                <a:uLnTx/>
                <a:uFillTx/>
                <a:latin typeface="Arial"/>
                <a:ea typeface="+mn-ea"/>
                <a:cs typeface="Arial"/>
              </a:rPr>
              <a:t>to family/friends. </a:t>
            </a:r>
            <a:endParaRPr kumimoji="0" lang="en-GB" sz="1100" b="0" i="0" u="none" strike="noStrike" kern="1200" cap="none" spc="0" normalizeH="0" baseline="0" noProof="0" dirty="0">
              <a:ln>
                <a:noFill/>
              </a:ln>
              <a:solidFill>
                <a:srgbClr val="33006F"/>
              </a:solidFill>
              <a:effectLst/>
              <a:uLnTx/>
              <a:uFillTx/>
              <a:latin typeface="Arial"/>
              <a:ea typeface="+mn-ea"/>
              <a:cs typeface="Arial"/>
            </a:endParaRPr>
          </a:p>
        </p:txBody>
      </p:sp>
    </p:spTree>
    <p:extLst>
      <p:ext uri="{BB962C8B-B14F-4D97-AF65-F5344CB8AC3E}">
        <p14:creationId xmlns:p14="http://schemas.microsoft.com/office/powerpoint/2010/main" val="773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706</Words>
  <Application>Microsoft Office PowerPoint</Application>
  <PresentationFormat>Custom</PresentationFormat>
  <Paragraphs>45</Paragraphs>
  <Slides>2</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12" baseType="lpstr">
      <vt:lpstr>Arial</vt:lpstr>
      <vt:lpstr>Calibri</vt:lpstr>
      <vt:lpstr>Century Gothic</vt:lpstr>
      <vt:lpstr>Impact</vt:lpstr>
      <vt:lpstr>LucidaGrande</vt:lpstr>
      <vt:lpstr>Symbol</vt:lpstr>
      <vt:lpstr>Wingdings</vt:lpstr>
      <vt:lpstr>1_Blank with title</vt:lpstr>
      <vt:lpstr>2_Blank with title</vt:lpstr>
      <vt:lpstr>think-cell Slide</vt:lpstr>
      <vt:lpstr>JD sports</vt:lpstr>
      <vt:lpstr>JD sports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2023-09-27T11:25:20Z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