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Lst>
  <p:notesMasterIdLst>
    <p:notesMasterId r:id="rId33"/>
  </p:notesMasterIdLst>
  <p:handoutMasterIdLst>
    <p:handoutMasterId r:id="rId34"/>
  </p:handoutMasterIdLst>
  <p:sldIdLst>
    <p:sldId id="439" r:id="rId13"/>
    <p:sldId id="440" r:id="rId14"/>
    <p:sldId id="441" r:id="rId15"/>
    <p:sldId id="442" r:id="rId16"/>
    <p:sldId id="443"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59" r:id="rId32"/>
  </p:sldIdLst>
  <p:sldSz cx="13442950" cy="7561263"/>
  <p:notesSz cx="6858000" cy="9144000"/>
  <p:custDataLst>
    <p:tags r:id="rId35"/>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1" autoAdjust="0"/>
    <p:restoredTop sz="93970" autoAdjust="0"/>
  </p:normalViewPr>
  <p:slideViewPr>
    <p:cSldViewPr snapToGrid="0">
      <p:cViewPr>
        <p:scale>
          <a:sx n="131" d="100"/>
          <a:sy n="131" d="100"/>
        </p:scale>
        <p:origin x="1296" y="63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83"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8.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tags" Target="tags/tag1.xml"/><Relationship Id="rId36" Type="http://schemas.openxmlformats.org/officeDocument/2006/relationships/commentAuthors" Target="commentAuthors.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1.xlsx"/><Relationship Id="rId1" Type="http://schemas.microsoft.com/office/2011/relationships/chartStyle" Target="style1.xml"/><Relationship Id="rId2" Type="http://schemas.microsoft.com/office/2011/relationships/chartColorStyle" Target="colors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4" Type="http://schemas.openxmlformats.org/officeDocument/2006/relationships/package" Target="../embeddings/Microsoft_Excel_Worksheet10.xlsx"/><Relationship Id="rId1" Type="http://schemas.microsoft.com/office/2011/relationships/chartStyle" Target="style10.xml"/><Relationship Id="rId2" Type="http://schemas.microsoft.com/office/2011/relationships/chartColorStyle" Target="colors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4" Type="http://schemas.openxmlformats.org/officeDocument/2006/relationships/package" Target="../embeddings/Microsoft_Excel_Worksheet11.xlsx"/><Relationship Id="rId1" Type="http://schemas.microsoft.com/office/2011/relationships/chartStyle" Target="style11.xml"/><Relationship Id="rId2" Type="http://schemas.microsoft.com/office/2011/relationships/chartColorStyle" Target="colors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4" Type="http://schemas.openxmlformats.org/officeDocument/2006/relationships/package" Target="../embeddings/Microsoft_Excel_Worksheet12.xlsx"/><Relationship Id="rId1" Type="http://schemas.microsoft.com/office/2011/relationships/chartStyle" Target="style12.xml"/><Relationship Id="rId2" Type="http://schemas.microsoft.com/office/2011/relationships/chartColorStyle" Target="colors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package" Target="../embeddings/Microsoft_Excel_Worksheet2.xlsx"/><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package" Target="../embeddings/Microsoft_Excel_Worksheet3.xlsx"/><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4" Type="http://schemas.openxmlformats.org/officeDocument/2006/relationships/package" Target="../embeddings/Microsoft_Excel_Worksheet4.xlsx"/><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4" Type="http://schemas.openxmlformats.org/officeDocument/2006/relationships/package" Target="../embeddings/Microsoft_Excel_Worksheet5.xlsx"/><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4" Type="http://schemas.openxmlformats.org/officeDocument/2006/relationships/package" Target="../embeddings/Microsoft_Excel_Worksheet6.xlsx"/><Relationship Id="rId1" Type="http://schemas.microsoft.com/office/2011/relationships/chartStyle" Target="style6.xml"/><Relationship Id="rId2" Type="http://schemas.microsoft.com/office/2011/relationships/chartColorStyle" Target="colors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4" Type="http://schemas.openxmlformats.org/officeDocument/2006/relationships/package" Target="../embeddings/Microsoft_Excel_Worksheet7.xlsx"/><Relationship Id="rId1" Type="http://schemas.microsoft.com/office/2011/relationships/chartStyle" Target="style7.xml"/><Relationship Id="rId2" Type="http://schemas.microsoft.com/office/2011/relationships/chartColorStyle" Target="colors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4" Type="http://schemas.openxmlformats.org/officeDocument/2006/relationships/package" Target="../embeddings/Microsoft_Excel_Worksheet8.xlsx"/><Relationship Id="rId1" Type="http://schemas.microsoft.com/office/2011/relationships/chartStyle" Target="style8.xml"/><Relationship Id="rId2" Type="http://schemas.microsoft.com/office/2011/relationships/chartColorStyle" Target="colors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4" Type="http://schemas.openxmlformats.org/officeDocument/2006/relationships/package" Target="../embeddings/Microsoft_Excel_Worksheet9.xlsx"/><Relationship Id="rId1" Type="http://schemas.microsoft.com/office/2011/relationships/chartStyle" Target="style9.xml"/><Relationship Id="rId2"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00BFD6"/>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5-3E32-438B-83CE-BF81A199A989}"/>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TV</c:v>
                </c:pt>
                <c:pt idx="1">
                  <c:v>CINEMA</c:v>
                </c:pt>
                <c:pt idx="2">
                  <c:v>ONLINE VIDEO</c:v>
                </c:pt>
              </c:strCache>
            </c:strRef>
          </c:cat>
          <c:val>
            <c:numRef>
              <c:f>Sheet1!$B$2:$B$4</c:f>
              <c:numCache>
                <c:formatCode>0%</c:formatCode>
                <c:ptCount val="3"/>
                <c:pt idx="0">
                  <c:v>0.59</c:v>
                </c:pt>
                <c:pt idx="1">
                  <c:v>0.58</c:v>
                </c:pt>
                <c:pt idx="2">
                  <c:v>0.35</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46838048"/>
        <c:axId val="-446835728"/>
      </c:barChart>
      <c:catAx>
        <c:axId val="-446838048"/>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6835728"/>
        <c:crosses val="autoZero"/>
        <c:auto val="1"/>
        <c:lblAlgn val="ctr"/>
        <c:lblOffset val="100"/>
        <c:noMultiLvlLbl val="0"/>
      </c:catAx>
      <c:valAx>
        <c:axId val="-446835728"/>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6838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AC162C"/>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5-3E32-438B-83CE-BF81A199A989}"/>
              </c:ext>
            </c:extLst>
          </c:dPt>
          <c:dPt>
            <c:idx val="3"/>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7-3E32-438B-83CE-BF81A199A989}"/>
              </c:ext>
            </c:extLst>
          </c:dPt>
          <c:dPt>
            <c:idx val="4"/>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9-3E32-438B-83CE-BF81A199A989}"/>
              </c:ext>
            </c:extLst>
          </c:dPt>
          <c:dPt>
            <c:idx val="5"/>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B-3E32-438B-83CE-BF81A199A989}"/>
              </c:ext>
            </c:extLst>
          </c:dPt>
          <c:dPt>
            <c:idx val="6"/>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D-3E32-438B-83CE-BF81A199A989}"/>
              </c:ext>
            </c:extLst>
          </c:dPt>
          <c:dPt>
            <c:idx val="7"/>
            <c:invertIfNegative val="0"/>
            <c:bubble3D val="0"/>
            <c:spPr>
              <a:solidFill>
                <a:srgbClr val="CAC8C8"/>
              </a:solidFill>
              <a:ln w="12700">
                <a:noFill/>
                <a:prstDash val="dash"/>
              </a:ln>
              <a:effectLst/>
            </c:spPr>
            <c:extLst xmlns:c16r2="http://schemas.microsoft.com/office/drawing/2015/06/chart">
              <c:ext xmlns:c16="http://schemas.microsoft.com/office/drawing/2014/chart" uri="{C3380CC4-5D6E-409C-BE32-E72D297353CC}">
                <c16:uniqueId val="{0000000F-3E32-438B-83CE-BF81A199A989}"/>
              </c:ext>
            </c:extLst>
          </c:dPt>
          <c:dPt>
            <c:idx val="8"/>
            <c:invertIfNegative val="0"/>
            <c:bubble3D val="0"/>
            <c:spPr>
              <a:solidFill>
                <a:srgbClr val="CAC8C8"/>
              </a:solidFill>
              <a:ln w="12700" cmpd="sng">
                <a:noFill/>
                <a:prstDash val="dash"/>
              </a:ln>
              <a:effectLst/>
            </c:spPr>
            <c:extLst xmlns:c16r2="http://schemas.microsoft.com/office/drawing/2015/06/chart">
              <c:ext xmlns:c16="http://schemas.microsoft.com/office/drawing/2014/chart" uri="{C3380CC4-5D6E-409C-BE32-E72D297353CC}">
                <c16:uniqueId val="{00000011-CDAC-43DF-8949-D1E15D27788B}"/>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CINEMA</c:v>
                </c:pt>
                <c:pt idx="2">
                  <c:v>OUTDOOR</c:v>
                </c:pt>
                <c:pt idx="3">
                  <c:v>RADIO</c:v>
                </c:pt>
                <c:pt idx="4">
                  <c:v>MAGAZINE</c:v>
                </c:pt>
                <c:pt idx="5">
                  <c:v>NEWSPAPER</c:v>
                </c:pt>
                <c:pt idx="6">
                  <c:v>DISPLAY</c:v>
                </c:pt>
                <c:pt idx="7">
                  <c:v>ONLINE VIDEO</c:v>
                </c:pt>
                <c:pt idx="8">
                  <c:v>SEARCH</c:v>
                </c:pt>
              </c:strCache>
            </c:strRef>
          </c:cat>
          <c:val>
            <c:numRef>
              <c:f>Sheet1!$B$2:$B$10</c:f>
              <c:numCache>
                <c:formatCode>0%</c:formatCode>
                <c:ptCount val="9"/>
                <c:pt idx="0">
                  <c:v>0.61</c:v>
                </c:pt>
                <c:pt idx="1">
                  <c:v>0.59</c:v>
                </c:pt>
                <c:pt idx="2">
                  <c:v>0.56</c:v>
                </c:pt>
                <c:pt idx="3">
                  <c:v>0.71</c:v>
                </c:pt>
                <c:pt idx="4">
                  <c:v>0.35</c:v>
                </c:pt>
                <c:pt idx="5">
                  <c:v>0.52</c:v>
                </c:pt>
                <c:pt idx="6">
                  <c:v>0.35</c:v>
                </c:pt>
                <c:pt idx="7">
                  <c:v>0.37</c:v>
                </c:pt>
                <c:pt idx="8">
                  <c:v>0.38</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08786512"/>
        <c:axId val="-408783760"/>
      </c:barChart>
      <c:catAx>
        <c:axId val="-408786512"/>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8783760"/>
        <c:crosses val="autoZero"/>
        <c:auto val="1"/>
        <c:lblAlgn val="ctr"/>
        <c:lblOffset val="100"/>
        <c:noMultiLvlLbl val="0"/>
      </c:catAx>
      <c:valAx>
        <c:axId val="-408783760"/>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8786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8547AD"/>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w="12700">
                <a:noFill/>
                <a:prstDash val="dash"/>
              </a:ln>
              <a:effectLst/>
            </c:spPr>
            <c:extLst xmlns:c16r2="http://schemas.microsoft.com/office/drawing/2015/06/chart">
              <c:ext xmlns:c16="http://schemas.microsoft.com/office/drawing/2014/chart" uri="{C3380CC4-5D6E-409C-BE32-E72D297353CC}">
                <c16:uniqueId val="{00000005-3E32-438B-83CE-BF81A199A989}"/>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TV</c:v>
                </c:pt>
                <c:pt idx="1">
                  <c:v>CINEMA</c:v>
                </c:pt>
                <c:pt idx="2">
                  <c:v>ONLINE VIDEO</c:v>
                </c:pt>
              </c:strCache>
            </c:strRef>
          </c:cat>
          <c:val>
            <c:numRef>
              <c:f>Sheet1!$B$2:$B$4</c:f>
              <c:numCache>
                <c:formatCode>0%</c:formatCode>
                <c:ptCount val="3"/>
                <c:pt idx="0">
                  <c:v>0.63</c:v>
                </c:pt>
                <c:pt idx="1">
                  <c:v>0.62</c:v>
                </c:pt>
                <c:pt idx="2">
                  <c:v>0.5</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08735232"/>
        <c:axId val="-408732480"/>
      </c:barChart>
      <c:catAx>
        <c:axId val="-408735232"/>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8732480"/>
        <c:crosses val="autoZero"/>
        <c:auto val="1"/>
        <c:lblAlgn val="ctr"/>
        <c:lblOffset val="100"/>
        <c:noMultiLvlLbl val="0"/>
      </c:catAx>
      <c:valAx>
        <c:axId val="-408732480"/>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87352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8547AD"/>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5-3E32-438B-83CE-BF81A199A989}"/>
              </c:ext>
            </c:extLst>
          </c:dPt>
          <c:dPt>
            <c:idx val="3"/>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7-3E32-438B-83CE-BF81A199A989}"/>
              </c:ext>
            </c:extLst>
          </c:dPt>
          <c:dPt>
            <c:idx val="4"/>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9-3E32-438B-83CE-BF81A199A989}"/>
              </c:ext>
            </c:extLst>
          </c:dPt>
          <c:dPt>
            <c:idx val="5"/>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B-3E32-438B-83CE-BF81A199A989}"/>
              </c:ext>
            </c:extLst>
          </c:dPt>
          <c:dPt>
            <c:idx val="6"/>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D-3E32-438B-83CE-BF81A199A989}"/>
              </c:ext>
            </c:extLst>
          </c:dPt>
          <c:dPt>
            <c:idx val="7"/>
            <c:invertIfNegative val="0"/>
            <c:bubble3D val="0"/>
            <c:spPr>
              <a:solidFill>
                <a:srgbClr val="CAC8C8"/>
              </a:solidFill>
              <a:ln w="12700">
                <a:noFill/>
                <a:prstDash val="dash"/>
              </a:ln>
              <a:effectLst/>
            </c:spPr>
            <c:extLst xmlns:c16r2="http://schemas.microsoft.com/office/drawing/2015/06/chart">
              <c:ext xmlns:c16="http://schemas.microsoft.com/office/drawing/2014/chart" uri="{C3380CC4-5D6E-409C-BE32-E72D297353CC}">
                <c16:uniqueId val="{0000000F-3E32-438B-83CE-BF81A199A989}"/>
              </c:ext>
            </c:extLst>
          </c:dPt>
          <c:dPt>
            <c:idx val="8"/>
            <c:invertIfNegative val="0"/>
            <c:bubble3D val="0"/>
            <c:spPr>
              <a:solidFill>
                <a:srgbClr val="CAC8C8"/>
              </a:solidFill>
              <a:ln w="12700" cmpd="sng">
                <a:noFill/>
                <a:prstDash val="dash"/>
              </a:ln>
              <a:effectLst/>
            </c:spPr>
            <c:extLst xmlns:c16r2="http://schemas.microsoft.com/office/drawing/2015/06/chart">
              <c:ext xmlns:c16="http://schemas.microsoft.com/office/drawing/2014/chart" uri="{C3380CC4-5D6E-409C-BE32-E72D297353CC}">
                <c16:uniqueId val="{00000011-2F48-4837-A412-2BBA626E55B8}"/>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CINEMA</c:v>
                </c:pt>
                <c:pt idx="2">
                  <c:v>OUTDOOR</c:v>
                </c:pt>
                <c:pt idx="3">
                  <c:v>RADIO</c:v>
                </c:pt>
                <c:pt idx="4">
                  <c:v>MAGAZINE</c:v>
                </c:pt>
                <c:pt idx="5">
                  <c:v>NEWSPAPER</c:v>
                </c:pt>
                <c:pt idx="6">
                  <c:v>DISPLAY</c:v>
                </c:pt>
                <c:pt idx="7">
                  <c:v>ONLINE VIDEO</c:v>
                </c:pt>
                <c:pt idx="8">
                  <c:v>SEARCH</c:v>
                </c:pt>
              </c:strCache>
            </c:strRef>
          </c:cat>
          <c:val>
            <c:numRef>
              <c:f>Sheet1!$B$2:$B$10</c:f>
              <c:numCache>
                <c:formatCode>0%</c:formatCode>
                <c:ptCount val="9"/>
                <c:pt idx="0">
                  <c:v>0.63</c:v>
                </c:pt>
                <c:pt idx="1">
                  <c:v>0.62</c:v>
                </c:pt>
                <c:pt idx="2">
                  <c:v>0.58</c:v>
                </c:pt>
                <c:pt idx="3">
                  <c:v>0.49</c:v>
                </c:pt>
                <c:pt idx="4">
                  <c:v>0.52</c:v>
                </c:pt>
                <c:pt idx="5">
                  <c:v>0.54</c:v>
                </c:pt>
                <c:pt idx="6">
                  <c:v>0.42</c:v>
                </c:pt>
                <c:pt idx="7">
                  <c:v>0.5</c:v>
                </c:pt>
                <c:pt idx="8">
                  <c:v>0.41</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08692384"/>
        <c:axId val="-408689632"/>
      </c:barChart>
      <c:catAx>
        <c:axId val="-408692384"/>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8689632"/>
        <c:crosses val="autoZero"/>
        <c:auto val="1"/>
        <c:lblAlgn val="ctr"/>
        <c:lblOffset val="100"/>
        <c:noMultiLvlLbl val="0"/>
      </c:catAx>
      <c:valAx>
        <c:axId val="-408689632"/>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86923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00BFD6"/>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5-3E32-438B-83CE-BF81A199A989}"/>
              </c:ext>
            </c:extLst>
          </c:dPt>
          <c:dPt>
            <c:idx val="3"/>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7-3E32-438B-83CE-BF81A199A989}"/>
              </c:ext>
            </c:extLst>
          </c:dPt>
          <c:dPt>
            <c:idx val="4"/>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9-3E32-438B-83CE-BF81A199A989}"/>
              </c:ext>
            </c:extLst>
          </c:dPt>
          <c:dPt>
            <c:idx val="5"/>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B-3E32-438B-83CE-BF81A199A989}"/>
              </c:ext>
            </c:extLst>
          </c:dPt>
          <c:dPt>
            <c:idx val="6"/>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D-3E32-438B-83CE-BF81A199A989}"/>
              </c:ext>
            </c:extLst>
          </c:dPt>
          <c:dPt>
            <c:idx val="7"/>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F-3E32-438B-83CE-BF81A199A989}"/>
              </c:ext>
            </c:extLst>
          </c:dPt>
          <c:dPt>
            <c:idx val="8"/>
            <c:invertIfNegative val="0"/>
            <c:bubble3D val="0"/>
            <c:spPr>
              <a:solidFill>
                <a:srgbClr val="CAC8C8"/>
              </a:solidFill>
              <a:ln w="12700" cmpd="sng">
                <a:noFill/>
                <a:prstDash val="dash"/>
              </a:ln>
              <a:effectLst/>
            </c:spPr>
            <c:extLst xmlns:c16r2="http://schemas.microsoft.com/office/drawing/2015/06/chart">
              <c:ext xmlns:c16="http://schemas.microsoft.com/office/drawing/2014/chart" uri="{C3380CC4-5D6E-409C-BE32-E72D297353CC}">
                <c16:uniqueId val="{00000011-B76C-4636-9D28-B94F65832B6F}"/>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CINEMA</c:v>
                </c:pt>
                <c:pt idx="2">
                  <c:v>OUTDOOR</c:v>
                </c:pt>
                <c:pt idx="3">
                  <c:v>RADIO</c:v>
                </c:pt>
                <c:pt idx="4">
                  <c:v>MAGAZINE</c:v>
                </c:pt>
                <c:pt idx="5">
                  <c:v>NEWSPAPER</c:v>
                </c:pt>
                <c:pt idx="6">
                  <c:v>DISPLAY</c:v>
                </c:pt>
                <c:pt idx="7">
                  <c:v>ONLINE VIDEO</c:v>
                </c:pt>
                <c:pt idx="8">
                  <c:v>SEARCH</c:v>
                </c:pt>
              </c:strCache>
            </c:strRef>
          </c:cat>
          <c:val>
            <c:numRef>
              <c:f>Sheet1!$B$2:$B$10</c:f>
              <c:numCache>
                <c:formatCode>0%</c:formatCode>
                <c:ptCount val="9"/>
                <c:pt idx="0">
                  <c:v>0.59</c:v>
                </c:pt>
                <c:pt idx="1">
                  <c:v>0.58</c:v>
                </c:pt>
                <c:pt idx="2">
                  <c:v>0.4</c:v>
                </c:pt>
                <c:pt idx="3">
                  <c:v>0.22</c:v>
                </c:pt>
                <c:pt idx="4">
                  <c:v>0.64</c:v>
                </c:pt>
                <c:pt idx="5">
                  <c:v>0.45</c:v>
                </c:pt>
                <c:pt idx="6">
                  <c:v>0.38</c:v>
                </c:pt>
                <c:pt idx="7">
                  <c:v>0.35</c:v>
                </c:pt>
                <c:pt idx="8">
                  <c:v>0.44</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46775664"/>
        <c:axId val="-446773344"/>
      </c:barChart>
      <c:catAx>
        <c:axId val="-446775664"/>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6773344"/>
        <c:crosses val="autoZero"/>
        <c:auto val="1"/>
        <c:lblAlgn val="ctr"/>
        <c:lblOffset val="100"/>
        <c:noMultiLvlLbl val="0"/>
      </c:catAx>
      <c:valAx>
        <c:axId val="-446773344"/>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67756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00BFD6"/>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5-3E32-438B-83CE-BF81A199A989}"/>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TV</c:v>
                </c:pt>
                <c:pt idx="1">
                  <c:v>CINEMA</c:v>
                </c:pt>
                <c:pt idx="2">
                  <c:v>ONLINE VIDEO</c:v>
                </c:pt>
              </c:strCache>
            </c:strRef>
          </c:cat>
          <c:val>
            <c:numRef>
              <c:f>Sheet1!$B$2:$B$4</c:f>
              <c:numCache>
                <c:formatCode>0%</c:formatCode>
                <c:ptCount val="3"/>
                <c:pt idx="0">
                  <c:v>0.54</c:v>
                </c:pt>
                <c:pt idx="1">
                  <c:v>0.5</c:v>
                </c:pt>
                <c:pt idx="2">
                  <c:v>0.35</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46731648"/>
        <c:axId val="-446729328"/>
      </c:barChart>
      <c:catAx>
        <c:axId val="-446731648"/>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6729328"/>
        <c:crosses val="autoZero"/>
        <c:auto val="1"/>
        <c:lblAlgn val="ctr"/>
        <c:lblOffset val="100"/>
        <c:noMultiLvlLbl val="0"/>
      </c:catAx>
      <c:valAx>
        <c:axId val="-446729328"/>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67316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00BFD6"/>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5-3E32-438B-83CE-BF81A199A989}"/>
              </c:ext>
            </c:extLst>
          </c:dPt>
          <c:dPt>
            <c:idx val="3"/>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7-3E32-438B-83CE-BF81A199A989}"/>
              </c:ext>
            </c:extLst>
          </c:dPt>
          <c:dPt>
            <c:idx val="4"/>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9-3E32-438B-83CE-BF81A199A989}"/>
              </c:ext>
            </c:extLst>
          </c:dPt>
          <c:dPt>
            <c:idx val="5"/>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B-3E32-438B-83CE-BF81A199A989}"/>
              </c:ext>
            </c:extLst>
          </c:dPt>
          <c:dPt>
            <c:idx val="6"/>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D-3E32-438B-83CE-BF81A199A989}"/>
              </c:ext>
            </c:extLst>
          </c:dPt>
          <c:dPt>
            <c:idx val="7"/>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F-3E32-438B-83CE-BF81A199A989}"/>
              </c:ext>
            </c:extLst>
          </c:dPt>
          <c:dPt>
            <c:idx val="8"/>
            <c:invertIfNegative val="0"/>
            <c:bubble3D val="0"/>
            <c:spPr>
              <a:solidFill>
                <a:srgbClr val="CAC8C8"/>
              </a:solidFill>
              <a:ln w="12700" cmpd="sng">
                <a:noFill/>
                <a:prstDash val="dash"/>
              </a:ln>
              <a:effectLst/>
            </c:spPr>
            <c:extLst xmlns:c16r2="http://schemas.microsoft.com/office/drawing/2015/06/chart">
              <c:ext xmlns:c16="http://schemas.microsoft.com/office/drawing/2014/chart" uri="{C3380CC4-5D6E-409C-BE32-E72D297353CC}">
                <c16:uniqueId val="{00000011-F95B-4D18-A969-5ADEE6F9028A}"/>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CINEMA</c:v>
                </c:pt>
                <c:pt idx="2">
                  <c:v>OUTDOOR</c:v>
                </c:pt>
                <c:pt idx="3">
                  <c:v>RADIO</c:v>
                </c:pt>
                <c:pt idx="4">
                  <c:v>MAGAZINE</c:v>
                </c:pt>
                <c:pt idx="5">
                  <c:v>NEWSPAPER</c:v>
                </c:pt>
                <c:pt idx="6">
                  <c:v>DISPLAY</c:v>
                </c:pt>
                <c:pt idx="7">
                  <c:v>ONLINE VIDEO</c:v>
                </c:pt>
                <c:pt idx="8">
                  <c:v>SEARCH</c:v>
                </c:pt>
              </c:strCache>
            </c:strRef>
          </c:cat>
          <c:val>
            <c:numRef>
              <c:f>Sheet1!$B$2:$B$10</c:f>
              <c:numCache>
                <c:formatCode>0%</c:formatCode>
                <c:ptCount val="9"/>
                <c:pt idx="0">
                  <c:v>0.54</c:v>
                </c:pt>
                <c:pt idx="1">
                  <c:v>0.5</c:v>
                </c:pt>
                <c:pt idx="2">
                  <c:v>0.4</c:v>
                </c:pt>
                <c:pt idx="3">
                  <c:v>0.27</c:v>
                </c:pt>
                <c:pt idx="4">
                  <c:v>0.61</c:v>
                </c:pt>
                <c:pt idx="5">
                  <c:v>0.46</c:v>
                </c:pt>
                <c:pt idx="6">
                  <c:v>0.41</c:v>
                </c:pt>
                <c:pt idx="7">
                  <c:v>0.35</c:v>
                </c:pt>
                <c:pt idx="8">
                  <c:v>0.37</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47167392"/>
        <c:axId val="-447320160"/>
      </c:barChart>
      <c:catAx>
        <c:axId val="-447167392"/>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7320160"/>
        <c:crosses val="autoZero"/>
        <c:auto val="1"/>
        <c:lblAlgn val="ctr"/>
        <c:lblOffset val="100"/>
        <c:noMultiLvlLbl val="0"/>
      </c:catAx>
      <c:valAx>
        <c:axId val="-447320160"/>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7167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00BFD6"/>
              </a:solidFill>
              <a:ln w="12700">
                <a:solidFill>
                  <a:srgbClr val="0099A8"/>
                </a:solidFill>
                <a:prstDash val="dash"/>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w="12700">
                <a:solidFill>
                  <a:srgbClr val="0099A8"/>
                </a:solidFill>
                <a:prstDash val="dash"/>
              </a:ln>
              <a:effectLst/>
            </c:spPr>
            <c:extLst xmlns:c16r2="http://schemas.microsoft.com/office/drawing/2015/06/chart">
              <c:ext xmlns:c16="http://schemas.microsoft.com/office/drawing/2014/chart" uri="{C3380CC4-5D6E-409C-BE32-E72D297353CC}">
                <c16:uniqueId val="{00000005-3E32-438B-83CE-BF81A199A989}"/>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TV</c:v>
                </c:pt>
                <c:pt idx="1">
                  <c:v>CINEMA</c:v>
                </c:pt>
                <c:pt idx="2">
                  <c:v>ONLINE VIDEO</c:v>
                </c:pt>
              </c:strCache>
            </c:strRef>
          </c:cat>
          <c:val>
            <c:numRef>
              <c:f>Sheet1!$B$2:$B$4</c:f>
              <c:numCache>
                <c:formatCode>0%</c:formatCode>
                <c:ptCount val="3"/>
                <c:pt idx="0">
                  <c:v>0.66</c:v>
                </c:pt>
                <c:pt idx="1">
                  <c:v>0.63</c:v>
                </c:pt>
                <c:pt idx="2">
                  <c:v>0.3</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11033552"/>
        <c:axId val="-411030800"/>
      </c:barChart>
      <c:catAx>
        <c:axId val="-411033552"/>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11030800"/>
        <c:crosses val="autoZero"/>
        <c:auto val="1"/>
        <c:lblAlgn val="ctr"/>
        <c:lblOffset val="100"/>
        <c:noMultiLvlLbl val="0"/>
      </c:catAx>
      <c:valAx>
        <c:axId val="-411030800"/>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11033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00BFD6"/>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5-3E32-438B-83CE-BF81A199A989}"/>
              </c:ext>
            </c:extLst>
          </c:dPt>
          <c:dPt>
            <c:idx val="3"/>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7-3E32-438B-83CE-BF81A199A989}"/>
              </c:ext>
            </c:extLst>
          </c:dPt>
          <c:dPt>
            <c:idx val="4"/>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9-3E32-438B-83CE-BF81A199A989}"/>
              </c:ext>
            </c:extLst>
          </c:dPt>
          <c:dPt>
            <c:idx val="5"/>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B-3E32-438B-83CE-BF81A199A989}"/>
              </c:ext>
            </c:extLst>
          </c:dPt>
          <c:dPt>
            <c:idx val="6"/>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D-3E32-438B-83CE-BF81A199A989}"/>
              </c:ext>
            </c:extLst>
          </c:dPt>
          <c:dPt>
            <c:idx val="7"/>
            <c:invertIfNegative val="0"/>
            <c:bubble3D val="0"/>
            <c:spPr>
              <a:solidFill>
                <a:srgbClr val="CAC8C8"/>
              </a:solidFill>
              <a:ln w="12700">
                <a:noFill/>
                <a:prstDash val="dash"/>
              </a:ln>
              <a:effectLst/>
            </c:spPr>
            <c:extLst xmlns:c16r2="http://schemas.microsoft.com/office/drawing/2015/06/chart">
              <c:ext xmlns:c16="http://schemas.microsoft.com/office/drawing/2014/chart" uri="{C3380CC4-5D6E-409C-BE32-E72D297353CC}">
                <c16:uniqueId val="{0000000F-3E32-438B-83CE-BF81A199A989}"/>
              </c:ext>
            </c:extLst>
          </c:dPt>
          <c:dPt>
            <c:idx val="8"/>
            <c:invertIfNegative val="0"/>
            <c:bubble3D val="0"/>
            <c:spPr>
              <a:solidFill>
                <a:srgbClr val="CAC8C8"/>
              </a:solidFill>
              <a:ln w="12700" cmpd="sng">
                <a:noFill/>
                <a:prstDash val="dash"/>
              </a:ln>
              <a:effectLst/>
            </c:spPr>
            <c:extLst xmlns:c16r2="http://schemas.microsoft.com/office/drawing/2015/06/chart">
              <c:ext xmlns:c16="http://schemas.microsoft.com/office/drawing/2014/chart" uri="{C3380CC4-5D6E-409C-BE32-E72D297353CC}">
                <c16:uniqueId val="{00000011-6D96-4ADA-8180-B7AD2020AB79}"/>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CINEMA</c:v>
                </c:pt>
                <c:pt idx="2">
                  <c:v>OUTDOOR</c:v>
                </c:pt>
                <c:pt idx="3">
                  <c:v>RADIO</c:v>
                </c:pt>
                <c:pt idx="4">
                  <c:v>MAGAZINE</c:v>
                </c:pt>
                <c:pt idx="5">
                  <c:v>NEWSPAPER</c:v>
                </c:pt>
                <c:pt idx="6">
                  <c:v>DISPLAY</c:v>
                </c:pt>
                <c:pt idx="7">
                  <c:v>ONLINE VIDEO</c:v>
                </c:pt>
                <c:pt idx="8">
                  <c:v>SEARCH</c:v>
                </c:pt>
              </c:strCache>
            </c:strRef>
          </c:cat>
          <c:val>
            <c:numRef>
              <c:f>Sheet1!$B$2:$B$10</c:f>
              <c:numCache>
                <c:formatCode>0%</c:formatCode>
                <c:ptCount val="9"/>
                <c:pt idx="0">
                  <c:v>0.66</c:v>
                </c:pt>
                <c:pt idx="1">
                  <c:v>0.63</c:v>
                </c:pt>
                <c:pt idx="2">
                  <c:v>0.4</c:v>
                </c:pt>
                <c:pt idx="3">
                  <c:v>0.13</c:v>
                </c:pt>
                <c:pt idx="4">
                  <c:v>0.65</c:v>
                </c:pt>
                <c:pt idx="5">
                  <c:v>0.4</c:v>
                </c:pt>
                <c:pt idx="6">
                  <c:v>0.27</c:v>
                </c:pt>
                <c:pt idx="7">
                  <c:v>0.3</c:v>
                </c:pt>
                <c:pt idx="8">
                  <c:v>0.64</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10982976"/>
        <c:axId val="-410980224"/>
      </c:barChart>
      <c:catAx>
        <c:axId val="-410982976"/>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10980224"/>
        <c:crosses val="autoZero"/>
        <c:auto val="1"/>
        <c:lblAlgn val="ctr"/>
        <c:lblOffset val="100"/>
        <c:noMultiLvlLbl val="0"/>
      </c:catAx>
      <c:valAx>
        <c:axId val="-410980224"/>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109829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B6008D"/>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w="12700">
                <a:solidFill>
                  <a:srgbClr val="B6008D"/>
                </a:solidFill>
                <a:prstDash val="dash"/>
              </a:ln>
              <a:effectLst/>
            </c:spPr>
            <c:extLst xmlns:c16r2="http://schemas.microsoft.com/office/drawing/2015/06/chart">
              <c:ext xmlns:c16="http://schemas.microsoft.com/office/drawing/2014/chart" uri="{C3380CC4-5D6E-409C-BE32-E72D297353CC}">
                <c16:uniqueId val="{00000005-3E32-438B-83CE-BF81A199A989}"/>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TV</c:v>
                </c:pt>
                <c:pt idx="1">
                  <c:v>CINEMA</c:v>
                </c:pt>
                <c:pt idx="2">
                  <c:v>ONLINE VIDEO</c:v>
                </c:pt>
              </c:strCache>
            </c:strRef>
          </c:cat>
          <c:val>
            <c:numRef>
              <c:f>Sheet1!$B$2:$B$4</c:f>
              <c:numCache>
                <c:formatCode>0%</c:formatCode>
                <c:ptCount val="3"/>
                <c:pt idx="0">
                  <c:v>0.69</c:v>
                </c:pt>
                <c:pt idx="1">
                  <c:v>0.97</c:v>
                </c:pt>
                <c:pt idx="2">
                  <c:v>0.57</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10918288"/>
        <c:axId val="-410915968"/>
      </c:barChart>
      <c:catAx>
        <c:axId val="-410918288"/>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10915968"/>
        <c:crosses val="autoZero"/>
        <c:auto val="1"/>
        <c:lblAlgn val="ctr"/>
        <c:lblOffset val="100"/>
        <c:noMultiLvlLbl val="0"/>
      </c:catAx>
      <c:valAx>
        <c:axId val="-410915968"/>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10918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B6008D"/>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5-3E32-438B-83CE-BF81A199A989}"/>
              </c:ext>
            </c:extLst>
          </c:dPt>
          <c:dPt>
            <c:idx val="3"/>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7-3E32-438B-83CE-BF81A199A989}"/>
              </c:ext>
            </c:extLst>
          </c:dPt>
          <c:dPt>
            <c:idx val="4"/>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9-3E32-438B-83CE-BF81A199A989}"/>
              </c:ext>
            </c:extLst>
          </c:dPt>
          <c:dPt>
            <c:idx val="5"/>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B-3E32-438B-83CE-BF81A199A989}"/>
              </c:ext>
            </c:extLst>
          </c:dPt>
          <c:dPt>
            <c:idx val="6"/>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D-3E32-438B-83CE-BF81A199A989}"/>
              </c:ext>
            </c:extLst>
          </c:dPt>
          <c:dPt>
            <c:idx val="7"/>
            <c:invertIfNegative val="0"/>
            <c:bubble3D val="0"/>
            <c:spPr>
              <a:solidFill>
                <a:srgbClr val="CAC8C8"/>
              </a:solidFill>
              <a:ln w="12700">
                <a:solidFill>
                  <a:srgbClr val="B6008D"/>
                </a:solidFill>
                <a:prstDash val="dash"/>
              </a:ln>
              <a:effectLst/>
            </c:spPr>
            <c:extLst xmlns:c16r2="http://schemas.microsoft.com/office/drawing/2015/06/chart">
              <c:ext xmlns:c16="http://schemas.microsoft.com/office/drawing/2014/chart" uri="{C3380CC4-5D6E-409C-BE32-E72D297353CC}">
                <c16:uniqueId val="{0000000F-3E32-438B-83CE-BF81A199A989}"/>
              </c:ext>
            </c:extLst>
          </c:dPt>
          <c:dPt>
            <c:idx val="8"/>
            <c:invertIfNegative val="0"/>
            <c:bubble3D val="0"/>
            <c:spPr>
              <a:solidFill>
                <a:srgbClr val="CAC8C8"/>
              </a:solidFill>
              <a:ln w="12700" cmpd="sng">
                <a:noFill/>
                <a:prstDash val="dash"/>
              </a:ln>
              <a:effectLst/>
            </c:spPr>
            <c:extLst xmlns:c16r2="http://schemas.microsoft.com/office/drawing/2015/06/chart">
              <c:ext xmlns:c16="http://schemas.microsoft.com/office/drawing/2014/chart" uri="{C3380CC4-5D6E-409C-BE32-E72D297353CC}">
                <c16:uniqueId val="{00000011-061D-43AA-BEB4-F5538F4F58A9}"/>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CINEMA</c:v>
                </c:pt>
                <c:pt idx="2">
                  <c:v>OUTDOOR</c:v>
                </c:pt>
                <c:pt idx="3">
                  <c:v>RADIO</c:v>
                </c:pt>
                <c:pt idx="4">
                  <c:v>MAGAZINE</c:v>
                </c:pt>
                <c:pt idx="5">
                  <c:v>NEWSPAPER</c:v>
                </c:pt>
                <c:pt idx="6">
                  <c:v>DISPLAY</c:v>
                </c:pt>
                <c:pt idx="7">
                  <c:v>ONLINE VIDEO</c:v>
                </c:pt>
                <c:pt idx="8">
                  <c:v>SEARCH</c:v>
                </c:pt>
              </c:strCache>
            </c:strRef>
          </c:cat>
          <c:val>
            <c:numRef>
              <c:f>Sheet1!$B$2:$B$10</c:f>
              <c:numCache>
                <c:formatCode>0%</c:formatCode>
                <c:ptCount val="9"/>
                <c:pt idx="0">
                  <c:v>0.69</c:v>
                </c:pt>
                <c:pt idx="1">
                  <c:v>0.97</c:v>
                </c:pt>
                <c:pt idx="2">
                  <c:v>0.71</c:v>
                </c:pt>
                <c:pt idx="3">
                  <c:v>0.66</c:v>
                </c:pt>
                <c:pt idx="4">
                  <c:v>0.65</c:v>
                </c:pt>
                <c:pt idx="5">
                  <c:v>0.59</c:v>
                </c:pt>
                <c:pt idx="6">
                  <c:v>0.6</c:v>
                </c:pt>
                <c:pt idx="7">
                  <c:v>0.57</c:v>
                </c:pt>
                <c:pt idx="8">
                  <c:v>0.48</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47549696"/>
        <c:axId val="-447824928"/>
      </c:barChart>
      <c:catAx>
        <c:axId val="-447549696"/>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7824928"/>
        <c:crosses val="autoZero"/>
        <c:auto val="1"/>
        <c:lblAlgn val="ctr"/>
        <c:lblOffset val="100"/>
        <c:noMultiLvlLbl val="0"/>
      </c:catAx>
      <c:valAx>
        <c:axId val="-447824928"/>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47549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16756462011072"/>
          <c:y val="0.0748876043673732"/>
          <c:w val="0.925785168845915"/>
          <c:h val="0.8517148362235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xmlns:c16r2="http://schemas.microsoft.com/office/drawing/2015/06/chart">
              <c:ext xmlns:c16="http://schemas.microsoft.com/office/drawing/2014/chart" uri="{C3380CC4-5D6E-409C-BE32-E72D297353CC}">
                <c16:uniqueId val="{00000001-3E32-438B-83CE-BF81A199A989}"/>
              </c:ext>
            </c:extLst>
          </c:dPt>
          <c:dPt>
            <c:idx val="1"/>
            <c:invertIfNegative val="0"/>
            <c:bubble3D val="0"/>
            <c:spPr>
              <a:solidFill>
                <a:srgbClr val="AC162C"/>
              </a:solidFill>
              <a:ln>
                <a:noFill/>
              </a:ln>
              <a:effectLst/>
            </c:spPr>
            <c:extLst xmlns:c16r2="http://schemas.microsoft.com/office/drawing/2015/06/chart">
              <c:ext xmlns:c16="http://schemas.microsoft.com/office/drawing/2014/chart" uri="{C3380CC4-5D6E-409C-BE32-E72D297353CC}">
                <c16:uniqueId val="{00000003-3E32-438B-83CE-BF81A199A989}"/>
              </c:ext>
            </c:extLst>
          </c:dPt>
          <c:dPt>
            <c:idx val="2"/>
            <c:invertIfNegative val="0"/>
            <c:bubble3D val="0"/>
            <c:spPr>
              <a:solidFill>
                <a:srgbClr val="CAC8C8"/>
              </a:solidFill>
              <a:ln w="12700">
                <a:noFill/>
                <a:prstDash val="dash"/>
              </a:ln>
              <a:effectLst/>
            </c:spPr>
            <c:extLst xmlns:c16r2="http://schemas.microsoft.com/office/drawing/2015/06/chart">
              <c:ext xmlns:c16="http://schemas.microsoft.com/office/drawing/2014/chart" uri="{C3380CC4-5D6E-409C-BE32-E72D297353CC}">
                <c16:uniqueId val="{00000005-3E32-438B-83CE-BF81A199A989}"/>
              </c:ext>
            </c:extLst>
          </c:dPt>
          <c:dLbls>
            <c:dLbl>
              <c:idx val="1"/>
              <c:layout>
                <c:manualLayout>
                  <c:x val="-0.00113992590481623"/>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32-438B-83CE-BF81A199A9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TV</c:v>
                </c:pt>
                <c:pt idx="1">
                  <c:v>CINEMA</c:v>
                </c:pt>
                <c:pt idx="2">
                  <c:v>ONLINE VIDEO</c:v>
                </c:pt>
              </c:strCache>
            </c:strRef>
          </c:cat>
          <c:val>
            <c:numRef>
              <c:f>Sheet1!$B$2:$B$4</c:f>
              <c:numCache>
                <c:formatCode>0%</c:formatCode>
                <c:ptCount val="3"/>
                <c:pt idx="0">
                  <c:v>0.61</c:v>
                </c:pt>
                <c:pt idx="1">
                  <c:v>0.59</c:v>
                </c:pt>
                <c:pt idx="2">
                  <c:v>0.37</c:v>
                </c:pt>
              </c:numCache>
            </c:numRef>
          </c:val>
          <c:extLst xmlns:c16r2="http://schemas.microsoft.com/office/drawing/2015/06/chart">
            <c:ext xmlns:c16="http://schemas.microsoft.com/office/drawing/2014/chart" uri="{C3380CC4-5D6E-409C-BE32-E72D297353CC}">
              <c16:uniqueId val="{00000012-3E32-438B-83CE-BF81A199A989}"/>
            </c:ext>
          </c:extLst>
        </c:ser>
        <c:dLbls>
          <c:showLegendKey val="0"/>
          <c:showVal val="0"/>
          <c:showCatName val="0"/>
          <c:showSerName val="0"/>
          <c:showPercent val="0"/>
          <c:showBubbleSize val="0"/>
        </c:dLbls>
        <c:gapWidth val="50"/>
        <c:overlap val="100"/>
        <c:axId val="-408829344"/>
        <c:axId val="-408826864"/>
      </c:barChart>
      <c:catAx>
        <c:axId val="-408829344"/>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8826864"/>
        <c:crosses val="autoZero"/>
        <c:auto val="1"/>
        <c:lblAlgn val="ctr"/>
        <c:lblOffset val="100"/>
        <c:noMultiLvlLbl val="0"/>
      </c:catAx>
      <c:valAx>
        <c:axId val="-408826864"/>
        <c:scaling>
          <c:orientation val="minMax"/>
          <c:max val="1.0"/>
        </c:scaling>
        <c:delete val="0"/>
        <c:axPos val="l"/>
        <c:numFmt formatCode="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88293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5/31/19</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5/31/19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BUILDING BOX OFFICE BRANDS is our brand new research project in conjunction with Millward Brown. The aim of the research is to help advertisers better understand cinema’s role within the media mix and the value it delivers on key brand metrics.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People understand the basics</a:t>
            </a:r>
            <a:r>
              <a:rPr lang="en-GB" sz="1200" kern="1200" baseline="0" dirty="0" smtClean="0">
                <a:solidFill>
                  <a:schemeClr val="tx1"/>
                </a:solidFill>
                <a:effectLst/>
                <a:latin typeface="+mn-lt"/>
                <a:ea typeface="+mn-ea"/>
                <a:cs typeface="+mn-cs"/>
              </a:rPr>
              <a:t> of cinema and what it brings – the big screen, the dark room, the undistracted audience – but I think what we’ve been lacking is conclusive proof of what all of these things actually mean for advertisers, and what they deliver as part of the campaign. That’s why we commissioned Millward Brown to delve into their databank to help us better understand cinema’s role in the media mix. Hopefully, by sharing these results with you today, you’ll agree we’ve found it.</a:t>
            </a:r>
          </a:p>
          <a:p>
            <a:pPr marL="0" marR="0" indent="0" algn="l" defTabSz="961489"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Today we’ll take you through a quick bit of background on the methodology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before revealing how media (and cinema) can help build powerful brands.</a:t>
            </a:r>
            <a:r>
              <a:rPr lang="en-GB" sz="1200" kern="1200" baseline="0" dirty="0" smtClean="0">
                <a:solidFill>
                  <a:schemeClr val="tx1"/>
                </a:solidFill>
                <a:effectLst/>
                <a:latin typeface="+mn-lt"/>
                <a:ea typeface="+mn-ea"/>
                <a:cs typeface="+mn-cs"/>
              </a:rPr>
              <a:t> </a:t>
            </a:r>
            <a:endParaRPr lang="en-GB" sz="1200" dirty="0" smtClean="0"/>
          </a:p>
          <a:p>
            <a:endParaRPr lang="en-GB" sz="1200" b="0" i="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a:t>
            </a:fld>
            <a:endParaRPr lang="en-US"/>
          </a:p>
        </p:txBody>
      </p:sp>
    </p:spTree>
    <p:extLst>
      <p:ext uri="{BB962C8B-B14F-4D97-AF65-F5344CB8AC3E}">
        <p14:creationId xmlns:p14="http://schemas.microsoft.com/office/powerpoint/2010/main" val="7239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exactly</a:t>
            </a:r>
            <a:r>
              <a:rPr lang="en-GB" baseline="0" dirty="0" smtClean="0"/>
              <a:t> is econometrics?</a:t>
            </a:r>
          </a:p>
          <a:p>
            <a:endParaRPr lang="en-GB" baseline="0" dirty="0" smtClean="0"/>
          </a:p>
          <a:p>
            <a:r>
              <a:rPr lang="en-GB" baseline="0" dirty="0" smtClean="0"/>
              <a:t>Econometrics is a form of quantitative research that essentially takes a mountain of data and turns it into actionable information.</a:t>
            </a:r>
          </a:p>
          <a:p>
            <a:endParaRPr lang="en-GB" baseline="0" dirty="0" smtClean="0"/>
          </a:p>
          <a:p>
            <a:r>
              <a:rPr lang="en-GB" baseline="0" dirty="0" smtClean="0"/>
              <a:t>Sally at </a:t>
            </a:r>
            <a:r>
              <a:rPr lang="en-GB" baseline="0" dirty="0" err="1" smtClean="0"/>
              <a:t>Benchmarketing</a:t>
            </a:r>
            <a:r>
              <a:rPr lang="en-GB" baseline="0" dirty="0" smtClean="0"/>
              <a:t> likes to use a cake analogy to explain econometrics to people…</a:t>
            </a:r>
          </a:p>
          <a:p>
            <a:endParaRPr lang="en-GB" baseline="0" dirty="0" smtClean="0"/>
          </a:p>
          <a:p>
            <a:r>
              <a:rPr lang="en-GB" baseline="0" dirty="0" smtClean="0"/>
              <a:t>Econometrics is essentially a way of determining the recipe of a cake by identifying and qualifying ALL of the key ingredients that have gone in to making it what it is. Econometric analysis assigns a weight to each ingredient – once you know what the recipe is you can then reproduce the cake knowing exactly which ingredients are adding the most to the mix. </a:t>
            </a:r>
          </a:p>
          <a:p>
            <a:endParaRPr lang="en-GB" baseline="0" dirty="0" smtClean="0"/>
          </a:p>
          <a:p>
            <a:r>
              <a:rPr lang="en-GB" baseline="0" dirty="0" smtClean="0"/>
              <a:t>In this context, ingredients are all the things that can impact the money that a brand makes – advertising, PR, awareness, competitor activity and seasonality etc. Econometric analysis allows advertisers to understand how each of these plays a role and from an advertising POV understand which channels are paying back the most. </a:t>
            </a:r>
            <a:endParaRPr lang="en-GB" dirty="0" smtClean="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a:t>
            </a:fld>
            <a:endParaRPr lang="en-US"/>
          </a:p>
        </p:txBody>
      </p:sp>
    </p:spTree>
    <p:extLst>
      <p:ext uri="{BB962C8B-B14F-4D97-AF65-F5344CB8AC3E}">
        <p14:creationId xmlns:p14="http://schemas.microsoft.com/office/powerpoint/2010/main" val="164435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smtClean="0"/>
              <a:t>Now on</a:t>
            </a:r>
            <a:r>
              <a:rPr lang="en-GB" baseline="0" dirty="0" smtClean="0"/>
              <a:t> to the results and up first is Retail…</a:t>
            </a:r>
            <a:endParaRPr lang="en-GB" dirty="0" smtClean="0"/>
          </a:p>
        </p:txBody>
      </p:sp>
      <p:sp>
        <p:nvSpPr>
          <p:cNvPr id="4" name="Slide Number Placeholder 3"/>
          <p:cNvSpPr>
            <a:spLocks noGrp="1"/>
          </p:cNvSpPr>
          <p:nvPr>
            <p:ph type="sldNum" sz="quarter" idx="10"/>
          </p:nvPr>
        </p:nvSpPr>
        <p:spPr/>
        <p:txBody>
          <a:bodyPr/>
          <a:lstStyle/>
          <a:p>
            <a:fld id="{9C936D52-512B-47DE-BC94-6C88A56CE986}" type="slidenum">
              <a:rPr lang="en-US" smtClean="0"/>
              <a:pPr/>
              <a:t>3</a:t>
            </a:fld>
            <a:endParaRPr lang="en-US"/>
          </a:p>
        </p:txBody>
      </p:sp>
    </p:spTree>
    <p:extLst>
      <p:ext uri="{BB962C8B-B14F-4D97-AF65-F5344CB8AC3E}">
        <p14:creationId xmlns:p14="http://schemas.microsoft.com/office/powerpoint/2010/main" val="141165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4</a:t>
            </a:fld>
            <a:endParaRPr lang="en-US"/>
          </a:p>
        </p:txBody>
      </p:sp>
    </p:spTree>
    <p:extLst>
      <p:ext uri="{BB962C8B-B14F-4D97-AF65-F5344CB8AC3E}">
        <p14:creationId xmlns:p14="http://schemas.microsoft.com/office/powerpoint/2010/main" val="64863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smtClean="0"/>
              <a:t>The third of the five</a:t>
            </a:r>
            <a:r>
              <a:rPr lang="en-GB" baseline="0" dirty="0" smtClean="0"/>
              <a:t> sectors is Travel &amp; Transport. </a:t>
            </a:r>
            <a:endParaRPr lang="en-GB" dirty="0" smtClean="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10</a:t>
            </a:fld>
            <a:endParaRPr lang="en-US"/>
          </a:p>
        </p:txBody>
      </p:sp>
    </p:spTree>
    <p:extLst>
      <p:ext uri="{BB962C8B-B14F-4D97-AF65-F5344CB8AC3E}">
        <p14:creationId xmlns:p14="http://schemas.microsoft.com/office/powerpoint/2010/main" val="202860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4</a:t>
            </a:r>
            <a:r>
              <a:rPr lang="en-GB" baseline="30000" dirty="0" smtClean="0"/>
              <a:t>th</a:t>
            </a:r>
            <a:r>
              <a:rPr lang="en-GB" baseline="0" dirty="0" smtClean="0"/>
              <a:t> sector is Telecoms. </a:t>
            </a:r>
            <a:endParaRPr lang="en-GB" dirty="0" smtClean="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13</a:t>
            </a:fld>
            <a:endParaRPr lang="en-US"/>
          </a:p>
        </p:txBody>
      </p:sp>
    </p:spTree>
    <p:extLst>
      <p:ext uri="{BB962C8B-B14F-4D97-AF65-F5344CB8AC3E}">
        <p14:creationId xmlns:p14="http://schemas.microsoft.com/office/powerpoint/2010/main" val="35551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smtClean="0"/>
              <a:t>The last category </a:t>
            </a:r>
            <a:r>
              <a:rPr lang="en-GB" dirty="0" err="1" smtClean="0"/>
              <a:t>Benchmarketing</a:t>
            </a:r>
            <a:r>
              <a:rPr lang="en-GB" dirty="0" smtClean="0"/>
              <a:t> analysed as ‘All</a:t>
            </a:r>
            <a:r>
              <a:rPr lang="en-GB" baseline="0" dirty="0" smtClean="0"/>
              <a:t> Services’ – this is a catch-all category that includes advertisers from across different sectors including Charity, Entertainment and Leisure, Finance, Gambling, Retail, Telecoms and Travel. </a:t>
            </a:r>
            <a:endParaRPr lang="en-GB" dirty="0" smtClean="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16</a:t>
            </a:fld>
            <a:endParaRPr lang="en-US"/>
          </a:p>
        </p:txBody>
      </p:sp>
    </p:spTree>
    <p:extLst>
      <p:ext uri="{BB962C8B-B14F-4D97-AF65-F5344CB8AC3E}">
        <p14:creationId xmlns:p14="http://schemas.microsoft.com/office/powerpoint/2010/main" val="1067896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1.bin"/><Relationship Id="rId5" Type="http://schemas.openxmlformats.org/officeDocument/2006/relationships/image" Target="../media/image1.emf"/><Relationship Id="rId1" Type="http://schemas.openxmlformats.org/officeDocument/2006/relationships/vmlDrawing" Target="../drawings/vmlDrawing11.vml"/><Relationship Id="rId2"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4" Type="http://schemas.openxmlformats.org/officeDocument/2006/relationships/oleObject" Target="../embeddings/oleObject75.bin"/><Relationship Id="rId5" Type="http://schemas.openxmlformats.org/officeDocument/2006/relationships/image" Target="../media/image1.emf"/><Relationship Id="rId1" Type="http://schemas.openxmlformats.org/officeDocument/2006/relationships/vmlDrawing" Target="../drawings/vmlDrawing75.vml"/><Relationship Id="rId2" Type="http://schemas.openxmlformats.org/officeDocument/2006/relationships/tags" Target="../tags/tag7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13.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2.png"/><Relationship Id="rId1" Type="http://schemas.openxmlformats.org/officeDocument/2006/relationships/vmlDrawing" Target="../drawings/vmlDrawing13.vml"/><Relationship Id="rId2"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14.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2.png"/><Relationship Id="rId1" Type="http://schemas.openxmlformats.org/officeDocument/2006/relationships/vmlDrawing" Target="../drawings/vmlDrawing14.vml"/><Relationship Id="rId2"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15.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2.png"/><Relationship Id="rId1" Type="http://schemas.openxmlformats.org/officeDocument/2006/relationships/vmlDrawing" Target="../drawings/vmlDrawing15.vml"/><Relationship Id="rId2"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16.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2.png"/><Relationship Id="rId1" Type="http://schemas.openxmlformats.org/officeDocument/2006/relationships/vmlDrawing" Target="../drawings/vmlDrawing16.vml"/><Relationship Id="rId2"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17.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2.png"/><Relationship Id="rId1" Type="http://schemas.openxmlformats.org/officeDocument/2006/relationships/vmlDrawing" Target="../drawings/vmlDrawing17.vml"/><Relationship Id="rId2"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18.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2.png"/><Relationship Id="rId1" Type="http://schemas.openxmlformats.org/officeDocument/2006/relationships/vmlDrawing" Target="../drawings/vmlDrawing18.vml"/><Relationship Id="rId2"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19.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2.png"/><Relationship Id="rId1" Type="http://schemas.openxmlformats.org/officeDocument/2006/relationships/vmlDrawing" Target="../drawings/vmlDrawing19.vml"/><Relationship Id="rId2"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1.emf"/><Relationship Id="rId1" Type="http://schemas.openxmlformats.org/officeDocument/2006/relationships/vmlDrawing" Target="../drawings/vmlDrawing3.vml"/><Relationship Id="rId2"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20.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2.png"/><Relationship Id="rId1" Type="http://schemas.openxmlformats.org/officeDocument/2006/relationships/vmlDrawing" Target="../drawings/vmlDrawing20.vml"/><Relationship Id="rId2"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21.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2.png"/><Relationship Id="rId1" Type="http://schemas.openxmlformats.org/officeDocument/2006/relationships/vmlDrawing" Target="../drawings/vmlDrawing21.vml"/><Relationship Id="rId2" Type="http://schemas.openxmlformats.org/officeDocument/2006/relationships/tags" Target="../tags/tag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3.bin"/><Relationship Id="rId5" Type="http://schemas.openxmlformats.org/officeDocument/2006/relationships/image" Target="../media/image1.emf"/><Relationship Id="rId1" Type="http://schemas.openxmlformats.org/officeDocument/2006/relationships/vmlDrawing" Target="../drawings/vmlDrawing23.vml"/><Relationship Id="rId2" Type="http://schemas.openxmlformats.org/officeDocument/2006/relationships/tags" Target="../tags/tag24.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4.bin"/><Relationship Id="rId5" Type="http://schemas.openxmlformats.org/officeDocument/2006/relationships/image" Target="../media/image1.emf"/><Relationship Id="rId1" Type="http://schemas.openxmlformats.org/officeDocument/2006/relationships/vmlDrawing" Target="../drawings/vmlDrawing24.vml"/><Relationship Id="rId2" Type="http://schemas.openxmlformats.org/officeDocument/2006/relationships/tags" Target="../tags/tag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5.bin"/><Relationship Id="rId5" Type="http://schemas.openxmlformats.org/officeDocument/2006/relationships/image" Target="../media/image1.emf"/><Relationship Id="rId1" Type="http://schemas.openxmlformats.org/officeDocument/2006/relationships/vmlDrawing" Target="../drawings/vmlDrawing25.vml"/><Relationship Id="rId2"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6.bin"/><Relationship Id="rId5" Type="http://schemas.openxmlformats.org/officeDocument/2006/relationships/image" Target="../media/image1.emf"/><Relationship Id="rId1" Type="http://schemas.openxmlformats.org/officeDocument/2006/relationships/vmlDrawing" Target="../drawings/vmlDrawing26.vml"/><Relationship Id="rId2"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4.bin"/><Relationship Id="rId5"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7.bin"/><Relationship Id="rId5" Type="http://schemas.openxmlformats.org/officeDocument/2006/relationships/image" Target="../media/image1.emf"/><Relationship Id="rId1" Type="http://schemas.openxmlformats.org/officeDocument/2006/relationships/vmlDrawing" Target="../drawings/vmlDrawing27.vml"/><Relationship Id="rId2"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8.bin"/><Relationship Id="rId5" Type="http://schemas.openxmlformats.org/officeDocument/2006/relationships/image" Target="../media/image1.emf"/><Relationship Id="rId1" Type="http://schemas.openxmlformats.org/officeDocument/2006/relationships/vmlDrawing" Target="../drawings/vmlDrawing28.vml"/><Relationship Id="rId2"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9.bin"/><Relationship Id="rId5" Type="http://schemas.openxmlformats.org/officeDocument/2006/relationships/image" Target="../media/image1.emf"/><Relationship Id="rId1" Type="http://schemas.openxmlformats.org/officeDocument/2006/relationships/vmlDrawing" Target="../drawings/vmlDrawing29.vml"/><Relationship Id="rId2" Type="http://schemas.openxmlformats.org/officeDocument/2006/relationships/tags" Target="../tags/tag30.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0.bin"/><Relationship Id="rId5" Type="http://schemas.openxmlformats.org/officeDocument/2006/relationships/image" Target="../media/image1.emf"/><Relationship Id="rId1" Type="http://schemas.openxmlformats.org/officeDocument/2006/relationships/vmlDrawing" Target="../drawings/vmlDrawing30.vml"/><Relationship Id="rId2" Type="http://schemas.openxmlformats.org/officeDocument/2006/relationships/tags" Target="../tags/tag3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1.bin"/><Relationship Id="rId5" Type="http://schemas.openxmlformats.org/officeDocument/2006/relationships/image" Target="../media/image1.emf"/><Relationship Id="rId1" Type="http://schemas.openxmlformats.org/officeDocument/2006/relationships/vmlDrawing" Target="../drawings/vmlDrawing31.vml"/><Relationship Id="rId2" Type="http://schemas.openxmlformats.org/officeDocument/2006/relationships/tags" Target="../tags/tag3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2.bin"/><Relationship Id="rId5" Type="http://schemas.openxmlformats.org/officeDocument/2006/relationships/image" Target="../media/image1.emf"/><Relationship Id="rId1" Type="http://schemas.openxmlformats.org/officeDocument/2006/relationships/vmlDrawing" Target="../drawings/vmlDrawing32.vml"/><Relationship Id="rId2" Type="http://schemas.openxmlformats.org/officeDocument/2006/relationships/tags" Target="../tags/tag3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3.bin"/><Relationship Id="rId5" Type="http://schemas.openxmlformats.org/officeDocument/2006/relationships/image" Target="../media/image1.emf"/><Relationship Id="rId1" Type="http://schemas.openxmlformats.org/officeDocument/2006/relationships/vmlDrawing" Target="../drawings/vmlDrawing33.vml"/><Relationship Id="rId2" Type="http://schemas.openxmlformats.org/officeDocument/2006/relationships/tags" Target="../tags/tag3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4.bin"/><Relationship Id="rId5" Type="http://schemas.openxmlformats.org/officeDocument/2006/relationships/image" Target="../media/image1.emf"/><Relationship Id="rId1" Type="http://schemas.openxmlformats.org/officeDocument/2006/relationships/vmlDrawing" Target="../drawings/vmlDrawing34.vml"/><Relationship Id="rId2" Type="http://schemas.openxmlformats.org/officeDocument/2006/relationships/tags" Target="../tags/tag35.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5.bin"/><Relationship Id="rId5" Type="http://schemas.openxmlformats.org/officeDocument/2006/relationships/image" Target="../media/image1.emf"/><Relationship Id="rId1" Type="http://schemas.openxmlformats.org/officeDocument/2006/relationships/vmlDrawing" Target="../drawings/vmlDrawing35.vml"/><Relationship Id="rId2" Type="http://schemas.openxmlformats.org/officeDocument/2006/relationships/tags" Target="../tags/tag36.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6.bin"/><Relationship Id="rId5" Type="http://schemas.openxmlformats.org/officeDocument/2006/relationships/image" Target="../media/image1.emf"/><Relationship Id="rId1" Type="http://schemas.openxmlformats.org/officeDocument/2006/relationships/vmlDrawing" Target="../drawings/vmlDrawing36.vml"/><Relationship Id="rId2" Type="http://schemas.openxmlformats.org/officeDocument/2006/relationships/tags" Target="../tags/tag3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5.bin"/><Relationship Id="rId5" Type="http://schemas.openxmlformats.org/officeDocument/2006/relationships/image" Target="../media/image1.emf"/><Relationship Id="rId1" Type="http://schemas.openxmlformats.org/officeDocument/2006/relationships/vmlDrawing" Target="../drawings/vmlDrawing5.vml"/><Relationship Id="rId2"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38.bin"/><Relationship Id="rId5" Type="http://schemas.openxmlformats.org/officeDocument/2006/relationships/image" Target="../media/image1.emf"/><Relationship Id="rId1" Type="http://schemas.openxmlformats.org/officeDocument/2006/relationships/vmlDrawing" Target="../drawings/vmlDrawing38.vml"/><Relationship Id="rId2" Type="http://schemas.openxmlformats.org/officeDocument/2006/relationships/tags" Target="../tags/tag39.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39.bin"/><Relationship Id="rId5" Type="http://schemas.openxmlformats.org/officeDocument/2006/relationships/image" Target="../media/image1.emf"/><Relationship Id="rId1" Type="http://schemas.openxmlformats.org/officeDocument/2006/relationships/vmlDrawing" Target="../drawings/vmlDrawing39.vml"/><Relationship Id="rId2" Type="http://schemas.openxmlformats.org/officeDocument/2006/relationships/tags" Target="../tags/tag40.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40.bin"/><Relationship Id="rId5" Type="http://schemas.openxmlformats.org/officeDocument/2006/relationships/image" Target="../media/image1.emf"/><Relationship Id="rId1" Type="http://schemas.openxmlformats.org/officeDocument/2006/relationships/vmlDrawing" Target="../drawings/vmlDrawing40.vml"/><Relationship Id="rId2" Type="http://schemas.openxmlformats.org/officeDocument/2006/relationships/tags" Target="../tags/tag4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41.bin"/><Relationship Id="rId5" Type="http://schemas.openxmlformats.org/officeDocument/2006/relationships/image" Target="../media/image1.emf"/><Relationship Id="rId1" Type="http://schemas.openxmlformats.org/officeDocument/2006/relationships/vmlDrawing" Target="../drawings/vmlDrawing41.vml"/><Relationship Id="rId2" Type="http://schemas.openxmlformats.org/officeDocument/2006/relationships/tags" Target="../tags/tag4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6.bin"/><Relationship Id="rId5" Type="http://schemas.openxmlformats.org/officeDocument/2006/relationships/image" Target="../media/image1.emf"/><Relationship Id="rId1" Type="http://schemas.openxmlformats.org/officeDocument/2006/relationships/vmlDrawing" Target="../drawings/vmlDrawing6.vml"/><Relationship Id="rId2"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42.bin"/><Relationship Id="rId5" Type="http://schemas.openxmlformats.org/officeDocument/2006/relationships/image" Target="../media/image1.emf"/><Relationship Id="rId1" Type="http://schemas.openxmlformats.org/officeDocument/2006/relationships/vmlDrawing" Target="../drawings/vmlDrawing42.vml"/><Relationship Id="rId2" Type="http://schemas.openxmlformats.org/officeDocument/2006/relationships/tags" Target="../tags/tag4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44.bin"/><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vmlDrawing" Target="../drawings/vmlDrawing44.vml"/><Relationship Id="rId2" Type="http://schemas.openxmlformats.org/officeDocument/2006/relationships/tags" Target="../tags/tag45.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45.bin"/><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vmlDrawing" Target="../drawings/vmlDrawing45.vml"/><Relationship Id="rId2" Type="http://schemas.openxmlformats.org/officeDocument/2006/relationships/tags" Target="../tags/tag46.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46.bin"/><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vmlDrawing" Target="../drawings/vmlDrawing46.vml"/><Relationship Id="rId2" Type="http://schemas.openxmlformats.org/officeDocument/2006/relationships/tags" Target="../tags/tag47.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47.bin"/><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vmlDrawing" Target="../drawings/vmlDrawing47.vml"/><Relationship Id="rId2" Type="http://schemas.openxmlformats.org/officeDocument/2006/relationships/tags" Target="../tags/tag48.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48.bin"/><Relationship Id="rId5" Type="http://schemas.openxmlformats.org/officeDocument/2006/relationships/image" Target="../media/image1.emf"/><Relationship Id="rId1" Type="http://schemas.openxmlformats.org/officeDocument/2006/relationships/vmlDrawing" Target="../drawings/vmlDrawing48.vml"/><Relationship Id="rId2" Type="http://schemas.openxmlformats.org/officeDocument/2006/relationships/tags" Target="../tags/tag49.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49.bin"/><Relationship Id="rId5" Type="http://schemas.openxmlformats.org/officeDocument/2006/relationships/image" Target="../media/image1.emf"/><Relationship Id="rId1" Type="http://schemas.openxmlformats.org/officeDocument/2006/relationships/vmlDrawing" Target="../drawings/vmlDrawing49.vml"/><Relationship Id="rId2" Type="http://schemas.openxmlformats.org/officeDocument/2006/relationships/tags" Target="../tags/tag50.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50.bin"/><Relationship Id="rId5" Type="http://schemas.openxmlformats.org/officeDocument/2006/relationships/image" Target="../media/image1.emf"/><Relationship Id="rId1" Type="http://schemas.openxmlformats.org/officeDocument/2006/relationships/vmlDrawing" Target="../drawings/vmlDrawing50.vml"/><Relationship Id="rId2" Type="http://schemas.openxmlformats.org/officeDocument/2006/relationships/tags" Target="../tags/tag5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51.bin"/><Relationship Id="rId5" Type="http://schemas.openxmlformats.org/officeDocument/2006/relationships/image" Target="../media/image1.emf"/><Relationship Id="rId1" Type="http://schemas.openxmlformats.org/officeDocument/2006/relationships/vmlDrawing" Target="../drawings/vmlDrawing51.vml"/><Relationship Id="rId2" Type="http://schemas.openxmlformats.org/officeDocument/2006/relationships/tags" Target="../tags/tag5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52.bin"/><Relationship Id="rId5" Type="http://schemas.openxmlformats.org/officeDocument/2006/relationships/image" Target="../media/image1.emf"/><Relationship Id="rId1" Type="http://schemas.openxmlformats.org/officeDocument/2006/relationships/vmlDrawing" Target="../drawings/vmlDrawing52.vml"/><Relationship Id="rId2" Type="http://schemas.openxmlformats.org/officeDocument/2006/relationships/tags" Target="../tags/tag5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7.bin"/><Relationship Id="rId5" Type="http://schemas.openxmlformats.org/officeDocument/2006/relationships/image" Target="../media/image1.emf"/><Relationship Id="rId1" Type="http://schemas.openxmlformats.org/officeDocument/2006/relationships/vmlDrawing" Target="../drawings/vmlDrawing7.vml"/><Relationship Id="rId2"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53.bin"/><Relationship Id="rId5" Type="http://schemas.openxmlformats.org/officeDocument/2006/relationships/image" Target="../media/image1.emf"/><Relationship Id="rId1" Type="http://schemas.openxmlformats.org/officeDocument/2006/relationships/vmlDrawing" Target="../drawings/vmlDrawing53.vml"/><Relationship Id="rId2" Type="http://schemas.openxmlformats.org/officeDocument/2006/relationships/tags" Target="../tags/tag54.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54.bin"/><Relationship Id="rId5" Type="http://schemas.openxmlformats.org/officeDocument/2006/relationships/image" Target="../media/image1.emf"/><Relationship Id="rId1" Type="http://schemas.openxmlformats.org/officeDocument/2006/relationships/vmlDrawing" Target="../drawings/vmlDrawing54.vml"/><Relationship Id="rId2" Type="http://schemas.openxmlformats.org/officeDocument/2006/relationships/tags" Target="../tags/tag5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55.bin"/><Relationship Id="rId5" Type="http://schemas.openxmlformats.org/officeDocument/2006/relationships/image" Target="../media/image1.emf"/><Relationship Id="rId1" Type="http://schemas.openxmlformats.org/officeDocument/2006/relationships/vmlDrawing" Target="../drawings/vmlDrawing55.vml"/><Relationship Id="rId2" Type="http://schemas.openxmlformats.org/officeDocument/2006/relationships/tags" Target="../tags/tag56.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56.bin"/><Relationship Id="rId5" Type="http://schemas.openxmlformats.org/officeDocument/2006/relationships/image" Target="../media/image1.emf"/><Relationship Id="rId1" Type="http://schemas.openxmlformats.org/officeDocument/2006/relationships/vmlDrawing" Target="../drawings/vmlDrawing56.vml"/><Relationship Id="rId2" Type="http://schemas.openxmlformats.org/officeDocument/2006/relationships/tags" Target="../tags/tag5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8.bin"/><Relationship Id="rId5" Type="http://schemas.openxmlformats.org/officeDocument/2006/relationships/image" Target="../media/image1.emf"/><Relationship Id="rId1" Type="http://schemas.openxmlformats.org/officeDocument/2006/relationships/vmlDrawing" Target="../drawings/vmlDrawing8.vml"/><Relationship Id="rId2"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4" Type="http://schemas.openxmlformats.org/officeDocument/2006/relationships/oleObject" Target="../embeddings/oleObject58.bin"/><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vmlDrawing" Target="../drawings/vmlDrawing58.vml"/><Relationship Id="rId2" Type="http://schemas.openxmlformats.org/officeDocument/2006/relationships/tags" Target="../tags/tag5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4" Type="http://schemas.openxmlformats.org/officeDocument/2006/relationships/oleObject" Target="../embeddings/oleObject59.bin"/><Relationship Id="rId5" Type="http://schemas.openxmlformats.org/officeDocument/2006/relationships/image" Target="../media/image1.emf"/><Relationship Id="rId1" Type="http://schemas.openxmlformats.org/officeDocument/2006/relationships/vmlDrawing" Target="../drawings/vmlDrawing59.vml"/><Relationship Id="rId2" Type="http://schemas.openxmlformats.org/officeDocument/2006/relationships/tags" Target="../tags/tag60.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4" Type="http://schemas.openxmlformats.org/officeDocument/2006/relationships/oleObject" Target="../embeddings/oleObject61.bin"/><Relationship Id="rId5" Type="http://schemas.openxmlformats.org/officeDocument/2006/relationships/image" Target="../media/image1.emf"/><Relationship Id="rId1" Type="http://schemas.openxmlformats.org/officeDocument/2006/relationships/vmlDrawing" Target="../drawings/vmlDrawing61.vml"/><Relationship Id="rId2" Type="http://schemas.openxmlformats.org/officeDocument/2006/relationships/tags" Target="../tags/tag62.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4" Type="http://schemas.openxmlformats.org/officeDocument/2006/relationships/oleObject" Target="../embeddings/oleObject62.bin"/><Relationship Id="rId5" Type="http://schemas.openxmlformats.org/officeDocument/2006/relationships/image" Target="../media/image1.emf"/><Relationship Id="rId1" Type="http://schemas.openxmlformats.org/officeDocument/2006/relationships/vmlDrawing" Target="../drawings/vmlDrawing62.vml"/><Relationship Id="rId2" Type="http://schemas.openxmlformats.org/officeDocument/2006/relationships/tags" Target="../tags/tag63.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4" Type="http://schemas.openxmlformats.org/officeDocument/2006/relationships/oleObject" Target="../embeddings/oleObject63.bin"/><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vmlDrawing" Target="../drawings/vmlDrawing63.vml"/><Relationship Id="rId2" Type="http://schemas.openxmlformats.org/officeDocument/2006/relationships/tags" Target="../tags/tag6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4" Type="http://schemas.openxmlformats.org/officeDocument/2006/relationships/oleObject" Target="../embeddings/oleObject64.bin"/><Relationship Id="rId5" Type="http://schemas.openxmlformats.org/officeDocument/2006/relationships/image" Target="../media/image1.emf"/><Relationship Id="rId1" Type="http://schemas.openxmlformats.org/officeDocument/2006/relationships/vmlDrawing" Target="../drawings/vmlDrawing64.vml"/><Relationship Id="rId2" Type="http://schemas.openxmlformats.org/officeDocument/2006/relationships/tags" Target="../tags/tag6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9.bin"/><Relationship Id="rId5" Type="http://schemas.openxmlformats.org/officeDocument/2006/relationships/image" Target="../media/image1.emf"/><Relationship Id="rId1" Type="http://schemas.openxmlformats.org/officeDocument/2006/relationships/vmlDrawing" Target="../drawings/vmlDrawing9.vml"/><Relationship Id="rId2"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4" Type="http://schemas.openxmlformats.org/officeDocument/2006/relationships/oleObject" Target="../embeddings/oleObject65.bin"/><Relationship Id="rId5" Type="http://schemas.openxmlformats.org/officeDocument/2006/relationships/image" Target="../media/image1.emf"/><Relationship Id="rId1" Type="http://schemas.openxmlformats.org/officeDocument/2006/relationships/vmlDrawing" Target="../drawings/vmlDrawing65.vml"/><Relationship Id="rId2" Type="http://schemas.openxmlformats.org/officeDocument/2006/relationships/tags" Target="../tags/tag66.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67.bin"/><Relationship Id="rId5" Type="http://schemas.openxmlformats.org/officeDocument/2006/relationships/image" Target="../media/image1.emf"/><Relationship Id="rId1" Type="http://schemas.openxmlformats.org/officeDocument/2006/relationships/vmlDrawing" Target="../drawings/vmlDrawing67.vml"/><Relationship Id="rId2" Type="http://schemas.openxmlformats.org/officeDocument/2006/relationships/tags" Target="../tags/tag68.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68.bin"/><Relationship Id="rId5" Type="http://schemas.openxmlformats.org/officeDocument/2006/relationships/image" Target="../media/image1.emf"/><Relationship Id="rId1" Type="http://schemas.openxmlformats.org/officeDocument/2006/relationships/vmlDrawing" Target="../drawings/vmlDrawing68.vml"/><Relationship Id="rId2" Type="http://schemas.openxmlformats.org/officeDocument/2006/relationships/tags" Target="../tags/tag69.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69.bin"/><Relationship Id="rId5" Type="http://schemas.openxmlformats.org/officeDocument/2006/relationships/image" Target="../media/image1.emf"/><Relationship Id="rId1" Type="http://schemas.openxmlformats.org/officeDocument/2006/relationships/vmlDrawing" Target="../drawings/vmlDrawing69.vml"/><Relationship Id="rId2" Type="http://schemas.openxmlformats.org/officeDocument/2006/relationships/tags" Target="../tags/tag70.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70.bin"/><Relationship Id="rId5" Type="http://schemas.openxmlformats.org/officeDocument/2006/relationships/image" Target="../media/image1.emf"/><Relationship Id="rId1" Type="http://schemas.openxmlformats.org/officeDocument/2006/relationships/vmlDrawing" Target="../drawings/vmlDrawing70.vml"/><Relationship Id="rId2" Type="http://schemas.openxmlformats.org/officeDocument/2006/relationships/tags" Target="../tags/tag7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71.bin"/><Relationship Id="rId5" Type="http://schemas.openxmlformats.org/officeDocument/2006/relationships/image" Target="../media/image1.emf"/><Relationship Id="rId1" Type="http://schemas.openxmlformats.org/officeDocument/2006/relationships/vmlDrawing" Target="../drawings/vmlDrawing71.vml"/><Relationship Id="rId2" Type="http://schemas.openxmlformats.org/officeDocument/2006/relationships/tags" Target="../tags/tag7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0.bin"/><Relationship Id="rId5" Type="http://schemas.openxmlformats.org/officeDocument/2006/relationships/image" Target="../media/image1.emf"/><Relationship Id="rId1" Type="http://schemas.openxmlformats.org/officeDocument/2006/relationships/vmlDrawing" Target="../drawings/vmlDrawing10.vml"/><Relationship Id="rId2"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09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5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3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smtClean="0"/>
              <a:t>Drag picture to placeholder or click icon to add</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4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20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2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90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87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78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80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78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799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smtClean="0"/>
              <a:t>QUOTE OR STATEMENT QUOTE OR STATEMENT QUOTE OR STATEMENT QUOTE OR STATEMENT </a:t>
            </a:r>
            <a:endParaRPr lang="en-GB" dirty="0"/>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6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smtClean="0"/>
              <a:t>QUOTE OR STATEMENT QUOTE OR STATEMENT QUOTE OR STATEMENT QUOTE OR STATEMENT </a:t>
            </a:r>
            <a:endParaRPr lang="en-GB" dirty="0"/>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smtClean="0"/>
              <a:t>QUOTE OR STATEMENT QUOTE OR STATEMENT QUOTE OR STATEMENT QUOTE OR STATEMENT </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6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775"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1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9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2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799"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7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3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9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6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23"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47"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1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3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18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smtClean="0"/>
              <a:t>Drag picture to placeholder or click icon to add</a:t>
            </a:r>
            <a:endParaRPr lang="en-US"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7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smtClean="0"/>
              <a:t>DOUBLE HEADED SLIDE</a:t>
            </a:r>
            <a:endParaRPr lang="en-US" dirty="0"/>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smtClean="0"/>
              <a:t>SECOND HEADER</a:t>
            </a:r>
            <a:endParaRPr lang="en-US" dirty="0"/>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smtClean="0"/>
              <a:t>DOUBLE HEADED SLIDE</a:t>
            </a:r>
            <a:endParaRPr lang="en-US" dirty="0"/>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smtClean="0"/>
              <a:t>SECOND HEADER</a:t>
            </a:r>
            <a:endParaRPr lang="en-US" dirty="0"/>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smtClean="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smtClean="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smtClean="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smtClean="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smtClean="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smtClean="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smtClean="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smtClean="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HEADER CANNOT RUN OVER MORE THAN ONE LINE</a:t>
            </a:r>
            <a:endParaRPr lang="en-US" dirty="0"/>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smtClean="0"/>
              <a:t>XXXX</a:t>
            </a:r>
            <a:endParaRPr lang="en-US" dirty="0"/>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smtClean="0"/>
              <a:t>XXXX</a:t>
            </a:r>
            <a:endParaRPr lang="en-US" dirty="0"/>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smtClean="0"/>
              <a:t>XXXX</a:t>
            </a:r>
            <a:endParaRPr lang="en-US" dirty="0"/>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8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5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8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95"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34"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57"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30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smtClean="0"/>
              <a:t>Drag picture to placeholder or click icon to add</a:t>
            </a:r>
            <a:endParaRPr lang="en-US"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2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smtClean="0"/>
              <a:t>Drag picture to placeholder or click icon to add</a:t>
            </a:r>
            <a:endParaRPr lang="en-US" dirty="0"/>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smtClean="0"/>
              <a:t>Click to edit Master text styles</a:t>
            </a:r>
          </a:p>
          <a:p>
            <a:pPr lvl="1"/>
            <a:r>
              <a:rPr lang="en-US" dirty="0" smtClean="0"/>
              <a:t>Second level</a:t>
            </a:r>
          </a:p>
          <a:p>
            <a:pPr lvl="4"/>
            <a:r>
              <a:rPr lang="en-US" dirty="0" smtClean="0"/>
              <a:t>Third level</a:t>
            </a:r>
            <a:endParaRPr lang="en-US" dirty="0"/>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4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smtClean="0"/>
              <a:t>Click to edit Master text styles</a:t>
            </a:r>
          </a:p>
          <a:p>
            <a:pPr lvl="1"/>
            <a:r>
              <a:rPr lang="en-US" dirty="0" smtClean="0"/>
              <a:t>Second level</a:t>
            </a:r>
          </a:p>
          <a:p>
            <a:pPr lvl="4"/>
            <a:r>
              <a:rPr lang="en-US" dirty="0" smtClean="0"/>
              <a:t>Third level</a:t>
            </a:r>
            <a:endParaRPr lang="en-US" dirty="0"/>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7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smtClean="0"/>
          </a:p>
          <a:p>
            <a:r>
              <a:rPr lang="en-US" dirty="0" smtClean="0"/>
              <a:t>Drag picture to placeholder or click icon to add</a:t>
            </a:r>
            <a:endParaRPr lang="en-US" dirty="0"/>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39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smtClean="0"/>
              <a:t>Drag picture to placeholder or click icon to add</a:t>
            </a:r>
            <a:endParaRPr lang="en-US"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1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smtClean="0"/>
              <a:t>Drag picture to placeholder or click icon to add</a:t>
            </a:r>
            <a:endParaRPr lang="en-US"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smtClean="0"/>
              <a:t>Drag picture to placeholder or click icon to add</a:t>
            </a:r>
            <a:endParaRPr lang="en-US" dirty="0"/>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70"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smtClean="0"/>
              <a:t>Click to edit Master text styles</a:t>
            </a:r>
          </a:p>
          <a:p>
            <a:pPr lvl="1"/>
            <a:r>
              <a:rPr lang="en-US" dirty="0" smtClean="0"/>
              <a:t>Second level</a:t>
            </a:r>
          </a:p>
          <a:p>
            <a:pPr lvl="4"/>
            <a:r>
              <a:rPr lang="en-US" dirty="0" smtClean="0"/>
              <a:t>Third level</a:t>
            </a:r>
            <a:endParaRPr lang="en-US"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494"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smtClean="0"/>
              <a:t>Drag picture to placeholder or click icon to add</a:t>
            </a:r>
            <a:endParaRPr lang="en-US" dirty="0"/>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smtClean="0"/>
              <a:t>Click to edit Master text styles</a:t>
            </a:r>
          </a:p>
          <a:p>
            <a:pPr lvl="1"/>
            <a:r>
              <a:rPr lang="en-US" dirty="0" smtClean="0"/>
              <a:t>Second level</a:t>
            </a:r>
          </a:p>
          <a:p>
            <a:pPr lvl="4"/>
            <a:r>
              <a:rPr lang="en-US" dirty="0" smtClean="0"/>
              <a:t>Third level</a:t>
            </a:r>
            <a:endParaRPr lang="en-US"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1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smtClean="0"/>
              <a:t>Drag picture to placeholder or click icon to add</a:t>
            </a:r>
            <a:endParaRPr lang="en-US"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smtClean="0"/>
              <a:t>Click to edit Master text styles</a:t>
            </a:r>
          </a:p>
          <a:p>
            <a:pPr lvl="1"/>
            <a:r>
              <a:rPr lang="en-US" dirty="0" smtClean="0"/>
              <a:t>Second level</a:t>
            </a:r>
          </a:p>
          <a:p>
            <a:pPr lvl="4"/>
            <a:r>
              <a:rPr lang="en-US" dirty="0" smtClean="0"/>
              <a:t>Third level</a:t>
            </a:r>
            <a:endParaRPr lang="en-US"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5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4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smtClean="0"/>
              <a:t>Drag picture to placeholder or click icon to add</a:t>
            </a:r>
            <a:endParaRPr lang="en-US"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smtClean="0"/>
              <a:t>Drag picture to placeholder or click icon to add</a:t>
            </a:r>
            <a:endParaRPr lang="en-US" dirty="0"/>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smtClean="0"/>
              <a:t>Drag picture to placeholder or click icon to add</a:t>
            </a:r>
            <a:endParaRPr lang="en-US" dirty="0"/>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smtClean="0"/>
              <a:t>Drag picture to placeholder </a:t>
            </a:r>
          </a:p>
          <a:p>
            <a:r>
              <a:rPr lang="en-US" dirty="0" smtClean="0"/>
              <a:t>or click icon to add</a:t>
            </a:r>
            <a:endParaRPr lang="en-US" dirty="0"/>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66"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smtClean="0"/>
              <a:t>HEADER CANNOT RUN OVER MORE THAN ONE LINE</a:t>
            </a:r>
            <a:endParaRPr lang="en-US" dirty="0"/>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7" name="Title 5"/>
          <p:cNvSpPr>
            <a:spLocks noGrp="1"/>
          </p:cNvSpPr>
          <p:nvPr>
            <p:ph type="title" hasCustomPrompt="1"/>
          </p:nvPr>
        </p:nvSpPr>
        <p:spPr>
          <a:xfrm>
            <a:off x="270000" y="270000"/>
            <a:ext cx="12413343" cy="297159"/>
          </a:xfrm>
        </p:spPr>
        <p:txBody>
          <a:bodyPr/>
          <a:lstStyle/>
          <a:p>
            <a:r>
              <a:rPr lang="en-US" dirty="0" smtClean="0"/>
              <a:t>HEADER CANNOT RUN OVER MORE THAN ONE LINE</a:t>
            </a:r>
            <a:endParaRPr lang="en-US" dirty="0"/>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4" name="Title 5"/>
          <p:cNvSpPr>
            <a:spLocks noGrp="1"/>
          </p:cNvSpPr>
          <p:nvPr>
            <p:ph type="title" hasCustomPrompt="1"/>
          </p:nvPr>
        </p:nvSpPr>
        <p:spPr>
          <a:xfrm>
            <a:off x="270000" y="270000"/>
            <a:ext cx="12413343" cy="297159"/>
          </a:xfrm>
        </p:spPr>
        <p:txBody>
          <a:bodyPr/>
          <a:lstStyle/>
          <a:p>
            <a:r>
              <a:rPr lang="en-US" dirty="0" smtClean="0"/>
              <a:t>HEADER CANNOT RUN OVER MORE THAN ONE LINE</a:t>
            </a:r>
            <a:endParaRPr lang="en-US" dirty="0"/>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smtClean="0"/>
              <a:t>Drag picture to placeholder or click icon to add</a:t>
            </a:r>
            <a:endParaRPr lang="en-US" dirty="0"/>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smtClean="0"/>
              <a:t>Click to edit Master title style</a:t>
            </a:r>
            <a:endParaRPr lang="en-US" dirty="0"/>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smtClean="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smtClean="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58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1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smtClean="0"/>
              <a:t>Drag picture to placeholder or </a:t>
            </a:r>
          </a:p>
          <a:p>
            <a:r>
              <a:rPr lang="en-US" dirty="0" smtClean="0"/>
              <a:t>click icon to add</a:t>
            </a:r>
            <a:endParaRPr lang="en-US" dirty="0"/>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smtClean="0"/>
              <a:t>Drag picture to placeholder or </a:t>
            </a:r>
          </a:p>
          <a:p>
            <a:r>
              <a:rPr lang="en-US" dirty="0" smtClean="0"/>
              <a:t>click icon to add</a:t>
            </a:r>
            <a:endParaRPr lang="en-US" dirty="0"/>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smtClean="0"/>
              <a:t>Drag picture to placeholder </a:t>
            </a:r>
          </a:p>
          <a:p>
            <a:r>
              <a:rPr lang="en-US" dirty="0" smtClean="0"/>
              <a:t>or click icon to add</a:t>
            </a:r>
            <a:endParaRPr lang="en-US" dirty="0"/>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smtClean="0"/>
              <a:t>Drag picture to placeholder </a:t>
            </a:r>
          </a:p>
          <a:p>
            <a:r>
              <a:rPr lang="en-US" dirty="0" smtClean="0"/>
              <a:t>or click icon to add</a:t>
            </a:r>
            <a:endParaRPr lang="en-US" dirty="0"/>
          </a:p>
        </p:txBody>
      </p:sp>
      <p:sp>
        <p:nvSpPr>
          <p:cNvPr id="2" name="Title 1"/>
          <p:cNvSpPr>
            <a:spLocks noGrp="1"/>
          </p:cNvSpPr>
          <p:nvPr>
            <p:ph type="title" hasCustomPrompt="1"/>
          </p:nvPr>
        </p:nvSpPr>
        <p:spPr/>
        <p:txBody>
          <a:bodyPr/>
          <a:lstStyle/>
          <a:p>
            <a:r>
              <a:rPr lang="en-US" dirty="0" smtClean="0"/>
              <a:t>HEADER CANNOT RUN OVER MORE THAN ONE LINE</a:t>
            </a:r>
            <a:endParaRPr lang="en-US" dirty="0"/>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1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smtClean="0"/>
              <a:t>Drag picture to placeholder </a:t>
            </a:r>
          </a:p>
          <a:p>
            <a:r>
              <a:rPr lang="en-US" dirty="0" smtClean="0"/>
              <a:t>or click icon to add</a:t>
            </a:r>
            <a:endParaRPr lang="en-US" dirty="0"/>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smtClean="0"/>
              <a:t>Drag picture to placeholder </a:t>
            </a:r>
          </a:p>
          <a:p>
            <a:r>
              <a:rPr lang="en-US" dirty="0" smtClean="0"/>
              <a:t>or click icon to add</a:t>
            </a:r>
            <a:endParaRPr lang="en-US" dirty="0"/>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smtClean="0"/>
              <a:t>Drag picture to placeholder </a:t>
            </a:r>
          </a:p>
          <a:p>
            <a:r>
              <a:rPr lang="en-US" dirty="0" smtClean="0"/>
              <a:t>or click icon to add</a:t>
            </a:r>
            <a:endParaRPr lang="en-US" dirty="0"/>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smtClean="0"/>
              <a:t>Drag picture to placeholder </a:t>
            </a:r>
          </a:p>
          <a:p>
            <a:r>
              <a:rPr lang="en-US" dirty="0" smtClean="0"/>
              <a:t>or click icon to add</a:t>
            </a:r>
            <a:endParaRPr lang="en-US" dirty="0"/>
          </a:p>
        </p:txBody>
      </p:sp>
      <p:sp>
        <p:nvSpPr>
          <p:cNvPr id="2" name="Title 1"/>
          <p:cNvSpPr>
            <a:spLocks noGrp="1"/>
          </p:cNvSpPr>
          <p:nvPr>
            <p:ph type="title" hasCustomPrompt="1"/>
          </p:nvPr>
        </p:nvSpPr>
        <p:spPr/>
        <p:txBody>
          <a:bodyPr/>
          <a:lstStyle/>
          <a:p>
            <a:r>
              <a:rPr lang="en-US" dirty="0" smtClean="0"/>
              <a:t>HEADER CANNOT RUN OVER MORE THAN ONE LINE</a:t>
            </a:r>
            <a:endParaRPr lang="en-US" dirty="0"/>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smtClean="0"/>
              <a:t>Drag picture to placeholder </a:t>
            </a:r>
          </a:p>
          <a:p>
            <a:r>
              <a:rPr lang="en-US" dirty="0" smtClean="0"/>
              <a:t>or click icon to add</a:t>
            </a:r>
            <a:endParaRPr lang="en-US" dirty="0"/>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smtClean="0"/>
              <a:t>Drag picture to placeholder </a:t>
            </a:r>
          </a:p>
          <a:p>
            <a:r>
              <a:rPr lang="en-US" dirty="0" smtClean="0"/>
              <a:t>or click icon to add</a:t>
            </a:r>
            <a:endParaRPr lang="en-US" dirty="0"/>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smtClean="0"/>
              <a:t>Drag picture to placeholder </a:t>
            </a:r>
          </a:p>
          <a:p>
            <a:r>
              <a:rPr lang="en-US" dirty="0" smtClean="0"/>
              <a:t>or click icon to add</a:t>
            </a:r>
            <a:endParaRPr lang="en-US" dirty="0"/>
          </a:p>
        </p:txBody>
      </p:sp>
      <p:sp>
        <p:nvSpPr>
          <p:cNvPr id="2" name="Title 1"/>
          <p:cNvSpPr>
            <a:spLocks noGrp="1"/>
          </p:cNvSpPr>
          <p:nvPr>
            <p:ph type="title" hasCustomPrompt="1"/>
          </p:nvPr>
        </p:nvSpPr>
        <p:spPr/>
        <p:txBody>
          <a:bodyPr/>
          <a:lstStyle/>
          <a:p>
            <a:r>
              <a:rPr lang="en-US" dirty="0" smtClean="0"/>
              <a:t>HEADER CANNOT RUN OVER MORE THAN ONE LINE</a:t>
            </a:r>
            <a:endParaRPr lang="en-US" dirty="0"/>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2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7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smtClean="0"/>
              <a:t>Drag picture to placeholder </a:t>
            </a:r>
          </a:p>
          <a:p>
            <a:r>
              <a:rPr lang="en-US" dirty="0" smtClean="0"/>
              <a:t>or click icon to add</a:t>
            </a:r>
            <a:endParaRPr lang="en-US" dirty="0"/>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3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smtClean="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5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48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66"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68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50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smtClean="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3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28"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52"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5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58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smtClean="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xmlns=""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xmlns=""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xmlns=""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xmlns=""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smtClean="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xmlns=""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xmlns=""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xmlns=""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xmlns=""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xmlns=""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xmlns=""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xmlns=""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xmlns=""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xmlns=""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xmlns=""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xmlns=""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xmlns=""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xmlns=""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smtClean="0">
                <a:ln w="22225">
                  <a:noFill/>
                  <a:prstDash val="solid"/>
                </a:ln>
                <a:solidFill>
                  <a:srgbClr val="000000"/>
                </a:solidFill>
                <a:effectLst/>
                <a:latin typeface="+mj-lt"/>
                <a:ea typeface="+mj-ea"/>
                <a:cs typeface="+mj-cs"/>
              </a:rPr>
              <a:t>ICONS – TECHNOLOGY,</a:t>
            </a:r>
            <a:r>
              <a:rPr lang="en-US" sz="2800" b="0" kern="1200" cap="all" spc="50" baseline="0" dirty="0" smtClean="0">
                <a:ln w="22225">
                  <a:noFill/>
                  <a:prstDash val="solid"/>
                </a:ln>
                <a:solidFill>
                  <a:srgbClr val="000000"/>
                </a:solidFill>
                <a:effectLst/>
                <a:latin typeface="+mj-lt"/>
                <a:ea typeface="+mj-ea"/>
                <a:cs typeface="+mj-cs"/>
              </a:rPr>
              <a:t> SOCIAL MEDIA, PRE/POST-SCREEN ACTIVITIES</a:t>
            </a:r>
            <a:endParaRPr lang="en-US" sz="2800" b="0" kern="1200" cap="all" spc="50" dirty="0" smtClean="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xmlns=""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xmlns=""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smtClean="0">
                <a:solidFill>
                  <a:schemeClr val="bg1"/>
                </a:solidFill>
              </a:rPr>
              <a:t>Plane</a:t>
            </a:r>
            <a:endParaRPr lang="en-GB" altLang="en-US" sz="900" dirty="0">
              <a:solidFill>
                <a:schemeClr val="bg1"/>
              </a:solidFill>
            </a:endParaRP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smtClean="0">
                <a:ln w="22225">
                  <a:noFill/>
                  <a:prstDash val="solid"/>
                </a:ln>
                <a:solidFill>
                  <a:srgbClr val="000000"/>
                </a:solidFill>
                <a:effectLst/>
                <a:latin typeface="+mj-lt"/>
                <a:ea typeface="+mj-ea"/>
                <a:cs typeface="+mj-cs"/>
              </a:rPr>
              <a:t>ICONS – BRAND SECTORS, FOOD AND DRINK, FILM GENRES,</a:t>
            </a:r>
            <a:r>
              <a:rPr lang="en-US" sz="2800" b="0" kern="1200" cap="all" spc="0" baseline="0" dirty="0" smtClean="0">
                <a:ln w="22225">
                  <a:noFill/>
                  <a:prstDash val="solid"/>
                </a:ln>
                <a:solidFill>
                  <a:srgbClr val="000000"/>
                </a:solidFill>
                <a:effectLst/>
                <a:latin typeface="+mj-lt"/>
                <a:ea typeface="+mj-ea"/>
                <a:cs typeface="+mj-cs"/>
              </a:rPr>
              <a:t> SEASONS</a:t>
            </a:r>
            <a:endParaRPr lang="en-US" sz="2800" b="0" kern="1200" cap="all" spc="0" dirty="0" smtClean="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xmlns=""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xmlns=""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xmlns=""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xmlns=""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xmlns=""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xmlns=""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xmlns=""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xmlns=""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xmlns=""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xmlns=""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xmlns=""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xmlns=""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xmlns=""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xmlns=""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xmlns=""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xmlns=""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xmlns=""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xmlns=""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xmlns=""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xmlns=""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xmlns=""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xmlns=""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xmlns=""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xmlns=""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xmlns=""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xmlns=""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xmlns=""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xmlns=""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xmlns=""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xmlns=""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xmlns=""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smtClean="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7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smtClean="0"/>
              <a:t>Source: Arial, 8pt</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smtClean="0"/>
              <a:t>Source: Arial, 8pt</a:t>
            </a:r>
            <a:endParaRPr lang="en-US" dirty="0"/>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tags" Target="../tags/tag2.xml"/><Relationship Id="rId15" Type="http://schemas.openxmlformats.org/officeDocument/2006/relationships/oleObject" Target="../embeddings/oleObject1.bin"/><Relationship Id="rId16" Type="http://schemas.openxmlformats.org/officeDocument/2006/relationships/image" Target="../media/image1.emf"/><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10.xml"/><Relationship Id="rId13" Type="http://schemas.openxmlformats.org/officeDocument/2006/relationships/vmlDrawing" Target="../drawings/vmlDrawing73.vml"/><Relationship Id="rId14" Type="http://schemas.openxmlformats.org/officeDocument/2006/relationships/tags" Target="../tags/tag74.xml"/><Relationship Id="rId15" Type="http://schemas.openxmlformats.org/officeDocument/2006/relationships/oleObject" Target="../embeddings/oleObject73.bin"/><Relationship Id="rId16" Type="http://schemas.openxmlformats.org/officeDocument/2006/relationships/image" Target="../media/image1.emf"/><Relationship Id="rId17" Type="http://schemas.openxmlformats.org/officeDocument/2006/relationships/image" Target="../media/image2.pn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4.vml"/><Relationship Id="rId4" Type="http://schemas.openxmlformats.org/officeDocument/2006/relationships/tags" Target="../tags/tag75.xml"/><Relationship Id="rId5" Type="http://schemas.openxmlformats.org/officeDocument/2006/relationships/oleObject" Target="../embeddings/oleObject74.bin"/><Relationship Id="rId6" Type="http://schemas.openxmlformats.org/officeDocument/2006/relationships/image" Target="../media/image1.emf"/><Relationship Id="rId7" Type="http://schemas.openxmlformats.org/officeDocument/2006/relationships/image" Target="../media/image2.png"/><Relationship Id="rId1" Type="http://schemas.openxmlformats.org/officeDocument/2006/relationships/slideLayout" Target="../slideLayouts/slideLayout101.xml"/><Relationship Id="rId2"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vmlDrawing" Target="../drawings/vmlDrawing12.vml"/><Relationship Id="rId15" Type="http://schemas.openxmlformats.org/officeDocument/2006/relationships/tags" Target="../tags/tag13.xml"/><Relationship Id="rId16" Type="http://schemas.openxmlformats.org/officeDocument/2006/relationships/oleObject" Target="../embeddings/oleObject12.bin"/><Relationship Id="rId17" Type="http://schemas.openxmlformats.org/officeDocument/2006/relationships/image" Target="../media/image1.emf"/><Relationship Id="rId18"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slideLayout" Target="../slideLayouts/slideLayout43.xml"/><Relationship Id="rId21" Type="http://schemas.openxmlformats.org/officeDocument/2006/relationships/slideLayout" Target="../slideLayouts/slideLayout44.xml"/><Relationship Id="rId22" Type="http://schemas.openxmlformats.org/officeDocument/2006/relationships/slideLayout" Target="../slideLayouts/slideLayout45.xml"/><Relationship Id="rId23" Type="http://schemas.openxmlformats.org/officeDocument/2006/relationships/theme" Target="../theme/theme3.xml"/><Relationship Id="rId24" Type="http://schemas.openxmlformats.org/officeDocument/2006/relationships/vmlDrawing" Target="../drawings/vmlDrawing22.vml"/><Relationship Id="rId25" Type="http://schemas.openxmlformats.org/officeDocument/2006/relationships/tags" Target="../tags/tag23.xml"/><Relationship Id="rId26" Type="http://schemas.openxmlformats.org/officeDocument/2006/relationships/oleObject" Target="../embeddings/oleObject22.bin"/><Relationship Id="rId27" Type="http://schemas.openxmlformats.org/officeDocument/2006/relationships/image" Target="../media/image1.emf"/><Relationship Id="rId28" Type="http://schemas.openxmlformats.org/officeDocument/2006/relationships/image" Target="../media/image2.png"/><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slideLayout" Target="../slideLayouts/slideLayout4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theme" Target="../theme/theme4.xml"/><Relationship Id="rId7" Type="http://schemas.openxmlformats.org/officeDocument/2006/relationships/vmlDrawing" Target="../drawings/vmlDrawing37.vml"/><Relationship Id="rId8" Type="http://schemas.openxmlformats.org/officeDocument/2006/relationships/tags" Target="../tags/tag38.xml"/><Relationship Id="rId9" Type="http://schemas.openxmlformats.org/officeDocument/2006/relationships/oleObject" Target="../embeddings/oleObject37.bin"/><Relationship Id="rId10" Type="http://schemas.openxmlformats.org/officeDocument/2006/relationships/image" Target="../media/image1.emf"/><Relationship Id="rId11" Type="http://schemas.openxmlformats.org/officeDocument/2006/relationships/image" Target="../media/image2.png"/><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20" Type="http://schemas.openxmlformats.org/officeDocument/2006/relationships/slideLayout" Target="../slideLayouts/slideLayout70.xml"/><Relationship Id="rId21" Type="http://schemas.openxmlformats.org/officeDocument/2006/relationships/slideLayout" Target="../slideLayouts/slideLayout71.xml"/><Relationship Id="rId22" Type="http://schemas.openxmlformats.org/officeDocument/2006/relationships/theme" Target="../theme/theme5.xml"/><Relationship Id="rId23" Type="http://schemas.openxmlformats.org/officeDocument/2006/relationships/vmlDrawing" Target="../drawings/vmlDrawing43.vml"/><Relationship Id="rId24" Type="http://schemas.openxmlformats.org/officeDocument/2006/relationships/tags" Target="../tags/tag44.xml"/><Relationship Id="rId25" Type="http://schemas.openxmlformats.org/officeDocument/2006/relationships/oleObject" Target="../embeddings/oleObject43.bin"/><Relationship Id="rId26" Type="http://schemas.openxmlformats.org/officeDocument/2006/relationships/image" Target="../media/image1.emf"/><Relationship Id="rId27" Type="http://schemas.openxmlformats.org/officeDocument/2006/relationships/image" Target="../media/image2.png"/><Relationship Id="rId10" Type="http://schemas.openxmlformats.org/officeDocument/2006/relationships/slideLayout" Target="../slideLayouts/slideLayout60.xml"/><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slideLayout" Target="../slideLayouts/slideLayout65.xml"/><Relationship Id="rId16" Type="http://schemas.openxmlformats.org/officeDocument/2006/relationships/slideLayout" Target="../slideLayouts/slideLayout66.xml"/><Relationship Id="rId17" Type="http://schemas.openxmlformats.org/officeDocument/2006/relationships/slideLayout" Target="../slideLayouts/slideLayout67.xml"/><Relationship Id="rId18" Type="http://schemas.openxmlformats.org/officeDocument/2006/relationships/slideLayout" Target="../slideLayouts/slideLayout68.xml"/><Relationship Id="rId19" Type="http://schemas.openxmlformats.org/officeDocument/2006/relationships/slideLayout" Target="../slideLayouts/slideLayout69.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4.xml"/><Relationship Id="rId4" Type="http://schemas.openxmlformats.org/officeDocument/2006/relationships/theme" Target="../theme/theme6.xml"/><Relationship Id="rId5" Type="http://schemas.openxmlformats.org/officeDocument/2006/relationships/vmlDrawing" Target="../drawings/vmlDrawing57.vml"/><Relationship Id="rId6" Type="http://schemas.openxmlformats.org/officeDocument/2006/relationships/tags" Target="../tags/tag58.xml"/><Relationship Id="rId7" Type="http://schemas.openxmlformats.org/officeDocument/2006/relationships/oleObject" Target="../embeddings/oleObject57.bin"/><Relationship Id="rId8" Type="http://schemas.openxmlformats.org/officeDocument/2006/relationships/image" Target="../media/image1.emf"/><Relationship Id="rId9" Type="http://schemas.openxmlformats.org/officeDocument/2006/relationships/image" Target="../media/image2.png"/><Relationship Id="rId1" Type="http://schemas.openxmlformats.org/officeDocument/2006/relationships/slideLayout" Target="../slideLayouts/slideLayout72.xml"/><Relationship Id="rId2"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image" Target="../media/image1.emf"/><Relationship Id="rId12" Type="http://schemas.openxmlformats.org/officeDocument/2006/relationships/image" Target="../media/image2.png"/><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theme" Target="../theme/theme7.xml"/><Relationship Id="rId8" Type="http://schemas.openxmlformats.org/officeDocument/2006/relationships/vmlDrawing" Target="../drawings/vmlDrawing60.vml"/><Relationship Id="rId9" Type="http://schemas.openxmlformats.org/officeDocument/2006/relationships/tags" Target="../tags/tag61.xml"/><Relationship Id="rId10" Type="http://schemas.openxmlformats.org/officeDocument/2006/relationships/oleObject" Target="../embeddings/oleObject60.bin"/></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theme" Target="../theme/theme8.xml"/><Relationship Id="rId7" Type="http://schemas.openxmlformats.org/officeDocument/2006/relationships/vmlDrawing" Target="../drawings/vmlDrawing66.vml"/><Relationship Id="rId8" Type="http://schemas.openxmlformats.org/officeDocument/2006/relationships/tags" Target="../tags/tag67.xml"/><Relationship Id="rId9" Type="http://schemas.openxmlformats.org/officeDocument/2006/relationships/oleObject" Target="../embeddings/oleObject66.bin"/><Relationship Id="rId10" Type="http://schemas.openxmlformats.org/officeDocument/2006/relationships/image" Target="../media/image1.emf"/><Relationship Id="rId11" Type="http://schemas.openxmlformats.org/officeDocument/2006/relationships/image" Target="../media/image2.png"/><Relationship Id="rId1" Type="http://schemas.openxmlformats.org/officeDocument/2006/relationships/slideLayout" Target="../slideLayouts/slideLayout81.xml"/><Relationship Id="rId2"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theme" Target="../theme/theme9.xml"/><Relationship Id="rId6" Type="http://schemas.openxmlformats.org/officeDocument/2006/relationships/vmlDrawing" Target="../drawings/vmlDrawing72.vml"/><Relationship Id="rId7" Type="http://schemas.openxmlformats.org/officeDocument/2006/relationships/tags" Target="../tags/tag73.xml"/><Relationship Id="rId8" Type="http://schemas.openxmlformats.org/officeDocument/2006/relationships/oleObject" Target="../embeddings/oleObject72.bin"/><Relationship Id="rId9" Type="http://schemas.openxmlformats.org/officeDocument/2006/relationships/image" Target="../media/image1.emf"/><Relationship Id="rId10" Type="http://schemas.openxmlformats.org/officeDocument/2006/relationships/image" Target="../media/image2.png"/><Relationship Id="rId1" Type="http://schemas.openxmlformats.org/officeDocument/2006/relationships/slideLayout" Target="../slideLayouts/slideLayout86.xml"/><Relationship Id="rId2"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8983"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687"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14"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65"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47"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23"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30"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12"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12"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63"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52"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emf"/><Relationship Id="rId1" Type="http://schemas.openxmlformats.org/officeDocument/2006/relationships/slideLayout" Target="../slideLayouts/slideLayout5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7.xml"/><Relationship Id="rId3"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8.xml"/><Relationship Id="rId3"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emf"/><Relationship Id="rId1" Type="http://schemas.openxmlformats.org/officeDocument/2006/relationships/slideLayout" Target="../slideLayouts/slideLayout5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9.xml"/><Relationship Id="rId3"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10.xml"/><Relationship Id="rId3"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5.emf"/><Relationship Id="rId1" Type="http://schemas.openxmlformats.org/officeDocument/2006/relationships/slideLayout" Target="../slideLayouts/slideLayout5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11.xml"/><Relationship Id="rId3"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12.xml"/><Relationship Id="rId3"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Layout" Target="../slideLayouts/slideLayout10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emf"/><Relationship Id="rId1" Type="http://schemas.openxmlformats.org/officeDocument/2006/relationships/slideLayout" Target="../slideLayouts/slideLayout5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5.emf"/><Relationship Id="rId1" Type="http://schemas.openxmlformats.org/officeDocument/2006/relationships/slideLayout" Target="../slideLayouts/slideLayout10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2.xml"/><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3.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4.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5.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6.xml"/><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42950" cy="7068273"/>
          </a:xfrm>
          <a:prstGeom prst="rect">
            <a:avLst/>
          </a:prstGeom>
          <a:solidFill>
            <a:srgbClr val="65616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chemeClr val="bg1"/>
              </a:solidFill>
            </a:endParaRPr>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499033" y="5916204"/>
            <a:ext cx="6444885" cy="584775"/>
          </a:xfrm>
          <a:prstGeom prst="rect">
            <a:avLst/>
          </a:prstGeom>
          <a:noFill/>
          <a:ln>
            <a:noFill/>
          </a:ln>
        </p:spPr>
        <p:txBody>
          <a:bodyPr wrap="square" rtlCol="0">
            <a:spAutoFit/>
          </a:bodyPr>
          <a:lstStyle/>
          <a:p>
            <a:pPr algn="ctr"/>
            <a:r>
              <a:rPr lang="en-US" sz="1600" b="1" spc="200" dirty="0" smtClean="0">
                <a:solidFill>
                  <a:schemeClr val="accent5">
                    <a:lumMod val="20000"/>
                    <a:lumOff val="80000"/>
                  </a:schemeClr>
                </a:solidFill>
                <a:latin typeface="Impact" charset="0"/>
                <a:ea typeface="Impact" charset="0"/>
                <a:cs typeface="Impact" charset="0"/>
              </a:rPr>
              <a:t>PROVING CINEMA’S UNIQUE VALUE AS PART </a:t>
            </a:r>
            <a:br>
              <a:rPr lang="en-US" sz="1600" b="1" spc="200" dirty="0" smtClean="0">
                <a:solidFill>
                  <a:schemeClr val="accent5">
                    <a:lumMod val="20000"/>
                    <a:lumOff val="80000"/>
                  </a:schemeClr>
                </a:solidFill>
                <a:latin typeface="Impact" charset="0"/>
                <a:ea typeface="Impact" charset="0"/>
                <a:cs typeface="Impact" charset="0"/>
              </a:rPr>
            </a:br>
            <a:r>
              <a:rPr lang="en-US" sz="1600" b="1" spc="200" dirty="0" smtClean="0">
                <a:solidFill>
                  <a:schemeClr val="accent5">
                    <a:lumMod val="20000"/>
                    <a:lumOff val="80000"/>
                  </a:schemeClr>
                </a:solidFill>
                <a:latin typeface="Impact" charset="0"/>
                <a:ea typeface="Impact" charset="0"/>
                <a:cs typeface="Impact" charset="0"/>
              </a:rPr>
              <a:t>OF ADVERTISERS’ AV SCHEDULES</a:t>
            </a:r>
            <a:endParaRPr lang="en-US" sz="1600" b="1" spc="200" dirty="0">
              <a:solidFill>
                <a:schemeClr val="accent5">
                  <a:lumMod val="20000"/>
                  <a:lumOff val="80000"/>
                </a:schemeClr>
              </a:solidFill>
              <a:latin typeface="Impact" charset="0"/>
              <a:ea typeface="Impact" charset="0"/>
              <a:cs typeface="Impact" charset="0"/>
            </a:endParaRPr>
          </a:p>
        </p:txBody>
      </p:sp>
      <p:cxnSp>
        <p:nvCxnSpPr>
          <p:cNvPr id="7" name="Straight Connector 6"/>
          <p:cNvCxnSpPr/>
          <p:nvPr/>
        </p:nvCxnSpPr>
        <p:spPr>
          <a:xfrm>
            <a:off x="0" y="9227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6274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181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33213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0368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7414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4461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515157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585625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56092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72795" y="729936"/>
            <a:ext cx="6950221" cy="1374735"/>
          </a:xfrm>
          <a:prstGeom prst="rect">
            <a:avLst/>
          </a:prstGeom>
        </p:spPr>
        <p:txBody>
          <a:bodyPr wrap="square">
            <a:spAutoFit/>
          </a:bodyPr>
          <a:lstStyle/>
          <a:p>
            <a:pPr algn="ctr">
              <a:lnSpc>
                <a:spcPts val="10000"/>
              </a:lnSpc>
            </a:pPr>
            <a:r>
              <a:rPr lang="en-US" sz="10000" kern="1400" spc="450" dirty="0">
                <a:solidFill>
                  <a:srgbClr val="FB3449"/>
                </a:solidFill>
                <a:latin typeface="Impact"/>
                <a:cs typeface="Impact"/>
              </a:rPr>
              <a:t>B</a:t>
            </a:r>
            <a:r>
              <a:rPr lang="en-US" sz="10000" kern="1400" spc="450" dirty="0">
                <a:solidFill>
                  <a:srgbClr val="FFFFFF"/>
                </a:solidFill>
                <a:latin typeface="Impact"/>
                <a:cs typeface="Impact"/>
              </a:rPr>
              <a:t>UILDING</a:t>
            </a:r>
          </a:p>
        </p:txBody>
      </p:sp>
      <p:sp>
        <p:nvSpPr>
          <p:cNvPr id="18" name="Rectangle 17"/>
          <p:cNvSpPr/>
          <p:nvPr/>
        </p:nvSpPr>
        <p:spPr>
          <a:xfrm>
            <a:off x="2685566" y="2131023"/>
            <a:ext cx="8124679" cy="1374735"/>
          </a:xfrm>
          <a:prstGeom prst="rect">
            <a:avLst/>
          </a:prstGeom>
        </p:spPr>
        <p:txBody>
          <a:bodyPr wrap="square">
            <a:spAutoFit/>
          </a:bodyPr>
          <a:lstStyle/>
          <a:p>
            <a:pPr algn="ctr">
              <a:lnSpc>
                <a:spcPts val="10000"/>
              </a:lnSpc>
            </a:pPr>
            <a:r>
              <a:rPr lang="en-US" sz="10000" kern="1400" spc="450" dirty="0">
                <a:solidFill>
                  <a:schemeClr val="bg2"/>
                </a:solidFill>
                <a:latin typeface="Impact"/>
                <a:cs typeface="Impact"/>
              </a:rPr>
              <a:t>B</a:t>
            </a:r>
            <a:r>
              <a:rPr lang="en-US" sz="10000" kern="1400" spc="450" dirty="0">
                <a:solidFill>
                  <a:schemeClr val="accent5">
                    <a:lumMod val="20000"/>
                    <a:lumOff val="80000"/>
                  </a:schemeClr>
                </a:solidFill>
                <a:latin typeface="Impact"/>
                <a:cs typeface="Impact"/>
              </a:rPr>
              <a:t>OX OFFICE</a:t>
            </a:r>
          </a:p>
        </p:txBody>
      </p:sp>
      <p:sp>
        <p:nvSpPr>
          <p:cNvPr id="19" name="TextBox 18"/>
          <p:cNvSpPr txBox="1"/>
          <p:nvPr/>
        </p:nvSpPr>
        <p:spPr>
          <a:xfrm>
            <a:off x="2711641" y="3546619"/>
            <a:ext cx="8072529" cy="1374735"/>
          </a:xfrm>
          <a:prstGeom prst="rect">
            <a:avLst/>
          </a:prstGeom>
          <a:noFill/>
          <a:ln>
            <a:noFill/>
          </a:ln>
        </p:spPr>
        <p:txBody>
          <a:bodyPr wrap="square" rtlCol="0">
            <a:spAutoFit/>
          </a:bodyPr>
          <a:lstStyle/>
          <a:p>
            <a:pPr algn="ctr">
              <a:lnSpc>
                <a:spcPts val="10000"/>
              </a:lnSpc>
            </a:pPr>
            <a:r>
              <a:rPr lang="en-US" sz="10000" kern="1400" spc="450" dirty="0" smtClean="0">
                <a:solidFill>
                  <a:schemeClr val="tx2"/>
                </a:solidFill>
                <a:latin typeface="Impact"/>
                <a:cs typeface="Impact"/>
              </a:rPr>
              <a:t>B</a:t>
            </a:r>
            <a:r>
              <a:rPr lang="en-US" sz="10000" kern="1400" spc="450" dirty="0" smtClean="0">
                <a:solidFill>
                  <a:schemeClr val="accent5">
                    <a:lumMod val="20000"/>
                    <a:lumOff val="80000"/>
                  </a:schemeClr>
                </a:solidFill>
                <a:latin typeface="Impact"/>
                <a:cs typeface="Impact"/>
              </a:rPr>
              <a:t>RANDS</a:t>
            </a:r>
          </a:p>
        </p:txBody>
      </p:sp>
      <p:sp>
        <p:nvSpPr>
          <p:cNvPr id="20" name="Rounded Rectangle 19"/>
          <p:cNvSpPr/>
          <p:nvPr/>
        </p:nvSpPr>
        <p:spPr>
          <a:xfrm>
            <a:off x="5507912" y="4893700"/>
            <a:ext cx="2427127" cy="514277"/>
          </a:xfrm>
          <a:prstGeom prst="round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300" b="1" spc="100" dirty="0" smtClean="0">
                <a:solidFill>
                  <a:srgbClr val="36383D"/>
                </a:solidFill>
                <a:latin typeface="Impact" charset="0"/>
                <a:ea typeface="Impact" charset="0"/>
                <a:cs typeface="Impact" charset="0"/>
              </a:rPr>
              <a:t>VOLUME III</a:t>
            </a:r>
          </a:p>
        </p:txBody>
      </p:sp>
      <p:pic>
        <p:nvPicPr>
          <p:cNvPr id="36" name="Picture 35" descr="C:\Users\RafalimananaL\Desktop\OUTILS\New MB logo - SEPT 16\PNG\PNG\Kantar_Millwardbrown_Small_Logo_BLACK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190" y="7208398"/>
            <a:ext cx="2222175" cy="17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4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081" b="15117"/>
          <a:stretch/>
        </p:blipFill>
        <p:spPr>
          <a:xfrm>
            <a:off x="-1168" y="3573"/>
            <a:ext cx="13442952" cy="7069862"/>
          </a:xfrm>
          <a:prstGeom prst="rect">
            <a:avLst/>
          </a:prstGeom>
        </p:spPr>
      </p:pic>
      <p:sp>
        <p:nvSpPr>
          <p:cNvPr id="5" name="Rectangle 4"/>
          <p:cNvSpPr/>
          <p:nvPr/>
        </p:nvSpPr>
        <p:spPr>
          <a:xfrm>
            <a:off x="0" y="-3"/>
            <a:ext cx="13444118" cy="7069863"/>
          </a:xfrm>
          <a:prstGeom prst="rect">
            <a:avLst/>
          </a:prstGeom>
          <a:solidFill>
            <a:schemeClr val="tx2">
              <a:alpha val="4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ext Placeholder 4"/>
          <p:cNvSpPr txBox="1">
            <a:spLocks/>
          </p:cNvSpPr>
          <p:nvPr/>
        </p:nvSpPr>
        <p:spPr>
          <a:xfrm>
            <a:off x="969689" y="2713225"/>
            <a:ext cx="11503572" cy="1643409"/>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ct val="100000"/>
              </a:lnSpc>
            </a:pPr>
            <a:r>
              <a:rPr lang="en-US" sz="10000" dirty="0" smtClean="0">
                <a:solidFill>
                  <a:srgbClr val="FFFFFF"/>
                </a:solidFill>
                <a:latin typeface="Impact" charset="0"/>
                <a:ea typeface="Impact" charset="0"/>
                <a:cs typeface="Impact" charset="0"/>
              </a:rPr>
              <a:t>TRAVEL &amp; TRANSPORT</a:t>
            </a:r>
            <a:endParaRPr lang="en-US" sz="10000" dirty="0">
              <a:solidFill>
                <a:srgbClr val="FFFFFF"/>
              </a:solidFill>
              <a:latin typeface="Impact" charset="0"/>
              <a:ea typeface="Impact" charset="0"/>
              <a:cs typeface="Impact" charset="0"/>
            </a:endParaRPr>
          </a:p>
        </p:txBody>
      </p:sp>
      <p:cxnSp>
        <p:nvCxnSpPr>
          <p:cNvPr id="8" name="Straight Connector 7"/>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1583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51092"/>
            <a:ext cx="3116263" cy="323165"/>
          </a:xfrm>
        </p:spPr>
        <p:txBody>
          <a:bodyPr/>
          <a:lstStyle/>
          <a:p>
            <a:pPr>
              <a:lnSpc>
                <a:spcPct val="100000"/>
              </a:lnSpc>
            </a:pPr>
            <a:r>
              <a:rPr lang="en-GB" sz="700" b="1" dirty="0">
                <a:solidFill>
                  <a:srgbClr val="000000"/>
                </a:solidFill>
              </a:rPr>
              <a:t>Source: </a:t>
            </a:r>
            <a:r>
              <a:rPr lang="en-GB" sz="700" dirty="0" err="1">
                <a:solidFill>
                  <a:srgbClr val="000000"/>
                </a:solidFill>
              </a:rPr>
              <a:t>Benchmarketing</a:t>
            </a:r>
            <a:r>
              <a:rPr lang="en-GB" sz="700" dirty="0">
                <a:solidFill>
                  <a:srgbClr val="000000"/>
                </a:solidFill>
              </a:rPr>
              <a:t> Norms, 2011-2016.</a:t>
            </a:r>
          </a:p>
          <a:p>
            <a:pPr>
              <a:lnSpc>
                <a:spcPct val="100000"/>
              </a:lnSpc>
            </a:pPr>
            <a:r>
              <a:rPr lang="en-GB" sz="700" dirty="0">
                <a:solidFill>
                  <a:srgbClr val="000000"/>
                </a:solidFill>
              </a:rPr>
              <a:t>TV: 32 | Cinema: 17 | Online Video (</a:t>
            </a:r>
            <a:r>
              <a:rPr lang="en-GB" sz="700" dirty="0" err="1">
                <a:solidFill>
                  <a:srgbClr val="000000"/>
                </a:solidFill>
              </a:rPr>
              <a:t>inc.</a:t>
            </a:r>
            <a:r>
              <a:rPr lang="en-GB" sz="700" dirty="0">
                <a:solidFill>
                  <a:srgbClr val="000000"/>
                </a:solidFill>
              </a:rPr>
              <a:t> VOD): 4</a:t>
            </a:r>
          </a:p>
          <a:p>
            <a:pPr>
              <a:lnSpc>
                <a:spcPct val="100000"/>
              </a:lnSpc>
            </a:pPr>
            <a:r>
              <a:rPr lang="en-GB" sz="700" dirty="0"/>
              <a:t>Dash border represents small base </a:t>
            </a:r>
            <a:r>
              <a:rPr lang="en-GB" sz="700" dirty="0" smtClean="0"/>
              <a:t>size</a:t>
            </a:r>
            <a:endParaRPr lang="en-GB" sz="700" dirty="0"/>
          </a:p>
        </p:txBody>
      </p:sp>
      <p:sp>
        <p:nvSpPr>
          <p:cNvPr id="3" name="Title 2"/>
          <p:cNvSpPr>
            <a:spLocks noGrp="1"/>
          </p:cNvSpPr>
          <p:nvPr>
            <p:ph type="title"/>
          </p:nvPr>
        </p:nvSpPr>
        <p:spPr/>
        <p:txBody>
          <a:bodyPr/>
          <a:lstStyle/>
          <a:p>
            <a:r>
              <a:rPr lang="en-GB" dirty="0"/>
              <a:t>TRAVEL &amp; TRANSPORT – Av ADSTOCK LEVELS</a:t>
            </a:r>
            <a:endParaRPr lang="en-US" dirty="0"/>
          </a:p>
        </p:txBody>
      </p:sp>
      <p:sp>
        <p:nvSpPr>
          <p:cNvPr id="4" name="Text Placeholder 3"/>
          <p:cNvSpPr>
            <a:spLocks noGrp="1"/>
          </p:cNvSpPr>
          <p:nvPr>
            <p:ph type="body" sz="quarter" idx="27"/>
          </p:nvPr>
        </p:nvSpPr>
        <p:spPr>
          <a:xfrm>
            <a:off x="270623" y="651956"/>
            <a:ext cx="10151843" cy="220111"/>
          </a:xfrm>
        </p:spPr>
        <p:txBody>
          <a:bodyPr/>
          <a:lstStyle/>
          <a:p>
            <a:r>
              <a:rPr lang="en-GB" dirty="0"/>
              <a:t>Cinema delivers a longer-lasting effect on sales for travel and transport brands compared to TV and online video</a:t>
            </a:r>
          </a:p>
        </p:txBody>
      </p:sp>
      <p:graphicFrame>
        <p:nvGraphicFramePr>
          <p:cNvPr id="5" name="Content Placeholder 9"/>
          <p:cNvGraphicFramePr>
            <a:graphicFrameLocks/>
          </p:cNvGraphicFramePr>
          <p:nvPr>
            <p:extLst>
              <p:ext uri="{D42A27DB-BD31-4B8C-83A1-F6EECF244321}">
                <p14:modId xmlns:p14="http://schemas.microsoft.com/office/powerpoint/2010/main" val="204094091"/>
              </p:ext>
            </p:extLst>
          </p:nvPr>
        </p:nvGraphicFramePr>
        <p:xfrm>
          <a:off x="902072" y="1249155"/>
          <a:ext cx="11637061"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26329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51092"/>
            <a:ext cx="3116263" cy="323165"/>
          </a:xfrm>
        </p:spPr>
        <p:txBody>
          <a:bodyPr/>
          <a:lstStyle/>
          <a:p>
            <a:pPr lvl="0">
              <a:lnSpc>
                <a:spcPct val="100000"/>
              </a:lnSpc>
            </a:pPr>
            <a:r>
              <a:rPr lang="en-GB" sz="700" b="1" dirty="0"/>
              <a:t>Source: </a:t>
            </a:r>
            <a:r>
              <a:rPr lang="en-GB" sz="700" dirty="0" err="1"/>
              <a:t>Benchmarketing</a:t>
            </a:r>
            <a:r>
              <a:rPr lang="en-GB" sz="700" dirty="0"/>
              <a:t> Norms, 2011-2016.</a:t>
            </a:r>
          </a:p>
          <a:p>
            <a:pPr lvl="0">
              <a:lnSpc>
                <a:spcPct val="100000"/>
              </a:lnSpc>
            </a:pPr>
            <a:r>
              <a:rPr lang="en-GB" sz="700" dirty="0"/>
              <a:t>Based on 59 UK cases across the channel</a:t>
            </a:r>
          </a:p>
          <a:p>
            <a:pPr lvl="0">
              <a:lnSpc>
                <a:spcPct val="100000"/>
              </a:lnSpc>
            </a:pPr>
            <a:r>
              <a:rPr lang="en-GB" sz="700" dirty="0"/>
              <a:t>Dash border represents small base size </a:t>
            </a:r>
          </a:p>
        </p:txBody>
      </p:sp>
      <p:sp>
        <p:nvSpPr>
          <p:cNvPr id="3" name="Title 2"/>
          <p:cNvSpPr>
            <a:spLocks noGrp="1"/>
          </p:cNvSpPr>
          <p:nvPr>
            <p:ph type="title"/>
          </p:nvPr>
        </p:nvSpPr>
        <p:spPr/>
        <p:txBody>
          <a:bodyPr/>
          <a:lstStyle/>
          <a:p>
            <a:r>
              <a:rPr lang="en-GB" dirty="0"/>
              <a:t>TRAVEL &amp; TRANSPORT – ADSTOCK LEVELS</a:t>
            </a:r>
            <a:endParaRPr lang="en-US" dirty="0"/>
          </a:p>
        </p:txBody>
      </p:sp>
      <p:sp>
        <p:nvSpPr>
          <p:cNvPr id="4" name="Text Placeholder 3"/>
          <p:cNvSpPr>
            <a:spLocks noGrp="1"/>
          </p:cNvSpPr>
          <p:nvPr>
            <p:ph type="body" sz="quarter" idx="27"/>
          </p:nvPr>
        </p:nvSpPr>
        <p:spPr>
          <a:xfrm>
            <a:off x="270623" y="651956"/>
            <a:ext cx="8348443" cy="186244"/>
          </a:xfrm>
        </p:spPr>
        <p:txBody>
          <a:bodyPr/>
          <a:lstStyle/>
          <a:p>
            <a:r>
              <a:rPr lang="en-GB" dirty="0"/>
              <a:t>Cinema delivers the strongest </a:t>
            </a:r>
            <a:r>
              <a:rPr lang="en-GB" dirty="0" err="1"/>
              <a:t>adstock</a:t>
            </a:r>
            <a:r>
              <a:rPr lang="en-GB" dirty="0"/>
              <a:t> levels for travel and transport advertisers</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446282722"/>
              </p:ext>
            </p:extLst>
          </p:nvPr>
        </p:nvGraphicFramePr>
        <p:xfrm>
          <a:off x="910537" y="1249825"/>
          <a:ext cx="11586263"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9416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503"/>
          <a:stretch/>
        </p:blipFill>
        <p:spPr>
          <a:xfrm>
            <a:off x="0" y="0"/>
            <a:ext cx="13442950" cy="7069862"/>
          </a:xfrm>
          <a:prstGeom prst="rect">
            <a:avLst/>
          </a:prstGeom>
        </p:spPr>
      </p:pic>
      <p:sp>
        <p:nvSpPr>
          <p:cNvPr id="5" name="Rectangle 4"/>
          <p:cNvSpPr/>
          <p:nvPr/>
        </p:nvSpPr>
        <p:spPr>
          <a:xfrm>
            <a:off x="-1167" y="-2"/>
            <a:ext cx="13444117" cy="7069864"/>
          </a:xfrm>
          <a:prstGeom prst="rect">
            <a:avLst/>
          </a:prstGeom>
          <a:solidFill>
            <a:schemeClr val="accent2">
              <a:alpha val="6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cxnSp>
        <p:nvCxnSpPr>
          <p:cNvPr id="7" name="Straight Connector 6"/>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4061132" y="2719322"/>
            <a:ext cx="5320687" cy="1631216"/>
          </a:xfrm>
          <a:prstGeom prst="rect">
            <a:avLst/>
          </a:prstGeom>
        </p:spPr>
        <p:txBody>
          <a:bodyPr wrap="none">
            <a:spAutoFit/>
          </a:bodyPr>
          <a:lstStyle/>
          <a:p>
            <a:pPr lvl="0" algn="ctr"/>
            <a:r>
              <a:rPr lang="en-US" sz="10000" dirty="0">
                <a:solidFill>
                  <a:srgbClr val="FFFFFF"/>
                </a:solidFill>
                <a:latin typeface="Impact" charset="0"/>
                <a:ea typeface="Impact" charset="0"/>
                <a:cs typeface="Impact" charset="0"/>
              </a:rPr>
              <a:t>TELECOMS</a:t>
            </a:r>
            <a:endParaRPr lang="en-US" sz="10000" i="1" dirty="0">
              <a:solidFill>
                <a:srgbClr val="FFFFFF"/>
              </a:solidFill>
              <a:latin typeface="Impact" charset="0"/>
              <a:ea typeface="Impact" charset="0"/>
              <a:cs typeface="Impact"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89844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9563"/>
            <a:ext cx="3116263" cy="246221"/>
          </a:xfrm>
        </p:spPr>
        <p:txBody>
          <a:bodyPr/>
          <a:lstStyle/>
          <a:p>
            <a:pPr>
              <a:lnSpc>
                <a:spcPct val="100000"/>
              </a:lnSpc>
            </a:pPr>
            <a:r>
              <a:rPr lang="en-GB" b="1" dirty="0">
                <a:solidFill>
                  <a:srgbClr val="000000"/>
                </a:solidFill>
              </a:rPr>
              <a:t>Source: </a:t>
            </a:r>
            <a:r>
              <a:rPr lang="en-GB" dirty="0" err="1">
                <a:solidFill>
                  <a:srgbClr val="000000"/>
                </a:solidFill>
              </a:rPr>
              <a:t>Benchmarketing</a:t>
            </a:r>
            <a:r>
              <a:rPr lang="en-GB" dirty="0">
                <a:solidFill>
                  <a:srgbClr val="000000"/>
                </a:solidFill>
              </a:rPr>
              <a:t> Norms, 2011-2016.</a:t>
            </a:r>
          </a:p>
          <a:p>
            <a:pPr>
              <a:lnSpc>
                <a:spcPct val="100000"/>
              </a:lnSpc>
            </a:pPr>
            <a:r>
              <a:rPr lang="en-GB" dirty="0">
                <a:solidFill>
                  <a:srgbClr val="000000"/>
                </a:solidFill>
              </a:rPr>
              <a:t>TV: 48 | Cinema: 26 | Online Video (</a:t>
            </a:r>
            <a:r>
              <a:rPr lang="en-GB" dirty="0" err="1">
                <a:solidFill>
                  <a:srgbClr val="000000"/>
                </a:solidFill>
              </a:rPr>
              <a:t>inc.</a:t>
            </a:r>
            <a:r>
              <a:rPr lang="en-GB" dirty="0">
                <a:solidFill>
                  <a:srgbClr val="000000"/>
                </a:solidFill>
              </a:rPr>
              <a:t> VOD): </a:t>
            </a:r>
            <a:r>
              <a:rPr lang="en-GB" dirty="0" smtClean="0">
                <a:solidFill>
                  <a:srgbClr val="000000"/>
                </a:solidFill>
              </a:rPr>
              <a:t>21</a:t>
            </a:r>
            <a:endParaRPr lang="en-GB" dirty="0">
              <a:solidFill>
                <a:srgbClr val="000000"/>
              </a:solidFill>
            </a:endParaRPr>
          </a:p>
        </p:txBody>
      </p:sp>
      <p:sp>
        <p:nvSpPr>
          <p:cNvPr id="3" name="Title 2"/>
          <p:cNvSpPr>
            <a:spLocks noGrp="1"/>
          </p:cNvSpPr>
          <p:nvPr>
            <p:ph type="title"/>
          </p:nvPr>
        </p:nvSpPr>
        <p:spPr/>
        <p:txBody>
          <a:bodyPr/>
          <a:lstStyle/>
          <a:p>
            <a:r>
              <a:rPr lang="en-GB" dirty="0"/>
              <a:t>TELECOMS – AV ADSTOCK LEVELS</a:t>
            </a:r>
            <a:endParaRPr lang="en-US" dirty="0"/>
          </a:p>
        </p:txBody>
      </p:sp>
      <p:sp>
        <p:nvSpPr>
          <p:cNvPr id="4" name="Text Placeholder 3"/>
          <p:cNvSpPr>
            <a:spLocks noGrp="1"/>
          </p:cNvSpPr>
          <p:nvPr>
            <p:ph type="body" sz="quarter" idx="27"/>
          </p:nvPr>
        </p:nvSpPr>
        <p:spPr>
          <a:xfrm>
            <a:off x="270623" y="651956"/>
            <a:ext cx="10431243" cy="203177"/>
          </a:xfrm>
        </p:spPr>
        <p:txBody>
          <a:bodyPr/>
          <a:lstStyle/>
          <a:p>
            <a:r>
              <a:rPr lang="en-GB" dirty="0"/>
              <a:t>TV and cinema deliver longer lasting effect on sales for telecoms brands compared to online video</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498523759"/>
              </p:ext>
            </p:extLst>
          </p:nvPr>
        </p:nvGraphicFramePr>
        <p:xfrm>
          <a:off x="910537" y="1254427"/>
          <a:ext cx="11628596"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209061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9563"/>
            <a:ext cx="3116263" cy="246221"/>
          </a:xfrm>
        </p:spPr>
        <p:txBody>
          <a:bodyPr/>
          <a:lstStyle/>
          <a:p>
            <a:pPr lvl="0">
              <a:lnSpc>
                <a:spcPct val="100000"/>
              </a:lnSpc>
            </a:pPr>
            <a:r>
              <a:rPr lang="en-GB" b="1" dirty="0"/>
              <a:t>Source: </a:t>
            </a:r>
            <a:r>
              <a:rPr lang="en-GB" dirty="0" err="1"/>
              <a:t>Benchmarketing</a:t>
            </a:r>
            <a:r>
              <a:rPr lang="en-GB" dirty="0"/>
              <a:t> Norms, 2011-2016.</a:t>
            </a:r>
          </a:p>
          <a:p>
            <a:pPr lvl="0">
              <a:lnSpc>
                <a:spcPct val="100000"/>
              </a:lnSpc>
            </a:pPr>
            <a:r>
              <a:rPr lang="en-GB" dirty="0"/>
              <a:t>Based on 44 UK cases across the channels </a:t>
            </a:r>
          </a:p>
        </p:txBody>
      </p:sp>
      <p:sp>
        <p:nvSpPr>
          <p:cNvPr id="3" name="Title 2"/>
          <p:cNvSpPr>
            <a:spLocks noGrp="1"/>
          </p:cNvSpPr>
          <p:nvPr>
            <p:ph type="title"/>
          </p:nvPr>
        </p:nvSpPr>
        <p:spPr/>
        <p:txBody>
          <a:bodyPr/>
          <a:lstStyle/>
          <a:p>
            <a:r>
              <a:rPr lang="en-GB" dirty="0"/>
              <a:t>TELECOMS – ADSTOCK LEVELS</a:t>
            </a:r>
            <a:endParaRPr lang="en-US" dirty="0"/>
          </a:p>
        </p:txBody>
      </p:sp>
      <p:sp>
        <p:nvSpPr>
          <p:cNvPr id="4" name="Text Placeholder 3"/>
          <p:cNvSpPr>
            <a:spLocks noGrp="1"/>
          </p:cNvSpPr>
          <p:nvPr>
            <p:ph type="body" sz="quarter" idx="27"/>
          </p:nvPr>
        </p:nvSpPr>
        <p:spPr>
          <a:xfrm>
            <a:off x="270623" y="651956"/>
            <a:ext cx="9626909" cy="177777"/>
          </a:xfrm>
        </p:spPr>
        <p:txBody>
          <a:bodyPr/>
          <a:lstStyle/>
          <a:p>
            <a:r>
              <a:rPr lang="en-GB" dirty="0"/>
              <a:t>Radio, TV and cinema deliver the best longevity of message for telecoms advertisers</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193253734"/>
              </p:ext>
            </p:extLst>
          </p:nvPr>
        </p:nvGraphicFramePr>
        <p:xfrm>
          <a:off x="910537" y="1249155"/>
          <a:ext cx="11628596"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67274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944" b="10142"/>
          <a:stretch/>
        </p:blipFill>
        <p:spPr>
          <a:xfrm>
            <a:off x="0" y="0"/>
            <a:ext cx="13442949" cy="7069862"/>
          </a:xfrm>
          <a:prstGeom prst="rect">
            <a:avLst/>
          </a:prstGeom>
        </p:spPr>
      </p:pic>
      <p:sp>
        <p:nvSpPr>
          <p:cNvPr id="4" name="Rectangle 3"/>
          <p:cNvSpPr/>
          <p:nvPr/>
        </p:nvSpPr>
        <p:spPr>
          <a:xfrm>
            <a:off x="0" y="0"/>
            <a:ext cx="13442950" cy="7069862"/>
          </a:xfrm>
          <a:prstGeom prst="rect">
            <a:avLst/>
          </a:prstGeom>
          <a:solidFill>
            <a:schemeClr val="accent3">
              <a:alpha val="6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6" name="Rectangle 5"/>
          <p:cNvSpPr/>
          <p:nvPr/>
        </p:nvSpPr>
        <p:spPr>
          <a:xfrm>
            <a:off x="3286881" y="2719323"/>
            <a:ext cx="6869188" cy="1631216"/>
          </a:xfrm>
          <a:prstGeom prst="rect">
            <a:avLst/>
          </a:prstGeom>
        </p:spPr>
        <p:txBody>
          <a:bodyPr wrap="none">
            <a:spAutoFit/>
          </a:bodyPr>
          <a:lstStyle/>
          <a:p>
            <a:pPr lvl="0" algn="ctr"/>
            <a:r>
              <a:rPr lang="en-US" sz="10000" dirty="0">
                <a:solidFill>
                  <a:srgbClr val="FFFFFF"/>
                </a:solidFill>
                <a:latin typeface="Impact" charset="0"/>
                <a:ea typeface="Impact" charset="0"/>
                <a:cs typeface="Impact" charset="0"/>
              </a:rPr>
              <a:t>ALL SERVICES</a:t>
            </a:r>
            <a:endParaRPr lang="en-US" sz="10000" i="1" dirty="0">
              <a:solidFill>
                <a:srgbClr val="FFFFFF"/>
              </a:solidFill>
              <a:latin typeface="Impact" charset="0"/>
              <a:ea typeface="Impact" charset="0"/>
              <a:cs typeface="Impact" charset="0"/>
            </a:endParaRPr>
          </a:p>
        </p:txBody>
      </p:sp>
      <p:cxnSp>
        <p:nvCxnSpPr>
          <p:cNvPr id="7" name="Straight Connector 6"/>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68029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9563"/>
            <a:ext cx="3116263" cy="246221"/>
          </a:xfrm>
        </p:spPr>
        <p:txBody>
          <a:bodyPr/>
          <a:lstStyle/>
          <a:p>
            <a:pPr>
              <a:lnSpc>
                <a:spcPct val="100000"/>
              </a:lnSpc>
            </a:pPr>
            <a:r>
              <a:rPr lang="en-GB" b="1" dirty="0">
                <a:solidFill>
                  <a:srgbClr val="000000"/>
                </a:solidFill>
              </a:rPr>
              <a:t>Source: </a:t>
            </a:r>
            <a:r>
              <a:rPr lang="en-GB" dirty="0" err="1">
                <a:solidFill>
                  <a:srgbClr val="000000"/>
                </a:solidFill>
              </a:rPr>
              <a:t>Benchmarketing</a:t>
            </a:r>
            <a:r>
              <a:rPr lang="en-GB" dirty="0">
                <a:solidFill>
                  <a:srgbClr val="000000"/>
                </a:solidFill>
              </a:rPr>
              <a:t> Norms, 2011-2016.</a:t>
            </a:r>
          </a:p>
          <a:p>
            <a:pPr>
              <a:lnSpc>
                <a:spcPct val="100000"/>
              </a:lnSpc>
            </a:pPr>
            <a:r>
              <a:rPr lang="en-GB" dirty="0">
                <a:solidFill>
                  <a:srgbClr val="000000"/>
                </a:solidFill>
              </a:rPr>
              <a:t>TV: 404 | Cinema: 72 | Online Video (</a:t>
            </a:r>
            <a:r>
              <a:rPr lang="en-GB" dirty="0" err="1">
                <a:solidFill>
                  <a:srgbClr val="000000"/>
                </a:solidFill>
              </a:rPr>
              <a:t>inc.</a:t>
            </a:r>
            <a:r>
              <a:rPr lang="en-GB" dirty="0">
                <a:solidFill>
                  <a:srgbClr val="000000"/>
                </a:solidFill>
              </a:rPr>
              <a:t> VOD):  </a:t>
            </a:r>
            <a:r>
              <a:rPr lang="en-GB" dirty="0" smtClean="0">
                <a:solidFill>
                  <a:srgbClr val="000000"/>
                </a:solidFill>
              </a:rPr>
              <a:t>51</a:t>
            </a:r>
            <a:endParaRPr lang="en-GB" dirty="0">
              <a:solidFill>
                <a:srgbClr val="000000"/>
              </a:solidFill>
            </a:endParaRPr>
          </a:p>
        </p:txBody>
      </p:sp>
      <p:sp>
        <p:nvSpPr>
          <p:cNvPr id="3" name="Title 2"/>
          <p:cNvSpPr>
            <a:spLocks noGrp="1"/>
          </p:cNvSpPr>
          <p:nvPr>
            <p:ph type="title"/>
          </p:nvPr>
        </p:nvSpPr>
        <p:spPr/>
        <p:txBody>
          <a:bodyPr/>
          <a:lstStyle/>
          <a:p>
            <a:r>
              <a:rPr lang="en-GB" dirty="0"/>
              <a:t>ALL SERVICES – AV ADSTOCK LEVELS</a:t>
            </a:r>
            <a:endParaRPr lang="en-US" dirty="0"/>
          </a:p>
        </p:txBody>
      </p:sp>
      <p:sp>
        <p:nvSpPr>
          <p:cNvPr id="4" name="Text Placeholder 3"/>
          <p:cNvSpPr>
            <a:spLocks noGrp="1"/>
          </p:cNvSpPr>
          <p:nvPr>
            <p:ph type="body" sz="quarter" idx="27"/>
          </p:nvPr>
        </p:nvSpPr>
        <p:spPr>
          <a:xfrm>
            <a:off x="270624" y="651956"/>
            <a:ext cx="8771776" cy="173628"/>
          </a:xfrm>
        </p:spPr>
        <p:txBody>
          <a:bodyPr/>
          <a:lstStyle/>
          <a:p>
            <a:r>
              <a:rPr lang="en-GB" dirty="0"/>
              <a:t>TV and cinema deliver longer term memorability for services advertisers compared to online video</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1723737550"/>
              </p:ext>
            </p:extLst>
          </p:nvPr>
        </p:nvGraphicFramePr>
        <p:xfrm>
          <a:off x="910537" y="1249155"/>
          <a:ext cx="11620130"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61032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9563"/>
            <a:ext cx="3116263" cy="246221"/>
          </a:xfrm>
        </p:spPr>
        <p:txBody>
          <a:bodyPr/>
          <a:lstStyle/>
          <a:p>
            <a:pPr lvl="0">
              <a:lnSpc>
                <a:spcPct val="100000"/>
              </a:lnSpc>
            </a:pPr>
            <a:r>
              <a:rPr lang="en-GB" b="1" dirty="0"/>
              <a:t>Source: </a:t>
            </a:r>
            <a:r>
              <a:rPr lang="en-GB" dirty="0" err="1"/>
              <a:t>Benchmarketing</a:t>
            </a:r>
            <a:r>
              <a:rPr lang="en-GB" dirty="0"/>
              <a:t> Norms, 2011-2016.</a:t>
            </a:r>
          </a:p>
          <a:p>
            <a:pPr lvl="0">
              <a:lnSpc>
                <a:spcPct val="100000"/>
              </a:lnSpc>
            </a:pPr>
            <a:r>
              <a:rPr lang="en-GB" dirty="0"/>
              <a:t>Based on 472 UK cases across the channels </a:t>
            </a:r>
          </a:p>
        </p:txBody>
      </p:sp>
      <p:sp>
        <p:nvSpPr>
          <p:cNvPr id="3" name="Title 2"/>
          <p:cNvSpPr>
            <a:spLocks noGrp="1"/>
          </p:cNvSpPr>
          <p:nvPr>
            <p:ph type="title"/>
          </p:nvPr>
        </p:nvSpPr>
        <p:spPr/>
        <p:txBody>
          <a:bodyPr/>
          <a:lstStyle/>
          <a:p>
            <a:r>
              <a:rPr lang="en-GB" dirty="0"/>
              <a:t>ALL SERVICES – ADSTOCK LEVELS</a:t>
            </a:r>
            <a:endParaRPr lang="en-US" dirty="0"/>
          </a:p>
        </p:txBody>
      </p:sp>
      <p:sp>
        <p:nvSpPr>
          <p:cNvPr id="4" name="Text Placeholder 3"/>
          <p:cNvSpPr>
            <a:spLocks noGrp="1"/>
          </p:cNvSpPr>
          <p:nvPr>
            <p:ph type="body" sz="quarter" idx="27"/>
          </p:nvPr>
        </p:nvSpPr>
        <p:spPr/>
        <p:txBody>
          <a:bodyPr/>
          <a:lstStyle/>
          <a:p>
            <a:r>
              <a:rPr lang="en-GB" dirty="0"/>
              <a:t>TV and cinema deliver the best </a:t>
            </a:r>
            <a:r>
              <a:rPr lang="en-GB" dirty="0" err="1"/>
              <a:t>adstock</a:t>
            </a:r>
            <a:r>
              <a:rPr lang="en-GB" dirty="0"/>
              <a:t> levels for services advertisers</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1925379318"/>
              </p:ext>
            </p:extLst>
          </p:nvPr>
        </p:nvGraphicFramePr>
        <p:xfrm>
          <a:off x="902069" y="1249155"/>
          <a:ext cx="11611663"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65018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403" t="10487" r="3303" b="4156"/>
          <a:stretch/>
        </p:blipFill>
        <p:spPr>
          <a:xfrm>
            <a:off x="-2" y="0"/>
            <a:ext cx="13442952" cy="7069862"/>
          </a:xfrm>
          <a:prstGeom prst="rect">
            <a:avLst/>
          </a:prstGeom>
        </p:spPr>
      </p:pic>
      <p:sp>
        <p:nvSpPr>
          <p:cNvPr id="5" name="Rectangle 4"/>
          <p:cNvSpPr/>
          <p:nvPr/>
        </p:nvSpPr>
        <p:spPr>
          <a:xfrm>
            <a:off x="4053117" y="2719323"/>
            <a:ext cx="5336717" cy="1631216"/>
          </a:xfrm>
          <a:prstGeom prst="rect">
            <a:avLst/>
          </a:prstGeom>
        </p:spPr>
        <p:txBody>
          <a:bodyPr wrap="none">
            <a:spAutoFit/>
          </a:bodyPr>
          <a:lstStyle/>
          <a:p>
            <a:r>
              <a:rPr lang="en-GB" sz="10000" dirty="0" smtClean="0">
                <a:solidFill>
                  <a:srgbClr val="FFFFFF"/>
                </a:solidFill>
                <a:latin typeface="Impact" charset="0"/>
                <a:ea typeface="Impact" charset="0"/>
                <a:cs typeface="Impact" charset="0"/>
              </a:rPr>
              <a:t>SUMMARY</a:t>
            </a:r>
            <a:endParaRPr lang="en-GB" sz="10000" dirty="0">
              <a:solidFill>
                <a:srgbClr val="FFFFFF"/>
              </a:solidFill>
              <a:latin typeface="Impact" charset="0"/>
              <a:ea typeface="Impact" charset="0"/>
              <a:cs typeface="Impact" charset="0"/>
            </a:endParaRPr>
          </a:p>
        </p:txBody>
      </p:sp>
    </p:spTree>
    <p:extLst>
      <p:ext uri="{BB962C8B-B14F-4D97-AF65-F5344CB8AC3E}">
        <p14:creationId xmlns:p14="http://schemas.microsoft.com/office/powerpoint/2010/main" val="143097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UNDERSTANDING </a:t>
            </a:r>
            <a:r>
              <a:rPr lang="en-GB" dirty="0" smtClean="0"/>
              <a:t>ADSTOCKS</a:t>
            </a:r>
            <a:endParaRPr lang="en-US" dirty="0"/>
          </a:p>
        </p:txBody>
      </p:sp>
      <p:cxnSp>
        <p:nvCxnSpPr>
          <p:cNvPr id="5" name="Straight Connector 4"/>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
        <p:nvSpPr>
          <p:cNvPr id="8" name="Content Placeholder 4"/>
          <p:cNvSpPr txBox="1">
            <a:spLocks/>
          </p:cNvSpPr>
          <p:nvPr/>
        </p:nvSpPr>
        <p:spPr>
          <a:xfrm>
            <a:off x="1032000" y="1632105"/>
            <a:ext cx="4481696" cy="4373109"/>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r>
              <a:rPr lang="en-GB" sz="1600" b="0" dirty="0" smtClean="0">
                <a:solidFill>
                  <a:schemeClr val="bg1"/>
                </a:solidFill>
                <a:latin typeface="Arial" panose="020B0604020202020204" pitchFamily="34" charset="0"/>
                <a:cs typeface="Arial" panose="020B0604020202020204" pitchFamily="34" charset="0"/>
              </a:rPr>
              <a:t>A simple way of thinking about advertising </a:t>
            </a:r>
            <a:r>
              <a:rPr lang="en-GB" sz="1600" b="0" dirty="0" err="1" smtClean="0">
                <a:solidFill>
                  <a:schemeClr val="bg1"/>
                </a:solidFill>
                <a:latin typeface="Arial" panose="020B0604020202020204" pitchFamily="34" charset="0"/>
                <a:cs typeface="Arial" panose="020B0604020202020204" pitchFamily="34" charset="0"/>
              </a:rPr>
              <a:t>adstock</a:t>
            </a:r>
            <a:r>
              <a:rPr lang="en-GB" sz="1600" b="0" dirty="0" smtClean="0">
                <a:solidFill>
                  <a:schemeClr val="bg1"/>
                </a:solidFill>
                <a:latin typeface="Arial" panose="020B0604020202020204" pitchFamily="34" charset="0"/>
                <a:cs typeface="Arial" panose="020B0604020202020204" pitchFamily="34" charset="0"/>
              </a:rPr>
              <a:t> levels is that they essentially measure how memorable an exposure is and help brands understand what impact advertising on different channels has on sales over time. </a:t>
            </a:r>
            <a:endParaRPr lang="en-GB" sz="1600" b="0" dirty="0" smtClean="0">
              <a:solidFill>
                <a:schemeClr val="bg1"/>
              </a:solidFill>
              <a:latin typeface="Arial" panose="020B0604020202020204" pitchFamily="34" charset="0"/>
              <a:ea typeface="Arial" charset="0"/>
              <a:cs typeface="Arial" panose="020B0604020202020204" pitchFamily="34" charset="0"/>
            </a:endParaRPr>
          </a:p>
          <a:p>
            <a:pPr>
              <a:lnSpc>
                <a:spcPct val="100000"/>
              </a:lnSpc>
            </a:pPr>
            <a:endParaRPr lang="en-GB" sz="1600" b="0" dirty="0" smtClean="0">
              <a:solidFill>
                <a:schemeClr val="bg1"/>
              </a:solidFill>
              <a:latin typeface="Arial" panose="020B0604020202020204" pitchFamily="34" charset="0"/>
              <a:cs typeface="Arial" panose="020B0604020202020204" pitchFamily="34" charset="0"/>
            </a:endParaRPr>
          </a:p>
          <a:p>
            <a:pPr>
              <a:lnSpc>
                <a:spcPct val="100000"/>
              </a:lnSpc>
            </a:pPr>
            <a:r>
              <a:rPr lang="en-GB" sz="1600" b="0" dirty="0" smtClean="0">
                <a:solidFill>
                  <a:schemeClr val="bg1"/>
                </a:solidFill>
                <a:latin typeface="Arial" panose="020B0604020202020204" pitchFamily="34" charset="0"/>
                <a:cs typeface="Arial" panose="020B0604020202020204" pitchFamily="34" charset="0"/>
              </a:rPr>
              <a:t>The higher the </a:t>
            </a:r>
            <a:r>
              <a:rPr lang="en-GB" sz="1600" b="0" dirty="0" err="1" smtClean="0">
                <a:solidFill>
                  <a:schemeClr val="bg1"/>
                </a:solidFill>
                <a:latin typeface="Arial" panose="020B0604020202020204" pitchFamily="34" charset="0"/>
                <a:cs typeface="Arial" panose="020B0604020202020204" pitchFamily="34" charset="0"/>
              </a:rPr>
              <a:t>adstock</a:t>
            </a:r>
            <a:r>
              <a:rPr lang="en-GB" sz="1600" b="0" dirty="0" smtClean="0">
                <a:solidFill>
                  <a:schemeClr val="bg1"/>
                </a:solidFill>
                <a:latin typeface="Arial" panose="020B0604020202020204" pitchFamily="34" charset="0"/>
                <a:cs typeface="Arial" panose="020B0604020202020204" pitchFamily="34" charset="0"/>
              </a:rPr>
              <a:t> level, the longer the media’s effect on sales will be – and ultimately this can greatly influence the total return delivered by each channel.  </a:t>
            </a:r>
          </a:p>
          <a:p>
            <a:pPr>
              <a:lnSpc>
                <a:spcPct val="100000"/>
              </a:lnSpc>
            </a:pPr>
            <a:endParaRPr lang="en-GB" sz="1600" b="0" dirty="0" smtClean="0">
              <a:solidFill>
                <a:schemeClr val="bg1"/>
              </a:solidFill>
              <a:latin typeface="Arial" panose="020B0604020202020204" pitchFamily="34" charset="0"/>
              <a:cs typeface="Arial" panose="020B0604020202020204" pitchFamily="34" charset="0"/>
            </a:endParaRPr>
          </a:p>
          <a:p>
            <a:pPr>
              <a:lnSpc>
                <a:spcPct val="100000"/>
              </a:lnSpc>
            </a:pPr>
            <a:r>
              <a:rPr lang="en-GB" sz="1600" b="0" dirty="0" smtClean="0">
                <a:solidFill>
                  <a:schemeClr val="bg1"/>
                </a:solidFill>
                <a:latin typeface="Arial" panose="020B0604020202020204" pitchFamily="34" charset="0"/>
                <a:cs typeface="Arial" panose="020B0604020202020204" pitchFamily="34" charset="0"/>
              </a:rPr>
              <a:t>For example, if a channel’s </a:t>
            </a:r>
            <a:r>
              <a:rPr lang="en-GB" sz="1600" b="0" dirty="0" err="1" smtClean="0">
                <a:solidFill>
                  <a:schemeClr val="bg1"/>
                </a:solidFill>
                <a:latin typeface="Arial" panose="020B0604020202020204" pitchFamily="34" charset="0"/>
                <a:cs typeface="Arial" panose="020B0604020202020204" pitchFamily="34" charset="0"/>
              </a:rPr>
              <a:t>adstock</a:t>
            </a:r>
            <a:r>
              <a:rPr lang="en-GB" sz="1600" b="0" dirty="0" smtClean="0">
                <a:solidFill>
                  <a:schemeClr val="bg1"/>
                </a:solidFill>
                <a:latin typeface="Arial" panose="020B0604020202020204" pitchFamily="34" charset="0"/>
                <a:cs typeface="Arial" panose="020B0604020202020204" pitchFamily="34" charset="0"/>
              </a:rPr>
              <a:t> level is 75% this means that sales will on average retain by 75% each week after launch. So, if the channel helped drive 100 sales in the first week, it would drive 75 in its second week, </a:t>
            </a:r>
          </a:p>
          <a:p>
            <a:pPr>
              <a:lnSpc>
                <a:spcPct val="100000"/>
              </a:lnSpc>
            </a:pPr>
            <a:r>
              <a:rPr lang="en-GB" sz="1600" b="0" dirty="0" smtClean="0">
                <a:solidFill>
                  <a:schemeClr val="bg1"/>
                </a:solidFill>
                <a:latin typeface="Arial" panose="020B0604020202020204" pitchFamily="34" charset="0"/>
                <a:cs typeface="Arial" panose="020B0604020202020204" pitchFamily="34" charset="0"/>
              </a:rPr>
              <a:t>56 in its third week, 42 in its fourth and so on. </a:t>
            </a:r>
            <a:endParaRPr lang="en-GB" sz="1600" b="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8832" y="733661"/>
            <a:ext cx="5965701" cy="5754061"/>
          </a:xfrm>
          <a:prstGeom prst="rect">
            <a:avLst/>
          </a:prstGeom>
        </p:spPr>
      </p:pic>
    </p:spTree>
    <p:extLst>
      <p:ext uri="{BB962C8B-B14F-4D97-AF65-F5344CB8AC3E}">
        <p14:creationId xmlns:p14="http://schemas.microsoft.com/office/powerpoint/2010/main" val="182893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Maximising</a:t>
            </a:r>
            <a:r>
              <a:rPr lang="en-US" dirty="0" smtClean="0"/>
              <a:t> </a:t>
            </a:r>
            <a:r>
              <a:rPr lang="en-US" dirty="0"/>
              <a:t>av memorability </a:t>
            </a:r>
          </a:p>
        </p:txBody>
      </p:sp>
      <p:sp>
        <p:nvSpPr>
          <p:cNvPr id="4" name="Text Placeholder 3"/>
          <p:cNvSpPr>
            <a:spLocks noGrp="1"/>
          </p:cNvSpPr>
          <p:nvPr>
            <p:ph type="body" sz="quarter" idx="27"/>
          </p:nvPr>
        </p:nvSpPr>
        <p:spPr>
          <a:xfrm>
            <a:off x="270623" y="651956"/>
            <a:ext cx="8881843" cy="436608"/>
          </a:xfrm>
        </p:spPr>
        <p:txBody>
          <a:bodyPr/>
          <a:lstStyle/>
          <a:p>
            <a:r>
              <a:rPr lang="en-GB" dirty="0"/>
              <a:t>How can brands maximise how memorable their AV campaigns and drive longer-lasting effects on sales? </a:t>
            </a:r>
            <a:r>
              <a:rPr lang="en-GB" dirty="0" err="1"/>
              <a:t>Benchmarketing</a:t>
            </a:r>
            <a:r>
              <a:rPr lang="en-GB" dirty="0"/>
              <a:t> recommend considering the following factors for your next AV campaign. </a:t>
            </a:r>
            <a:endParaRPr lang="en-US" dirty="0"/>
          </a:p>
        </p:txBody>
      </p:sp>
      <p:sp>
        <p:nvSpPr>
          <p:cNvPr id="6" name="TextBox 5"/>
          <p:cNvSpPr txBox="1"/>
          <p:nvPr/>
        </p:nvSpPr>
        <p:spPr>
          <a:xfrm>
            <a:off x="1489539" y="3674718"/>
            <a:ext cx="2883835" cy="2543409"/>
          </a:xfrm>
          <a:prstGeom prst="rect">
            <a:avLst/>
          </a:prstGeom>
          <a:noFill/>
          <a:ln>
            <a:noFill/>
          </a:ln>
        </p:spPr>
        <p:txBody>
          <a:bodyPr wrap="square" rtlCol="0">
            <a:spAutoFit/>
          </a:bodyPr>
          <a:lstStyle/>
          <a:p>
            <a:pPr algn="ctr"/>
            <a:r>
              <a:rPr lang="en-GB" sz="1100" dirty="0">
                <a:solidFill>
                  <a:srgbClr val="000000"/>
                </a:solidFill>
              </a:rPr>
              <a:t>To prolong the impact of your AV advertising, the creative needs to stick in the mind of the audience so that when the time comes for the audience to enter a purchasing mind-set your brand remains front and centre. </a:t>
            </a:r>
          </a:p>
          <a:p>
            <a:pPr algn="ctr"/>
            <a:endParaRPr lang="en-GB" sz="1100" dirty="0">
              <a:solidFill>
                <a:srgbClr val="000000"/>
              </a:solidFill>
            </a:endParaRPr>
          </a:p>
          <a:p>
            <a:pPr algn="ctr"/>
            <a:r>
              <a:rPr lang="en-GB" sz="1100" dirty="0">
                <a:solidFill>
                  <a:srgbClr val="000000"/>
                </a:solidFill>
              </a:rPr>
              <a:t>From a cinema perspective, capitalise on what is arguably the most immersive creative experience on offer. This could be through longer-form creative or bespoke copy that’s designed specifically for the big screen &amp; technology to help elevate the memorability of the campaign. </a:t>
            </a:r>
          </a:p>
        </p:txBody>
      </p:sp>
      <p:sp>
        <p:nvSpPr>
          <p:cNvPr id="7" name="TextBox 6"/>
          <p:cNvSpPr txBox="1"/>
          <p:nvPr/>
        </p:nvSpPr>
        <p:spPr>
          <a:xfrm>
            <a:off x="1725275" y="2019397"/>
            <a:ext cx="2412362" cy="1246495"/>
          </a:xfrm>
          <a:prstGeom prst="rect">
            <a:avLst/>
          </a:prstGeom>
          <a:noFill/>
          <a:ln>
            <a:noFill/>
          </a:ln>
        </p:spPr>
        <p:txBody>
          <a:bodyPr wrap="square" rtlCol="0">
            <a:spAutoFit/>
          </a:bodyPr>
          <a:lstStyle/>
          <a:p>
            <a:pPr algn="ctr">
              <a:lnSpc>
                <a:spcPts val="3000"/>
              </a:lnSpc>
            </a:pPr>
            <a:r>
              <a:rPr lang="en-GB" sz="3000" dirty="0">
                <a:solidFill>
                  <a:srgbClr val="00BFD6"/>
                </a:solidFill>
                <a:latin typeface="Impact" charset="0"/>
                <a:ea typeface="Impact" charset="0"/>
                <a:cs typeface="Impact" charset="0"/>
              </a:rPr>
              <a:t>1. MAXIMISE CREATIVE OPPORTUNITY</a:t>
            </a:r>
          </a:p>
        </p:txBody>
      </p:sp>
      <p:cxnSp>
        <p:nvCxnSpPr>
          <p:cNvPr id="8" name="Straight Connector 7"/>
          <p:cNvCxnSpPr/>
          <p:nvPr/>
        </p:nvCxnSpPr>
        <p:spPr>
          <a:xfrm>
            <a:off x="1505099" y="3397599"/>
            <a:ext cx="285271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26710" y="2019397"/>
            <a:ext cx="2412361" cy="1246495"/>
          </a:xfrm>
          <a:prstGeom prst="rect">
            <a:avLst/>
          </a:prstGeom>
          <a:noFill/>
          <a:ln>
            <a:noFill/>
          </a:ln>
        </p:spPr>
        <p:txBody>
          <a:bodyPr wrap="square" rtlCol="0">
            <a:spAutoFit/>
          </a:bodyPr>
          <a:lstStyle/>
          <a:p>
            <a:pPr algn="ctr">
              <a:lnSpc>
                <a:spcPts val="3000"/>
              </a:lnSpc>
            </a:pPr>
            <a:r>
              <a:rPr lang="en-GB" sz="3000" dirty="0">
                <a:solidFill>
                  <a:srgbClr val="FB3449"/>
                </a:solidFill>
                <a:latin typeface="Impact" charset="0"/>
                <a:ea typeface="Impact" charset="0"/>
                <a:cs typeface="Impact" charset="0"/>
              </a:rPr>
              <a:t>2. EMOTIONAL ADVERTISING CAN BE KEY</a:t>
            </a:r>
          </a:p>
        </p:txBody>
      </p:sp>
      <p:cxnSp>
        <p:nvCxnSpPr>
          <p:cNvPr id="11" name="Straight Connector 10"/>
          <p:cNvCxnSpPr/>
          <p:nvPr/>
        </p:nvCxnSpPr>
        <p:spPr>
          <a:xfrm>
            <a:off x="5306533" y="3397599"/>
            <a:ext cx="2852714" cy="0"/>
          </a:xfrm>
          <a:prstGeom prst="line">
            <a:avLst/>
          </a:prstGeom>
          <a:ln w="22225">
            <a:solidFill>
              <a:srgbClr val="FB3449"/>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06534" y="3674718"/>
            <a:ext cx="2852713" cy="2717615"/>
          </a:xfrm>
          <a:prstGeom prst="rect">
            <a:avLst/>
          </a:prstGeom>
          <a:noFill/>
          <a:ln>
            <a:noFill/>
          </a:ln>
        </p:spPr>
        <p:txBody>
          <a:bodyPr wrap="square" rtlCol="0">
            <a:spAutoFit/>
          </a:bodyPr>
          <a:lstStyle>
            <a:defPPr>
              <a:defRPr lang="en-US"/>
            </a:defPPr>
            <a:lvl1pPr algn="ctr">
              <a:defRPr sz="1000">
                <a:solidFill>
                  <a:schemeClr val="bg1"/>
                </a:solidFill>
              </a:defRPr>
            </a:lvl1pPr>
          </a:lstStyle>
          <a:p>
            <a:r>
              <a:rPr lang="en-GB" sz="1100" dirty="0">
                <a:solidFill>
                  <a:srgbClr val="000000"/>
                </a:solidFill>
              </a:rPr>
              <a:t>The role of emotion is often central to delivering stronger adstock levels for campaigns. While rational price led messaging will tend to dominate short-term effects, evoking an emotional reaction </a:t>
            </a:r>
            <a:endParaRPr lang="en-GB" sz="1100" dirty="0" smtClean="0">
              <a:solidFill>
                <a:srgbClr val="000000"/>
              </a:solidFill>
            </a:endParaRPr>
          </a:p>
          <a:p>
            <a:r>
              <a:rPr lang="en-GB" sz="1100" dirty="0" smtClean="0">
                <a:solidFill>
                  <a:srgbClr val="000000"/>
                </a:solidFill>
              </a:rPr>
              <a:t>from </a:t>
            </a:r>
            <a:r>
              <a:rPr lang="en-GB" sz="1100" dirty="0">
                <a:solidFill>
                  <a:srgbClr val="000000"/>
                </a:solidFill>
              </a:rPr>
              <a:t>the audience can be key </a:t>
            </a:r>
          </a:p>
          <a:p>
            <a:r>
              <a:rPr lang="en-GB" sz="1100" dirty="0">
                <a:solidFill>
                  <a:srgbClr val="000000"/>
                </a:solidFill>
              </a:rPr>
              <a:t>to delivering longer-term effects.</a:t>
            </a:r>
          </a:p>
          <a:p>
            <a:endParaRPr lang="en-GB" sz="1100" dirty="0">
              <a:solidFill>
                <a:srgbClr val="000000"/>
              </a:solidFill>
            </a:endParaRPr>
          </a:p>
          <a:p>
            <a:r>
              <a:rPr lang="en-GB" sz="1100" dirty="0">
                <a:solidFill>
                  <a:srgbClr val="000000"/>
                </a:solidFill>
              </a:rPr>
              <a:t>Cinema can play a valuable role here for brands by maximising the emotional impact of the creative. IPA research demonstrates that when brands appeal to customers’ emotions this can have the biggest influence on factors including loyalty and price perception. </a:t>
            </a:r>
          </a:p>
        </p:txBody>
      </p:sp>
      <p:sp>
        <p:nvSpPr>
          <p:cNvPr id="14" name="TextBox 13"/>
          <p:cNvSpPr txBox="1"/>
          <p:nvPr/>
        </p:nvSpPr>
        <p:spPr>
          <a:xfrm>
            <a:off x="9164307" y="2019397"/>
            <a:ext cx="2632538" cy="1246495"/>
          </a:xfrm>
          <a:prstGeom prst="rect">
            <a:avLst/>
          </a:prstGeom>
          <a:noFill/>
          <a:ln>
            <a:noFill/>
          </a:ln>
        </p:spPr>
        <p:txBody>
          <a:bodyPr wrap="square" rtlCol="0">
            <a:spAutoFit/>
          </a:bodyPr>
          <a:lstStyle/>
          <a:p>
            <a:pPr algn="ctr">
              <a:lnSpc>
                <a:spcPts val="3000"/>
              </a:lnSpc>
            </a:pPr>
            <a:r>
              <a:rPr lang="en-GB" sz="3000" dirty="0">
                <a:solidFill>
                  <a:srgbClr val="8547AD"/>
                </a:solidFill>
                <a:latin typeface="Impact" charset="0"/>
                <a:ea typeface="Impact" charset="0"/>
                <a:cs typeface="Impact" charset="0"/>
              </a:rPr>
              <a:t>3. STRIKE THE RIGHT BALANCE IN MESSAGING </a:t>
            </a:r>
          </a:p>
        </p:txBody>
      </p:sp>
      <p:cxnSp>
        <p:nvCxnSpPr>
          <p:cNvPr id="15" name="Straight Connector 14"/>
          <p:cNvCxnSpPr/>
          <p:nvPr/>
        </p:nvCxnSpPr>
        <p:spPr>
          <a:xfrm>
            <a:off x="9054219" y="3397599"/>
            <a:ext cx="285271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07740" y="3674718"/>
            <a:ext cx="2945672" cy="2194996"/>
          </a:xfrm>
          <a:prstGeom prst="rect">
            <a:avLst/>
          </a:prstGeom>
          <a:noFill/>
          <a:ln>
            <a:noFill/>
          </a:ln>
        </p:spPr>
        <p:txBody>
          <a:bodyPr wrap="square" rtlCol="0">
            <a:spAutoFit/>
          </a:bodyPr>
          <a:lstStyle>
            <a:defPPr>
              <a:defRPr lang="en-US"/>
            </a:defPPr>
            <a:lvl1pPr algn="ctr">
              <a:defRPr sz="1000">
                <a:solidFill>
                  <a:schemeClr val="bg1"/>
                </a:solidFill>
              </a:defRPr>
            </a:lvl1pPr>
          </a:lstStyle>
          <a:p>
            <a:r>
              <a:rPr lang="en-GB" sz="1100" dirty="0">
                <a:solidFill>
                  <a:srgbClr val="000000"/>
                </a:solidFill>
              </a:rPr>
              <a:t>Adstock rates for brand activity are often found to be significantly higher than those found for promotional/ tactical activity – in part due to brand activity proving to be more emotionally led and memorable than </a:t>
            </a:r>
            <a:endParaRPr lang="en-GB" sz="1100" dirty="0" smtClean="0">
              <a:solidFill>
                <a:srgbClr val="000000"/>
              </a:solidFill>
            </a:endParaRPr>
          </a:p>
          <a:p>
            <a:r>
              <a:rPr lang="en-GB" sz="1100" dirty="0" smtClean="0">
                <a:solidFill>
                  <a:srgbClr val="000000"/>
                </a:solidFill>
              </a:rPr>
              <a:t>price-led </a:t>
            </a:r>
            <a:r>
              <a:rPr lang="en-GB" sz="1100" dirty="0">
                <a:solidFill>
                  <a:srgbClr val="000000"/>
                </a:solidFill>
              </a:rPr>
              <a:t>rational messaging. </a:t>
            </a:r>
          </a:p>
          <a:p>
            <a:endParaRPr lang="en-GB" sz="1100" dirty="0">
              <a:solidFill>
                <a:srgbClr val="000000"/>
              </a:solidFill>
            </a:endParaRPr>
          </a:p>
          <a:p>
            <a:r>
              <a:rPr lang="en-GB" sz="1100" dirty="0">
                <a:solidFill>
                  <a:srgbClr val="000000"/>
                </a:solidFill>
              </a:rPr>
              <a:t>It’s therefore crucial for brands to strike the right balance between brand and tactical activity. While the latter will help drive short-term sales, emotional led brand activity is crucial for long-term growth </a:t>
            </a:r>
          </a:p>
        </p:txBody>
      </p:sp>
    </p:spTree>
    <p:extLst>
      <p:ext uri="{BB962C8B-B14F-4D97-AF65-F5344CB8AC3E}">
        <p14:creationId xmlns:p14="http://schemas.microsoft.com/office/powerpoint/2010/main" val="204904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583" b="13516"/>
          <a:stretch/>
        </p:blipFill>
        <p:spPr>
          <a:xfrm>
            <a:off x="0" y="-2"/>
            <a:ext cx="13442950" cy="7069864"/>
          </a:xfrm>
          <a:prstGeom prst="rect">
            <a:avLst/>
          </a:prstGeom>
        </p:spPr>
      </p:pic>
      <p:sp>
        <p:nvSpPr>
          <p:cNvPr id="4" name="Rectangle 3"/>
          <p:cNvSpPr/>
          <p:nvPr/>
        </p:nvSpPr>
        <p:spPr>
          <a:xfrm>
            <a:off x="0" y="0"/>
            <a:ext cx="13442950" cy="7069862"/>
          </a:xfrm>
          <a:prstGeom prst="rect">
            <a:avLst/>
          </a:prstGeom>
          <a:solidFill>
            <a:schemeClr val="tx1">
              <a:alpha val="6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6" name="Text Placeholder 4"/>
          <p:cNvSpPr>
            <a:spLocks noGrp="1"/>
          </p:cNvSpPr>
          <p:nvPr>
            <p:ph type="body" sz="quarter" idx="10"/>
          </p:nvPr>
        </p:nvSpPr>
        <p:spPr>
          <a:xfrm>
            <a:off x="1681164" y="2748476"/>
            <a:ext cx="10080623" cy="1572911"/>
          </a:xfrm>
        </p:spPr>
        <p:txBody>
          <a:bodyPr/>
          <a:lstStyle/>
          <a:p>
            <a:pPr algn="ctr">
              <a:lnSpc>
                <a:spcPct val="100000"/>
              </a:lnSpc>
            </a:pPr>
            <a:r>
              <a:rPr lang="en-US" sz="10000" spc="150" dirty="0">
                <a:solidFill>
                  <a:srgbClr val="FFFFFF"/>
                </a:solidFill>
                <a:latin typeface="Impact" charset="0"/>
                <a:ea typeface="Impact" charset="0"/>
                <a:cs typeface="Impact" charset="0"/>
              </a:rPr>
              <a:t>RETAIL</a:t>
            </a:r>
          </a:p>
        </p:txBody>
      </p:sp>
      <p:cxnSp>
        <p:nvCxnSpPr>
          <p:cNvPr id="7" name="Straight Connector 6"/>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62168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9564"/>
            <a:ext cx="3116263" cy="246221"/>
          </a:xfrm>
        </p:spPr>
        <p:txBody>
          <a:bodyPr/>
          <a:lstStyle/>
          <a:p>
            <a:pPr lvl="0">
              <a:lnSpc>
                <a:spcPct val="100000"/>
              </a:lnSpc>
            </a:pPr>
            <a:r>
              <a:rPr lang="en-GB" b="1" dirty="0"/>
              <a:t>Source: </a:t>
            </a:r>
            <a:r>
              <a:rPr lang="en-GB" dirty="0" err="1"/>
              <a:t>Benchmarketing</a:t>
            </a:r>
            <a:r>
              <a:rPr lang="en-GB" dirty="0"/>
              <a:t> Norms, 2011-2016.</a:t>
            </a:r>
          </a:p>
          <a:p>
            <a:pPr lvl="0">
              <a:lnSpc>
                <a:spcPct val="100000"/>
              </a:lnSpc>
            </a:pPr>
            <a:r>
              <a:rPr lang="en-GB" dirty="0"/>
              <a:t>TV: 136 | Cinema: 17 | Online Video (incl. VOD): </a:t>
            </a:r>
            <a:r>
              <a:rPr lang="en-GB" dirty="0" smtClean="0"/>
              <a:t>19</a:t>
            </a:r>
            <a:endParaRPr lang="en-GB" dirty="0"/>
          </a:p>
        </p:txBody>
      </p:sp>
      <p:sp>
        <p:nvSpPr>
          <p:cNvPr id="3" name="Title 2"/>
          <p:cNvSpPr>
            <a:spLocks noGrp="1"/>
          </p:cNvSpPr>
          <p:nvPr>
            <p:ph type="title"/>
          </p:nvPr>
        </p:nvSpPr>
        <p:spPr/>
        <p:txBody>
          <a:bodyPr/>
          <a:lstStyle/>
          <a:p>
            <a:r>
              <a:rPr lang="en-GB" dirty="0"/>
              <a:t>RETAIL – AV ADSTOCK LEVELS</a:t>
            </a:r>
            <a:endParaRPr lang="en-US" dirty="0"/>
          </a:p>
        </p:txBody>
      </p:sp>
      <p:sp>
        <p:nvSpPr>
          <p:cNvPr id="4" name="Text Placeholder 3"/>
          <p:cNvSpPr>
            <a:spLocks noGrp="1"/>
          </p:cNvSpPr>
          <p:nvPr>
            <p:ph type="body" sz="quarter" idx="27"/>
          </p:nvPr>
        </p:nvSpPr>
        <p:spPr>
          <a:xfrm>
            <a:off x="270624" y="651956"/>
            <a:ext cx="10196850" cy="206297"/>
          </a:xfrm>
        </p:spPr>
        <p:txBody>
          <a:bodyPr/>
          <a:lstStyle/>
          <a:p>
            <a:r>
              <a:rPr lang="en-GB"/>
              <a:t>Cinema and TV deliver longer term memorability for grocery retailers compared to online </a:t>
            </a:r>
            <a:r>
              <a:rPr lang="en-GB" smtClean="0"/>
              <a:t>video/VOD</a:t>
            </a:r>
            <a:endParaRPr lang="en-GB"/>
          </a:p>
        </p:txBody>
      </p:sp>
      <p:graphicFrame>
        <p:nvGraphicFramePr>
          <p:cNvPr id="5" name="Content Placeholder 9"/>
          <p:cNvGraphicFramePr>
            <a:graphicFrameLocks/>
          </p:cNvGraphicFramePr>
          <p:nvPr>
            <p:extLst>
              <p:ext uri="{D42A27DB-BD31-4B8C-83A1-F6EECF244321}">
                <p14:modId xmlns:p14="http://schemas.microsoft.com/office/powerpoint/2010/main" val="1443344172"/>
              </p:ext>
            </p:extLst>
          </p:nvPr>
        </p:nvGraphicFramePr>
        <p:xfrm>
          <a:off x="659784" y="1249155"/>
          <a:ext cx="11954043" cy="524683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3421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9564"/>
            <a:ext cx="3116263" cy="246221"/>
          </a:xfrm>
        </p:spPr>
        <p:txBody>
          <a:bodyPr/>
          <a:lstStyle/>
          <a:p>
            <a:pPr lvl="0">
              <a:lnSpc>
                <a:spcPct val="100000"/>
              </a:lnSpc>
            </a:pPr>
            <a:r>
              <a:rPr lang="en-GB" b="1" dirty="0"/>
              <a:t>Source: </a:t>
            </a:r>
            <a:r>
              <a:rPr lang="en-GB" dirty="0" err="1"/>
              <a:t>Benchmarketing</a:t>
            </a:r>
            <a:r>
              <a:rPr lang="en-GB" dirty="0"/>
              <a:t> Norms, 2011-2016.</a:t>
            </a:r>
          </a:p>
          <a:p>
            <a:pPr lvl="0">
              <a:lnSpc>
                <a:spcPct val="100000"/>
              </a:lnSpc>
            </a:pPr>
            <a:r>
              <a:rPr lang="en-GB" dirty="0"/>
              <a:t>Based on 168 UK cases across the channels </a:t>
            </a:r>
          </a:p>
        </p:txBody>
      </p:sp>
      <p:sp>
        <p:nvSpPr>
          <p:cNvPr id="3" name="Title 2"/>
          <p:cNvSpPr>
            <a:spLocks noGrp="1"/>
          </p:cNvSpPr>
          <p:nvPr>
            <p:ph type="title"/>
          </p:nvPr>
        </p:nvSpPr>
        <p:spPr/>
        <p:txBody>
          <a:bodyPr/>
          <a:lstStyle/>
          <a:p>
            <a:r>
              <a:rPr lang="en-GB" dirty="0"/>
              <a:t>RETAIL – ADSTOCK LEVELS</a:t>
            </a:r>
            <a:endParaRPr lang="en-US" dirty="0"/>
          </a:p>
        </p:txBody>
      </p:sp>
      <p:sp>
        <p:nvSpPr>
          <p:cNvPr id="4" name="Text Placeholder 3"/>
          <p:cNvSpPr>
            <a:spLocks noGrp="1"/>
          </p:cNvSpPr>
          <p:nvPr>
            <p:ph type="body" sz="quarter" idx="27"/>
          </p:nvPr>
        </p:nvSpPr>
        <p:spPr>
          <a:xfrm>
            <a:off x="270623" y="651956"/>
            <a:ext cx="8323043" cy="220111"/>
          </a:xfrm>
        </p:spPr>
        <p:txBody>
          <a:bodyPr/>
          <a:lstStyle/>
          <a:p>
            <a:r>
              <a:rPr lang="en-GB" dirty="0"/>
              <a:t>Cinema, magazines and TV deliver the highest carry over rates for </a:t>
            </a:r>
            <a:r>
              <a:rPr lang="en-GB" dirty="0" smtClean="0"/>
              <a:t>retailers</a:t>
            </a:r>
            <a:endParaRPr lang="en-GB" dirty="0"/>
          </a:p>
        </p:txBody>
      </p:sp>
      <p:graphicFrame>
        <p:nvGraphicFramePr>
          <p:cNvPr id="5" name="Content Placeholder 9"/>
          <p:cNvGraphicFramePr>
            <a:graphicFrameLocks/>
          </p:cNvGraphicFramePr>
          <p:nvPr>
            <p:extLst>
              <p:ext uri="{D42A27DB-BD31-4B8C-83A1-F6EECF244321}">
                <p14:modId xmlns:p14="http://schemas.microsoft.com/office/powerpoint/2010/main" val="2133216723"/>
              </p:ext>
            </p:extLst>
          </p:nvPr>
        </p:nvGraphicFramePr>
        <p:xfrm>
          <a:off x="806359" y="1239648"/>
          <a:ext cx="11830232"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69465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9563"/>
            <a:ext cx="3116263" cy="246221"/>
          </a:xfrm>
        </p:spPr>
        <p:txBody>
          <a:bodyPr/>
          <a:lstStyle/>
          <a:p>
            <a:pPr lvl="0">
              <a:lnSpc>
                <a:spcPct val="100000"/>
              </a:lnSpc>
            </a:pPr>
            <a:r>
              <a:rPr lang="en-GB" b="1" dirty="0"/>
              <a:t>Source: </a:t>
            </a:r>
            <a:r>
              <a:rPr lang="en-GB" dirty="0" err="1"/>
              <a:t>Benchmarketing</a:t>
            </a:r>
            <a:r>
              <a:rPr lang="en-GB" dirty="0"/>
              <a:t> Norms, 2011-2016.</a:t>
            </a:r>
          </a:p>
          <a:p>
            <a:pPr>
              <a:lnSpc>
                <a:spcPct val="100000"/>
              </a:lnSpc>
            </a:pPr>
            <a:r>
              <a:rPr lang="en-GB" dirty="0"/>
              <a:t>TV: 108 | Cinema: 13 | Online Video (incl. VOD): </a:t>
            </a:r>
            <a:r>
              <a:rPr lang="en-GB" dirty="0" smtClean="0"/>
              <a:t>18</a:t>
            </a:r>
            <a:endParaRPr lang="en-GB" dirty="0"/>
          </a:p>
        </p:txBody>
      </p:sp>
      <p:sp>
        <p:nvSpPr>
          <p:cNvPr id="3" name="Title 2"/>
          <p:cNvSpPr>
            <a:spLocks noGrp="1"/>
          </p:cNvSpPr>
          <p:nvPr>
            <p:ph type="title"/>
          </p:nvPr>
        </p:nvSpPr>
        <p:spPr/>
        <p:txBody>
          <a:bodyPr/>
          <a:lstStyle/>
          <a:p>
            <a:r>
              <a:rPr lang="en-GB" dirty="0"/>
              <a:t>GROCERY RETAIL – AV ADSTOCK LEVELS</a:t>
            </a:r>
            <a:endParaRPr lang="en-US" dirty="0"/>
          </a:p>
        </p:txBody>
      </p:sp>
      <p:sp>
        <p:nvSpPr>
          <p:cNvPr id="4" name="Text Placeholder 3"/>
          <p:cNvSpPr>
            <a:spLocks noGrp="1"/>
          </p:cNvSpPr>
          <p:nvPr>
            <p:ph type="body" sz="quarter" idx="27"/>
          </p:nvPr>
        </p:nvSpPr>
        <p:spPr>
          <a:xfrm>
            <a:off x="270623" y="651956"/>
            <a:ext cx="8881843" cy="237044"/>
          </a:xfrm>
        </p:spPr>
        <p:txBody>
          <a:bodyPr/>
          <a:lstStyle/>
          <a:p>
            <a:r>
              <a:rPr lang="en-GB" dirty="0"/>
              <a:t>Cinema and TV deliver higher carryover rate for grocery retailers compared to online video/VOD</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1564214132"/>
              </p:ext>
            </p:extLst>
          </p:nvPr>
        </p:nvGraphicFramePr>
        <p:xfrm>
          <a:off x="902069" y="1240688"/>
          <a:ext cx="11637064"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07912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9563"/>
            <a:ext cx="3116263" cy="246221"/>
          </a:xfrm>
        </p:spPr>
        <p:txBody>
          <a:bodyPr/>
          <a:lstStyle/>
          <a:p>
            <a:pPr lvl="0">
              <a:lnSpc>
                <a:spcPct val="100000"/>
              </a:lnSpc>
            </a:pPr>
            <a:r>
              <a:rPr lang="en-GB" b="1" dirty="0"/>
              <a:t>Source: </a:t>
            </a:r>
            <a:r>
              <a:rPr lang="en-GB" dirty="0" err="1"/>
              <a:t>Benchmarketing</a:t>
            </a:r>
            <a:r>
              <a:rPr lang="en-GB" dirty="0"/>
              <a:t> Norms, 2011-2016.</a:t>
            </a:r>
          </a:p>
          <a:p>
            <a:pPr lvl="0">
              <a:lnSpc>
                <a:spcPct val="100000"/>
              </a:lnSpc>
            </a:pPr>
            <a:r>
              <a:rPr lang="en-GB" dirty="0"/>
              <a:t>Based on 130 UK cases across the channels </a:t>
            </a:r>
          </a:p>
        </p:txBody>
      </p:sp>
      <p:sp>
        <p:nvSpPr>
          <p:cNvPr id="3" name="Title 2"/>
          <p:cNvSpPr>
            <a:spLocks noGrp="1"/>
          </p:cNvSpPr>
          <p:nvPr>
            <p:ph type="title"/>
          </p:nvPr>
        </p:nvSpPr>
        <p:spPr/>
        <p:txBody>
          <a:bodyPr/>
          <a:lstStyle/>
          <a:p>
            <a:r>
              <a:rPr lang="en-GB" dirty="0"/>
              <a:t>GROCERY RETAIL – ADSTOCK LEVELS</a:t>
            </a:r>
            <a:endParaRPr lang="en-US" dirty="0"/>
          </a:p>
        </p:txBody>
      </p:sp>
      <p:sp>
        <p:nvSpPr>
          <p:cNvPr id="4" name="Text Placeholder 3"/>
          <p:cNvSpPr>
            <a:spLocks noGrp="1"/>
          </p:cNvSpPr>
          <p:nvPr>
            <p:ph type="body" sz="quarter" idx="27"/>
          </p:nvPr>
        </p:nvSpPr>
        <p:spPr>
          <a:xfrm>
            <a:off x="270623" y="651956"/>
            <a:ext cx="7281643" cy="177777"/>
          </a:xfrm>
        </p:spPr>
        <p:txBody>
          <a:bodyPr/>
          <a:lstStyle/>
          <a:p>
            <a:r>
              <a:rPr lang="en-GB" dirty="0"/>
              <a:t>Cinema, magazines and TV deliver the best </a:t>
            </a:r>
            <a:r>
              <a:rPr lang="en-GB" dirty="0" err="1"/>
              <a:t>adstock</a:t>
            </a:r>
            <a:r>
              <a:rPr lang="en-GB" dirty="0"/>
              <a:t> levels for grocery retailers</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725715592"/>
              </p:ext>
            </p:extLst>
          </p:nvPr>
        </p:nvGraphicFramePr>
        <p:xfrm>
          <a:off x="902071" y="1249155"/>
          <a:ext cx="11637062"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65672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56499"/>
            <a:ext cx="3116263" cy="430887"/>
          </a:xfrm>
        </p:spPr>
        <p:txBody>
          <a:bodyPr/>
          <a:lstStyle/>
          <a:p>
            <a:pPr>
              <a:lnSpc>
                <a:spcPct val="100000"/>
              </a:lnSpc>
            </a:pPr>
            <a:r>
              <a:rPr lang="en-GB" sz="700" b="1" dirty="0">
                <a:solidFill>
                  <a:srgbClr val="000000"/>
                </a:solidFill>
              </a:rPr>
              <a:t>Source: </a:t>
            </a:r>
            <a:r>
              <a:rPr lang="en-GB" sz="700" dirty="0" err="1">
                <a:solidFill>
                  <a:srgbClr val="000000"/>
                </a:solidFill>
              </a:rPr>
              <a:t>Benchmarketing</a:t>
            </a:r>
            <a:r>
              <a:rPr lang="en-GB" sz="700" dirty="0">
                <a:solidFill>
                  <a:srgbClr val="000000"/>
                </a:solidFill>
              </a:rPr>
              <a:t> Norms, 2011-2016.</a:t>
            </a:r>
          </a:p>
          <a:p>
            <a:pPr>
              <a:lnSpc>
                <a:spcPct val="100000"/>
              </a:lnSpc>
            </a:pPr>
            <a:r>
              <a:rPr lang="en-GB" sz="700" dirty="0"/>
              <a:t>Dash border represents small base size</a:t>
            </a:r>
          </a:p>
          <a:p>
            <a:pPr>
              <a:lnSpc>
                <a:spcPct val="100000"/>
              </a:lnSpc>
            </a:pPr>
            <a:r>
              <a:rPr lang="en-GB" sz="700" dirty="0"/>
              <a:t>TV: 28 | Cinema: 4 | Online Video (incl. VOD): 1</a:t>
            </a:r>
          </a:p>
          <a:p>
            <a:pPr>
              <a:lnSpc>
                <a:spcPct val="100000"/>
              </a:lnSpc>
            </a:pPr>
            <a:endParaRPr lang="en-US" sz="700" dirty="0"/>
          </a:p>
        </p:txBody>
      </p:sp>
      <p:sp>
        <p:nvSpPr>
          <p:cNvPr id="3" name="Title 2"/>
          <p:cNvSpPr>
            <a:spLocks noGrp="1"/>
          </p:cNvSpPr>
          <p:nvPr>
            <p:ph type="title"/>
          </p:nvPr>
        </p:nvSpPr>
        <p:spPr/>
        <p:txBody>
          <a:bodyPr/>
          <a:lstStyle/>
          <a:p>
            <a:r>
              <a:rPr lang="en-GB" dirty="0"/>
              <a:t>NON-GROCERY RETAIL – AV ADSTOCK LEVELS</a:t>
            </a:r>
            <a:endParaRPr lang="en-US" dirty="0"/>
          </a:p>
        </p:txBody>
      </p:sp>
      <p:sp>
        <p:nvSpPr>
          <p:cNvPr id="4" name="Text Placeholder 3"/>
          <p:cNvSpPr>
            <a:spLocks noGrp="1"/>
          </p:cNvSpPr>
          <p:nvPr>
            <p:ph type="body" sz="quarter" idx="27"/>
          </p:nvPr>
        </p:nvSpPr>
        <p:spPr>
          <a:xfrm>
            <a:off x="270624" y="651956"/>
            <a:ext cx="9025776" cy="173628"/>
          </a:xfrm>
        </p:spPr>
        <p:txBody>
          <a:bodyPr/>
          <a:lstStyle/>
          <a:p>
            <a:r>
              <a:rPr lang="en-GB" dirty="0"/>
              <a:t>TV and cinema deliver longer term memorability for non-grocery retailers compared to online video</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85322192"/>
              </p:ext>
            </p:extLst>
          </p:nvPr>
        </p:nvGraphicFramePr>
        <p:xfrm>
          <a:off x="885137" y="1247138"/>
          <a:ext cx="11620130"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82259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9563"/>
            <a:ext cx="3116263" cy="246221"/>
          </a:xfrm>
        </p:spPr>
        <p:txBody>
          <a:bodyPr/>
          <a:lstStyle/>
          <a:p>
            <a:pPr lvl="0">
              <a:lnSpc>
                <a:spcPct val="100000"/>
              </a:lnSpc>
            </a:pPr>
            <a:r>
              <a:rPr lang="en-GB" b="1" dirty="0"/>
              <a:t>Source: </a:t>
            </a:r>
            <a:r>
              <a:rPr lang="en-GB" dirty="0" err="1"/>
              <a:t>Benchmarketing</a:t>
            </a:r>
            <a:r>
              <a:rPr lang="en-GB" dirty="0"/>
              <a:t> Norms, 2011-2016.</a:t>
            </a:r>
          </a:p>
          <a:p>
            <a:pPr lvl="0">
              <a:lnSpc>
                <a:spcPct val="100000"/>
              </a:lnSpc>
            </a:pPr>
            <a:r>
              <a:rPr lang="en-GB" dirty="0"/>
              <a:t>Based on 38 UK cases across the channels </a:t>
            </a:r>
          </a:p>
        </p:txBody>
      </p:sp>
      <p:sp>
        <p:nvSpPr>
          <p:cNvPr id="3" name="Title 2"/>
          <p:cNvSpPr>
            <a:spLocks noGrp="1"/>
          </p:cNvSpPr>
          <p:nvPr>
            <p:ph type="title"/>
          </p:nvPr>
        </p:nvSpPr>
        <p:spPr/>
        <p:txBody>
          <a:bodyPr/>
          <a:lstStyle/>
          <a:p>
            <a:r>
              <a:rPr lang="en-GB" dirty="0"/>
              <a:t>NON-GROCERY RETAIL – ADSTOCK LEVELS</a:t>
            </a:r>
            <a:endParaRPr lang="en-US" dirty="0"/>
          </a:p>
        </p:txBody>
      </p:sp>
      <p:sp>
        <p:nvSpPr>
          <p:cNvPr id="4" name="Text Placeholder 3"/>
          <p:cNvSpPr>
            <a:spLocks noGrp="1"/>
          </p:cNvSpPr>
          <p:nvPr>
            <p:ph type="body" sz="quarter" idx="27"/>
          </p:nvPr>
        </p:nvSpPr>
        <p:spPr>
          <a:xfrm>
            <a:off x="270623" y="651956"/>
            <a:ext cx="8280709" cy="173628"/>
          </a:xfrm>
        </p:spPr>
        <p:txBody>
          <a:bodyPr/>
          <a:lstStyle/>
          <a:p>
            <a:r>
              <a:rPr lang="en-GB" dirty="0"/>
              <a:t>High </a:t>
            </a:r>
            <a:r>
              <a:rPr lang="en-GB" dirty="0" err="1"/>
              <a:t>adstocks</a:t>
            </a:r>
            <a:r>
              <a:rPr lang="en-GB" dirty="0"/>
              <a:t> levels for TV, cinema, magazines and search for non-grocery retail advertisers</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1825532143"/>
              </p:ext>
            </p:extLst>
          </p:nvPr>
        </p:nvGraphicFramePr>
        <p:xfrm>
          <a:off x="902071" y="1249155"/>
          <a:ext cx="11637062" cy="52468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79503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1327</Words>
  <Application>Microsoft Macintosh PowerPoint</Application>
  <PresentationFormat>Custom</PresentationFormat>
  <Paragraphs>111</Paragraphs>
  <Slides>20</Slides>
  <Notes>7</Notes>
  <HiddenSlides>0</HiddenSlides>
  <MMClips>0</MMClips>
  <ScaleCrop>false</ScaleCrop>
  <HeadingPairs>
    <vt:vector size="8" baseType="variant">
      <vt:variant>
        <vt:lpstr>Fonts Used</vt:lpstr>
      </vt:variant>
      <vt:variant>
        <vt:i4>5</vt:i4>
      </vt:variant>
      <vt:variant>
        <vt:lpstr>Theme</vt:lpstr>
      </vt:variant>
      <vt:variant>
        <vt:i4>11</vt:i4>
      </vt:variant>
      <vt:variant>
        <vt:lpstr>Embedded OLE Servers</vt:lpstr>
      </vt:variant>
      <vt:variant>
        <vt:i4>1</vt:i4>
      </vt:variant>
      <vt:variant>
        <vt:lpstr>Slide Titles</vt:lpstr>
      </vt:variant>
      <vt:variant>
        <vt:i4>20</vt:i4>
      </vt:variant>
    </vt:vector>
  </HeadingPairs>
  <TitlesOfParts>
    <vt:vector size="37" baseType="lpstr">
      <vt:lpstr>Arial</vt:lpstr>
      <vt:lpstr>Century Gothic</vt:lpstr>
      <vt:lpstr>Impact</vt:lpstr>
      <vt:lpstr>ＭＳ Ｐゴシック</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think-cell Slide</vt:lpstr>
      <vt:lpstr>PowerPoint Presentation</vt:lpstr>
      <vt:lpstr>UNDERSTANDING ADSTOCKS</vt:lpstr>
      <vt:lpstr>PowerPoint Presentation</vt:lpstr>
      <vt:lpstr>RETAIL – AV ADSTOCK LEVELS</vt:lpstr>
      <vt:lpstr>RETAIL – ADSTOCK LEVELS</vt:lpstr>
      <vt:lpstr>GROCERY RETAIL – AV ADSTOCK LEVELS</vt:lpstr>
      <vt:lpstr>GROCERY RETAIL – ADSTOCK LEVELS</vt:lpstr>
      <vt:lpstr>NON-GROCERY RETAIL – AV ADSTOCK LEVELS</vt:lpstr>
      <vt:lpstr>NON-GROCERY RETAIL – ADSTOCK LEVELS</vt:lpstr>
      <vt:lpstr>PowerPoint Presentation</vt:lpstr>
      <vt:lpstr>TRAVEL &amp; TRANSPORT – Av ADSTOCK LEVELS</vt:lpstr>
      <vt:lpstr>TRAVEL &amp; TRANSPORT – ADSTOCK LEVELS</vt:lpstr>
      <vt:lpstr>PowerPoint Presentation</vt:lpstr>
      <vt:lpstr>TELECOMS – AV ADSTOCK LEVELS</vt:lpstr>
      <vt:lpstr>TELECOMS – ADSTOCK LEVELS</vt:lpstr>
      <vt:lpstr>PowerPoint Presentation</vt:lpstr>
      <vt:lpstr>ALL SERVICES – AV ADSTOCK LEVELS</vt:lpstr>
      <vt:lpstr>ALL SERVICES – ADSTOCK LEVELS</vt:lpstr>
      <vt:lpstr>PowerPoint Presentation</vt:lpstr>
      <vt:lpstr>Maximising av memorability </vt:lpstr>
    </vt:vector>
  </TitlesOfParts>
  <Manager/>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2019-05-31T09:33:18Z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