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67.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heme/theme9.xml" ContentType="application/vnd.openxmlformats-officedocument.theme+xml"/>
  <Override PartName="/ppt/tags/tag74.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2.xml" ContentType="application/vnd.openxmlformats-officedocument.them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824" r:id="rId5"/>
    <p:sldMasterId id="2147483891" r:id="rId6"/>
    <p:sldMasterId id="2147483894" r:id="rId7"/>
    <p:sldMasterId id="2147483895" r:id="rId8"/>
    <p:sldMasterId id="2147483896" r:id="rId9"/>
    <p:sldMasterId id="2147483899" r:id="rId10"/>
    <p:sldMasterId id="2147483924" r:id="rId11"/>
    <p:sldMasterId id="2147483950" r:id="rId12"/>
    <p:sldMasterId id="2147483969" r:id="rId13"/>
    <p:sldMasterId id="2147483988" r:id="rId14"/>
  </p:sldMasterIdLst>
  <p:notesMasterIdLst>
    <p:notesMasterId r:id="rId69"/>
  </p:notesMasterIdLst>
  <p:handoutMasterIdLst>
    <p:handoutMasterId r:id="rId70"/>
  </p:handoutMasterIdLst>
  <p:sldIdLst>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275" r:id="rId58"/>
    <p:sldId id="262" r:id="rId59"/>
    <p:sldId id="263" r:id="rId60"/>
    <p:sldId id="272" r:id="rId61"/>
    <p:sldId id="265" r:id="rId62"/>
    <p:sldId id="276" r:id="rId63"/>
    <p:sldId id="277" r:id="rId64"/>
    <p:sldId id="278" r:id="rId65"/>
    <p:sldId id="279" r:id="rId66"/>
    <p:sldId id="280" r:id="rId67"/>
    <p:sldId id="281" r:id="rId68"/>
  </p:sldIdLst>
  <p:sldSz cx="13442950" cy="7561263"/>
  <p:notesSz cx="6797675" cy="9926638"/>
  <p:custDataLst>
    <p:tags r:id="rId71"/>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16-24s" id="{2A4AEE34-4DB9-4FA0-ACA2-80917B0EE343}">
          <p14:sldIdLst>
            <p14:sldId id="302"/>
            <p14:sldId id="303"/>
            <p14:sldId id="304"/>
            <p14:sldId id="305"/>
            <p14:sldId id="306"/>
            <p14:sldId id="307"/>
          </p14:sldIdLst>
        </p14:section>
        <p14:section name="16-34 Men" id="{8FD90B15-6B52-4D8E-A5B7-4D7FAEF32F06}">
          <p14:sldIdLst>
            <p14:sldId id="308"/>
            <p14:sldId id="309"/>
            <p14:sldId id="310"/>
            <p14:sldId id="311"/>
            <p14:sldId id="312"/>
            <p14:sldId id="313"/>
          </p14:sldIdLst>
        </p14:section>
        <p14:section name="16-34 Women" id="{93F92EA9-9531-4BD8-9C16-655CAFC12AE3}">
          <p14:sldIdLst>
            <p14:sldId id="314"/>
            <p14:sldId id="315"/>
            <p14:sldId id="316"/>
            <p14:sldId id="317"/>
            <p14:sldId id="318"/>
            <p14:sldId id="319"/>
            <p14:sldId id="320"/>
            <p14:sldId id="321"/>
            <p14:sldId id="322"/>
            <p14:sldId id="323"/>
            <p14:sldId id="324"/>
          </p14:sldIdLst>
        </p14:section>
        <p14:section name="ABC1 Adults" id="{F13BD9E9-F4F9-4AE6-917F-59FC3BFABC14}">
          <p14:sldIdLst>
            <p14:sldId id="282"/>
            <p14:sldId id="283"/>
            <p14:sldId id="284"/>
            <p14:sldId id="285"/>
            <p14:sldId id="286"/>
          </p14:sldIdLst>
        </p14:section>
        <p14:section name="ABC1 Men" id="{F5F1B97F-310D-43EF-A470-F3B01AFC1E63}">
          <p14:sldIdLst>
            <p14:sldId id="287"/>
            <p14:sldId id="288"/>
            <p14:sldId id="289"/>
            <p14:sldId id="290"/>
            <p14:sldId id="291"/>
          </p14:sldIdLst>
        </p14:section>
        <p14:section name="ABC1 Women" id="{4D2D2157-11FD-47FC-89A6-C4125CB38880}">
          <p14:sldIdLst>
            <p14:sldId id="292"/>
            <p14:sldId id="293"/>
            <p14:sldId id="294"/>
            <p14:sldId id="295"/>
            <p14:sldId id="296"/>
          </p14:sldIdLst>
        </p14:section>
        <p14:section name="AB Adults" id="{D8065062-94C6-4797-9BB6-373FC74C0FF5}">
          <p14:sldIdLst>
            <p14:sldId id="297"/>
            <p14:sldId id="298"/>
            <p14:sldId id="299"/>
            <p14:sldId id="300"/>
            <p14:sldId id="301"/>
            <p14:sldId id="275"/>
            <p14:sldId id="262"/>
            <p14:sldId id="263"/>
            <p14:sldId id="272"/>
            <p14:sldId id="265"/>
            <p14:sldId id="276"/>
            <p14:sldId id="277"/>
            <p14:sldId id="278"/>
            <p14:sldId id="279"/>
            <p14:sldId id="280"/>
            <p14:sldId id="281"/>
          </p14:sldIdLst>
        </p14:section>
      </p14:sectionLst>
    </p:ex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FDEDE"/>
    <a:srgbClr val="000000"/>
    <a:srgbClr val="CAC8C8"/>
    <a:srgbClr val="8547AD"/>
    <a:srgbClr val="33006F"/>
    <a:srgbClr val="FB3449"/>
    <a:srgbClr val="0099A8"/>
    <a:srgbClr val="EA576C"/>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5" autoAdjust="0"/>
    <p:restoredTop sz="83372" autoAdjust="0"/>
  </p:normalViewPr>
  <p:slideViewPr>
    <p:cSldViewPr snapToGrid="0">
      <p:cViewPr varScale="1">
        <p:scale>
          <a:sx n="47" d="100"/>
          <a:sy n="47" d="100"/>
        </p:scale>
        <p:origin x="42" y="936"/>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78" d="100"/>
          <a:sy n="78" d="100"/>
        </p:scale>
        <p:origin x="39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Master" Target="slideMasters/slideMaster6.xml"/><Relationship Id="rId71"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0.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9.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Master" Target="slideMasters/slideMaster7.xml"/><Relationship Id="rId51" Type="http://schemas.openxmlformats.org/officeDocument/2006/relationships/slide" Target="slides/slide37.xml"/><Relationship Id="rId72" Type="http://schemas.openxmlformats.org/officeDocument/2006/relationships/commentAuthors" Target="commentAuthors.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65285002770498E-2"/>
          <c:y val="4.66671712919213E-2"/>
          <c:w val="0.96156572615922997"/>
          <c:h val="0.77839496394400498"/>
        </c:manualLayout>
      </c:layout>
      <c:barChart>
        <c:barDir val="col"/>
        <c:grouping val="clustered"/>
        <c:varyColors val="0"/>
        <c:ser>
          <c:idx val="0"/>
          <c:order val="0"/>
          <c:tx>
            <c:strRef>
              <c:f>Sheet1!$B$1</c:f>
              <c:strCache>
                <c:ptCount val="1"/>
                <c:pt idx="0">
                  <c:v>Most commonly selected timelength</c:v>
                </c:pt>
              </c:strCache>
            </c:strRef>
          </c:tx>
          <c:spPr>
            <a:solidFill>
              <a:srgbClr val="2B2B2A"/>
            </a:solidFill>
            <a:ln>
              <a:noFill/>
            </a:ln>
            <a:effectLst/>
          </c:spPr>
          <c:invertIfNegative val="0"/>
          <c:dPt>
            <c:idx val="0"/>
            <c:invertIfNegative val="0"/>
            <c:bubble3D val="0"/>
            <c:spPr>
              <a:solidFill>
                <a:srgbClr val="FB3449"/>
              </a:solidFill>
              <a:ln>
                <a:noFill/>
              </a:ln>
              <a:effectLst/>
            </c:spPr>
            <c:extLst>
              <c:ext xmlns:c16="http://schemas.microsoft.com/office/drawing/2014/chart" uri="{C3380CC4-5D6E-409C-BE32-E72D297353CC}">
                <c16:uniqueId val="{00000001-5AA5-B346-B39F-1BD1CCA72B3F}"/>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DB1C-4BA9-8C0E-F6CD2DE0378F}"/>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DB1C-4BA9-8C0E-F6CD2DE0378F}"/>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DB1C-4BA9-8C0E-F6CD2DE0378F}"/>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DB1C-4BA9-8C0E-F6CD2DE0378F}"/>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DB1C-4BA9-8C0E-F6CD2DE0378F}"/>
              </c:ext>
            </c:extLst>
          </c:dPt>
          <c:dLbls>
            <c:dLbl>
              <c:idx val="0"/>
              <c:tx>
                <c:rich>
                  <a:bodyPr/>
                  <a:lstStyle/>
                  <a:p>
                    <a:r>
                      <a:rPr lang="en-US"/>
                      <a:t>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A5-B346-B39F-1BD1CCA72B3F}"/>
                </c:ext>
              </c:extLst>
            </c:dLbl>
            <c:dLbl>
              <c:idx val="1"/>
              <c:tx>
                <c:rich>
                  <a:bodyPr/>
                  <a:lstStyle/>
                  <a:p>
                    <a:r>
                      <a:rPr lang="en-US"/>
                      <a:t>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1C-4BA9-8C0E-F6CD2DE0378F}"/>
                </c:ext>
              </c:extLst>
            </c:dLbl>
            <c:dLbl>
              <c:idx val="2"/>
              <c:tx>
                <c:rich>
                  <a:bodyPr/>
                  <a:lstStyle/>
                  <a:p>
                    <a:r>
                      <a:rPr lang="en-US"/>
                      <a:t>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1C-4BA9-8C0E-F6CD2DE0378F}"/>
                </c:ext>
              </c:extLst>
            </c:dLbl>
            <c:dLbl>
              <c:idx val="3"/>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1C-4BA9-8C0E-F6CD2DE0378F}"/>
                </c:ext>
              </c:extLst>
            </c:dLbl>
            <c:dLbl>
              <c:idx val="4"/>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1C-4BA9-8C0E-F6CD2DE0378F}"/>
                </c:ext>
              </c:extLst>
            </c:dLbl>
            <c:dLbl>
              <c:idx val="5"/>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1C-4BA9-8C0E-F6CD2DE037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Cinema</c:v>
                </c:pt>
                <c:pt idx="1">
                  <c:v>Live TV</c:v>
                </c:pt>
                <c:pt idx="2">
                  <c:v>BVOD</c:v>
                </c:pt>
                <c:pt idx="3">
                  <c:v>YouTube</c:v>
                </c:pt>
                <c:pt idx="4">
                  <c:v>Facebook</c:v>
                </c:pt>
                <c:pt idx="5">
                  <c:v>Instagram</c:v>
                </c:pt>
              </c:strCache>
            </c:strRef>
          </c:cat>
          <c:val>
            <c:numRef>
              <c:f>Sheet1!$B$2:$B$7</c:f>
              <c:numCache>
                <c:formatCode>0.0</c:formatCode>
                <c:ptCount val="6"/>
                <c:pt idx="0">
                  <c:v>60</c:v>
                </c:pt>
                <c:pt idx="1">
                  <c:v>30</c:v>
                </c:pt>
                <c:pt idx="2">
                  <c:v>30</c:v>
                </c:pt>
                <c:pt idx="3">
                  <c:v>10</c:v>
                </c:pt>
                <c:pt idx="4">
                  <c:v>10</c:v>
                </c:pt>
                <c:pt idx="5">
                  <c:v>5</c:v>
                </c:pt>
              </c:numCache>
            </c:numRef>
          </c:val>
          <c:extLst>
            <c:ext xmlns:c16="http://schemas.microsoft.com/office/drawing/2014/chart" uri="{C3380CC4-5D6E-409C-BE32-E72D297353CC}">
              <c16:uniqueId val="{00000002-5AA5-B346-B39F-1BD1CCA72B3F}"/>
            </c:ext>
          </c:extLst>
        </c:ser>
        <c:dLbls>
          <c:dLblPos val="outEnd"/>
          <c:showLegendKey val="0"/>
          <c:showVal val="1"/>
          <c:showCatName val="0"/>
          <c:showSerName val="0"/>
          <c:showPercent val="0"/>
          <c:showBubbleSize val="0"/>
        </c:dLbls>
        <c:gapWidth val="75"/>
        <c:axId val="-1789888448"/>
        <c:axId val="-1789885696"/>
      </c:barChart>
      <c:catAx>
        <c:axId val="-1789888448"/>
        <c:scaling>
          <c:orientation val="maxMin"/>
        </c:scaling>
        <c:delete val="0"/>
        <c:axPos val="b"/>
        <c:numFmt formatCode="General" sourceLinked="1"/>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000" b="1" i="0" u="none" strike="noStrike" kern="1200" baseline="0">
                <a:solidFill>
                  <a:srgbClr val="FFFFFF"/>
                </a:solidFill>
                <a:latin typeface="Arial" charset="0"/>
                <a:ea typeface="Arial" charset="0"/>
                <a:cs typeface="Arial" charset="0"/>
              </a:defRPr>
            </a:pPr>
            <a:endParaRPr lang="en-US"/>
          </a:p>
        </c:txPr>
        <c:crossAx val="-1789885696"/>
        <c:crosses val="autoZero"/>
        <c:auto val="1"/>
        <c:lblAlgn val="ctr"/>
        <c:lblOffset val="100"/>
        <c:noMultiLvlLbl val="0"/>
      </c:catAx>
      <c:valAx>
        <c:axId val="-1789885696"/>
        <c:scaling>
          <c:orientation val="minMax"/>
          <c:max val="100"/>
        </c:scaling>
        <c:delete val="1"/>
        <c:axPos val="r"/>
        <c:numFmt formatCode="0.0" sourceLinked="1"/>
        <c:majorTickMark val="out"/>
        <c:minorTickMark val="none"/>
        <c:tickLblPos val="nextTo"/>
        <c:crossAx val="-178988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65285002770498E-2"/>
          <c:y val="4.66671712919213E-2"/>
          <c:w val="0.96156572615922997"/>
          <c:h val="0.77839496394400498"/>
        </c:manualLayout>
      </c:layout>
      <c:barChart>
        <c:barDir val="col"/>
        <c:grouping val="clustered"/>
        <c:varyColors val="0"/>
        <c:ser>
          <c:idx val="0"/>
          <c:order val="0"/>
          <c:tx>
            <c:strRef>
              <c:f>Sheet1!$B$1</c:f>
              <c:strCache>
                <c:ptCount val="1"/>
                <c:pt idx="0">
                  <c:v>Most commonly selected timelength</c:v>
                </c:pt>
              </c:strCache>
            </c:strRef>
          </c:tx>
          <c:spPr>
            <a:solidFill>
              <a:srgbClr val="2B2B2A"/>
            </a:solidFill>
            <a:ln>
              <a:noFill/>
            </a:ln>
            <a:effectLst/>
          </c:spPr>
          <c:invertIfNegative val="0"/>
          <c:dPt>
            <c:idx val="0"/>
            <c:invertIfNegative val="0"/>
            <c:bubble3D val="0"/>
            <c:spPr>
              <a:solidFill>
                <a:srgbClr val="FB3449"/>
              </a:solidFill>
              <a:ln>
                <a:noFill/>
              </a:ln>
              <a:effectLst/>
            </c:spPr>
            <c:extLst>
              <c:ext xmlns:c16="http://schemas.microsoft.com/office/drawing/2014/chart" uri="{C3380CC4-5D6E-409C-BE32-E72D297353CC}">
                <c16:uniqueId val="{00000001-5AA5-B346-B39F-1BD1CCA72B3F}"/>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DB1C-4BA9-8C0E-F6CD2DE0378F}"/>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DB1C-4BA9-8C0E-F6CD2DE0378F}"/>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DB1C-4BA9-8C0E-F6CD2DE0378F}"/>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DB1C-4BA9-8C0E-F6CD2DE0378F}"/>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DB1C-4BA9-8C0E-F6CD2DE0378F}"/>
              </c:ext>
            </c:extLst>
          </c:dPt>
          <c:dLbls>
            <c:dLbl>
              <c:idx val="0"/>
              <c:tx>
                <c:rich>
                  <a:bodyPr/>
                  <a:lstStyle/>
                  <a:p>
                    <a:r>
                      <a:rPr lang="en-US"/>
                      <a:t>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A5-B346-B39F-1BD1CCA72B3F}"/>
                </c:ext>
              </c:extLst>
            </c:dLbl>
            <c:dLbl>
              <c:idx val="1"/>
              <c:tx>
                <c:rich>
                  <a:bodyPr/>
                  <a:lstStyle/>
                  <a:p>
                    <a:r>
                      <a:rPr lang="en-US"/>
                      <a:t>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1C-4BA9-8C0E-F6CD2DE0378F}"/>
                </c:ext>
              </c:extLst>
            </c:dLbl>
            <c:dLbl>
              <c:idx val="2"/>
              <c:tx>
                <c:rich>
                  <a:bodyPr/>
                  <a:lstStyle/>
                  <a:p>
                    <a:r>
                      <a:rPr lang="en-US"/>
                      <a:t>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1C-4BA9-8C0E-F6CD2DE0378F}"/>
                </c:ext>
              </c:extLst>
            </c:dLbl>
            <c:dLbl>
              <c:idx val="3"/>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B1C-4BA9-8C0E-F6CD2DE0378F}"/>
                </c:ext>
              </c:extLst>
            </c:dLbl>
            <c:dLbl>
              <c:idx val="4"/>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B1C-4BA9-8C0E-F6CD2DE0378F}"/>
                </c:ext>
              </c:extLst>
            </c:dLbl>
            <c:dLbl>
              <c:idx val="5"/>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B1C-4BA9-8C0E-F6CD2DE037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Cinema</c:v>
                </c:pt>
                <c:pt idx="1">
                  <c:v>Live TV</c:v>
                </c:pt>
                <c:pt idx="2">
                  <c:v>BVOD</c:v>
                </c:pt>
                <c:pt idx="3">
                  <c:v>YouTube</c:v>
                </c:pt>
                <c:pt idx="4">
                  <c:v>Facebook</c:v>
                </c:pt>
                <c:pt idx="5">
                  <c:v>Instagram</c:v>
                </c:pt>
              </c:strCache>
            </c:strRef>
          </c:cat>
          <c:val>
            <c:numRef>
              <c:f>Sheet1!$B$2:$B$7</c:f>
              <c:numCache>
                <c:formatCode>0.0</c:formatCode>
                <c:ptCount val="6"/>
                <c:pt idx="0">
                  <c:v>60</c:v>
                </c:pt>
                <c:pt idx="1">
                  <c:v>30</c:v>
                </c:pt>
                <c:pt idx="2">
                  <c:v>30</c:v>
                </c:pt>
                <c:pt idx="3">
                  <c:v>10</c:v>
                </c:pt>
                <c:pt idx="4">
                  <c:v>10</c:v>
                </c:pt>
                <c:pt idx="5">
                  <c:v>5</c:v>
                </c:pt>
              </c:numCache>
            </c:numRef>
          </c:val>
          <c:extLst>
            <c:ext xmlns:c16="http://schemas.microsoft.com/office/drawing/2014/chart" uri="{C3380CC4-5D6E-409C-BE32-E72D297353CC}">
              <c16:uniqueId val="{00000002-5AA5-B346-B39F-1BD1CCA72B3F}"/>
            </c:ext>
          </c:extLst>
        </c:ser>
        <c:dLbls>
          <c:dLblPos val="outEnd"/>
          <c:showLegendKey val="0"/>
          <c:showVal val="1"/>
          <c:showCatName val="0"/>
          <c:showSerName val="0"/>
          <c:showPercent val="0"/>
          <c:showBubbleSize val="0"/>
        </c:dLbls>
        <c:gapWidth val="75"/>
        <c:axId val="-1789888448"/>
        <c:axId val="-1789885696"/>
      </c:barChart>
      <c:catAx>
        <c:axId val="-1789888448"/>
        <c:scaling>
          <c:orientation val="maxMin"/>
        </c:scaling>
        <c:delete val="0"/>
        <c:axPos val="b"/>
        <c:numFmt formatCode="General" sourceLinked="1"/>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000" b="1" i="0" u="none" strike="noStrike" kern="1200" baseline="0">
                <a:solidFill>
                  <a:srgbClr val="FFFFFF"/>
                </a:solidFill>
                <a:latin typeface="Arial" charset="0"/>
                <a:ea typeface="Arial" charset="0"/>
                <a:cs typeface="Arial" charset="0"/>
              </a:defRPr>
            </a:pPr>
            <a:endParaRPr lang="en-US"/>
          </a:p>
        </c:txPr>
        <c:crossAx val="-1789885696"/>
        <c:crosses val="autoZero"/>
        <c:auto val="1"/>
        <c:lblAlgn val="ctr"/>
        <c:lblOffset val="100"/>
        <c:noMultiLvlLbl val="0"/>
      </c:catAx>
      <c:valAx>
        <c:axId val="-1789885696"/>
        <c:scaling>
          <c:orientation val="minMax"/>
          <c:max val="100"/>
        </c:scaling>
        <c:delete val="1"/>
        <c:axPos val="r"/>
        <c:numFmt formatCode="0.0" sourceLinked="1"/>
        <c:majorTickMark val="out"/>
        <c:minorTickMark val="none"/>
        <c:tickLblPos val="nextTo"/>
        <c:crossAx val="-178988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65285002770498E-2"/>
          <c:y val="4.66671712919213E-2"/>
          <c:w val="0.96156572615922997"/>
          <c:h val="0.77839496394400498"/>
        </c:manualLayout>
      </c:layout>
      <c:barChart>
        <c:barDir val="col"/>
        <c:grouping val="clustered"/>
        <c:varyColors val="0"/>
        <c:ser>
          <c:idx val="0"/>
          <c:order val="0"/>
          <c:tx>
            <c:strRef>
              <c:f>Sheet1!$B$1</c:f>
              <c:strCache>
                <c:ptCount val="1"/>
                <c:pt idx="0">
                  <c:v>Most commonly selected timelength</c:v>
                </c:pt>
              </c:strCache>
            </c:strRef>
          </c:tx>
          <c:spPr>
            <a:solidFill>
              <a:srgbClr val="2B2B2A"/>
            </a:solidFill>
            <a:ln>
              <a:noFill/>
            </a:ln>
            <a:effectLst/>
          </c:spPr>
          <c:invertIfNegative val="0"/>
          <c:dPt>
            <c:idx val="0"/>
            <c:invertIfNegative val="0"/>
            <c:bubble3D val="0"/>
            <c:spPr>
              <a:solidFill>
                <a:srgbClr val="FB3449"/>
              </a:solidFill>
              <a:ln>
                <a:noFill/>
              </a:ln>
              <a:effectLst/>
            </c:spPr>
            <c:extLst>
              <c:ext xmlns:c16="http://schemas.microsoft.com/office/drawing/2014/chart" uri="{C3380CC4-5D6E-409C-BE32-E72D297353CC}">
                <c16:uniqueId val="{00000001-52EA-4115-83B9-F71E5D76F05D}"/>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52EA-4115-83B9-F71E5D76F05D}"/>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52EA-4115-83B9-F71E5D76F05D}"/>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52EA-4115-83B9-F71E5D76F05D}"/>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52EA-4115-83B9-F71E5D76F05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52EA-4115-83B9-F71E5D76F05D}"/>
              </c:ext>
            </c:extLst>
          </c:dPt>
          <c:dLbls>
            <c:dLbl>
              <c:idx val="0"/>
              <c:tx>
                <c:rich>
                  <a:bodyPr/>
                  <a:lstStyle/>
                  <a:p>
                    <a:r>
                      <a:rPr lang="en-US"/>
                      <a:t>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EA-4115-83B9-F71E5D76F05D}"/>
                </c:ext>
              </c:extLst>
            </c:dLbl>
            <c:dLbl>
              <c:idx val="1"/>
              <c:tx>
                <c:rich>
                  <a:bodyPr/>
                  <a:lstStyle/>
                  <a:p>
                    <a:r>
                      <a:rPr lang="en-US"/>
                      <a:t>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EA-4115-83B9-F71E5D76F05D}"/>
                </c:ext>
              </c:extLst>
            </c:dLbl>
            <c:dLbl>
              <c:idx val="2"/>
              <c:tx>
                <c:rich>
                  <a:bodyPr/>
                  <a:lstStyle/>
                  <a:p>
                    <a:r>
                      <a:rPr lang="en-US"/>
                      <a:t>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EA-4115-83B9-F71E5D76F05D}"/>
                </c:ext>
              </c:extLst>
            </c:dLbl>
            <c:dLbl>
              <c:idx val="3"/>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EA-4115-83B9-F71E5D76F05D}"/>
                </c:ext>
              </c:extLst>
            </c:dLbl>
            <c:dLbl>
              <c:idx val="4"/>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EA-4115-83B9-F71E5D76F05D}"/>
                </c:ext>
              </c:extLst>
            </c:dLbl>
            <c:dLbl>
              <c:idx val="5"/>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EA-4115-83B9-F71E5D76F0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Cinema</c:v>
                </c:pt>
                <c:pt idx="1">
                  <c:v>Live TV</c:v>
                </c:pt>
                <c:pt idx="2">
                  <c:v>BVOD</c:v>
                </c:pt>
                <c:pt idx="3">
                  <c:v>YouTube</c:v>
                </c:pt>
                <c:pt idx="4">
                  <c:v>Facebook</c:v>
                </c:pt>
                <c:pt idx="5">
                  <c:v>Instagram</c:v>
                </c:pt>
              </c:strCache>
            </c:strRef>
          </c:cat>
          <c:val>
            <c:numRef>
              <c:f>Sheet1!$B$2:$B$7</c:f>
              <c:numCache>
                <c:formatCode>0.0</c:formatCode>
                <c:ptCount val="6"/>
                <c:pt idx="0">
                  <c:v>60</c:v>
                </c:pt>
                <c:pt idx="1">
                  <c:v>30</c:v>
                </c:pt>
                <c:pt idx="2">
                  <c:v>30</c:v>
                </c:pt>
                <c:pt idx="3">
                  <c:v>10</c:v>
                </c:pt>
                <c:pt idx="4">
                  <c:v>10</c:v>
                </c:pt>
                <c:pt idx="5">
                  <c:v>5</c:v>
                </c:pt>
              </c:numCache>
            </c:numRef>
          </c:val>
          <c:extLst>
            <c:ext xmlns:c16="http://schemas.microsoft.com/office/drawing/2014/chart" uri="{C3380CC4-5D6E-409C-BE32-E72D297353CC}">
              <c16:uniqueId val="{0000000C-52EA-4115-83B9-F71E5D76F05D}"/>
            </c:ext>
          </c:extLst>
        </c:ser>
        <c:dLbls>
          <c:dLblPos val="outEnd"/>
          <c:showLegendKey val="0"/>
          <c:showVal val="1"/>
          <c:showCatName val="0"/>
          <c:showSerName val="0"/>
          <c:showPercent val="0"/>
          <c:showBubbleSize val="0"/>
        </c:dLbls>
        <c:gapWidth val="75"/>
        <c:axId val="-1789888448"/>
        <c:axId val="-1789885696"/>
      </c:barChart>
      <c:catAx>
        <c:axId val="-1789888448"/>
        <c:scaling>
          <c:orientation val="maxMin"/>
        </c:scaling>
        <c:delete val="0"/>
        <c:axPos val="b"/>
        <c:numFmt formatCode="General" sourceLinked="1"/>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000" b="1" i="0" u="none" strike="noStrike" kern="1200" baseline="0">
                <a:solidFill>
                  <a:srgbClr val="FFFFFF"/>
                </a:solidFill>
                <a:latin typeface="Arial" charset="0"/>
                <a:ea typeface="Arial" charset="0"/>
                <a:cs typeface="Arial" charset="0"/>
              </a:defRPr>
            </a:pPr>
            <a:endParaRPr lang="en-US"/>
          </a:p>
        </c:txPr>
        <c:crossAx val="-1789885696"/>
        <c:crosses val="autoZero"/>
        <c:auto val="1"/>
        <c:lblAlgn val="ctr"/>
        <c:lblOffset val="100"/>
        <c:noMultiLvlLbl val="0"/>
      </c:catAx>
      <c:valAx>
        <c:axId val="-1789885696"/>
        <c:scaling>
          <c:orientation val="minMax"/>
          <c:max val="100"/>
        </c:scaling>
        <c:delete val="1"/>
        <c:axPos val="r"/>
        <c:numFmt formatCode="0.0" sourceLinked="1"/>
        <c:majorTickMark val="out"/>
        <c:minorTickMark val="none"/>
        <c:tickLblPos val="nextTo"/>
        <c:crossAx val="-178988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65285002770498E-2"/>
          <c:y val="4.66671712919213E-2"/>
          <c:w val="0.96156572615922997"/>
          <c:h val="0.77839496394400498"/>
        </c:manualLayout>
      </c:layout>
      <c:barChart>
        <c:barDir val="col"/>
        <c:grouping val="clustered"/>
        <c:varyColors val="0"/>
        <c:ser>
          <c:idx val="0"/>
          <c:order val="0"/>
          <c:tx>
            <c:strRef>
              <c:f>Sheet1!$B$1</c:f>
              <c:strCache>
                <c:ptCount val="1"/>
                <c:pt idx="0">
                  <c:v>Most commonly selected timelength</c:v>
                </c:pt>
              </c:strCache>
            </c:strRef>
          </c:tx>
          <c:spPr>
            <a:solidFill>
              <a:srgbClr val="2B2B2A"/>
            </a:solidFill>
            <a:ln>
              <a:noFill/>
            </a:ln>
            <a:effectLst/>
          </c:spPr>
          <c:invertIfNegative val="0"/>
          <c:dPt>
            <c:idx val="0"/>
            <c:invertIfNegative val="0"/>
            <c:bubble3D val="0"/>
            <c:spPr>
              <a:solidFill>
                <a:srgbClr val="FB3449"/>
              </a:solidFill>
              <a:ln>
                <a:noFill/>
              </a:ln>
              <a:effectLst/>
            </c:spPr>
            <c:extLst>
              <c:ext xmlns:c16="http://schemas.microsoft.com/office/drawing/2014/chart" uri="{C3380CC4-5D6E-409C-BE32-E72D297353CC}">
                <c16:uniqueId val="{00000001-52EA-4115-83B9-F71E5D76F05D}"/>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52EA-4115-83B9-F71E5D76F05D}"/>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52EA-4115-83B9-F71E5D76F05D}"/>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52EA-4115-83B9-F71E5D76F05D}"/>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52EA-4115-83B9-F71E5D76F05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52EA-4115-83B9-F71E5D76F05D}"/>
              </c:ext>
            </c:extLst>
          </c:dPt>
          <c:dLbls>
            <c:dLbl>
              <c:idx val="0"/>
              <c:tx>
                <c:rich>
                  <a:bodyPr/>
                  <a:lstStyle/>
                  <a:p>
                    <a:r>
                      <a:rPr lang="en-US"/>
                      <a:t>60”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EA-4115-83B9-F71E5D76F05D}"/>
                </c:ext>
              </c:extLst>
            </c:dLbl>
            <c:dLbl>
              <c:idx val="1"/>
              <c:tx>
                <c:rich>
                  <a:bodyPr/>
                  <a:lstStyle/>
                  <a:p>
                    <a:r>
                      <a:rPr lang="en-US"/>
                      <a:t>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EA-4115-83B9-F71E5D76F05D}"/>
                </c:ext>
              </c:extLst>
            </c:dLbl>
            <c:dLbl>
              <c:idx val="2"/>
              <c:tx>
                <c:rich>
                  <a:bodyPr/>
                  <a:lstStyle/>
                  <a:p>
                    <a:r>
                      <a:rPr lang="en-US"/>
                      <a:t>30”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EA-4115-83B9-F71E5D76F05D}"/>
                </c:ext>
              </c:extLst>
            </c:dLbl>
            <c:dLbl>
              <c:idx val="3"/>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EA-4115-83B9-F71E5D76F05D}"/>
                </c:ext>
              </c:extLst>
            </c:dLbl>
            <c:dLbl>
              <c:idx val="4"/>
              <c:tx>
                <c:rich>
                  <a:bodyPr/>
                  <a:lstStyle/>
                  <a:p>
                    <a:r>
                      <a:rPr lang="en-US"/>
                      <a:t>10”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EA-4115-83B9-F71E5D76F05D}"/>
                </c:ext>
              </c:extLst>
            </c:dLbl>
            <c:dLbl>
              <c:idx val="5"/>
              <c:tx>
                <c:rich>
                  <a:bodyPr/>
                  <a:lstStyle/>
                  <a:p>
                    <a:r>
                      <a:rPr lang="en-US"/>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EA-4115-83B9-F71E5D76F0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Cinema</c:v>
                </c:pt>
                <c:pt idx="1">
                  <c:v>Live TV</c:v>
                </c:pt>
                <c:pt idx="2">
                  <c:v>BVOD</c:v>
                </c:pt>
                <c:pt idx="3">
                  <c:v>YouTube</c:v>
                </c:pt>
                <c:pt idx="4">
                  <c:v>Facebook</c:v>
                </c:pt>
                <c:pt idx="5">
                  <c:v>Instagram</c:v>
                </c:pt>
              </c:strCache>
            </c:strRef>
          </c:cat>
          <c:val>
            <c:numRef>
              <c:f>Sheet1!$B$2:$B$7</c:f>
              <c:numCache>
                <c:formatCode>0.0</c:formatCode>
                <c:ptCount val="6"/>
                <c:pt idx="0">
                  <c:v>60</c:v>
                </c:pt>
                <c:pt idx="1">
                  <c:v>30</c:v>
                </c:pt>
                <c:pt idx="2">
                  <c:v>30</c:v>
                </c:pt>
                <c:pt idx="3">
                  <c:v>10</c:v>
                </c:pt>
                <c:pt idx="4">
                  <c:v>10</c:v>
                </c:pt>
                <c:pt idx="5">
                  <c:v>5</c:v>
                </c:pt>
              </c:numCache>
            </c:numRef>
          </c:val>
          <c:extLst>
            <c:ext xmlns:c16="http://schemas.microsoft.com/office/drawing/2014/chart" uri="{C3380CC4-5D6E-409C-BE32-E72D297353CC}">
              <c16:uniqueId val="{0000000C-52EA-4115-83B9-F71E5D76F05D}"/>
            </c:ext>
          </c:extLst>
        </c:ser>
        <c:dLbls>
          <c:dLblPos val="outEnd"/>
          <c:showLegendKey val="0"/>
          <c:showVal val="1"/>
          <c:showCatName val="0"/>
          <c:showSerName val="0"/>
          <c:showPercent val="0"/>
          <c:showBubbleSize val="0"/>
        </c:dLbls>
        <c:gapWidth val="75"/>
        <c:axId val="-1789888448"/>
        <c:axId val="-1789885696"/>
      </c:barChart>
      <c:catAx>
        <c:axId val="-1789888448"/>
        <c:scaling>
          <c:orientation val="maxMin"/>
        </c:scaling>
        <c:delete val="0"/>
        <c:axPos val="b"/>
        <c:numFmt formatCode="General" sourceLinked="1"/>
        <c:majorTickMark val="out"/>
        <c:minorTickMark val="none"/>
        <c:tickLblPos val="nextTo"/>
        <c:spPr>
          <a:noFill/>
          <a:ln w="9525" cap="flat" cmpd="sng" algn="ctr">
            <a:solidFill>
              <a:srgbClr val="FFFFFF"/>
            </a:solidFill>
            <a:round/>
          </a:ln>
          <a:effectLst/>
        </c:spPr>
        <c:txPr>
          <a:bodyPr rot="-60000000" spcFirstLastPara="1" vertOverflow="ellipsis" vert="horz" wrap="square" anchor="ctr" anchorCtr="1"/>
          <a:lstStyle/>
          <a:p>
            <a:pPr>
              <a:defRPr sz="1000" b="1" i="0" u="none" strike="noStrike" kern="1200" baseline="0">
                <a:solidFill>
                  <a:srgbClr val="FFFFFF"/>
                </a:solidFill>
                <a:latin typeface="Arial" charset="0"/>
                <a:ea typeface="Arial" charset="0"/>
                <a:cs typeface="Arial" charset="0"/>
              </a:defRPr>
            </a:pPr>
            <a:endParaRPr lang="en-US"/>
          </a:p>
        </c:txPr>
        <c:crossAx val="-1789885696"/>
        <c:crosses val="autoZero"/>
        <c:auto val="1"/>
        <c:lblAlgn val="ctr"/>
        <c:lblOffset val="100"/>
        <c:noMultiLvlLbl val="0"/>
      </c:catAx>
      <c:valAx>
        <c:axId val="-1789885696"/>
        <c:scaling>
          <c:orientation val="minMax"/>
          <c:max val="100"/>
        </c:scaling>
        <c:delete val="1"/>
        <c:axPos val="r"/>
        <c:numFmt formatCode="0.0" sourceLinked="1"/>
        <c:majorTickMark val="out"/>
        <c:minorTickMark val="none"/>
        <c:tickLblPos val="nextTo"/>
        <c:crossAx val="-1789888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741D12-1BA0-4D16-B253-39E4DA7AD69F}" type="datetimeFigureOut">
              <a:rPr lang="en-US" smtClean="0"/>
              <a:pPr/>
              <a:t>9/2/2020</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9/2/2020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i="1" u="none" strike="noStrike" kern="1200" baseline="0" dirty="0">
                <a:solidFill>
                  <a:schemeClr val="tx1"/>
                </a:solidFill>
                <a:latin typeface="+mn-lt"/>
                <a:ea typeface="+mn-ea"/>
                <a:cs typeface="+mn-cs"/>
              </a:rPr>
              <a:t>Mission 16-34: Launch, Land, Impact </a:t>
            </a:r>
            <a:r>
              <a:rPr lang="en-GB" sz="1300" b="0" i="0" u="none" strike="noStrike" kern="1200" baseline="0" dirty="0">
                <a:solidFill>
                  <a:schemeClr val="tx1"/>
                </a:solidFill>
                <a:latin typeface="+mn-lt"/>
                <a:ea typeface="+mn-ea"/>
                <a:cs typeface="+mn-cs"/>
              </a:rPr>
              <a:t>is the fourth edition of DCM’s industry-leading </a:t>
            </a:r>
            <a:r>
              <a:rPr lang="en-GB" sz="1300" b="1" i="1" u="none" strike="noStrike" kern="1200" baseline="0" dirty="0">
                <a:solidFill>
                  <a:schemeClr val="tx1"/>
                </a:solidFill>
                <a:latin typeface="+mn-lt"/>
                <a:ea typeface="+mn-ea"/>
                <a:cs typeface="+mn-cs"/>
              </a:rPr>
              <a:t>Building Box Office Brands</a:t>
            </a:r>
            <a:r>
              <a:rPr lang="en-GB" sz="1300" b="0" i="1" u="none" strike="noStrike" kern="1200" baseline="0" dirty="0">
                <a:solidFill>
                  <a:schemeClr val="tx1"/>
                </a:solidFill>
                <a:latin typeface="+mn-lt"/>
                <a:ea typeface="+mn-ea"/>
                <a:cs typeface="+mn-cs"/>
              </a:rPr>
              <a:t> </a:t>
            </a:r>
            <a:r>
              <a:rPr lang="en-GB" sz="1300" b="0" i="0" u="none" strike="noStrike" kern="1200" baseline="0" dirty="0">
                <a:solidFill>
                  <a:schemeClr val="tx1"/>
                </a:solidFill>
                <a:latin typeface="+mn-lt"/>
                <a:ea typeface="+mn-ea"/>
                <a:cs typeface="+mn-cs"/>
              </a:rPr>
              <a:t>series. </a:t>
            </a:r>
          </a:p>
          <a:p>
            <a:endParaRPr lang="en-GB" sz="1300" b="0" i="0" u="none" strike="noStrike" kern="1200" baseline="0" dirty="0">
              <a:solidFill>
                <a:schemeClr val="tx1"/>
              </a:solidFill>
              <a:latin typeface="+mn-lt"/>
              <a:ea typeface="+mn-ea"/>
              <a:cs typeface="+mn-cs"/>
            </a:endParaRPr>
          </a:p>
          <a:p>
            <a:r>
              <a:rPr lang="en-GB" sz="1300" b="0" i="0" u="none" strike="noStrike" kern="1200" baseline="0" dirty="0">
                <a:solidFill>
                  <a:schemeClr val="tx1"/>
                </a:solidFill>
                <a:latin typeface="+mn-lt"/>
                <a:ea typeface="+mn-ea"/>
                <a:cs typeface="+mn-cs"/>
              </a:rPr>
              <a:t>Created in partnership with independent insight and strategy agency </a:t>
            </a:r>
            <a:r>
              <a:rPr lang="en-GB" sz="1300" b="0" i="0" u="none" strike="noStrike" kern="1200" baseline="0" dirty="0" err="1">
                <a:solidFill>
                  <a:schemeClr val="tx1"/>
                </a:solidFill>
                <a:latin typeface="+mn-lt"/>
                <a:ea typeface="+mn-ea"/>
                <a:cs typeface="+mn-cs"/>
              </a:rPr>
              <a:t>Differentology</a:t>
            </a:r>
            <a:r>
              <a:rPr lang="en-GB" sz="1300" b="0" i="0" u="none" strike="noStrike" kern="1200" baseline="0" dirty="0">
                <a:solidFill>
                  <a:schemeClr val="tx1"/>
                </a:solidFill>
                <a:latin typeface="+mn-lt"/>
                <a:ea typeface="+mn-ea"/>
                <a:cs typeface="+mn-cs"/>
              </a:rPr>
              <a:t>, the study explores the different roles that AV media play in the lives of young people and how cinema helps brands launch and land their messages with impact.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44349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417944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cap="none" dirty="0">
                <a:solidFill>
                  <a:schemeClr val="tx1">
                    <a:lumMod val="85000"/>
                    <a:lumOff val="15000"/>
                  </a:schemeClr>
                </a:solidFill>
                <a:latin typeface="Helvetica" pitchFamily="2" charset="0"/>
              </a:rPr>
              <a:t>The longer </a:t>
            </a:r>
            <a:r>
              <a:rPr lang="en-US" sz="1400" b="1" cap="none" dirty="0">
                <a:solidFill>
                  <a:schemeClr val="tx1">
                    <a:lumMod val="85000"/>
                    <a:lumOff val="15000"/>
                  </a:schemeClr>
                </a:solidFill>
                <a:latin typeface="Helvetica" pitchFamily="2" charset="0"/>
              </a:rPr>
              <a:t>length</a:t>
            </a:r>
            <a:r>
              <a:rPr lang="en-US" sz="1400" cap="none" dirty="0">
                <a:solidFill>
                  <a:schemeClr val="tx1">
                    <a:lumMod val="85000"/>
                    <a:lumOff val="15000"/>
                  </a:schemeClr>
                </a:solidFill>
                <a:latin typeface="Helvetica" pitchFamily="2" charset="0"/>
              </a:rPr>
              <a:t> of cinema adverts is more welcomed by viewers than is the case in any other medium.</a:t>
            </a:r>
          </a:p>
          <a:p>
            <a:endParaRPr lang="en-US" sz="1400" cap="none" dirty="0">
              <a:solidFill>
                <a:schemeClr val="tx1">
                  <a:lumMod val="85000"/>
                  <a:lumOff val="15000"/>
                </a:schemeClr>
              </a:solidFill>
              <a:latin typeface="Helvetica" pitchFamily="2" charset="0"/>
            </a:endParaRPr>
          </a:p>
          <a:p>
            <a:r>
              <a:rPr lang="en-US" sz="1400" cap="none" dirty="0">
                <a:solidFill>
                  <a:schemeClr val="tx1">
                    <a:lumMod val="85000"/>
                    <a:lumOff val="15000"/>
                  </a:schemeClr>
                </a:solidFill>
                <a:latin typeface="Helvetica" pitchFamily="2" charset="0"/>
              </a:rPr>
              <a:t>Viewers are primed already to get ‘lost’ within a story – and the advert break acts as a warm-up for the longer and deeper stories to come.</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7435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cap="none" dirty="0">
                <a:solidFill>
                  <a:srgbClr val="2B2B2A"/>
                </a:solidFill>
                <a:latin typeface="Helvetica" pitchFamily="2" charset="0"/>
              </a:rPr>
              <a:t>Cinema adverts engage 16-34s in a narrative which elicits a powerful human response.</a:t>
            </a:r>
          </a:p>
          <a:p>
            <a:endParaRPr lang="en-US" sz="1400" cap="none" dirty="0">
              <a:solidFill>
                <a:srgbClr val="2B2B2A"/>
              </a:solidFill>
              <a:latin typeface="Helvetica" pitchFamily="2" charset="0"/>
            </a:endParaRPr>
          </a:p>
          <a:p>
            <a:r>
              <a:rPr lang="en-US" sz="1400" cap="none" dirty="0">
                <a:solidFill>
                  <a:srgbClr val="2B2B2A"/>
                </a:solidFill>
                <a:latin typeface="Helvetica" pitchFamily="2" charset="0"/>
              </a:rPr>
              <a:t>Brand’s can tap into the emotional ‘drama’ the big screen generates.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88629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i="1" u="none" strike="noStrike" kern="1200" baseline="0" dirty="0">
                <a:solidFill>
                  <a:schemeClr val="tx1"/>
                </a:solidFill>
                <a:latin typeface="+mn-lt"/>
                <a:ea typeface="+mn-ea"/>
                <a:cs typeface="+mn-cs"/>
              </a:rPr>
              <a:t>Mission 16-34: Launch, Land, Impact </a:t>
            </a:r>
            <a:r>
              <a:rPr lang="en-GB" sz="1300" b="0" i="0" u="none" strike="noStrike" kern="1200" baseline="0" dirty="0">
                <a:solidFill>
                  <a:schemeClr val="tx1"/>
                </a:solidFill>
                <a:latin typeface="+mn-lt"/>
                <a:ea typeface="+mn-ea"/>
                <a:cs typeface="+mn-cs"/>
              </a:rPr>
              <a:t>is the fourth edition of DCM’s industry-leading </a:t>
            </a:r>
            <a:r>
              <a:rPr lang="en-GB" sz="1300" b="1" i="1" u="none" strike="noStrike" kern="1200" baseline="0" dirty="0">
                <a:solidFill>
                  <a:schemeClr val="tx1"/>
                </a:solidFill>
                <a:latin typeface="+mn-lt"/>
                <a:ea typeface="+mn-ea"/>
                <a:cs typeface="+mn-cs"/>
              </a:rPr>
              <a:t>Building Box Office Brands</a:t>
            </a:r>
            <a:r>
              <a:rPr lang="en-GB" sz="1300" b="0" i="1" u="none" strike="noStrike" kern="1200" baseline="0" dirty="0">
                <a:solidFill>
                  <a:schemeClr val="tx1"/>
                </a:solidFill>
                <a:latin typeface="+mn-lt"/>
                <a:ea typeface="+mn-ea"/>
                <a:cs typeface="+mn-cs"/>
              </a:rPr>
              <a:t> </a:t>
            </a:r>
            <a:r>
              <a:rPr lang="en-GB" sz="1300" b="0" i="0" u="none" strike="noStrike" kern="1200" baseline="0" dirty="0">
                <a:solidFill>
                  <a:schemeClr val="tx1"/>
                </a:solidFill>
                <a:latin typeface="+mn-lt"/>
                <a:ea typeface="+mn-ea"/>
                <a:cs typeface="+mn-cs"/>
              </a:rPr>
              <a:t>series. </a:t>
            </a:r>
          </a:p>
          <a:p>
            <a:endParaRPr lang="en-GB" sz="1300" b="0" i="0" u="none" strike="noStrike" kern="1200" baseline="0" dirty="0">
              <a:solidFill>
                <a:schemeClr val="tx1"/>
              </a:solidFill>
              <a:latin typeface="+mn-lt"/>
              <a:ea typeface="+mn-ea"/>
              <a:cs typeface="+mn-cs"/>
            </a:endParaRPr>
          </a:p>
          <a:p>
            <a:r>
              <a:rPr lang="en-GB" sz="1300" b="0" i="0" u="none" strike="noStrike" kern="1200" baseline="0" dirty="0">
                <a:solidFill>
                  <a:schemeClr val="tx1"/>
                </a:solidFill>
                <a:latin typeface="+mn-lt"/>
                <a:ea typeface="+mn-ea"/>
                <a:cs typeface="+mn-cs"/>
              </a:rPr>
              <a:t>Created in partnership with independent insight and strategy agency </a:t>
            </a:r>
            <a:r>
              <a:rPr lang="en-GB" sz="1300" b="0" i="0" u="none" strike="noStrike" kern="1200" baseline="0" dirty="0" err="1">
                <a:solidFill>
                  <a:schemeClr val="tx1"/>
                </a:solidFill>
                <a:latin typeface="+mn-lt"/>
                <a:ea typeface="+mn-ea"/>
                <a:cs typeface="+mn-cs"/>
              </a:rPr>
              <a:t>Differentology</a:t>
            </a:r>
            <a:r>
              <a:rPr lang="en-GB" sz="1300" b="0" i="0" u="none" strike="noStrike" kern="1200" baseline="0" dirty="0">
                <a:solidFill>
                  <a:schemeClr val="tx1"/>
                </a:solidFill>
                <a:latin typeface="+mn-lt"/>
                <a:ea typeface="+mn-ea"/>
                <a:cs typeface="+mn-cs"/>
              </a:rPr>
              <a:t>, the study explores the different roles that AV media play in the lives of young people and how cinema helps brands launch and land their messages with impact.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14046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amongst this all, there’s a key challenge for advertisers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28014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0" i="0" u="none" strike="noStrike" kern="1200" baseline="0" dirty="0">
                <a:solidFill>
                  <a:schemeClr val="tx1"/>
                </a:solidFill>
                <a:latin typeface="+mn-lt"/>
                <a:ea typeface="+mn-ea"/>
                <a:cs typeface="+mn-cs"/>
              </a:rPr>
              <a:t>One thousand 16-34s were asked to select descriptions they most associated with viewing AV content. These are the top three per channel... </a:t>
            </a:r>
          </a:p>
          <a:p>
            <a:endParaRPr lang="en-GB" sz="1300" b="1" i="0" u="none" strike="noStrike" kern="1200" cap="none" spc="-100" baseline="0" dirty="0">
              <a:solidFill>
                <a:schemeClr val="tx1"/>
              </a:solidFill>
              <a:latin typeface="+mn-lt"/>
              <a:ea typeface="+mn-ea"/>
              <a:cs typeface="+mn-cs"/>
            </a:endParaRPr>
          </a:p>
          <a:p>
            <a:r>
              <a:rPr lang="en-US" sz="1400" b="1" cap="none" spc="-100" dirty="0">
                <a:solidFill>
                  <a:schemeClr val="tx1">
                    <a:lumMod val="85000"/>
                    <a:lumOff val="15000"/>
                  </a:schemeClr>
                </a:solidFill>
                <a:latin typeface="Helvetica" pitchFamily="2" charset="0"/>
              </a:rPr>
              <a:t>At a basic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rgbClr val="2B2B2A"/>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Live TV provides a comforting accompaniment.</a:t>
            </a:r>
            <a:endParaRPr lang="en-GB" sz="900" b="0" dirty="0">
              <a:solidFill>
                <a:srgbClr val="2B2B2A"/>
              </a:solidFill>
              <a:latin typeface="Helvetica" pitchFamily="2" charset="0"/>
            </a:endParaRP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VOD is the place to binge on favourite shows.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YouTube is a temporary escape from other tasks.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Videos on Social Media are far more spontaneous and often given less attention.</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Cinema is a highly attentive, shared experience, providing quality content.</a:t>
            </a:r>
            <a:endParaRPr lang="en-GB" sz="900" b="0" dirty="0">
              <a:solidFill>
                <a:srgbClr val="2B2B2A"/>
              </a:solidFill>
              <a:latin typeface="Helvetica" pitchFamily="2" charset="0"/>
            </a:endParaRP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202344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404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cap="none" dirty="0">
                <a:solidFill>
                  <a:srgbClr val="2B2B2A"/>
                </a:solidFill>
                <a:latin typeface="Helvetica" pitchFamily="2" charset="0"/>
              </a:rPr>
              <a:t>Cinema adverts engage 16-34s in a narrative which elicits a powerful human response.</a:t>
            </a:r>
          </a:p>
          <a:p>
            <a:endParaRPr lang="en-US" sz="1400" cap="none" dirty="0">
              <a:solidFill>
                <a:srgbClr val="2B2B2A"/>
              </a:solidFill>
              <a:latin typeface="Helvetica" pitchFamily="2" charset="0"/>
            </a:endParaRPr>
          </a:p>
          <a:p>
            <a:r>
              <a:rPr lang="en-US" sz="1400" cap="none" dirty="0">
                <a:solidFill>
                  <a:srgbClr val="2B2B2A"/>
                </a:solidFill>
                <a:latin typeface="Helvetica" pitchFamily="2" charset="0"/>
              </a:rPr>
              <a:t>Brand’s can tap into the emotional ‘drama’ the big screen generates.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599670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i="1" u="none" strike="noStrike" kern="1200" baseline="0" dirty="0">
                <a:solidFill>
                  <a:schemeClr val="tx1"/>
                </a:solidFill>
                <a:latin typeface="+mn-lt"/>
                <a:ea typeface="+mn-ea"/>
                <a:cs typeface="+mn-cs"/>
              </a:rPr>
              <a:t>Mission 16-34: Launch, Land, Impact </a:t>
            </a:r>
            <a:r>
              <a:rPr lang="en-GB" sz="1300" b="0" i="0" u="none" strike="noStrike" kern="1200" baseline="0" dirty="0">
                <a:solidFill>
                  <a:schemeClr val="tx1"/>
                </a:solidFill>
                <a:latin typeface="+mn-lt"/>
                <a:ea typeface="+mn-ea"/>
                <a:cs typeface="+mn-cs"/>
              </a:rPr>
              <a:t>is the fourth edition of DCM’s industry-leading </a:t>
            </a:r>
            <a:r>
              <a:rPr lang="en-GB" sz="1300" b="1" i="1" u="none" strike="noStrike" kern="1200" baseline="0" dirty="0">
                <a:solidFill>
                  <a:schemeClr val="tx1"/>
                </a:solidFill>
                <a:latin typeface="+mn-lt"/>
                <a:ea typeface="+mn-ea"/>
                <a:cs typeface="+mn-cs"/>
              </a:rPr>
              <a:t>Building Box Office Brands</a:t>
            </a:r>
            <a:r>
              <a:rPr lang="en-GB" sz="1300" b="0" i="1" u="none" strike="noStrike" kern="1200" baseline="0" dirty="0">
                <a:solidFill>
                  <a:schemeClr val="tx1"/>
                </a:solidFill>
                <a:latin typeface="+mn-lt"/>
                <a:ea typeface="+mn-ea"/>
                <a:cs typeface="+mn-cs"/>
              </a:rPr>
              <a:t> </a:t>
            </a:r>
            <a:r>
              <a:rPr lang="en-GB" sz="1300" b="0" i="0" u="none" strike="noStrike" kern="1200" baseline="0" dirty="0">
                <a:solidFill>
                  <a:schemeClr val="tx1"/>
                </a:solidFill>
                <a:latin typeface="+mn-lt"/>
                <a:ea typeface="+mn-ea"/>
                <a:cs typeface="+mn-cs"/>
              </a:rPr>
              <a:t>series. </a:t>
            </a:r>
          </a:p>
          <a:p>
            <a:endParaRPr lang="en-GB" sz="1300" b="0" i="0" u="none" strike="noStrike" kern="1200" baseline="0" dirty="0">
              <a:solidFill>
                <a:schemeClr val="tx1"/>
              </a:solidFill>
              <a:latin typeface="+mn-lt"/>
              <a:ea typeface="+mn-ea"/>
              <a:cs typeface="+mn-cs"/>
            </a:endParaRPr>
          </a:p>
          <a:p>
            <a:r>
              <a:rPr lang="en-GB" sz="1300" b="0" i="0" u="none" strike="noStrike" kern="1200" baseline="0" dirty="0">
                <a:solidFill>
                  <a:schemeClr val="tx1"/>
                </a:solidFill>
                <a:latin typeface="+mn-lt"/>
                <a:ea typeface="+mn-ea"/>
                <a:cs typeface="+mn-cs"/>
              </a:rPr>
              <a:t>Created in partnership with independent insight and strategy agency </a:t>
            </a:r>
            <a:r>
              <a:rPr lang="en-GB" sz="1300" b="0" i="0" u="none" strike="noStrike" kern="1200" baseline="0" dirty="0" err="1">
                <a:solidFill>
                  <a:schemeClr val="tx1"/>
                </a:solidFill>
                <a:latin typeface="+mn-lt"/>
                <a:ea typeface="+mn-ea"/>
                <a:cs typeface="+mn-cs"/>
              </a:rPr>
              <a:t>Differentology</a:t>
            </a:r>
            <a:r>
              <a:rPr lang="en-GB" sz="1300" b="0" i="0" u="none" strike="noStrike" kern="1200" baseline="0" dirty="0">
                <a:solidFill>
                  <a:schemeClr val="tx1"/>
                </a:solidFill>
                <a:latin typeface="+mn-lt"/>
                <a:ea typeface="+mn-ea"/>
                <a:cs typeface="+mn-cs"/>
              </a:rPr>
              <a:t>, the study explores the different roles that AV media play in the lives of young people and how cinema helps brands launch and land their messages with impact.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00834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amongst this all, there’s a key challenge for advertisers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18689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amongst this all, there’s a key challenge for advertisers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32290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0" i="0" u="none" strike="noStrike" kern="1200" baseline="0" dirty="0">
                <a:solidFill>
                  <a:schemeClr val="tx1"/>
                </a:solidFill>
                <a:latin typeface="+mn-lt"/>
                <a:ea typeface="+mn-ea"/>
                <a:cs typeface="+mn-cs"/>
              </a:rPr>
              <a:t>One thousand 16-34s were asked to select descriptions they most associated with viewing AV content. These are the top three per channel... </a:t>
            </a:r>
          </a:p>
          <a:p>
            <a:endParaRPr lang="en-GB" sz="1300" b="1" i="0" u="none" strike="noStrike" kern="1200" cap="none" spc="-100" baseline="0" dirty="0">
              <a:solidFill>
                <a:schemeClr val="tx1"/>
              </a:solidFill>
              <a:latin typeface="+mn-lt"/>
              <a:ea typeface="+mn-ea"/>
              <a:cs typeface="+mn-cs"/>
            </a:endParaRPr>
          </a:p>
          <a:p>
            <a:r>
              <a:rPr lang="en-US" sz="1400" b="1" cap="none" spc="-100" dirty="0">
                <a:solidFill>
                  <a:schemeClr val="tx1">
                    <a:lumMod val="85000"/>
                    <a:lumOff val="15000"/>
                  </a:schemeClr>
                </a:solidFill>
                <a:latin typeface="Helvetica" pitchFamily="2" charset="0"/>
              </a:rPr>
              <a:t>At a basic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rgbClr val="2B2B2A"/>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Live TV provides a comforting accompaniment.</a:t>
            </a:r>
            <a:endParaRPr lang="en-GB" sz="900" b="0" dirty="0">
              <a:solidFill>
                <a:srgbClr val="2B2B2A"/>
              </a:solidFill>
              <a:latin typeface="Helvetica" pitchFamily="2" charset="0"/>
            </a:endParaRP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VOD is the place to binge on favourite shows.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YouTube is a temporary escape from other tasks.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Videos on Social Media are far more spontaneous and often given less attention.</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Cinema is a highly attentive, shared experience, providing quality content.</a:t>
            </a:r>
            <a:endParaRPr lang="en-GB" sz="900" b="0" dirty="0">
              <a:solidFill>
                <a:srgbClr val="2B2B2A"/>
              </a:solidFill>
              <a:latin typeface="Helvetica" pitchFamily="2" charset="0"/>
            </a:endParaRP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074790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056055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01179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727337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713234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56515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45787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62197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502564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21109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0" i="0" u="none" strike="noStrike" kern="1200" baseline="0" dirty="0">
                <a:solidFill>
                  <a:schemeClr val="tx1"/>
                </a:solidFill>
                <a:latin typeface="+mn-lt"/>
                <a:ea typeface="+mn-ea"/>
                <a:cs typeface="+mn-cs"/>
              </a:rPr>
              <a:t>One thousand 16-34s were asked to select descriptions they most associated with viewing AV content. These are the top three per channel... </a:t>
            </a:r>
          </a:p>
          <a:p>
            <a:endParaRPr lang="en-GB" sz="1300" b="1" i="0" u="none" strike="noStrike" kern="1200" cap="none" spc="-100" baseline="0" dirty="0">
              <a:solidFill>
                <a:schemeClr val="tx1"/>
              </a:solidFill>
              <a:latin typeface="+mn-lt"/>
              <a:ea typeface="+mn-ea"/>
              <a:cs typeface="+mn-cs"/>
            </a:endParaRPr>
          </a:p>
          <a:p>
            <a:r>
              <a:rPr lang="en-US" sz="1400" b="1" cap="none" spc="-100" dirty="0">
                <a:solidFill>
                  <a:schemeClr val="tx1">
                    <a:lumMod val="85000"/>
                    <a:lumOff val="15000"/>
                  </a:schemeClr>
                </a:solidFill>
                <a:latin typeface="Helvetica" pitchFamily="2" charset="0"/>
              </a:rPr>
              <a:t>At a basic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rgbClr val="2B2B2A"/>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Live TV provides a comforting accompaniment.</a:t>
            </a:r>
            <a:endParaRPr lang="en-GB" sz="900" b="0" dirty="0">
              <a:solidFill>
                <a:srgbClr val="2B2B2A"/>
              </a:solidFill>
              <a:latin typeface="Helvetica" pitchFamily="2" charset="0"/>
            </a:endParaRP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VOD is the place to binge on favourite shows.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YouTube is a temporary escape from other tasks.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Videos on Social Media are far more spontaneous and often given less attention.</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Cinema is a highly attentive, shared experience, providing quality content.</a:t>
            </a:r>
            <a:endParaRPr lang="en-GB" sz="900" b="0" dirty="0">
              <a:solidFill>
                <a:srgbClr val="2B2B2A"/>
              </a:solidFill>
              <a:latin typeface="Helvetica" pitchFamily="2" charset="0"/>
            </a:endParaRP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618511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33160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97482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39311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22662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442749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794856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784651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778358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484229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91026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39039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7002151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218700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8722981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4106458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i="1" u="none" strike="noStrike" kern="1200" baseline="0" dirty="0">
                <a:solidFill>
                  <a:schemeClr val="tx1"/>
                </a:solidFill>
                <a:latin typeface="+mn-lt"/>
                <a:ea typeface="+mn-ea"/>
                <a:cs typeface="+mn-cs"/>
              </a:rPr>
              <a:t>Mission 16-34: Launch, Land, Impact </a:t>
            </a:r>
            <a:r>
              <a:rPr lang="en-GB" sz="1300" b="0" i="0" u="none" strike="noStrike" kern="1200" baseline="0" dirty="0">
                <a:solidFill>
                  <a:schemeClr val="tx1"/>
                </a:solidFill>
                <a:latin typeface="+mn-lt"/>
                <a:ea typeface="+mn-ea"/>
                <a:cs typeface="+mn-cs"/>
              </a:rPr>
              <a:t>is the fourth edition of DCM’s industry-leading </a:t>
            </a:r>
            <a:r>
              <a:rPr lang="en-GB" sz="1300" b="1" i="1" u="none" strike="noStrike" kern="1200" baseline="0" dirty="0">
                <a:solidFill>
                  <a:schemeClr val="tx1"/>
                </a:solidFill>
                <a:latin typeface="+mn-lt"/>
                <a:ea typeface="+mn-ea"/>
                <a:cs typeface="+mn-cs"/>
              </a:rPr>
              <a:t>Building Box Office Brands</a:t>
            </a:r>
            <a:r>
              <a:rPr lang="en-GB" sz="1300" b="0" i="1" u="none" strike="noStrike" kern="1200" baseline="0" dirty="0">
                <a:solidFill>
                  <a:schemeClr val="tx1"/>
                </a:solidFill>
                <a:latin typeface="+mn-lt"/>
                <a:ea typeface="+mn-ea"/>
                <a:cs typeface="+mn-cs"/>
              </a:rPr>
              <a:t> </a:t>
            </a:r>
            <a:r>
              <a:rPr lang="en-GB" sz="1300" b="0" i="0" u="none" strike="noStrike" kern="1200" baseline="0" dirty="0">
                <a:solidFill>
                  <a:schemeClr val="tx1"/>
                </a:solidFill>
                <a:latin typeface="+mn-lt"/>
                <a:ea typeface="+mn-ea"/>
                <a:cs typeface="+mn-cs"/>
              </a:rPr>
              <a:t>series. </a:t>
            </a:r>
          </a:p>
          <a:p>
            <a:endParaRPr lang="en-GB" sz="1300" b="0" i="0" u="none" strike="noStrike" kern="1200" baseline="0" dirty="0">
              <a:solidFill>
                <a:schemeClr val="tx1"/>
              </a:solidFill>
              <a:latin typeface="+mn-lt"/>
              <a:ea typeface="+mn-ea"/>
              <a:cs typeface="+mn-cs"/>
            </a:endParaRPr>
          </a:p>
          <a:p>
            <a:r>
              <a:rPr lang="en-GB" sz="1300" b="0" i="0" u="none" strike="noStrike" kern="1200" baseline="0" dirty="0">
                <a:solidFill>
                  <a:schemeClr val="tx1"/>
                </a:solidFill>
                <a:latin typeface="+mn-lt"/>
                <a:ea typeface="+mn-ea"/>
                <a:cs typeface="+mn-cs"/>
              </a:rPr>
              <a:t>Created in partnership with independent insight and strategy agency </a:t>
            </a:r>
            <a:r>
              <a:rPr lang="en-GB" sz="1300" b="0" i="0" u="none" strike="noStrike" kern="1200" baseline="0" dirty="0" err="1">
                <a:solidFill>
                  <a:schemeClr val="tx1"/>
                </a:solidFill>
                <a:latin typeface="+mn-lt"/>
                <a:ea typeface="+mn-ea"/>
                <a:cs typeface="+mn-cs"/>
              </a:rPr>
              <a:t>Differentology</a:t>
            </a:r>
            <a:r>
              <a:rPr lang="en-GB" sz="1300" b="0" i="0" u="none" strike="noStrike" kern="1200" baseline="0" dirty="0">
                <a:solidFill>
                  <a:schemeClr val="tx1"/>
                </a:solidFill>
                <a:latin typeface="+mn-lt"/>
                <a:ea typeface="+mn-ea"/>
                <a:cs typeface="+mn-cs"/>
              </a:rPr>
              <a:t>, the study explores the different roles that AV media play in the lives of young people and how cinema helps brands launch and land their messages with impact.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312970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amongst this all, there’s a key challenge for advertisers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9746827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0" i="0" u="none" strike="noStrike" kern="1200" baseline="0" dirty="0">
                <a:solidFill>
                  <a:schemeClr val="tx1"/>
                </a:solidFill>
                <a:latin typeface="+mn-lt"/>
                <a:ea typeface="+mn-ea"/>
                <a:cs typeface="+mn-cs"/>
              </a:rPr>
              <a:t>One thousand 16-34s were asked to select descriptions they most associated with viewing AV content. These are the top three per channel... </a:t>
            </a:r>
          </a:p>
          <a:p>
            <a:endParaRPr lang="en-GB" sz="1300" b="1" i="0" u="none" strike="noStrike" kern="1200" cap="none" spc="-100" baseline="0" dirty="0">
              <a:solidFill>
                <a:schemeClr val="tx1"/>
              </a:solidFill>
              <a:latin typeface="+mn-lt"/>
              <a:ea typeface="+mn-ea"/>
              <a:cs typeface="+mn-cs"/>
            </a:endParaRPr>
          </a:p>
          <a:p>
            <a:r>
              <a:rPr lang="en-US" sz="1400" b="1" cap="none" spc="-100" dirty="0">
                <a:solidFill>
                  <a:schemeClr val="tx1">
                    <a:lumMod val="85000"/>
                    <a:lumOff val="15000"/>
                  </a:schemeClr>
                </a:solidFill>
                <a:latin typeface="Helvetica" pitchFamily="2" charset="0"/>
              </a:rPr>
              <a:t>At a basic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rgbClr val="2B2B2A"/>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Live TV provides a comforting accompaniment.</a:t>
            </a:r>
            <a:endParaRPr lang="en-GB" sz="900" b="0" dirty="0">
              <a:solidFill>
                <a:srgbClr val="2B2B2A"/>
              </a:solidFill>
              <a:latin typeface="Helvetica" pitchFamily="2" charset="0"/>
            </a:endParaRP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VOD is the place to binge on favourite shows.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YouTube is a temporary escape from other tasks.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Videos on Social Media are far more spontaneous and often given less attention.</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Cinema is a highly attentive, shared experience, providing quality content.</a:t>
            </a:r>
            <a:endParaRPr lang="en-GB" sz="900" b="0" dirty="0">
              <a:solidFill>
                <a:srgbClr val="2B2B2A"/>
              </a:solidFill>
              <a:latin typeface="Helvetica" pitchFamily="2" charset="0"/>
            </a:endParaRP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691395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44567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cap="none" dirty="0">
                <a:solidFill>
                  <a:srgbClr val="2B2B2A"/>
                </a:solidFill>
                <a:latin typeface="Helvetica" pitchFamily="2" charset="0"/>
              </a:rPr>
              <a:t>Cinema adverts engage 16-34s in a narrative which elicits a powerful human response.</a:t>
            </a:r>
          </a:p>
          <a:p>
            <a:endParaRPr lang="en-US" sz="1400" cap="none" dirty="0">
              <a:solidFill>
                <a:srgbClr val="2B2B2A"/>
              </a:solidFill>
              <a:latin typeface="Helvetica" pitchFamily="2" charset="0"/>
            </a:endParaRPr>
          </a:p>
          <a:p>
            <a:r>
              <a:rPr lang="en-US" sz="1400" cap="none" dirty="0">
                <a:solidFill>
                  <a:srgbClr val="2B2B2A"/>
                </a:solidFill>
                <a:latin typeface="Helvetica" pitchFamily="2" charset="0"/>
              </a:rPr>
              <a:t>Brand’s can tap into the emotional ‘drama’ the big screen generates.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3547398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i="1" u="none" strike="noStrike" kern="1200" baseline="0" dirty="0">
                <a:solidFill>
                  <a:schemeClr val="tx1"/>
                </a:solidFill>
                <a:latin typeface="+mn-lt"/>
                <a:ea typeface="+mn-ea"/>
                <a:cs typeface="+mn-cs"/>
              </a:rPr>
              <a:t>Mission 16-34: Launch, Land, Impact </a:t>
            </a:r>
            <a:r>
              <a:rPr lang="en-GB" sz="1300" b="0" i="0" u="none" strike="noStrike" kern="1200" baseline="0" dirty="0">
                <a:solidFill>
                  <a:schemeClr val="tx1"/>
                </a:solidFill>
                <a:latin typeface="+mn-lt"/>
                <a:ea typeface="+mn-ea"/>
                <a:cs typeface="+mn-cs"/>
              </a:rPr>
              <a:t>is the fourth edition of DCM’s industry-leading </a:t>
            </a:r>
            <a:r>
              <a:rPr lang="en-GB" sz="1300" b="1" i="1" u="none" strike="noStrike" kern="1200" baseline="0" dirty="0">
                <a:solidFill>
                  <a:schemeClr val="tx1"/>
                </a:solidFill>
                <a:latin typeface="+mn-lt"/>
                <a:ea typeface="+mn-ea"/>
                <a:cs typeface="+mn-cs"/>
              </a:rPr>
              <a:t>Building Box Office Brands</a:t>
            </a:r>
            <a:r>
              <a:rPr lang="en-GB" sz="1300" b="0" i="1" u="none" strike="noStrike" kern="1200" baseline="0" dirty="0">
                <a:solidFill>
                  <a:schemeClr val="tx1"/>
                </a:solidFill>
                <a:latin typeface="+mn-lt"/>
                <a:ea typeface="+mn-ea"/>
                <a:cs typeface="+mn-cs"/>
              </a:rPr>
              <a:t> </a:t>
            </a:r>
            <a:r>
              <a:rPr lang="en-GB" sz="1300" b="0" i="0" u="none" strike="noStrike" kern="1200" baseline="0" dirty="0">
                <a:solidFill>
                  <a:schemeClr val="tx1"/>
                </a:solidFill>
                <a:latin typeface="+mn-lt"/>
                <a:ea typeface="+mn-ea"/>
                <a:cs typeface="+mn-cs"/>
              </a:rPr>
              <a:t>series. </a:t>
            </a:r>
          </a:p>
          <a:p>
            <a:endParaRPr lang="en-GB" sz="1300" b="0" i="0" u="none" strike="noStrike" kern="1200" baseline="0" dirty="0">
              <a:solidFill>
                <a:schemeClr val="tx1"/>
              </a:solidFill>
              <a:latin typeface="+mn-lt"/>
              <a:ea typeface="+mn-ea"/>
              <a:cs typeface="+mn-cs"/>
            </a:endParaRPr>
          </a:p>
          <a:p>
            <a:r>
              <a:rPr lang="en-GB" sz="1300" b="0" i="0" u="none" strike="noStrike" kern="1200" baseline="0" dirty="0">
                <a:solidFill>
                  <a:schemeClr val="tx1"/>
                </a:solidFill>
                <a:latin typeface="+mn-lt"/>
                <a:ea typeface="+mn-ea"/>
                <a:cs typeface="+mn-cs"/>
              </a:rPr>
              <a:t>Created in partnership with independent insight and strategy agency </a:t>
            </a:r>
            <a:r>
              <a:rPr lang="en-GB" sz="1300" b="0" i="0" u="none" strike="noStrike" kern="1200" baseline="0" dirty="0" err="1">
                <a:solidFill>
                  <a:schemeClr val="tx1"/>
                </a:solidFill>
                <a:latin typeface="+mn-lt"/>
                <a:ea typeface="+mn-ea"/>
                <a:cs typeface="+mn-cs"/>
              </a:rPr>
              <a:t>Differentology</a:t>
            </a:r>
            <a:r>
              <a:rPr lang="en-GB" sz="1300" b="0" i="0" u="none" strike="noStrike" kern="1200" baseline="0" dirty="0">
                <a:solidFill>
                  <a:schemeClr val="tx1"/>
                </a:solidFill>
                <a:latin typeface="+mn-lt"/>
                <a:ea typeface="+mn-ea"/>
                <a:cs typeface="+mn-cs"/>
              </a:rPr>
              <a:t>, the study explores the different roles that AV media play in the lives of young people and how cinema helps brands launch and land their messages with impact.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2786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cap="none" dirty="0">
                <a:solidFill>
                  <a:schemeClr val="tx1">
                    <a:lumMod val="85000"/>
                    <a:lumOff val="15000"/>
                  </a:schemeClr>
                </a:solidFill>
                <a:latin typeface="Helvetica" pitchFamily="2" charset="0"/>
              </a:rPr>
              <a:t>The longer </a:t>
            </a:r>
            <a:r>
              <a:rPr lang="en-US" sz="1400" b="1" cap="none" dirty="0">
                <a:solidFill>
                  <a:schemeClr val="tx1">
                    <a:lumMod val="85000"/>
                    <a:lumOff val="15000"/>
                  </a:schemeClr>
                </a:solidFill>
                <a:latin typeface="Helvetica" pitchFamily="2" charset="0"/>
              </a:rPr>
              <a:t>length</a:t>
            </a:r>
            <a:r>
              <a:rPr lang="en-US" sz="1400" cap="none" dirty="0">
                <a:solidFill>
                  <a:schemeClr val="tx1">
                    <a:lumMod val="85000"/>
                    <a:lumOff val="15000"/>
                  </a:schemeClr>
                </a:solidFill>
                <a:latin typeface="Helvetica" pitchFamily="2" charset="0"/>
              </a:rPr>
              <a:t> of cinema adverts is more welcomed by viewers than is the case in any other medium.</a:t>
            </a:r>
          </a:p>
          <a:p>
            <a:endParaRPr lang="en-US" sz="1400" cap="none" dirty="0">
              <a:solidFill>
                <a:schemeClr val="tx1">
                  <a:lumMod val="85000"/>
                  <a:lumOff val="15000"/>
                </a:schemeClr>
              </a:solidFill>
              <a:latin typeface="Helvetica" pitchFamily="2" charset="0"/>
            </a:endParaRPr>
          </a:p>
          <a:p>
            <a:r>
              <a:rPr lang="en-US" sz="1400" cap="none" dirty="0">
                <a:solidFill>
                  <a:schemeClr val="tx1">
                    <a:lumMod val="85000"/>
                    <a:lumOff val="15000"/>
                  </a:schemeClr>
                </a:solidFill>
                <a:latin typeface="Helvetica" pitchFamily="2" charset="0"/>
              </a:rPr>
              <a:t>Viewers are primed already to get ‘lost’ within a story – and the advert break acts as a warm-up for the longer and deeper stories to come.</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0797998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amongst this all, there’s a key challenge for advertisers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62101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0" i="0" u="none" strike="noStrike" kern="1200" baseline="0" dirty="0">
                <a:solidFill>
                  <a:schemeClr val="tx1"/>
                </a:solidFill>
                <a:latin typeface="+mn-lt"/>
                <a:ea typeface="+mn-ea"/>
                <a:cs typeface="+mn-cs"/>
              </a:rPr>
              <a:t>One thousand 16-34s were asked to select descriptions they most associated with viewing AV content. These are the top three per channel... </a:t>
            </a:r>
          </a:p>
          <a:p>
            <a:endParaRPr lang="en-GB" sz="1300" b="1" i="0" u="none" strike="noStrike" kern="1200" cap="none" spc="-100" baseline="0" dirty="0">
              <a:solidFill>
                <a:schemeClr val="tx1"/>
              </a:solidFill>
              <a:latin typeface="+mn-lt"/>
              <a:ea typeface="+mn-ea"/>
              <a:cs typeface="+mn-cs"/>
            </a:endParaRPr>
          </a:p>
          <a:p>
            <a:r>
              <a:rPr lang="en-US" sz="1400" b="1" cap="none" spc="-100" dirty="0">
                <a:solidFill>
                  <a:schemeClr val="tx1">
                    <a:lumMod val="85000"/>
                    <a:lumOff val="15000"/>
                  </a:schemeClr>
                </a:solidFill>
                <a:latin typeface="Helvetica" pitchFamily="2" charset="0"/>
              </a:rPr>
              <a:t>At a basic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rgbClr val="2B2B2A"/>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Live TV provides a comforting accompaniment.</a:t>
            </a:r>
            <a:endParaRPr lang="en-GB" sz="900" b="0" dirty="0">
              <a:solidFill>
                <a:srgbClr val="2B2B2A"/>
              </a:solidFill>
              <a:latin typeface="Helvetica" pitchFamily="2" charset="0"/>
            </a:endParaRP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VOD is the place to binge on favourite shows.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YouTube is a temporary escape from other tasks.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Videos on Social Media are far more spontaneous and often given less attention.</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Cinema is a highly attentive, shared experience, providing quality content.</a:t>
            </a:r>
            <a:endParaRPr lang="en-GB" sz="900" b="0" dirty="0">
              <a:solidFill>
                <a:srgbClr val="2B2B2A"/>
              </a:solidFill>
              <a:latin typeface="Helvetica" pitchFamily="2" charset="0"/>
            </a:endParaRP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806153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200771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658532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focus groups one cinemagoer referred to experience of entering the screen as entering into a “bubble” – and almost three quarters of the 16-34 audience agree that a trip a cinema places them into a bubble where the outside world can’t intrude. </a:t>
            </a:r>
          </a:p>
          <a:p>
            <a:endParaRPr lang="en-US" sz="1600" dirty="0"/>
          </a:p>
          <a:p>
            <a:r>
              <a:rPr lang="en-US" sz="1600" dirty="0"/>
              <a:t>This true escapism is welcomed by the audience and the benefit for advertisers is that cinema ads are actually seen as part of the experience – that cinemagoers pay attention to and often actually engage with, talking to their friends/family/partner about them while they’re watching. </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21657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cap="none" dirty="0">
                <a:solidFill>
                  <a:srgbClr val="2B2B2A"/>
                </a:solidFill>
                <a:latin typeface="Helvetica" pitchFamily="2" charset="0"/>
              </a:rPr>
              <a:t>Cinema adverts engage 16-34s in a narrative which elicits a powerful human response.</a:t>
            </a:r>
          </a:p>
          <a:p>
            <a:endParaRPr lang="en-US" sz="1400" cap="none" dirty="0">
              <a:solidFill>
                <a:srgbClr val="2B2B2A"/>
              </a:solidFill>
              <a:latin typeface="Helvetica" pitchFamily="2" charset="0"/>
            </a:endParaRPr>
          </a:p>
          <a:p>
            <a:r>
              <a:rPr lang="en-US" sz="1400" cap="none" dirty="0">
                <a:solidFill>
                  <a:srgbClr val="2B2B2A"/>
                </a:solidFill>
                <a:latin typeface="Helvetica" pitchFamily="2" charset="0"/>
              </a:rPr>
              <a:t>Brand’s can tap into the emotional ‘drama’ the big screen generates.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980376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i="1" u="none" strike="noStrike" kern="1200" baseline="0" dirty="0">
                <a:solidFill>
                  <a:schemeClr val="tx1"/>
                </a:solidFill>
                <a:latin typeface="+mn-lt"/>
                <a:ea typeface="+mn-ea"/>
                <a:cs typeface="+mn-cs"/>
              </a:rPr>
              <a:t>Mission 16-34: Launch, Land, Impact </a:t>
            </a:r>
            <a:r>
              <a:rPr lang="en-GB" sz="1300" b="0" i="0" u="none" strike="noStrike" kern="1200" baseline="0" dirty="0">
                <a:solidFill>
                  <a:schemeClr val="tx1"/>
                </a:solidFill>
                <a:latin typeface="+mn-lt"/>
                <a:ea typeface="+mn-ea"/>
                <a:cs typeface="+mn-cs"/>
              </a:rPr>
              <a:t>is the fourth edition of DCM’s industry-leading </a:t>
            </a:r>
            <a:r>
              <a:rPr lang="en-GB" sz="1300" b="1" i="1" u="none" strike="noStrike" kern="1200" baseline="0" dirty="0">
                <a:solidFill>
                  <a:schemeClr val="tx1"/>
                </a:solidFill>
                <a:latin typeface="+mn-lt"/>
                <a:ea typeface="+mn-ea"/>
                <a:cs typeface="+mn-cs"/>
              </a:rPr>
              <a:t>Building Box Office Brands</a:t>
            </a:r>
            <a:r>
              <a:rPr lang="en-GB" sz="1300" b="0" i="1" u="none" strike="noStrike" kern="1200" baseline="0" dirty="0">
                <a:solidFill>
                  <a:schemeClr val="tx1"/>
                </a:solidFill>
                <a:latin typeface="+mn-lt"/>
                <a:ea typeface="+mn-ea"/>
                <a:cs typeface="+mn-cs"/>
              </a:rPr>
              <a:t> </a:t>
            </a:r>
            <a:r>
              <a:rPr lang="en-GB" sz="1300" b="0" i="0" u="none" strike="noStrike" kern="1200" baseline="0" dirty="0">
                <a:solidFill>
                  <a:schemeClr val="tx1"/>
                </a:solidFill>
                <a:latin typeface="+mn-lt"/>
                <a:ea typeface="+mn-ea"/>
                <a:cs typeface="+mn-cs"/>
              </a:rPr>
              <a:t>series. </a:t>
            </a:r>
          </a:p>
          <a:p>
            <a:endParaRPr lang="en-GB" sz="1300" b="0" i="0" u="none" strike="noStrike" kern="1200" baseline="0" dirty="0">
              <a:solidFill>
                <a:schemeClr val="tx1"/>
              </a:solidFill>
              <a:latin typeface="+mn-lt"/>
              <a:ea typeface="+mn-ea"/>
              <a:cs typeface="+mn-cs"/>
            </a:endParaRPr>
          </a:p>
          <a:p>
            <a:r>
              <a:rPr lang="en-GB" sz="1300" b="0" i="0" u="none" strike="noStrike" kern="1200" baseline="0" dirty="0">
                <a:solidFill>
                  <a:schemeClr val="tx1"/>
                </a:solidFill>
                <a:latin typeface="+mn-lt"/>
                <a:ea typeface="+mn-ea"/>
                <a:cs typeface="+mn-cs"/>
              </a:rPr>
              <a:t>Created in partnership with independent insight and strategy agency </a:t>
            </a:r>
            <a:r>
              <a:rPr lang="en-GB" sz="1300" b="0" i="0" u="none" strike="noStrike" kern="1200" baseline="0" dirty="0" err="1">
                <a:solidFill>
                  <a:schemeClr val="tx1"/>
                </a:solidFill>
                <a:latin typeface="+mn-lt"/>
                <a:ea typeface="+mn-ea"/>
                <a:cs typeface="+mn-cs"/>
              </a:rPr>
              <a:t>Differentology</a:t>
            </a:r>
            <a:r>
              <a:rPr lang="en-GB" sz="1300" b="0" i="0" u="none" strike="noStrike" kern="1200" baseline="0" dirty="0">
                <a:solidFill>
                  <a:schemeClr val="tx1"/>
                </a:solidFill>
                <a:latin typeface="+mn-lt"/>
                <a:ea typeface="+mn-ea"/>
                <a:cs typeface="+mn-cs"/>
              </a:rPr>
              <a:t>, the study explores the different roles that AV media play in the lives of young people and how cinema helps brands launch and land their messages with impact.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76299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amongst this all, there’s a key challenge for advertisers</a:t>
            </a: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233046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0" i="0" u="none" strike="noStrike" kern="1200" baseline="0" dirty="0">
                <a:solidFill>
                  <a:schemeClr val="tx1"/>
                </a:solidFill>
                <a:latin typeface="+mn-lt"/>
                <a:ea typeface="+mn-ea"/>
                <a:cs typeface="+mn-cs"/>
              </a:rPr>
              <a:t>One thousand 16-34s were asked to select descriptions they most associated with viewing AV content. These are the top three per channel... </a:t>
            </a:r>
          </a:p>
          <a:p>
            <a:endParaRPr lang="en-GB" sz="1300" b="1" i="0" u="none" strike="noStrike" kern="1200" cap="none" spc="-100" baseline="0" dirty="0">
              <a:solidFill>
                <a:schemeClr val="tx1"/>
              </a:solidFill>
              <a:latin typeface="+mn-lt"/>
              <a:ea typeface="+mn-ea"/>
              <a:cs typeface="+mn-cs"/>
            </a:endParaRPr>
          </a:p>
          <a:p>
            <a:r>
              <a:rPr lang="en-US" sz="1400" b="1" cap="none" spc="-100" dirty="0">
                <a:solidFill>
                  <a:schemeClr val="tx1">
                    <a:lumMod val="85000"/>
                    <a:lumOff val="15000"/>
                  </a:schemeClr>
                </a:solidFill>
                <a:latin typeface="Helvetica" pitchFamily="2" charset="0"/>
              </a:rPr>
              <a:t>At a basic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dirty="0">
              <a:solidFill>
                <a:srgbClr val="2B2B2A"/>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Live TV provides a comforting accompaniment.</a:t>
            </a:r>
            <a:endParaRPr lang="en-GB" sz="900" b="0" dirty="0">
              <a:solidFill>
                <a:srgbClr val="2B2B2A"/>
              </a:solidFill>
              <a:latin typeface="Helvetica" pitchFamily="2" charset="0"/>
            </a:endParaRP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VOD is the place to binge on favourite shows.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YouTube is a temporary escape from other tasks.</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Videos on Social Media are far more spontaneous and often given less attention.</a:t>
            </a:r>
          </a:p>
          <a:p>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rgbClr val="2B2B2A"/>
                </a:solidFill>
                <a:latin typeface="Helvetica" pitchFamily="2" charset="0"/>
              </a:rPr>
              <a:t>Cinema is a highly attentive, shared experience, providing quality content.</a:t>
            </a:r>
            <a:endParaRPr lang="en-GB" sz="900" b="0" dirty="0">
              <a:solidFill>
                <a:srgbClr val="2B2B2A"/>
              </a:solidFill>
              <a:latin typeface="Helvetica" pitchFamily="2" charset="0"/>
            </a:endParaRPr>
          </a:p>
          <a:p>
            <a:endParaRPr lang="en-US" sz="1400"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4268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7.xml"/><Relationship Id="rId1" Type="http://schemas.openxmlformats.org/officeDocument/2006/relationships/vmlDrawing" Target="../drawings/vmlDrawing106.vml"/><Relationship Id="rId6" Type="http://schemas.openxmlformats.org/officeDocument/2006/relationships/image" Target="../media/image7.emf"/><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0.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0.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1.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2.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121.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3.xml"/><Relationship Id="rId1" Type="http://schemas.openxmlformats.org/officeDocument/2006/relationships/vmlDrawing" Target="../drawings/vmlDrawing122.vml"/><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5.xml"/><Relationship Id="rId1" Type="http://schemas.openxmlformats.org/officeDocument/2006/relationships/vmlDrawing" Target="../drawings/vmlDrawing124.vml"/><Relationship Id="rId5" Type="http://schemas.openxmlformats.org/officeDocument/2006/relationships/image" Target="../media/image1.emf"/><Relationship Id="rId4" Type="http://schemas.openxmlformats.org/officeDocument/2006/relationships/oleObject" Target="../embeddings/oleObject124.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6.xml"/><Relationship Id="rId1" Type="http://schemas.openxmlformats.org/officeDocument/2006/relationships/vmlDrawing" Target="../drawings/vmlDrawing125.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7.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8.xml"/><Relationship Id="rId1" Type="http://schemas.openxmlformats.org/officeDocument/2006/relationships/vmlDrawing" Target="../drawings/vmlDrawing127.v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9.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0.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1.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2.xml"/><Relationship Id="rId1" Type="http://schemas.openxmlformats.org/officeDocument/2006/relationships/vmlDrawing" Target="../drawings/vmlDrawing131.vml"/><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3.xml"/><Relationship Id="rId1" Type="http://schemas.openxmlformats.org/officeDocument/2006/relationships/vmlDrawing" Target="../drawings/vmlDrawing132.vml"/><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4.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5.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6.xml"/><Relationship Id="rId1" Type="http://schemas.openxmlformats.org/officeDocument/2006/relationships/vmlDrawing" Target="../drawings/vmlDrawing135.vml"/><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7.xml"/><Relationship Id="rId1" Type="http://schemas.openxmlformats.org/officeDocument/2006/relationships/vmlDrawing" Target="../drawings/vmlDrawing136.vml"/><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8.xml"/><Relationship Id="rId1" Type="http://schemas.openxmlformats.org/officeDocument/2006/relationships/vmlDrawing" Target="../drawings/vmlDrawing137.vml"/><Relationship Id="rId5" Type="http://schemas.openxmlformats.org/officeDocument/2006/relationships/image" Target="../media/image1.emf"/><Relationship Id="rId4" Type="http://schemas.openxmlformats.org/officeDocument/2006/relationships/oleObject" Target="../embeddings/oleObject137.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9.xml"/><Relationship Id="rId1" Type="http://schemas.openxmlformats.org/officeDocument/2006/relationships/vmlDrawing" Target="../drawings/vmlDrawing138.vml"/><Relationship Id="rId5" Type="http://schemas.openxmlformats.org/officeDocument/2006/relationships/image" Target="../media/image1.emf"/><Relationship Id="rId4" Type="http://schemas.openxmlformats.org/officeDocument/2006/relationships/oleObject" Target="../embeddings/oleObject138.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40.xml"/><Relationship Id="rId1" Type="http://schemas.openxmlformats.org/officeDocument/2006/relationships/vmlDrawing" Target="../drawings/vmlDrawing139.vml"/><Relationship Id="rId5" Type="http://schemas.openxmlformats.org/officeDocument/2006/relationships/image" Target="../media/image1.emf"/><Relationship Id="rId4" Type="http://schemas.openxmlformats.org/officeDocument/2006/relationships/oleObject" Target="../embeddings/oleObject139.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41.xml"/><Relationship Id="rId1" Type="http://schemas.openxmlformats.org/officeDocument/2006/relationships/vmlDrawing" Target="../drawings/vmlDrawing140.vml"/><Relationship Id="rId5" Type="http://schemas.openxmlformats.org/officeDocument/2006/relationships/image" Target="../media/image1.emf"/><Relationship Id="rId4" Type="http://schemas.openxmlformats.org/officeDocument/2006/relationships/oleObject" Target="../embeddings/oleObject14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7.emf"/><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7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5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3" name="Picture 12"/>
          <p:cNvPicPr>
            <a:picLocks noChangeAspect="1"/>
          </p:cNvPicPr>
          <p:nvPr userDrawn="1"/>
        </p:nvPicPr>
        <p:blipFill rotWithShape="1">
          <a:blip r:embed="rId6" cstate="print">
            <a:alphaModFix/>
            <a:extLst>
              <a:ext uri="{28A0092B-C50C-407E-A947-70E740481C1C}">
                <a14:useLocalDpi xmlns:a14="http://schemas.microsoft.com/office/drawing/2010/main"/>
              </a:ext>
            </a:extLst>
          </a:blip>
          <a:srcRect l="2459" t="6436" r="69250" b="88379"/>
          <a:stretch/>
        </p:blipFill>
        <p:spPr>
          <a:xfrm>
            <a:off x="0" y="390524"/>
            <a:ext cx="3449240" cy="355601"/>
          </a:xfrm>
          <a:prstGeom prst="rect">
            <a:avLst/>
          </a:prstGeom>
        </p:spPr>
      </p:pic>
    </p:spTree>
    <p:extLst>
      <p:ext uri="{BB962C8B-B14F-4D97-AF65-F5344CB8AC3E}">
        <p14:creationId xmlns:p14="http://schemas.microsoft.com/office/powerpoint/2010/main" val="292362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9574"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7797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0598"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58080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162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0067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264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5486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3670"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2045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4694"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900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571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23411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674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87132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776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2621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1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879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8059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81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7293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83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08319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86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80040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22886"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0756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910"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69819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93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51245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697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552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8002"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4491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026"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1017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43"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05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3349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07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21665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098"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9438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22"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64237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4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7711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17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5700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19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59679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21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7998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824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05903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266"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1990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36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029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70004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1314"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84479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2338"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66955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336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7628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39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15"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3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46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56598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48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4458" y="5786517"/>
            <a:ext cx="12305338" cy="455176"/>
          </a:xfrm>
          <a:prstGeom prst="rect">
            <a:avLst/>
          </a:prstGeom>
        </p:spPr>
        <p:txBody>
          <a:bodyPr/>
          <a:lstStyle>
            <a:lvl1pPr marL="0" indent="0" algn="l">
              <a:lnSpc>
                <a:spcPts val="15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1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253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3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2320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5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67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0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2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5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79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2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4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7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89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1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9943"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7"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802393"/>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9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imagery </a:t>
            </a:r>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03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cxnSp>
        <p:nvCxnSpPr>
          <p:cNvPr id="7" name="Straight Connector 6"/>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6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5148264"/>
            <a:ext cx="4670102" cy="176847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2267" y="5226050"/>
            <a:ext cx="4173879" cy="1460500"/>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5" name="Straight Connector 14"/>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0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5657" y="4102418"/>
            <a:ext cx="4170490" cy="246729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3" name="Straight Connector 12"/>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3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Rectangle 15"/>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407025"/>
          </a:xfrm>
          <a:solidFill>
            <a:srgbClr val="DFDEDE"/>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15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395413"/>
            <a:ext cx="12695650" cy="4854575"/>
          </a:xfrm>
          <a:solidFill>
            <a:srgbClr val="DFDEDE"/>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54208" y="6338248"/>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54208" y="6515700"/>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bwMode="gray">
          <a:xfrm>
            <a:off x="381060" y="1395414"/>
            <a:ext cx="12695650" cy="5407025"/>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1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0" name="Rectangle 19"/>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7" name="Text Placeholder 16"/>
          <p:cNvSpPr>
            <a:spLocks noGrp="1"/>
          </p:cNvSpPr>
          <p:nvPr>
            <p:ph type="body" sz="quarter" idx="20"/>
          </p:nvPr>
        </p:nvSpPr>
        <p:spPr bwMode="gray">
          <a:xfrm>
            <a:off x="-1" y="5148264"/>
            <a:ext cx="4670102" cy="165417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9" hasCustomPrompt="1"/>
          </p:nvPr>
        </p:nvSpPr>
        <p:spPr bwMode="gray">
          <a:xfrm>
            <a:off x="381061" y="5218430"/>
            <a:ext cx="4145086" cy="1031558"/>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397272"/>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0"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9" hasCustomPrompt="1"/>
          </p:nvPr>
        </p:nvSpPr>
        <p:spPr bwMode="gray">
          <a:xfrm>
            <a:off x="367041" y="4148139"/>
            <a:ext cx="4159104" cy="154781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3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6" y="15849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2545" y="1895312"/>
            <a:ext cx="4148197" cy="4354677"/>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Picture Placeholder 13"/>
          <p:cNvSpPr>
            <a:spLocks noGrp="1"/>
          </p:cNvSpPr>
          <p:nvPr>
            <p:ph type="pic" sz="quarter" idx="18" hasCustomPrompt="1"/>
          </p:nvPr>
        </p:nvSpPr>
        <p:spPr bwMode="gray">
          <a:xfrm>
            <a:off x="4670103" y="1395413"/>
            <a:ext cx="8406608" cy="4854576"/>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25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395413"/>
            <a:ext cx="4119682"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60736"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60736" y="6265909"/>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71689" y="1395413"/>
            <a:ext cx="4113860"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5" name="Text Placeholder 13"/>
          <p:cNvSpPr>
            <a:spLocks noGrp="1"/>
          </p:cNvSpPr>
          <p:nvPr>
            <p:ph type="body" sz="quarter" idx="20" hasCustomPrompt="1"/>
          </p:nvPr>
        </p:nvSpPr>
        <p:spPr bwMode="gray">
          <a:xfrm>
            <a:off x="4656786"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56786"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395413"/>
            <a:ext cx="4130268"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8" name="Text Placeholder 13"/>
          <p:cNvSpPr>
            <a:spLocks noGrp="1"/>
          </p:cNvSpPr>
          <p:nvPr>
            <p:ph type="body" sz="quarter" idx="23" hasCustomPrompt="1"/>
          </p:nvPr>
        </p:nvSpPr>
        <p:spPr bwMode="gray">
          <a:xfrm>
            <a:off x="8911094"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11094"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27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704525"/>
            <a:ext cx="1992098"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Text Placeholder 13"/>
          <p:cNvSpPr>
            <a:spLocks noGrp="1"/>
          </p:cNvSpPr>
          <p:nvPr>
            <p:ph type="body" sz="quarter" idx="17" hasCustomPrompt="1"/>
          </p:nvPr>
        </p:nvSpPr>
        <p:spPr bwMode="gray">
          <a:xfrm>
            <a:off x="381060" y="4134929"/>
            <a:ext cx="1992098" cy="248390"/>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5" name="Text Placeholder 13"/>
          <p:cNvSpPr>
            <a:spLocks noGrp="1"/>
          </p:cNvSpPr>
          <p:nvPr>
            <p:ph type="body" sz="quarter" idx="18" hasCustomPrompt="1"/>
          </p:nvPr>
        </p:nvSpPr>
        <p:spPr bwMode="gray">
          <a:xfrm>
            <a:off x="381061" y="4312382"/>
            <a:ext cx="1987378"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7" name="Picture Placeholder 13"/>
          <p:cNvSpPr>
            <a:spLocks noGrp="1"/>
          </p:cNvSpPr>
          <p:nvPr>
            <p:ph type="pic" sz="quarter" idx="19" hasCustomPrompt="1"/>
          </p:nvPr>
        </p:nvSpPr>
        <p:spPr bwMode="gray">
          <a:xfrm>
            <a:off x="2531931" y="2806107"/>
            <a:ext cx="1992314"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8" name="Text Placeholder 13"/>
          <p:cNvSpPr>
            <a:spLocks noGrp="1"/>
          </p:cNvSpPr>
          <p:nvPr>
            <p:ph type="body" sz="quarter" idx="20" hasCustomPrompt="1"/>
          </p:nvPr>
        </p:nvSpPr>
        <p:spPr bwMode="gray">
          <a:xfrm>
            <a:off x="2531931" y="5245685"/>
            <a:ext cx="1964145"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21" hasCustomPrompt="1"/>
          </p:nvPr>
        </p:nvSpPr>
        <p:spPr bwMode="gray">
          <a:xfrm>
            <a:off x="2531931" y="5423137"/>
            <a:ext cx="1964145"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1" name="Picture Placeholder 13"/>
          <p:cNvSpPr>
            <a:spLocks noGrp="1"/>
          </p:cNvSpPr>
          <p:nvPr>
            <p:ph type="pic" sz="quarter" idx="22" hasCustomPrompt="1"/>
          </p:nvPr>
        </p:nvSpPr>
        <p:spPr bwMode="gray">
          <a:xfrm>
            <a:off x="4670101" y="1704527"/>
            <a:ext cx="1992314" cy="2312709"/>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2" name="Text Placeholder 13"/>
          <p:cNvSpPr>
            <a:spLocks noGrp="1"/>
          </p:cNvSpPr>
          <p:nvPr>
            <p:ph type="body" sz="quarter" idx="23" hasCustomPrompt="1"/>
          </p:nvPr>
        </p:nvSpPr>
        <p:spPr bwMode="gray">
          <a:xfrm>
            <a:off x="4670102" y="4134929"/>
            <a:ext cx="198998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24" hasCustomPrompt="1"/>
          </p:nvPr>
        </p:nvSpPr>
        <p:spPr bwMode="gray">
          <a:xfrm>
            <a:off x="4670102" y="4312382"/>
            <a:ext cx="198998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5" name="Picture Placeholder 13"/>
          <p:cNvSpPr>
            <a:spLocks noGrp="1"/>
          </p:cNvSpPr>
          <p:nvPr>
            <p:ph type="pic" sz="quarter" idx="25" hasCustomPrompt="1"/>
          </p:nvPr>
        </p:nvSpPr>
        <p:spPr bwMode="gray">
          <a:xfrm>
            <a:off x="6804489" y="2806107"/>
            <a:ext cx="1981061"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6" name="Text Placeholder 13"/>
          <p:cNvSpPr>
            <a:spLocks noGrp="1"/>
          </p:cNvSpPr>
          <p:nvPr>
            <p:ph type="body" sz="quarter" idx="26" hasCustomPrompt="1"/>
          </p:nvPr>
        </p:nvSpPr>
        <p:spPr bwMode="gray">
          <a:xfrm>
            <a:off x="6804489" y="5245685"/>
            <a:ext cx="198106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27" hasCustomPrompt="1"/>
          </p:nvPr>
        </p:nvSpPr>
        <p:spPr bwMode="gray">
          <a:xfrm>
            <a:off x="6804489" y="5423138"/>
            <a:ext cx="198106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28" hasCustomPrompt="1"/>
          </p:nvPr>
        </p:nvSpPr>
        <p:spPr bwMode="gray">
          <a:xfrm>
            <a:off x="8946441" y="1704525"/>
            <a:ext cx="1992314"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0" name="Text Placeholder 13"/>
          <p:cNvSpPr>
            <a:spLocks noGrp="1"/>
          </p:cNvSpPr>
          <p:nvPr>
            <p:ph type="body" sz="quarter" idx="29" hasCustomPrompt="1"/>
          </p:nvPr>
        </p:nvSpPr>
        <p:spPr bwMode="gray">
          <a:xfrm>
            <a:off x="8946441" y="4133355"/>
            <a:ext cx="198574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0" hasCustomPrompt="1"/>
          </p:nvPr>
        </p:nvSpPr>
        <p:spPr bwMode="gray">
          <a:xfrm>
            <a:off x="8946441" y="4310808"/>
            <a:ext cx="198574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3" name="Picture Placeholder 13"/>
          <p:cNvSpPr>
            <a:spLocks noGrp="1"/>
          </p:cNvSpPr>
          <p:nvPr>
            <p:ph type="pic" sz="quarter" idx="31" hasCustomPrompt="1"/>
          </p:nvPr>
        </p:nvSpPr>
        <p:spPr bwMode="gray">
          <a:xfrm>
            <a:off x="11097313" y="2804534"/>
            <a:ext cx="1992314" cy="2335342"/>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4" name="Text Placeholder 13"/>
          <p:cNvSpPr>
            <a:spLocks noGrp="1"/>
          </p:cNvSpPr>
          <p:nvPr>
            <p:ph type="body" sz="quarter" idx="32" hasCustomPrompt="1"/>
          </p:nvPr>
        </p:nvSpPr>
        <p:spPr bwMode="gray">
          <a:xfrm>
            <a:off x="11097313" y="5244110"/>
            <a:ext cx="197939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3" hasCustomPrompt="1"/>
          </p:nvPr>
        </p:nvSpPr>
        <p:spPr bwMode="gray">
          <a:xfrm>
            <a:off x="11097313" y="5421563"/>
            <a:ext cx="197939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0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946276"/>
            <a:ext cx="4145086"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76317" y="4695144"/>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4872593"/>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81696" y="1946276"/>
            <a:ext cx="4103854"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5" name="Text Placeholder 13"/>
          <p:cNvSpPr>
            <a:spLocks noGrp="1"/>
          </p:cNvSpPr>
          <p:nvPr>
            <p:ph type="body" sz="quarter" idx="20" hasCustomPrompt="1"/>
          </p:nvPr>
        </p:nvSpPr>
        <p:spPr bwMode="gray">
          <a:xfrm>
            <a:off x="4676954" y="4695144"/>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4872593"/>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946276"/>
            <a:ext cx="4130268"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8941699" y="4695144"/>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4872593"/>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468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13"/>
          <p:cNvSpPr>
            <a:spLocks noGrp="1"/>
          </p:cNvSpPr>
          <p:nvPr>
            <p:ph type="body" sz="quarter" idx="27" hasCustomPrompt="1"/>
          </p:nvPr>
        </p:nvSpPr>
        <p:spPr bwMode="gray">
          <a:xfrm>
            <a:off x="4683308"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7" name="Text Placeholder 13"/>
          <p:cNvSpPr>
            <a:spLocks noGrp="1"/>
          </p:cNvSpPr>
          <p:nvPr>
            <p:ph type="body" sz="quarter" idx="28" hasCustomPrompt="1"/>
          </p:nvPr>
        </p:nvSpPr>
        <p:spPr bwMode="gray">
          <a:xfrm>
            <a:off x="4683308" y="1590998"/>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8" name="Text Placeholder 13"/>
          <p:cNvSpPr>
            <a:spLocks noGrp="1"/>
          </p:cNvSpPr>
          <p:nvPr>
            <p:ph type="body" sz="quarter" idx="29" hasCustomPrompt="1"/>
          </p:nvPr>
        </p:nvSpPr>
        <p:spPr bwMode="gray">
          <a:xfrm>
            <a:off x="8856323"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9" name="Text Placeholder 13"/>
          <p:cNvSpPr>
            <a:spLocks noGrp="1"/>
          </p:cNvSpPr>
          <p:nvPr>
            <p:ph type="body" sz="quarter" idx="30" hasCustomPrompt="1"/>
          </p:nvPr>
        </p:nvSpPr>
        <p:spPr bwMode="gray">
          <a:xfrm>
            <a:off x="8856323" y="1589424"/>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2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Picture Placeholder 13"/>
          <p:cNvSpPr>
            <a:spLocks noGrp="1"/>
          </p:cNvSpPr>
          <p:nvPr>
            <p:ph type="pic" sz="quarter" idx="22" hasCustomPrompt="1"/>
          </p:nvPr>
        </p:nvSpPr>
        <p:spPr bwMode="gray">
          <a:xfrm>
            <a:off x="6803621" y="1946275"/>
            <a:ext cx="4128567" cy="2655889"/>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hasCustomPrompt="1"/>
          </p:nvPr>
        </p:nvSpPr>
        <p:spPr bwMode="gray">
          <a:xfrm>
            <a:off x="3613870" y="1946276"/>
            <a:ext cx="3046212" cy="3749675"/>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hasCustomPrompt="1"/>
          </p:nvPr>
        </p:nvSpPr>
        <p:spPr bwMode="gray">
          <a:xfrm>
            <a:off x="11097315" y="1946276"/>
            <a:ext cx="1979396" cy="1547812"/>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1" name="Picture Placeholder 13"/>
          <p:cNvSpPr>
            <a:spLocks noGrp="1"/>
          </p:cNvSpPr>
          <p:nvPr>
            <p:ph type="pic" sz="quarter" idx="28" hasCustomPrompt="1"/>
          </p:nvPr>
        </p:nvSpPr>
        <p:spPr bwMode="gray">
          <a:xfrm>
            <a:off x="11072191" y="4102376"/>
            <a:ext cx="1979396" cy="1593574"/>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hasCustomPrompt="1"/>
          </p:nvPr>
        </p:nvSpPr>
        <p:spPr bwMode="gray">
          <a:xfrm>
            <a:off x="392654" y="4102374"/>
            <a:ext cx="3055940" cy="1593577"/>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hasCustomPrompt="1"/>
          </p:nvPr>
        </p:nvSpPr>
        <p:spPr bwMode="gray">
          <a:xfrm>
            <a:off x="392654" y="1946278"/>
            <a:ext cx="3055940" cy="1547810"/>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37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6802438"/>
          </a:xfrm>
          <a:solidFill>
            <a:schemeClr val="accent5">
              <a:lumMod val="60000"/>
              <a:lumOff val="40000"/>
            </a:schemeClr>
          </a:solidFill>
        </p:spPr>
        <p:txBody>
          <a:bodyPr tIns="2520000" anchor="t"/>
          <a:lstStyle>
            <a:lvl1pPr algn="ctr">
              <a:buNone/>
              <a:defRPr>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3" y="6917309"/>
            <a:ext cx="879606"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1441"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0950"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40458"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cxnSp>
        <p:nvCxnSpPr>
          <p:cNvPr id="29" name="Straight Connector 28"/>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39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400">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2" y="6918217"/>
            <a:ext cx="916662"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9487"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8988"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21679"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4"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1"/>
            <a:ext cx="13442950" cy="7561263"/>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4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7" name="Media Placeholder 46"/>
          <p:cNvSpPr>
            <a:spLocks noGrp="1"/>
          </p:cNvSpPr>
          <p:nvPr>
            <p:ph type="media" sz="quarter" idx="10" hasCustomPrompt="1"/>
          </p:nvPr>
        </p:nvSpPr>
        <p:spPr bwMode="gray">
          <a:xfrm>
            <a:off x="2531932" y="1395413"/>
            <a:ext cx="8400256" cy="485457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4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5"/>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hasCustomPrompt="1"/>
          </p:nvPr>
        </p:nvSpPr>
        <p:spPr bwMode="gray">
          <a:xfrm>
            <a:off x="-1" y="852140"/>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47" name="Media Placeholder 46"/>
          <p:cNvSpPr>
            <a:spLocks noGrp="1"/>
          </p:cNvSpPr>
          <p:nvPr>
            <p:ph type="media" sz="quarter" idx="10" hasCustomPrompt="1"/>
          </p:nvPr>
        </p:nvSpPr>
        <p:spPr bwMode="gray">
          <a:xfrm>
            <a:off x="376755"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Media Placeholder 46"/>
          <p:cNvSpPr>
            <a:spLocks noGrp="1"/>
          </p:cNvSpPr>
          <p:nvPr>
            <p:ph type="media" sz="quarter" idx="16" hasCustomPrompt="1"/>
          </p:nvPr>
        </p:nvSpPr>
        <p:spPr bwMode="gray">
          <a:xfrm>
            <a:off x="4665329"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8" name="Media Placeholder 46"/>
          <p:cNvSpPr>
            <a:spLocks noGrp="1"/>
          </p:cNvSpPr>
          <p:nvPr>
            <p:ph type="media" sz="quarter" idx="17" hasCustomPrompt="1"/>
          </p:nvPr>
        </p:nvSpPr>
        <p:spPr bwMode="gray">
          <a:xfrm>
            <a:off x="8953903"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1" name="Media Placeholder 46"/>
          <p:cNvSpPr>
            <a:spLocks noGrp="1"/>
          </p:cNvSpPr>
          <p:nvPr>
            <p:ph type="media" sz="quarter" idx="18" hasCustomPrompt="1"/>
          </p:nvPr>
        </p:nvSpPr>
        <p:spPr bwMode="gray">
          <a:xfrm>
            <a:off x="376755"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3" name="Media Placeholder 46"/>
          <p:cNvSpPr>
            <a:spLocks noGrp="1"/>
          </p:cNvSpPr>
          <p:nvPr>
            <p:ph type="media" sz="quarter" idx="19" hasCustomPrompt="1"/>
          </p:nvPr>
        </p:nvSpPr>
        <p:spPr bwMode="gray">
          <a:xfrm>
            <a:off x="4665329"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4" name="Media Placeholder 46"/>
          <p:cNvSpPr>
            <a:spLocks noGrp="1"/>
          </p:cNvSpPr>
          <p:nvPr>
            <p:ph type="media" sz="quarter" idx="20" hasCustomPrompt="1"/>
          </p:nvPr>
        </p:nvSpPr>
        <p:spPr bwMode="gray">
          <a:xfrm>
            <a:off x="8953903"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hasCustomPrompt="1"/>
          </p:nvPr>
        </p:nvSpPr>
        <p:spPr bwMode="gray">
          <a:xfrm>
            <a:off x="381060" y="1395414"/>
            <a:ext cx="12695650" cy="540702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6" name="Straight Connector 15"/>
          <p:cNvCxnSpPr>
            <a:stCxn id="15" idx="1"/>
            <a:endCxn id="15" idx="3"/>
          </p:cNvCxnSpPr>
          <p:nvPr userDrawn="1"/>
        </p:nvCxnSpPr>
        <p:spPr bwMode="gray">
          <a:xfrm>
            <a:off x="1" y="6802438"/>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59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1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63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66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38614" y="34482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68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42610" y="344893"/>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38776"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3735"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bwMode="gray">
          <a:xfrm>
            <a:off x="365918" y="5103814"/>
            <a:ext cx="12331696" cy="709383"/>
          </a:xfrm>
        </p:spPr>
        <p:txBody>
          <a:bodyPr wrap="square" anchor="t" anchorCtr="0"/>
          <a:lstStyle>
            <a:lvl1pPr algn="l">
              <a:lnSpc>
                <a:spcPts val="6000"/>
              </a:lnSpc>
              <a:defRPr sz="6600"/>
            </a:lvl1pPr>
          </a:lstStyle>
          <a:p>
            <a:r>
              <a:rPr lang="en-US" dirty="0"/>
              <a:t>THANK YOU</a:t>
            </a:r>
          </a:p>
        </p:txBody>
      </p:sp>
      <p:sp>
        <p:nvSpPr>
          <p:cNvPr id="8" name="Picture Placeholder 10"/>
          <p:cNvSpPr>
            <a:spLocks noGrp="1"/>
          </p:cNvSpPr>
          <p:nvPr>
            <p:ph type="pic" sz="quarter" idx="16"/>
          </p:nvPr>
        </p:nvSpPr>
        <p:spPr bwMode="gray">
          <a:xfrm>
            <a:off x="1" y="7"/>
            <a:ext cx="13442950" cy="4560250"/>
          </a:xfrm>
          <a:solidFill>
            <a:schemeClr val="accent5"/>
          </a:solidFill>
          <a:ln>
            <a:noFill/>
          </a:ln>
        </p:spPr>
        <p:txBody>
          <a:bodyPr tIns="1440000" anchor="t" anchorCtr="0"/>
          <a:lstStyle>
            <a:lvl1pPr algn="ctr">
              <a:buNone/>
              <a:defRPr>
                <a:solidFill>
                  <a:srgbClr val="000000"/>
                </a:solidFill>
              </a:defRPr>
            </a:lvl1pPr>
          </a:lstStyle>
          <a:p>
            <a:r>
              <a:rPr lang="en-US"/>
              <a:t>Click icon to add picture</a:t>
            </a:r>
            <a:endParaRPr lang="en-US" dirty="0"/>
          </a:p>
        </p:txBody>
      </p:sp>
    </p:spTree>
    <p:extLst>
      <p:ext uri="{BB962C8B-B14F-4D97-AF65-F5344CB8AC3E}">
        <p14:creationId xmlns:p14="http://schemas.microsoft.com/office/powerpoint/2010/main" val="147100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680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4634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7831"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07670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885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9203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987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671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0903"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61007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192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1818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0027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295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44295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397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386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499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5" y="1395415"/>
            <a:ext cx="10555363" cy="4300537"/>
          </a:xfrm>
          <a:ln w="6350" cmpd="sng">
            <a:noFill/>
            <a:prstDash val="lgDash"/>
          </a:ln>
        </p:spPr>
        <p:txBody>
          <a:bodyPr anchor="ctr" anchorCtr="1"/>
          <a:lstStyle>
            <a:lvl1pPr algn="ctr">
              <a:lnSpc>
                <a:spcPts val="6599"/>
              </a:lnSpc>
              <a:buNone/>
              <a:defRPr sz="6599"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2892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602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2656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3922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2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3247"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5849-9170-45E6-8B17-0C6AB2856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1E5149-8DB0-46AF-B6EC-0DC9E1023FD4}"/>
              </a:ext>
            </a:extLst>
          </p:cNvPr>
          <p:cNvSpPr>
            <a:spLocks noGrp="1"/>
          </p:cNvSpPr>
          <p:nvPr>
            <p:ph type="dt" sz="half" idx="10"/>
          </p:nvPr>
        </p:nvSpPr>
        <p:spPr/>
        <p:txBody>
          <a:bodyPr/>
          <a:lstStyle/>
          <a:p>
            <a:fld id="{F128B0F6-A883-4665-B699-C1EA9F3E5937}" type="datetimeFigureOut">
              <a:rPr lang="en-GB" smtClean="0"/>
              <a:t>02/09/2020</a:t>
            </a:fld>
            <a:endParaRPr lang="en-GB"/>
          </a:p>
        </p:txBody>
      </p:sp>
      <p:sp>
        <p:nvSpPr>
          <p:cNvPr id="4" name="Footer Placeholder 3">
            <a:extLst>
              <a:ext uri="{FF2B5EF4-FFF2-40B4-BE49-F238E27FC236}">
                <a16:creationId xmlns:a16="http://schemas.microsoft.com/office/drawing/2014/main" id="{DE45E549-9552-498A-AD91-80D96D12A2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E4AFC5-63B7-4DA5-9CB9-9A7FFFFFA9D0}"/>
              </a:ext>
            </a:extLst>
          </p:cNvPr>
          <p:cNvSpPr>
            <a:spLocks noGrp="1"/>
          </p:cNvSpPr>
          <p:nvPr>
            <p:ph type="sldNum" sz="quarter" idx="12"/>
          </p:nvPr>
        </p:nvSpPr>
        <p:spPr/>
        <p:txBody>
          <a:bodyPr/>
          <a:lstStyle/>
          <a:p>
            <a:fld id="{672353F4-4D0A-4965-8C8F-CBECCE7B8296}" type="slidenum">
              <a:rPr lang="en-GB" smtClean="0"/>
              <a:t>‹#›</a:t>
            </a:fld>
            <a:endParaRPr lang="en-GB"/>
          </a:p>
        </p:txBody>
      </p:sp>
    </p:spTree>
    <p:extLst>
      <p:ext uri="{BB962C8B-B14F-4D97-AF65-F5344CB8AC3E}">
        <p14:creationId xmlns:p14="http://schemas.microsoft.com/office/powerpoint/2010/main" val="4259495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80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l="2459" t="3595" r="68462" b="84596"/>
          <a:stretch/>
        </p:blipFill>
        <p:spPr>
          <a:xfrm>
            <a:off x="0" y="195941"/>
            <a:ext cx="3545263" cy="809897"/>
          </a:xfrm>
          <a:prstGeom prst="rect">
            <a:avLst/>
          </a:prstGeom>
        </p:spPr>
      </p:pic>
    </p:spTree>
    <p:extLst>
      <p:ext uri="{BB962C8B-B14F-4D97-AF65-F5344CB8AC3E}">
        <p14:creationId xmlns:p14="http://schemas.microsoft.com/office/powerpoint/2010/main" val="26402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90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3" name="Picture 12"/>
          <p:cNvPicPr>
            <a:picLocks noChangeAspect="1"/>
          </p:cNvPicPr>
          <p:nvPr userDrawn="1"/>
        </p:nvPicPr>
        <p:blipFill rotWithShape="1">
          <a:blip r:embed="rId6" cstate="print">
            <a:alphaModFix/>
            <a:extLst>
              <a:ext uri="{28A0092B-C50C-407E-A947-70E740481C1C}">
                <a14:useLocalDpi xmlns:a14="http://schemas.microsoft.com/office/drawing/2010/main" val="0"/>
              </a:ext>
            </a:extLst>
          </a:blip>
          <a:srcRect l="2459" t="6436" r="69250" b="88379"/>
          <a:stretch/>
        </p:blipFill>
        <p:spPr>
          <a:xfrm>
            <a:off x="0" y="390524"/>
            <a:ext cx="3449240" cy="355601"/>
          </a:xfrm>
          <a:prstGeom prst="rect">
            <a:avLst/>
          </a:prstGeom>
        </p:spPr>
      </p:pic>
    </p:spTree>
    <p:extLst>
      <p:ext uri="{BB962C8B-B14F-4D97-AF65-F5344CB8AC3E}">
        <p14:creationId xmlns:p14="http://schemas.microsoft.com/office/powerpoint/2010/main" val="286641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011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5272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114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6225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16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519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319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128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421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656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523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613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26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8475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802738"/>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28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247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1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650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33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0474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35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4895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38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839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0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00699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431"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925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4455"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8837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47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6785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752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127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oleObject" Target="../embeddings/oleObject74.bin"/><Relationship Id="rId2" Type="http://schemas.openxmlformats.org/officeDocument/2006/relationships/slideLayout" Target="../slideLayouts/slideLayout69.xml"/><Relationship Id="rId16" Type="http://schemas.openxmlformats.org/officeDocument/2006/relationships/tags" Target="../tags/tag7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vmlDrawing" Target="../drawings/vmlDrawing74.vml"/><Relationship Id="rId10" Type="http://schemas.openxmlformats.org/officeDocument/2006/relationships/slideLayout" Target="../slideLayouts/slideLayout77.xml"/><Relationship Id="rId19" Type="http://schemas.openxmlformats.org/officeDocument/2006/relationships/image" Target="../media/image2.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ags" Target="../tags/tag86.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5.emf"/><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vmlDrawing" Target="../drawings/vmlDrawing85.v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image" Target="../media/image4.png"/><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image" Target="../media/image1.emf"/><Relationship Id="rId10" Type="http://schemas.openxmlformats.org/officeDocument/2006/relationships/slideLayout" Target="../slideLayouts/slideLayout90.xml"/><Relationship Id="rId19" Type="http://schemas.openxmlformats.org/officeDocument/2006/relationships/theme" Target="../theme/theme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oleObject" Target="../embeddings/oleObject85.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21" Type="http://schemas.openxmlformats.org/officeDocument/2006/relationships/tags" Target="../tags/tag105.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image" Target="../media/image4.png"/><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vmlDrawing" Target="../drawings/vmlDrawing104.v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image" Target="../media/image5.emf"/><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image" Target="../media/image1.emf"/><Relationship Id="rId10" Type="http://schemas.openxmlformats.org/officeDocument/2006/relationships/slideLayout" Target="../slideLayouts/slideLayout108.xml"/><Relationship Id="rId19" Type="http://schemas.openxmlformats.org/officeDocument/2006/relationships/theme" Target="../theme/theme12.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oleObject" Target="../embeddings/oleObject104.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13.xml"/><Relationship Id="rId3" Type="http://schemas.openxmlformats.org/officeDocument/2006/relationships/slideLayout" Target="../slideLayouts/slideLayout119.xml"/><Relationship Id="rId21" Type="http://schemas.openxmlformats.org/officeDocument/2006/relationships/oleObject" Target="../embeddings/oleObject123.bin"/><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tags" Target="../tags/tag124.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image" Target="../media/image4.png"/><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image" Target="../media/image5.emf"/><Relationship Id="rId10" Type="http://schemas.openxmlformats.org/officeDocument/2006/relationships/slideLayout" Target="../slideLayouts/slideLayout126.xml"/><Relationship Id="rId19" Type="http://schemas.openxmlformats.org/officeDocument/2006/relationships/vmlDrawing" Target="../drawings/vmlDrawing123.v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emf"/><Relationship Id="rId2" Type="http://schemas.openxmlformats.org/officeDocument/2006/relationships/slideLayout" Target="../slideLayouts/slideLayout12.xml"/><Relationship Id="rId16" Type="http://schemas.openxmlformats.org/officeDocument/2006/relationships/oleObject" Target="../embeddings/oleObject12.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1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ags" Target="../tags/tag24.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vmlDrawing" Target="../drawings/vmlDrawing23.v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em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emf"/><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oleObject" Target="../embeddings/oleObject2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oleObject" Target="../embeddings/oleObject42.bin"/><Relationship Id="rId2" Type="http://schemas.openxmlformats.org/officeDocument/2006/relationships/slideLayout" Target="../slideLayouts/slideLayout42.xml"/><Relationship Id="rId16" Type="http://schemas.openxmlformats.org/officeDocument/2006/relationships/tags" Target="../tags/tag4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vmlDrawing" Target="../drawings/vmlDrawing42.vml"/><Relationship Id="rId10" Type="http://schemas.openxmlformats.org/officeDocument/2006/relationships/slideLayout" Target="../slideLayouts/slideLayout50.xml"/><Relationship Id="rId19" Type="http://schemas.openxmlformats.org/officeDocument/2006/relationships/image" Target="../media/image2.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oleObject" Target="../embeddings/oleObject56.bin"/><Relationship Id="rId5" Type="http://schemas.openxmlformats.org/officeDocument/2006/relationships/tags" Target="../tags/tag57.xml"/><Relationship Id="rId4" Type="http://schemas.openxmlformats.org/officeDocument/2006/relationships/vmlDrawing" Target="../drawings/vmlDrawing56.v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59.vml"/><Relationship Id="rId3" Type="http://schemas.openxmlformats.org/officeDocument/2006/relationships/slideLayout" Target="../slideLayouts/slideLayout58.xml"/><Relationship Id="rId7" Type="http://schemas.openxmlformats.org/officeDocument/2006/relationships/theme" Target="../theme/theme6.xml"/><Relationship Id="rId12" Type="http://schemas.openxmlformats.org/officeDocument/2006/relationships/image" Target="../media/image2.emf"/><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emf"/><Relationship Id="rId5" Type="http://schemas.openxmlformats.org/officeDocument/2006/relationships/slideLayout" Target="../slideLayouts/slideLayout60.xml"/><Relationship Id="rId10" Type="http://schemas.openxmlformats.org/officeDocument/2006/relationships/oleObject" Target="../embeddings/oleObject59.bin"/><Relationship Id="rId4" Type="http://schemas.openxmlformats.org/officeDocument/2006/relationships/slideLayout" Target="../slideLayouts/slideLayout59.xml"/><Relationship Id="rId9" Type="http://schemas.openxmlformats.org/officeDocument/2006/relationships/tags" Target="../tags/tag60.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slideLayout" Target="../slideLayouts/slideLayout64.xml"/><Relationship Id="rId7" Type="http://schemas.openxmlformats.org/officeDocument/2006/relationships/vmlDrawing" Target="../drawings/vmlDrawing65.v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7.xml"/><Relationship Id="rId11" Type="http://schemas.openxmlformats.org/officeDocument/2006/relationships/image" Target="../media/image2.emf"/><Relationship Id="rId5" Type="http://schemas.openxmlformats.org/officeDocument/2006/relationships/slideLayout" Target="../slideLayouts/slideLayout66.xml"/><Relationship Id="rId10" Type="http://schemas.openxmlformats.org/officeDocument/2006/relationships/image" Target="../media/image1.emf"/><Relationship Id="rId4" Type="http://schemas.openxmlformats.org/officeDocument/2006/relationships/slideLayout" Target="../slideLayouts/slideLayout65.xml"/><Relationship Id="rId9" Type="http://schemas.openxmlformats.org/officeDocument/2006/relationships/oleObject" Target="../embeddings/oleObject65.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71.vml"/><Relationship Id="rId7" Type="http://schemas.openxmlformats.org/officeDocument/2006/relationships/image" Target="../media/image2.emf"/><Relationship Id="rId2" Type="http://schemas.openxmlformats.org/officeDocument/2006/relationships/theme" Target="../theme/theme8.xml"/><Relationship Id="rId1" Type="http://schemas.openxmlformats.org/officeDocument/2006/relationships/slideLayout" Target="../slideLayouts/slideLayout67.x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tags" Target="../tags/tag72.xml"/></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vmlDrawing" Target="../drawings/vmlDrawing73.vml"/><Relationship Id="rId1" Type="http://schemas.openxmlformats.org/officeDocument/2006/relationships/theme" Target="../theme/theme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7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31"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3" y="1751"/>
          <a:ext cx="2154" cy="1749"/>
        </p:xfrm>
        <a:graphic>
          <a:graphicData uri="http://schemas.openxmlformats.org/presentationml/2006/ole">
            <mc:AlternateContent xmlns:mc="http://schemas.openxmlformats.org/markup-compatibility/2006">
              <mc:Choice xmlns:v="urn:schemas-microsoft-com:vml" Requires="v">
                <p:oleObj spid="_x0000_s75783"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3" y="1751"/>
                        <a:ext cx="2154" cy="174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9"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2"/>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7"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99002051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8"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07"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07" rtl="0" eaLnBrk="1" latinLnBrk="0" hangingPunct="1">
        <a:lnSpc>
          <a:spcPts val="1899"/>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807" rtl="0" eaLnBrk="1" latinLnBrk="0" hangingPunct="1">
        <a:lnSpc>
          <a:spcPts val="1899"/>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807"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07" rtl="0" eaLnBrk="1" latinLnBrk="0" hangingPunct="1">
        <a:lnSpc>
          <a:spcPts val="1599"/>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07"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97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6pPr>
      <a:lvl7pPr marL="3125878"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7pPr>
      <a:lvl8pPr marL="360678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8pPr>
      <a:lvl9pPr marL="4087687"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9pPr>
    </p:bodyStyle>
    <p:otherStyle>
      <a:defPPr>
        <a:defRPr lang="en-US"/>
      </a:defPPr>
      <a:lvl1pPr marL="0" algn="l" defTabSz="961807" rtl="0" eaLnBrk="1" latinLnBrk="0" hangingPunct="1">
        <a:defRPr sz="1899" kern="1200">
          <a:solidFill>
            <a:schemeClr val="tx1"/>
          </a:solidFill>
          <a:latin typeface="+mn-lt"/>
          <a:ea typeface="+mn-ea"/>
          <a:cs typeface="+mn-cs"/>
        </a:defRPr>
      </a:lvl1pPr>
      <a:lvl2pPr marL="480905" algn="l" defTabSz="961807" rtl="0" eaLnBrk="1" latinLnBrk="0" hangingPunct="1">
        <a:defRPr sz="1899" kern="1200">
          <a:solidFill>
            <a:schemeClr val="tx1"/>
          </a:solidFill>
          <a:latin typeface="+mn-lt"/>
          <a:ea typeface="+mn-ea"/>
          <a:cs typeface="+mn-cs"/>
        </a:defRPr>
      </a:lvl2pPr>
      <a:lvl3pPr marL="961807" algn="l" defTabSz="961807" rtl="0" eaLnBrk="1" latinLnBrk="0" hangingPunct="1">
        <a:defRPr sz="1899" kern="1200">
          <a:solidFill>
            <a:schemeClr val="tx1"/>
          </a:solidFill>
          <a:latin typeface="+mn-lt"/>
          <a:ea typeface="+mn-ea"/>
          <a:cs typeface="+mn-cs"/>
        </a:defRPr>
      </a:lvl3pPr>
      <a:lvl4pPr marL="1442714" algn="l" defTabSz="961807" rtl="0" eaLnBrk="1" latinLnBrk="0" hangingPunct="1">
        <a:defRPr sz="1899" kern="1200">
          <a:solidFill>
            <a:schemeClr val="tx1"/>
          </a:solidFill>
          <a:latin typeface="+mn-lt"/>
          <a:ea typeface="+mn-ea"/>
          <a:cs typeface="+mn-cs"/>
        </a:defRPr>
      </a:lvl4pPr>
      <a:lvl5pPr marL="1923618" algn="l" defTabSz="961807" rtl="0" eaLnBrk="1" latinLnBrk="0" hangingPunct="1">
        <a:defRPr sz="1899" kern="1200">
          <a:solidFill>
            <a:schemeClr val="tx1"/>
          </a:solidFill>
          <a:latin typeface="+mn-lt"/>
          <a:ea typeface="+mn-ea"/>
          <a:cs typeface="+mn-cs"/>
        </a:defRPr>
      </a:lvl5pPr>
      <a:lvl6pPr marL="2404522" algn="l" defTabSz="961807" rtl="0" eaLnBrk="1" latinLnBrk="0" hangingPunct="1">
        <a:defRPr sz="1899" kern="1200">
          <a:solidFill>
            <a:schemeClr val="tx1"/>
          </a:solidFill>
          <a:latin typeface="+mn-lt"/>
          <a:ea typeface="+mn-ea"/>
          <a:cs typeface="+mn-cs"/>
        </a:defRPr>
      </a:lvl6pPr>
      <a:lvl7pPr marL="2885426" algn="l" defTabSz="961807" rtl="0" eaLnBrk="1" latinLnBrk="0" hangingPunct="1">
        <a:defRPr sz="1899" kern="1200">
          <a:solidFill>
            <a:schemeClr val="tx1"/>
          </a:solidFill>
          <a:latin typeface="+mn-lt"/>
          <a:ea typeface="+mn-ea"/>
          <a:cs typeface="+mn-cs"/>
        </a:defRPr>
      </a:lvl7pPr>
      <a:lvl8pPr marL="3366331" algn="l" defTabSz="961807" rtl="0" eaLnBrk="1" latinLnBrk="0" hangingPunct="1">
        <a:defRPr sz="1899" kern="1200">
          <a:solidFill>
            <a:schemeClr val="tx1"/>
          </a:solidFill>
          <a:latin typeface="+mn-lt"/>
          <a:ea typeface="+mn-ea"/>
          <a:cs typeface="+mn-cs"/>
        </a:defRPr>
      </a:lvl8pPr>
      <a:lvl9pPr marL="3847233" algn="l" defTabSz="961807" rtl="0" eaLnBrk="1" latinLnBrk="0" hangingPunct="1">
        <a:defRPr sz="18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87047"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a:xfrm>
            <a:off x="1" y="1"/>
            <a:ext cx="13442950" cy="7561262"/>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cxnSp>
        <p:nvCxnSpPr>
          <p:cNvPr id="10" name="Straight Connector 9"/>
          <p:cNvCxnSpPr/>
          <p:nvPr userDrawn="1"/>
        </p:nvCxnSpPr>
        <p:spPr bwMode="gray">
          <a:xfrm>
            <a:off x="1" y="6647385"/>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3" name="Picture 12"/>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029312" y="6957529"/>
            <a:ext cx="1235710" cy="195580"/>
          </a:xfrm>
          <a:prstGeom prst="rect">
            <a:avLst/>
          </a:prstGeom>
        </p:spPr>
      </p:pic>
      <p:cxnSp>
        <p:nvCxnSpPr>
          <p:cNvPr id="14" name="Straight Connector 13"/>
          <p:cNvCxnSpPr/>
          <p:nvPr userDrawn="1"/>
        </p:nvCxnSpPr>
        <p:spPr>
          <a:xfrm>
            <a:off x="1790300" y="6776186"/>
            <a:ext cx="0" cy="5775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38F20F3-57C5-4C33-8F40-A4DD4199961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51316" y="6854435"/>
            <a:ext cx="1202416" cy="418462"/>
          </a:xfrm>
          <a:prstGeom prst="rect">
            <a:avLst/>
          </a:prstGeom>
        </p:spPr>
      </p:pic>
    </p:spTree>
    <p:extLst>
      <p:ext uri="{BB962C8B-B14F-4D97-AF65-F5344CB8AC3E}">
        <p14:creationId xmlns:p14="http://schemas.microsoft.com/office/powerpoint/2010/main" val="202739403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6502"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a:xfrm>
            <a:off x="1" y="1"/>
            <a:ext cx="13442950" cy="7561262"/>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2" name="Picture 11"/>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49350" y="7168845"/>
            <a:ext cx="931586" cy="324208"/>
          </a:xfrm>
          <a:prstGeom prst="rect">
            <a:avLst/>
          </a:prstGeom>
        </p:spPr>
      </p:pic>
      <p:pic>
        <p:nvPicPr>
          <p:cNvPr id="13" name="Picture 12"/>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1388415" y="7233159"/>
            <a:ext cx="1235710" cy="195580"/>
          </a:xfrm>
          <a:prstGeom prst="rect">
            <a:avLst/>
          </a:prstGeom>
        </p:spPr>
      </p:pic>
      <p:cxnSp>
        <p:nvCxnSpPr>
          <p:cNvPr id="14" name="Straight Connector 13"/>
          <p:cNvCxnSpPr/>
          <p:nvPr userDrawn="1"/>
        </p:nvCxnSpPr>
        <p:spPr>
          <a:xfrm>
            <a:off x="1234675" y="7153109"/>
            <a:ext cx="0" cy="32742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00849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5954" name="think-cell Slide" r:id="rId21" imgW="6350000" imgH="6350000" progId="">
                  <p:embed/>
                </p:oleObj>
              </mc:Choice>
              <mc:Fallback>
                <p:oleObj name="think-cell Slide" r:id="rId21" imgW="6350000" imgH="6350000" progId="">
                  <p:embed/>
                  <p:pic>
                    <p:nvPicPr>
                      <p:cNvPr id="8" name="Object 7"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a:xfrm>
            <a:off x="1" y="1"/>
            <a:ext cx="13442950" cy="7561262"/>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49350" y="7168845"/>
            <a:ext cx="931586" cy="324208"/>
          </a:xfrm>
          <a:prstGeom prst="rect">
            <a:avLst/>
          </a:prstGeom>
        </p:spPr>
      </p:pic>
      <p:pic>
        <p:nvPicPr>
          <p:cNvPr id="15" name="Picture 14"/>
          <p:cNvPicPr>
            <a:picLocks noChangeAspect="1"/>
          </p:cNvPicPr>
          <p:nvPr userDrawn="1"/>
        </p:nvPicPr>
        <p:blipFill>
          <a:blip r:embed="rId24">
            <a:extLst>
              <a:ext uri="{28A0092B-C50C-407E-A947-70E740481C1C}">
                <a14:useLocalDpi xmlns:a14="http://schemas.microsoft.com/office/drawing/2010/main"/>
              </a:ext>
            </a:extLst>
          </a:blip>
          <a:stretch>
            <a:fillRect/>
          </a:stretch>
        </p:blipFill>
        <p:spPr>
          <a:xfrm>
            <a:off x="1388415" y="7233159"/>
            <a:ext cx="1235710" cy="195580"/>
          </a:xfrm>
          <a:prstGeom prst="rect">
            <a:avLst/>
          </a:prstGeom>
        </p:spPr>
      </p:pic>
      <p:cxnSp>
        <p:nvCxnSpPr>
          <p:cNvPr id="16" name="Straight Connector 15"/>
          <p:cNvCxnSpPr/>
          <p:nvPr userDrawn="1"/>
        </p:nvCxnSpPr>
        <p:spPr>
          <a:xfrm>
            <a:off x="1234675" y="7153109"/>
            <a:ext cx="0" cy="32742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205360"/>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5"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743" r:id="rId8"/>
    <p:sldLayoutId id="2147483694" r:id="rId9"/>
    <p:sldLayoutId id="2147483695" r:id="rId10"/>
    <p:sldLayoutId id="2147483697" r:id="rId11"/>
    <p:sldLayoutId id="214748392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3559"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4" name="Picture 3"/>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3698" r:id="rId3"/>
    <p:sldLayoutId id="2147483699" r:id="rId4"/>
    <p:sldLayoutId id="2147483700" r:id="rId5"/>
    <p:sldLayoutId id="2147483739"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3015"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7351"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3714"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0423"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6567"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2711"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898"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75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19.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10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10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102.xml"/></Relationships>
</file>

<file path=ppt/slides/_rels/slide5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3.xml"/><Relationship Id="rId1" Type="http://schemas.openxmlformats.org/officeDocument/2006/relationships/slideLayout" Target="../slideLayouts/slideLayout10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4137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98235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0040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233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1594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9474" y="2437436"/>
            <a:ext cx="12624003" cy="2246769"/>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16-24S</a:t>
            </a:r>
          </a:p>
        </p:txBody>
      </p:sp>
      <p:cxnSp>
        <p:nvCxnSpPr>
          <p:cNvPr id="22" name="Straight Connector 21"/>
          <p:cNvCxnSpPr/>
          <p:nvPr/>
        </p:nvCxnSpPr>
        <p:spPr>
          <a:xfrm>
            <a:off x="0" y="5864301"/>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69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495 16-34 Men</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66% OF 16-34 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354055" y="2972598"/>
            <a:ext cx="7088895" cy="1092607"/>
          </a:xfrm>
          <a:prstGeom prst="rect">
            <a:avLst/>
          </a:prstGeom>
          <a:noFill/>
        </p:spPr>
        <p:txBody>
          <a:bodyPr wrap="square" rtlCol="0">
            <a:spAutoFit/>
          </a:bodyPr>
          <a:lstStyle/>
          <a:p>
            <a:pPr lvl="0" defTabSz="756095">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64% OF </a:t>
            </a:r>
            <a:r>
              <a:rPr lang="en-US" sz="2400" b="1" i="1" dirty="0">
                <a:solidFill>
                  <a:srgbClr val="FB3449"/>
                </a:solidFill>
                <a:latin typeface="Arial" charset="0"/>
                <a:ea typeface="Arial" charset="0"/>
                <a:cs typeface="Arial" charset="0"/>
              </a:rPr>
              <a:t>16-34 MEN </a:t>
            </a: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354056" y="4688037"/>
            <a:ext cx="6761310" cy="1092607"/>
          </a:xfrm>
          <a:prstGeom prst="rect">
            <a:avLst/>
          </a:prstGeom>
          <a:noFill/>
        </p:spPr>
        <p:txBody>
          <a:bodyPr wrap="square" rtlCol="0">
            <a:spAutoFit/>
          </a:bodyPr>
          <a:lstStyle/>
          <a:p>
            <a:pPr lvl="0" defTabSz="756095">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54% OF </a:t>
            </a:r>
            <a:r>
              <a:rPr lang="en-US" sz="2400" b="1" i="1" dirty="0">
                <a:solidFill>
                  <a:srgbClr val="FB3449"/>
                </a:solidFill>
                <a:latin typeface="Arial" charset="0"/>
                <a:ea typeface="Arial" charset="0"/>
                <a:cs typeface="Arial" charset="0"/>
              </a:rPr>
              <a:t>16-34 MEN </a:t>
            </a: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TALK TO THE PEOPLE I GO TO THE CINEMA WITH ABOUT THE ADS (WHILST WATCHING THEM)”</a:t>
            </a:r>
          </a:p>
        </p:txBody>
      </p:sp>
    </p:spTree>
    <p:extLst>
      <p:ext uri="{BB962C8B-B14F-4D97-AF65-F5344CB8AC3E}">
        <p14:creationId xmlns:p14="http://schemas.microsoft.com/office/powerpoint/2010/main" val="3300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70000" y="270000"/>
            <a:ext cx="12413343" cy="409568"/>
          </a:xfrm>
        </p:spPr>
        <p:txBody>
          <a:bodyPr/>
          <a:lstStyle/>
          <a:p>
            <a:r>
              <a:rPr lang="en-GB" sz="3800" spc="150" dirty="0">
                <a:solidFill>
                  <a:srgbClr val="FFFFFF"/>
                </a:solidFill>
              </a:rPr>
              <a:t>CINEMA IS THE PLACE FOR BRANDS TO TELL THEIR ‘FULL STORY’</a:t>
            </a:r>
          </a:p>
        </p:txBody>
      </p:sp>
      <p:graphicFrame>
        <p:nvGraphicFramePr>
          <p:cNvPr id="15" name="Chart 14">
            <a:extLst>
              <a:ext uri="{FF2B5EF4-FFF2-40B4-BE49-F238E27FC236}">
                <a16:creationId xmlns:a16="http://schemas.microsoft.com/office/drawing/2014/main" id="{EEDA453E-EA11-C54A-BCF5-35FF37BB292F}"/>
              </a:ext>
            </a:extLst>
          </p:cNvPr>
          <p:cNvGraphicFramePr/>
          <p:nvPr>
            <p:extLst/>
          </p:nvPr>
        </p:nvGraphicFramePr>
        <p:xfrm>
          <a:off x="4747879" y="215741"/>
          <a:ext cx="8163891" cy="673011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2EB6598C-90B1-234C-91DE-481D69F7A2C1}"/>
              </a:ext>
            </a:extLst>
          </p:cNvPr>
          <p:cNvSpPr txBox="1">
            <a:spLocks/>
          </p:cNvSpPr>
          <p:nvPr/>
        </p:nvSpPr>
        <p:spPr bwMode="gray">
          <a:xfrm>
            <a:off x="448796" y="1283069"/>
            <a:ext cx="4400995" cy="519832"/>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l" defTabSz="1060433"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w="22225">
                  <a:noFill/>
                  <a:prstDash val="solid"/>
                </a:ln>
                <a:solidFill>
                  <a:srgbClr val="FFFFFF"/>
                </a:solidFill>
                <a:effectLst/>
                <a:uLnTx/>
                <a:uFillTx/>
                <a:latin typeface="Arial" charset="0"/>
                <a:ea typeface="Arial" charset="0"/>
                <a:cs typeface="Arial" charset="0"/>
              </a:rPr>
              <a:t>16-34 </a:t>
            </a:r>
            <a:r>
              <a:rPr lang="en-US" sz="1800" b="1" cap="none" dirty="0">
                <a:solidFill>
                  <a:srgbClr val="FFFFFF"/>
                </a:solidFill>
                <a:latin typeface="Arial" charset="0"/>
                <a:ea typeface="Arial" charset="0"/>
                <a:cs typeface="Arial" charset="0"/>
              </a:rPr>
              <a:t>men</a:t>
            </a:r>
            <a:r>
              <a:rPr kumimoji="0" lang="en-US" sz="1800" b="1" i="0" u="none" strike="noStrike" kern="1200" cap="none" spc="0" normalizeH="0" baseline="0" noProof="0" dirty="0">
                <a:ln w="22225">
                  <a:noFill/>
                  <a:prstDash val="solid"/>
                </a:ln>
                <a:solidFill>
                  <a:srgbClr val="FFFFFF"/>
                </a:solidFill>
                <a:effectLst/>
                <a:uLnTx/>
                <a:uFillTx/>
                <a:latin typeface="Arial" charset="0"/>
                <a:ea typeface="Arial" charset="0"/>
                <a:cs typeface="Arial" charset="0"/>
              </a:rPr>
              <a:t> thought cinema was the best environment to showcase longer ads</a:t>
            </a:r>
          </a:p>
        </p:txBody>
      </p:sp>
      <p:sp>
        <p:nvSpPr>
          <p:cNvPr id="21" name="Rectangle 20">
            <a:extLst>
              <a:ext uri="{FF2B5EF4-FFF2-40B4-BE49-F238E27FC236}">
                <a16:creationId xmlns:a16="http://schemas.microsoft.com/office/drawing/2014/main" id="{AA83F297-ECBB-A542-A86A-854D16DD5481}"/>
              </a:ext>
            </a:extLst>
          </p:cNvPr>
          <p:cNvSpPr/>
          <p:nvPr/>
        </p:nvSpPr>
        <p:spPr>
          <a:xfrm>
            <a:off x="8267700" y="6945851"/>
            <a:ext cx="4800583" cy="369332"/>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You have to run a video advert on each of the 6 following platforms. Please can you select by (dragging and dropping) what length of video you think is the most suitable to run on each platform.</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495 16-34 Men</a:t>
            </a:r>
          </a:p>
        </p:txBody>
      </p:sp>
      <p:sp>
        <p:nvSpPr>
          <p:cNvPr id="2" name="Rectangle 1">
            <a:extLst>
              <a:ext uri="{FF2B5EF4-FFF2-40B4-BE49-F238E27FC236}">
                <a16:creationId xmlns:a16="http://schemas.microsoft.com/office/drawing/2014/main" id="{E04A2314-C38B-48A8-B1E8-44180756BB63}"/>
              </a:ext>
            </a:extLst>
          </p:cNvPr>
          <p:cNvSpPr/>
          <p:nvPr/>
        </p:nvSpPr>
        <p:spPr>
          <a:xfrm>
            <a:off x="8010690" y="6074222"/>
            <a:ext cx="3158237" cy="261610"/>
          </a:xfrm>
          <a:prstGeom prst="rect">
            <a:avLst/>
          </a:prstGeom>
        </p:spPr>
        <p:txBody>
          <a:bodyPr wrap="non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solidFill>
                <a:effectLst/>
                <a:uLnTx/>
                <a:uFillTx/>
                <a:latin typeface="Arial" charset="0"/>
                <a:ea typeface="Arial" charset="0"/>
                <a:cs typeface="Arial" charset="0"/>
              </a:rPr>
              <a:t>Most commonly selected timelength by platform</a:t>
            </a:r>
            <a:endParaRPr kumimoji="0" lang="en-GB" sz="1100" b="0" i="0" u="none" strike="noStrike" kern="1200" cap="none" spc="0" normalizeH="0" baseline="0" noProof="0" dirty="0">
              <a:ln>
                <a:noFill/>
              </a:ln>
              <a:solidFill>
                <a:srgbClr val="00BFD6"/>
              </a:solidFill>
              <a:effectLst/>
              <a:uLnTx/>
              <a:uFillTx/>
              <a:latin typeface="Arial"/>
              <a:ea typeface="+mn-ea"/>
              <a:cs typeface="+mn-cs"/>
            </a:endParaRPr>
          </a:p>
        </p:txBody>
      </p:sp>
      <p:sp>
        <p:nvSpPr>
          <p:cNvPr id="9" name="TextBox 8">
            <a:extLst>
              <a:ext uri="{FF2B5EF4-FFF2-40B4-BE49-F238E27FC236}">
                <a16:creationId xmlns:a16="http://schemas.microsoft.com/office/drawing/2014/main" id="{8217A94C-85DC-4E9F-AF93-ECA724D64EE0}"/>
              </a:ext>
            </a:extLst>
          </p:cNvPr>
          <p:cNvSpPr txBox="1"/>
          <p:nvPr/>
        </p:nvSpPr>
        <p:spPr>
          <a:xfrm>
            <a:off x="448796" y="2203274"/>
            <a:ext cx="4725088" cy="1477328"/>
          </a:xfrm>
          <a:prstGeom prst="rect">
            <a:avLst/>
          </a:prstGeom>
          <a:noFill/>
        </p:spPr>
        <p:txBody>
          <a:bodyPr wrap="square" lIns="0" tIns="0" rIns="0" bIns="0" rtlCol="0">
            <a:spAutoFit/>
          </a:bodyPr>
          <a:lstStyle/>
          <a:p>
            <a:pPr lvl="0" defTabSz="1008126">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a:t>
            </a:r>
            <a:r>
              <a:rPr lang="en-GB" sz="1400" b="1" dirty="0">
                <a:solidFill>
                  <a:srgbClr val="FFFFFF"/>
                </a:solidFill>
              </a:rPr>
              <a:t>Cinema has the most captivated audience, so longer timed ads can be shown. We are used to longer ads on TV, because we are not in control of the viewing on the channel. On the other three platforms we have control of what we want to see or not; this means we should not have to see long ads if we choose not to</a:t>
            </a: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a:t>
            </a:r>
            <a:br>
              <a:rPr kumimoji="0" lang="en-US" sz="1213"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1200" b="0" i="1" u="none" strike="noStrike" kern="1200" cap="none" spc="0" normalizeH="0" baseline="0" noProof="0" dirty="0">
                <a:ln>
                  <a:noFill/>
                </a:ln>
                <a:solidFill>
                  <a:srgbClr val="FFFFFF"/>
                </a:solidFill>
                <a:effectLst/>
                <a:uLnTx/>
                <a:uFillTx/>
                <a:latin typeface="Arial" charset="0"/>
                <a:ea typeface="Arial" charset="0"/>
                <a:cs typeface="Arial" charset="0"/>
              </a:rPr>
              <a:t>Male, 16-24</a:t>
            </a:r>
          </a:p>
        </p:txBody>
      </p:sp>
      <p:sp>
        <p:nvSpPr>
          <p:cNvPr id="10" name="TextBox 9">
            <a:extLst>
              <a:ext uri="{FF2B5EF4-FFF2-40B4-BE49-F238E27FC236}">
                <a16:creationId xmlns:a16="http://schemas.microsoft.com/office/drawing/2014/main" id="{76EFFF25-2091-4DE9-9017-E25938EBE942}"/>
              </a:ext>
            </a:extLst>
          </p:cNvPr>
          <p:cNvSpPr txBox="1"/>
          <p:nvPr/>
        </p:nvSpPr>
        <p:spPr>
          <a:xfrm>
            <a:off x="448796" y="4253922"/>
            <a:ext cx="4725088" cy="1046440"/>
          </a:xfrm>
          <a:prstGeom prst="rect">
            <a:avLst/>
          </a:prstGeom>
          <a:noFill/>
        </p:spPr>
        <p:txBody>
          <a:bodyPr wrap="square" lIns="0" tIns="0" rIns="0" bIns="0" rtlCol="0">
            <a:spAutoFit/>
          </a:bodyPr>
          <a:lstStyle/>
          <a:p>
            <a:pPr defTabSz="1008126">
              <a:defRPr/>
            </a:pPr>
            <a:r>
              <a:rPr kumimoji="0" lang="en-US" sz="1400" b="1" i="0" u="none" strike="noStrike" kern="1200" cap="none" spc="0" normalizeH="0" baseline="0" noProof="0" dirty="0">
                <a:ln>
                  <a:noFill/>
                </a:ln>
                <a:solidFill>
                  <a:srgbClr val="FFFFFF"/>
                </a:solidFill>
                <a:effectLst/>
                <a:uLnTx/>
                <a:uFillTx/>
                <a:ea typeface="Arial" charset="0"/>
                <a:cs typeface="Arial" charset="0"/>
              </a:rPr>
              <a:t>“</a:t>
            </a:r>
            <a:r>
              <a:rPr lang="en-GB" sz="1400" b="1" dirty="0">
                <a:solidFill>
                  <a:srgbClr val="FFFFFF"/>
                </a:solidFill>
              </a:rPr>
              <a:t>I feel cinema is extremely immersive so running a longer advert will have higher impact. Social media is very scroll and swipe, so shorter catchy ads I imagine would be most captivating.”</a:t>
            </a:r>
          </a:p>
          <a:p>
            <a:pPr lvl="0" defTabSz="1008126">
              <a:defRPr/>
            </a:pPr>
            <a:r>
              <a:rPr kumimoji="0" lang="en-US" sz="1200" b="0" i="1" u="none" strike="noStrike" kern="1200" cap="none" spc="0" normalizeH="0" baseline="0" noProof="0" dirty="0">
                <a:ln>
                  <a:noFill/>
                </a:ln>
                <a:solidFill>
                  <a:srgbClr val="FFFFFF"/>
                </a:solidFill>
                <a:effectLst/>
                <a:uLnTx/>
                <a:uFillTx/>
                <a:latin typeface="Arial" charset="0"/>
                <a:ea typeface="Arial" charset="0"/>
                <a:cs typeface="Arial" charset="0"/>
              </a:rPr>
              <a:t>Male, 25-34</a:t>
            </a:r>
          </a:p>
        </p:txBody>
      </p:sp>
    </p:spTree>
    <p:extLst>
      <p:ext uri="{BB962C8B-B14F-4D97-AF65-F5344CB8AC3E}">
        <p14:creationId xmlns:p14="http://schemas.microsoft.com/office/powerpoint/2010/main" val="2111021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70000" y="270000"/>
            <a:ext cx="12413343" cy="409568"/>
          </a:xfrm>
        </p:spPr>
        <p:txBody>
          <a:bodyPr/>
          <a:lstStyle/>
          <a:p>
            <a:r>
              <a:rPr lang="en-GB" spc="150" dirty="0"/>
              <a:t>Brands can benefit from a transfer of positive attributes</a:t>
            </a:r>
            <a:endParaRPr lang="en-GB" spc="150" dirty="0">
              <a:solidFill>
                <a:srgbClr val="FFFFFF"/>
              </a:solidFill>
            </a:endParaRPr>
          </a:p>
        </p:txBody>
      </p:sp>
      <p:graphicFrame>
        <p:nvGraphicFramePr>
          <p:cNvPr id="8" name="Table 7">
            <a:extLst>
              <a:ext uri="{FF2B5EF4-FFF2-40B4-BE49-F238E27FC236}">
                <a16:creationId xmlns:a16="http://schemas.microsoft.com/office/drawing/2014/main" id="{705F1759-66BA-E84B-A19B-BEE2E9A9EE61}"/>
              </a:ext>
            </a:extLst>
          </p:cNvPr>
          <p:cNvGraphicFramePr>
            <a:graphicFrameLocks noGrp="1"/>
          </p:cNvGraphicFramePr>
          <p:nvPr>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44%</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19%</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19%</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10%</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3006065"/>
                  </a:ext>
                </a:extLst>
              </a:tr>
            </a:tbl>
          </a:graphicData>
        </a:graphic>
      </p:graphicFrame>
      <p:graphicFrame>
        <p:nvGraphicFramePr>
          <p:cNvPr id="14" name="Table 13">
            <a:extLst>
              <a:ext uri="{FF2B5EF4-FFF2-40B4-BE49-F238E27FC236}">
                <a16:creationId xmlns:a16="http://schemas.microsoft.com/office/drawing/2014/main" id="{F474E649-65F5-1348-A654-CA3B949385D8}"/>
              </a:ext>
            </a:extLst>
          </p:cNvPr>
          <p:cNvGraphicFramePr>
            <a:graphicFrameLocks noGrp="1"/>
          </p:cNvGraphicFramePr>
          <p:nvPr>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33%</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30%</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20%</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graphicFrame>
        <p:nvGraphicFramePr>
          <p:cNvPr id="15" name="Table 14">
            <a:extLst>
              <a:ext uri="{FF2B5EF4-FFF2-40B4-BE49-F238E27FC236}">
                <a16:creationId xmlns:a16="http://schemas.microsoft.com/office/drawing/2014/main" id="{07BD22D6-1435-C344-A342-BB0E858B87B6}"/>
              </a:ext>
            </a:extLst>
          </p:cNvPr>
          <p:cNvGraphicFramePr>
            <a:graphicFrameLocks noGrp="1"/>
          </p:cNvGraphicFramePr>
          <p:nvPr>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30%</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24%</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12%</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sp>
        <p:nvSpPr>
          <p:cNvPr id="16" name="Rectangle 15">
            <a:extLst>
              <a:ext uri="{FF2B5EF4-FFF2-40B4-BE49-F238E27FC236}">
                <a16:creationId xmlns:a16="http://schemas.microsoft.com/office/drawing/2014/main" id="{ABF7C34C-2051-F74F-B953-36D2A43F2DF3}"/>
              </a:ext>
            </a:extLst>
          </p:cNvPr>
          <p:cNvSpPr/>
          <p:nvPr/>
        </p:nvSpPr>
        <p:spPr>
          <a:xfrm>
            <a:off x="11972070" y="6898767"/>
            <a:ext cx="1202572" cy="338554"/>
          </a:xfrm>
          <a:prstGeom prst="rect">
            <a:avLst/>
          </a:prstGeom>
        </p:spPr>
        <p:txBody>
          <a:bodyPr wrap="none">
            <a:spAutoFit/>
          </a:bodyPr>
          <a:lstStyle/>
          <a:p>
            <a:pPr algn="r" defTabSz="1060433">
              <a:defRPr/>
            </a:pPr>
            <a:r>
              <a:rPr kumimoji="0" lang="en-GB" sz="800" b="0" i="0" u="none" strike="noStrike" kern="1200" cap="none" spc="0" normalizeH="0" baseline="0" noProof="0" dirty="0">
                <a:ln>
                  <a:noFill/>
                </a:ln>
                <a:solidFill>
                  <a:srgbClr val="FFFFFF"/>
                </a:solidFill>
                <a:effectLst/>
                <a:uLnTx/>
                <a:uFillTx/>
                <a:latin typeface="Arial"/>
                <a:ea typeface="+mn-ea"/>
                <a:cs typeface="+mn-cs"/>
              </a:rPr>
              <a:t>% ranked first</a:t>
            </a:r>
          </a:p>
          <a:p>
            <a:pPr algn="r" defTabSz="1060433">
              <a:defRPr/>
            </a:pPr>
            <a:r>
              <a:rPr lang="en-US" sz="800" dirty="0">
                <a:solidFill>
                  <a:srgbClr val="FFFFFF"/>
                </a:solidFill>
                <a:latin typeface="Arial" charset="0"/>
                <a:ea typeface="Arial" charset="0"/>
                <a:cs typeface="Arial" charset="0"/>
              </a:rPr>
              <a:t>Base:  495 16-34 Men</a:t>
            </a:r>
            <a:endParaRPr kumimoji="0" lang="en-GB" sz="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26917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4137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98235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0040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233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1594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9474" y="2437436"/>
            <a:ext cx="12624003" cy="2246769"/>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16-34 WOMEN</a:t>
            </a:r>
          </a:p>
        </p:txBody>
      </p:sp>
      <p:cxnSp>
        <p:nvCxnSpPr>
          <p:cNvPr id="22" name="Straight Connector 21"/>
          <p:cNvCxnSpPr/>
          <p:nvPr/>
        </p:nvCxnSpPr>
        <p:spPr>
          <a:xfrm>
            <a:off x="0" y="5864301"/>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25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448357" y="7157953"/>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 74%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495 16-34 Women</a:t>
            </a:r>
          </a:p>
        </p:txBody>
      </p:sp>
      <p:sp>
        <p:nvSpPr>
          <p:cNvPr id="2" name="TextBox 1"/>
          <p:cNvSpPr txBox="1"/>
          <p:nvPr/>
        </p:nvSpPr>
        <p:spPr>
          <a:xfrm>
            <a:off x="482873" y="3033257"/>
            <a:ext cx="12477204"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16-34 WOMEN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206081" y="126468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OVER 7 IN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727246" y="4156905"/>
            <a:ext cx="11988458" cy="1085850"/>
            <a:chOff x="729812" y="2878659"/>
            <a:chExt cx="11988458" cy="1085850"/>
          </a:xfrm>
        </p:grpSpPr>
        <p:sp>
          <p:nvSpPr>
            <p:cNvPr id="15" name="Freeform 299"/>
            <p:cNvSpPr>
              <a:spLocks noEditPoints="1"/>
            </p:cNvSpPr>
            <p:nvPr/>
          </p:nvSpPr>
          <p:spPr bwMode="auto">
            <a:xfrm>
              <a:off x="729812"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6" name="Freeform 295"/>
            <p:cNvSpPr>
              <a:spLocks noEditPoints="1"/>
            </p:cNvSpPr>
            <p:nvPr/>
          </p:nvSpPr>
          <p:spPr bwMode="auto">
            <a:xfrm>
              <a:off x="1941036"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0" name="Freeform 299"/>
            <p:cNvSpPr>
              <a:spLocks noEditPoints="1"/>
            </p:cNvSpPr>
            <p:nvPr/>
          </p:nvSpPr>
          <p:spPr bwMode="auto">
            <a:xfrm>
              <a:off x="3152261"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295"/>
            <p:cNvSpPr>
              <a:spLocks noEditPoints="1"/>
            </p:cNvSpPr>
            <p:nvPr/>
          </p:nvSpPr>
          <p:spPr bwMode="auto">
            <a:xfrm>
              <a:off x="4363485"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2" name="Freeform 299"/>
            <p:cNvSpPr>
              <a:spLocks noEditPoints="1"/>
            </p:cNvSpPr>
            <p:nvPr/>
          </p:nvSpPr>
          <p:spPr bwMode="auto">
            <a:xfrm>
              <a:off x="5574710"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3" name="Freeform 295"/>
            <p:cNvSpPr>
              <a:spLocks noEditPoints="1"/>
            </p:cNvSpPr>
            <p:nvPr/>
          </p:nvSpPr>
          <p:spPr bwMode="auto">
            <a:xfrm>
              <a:off x="6785934"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4" name="Freeform 299"/>
            <p:cNvSpPr>
              <a:spLocks noEditPoints="1"/>
            </p:cNvSpPr>
            <p:nvPr/>
          </p:nvSpPr>
          <p:spPr bwMode="auto">
            <a:xfrm>
              <a:off x="7997159"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5" name="Freeform 295"/>
            <p:cNvSpPr>
              <a:spLocks noEditPoints="1"/>
            </p:cNvSpPr>
            <p:nvPr/>
          </p:nvSpPr>
          <p:spPr bwMode="auto">
            <a:xfrm>
              <a:off x="9208383"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6" name="Freeform 299"/>
            <p:cNvSpPr>
              <a:spLocks noEditPoints="1"/>
            </p:cNvSpPr>
            <p:nvPr/>
          </p:nvSpPr>
          <p:spPr bwMode="auto">
            <a:xfrm>
              <a:off x="10419608"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7" name="Freeform 295"/>
            <p:cNvSpPr>
              <a:spLocks noEditPoints="1"/>
            </p:cNvSpPr>
            <p:nvPr/>
          </p:nvSpPr>
          <p:spPr bwMode="auto">
            <a:xfrm>
              <a:off x="11630832"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Tree>
    <p:extLst>
      <p:ext uri="{BB962C8B-B14F-4D97-AF65-F5344CB8AC3E}">
        <p14:creationId xmlns:p14="http://schemas.microsoft.com/office/powerpoint/2010/main" val="3341051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p:txBody>
          <a:bodyPr/>
          <a:lstStyle/>
          <a:p>
            <a:r>
              <a:rPr lang="en-GB" sz="2800" spc="150" dirty="0"/>
              <a:t>CINEMA OCCUPIES A UNIQUE ROLE FOR 16-34 WOMEN</a:t>
            </a:r>
            <a:endParaRPr lang="en-GB" sz="2800" spc="150" dirty="0">
              <a:solidFill>
                <a:srgbClr val="FFFFFF"/>
              </a:solidFill>
            </a:endParaRPr>
          </a:p>
        </p:txBody>
      </p:sp>
      <p:sp>
        <p:nvSpPr>
          <p:cNvPr id="29" name="Rectangle 28">
            <a:extLst>
              <a:ext uri="{FF2B5EF4-FFF2-40B4-BE49-F238E27FC236}">
                <a16:creationId xmlns:a16="http://schemas.microsoft.com/office/drawing/2014/main" id="{4F442DEF-7E9E-2B4B-8FF6-49BFEBCA29E5}"/>
              </a:ext>
            </a:extLst>
          </p:cNvPr>
          <p:cNvSpPr/>
          <p:nvPr/>
        </p:nvSpPr>
        <p:spPr>
          <a:xfrm>
            <a:off x="5525990" y="7112275"/>
            <a:ext cx="7765892" cy="369332"/>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Bold phrases indicate highest association for this phrase</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495 16-34 Women</a:t>
            </a:r>
          </a:p>
        </p:txBody>
      </p:sp>
      <p:graphicFrame>
        <p:nvGraphicFramePr>
          <p:cNvPr id="30" name="Table 29">
            <a:extLst>
              <a:ext uri="{FF2B5EF4-FFF2-40B4-BE49-F238E27FC236}">
                <a16:creationId xmlns:a16="http://schemas.microsoft.com/office/drawing/2014/main" id="{EB3874DA-F776-CB4E-BE29-4B9FB2FD909F}"/>
              </a:ext>
            </a:extLst>
          </p:cNvPr>
          <p:cNvGraphicFramePr>
            <a:graphicFrameLocks noGrp="1"/>
          </p:cNvGraphicFramePr>
          <p:nvPr>
            <p:extLst/>
          </p:nvPr>
        </p:nvGraphicFramePr>
        <p:xfrm>
          <a:off x="10594892" y="2356995"/>
          <a:ext cx="2088451" cy="2519804"/>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9951">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43%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1" name="Table 30">
            <a:extLst>
              <a:ext uri="{FF2B5EF4-FFF2-40B4-BE49-F238E27FC236}">
                <a16:creationId xmlns:a16="http://schemas.microsoft.com/office/drawing/2014/main" id="{0D138BD1-6420-764B-B677-E84326A5B6DF}"/>
              </a:ext>
            </a:extLst>
          </p:cNvPr>
          <p:cNvGraphicFramePr>
            <a:graphicFrameLocks noGrp="1"/>
          </p:cNvGraphicFramePr>
          <p:nvPr>
            <p:extLst/>
          </p:nvPr>
        </p:nvGraphicFramePr>
        <p:xfrm>
          <a:off x="664717"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Background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Comforting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2" name="Table 31">
            <a:extLst>
              <a:ext uri="{FF2B5EF4-FFF2-40B4-BE49-F238E27FC236}">
                <a16:creationId xmlns:a16="http://schemas.microsoft.com/office/drawing/2014/main" id="{48C64E72-1472-E445-B5BD-99F597CC34E5}"/>
              </a:ext>
            </a:extLst>
          </p:cNvPr>
          <p:cNvGraphicFramePr>
            <a:graphicFrameLocks noGrp="1"/>
          </p:cNvGraphicFramePr>
          <p:nvPr>
            <p:extLst/>
          </p:nvPr>
        </p:nvGraphicFramePr>
        <p:xfrm>
          <a:off x="3147261"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21%</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3" name="Table 32">
            <a:extLst>
              <a:ext uri="{FF2B5EF4-FFF2-40B4-BE49-F238E27FC236}">
                <a16:creationId xmlns:a16="http://schemas.microsoft.com/office/drawing/2014/main" id="{9808C359-257C-B44D-902D-37F988C9BDFA}"/>
              </a:ext>
            </a:extLst>
          </p:cNvPr>
          <p:cNvGraphicFramePr>
            <a:graphicFrameLocks noGrp="1"/>
          </p:cNvGraphicFramePr>
          <p:nvPr>
            <p:extLst/>
          </p:nvPr>
        </p:nvGraphicFramePr>
        <p:xfrm>
          <a:off x="5629805"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4" name="Table 33">
            <a:extLst>
              <a:ext uri="{FF2B5EF4-FFF2-40B4-BE49-F238E27FC236}">
                <a16:creationId xmlns:a16="http://schemas.microsoft.com/office/drawing/2014/main" id="{042DD344-D7C6-754A-9811-B94A1BDC9609}"/>
              </a:ext>
            </a:extLst>
          </p:cNvPr>
          <p:cNvGraphicFramePr>
            <a:graphicFrameLocks noGrp="1"/>
          </p:cNvGraphicFramePr>
          <p:nvPr>
            <p:extLst/>
          </p:nvPr>
        </p:nvGraphicFramePr>
        <p:xfrm>
          <a:off x="8112349"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1" kern="1200" dirty="0" err="1">
                          <a:solidFill>
                            <a:srgbClr val="FFFFFF"/>
                          </a:solidFill>
                          <a:effectLst/>
                          <a:latin typeface="Arial" charset="0"/>
                          <a:ea typeface="Arial" charset="0"/>
                          <a:cs typeface="Arial" charset="0"/>
                        </a:rPr>
                        <a:t>Sponataneous</a:t>
                      </a:r>
                      <a:endParaRPr lang="en-GB" sz="1100" b="1" kern="1200" dirty="0">
                        <a:solidFill>
                          <a:srgbClr val="FFFFFF"/>
                        </a:solidFill>
                        <a:effectLst/>
                        <a:latin typeface="Arial" charset="0"/>
                        <a:ea typeface="Arial" charset="0"/>
                        <a:cs typeface="Arial" charset="0"/>
                      </a:endParaRP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spTree>
    <p:extLst>
      <p:ext uri="{BB962C8B-B14F-4D97-AF65-F5344CB8AC3E}">
        <p14:creationId xmlns:p14="http://schemas.microsoft.com/office/powerpoint/2010/main" val="3441330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495 16-34 Women</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78% OF 16-34 WOMEN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354055" y="2972598"/>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69% OF 16-34 WOMEN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354056" y="4688037"/>
            <a:ext cx="6761310"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59% OF 16-34 WOMEN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TALK TO THE PEOPLE I GO TO THE CINEMA WITH ABOUT THE ADS (WHILST WATCHING THEM)”</a:t>
            </a:r>
          </a:p>
        </p:txBody>
      </p:sp>
    </p:spTree>
    <p:extLst>
      <p:ext uri="{BB962C8B-B14F-4D97-AF65-F5344CB8AC3E}">
        <p14:creationId xmlns:p14="http://schemas.microsoft.com/office/powerpoint/2010/main" val="145726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p:txBody>
          <a:bodyPr/>
          <a:lstStyle/>
          <a:p>
            <a:r>
              <a:rPr lang="en-GB" sz="2800" spc="150" dirty="0"/>
              <a:t>Brands can benefit from a transfer of positive attributes</a:t>
            </a:r>
            <a:endParaRPr lang="en-GB" sz="2800" spc="150" dirty="0">
              <a:solidFill>
                <a:srgbClr val="FFFFFF"/>
              </a:solidFill>
            </a:endParaRPr>
          </a:p>
        </p:txBody>
      </p:sp>
      <p:graphicFrame>
        <p:nvGraphicFramePr>
          <p:cNvPr id="8" name="Table 7">
            <a:extLst>
              <a:ext uri="{FF2B5EF4-FFF2-40B4-BE49-F238E27FC236}">
                <a16:creationId xmlns:a16="http://schemas.microsoft.com/office/drawing/2014/main" id="{705F1759-66BA-E84B-A19B-BEE2E9A9EE61}"/>
              </a:ext>
            </a:extLst>
          </p:cNvPr>
          <p:cNvGraphicFramePr>
            <a:graphicFrameLocks noGrp="1"/>
          </p:cNvGraphicFramePr>
          <p:nvPr>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52%</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12%</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12%</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3006065"/>
                  </a:ext>
                </a:extLst>
              </a:tr>
            </a:tbl>
          </a:graphicData>
        </a:graphic>
      </p:graphicFrame>
      <p:graphicFrame>
        <p:nvGraphicFramePr>
          <p:cNvPr id="14" name="Table 13">
            <a:extLst>
              <a:ext uri="{FF2B5EF4-FFF2-40B4-BE49-F238E27FC236}">
                <a16:creationId xmlns:a16="http://schemas.microsoft.com/office/drawing/2014/main" id="{F474E649-65F5-1348-A654-CA3B949385D8}"/>
              </a:ext>
            </a:extLst>
          </p:cNvPr>
          <p:cNvGraphicFramePr>
            <a:graphicFrameLocks noGrp="1"/>
          </p:cNvGraphicFramePr>
          <p:nvPr>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36%</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33%</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11%</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graphicFrame>
        <p:nvGraphicFramePr>
          <p:cNvPr id="15" name="Table 14">
            <a:extLst>
              <a:ext uri="{FF2B5EF4-FFF2-40B4-BE49-F238E27FC236}">
                <a16:creationId xmlns:a16="http://schemas.microsoft.com/office/drawing/2014/main" id="{07BD22D6-1435-C344-A342-BB0E858B87B6}"/>
              </a:ext>
            </a:extLst>
          </p:cNvPr>
          <p:cNvGraphicFramePr>
            <a:graphicFrameLocks noGrp="1"/>
          </p:cNvGraphicFramePr>
          <p:nvPr>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30%</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0215">
                <a:tc>
                  <a:txBody>
                    <a:bodyPr/>
                    <a:lstStyle/>
                    <a:p>
                      <a:pPr marL="0" marR="0" lvl="0" indent="0" algn="l" defTabSz="961844" rtl="0" eaLnBrk="1" fontAlgn="auto" latinLnBrk="0" hangingPunct="1">
                        <a:lnSpc>
                          <a:spcPct val="107000"/>
                        </a:lnSpc>
                        <a:spcBef>
                          <a:spcPts val="0"/>
                        </a:spcBef>
                        <a:spcAft>
                          <a:spcPts val="0"/>
                        </a:spcAft>
                        <a:buClrTx/>
                        <a:buSzTx/>
                        <a:buFontTx/>
                        <a:buNone/>
                        <a:tabLst/>
                        <a:defRPr/>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15%</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sp>
        <p:nvSpPr>
          <p:cNvPr id="16" name="Rectangle 15">
            <a:extLst>
              <a:ext uri="{FF2B5EF4-FFF2-40B4-BE49-F238E27FC236}">
                <a16:creationId xmlns:a16="http://schemas.microsoft.com/office/drawing/2014/main" id="{ABF7C34C-2051-F74F-B953-36D2A43F2DF3}"/>
              </a:ext>
            </a:extLst>
          </p:cNvPr>
          <p:cNvSpPr/>
          <p:nvPr/>
        </p:nvSpPr>
        <p:spPr>
          <a:xfrm>
            <a:off x="12005112" y="7107113"/>
            <a:ext cx="1356462" cy="338554"/>
          </a:xfrm>
          <a:prstGeom prst="rect">
            <a:avLst/>
          </a:prstGeom>
        </p:spPr>
        <p:txBody>
          <a:bodyPr wrap="none">
            <a:spAutoFit/>
          </a:bodyPr>
          <a:lstStyle/>
          <a:p>
            <a:pPr algn="r" defTabSz="1060433">
              <a:defRPr/>
            </a:pPr>
            <a:r>
              <a:rPr lang="en-US" sz="800" dirty="0">
                <a:solidFill>
                  <a:srgbClr val="FFFFFF"/>
                </a:solidFill>
                <a:latin typeface="Arial" charset="0"/>
                <a:ea typeface="Arial" charset="0"/>
                <a:cs typeface="Arial" charset="0"/>
              </a:rPr>
              <a:t>Base:  495 16-34 Women</a:t>
            </a:r>
          </a:p>
          <a:p>
            <a:pPr marL="0" marR="0" lvl="0" indent="0" algn="r" defTabSz="106043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mn-cs"/>
              </a:rPr>
              <a:t>% ranked first</a:t>
            </a:r>
          </a:p>
        </p:txBody>
      </p:sp>
    </p:spTree>
    <p:extLst>
      <p:ext uri="{BB962C8B-B14F-4D97-AF65-F5344CB8AC3E}">
        <p14:creationId xmlns:p14="http://schemas.microsoft.com/office/powerpoint/2010/main" val="4071105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4137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98235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0040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233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1594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9474" y="2437436"/>
            <a:ext cx="12624003" cy="2246769"/>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18-34S</a:t>
            </a:r>
          </a:p>
        </p:txBody>
      </p:sp>
      <p:cxnSp>
        <p:nvCxnSpPr>
          <p:cNvPr id="22" name="Straight Connector 21"/>
          <p:cNvCxnSpPr/>
          <p:nvPr/>
        </p:nvCxnSpPr>
        <p:spPr>
          <a:xfrm>
            <a:off x="0" y="5864301"/>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9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448357" y="7169528"/>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1000 ‘18-34s’</a:t>
            </a:r>
          </a:p>
        </p:txBody>
      </p:sp>
      <p:sp>
        <p:nvSpPr>
          <p:cNvPr id="2" name="TextBox 1"/>
          <p:cNvSpPr txBox="1"/>
          <p:nvPr/>
        </p:nvSpPr>
        <p:spPr>
          <a:xfrm>
            <a:off x="1053601" y="3010107"/>
            <a:ext cx="11335748"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18-34s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206081" y="126468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7 IN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727246" y="4156905"/>
            <a:ext cx="11988458" cy="1085850"/>
            <a:chOff x="729812" y="2878659"/>
            <a:chExt cx="11988458" cy="1085850"/>
          </a:xfrm>
        </p:grpSpPr>
        <p:sp>
          <p:nvSpPr>
            <p:cNvPr id="15" name="Freeform 299"/>
            <p:cNvSpPr>
              <a:spLocks noEditPoints="1"/>
            </p:cNvSpPr>
            <p:nvPr/>
          </p:nvSpPr>
          <p:spPr bwMode="auto">
            <a:xfrm>
              <a:off x="729812"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6" name="Freeform 295"/>
            <p:cNvSpPr>
              <a:spLocks noEditPoints="1"/>
            </p:cNvSpPr>
            <p:nvPr/>
          </p:nvSpPr>
          <p:spPr bwMode="auto">
            <a:xfrm>
              <a:off x="1941036"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0" name="Freeform 299"/>
            <p:cNvSpPr>
              <a:spLocks noEditPoints="1"/>
            </p:cNvSpPr>
            <p:nvPr/>
          </p:nvSpPr>
          <p:spPr bwMode="auto">
            <a:xfrm>
              <a:off x="3152261"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295"/>
            <p:cNvSpPr>
              <a:spLocks noEditPoints="1"/>
            </p:cNvSpPr>
            <p:nvPr/>
          </p:nvSpPr>
          <p:spPr bwMode="auto">
            <a:xfrm>
              <a:off x="4363485"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2" name="Freeform 299"/>
            <p:cNvSpPr>
              <a:spLocks noEditPoints="1"/>
            </p:cNvSpPr>
            <p:nvPr/>
          </p:nvSpPr>
          <p:spPr bwMode="auto">
            <a:xfrm>
              <a:off x="5574710"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3" name="Freeform 295"/>
            <p:cNvSpPr>
              <a:spLocks noEditPoints="1"/>
            </p:cNvSpPr>
            <p:nvPr/>
          </p:nvSpPr>
          <p:spPr bwMode="auto">
            <a:xfrm>
              <a:off x="6785934"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4" name="Freeform 299"/>
            <p:cNvSpPr>
              <a:spLocks noEditPoints="1"/>
            </p:cNvSpPr>
            <p:nvPr/>
          </p:nvSpPr>
          <p:spPr bwMode="auto">
            <a:xfrm>
              <a:off x="7997159"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5" name="Freeform 295"/>
            <p:cNvSpPr>
              <a:spLocks noEditPoints="1"/>
            </p:cNvSpPr>
            <p:nvPr/>
          </p:nvSpPr>
          <p:spPr bwMode="auto">
            <a:xfrm>
              <a:off x="9208383"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6" name="Freeform 299"/>
            <p:cNvSpPr>
              <a:spLocks noEditPoints="1"/>
            </p:cNvSpPr>
            <p:nvPr/>
          </p:nvSpPr>
          <p:spPr bwMode="auto">
            <a:xfrm>
              <a:off x="10419608"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7" name="Freeform 295"/>
            <p:cNvSpPr>
              <a:spLocks noEditPoints="1"/>
            </p:cNvSpPr>
            <p:nvPr/>
          </p:nvSpPr>
          <p:spPr bwMode="auto">
            <a:xfrm>
              <a:off x="11630832"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Tree>
    <p:extLst>
      <p:ext uri="{BB962C8B-B14F-4D97-AF65-F5344CB8AC3E}">
        <p14:creationId xmlns:p14="http://schemas.microsoft.com/office/powerpoint/2010/main" val="3132683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448357" y="7169528"/>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a:t>
            </a:r>
            <a:r>
              <a:rPr lang="en-US" sz="800" dirty="0">
                <a:solidFill>
                  <a:prstClr val="white"/>
                </a:solidFill>
                <a:latin typeface="Arial" charset="0"/>
                <a:ea typeface="Arial" charset="0"/>
                <a:cs typeface="Arial" charset="0"/>
              </a:rPr>
              <a:t>500</a:t>
            </a: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 ‘16-24s’</a:t>
            </a:r>
          </a:p>
        </p:txBody>
      </p:sp>
      <p:sp>
        <p:nvSpPr>
          <p:cNvPr id="2" name="TextBox 1"/>
          <p:cNvSpPr txBox="1"/>
          <p:nvPr/>
        </p:nvSpPr>
        <p:spPr>
          <a:xfrm>
            <a:off x="1053601" y="3010107"/>
            <a:ext cx="11335748"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16-24s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206081" y="126468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7 </a:t>
            </a:r>
            <a:r>
              <a:rPr lang="en-GB" sz="12000" spc="100" dirty="0">
                <a:solidFill>
                  <a:srgbClr val="FFFFFF"/>
                </a:solidFill>
                <a:latin typeface="Impact" charset="0"/>
                <a:ea typeface="Impact" charset="0"/>
                <a:cs typeface="Impact" charset="0"/>
              </a:rPr>
              <a:t>IN</a:t>
            </a: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727246" y="4156905"/>
            <a:ext cx="11988458" cy="1085850"/>
            <a:chOff x="729812" y="2878659"/>
            <a:chExt cx="11988458" cy="1085850"/>
          </a:xfrm>
        </p:grpSpPr>
        <p:sp>
          <p:nvSpPr>
            <p:cNvPr id="15" name="Freeform 299"/>
            <p:cNvSpPr>
              <a:spLocks noEditPoints="1"/>
            </p:cNvSpPr>
            <p:nvPr/>
          </p:nvSpPr>
          <p:spPr bwMode="auto">
            <a:xfrm>
              <a:off x="729812"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6" name="Freeform 295"/>
            <p:cNvSpPr>
              <a:spLocks noEditPoints="1"/>
            </p:cNvSpPr>
            <p:nvPr/>
          </p:nvSpPr>
          <p:spPr bwMode="auto">
            <a:xfrm>
              <a:off x="1941036"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0" name="Freeform 299"/>
            <p:cNvSpPr>
              <a:spLocks noEditPoints="1"/>
            </p:cNvSpPr>
            <p:nvPr/>
          </p:nvSpPr>
          <p:spPr bwMode="auto">
            <a:xfrm>
              <a:off x="3152261"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295"/>
            <p:cNvSpPr>
              <a:spLocks noEditPoints="1"/>
            </p:cNvSpPr>
            <p:nvPr/>
          </p:nvSpPr>
          <p:spPr bwMode="auto">
            <a:xfrm>
              <a:off x="4363485"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2" name="Freeform 299"/>
            <p:cNvSpPr>
              <a:spLocks noEditPoints="1"/>
            </p:cNvSpPr>
            <p:nvPr/>
          </p:nvSpPr>
          <p:spPr bwMode="auto">
            <a:xfrm>
              <a:off x="5574710"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3" name="Freeform 295"/>
            <p:cNvSpPr>
              <a:spLocks noEditPoints="1"/>
            </p:cNvSpPr>
            <p:nvPr/>
          </p:nvSpPr>
          <p:spPr bwMode="auto">
            <a:xfrm>
              <a:off x="6785934"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4" name="Freeform 299"/>
            <p:cNvSpPr>
              <a:spLocks noEditPoints="1"/>
            </p:cNvSpPr>
            <p:nvPr/>
          </p:nvSpPr>
          <p:spPr bwMode="auto">
            <a:xfrm>
              <a:off x="7997159"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5" name="Freeform 295"/>
            <p:cNvSpPr>
              <a:spLocks noEditPoints="1"/>
            </p:cNvSpPr>
            <p:nvPr/>
          </p:nvSpPr>
          <p:spPr bwMode="auto">
            <a:xfrm>
              <a:off x="9208383"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6" name="Freeform 299"/>
            <p:cNvSpPr>
              <a:spLocks noEditPoints="1"/>
            </p:cNvSpPr>
            <p:nvPr/>
          </p:nvSpPr>
          <p:spPr bwMode="auto">
            <a:xfrm>
              <a:off x="10419608"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7" name="Freeform 295"/>
            <p:cNvSpPr>
              <a:spLocks noEditPoints="1"/>
            </p:cNvSpPr>
            <p:nvPr/>
          </p:nvSpPr>
          <p:spPr bwMode="auto">
            <a:xfrm>
              <a:off x="11630832"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Tree>
    <p:extLst>
      <p:ext uri="{BB962C8B-B14F-4D97-AF65-F5344CB8AC3E}">
        <p14:creationId xmlns:p14="http://schemas.microsoft.com/office/powerpoint/2010/main" val="1304288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70000" y="187185"/>
            <a:ext cx="12413343" cy="409568"/>
          </a:xfrm>
        </p:spPr>
        <p:txBody>
          <a:bodyPr/>
          <a:lstStyle/>
          <a:p>
            <a:r>
              <a:rPr lang="en-GB" sz="2800" spc="150" dirty="0"/>
              <a:t>CINEMA OCCUPIES A UNIQUE ROLE FOR 18-34S</a:t>
            </a:r>
            <a:endParaRPr lang="en-GB" sz="2800" spc="150" dirty="0">
              <a:solidFill>
                <a:srgbClr val="FFFFFF"/>
              </a:solidFill>
            </a:endParaRPr>
          </a:p>
        </p:txBody>
      </p:sp>
      <p:sp>
        <p:nvSpPr>
          <p:cNvPr id="29" name="Rectangle 28">
            <a:extLst>
              <a:ext uri="{FF2B5EF4-FFF2-40B4-BE49-F238E27FC236}">
                <a16:creationId xmlns:a16="http://schemas.microsoft.com/office/drawing/2014/main" id="{4F442DEF-7E9E-2B4B-8FF6-49BFEBCA29E5}"/>
              </a:ext>
            </a:extLst>
          </p:cNvPr>
          <p:cNvSpPr/>
          <p:nvPr/>
        </p:nvSpPr>
        <p:spPr>
          <a:xfrm>
            <a:off x="5537564" y="7135426"/>
            <a:ext cx="7765892" cy="369332"/>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Bold phrases indicate highest association for this phrase</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1000 ‘18-34s’</a:t>
            </a:r>
          </a:p>
        </p:txBody>
      </p:sp>
      <p:graphicFrame>
        <p:nvGraphicFramePr>
          <p:cNvPr id="30" name="Table 29">
            <a:extLst>
              <a:ext uri="{FF2B5EF4-FFF2-40B4-BE49-F238E27FC236}">
                <a16:creationId xmlns:a16="http://schemas.microsoft.com/office/drawing/2014/main" id="{EB3874DA-F776-CB4E-BE29-4B9FB2FD909F}"/>
              </a:ext>
            </a:extLst>
          </p:cNvPr>
          <p:cNvGraphicFramePr>
            <a:graphicFrameLocks noGrp="1"/>
          </p:cNvGraphicFramePr>
          <p:nvPr>
            <p:extLst/>
          </p:nvPr>
        </p:nvGraphicFramePr>
        <p:xfrm>
          <a:off x="10594892" y="2356995"/>
          <a:ext cx="2088451" cy="2519804"/>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9951">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1" name="Table 30">
            <a:extLst>
              <a:ext uri="{FF2B5EF4-FFF2-40B4-BE49-F238E27FC236}">
                <a16:creationId xmlns:a16="http://schemas.microsoft.com/office/drawing/2014/main" id="{0D138BD1-6420-764B-B677-E84326A5B6DF}"/>
              </a:ext>
            </a:extLst>
          </p:cNvPr>
          <p:cNvGraphicFramePr>
            <a:graphicFrameLocks noGrp="1"/>
          </p:cNvGraphicFramePr>
          <p:nvPr>
            <p:extLst/>
          </p:nvPr>
        </p:nvGraphicFramePr>
        <p:xfrm>
          <a:off x="664717"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Background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2" name="Table 31">
            <a:extLst>
              <a:ext uri="{FF2B5EF4-FFF2-40B4-BE49-F238E27FC236}">
                <a16:creationId xmlns:a16="http://schemas.microsoft.com/office/drawing/2014/main" id="{48C64E72-1472-E445-B5BD-99F597CC34E5}"/>
              </a:ext>
            </a:extLst>
          </p:cNvPr>
          <p:cNvGraphicFramePr>
            <a:graphicFrameLocks noGrp="1"/>
          </p:cNvGraphicFramePr>
          <p:nvPr>
            <p:extLst/>
          </p:nvPr>
        </p:nvGraphicFramePr>
        <p:xfrm>
          <a:off x="3147261"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3" name="Table 32">
            <a:extLst>
              <a:ext uri="{FF2B5EF4-FFF2-40B4-BE49-F238E27FC236}">
                <a16:creationId xmlns:a16="http://schemas.microsoft.com/office/drawing/2014/main" id="{9808C359-257C-B44D-902D-37F988C9BDFA}"/>
              </a:ext>
            </a:extLst>
          </p:cNvPr>
          <p:cNvGraphicFramePr>
            <a:graphicFrameLocks noGrp="1"/>
          </p:cNvGraphicFramePr>
          <p:nvPr>
            <p:extLst/>
          </p:nvPr>
        </p:nvGraphicFramePr>
        <p:xfrm>
          <a:off x="5629805"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43%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960510059"/>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1304787955"/>
                  </a:ext>
                </a:extLst>
              </a:tr>
            </a:tbl>
          </a:graphicData>
        </a:graphic>
      </p:graphicFrame>
      <p:graphicFrame>
        <p:nvGraphicFramePr>
          <p:cNvPr id="34" name="Table 33">
            <a:extLst>
              <a:ext uri="{FF2B5EF4-FFF2-40B4-BE49-F238E27FC236}">
                <a16:creationId xmlns:a16="http://schemas.microsoft.com/office/drawing/2014/main" id="{042DD344-D7C6-754A-9811-B94A1BDC9609}"/>
              </a:ext>
            </a:extLst>
          </p:cNvPr>
          <p:cNvGraphicFramePr>
            <a:graphicFrameLocks noGrp="1"/>
          </p:cNvGraphicFramePr>
          <p:nvPr>
            <p:extLst/>
          </p:nvPr>
        </p:nvGraphicFramePr>
        <p:xfrm>
          <a:off x="8112349"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Spontaneous</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spTree>
    <p:extLst>
      <p:ext uri="{BB962C8B-B14F-4D97-AF65-F5344CB8AC3E}">
        <p14:creationId xmlns:p14="http://schemas.microsoft.com/office/powerpoint/2010/main" val="2426360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1000 18-34s</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73% OF 18-34s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354055" y="2972598"/>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66% OF 18-34s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354056" y="4688037"/>
            <a:ext cx="6761310"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57% OF 18-34s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TALK TO THE PEOPLE I GO TO THE CINEMA WITH ABOUT THE ADS (WHILST WATCHING THEM)”</a:t>
            </a:r>
          </a:p>
        </p:txBody>
      </p:sp>
    </p:spTree>
    <p:extLst>
      <p:ext uri="{BB962C8B-B14F-4D97-AF65-F5344CB8AC3E}">
        <p14:creationId xmlns:p14="http://schemas.microsoft.com/office/powerpoint/2010/main" val="17656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t>
            </a:r>
            <a:r>
              <a:rPr lang="en-GB" sz="2800" spc="100" dirty="0"/>
              <a:t>is the place for brands to tell their ‘full story’</a:t>
            </a:r>
            <a:endParaRPr lang="en-GB" sz="2800" spc="100" dirty="0">
              <a:solidFill>
                <a:srgbClr val="FFFFFF"/>
              </a:solidFill>
            </a:endParaRPr>
          </a:p>
        </p:txBody>
      </p:sp>
      <p:graphicFrame>
        <p:nvGraphicFramePr>
          <p:cNvPr id="10" name="Chart 9">
            <a:extLst>
              <a:ext uri="{FF2B5EF4-FFF2-40B4-BE49-F238E27FC236}">
                <a16:creationId xmlns:a16="http://schemas.microsoft.com/office/drawing/2014/main" id="{A23E12E1-C8B7-4CF3-900C-51777A59536C}"/>
              </a:ext>
            </a:extLst>
          </p:cNvPr>
          <p:cNvGraphicFramePr/>
          <p:nvPr>
            <p:extLst/>
          </p:nvPr>
        </p:nvGraphicFramePr>
        <p:xfrm>
          <a:off x="4747879" y="215741"/>
          <a:ext cx="8163891" cy="6730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6720669C-2F17-4AB8-97C4-CE23D5FE050C}"/>
              </a:ext>
            </a:extLst>
          </p:cNvPr>
          <p:cNvSpPr txBox="1">
            <a:spLocks/>
          </p:cNvSpPr>
          <p:nvPr/>
        </p:nvSpPr>
        <p:spPr bwMode="gray">
          <a:xfrm>
            <a:off x="448797" y="1283069"/>
            <a:ext cx="4299082" cy="519832"/>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l" defTabSz="1060433"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w="22225">
                  <a:noFill/>
                  <a:prstDash val="solid"/>
                </a:ln>
                <a:solidFill>
                  <a:srgbClr val="FFFFFF"/>
                </a:solidFill>
                <a:effectLst/>
                <a:uLnTx/>
                <a:uFillTx/>
                <a:latin typeface="Arial" charset="0"/>
                <a:ea typeface="Arial" charset="0"/>
                <a:cs typeface="Arial" charset="0"/>
              </a:rPr>
              <a:t>18-34s thought cinema was the best environment to showcase longer ads</a:t>
            </a:r>
          </a:p>
        </p:txBody>
      </p:sp>
      <p:sp>
        <p:nvSpPr>
          <p:cNvPr id="12" name="TextBox 11">
            <a:extLst>
              <a:ext uri="{FF2B5EF4-FFF2-40B4-BE49-F238E27FC236}">
                <a16:creationId xmlns:a16="http://schemas.microsoft.com/office/drawing/2014/main" id="{DA0BFC88-2F90-4142-97D5-945C6BF7A8F9}"/>
              </a:ext>
            </a:extLst>
          </p:cNvPr>
          <p:cNvSpPr txBox="1"/>
          <p:nvPr/>
        </p:nvSpPr>
        <p:spPr>
          <a:xfrm>
            <a:off x="448797" y="2324951"/>
            <a:ext cx="4669302" cy="1261884"/>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“Social media moves fast and we want to be onto the next story so I think shorter advertising makes more sense there and on YouTube. However cinema is more immersive and has more of our attention so has good potential for longer advertising.” </a:t>
            </a:r>
            <a:br>
              <a:rPr kumimoji="0" lang="en-US" sz="1213"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1200" b="0" i="1" u="none" strike="noStrike" kern="1200" cap="none" spc="0" normalizeH="0" baseline="0" noProof="0" dirty="0">
                <a:ln>
                  <a:noFill/>
                </a:ln>
                <a:solidFill>
                  <a:srgbClr val="FFFFFF"/>
                </a:solidFill>
                <a:effectLst/>
                <a:uLnTx/>
                <a:uFillTx/>
                <a:latin typeface="Arial" charset="0"/>
                <a:ea typeface="Arial" charset="0"/>
                <a:cs typeface="Arial" charset="0"/>
              </a:rPr>
              <a:t>Female, 18</a:t>
            </a:r>
          </a:p>
        </p:txBody>
      </p:sp>
      <p:sp>
        <p:nvSpPr>
          <p:cNvPr id="16" name="TextBox 15">
            <a:extLst>
              <a:ext uri="{FF2B5EF4-FFF2-40B4-BE49-F238E27FC236}">
                <a16:creationId xmlns:a16="http://schemas.microsoft.com/office/drawing/2014/main" id="{F9193B3D-82AF-4E0A-80B7-39EAEDA73780}"/>
              </a:ext>
            </a:extLst>
          </p:cNvPr>
          <p:cNvSpPr txBox="1"/>
          <p:nvPr/>
        </p:nvSpPr>
        <p:spPr>
          <a:xfrm>
            <a:off x="448797" y="4129681"/>
            <a:ext cx="4669302" cy="830997"/>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“The beauty of cinema advertising is that you have gone there for a purpose and you are definitely focused on the screen.” </a:t>
            </a:r>
            <a:br>
              <a:rPr kumimoji="0" lang="en-US" sz="1213"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1200" b="0" i="1" u="none" strike="noStrike" kern="1200" cap="none" spc="0" normalizeH="0" baseline="0" noProof="0" dirty="0">
                <a:ln>
                  <a:noFill/>
                </a:ln>
                <a:solidFill>
                  <a:srgbClr val="FFFFFF"/>
                </a:solidFill>
                <a:effectLst/>
                <a:uLnTx/>
                <a:uFillTx/>
                <a:latin typeface="Arial" charset="0"/>
                <a:ea typeface="Arial" charset="0"/>
                <a:cs typeface="Arial" charset="0"/>
              </a:rPr>
              <a:t>Female, 18-34</a:t>
            </a:r>
          </a:p>
        </p:txBody>
      </p:sp>
      <p:sp>
        <p:nvSpPr>
          <p:cNvPr id="2" name="Rectangle 1">
            <a:extLst>
              <a:ext uri="{FF2B5EF4-FFF2-40B4-BE49-F238E27FC236}">
                <a16:creationId xmlns:a16="http://schemas.microsoft.com/office/drawing/2014/main" id="{0E7B36DE-9175-49FB-BAC4-0944DC1904DB}"/>
              </a:ext>
            </a:extLst>
          </p:cNvPr>
          <p:cNvSpPr/>
          <p:nvPr/>
        </p:nvSpPr>
        <p:spPr>
          <a:xfrm>
            <a:off x="6446191" y="7099598"/>
            <a:ext cx="6721475" cy="461665"/>
          </a:xfrm>
          <a:prstGeom prst="rect">
            <a:avLst/>
          </a:prstGeom>
        </p:spPr>
        <p:txBody>
          <a:bodyPr>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You have to run a video advert on each of the 6 following platforms. Please can you select by (dragging and dropping) what length of video you think is the most suitable to run on each platform.</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1000 ‘18-34s’</a:t>
            </a:r>
          </a:p>
        </p:txBody>
      </p:sp>
    </p:spTree>
    <p:extLst>
      <p:ext uri="{BB962C8B-B14F-4D97-AF65-F5344CB8AC3E}">
        <p14:creationId xmlns:p14="http://schemas.microsoft.com/office/powerpoint/2010/main" val="129944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t>Brands can benefit from a transfer of positive attributes</a:t>
            </a:r>
            <a:endParaRPr lang="en-GB" sz="2800" spc="100" dirty="0">
              <a:solidFill>
                <a:srgbClr val="FFFFFF"/>
              </a:solidFill>
            </a:endParaRPr>
          </a:p>
        </p:txBody>
      </p:sp>
      <p:graphicFrame>
        <p:nvGraphicFramePr>
          <p:cNvPr id="8" name="Table 7">
            <a:extLst>
              <a:ext uri="{FF2B5EF4-FFF2-40B4-BE49-F238E27FC236}">
                <a16:creationId xmlns:a16="http://schemas.microsoft.com/office/drawing/2014/main" id="{1BD6B41C-A852-44D5-97E6-C255F18541FB}"/>
              </a:ext>
            </a:extLst>
          </p:cNvPr>
          <p:cNvGraphicFramePr>
            <a:graphicFrameLocks noGrp="1"/>
          </p:cNvGraphicFramePr>
          <p:nvPr>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48%</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Live 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18%</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15%</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10%</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3006065"/>
                  </a:ext>
                </a:extLst>
              </a:tr>
            </a:tbl>
          </a:graphicData>
        </a:graphic>
      </p:graphicFrame>
      <p:graphicFrame>
        <p:nvGraphicFramePr>
          <p:cNvPr id="9" name="Table 8">
            <a:extLst>
              <a:ext uri="{FF2B5EF4-FFF2-40B4-BE49-F238E27FC236}">
                <a16:creationId xmlns:a16="http://schemas.microsoft.com/office/drawing/2014/main" id="{EBF0FEFB-EB6A-48E0-B010-FF2491CD37BD}"/>
              </a:ext>
            </a:extLst>
          </p:cNvPr>
          <p:cNvGraphicFramePr>
            <a:graphicFrameLocks noGrp="1"/>
          </p:cNvGraphicFramePr>
          <p:nvPr>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35%</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31%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10%</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graphicFrame>
        <p:nvGraphicFramePr>
          <p:cNvPr id="13" name="Table 12">
            <a:extLst>
              <a:ext uri="{FF2B5EF4-FFF2-40B4-BE49-F238E27FC236}">
                <a16:creationId xmlns:a16="http://schemas.microsoft.com/office/drawing/2014/main" id="{171AF59F-8BEF-4C23-ACE5-3D4D83CE5B5B}"/>
              </a:ext>
            </a:extLst>
          </p:cNvPr>
          <p:cNvGraphicFramePr>
            <a:graphicFrameLocks noGrp="1"/>
          </p:cNvGraphicFramePr>
          <p:nvPr>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30%</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Live 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20%</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17%</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sp>
        <p:nvSpPr>
          <p:cNvPr id="14" name="Rectangle 13">
            <a:extLst>
              <a:ext uri="{FF2B5EF4-FFF2-40B4-BE49-F238E27FC236}">
                <a16:creationId xmlns:a16="http://schemas.microsoft.com/office/drawing/2014/main" id="{E60CA201-904B-459F-B7CE-95012145E663}"/>
              </a:ext>
            </a:extLst>
          </p:cNvPr>
          <p:cNvSpPr/>
          <p:nvPr/>
        </p:nvSpPr>
        <p:spPr>
          <a:xfrm>
            <a:off x="11847949" y="7196788"/>
            <a:ext cx="1188147" cy="215444"/>
          </a:xfrm>
          <a:prstGeom prst="rect">
            <a:avLst/>
          </a:prstGeom>
        </p:spPr>
        <p:txBody>
          <a:bodyPr wrap="none">
            <a:spAutoFit/>
          </a:bodyPr>
          <a:lstStyle/>
          <a:p>
            <a:pPr marL="0" marR="0" lvl="0" indent="0" algn="r" defTabSz="106043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mn-cs"/>
              </a:rPr>
              <a:t>18-34s. % ranked first</a:t>
            </a:r>
          </a:p>
        </p:txBody>
      </p:sp>
    </p:spTree>
    <p:extLst>
      <p:ext uri="{BB962C8B-B14F-4D97-AF65-F5344CB8AC3E}">
        <p14:creationId xmlns:p14="http://schemas.microsoft.com/office/powerpoint/2010/main" val="363336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9112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032103"/>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50153"/>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7307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20917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2997" y="736932"/>
            <a:ext cx="7785463" cy="70788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50" normalizeH="0" baseline="0" noProof="0" dirty="0">
                <a:ln>
                  <a:noFill/>
                </a:ln>
                <a:solidFill>
                  <a:srgbClr val="FB3449"/>
                </a:solidFill>
                <a:effectLst/>
                <a:uLnTx/>
                <a:uFillTx/>
                <a:latin typeface="Impact" charset="0"/>
                <a:ea typeface="Impact" charset="0"/>
                <a:cs typeface="Impact" charset="0"/>
              </a:rPr>
              <a:t>BUILDING BOX OFFICE BRANDS IV</a:t>
            </a:r>
          </a:p>
        </p:txBody>
      </p:sp>
      <p:sp>
        <p:nvSpPr>
          <p:cNvPr id="10" name="TextBox 9"/>
          <p:cNvSpPr txBox="1"/>
          <p:nvPr/>
        </p:nvSpPr>
        <p:spPr>
          <a:xfrm>
            <a:off x="143256" y="1340644"/>
            <a:ext cx="12624003" cy="4401205"/>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LAUNCH, LAND, IMPACT</a:t>
            </a:r>
          </a:p>
        </p:txBody>
      </p:sp>
      <p:cxnSp>
        <p:nvCxnSpPr>
          <p:cNvPr id="22" name="Straight Connector 21"/>
          <p:cNvCxnSpPr/>
          <p:nvPr/>
        </p:nvCxnSpPr>
        <p:spPr>
          <a:xfrm>
            <a:off x="0" y="5914054"/>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5551400"/>
            <a:ext cx="13442949" cy="70788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50" normalizeH="0" baseline="0" noProof="0" dirty="0">
                <a:ln>
                  <a:noFill/>
                </a:ln>
                <a:solidFill>
                  <a:srgbClr val="FB3449"/>
                </a:solidFill>
                <a:effectLst/>
                <a:uLnTx/>
                <a:uFillTx/>
                <a:latin typeface="Impact" charset="0"/>
                <a:ea typeface="Impact" charset="0"/>
                <a:cs typeface="Impact" charset="0"/>
              </a:rPr>
              <a:t>ABC1 ADULTS</a:t>
            </a:r>
          </a:p>
        </p:txBody>
      </p:sp>
    </p:spTree>
    <p:extLst>
      <p:ext uri="{BB962C8B-B14F-4D97-AF65-F5344CB8AC3E}">
        <p14:creationId xmlns:p14="http://schemas.microsoft.com/office/powerpoint/2010/main" val="17405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448357" y="7169528"/>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1000 ABC1 Adults</a:t>
            </a:r>
          </a:p>
        </p:txBody>
      </p:sp>
      <p:sp>
        <p:nvSpPr>
          <p:cNvPr id="2" name="TextBox 1"/>
          <p:cNvSpPr txBox="1"/>
          <p:nvPr/>
        </p:nvSpPr>
        <p:spPr>
          <a:xfrm>
            <a:off x="511204" y="3193519"/>
            <a:ext cx="12296752"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ABC1 ADULTS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144186" y="125452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7 IN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727246" y="4156905"/>
            <a:ext cx="11988458" cy="1085850"/>
            <a:chOff x="729812" y="2878659"/>
            <a:chExt cx="11988458" cy="1085850"/>
          </a:xfrm>
        </p:grpSpPr>
        <p:sp>
          <p:nvSpPr>
            <p:cNvPr id="15" name="Freeform 299"/>
            <p:cNvSpPr>
              <a:spLocks noEditPoints="1"/>
            </p:cNvSpPr>
            <p:nvPr/>
          </p:nvSpPr>
          <p:spPr bwMode="auto">
            <a:xfrm>
              <a:off x="729812"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6" name="Freeform 295"/>
            <p:cNvSpPr>
              <a:spLocks noEditPoints="1"/>
            </p:cNvSpPr>
            <p:nvPr/>
          </p:nvSpPr>
          <p:spPr bwMode="auto">
            <a:xfrm>
              <a:off x="1941036"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0" name="Freeform 299"/>
            <p:cNvSpPr>
              <a:spLocks noEditPoints="1"/>
            </p:cNvSpPr>
            <p:nvPr/>
          </p:nvSpPr>
          <p:spPr bwMode="auto">
            <a:xfrm>
              <a:off x="3152261"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295"/>
            <p:cNvSpPr>
              <a:spLocks noEditPoints="1"/>
            </p:cNvSpPr>
            <p:nvPr/>
          </p:nvSpPr>
          <p:spPr bwMode="auto">
            <a:xfrm>
              <a:off x="4363485"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2" name="Freeform 299"/>
            <p:cNvSpPr>
              <a:spLocks noEditPoints="1"/>
            </p:cNvSpPr>
            <p:nvPr/>
          </p:nvSpPr>
          <p:spPr bwMode="auto">
            <a:xfrm>
              <a:off x="5574710"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3" name="Freeform 295"/>
            <p:cNvSpPr>
              <a:spLocks noEditPoints="1"/>
            </p:cNvSpPr>
            <p:nvPr/>
          </p:nvSpPr>
          <p:spPr bwMode="auto">
            <a:xfrm>
              <a:off x="6785934"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4" name="Freeform 299"/>
            <p:cNvSpPr>
              <a:spLocks noEditPoints="1"/>
            </p:cNvSpPr>
            <p:nvPr/>
          </p:nvSpPr>
          <p:spPr bwMode="auto">
            <a:xfrm>
              <a:off x="7997159"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5" name="Freeform 295"/>
            <p:cNvSpPr>
              <a:spLocks noEditPoints="1"/>
            </p:cNvSpPr>
            <p:nvPr/>
          </p:nvSpPr>
          <p:spPr bwMode="auto">
            <a:xfrm>
              <a:off x="9208383"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7" name="Freeform 295"/>
            <p:cNvSpPr>
              <a:spLocks noEditPoints="1"/>
            </p:cNvSpPr>
            <p:nvPr/>
          </p:nvSpPr>
          <p:spPr bwMode="auto">
            <a:xfrm>
              <a:off x="11630832"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
        <p:nvSpPr>
          <p:cNvPr id="17" name="Freeform 295">
            <a:extLst>
              <a:ext uri="{FF2B5EF4-FFF2-40B4-BE49-F238E27FC236}">
                <a16:creationId xmlns:a16="http://schemas.microsoft.com/office/drawing/2014/main" id="{B52F2A04-0733-4A26-B00D-A53D5E5A6B8D}"/>
              </a:ext>
            </a:extLst>
          </p:cNvPr>
          <p:cNvSpPr>
            <a:spLocks noEditPoints="1"/>
          </p:cNvSpPr>
          <p:nvPr/>
        </p:nvSpPr>
        <p:spPr bwMode="auto">
          <a:xfrm>
            <a:off x="10417041" y="4156905"/>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Tree>
    <p:extLst>
      <p:ext uri="{BB962C8B-B14F-4D97-AF65-F5344CB8AC3E}">
        <p14:creationId xmlns:p14="http://schemas.microsoft.com/office/powerpoint/2010/main" val="2777140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ln>
            <a:noFill/>
          </a:ln>
        </p:spPr>
        <p:txBody>
          <a:bodyPr vert="horz" wrap="none" lIns="0" tIns="0" rIns="0" bIns="0" rtlCol="0" anchor="ctr">
            <a:noAutofit/>
          </a:bodyPr>
          <a:lstStyle/>
          <a:p>
            <a:r>
              <a:rPr lang="en-GB" sz="2800" spc="100" dirty="0"/>
              <a:t>CINEMA OCCUPIES A UNIQUE ROLE FOR ABC1 ADULTS</a:t>
            </a:r>
          </a:p>
        </p:txBody>
      </p:sp>
      <p:sp>
        <p:nvSpPr>
          <p:cNvPr id="29" name="Rectangle 28">
            <a:extLst>
              <a:ext uri="{FF2B5EF4-FFF2-40B4-BE49-F238E27FC236}">
                <a16:creationId xmlns:a16="http://schemas.microsoft.com/office/drawing/2014/main" id="{4F442DEF-7E9E-2B4B-8FF6-49BFEBCA29E5}"/>
              </a:ext>
            </a:extLst>
          </p:cNvPr>
          <p:cNvSpPr/>
          <p:nvPr/>
        </p:nvSpPr>
        <p:spPr>
          <a:xfrm>
            <a:off x="5473394" y="7182182"/>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1000 ABC1 Adults</a:t>
            </a:r>
          </a:p>
        </p:txBody>
      </p:sp>
      <p:graphicFrame>
        <p:nvGraphicFramePr>
          <p:cNvPr id="9" name="Table 8">
            <a:extLst>
              <a:ext uri="{FF2B5EF4-FFF2-40B4-BE49-F238E27FC236}">
                <a16:creationId xmlns:a16="http://schemas.microsoft.com/office/drawing/2014/main" id="{A23C7EE5-DC00-4C9F-8DDD-3F71236E49E4}"/>
              </a:ext>
            </a:extLst>
          </p:cNvPr>
          <p:cNvGraphicFramePr>
            <a:graphicFrameLocks noGrp="1"/>
          </p:cNvGraphicFramePr>
          <p:nvPr>
            <p:extLst/>
          </p:nvPr>
        </p:nvGraphicFramePr>
        <p:xfrm>
          <a:off x="532368" y="2329953"/>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101721010"/>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Comforting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0" name="Table 9">
            <a:extLst>
              <a:ext uri="{FF2B5EF4-FFF2-40B4-BE49-F238E27FC236}">
                <a16:creationId xmlns:a16="http://schemas.microsoft.com/office/drawing/2014/main" id="{69535585-427F-4141-BEB2-19552EA32AAE}"/>
              </a:ext>
            </a:extLst>
          </p:cNvPr>
          <p:cNvGraphicFramePr>
            <a:graphicFrameLocks noGrp="1"/>
          </p:cNvGraphicFramePr>
          <p:nvPr>
            <p:extLst/>
          </p:nvPr>
        </p:nvGraphicFramePr>
        <p:xfrm>
          <a:off x="3014913" y="2329953"/>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101721010"/>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1" name="Table 10">
            <a:extLst>
              <a:ext uri="{FF2B5EF4-FFF2-40B4-BE49-F238E27FC236}">
                <a16:creationId xmlns:a16="http://schemas.microsoft.com/office/drawing/2014/main" id="{BCABC878-3BD4-4848-B8BD-2288A40005A7}"/>
              </a:ext>
            </a:extLst>
          </p:cNvPr>
          <p:cNvGraphicFramePr>
            <a:graphicFrameLocks noGrp="1"/>
          </p:cNvGraphicFramePr>
          <p:nvPr>
            <p:extLst/>
          </p:nvPr>
        </p:nvGraphicFramePr>
        <p:xfrm>
          <a:off x="5497457" y="2329953"/>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101721010"/>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Spontaneous</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2" name="Table 11">
            <a:extLst>
              <a:ext uri="{FF2B5EF4-FFF2-40B4-BE49-F238E27FC236}">
                <a16:creationId xmlns:a16="http://schemas.microsoft.com/office/drawing/2014/main" id="{96F0706B-4C44-4B3B-8E65-59C734122A44}"/>
              </a:ext>
            </a:extLst>
          </p:cNvPr>
          <p:cNvGraphicFramePr>
            <a:graphicFrameLocks noGrp="1"/>
          </p:cNvGraphicFramePr>
          <p:nvPr>
            <p:extLst/>
          </p:nvPr>
        </p:nvGraphicFramePr>
        <p:xfrm>
          <a:off x="7980001" y="2329953"/>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101721010"/>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Spontaneous</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3" name="Table 12">
            <a:extLst>
              <a:ext uri="{FF2B5EF4-FFF2-40B4-BE49-F238E27FC236}">
                <a16:creationId xmlns:a16="http://schemas.microsoft.com/office/drawing/2014/main" id="{691E6D53-D0AB-4E72-A75E-168163632DD2}"/>
              </a:ext>
            </a:extLst>
          </p:cNvPr>
          <p:cNvGraphicFramePr>
            <a:graphicFrameLocks noGrp="1"/>
          </p:cNvGraphicFramePr>
          <p:nvPr>
            <p:extLst/>
          </p:nvPr>
        </p:nvGraphicFramePr>
        <p:xfrm>
          <a:off x="10462544" y="2329953"/>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101721010"/>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sp>
        <p:nvSpPr>
          <p:cNvPr id="14" name="Text Placeholder 10">
            <a:extLst>
              <a:ext uri="{FF2B5EF4-FFF2-40B4-BE49-F238E27FC236}">
                <a16:creationId xmlns:a16="http://schemas.microsoft.com/office/drawing/2014/main" id="{C9EC1094-85C7-4066-B753-D78EBA8671C6}"/>
              </a:ext>
            </a:extLst>
          </p:cNvPr>
          <p:cNvSpPr>
            <a:spLocks noGrp="1"/>
          </p:cNvSpPr>
          <p:nvPr>
            <p:ph type="body" sz="quarter" idx="14"/>
          </p:nvPr>
        </p:nvSpPr>
        <p:spPr>
          <a:xfrm>
            <a:off x="269653" y="763008"/>
            <a:ext cx="12423740" cy="436608"/>
          </a:xfrm>
        </p:spPr>
        <p:txBody>
          <a:bodyPr/>
          <a:lstStyle/>
          <a:p>
            <a:r>
              <a:rPr lang="en-US" dirty="0"/>
              <a:t>Cinema is seen as a uniquely shared experience with the audience giving high levels of attention to the quality content, making it stand out within the variety of AV occasions.  </a:t>
            </a:r>
          </a:p>
        </p:txBody>
      </p:sp>
    </p:spTree>
    <p:extLst>
      <p:ext uri="{BB962C8B-B14F-4D97-AF65-F5344CB8AC3E}">
        <p14:creationId xmlns:p14="http://schemas.microsoft.com/office/powerpoint/2010/main" val="2350469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1000 ABC1 Adults</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75% OF ABC1 ADULTS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276936" y="4947810"/>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56% OF ABC1 ADULTS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276936" y="3121228"/>
            <a:ext cx="6761310" cy="1077218"/>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56% OF ABC1 ADULTS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LOVE WATCHING STORES THAT I CAN GET EMOTIONALLY INVOLVED IN”</a:t>
            </a:r>
          </a:p>
        </p:txBody>
      </p:sp>
    </p:spTree>
    <p:extLst>
      <p:ext uri="{BB962C8B-B14F-4D97-AF65-F5344CB8AC3E}">
        <p14:creationId xmlns:p14="http://schemas.microsoft.com/office/powerpoint/2010/main" val="340966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a:ln>
            <a:noFill/>
          </a:ln>
        </p:spPr>
        <p:txBody>
          <a:bodyPr vert="horz" wrap="none" lIns="0" tIns="0" rIns="0" bIns="0" rtlCol="0" anchor="ctr">
            <a:noAutofit/>
          </a:bodyPr>
          <a:lstStyle/>
          <a:p>
            <a:r>
              <a:rPr lang="en-GB" sz="2800" spc="100" dirty="0"/>
              <a:t>BRANDS CAN BENEFIT FROM A POSITIVE TRANSFER OF ATTRIBUTES USING TV+CINEMA</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 ranked first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1000 ABC1 Adults</a:t>
            </a:r>
          </a:p>
        </p:txBody>
      </p:sp>
      <p:graphicFrame>
        <p:nvGraphicFramePr>
          <p:cNvPr id="10" name="Table 9">
            <a:extLst>
              <a:ext uri="{FF2B5EF4-FFF2-40B4-BE49-F238E27FC236}">
                <a16:creationId xmlns:a16="http://schemas.microsoft.com/office/drawing/2014/main" id="{81CC7FCB-9E5F-40D5-8CF9-0609261EF7C1}"/>
              </a:ext>
            </a:extLst>
          </p:cNvPr>
          <p:cNvGraphicFramePr>
            <a:graphicFrameLocks noGrp="1"/>
          </p:cNvGraphicFramePr>
          <p:nvPr>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51%</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31%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7196174"/>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7%</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6%</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045465"/>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5%</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bl>
          </a:graphicData>
        </a:graphic>
      </p:graphicFrame>
      <p:graphicFrame>
        <p:nvGraphicFramePr>
          <p:cNvPr id="11" name="Table 10">
            <a:extLst>
              <a:ext uri="{FF2B5EF4-FFF2-40B4-BE49-F238E27FC236}">
                <a16:creationId xmlns:a16="http://schemas.microsoft.com/office/drawing/2014/main" id="{B4300C86-F042-44B0-9576-BCDE92834983}"/>
              </a:ext>
            </a:extLst>
          </p:cNvPr>
          <p:cNvGraphicFramePr>
            <a:graphicFrameLocks noGrp="1"/>
          </p:cNvGraphicFramePr>
          <p:nvPr>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50%</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543538"/>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32%</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6%</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857522"/>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6%</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bl>
          </a:graphicData>
        </a:graphic>
      </p:graphicFrame>
      <p:graphicFrame>
        <p:nvGraphicFramePr>
          <p:cNvPr id="12" name="Table 11">
            <a:extLst>
              <a:ext uri="{FF2B5EF4-FFF2-40B4-BE49-F238E27FC236}">
                <a16:creationId xmlns:a16="http://schemas.microsoft.com/office/drawing/2014/main" id="{61310314-9319-4FB3-89AD-2F0DABA4562F}"/>
              </a:ext>
            </a:extLst>
          </p:cNvPr>
          <p:cNvGraphicFramePr>
            <a:graphicFrameLocks noGrp="1"/>
          </p:cNvGraphicFramePr>
          <p:nvPr>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43%</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409576"/>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31%</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9%</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spTree>
    <p:extLst>
      <p:ext uri="{BB962C8B-B14F-4D97-AF65-F5344CB8AC3E}">
        <p14:creationId xmlns:p14="http://schemas.microsoft.com/office/powerpoint/2010/main" val="283908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9112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032103"/>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50153"/>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7307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20917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2997" y="736932"/>
            <a:ext cx="7785463" cy="70788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50" normalizeH="0" baseline="0" noProof="0" dirty="0">
                <a:ln>
                  <a:noFill/>
                </a:ln>
                <a:solidFill>
                  <a:srgbClr val="FB3449"/>
                </a:solidFill>
                <a:effectLst/>
                <a:uLnTx/>
                <a:uFillTx/>
                <a:latin typeface="Impact" charset="0"/>
                <a:ea typeface="Impact" charset="0"/>
                <a:cs typeface="Impact" charset="0"/>
              </a:rPr>
              <a:t>BUILDING BOX OFFICE BRANDS IV</a:t>
            </a:r>
          </a:p>
        </p:txBody>
      </p:sp>
      <p:sp>
        <p:nvSpPr>
          <p:cNvPr id="10" name="TextBox 9"/>
          <p:cNvSpPr txBox="1"/>
          <p:nvPr/>
        </p:nvSpPr>
        <p:spPr>
          <a:xfrm>
            <a:off x="143256" y="1340644"/>
            <a:ext cx="12624003" cy="4401205"/>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LAUNCH, LAND, IMPACT</a:t>
            </a:r>
          </a:p>
        </p:txBody>
      </p:sp>
      <p:cxnSp>
        <p:nvCxnSpPr>
          <p:cNvPr id="22" name="Straight Connector 21"/>
          <p:cNvCxnSpPr/>
          <p:nvPr/>
        </p:nvCxnSpPr>
        <p:spPr>
          <a:xfrm>
            <a:off x="0" y="5914054"/>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5551400"/>
            <a:ext cx="13442949" cy="70788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50" normalizeH="0" baseline="0" noProof="0" dirty="0">
                <a:ln>
                  <a:noFill/>
                </a:ln>
                <a:solidFill>
                  <a:srgbClr val="FB3449"/>
                </a:solidFill>
                <a:effectLst/>
                <a:uLnTx/>
                <a:uFillTx/>
                <a:latin typeface="Impact" charset="0"/>
                <a:ea typeface="Impact" charset="0"/>
                <a:cs typeface="Impact" charset="0"/>
              </a:rPr>
              <a:t>ABC1 MEN</a:t>
            </a:r>
          </a:p>
        </p:txBody>
      </p:sp>
    </p:spTree>
    <p:extLst>
      <p:ext uri="{BB962C8B-B14F-4D97-AF65-F5344CB8AC3E}">
        <p14:creationId xmlns:p14="http://schemas.microsoft.com/office/powerpoint/2010/main" val="355458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p:txBody>
          <a:bodyPr/>
          <a:lstStyle/>
          <a:p>
            <a:r>
              <a:rPr lang="en-GB" sz="2600" spc="150" dirty="0"/>
              <a:t>CINEMA OCCUPIES A UNIQUE ROLE FOR 16-24S</a:t>
            </a:r>
            <a:endParaRPr lang="en-GB" sz="2600" spc="150" dirty="0">
              <a:solidFill>
                <a:srgbClr val="FFFFFF"/>
              </a:solidFill>
            </a:endParaRPr>
          </a:p>
        </p:txBody>
      </p:sp>
      <p:sp>
        <p:nvSpPr>
          <p:cNvPr id="29" name="Rectangle 28">
            <a:extLst>
              <a:ext uri="{FF2B5EF4-FFF2-40B4-BE49-F238E27FC236}">
                <a16:creationId xmlns:a16="http://schemas.microsoft.com/office/drawing/2014/main" id="{4F442DEF-7E9E-2B4B-8FF6-49BFEBCA29E5}"/>
              </a:ext>
            </a:extLst>
          </p:cNvPr>
          <p:cNvSpPr/>
          <p:nvPr/>
        </p:nvSpPr>
        <p:spPr>
          <a:xfrm>
            <a:off x="5537564" y="7135426"/>
            <a:ext cx="7765892" cy="369332"/>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Bold phrases indicate highest association for this phrase</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500 ‘16-24s’</a:t>
            </a:r>
          </a:p>
        </p:txBody>
      </p:sp>
      <p:graphicFrame>
        <p:nvGraphicFramePr>
          <p:cNvPr id="30" name="Table 29">
            <a:extLst>
              <a:ext uri="{FF2B5EF4-FFF2-40B4-BE49-F238E27FC236}">
                <a16:creationId xmlns:a16="http://schemas.microsoft.com/office/drawing/2014/main" id="{EB3874DA-F776-CB4E-BE29-4B9FB2FD909F}"/>
              </a:ext>
            </a:extLst>
          </p:cNvPr>
          <p:cNvGraphicFramePr>
            <a:graphicFrameLocks noGrp="1"/>
          </p:cNvGraphicFramePr>
          <p:nvPr>
            <p:extLst/>
          </p:nvPr>
        </p:nvGraphicFramePr>
        <p:xfrm>
          <a:off x="10594892" y="2356995"/>
          <a:ext cx="2088451" cy="2519804"/>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9951">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1" name="Table 30">
            <a:extLst>
              <a:ext uri="{FF2B5EF4-FFF2-40B4-BE49-F238E27FC236}">
                <a16:creationId xmlns:a16="http://schemas.microsoft.com/office/drawing/2014/main" id="{0D138BD1-6420-764B-B677-E84326A5B6DF}"/>
              </a:ext>
            </a:extLst>
          </p:cNvPr>
          <p:cNvGraphicFramePr>
            <a:graphicFrameLocks noGrp="1"/>
          </p:cNvGraphicFramePr>
          <p:nvPr>
            <p:extLst/>
          </p:nvPr>
        </p:nvGraphicFramePr>
        <p:xfrm>
          <a:off x="664717"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Background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2" name="Table 31">
            <a:extLst>
              <a:ext uri="{FF2B5EF4-FFF2-40B4-BE49-F238E27FC236}">
                <a16:creationId xmlns:a16="http://schemas.microsoft.com/office/drawing/2014/main" id="{48C64E72-1472-E445-B5BD-99F597CC34E5}"/>
              </a:ext>
            </a:extLst>
          </p:cNvPr>
          <p:cNvGraphicFramePr>
            <a:graphicFrameLocks noGrp="1"/>
          </p:cNvGraphicFramePr>
          <p:nvPr>
            <p:extLst/>
          </p:nvPr>
        </p:nvGraphicFramePr>
        <p:xfrm>
          <a:off x="3147261"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3" name="Table 32">
            <a:extLst>
              <a:ext uri="{FF2B5EF4-FFF2-40B4-BE49-F238E27FC236}">
                <a16:creationId xmlns:a16="http://schemas.microsoft.com/office/drawing/2014/main" id="{9808C359-257C-B44D-902D-37F988C9BDFA}"/>
              </a:ext>
            </a:extLst>
          </p:cNvPr>
          <p:cNvGraphicFramePr>
            <a:graphicFrameLocks noGrp="1"/>
          </p:cNvGraphicFramePr>
          <p:nvPr>
            <p:extLst/>
          </p:nvPr>
        </p:nvGraphicFramePr>
        <p:xfrm>
          <a:off x="5629805"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44%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4" name="Table 33">
            <a:extLst>
              <a:ext uri="{FF2B5EF4-FFF2-40B4-BE49-F238E27FC236}">
                <a16:creationId xmlns:a16="http://schemas.microsoft.com/office/drawing/2014/main" id="{042DD344-D7C6-754A-9811-B94A1BDC9609}"/>
              </a:ext>
            </a:extLst>
          </p:cNvPr>
          <p:cNvGraphicFramePr>
            <a:graphicFrameLocks noGrp="1"/>
          </p:cNvGraphicFramePr>
          <p:nvPr>
            <p:extLst/>
          </p:nvPr>
        </p:nvGraphicFramePr>
        <p:xfrm>
          <a:off x="8112349"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spTree>
    <p:extLst>
      <p:ext uri="{BB962C8B-B14F-4D97-AF65-F5344CB8AC3E}">
        <p14:creationId xmlns:p14="http://schemas.microsoft.com/office/powerpoint/2010/main" val="1730663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448357" y="7169528"/>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484 ABC1 Men</a:t>
            </a:r>
          </a:p>
        </p:txBody>
      </p:sp>
      <p:sp>
        <p:nvSpPr>
          <p:cNvPr id="2" name="TextBox 1"/>
          <p:cNvSpPr txBox="1"/>
          <p:nvPr/>
        </p:nvSpPr>
        <p:spPr>
          <a:xfrm>
            <a:off x="511204" y="3193519"/>
            <a:ext cx="12296752"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ABC1 MEN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144186" y="125452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7 IN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1857447" y="4156905"/>
            <a:ext cx="10682449" cy="1085850"/>
            <a:chOff x="1941036" y="2878659"/>
            <a:chExt cx="10682449" cy="1085850"/>
          </a:xfrm>
        </p:grpSpPr>
        <p:sp>
          <p:nvSpPr>
            <p:cNvPr id="16" name="Freeform 295"/>
            <p:cNvSpPr>
              <a:spLocks noEditPoints="1"/>
            </p:cNvSpPr>
            <p:nvPr/>
          </p:nvSpPr>
          <p:spPr bwMode="auto">
            <a:xfrm>
              <a:off x="1941036"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3" name="Freeform 295"/>
            <p:cNvSpPr>
              <a:spLocks noEditPoints="1"/>
            </p:cNvSpPr>
            <p:nvPr/>
          </p:nvSpPr>
          <p:spPr bwMode="auto">
            <a:xfrm>
              <a:off x="7902373"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5" name="Freeform 295"/>
            <p:cNvSpPr>
              <a:spLocks noEditPoints="1"/>
            </p:cNvSpPr>
            <p:nvPr/>
          </p:nvSpPr>
          <p:spPr bwMode="auto">
            <a:xfrm>
              <a:off x="9113598"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6" name="Freeform 299"/>
            <p:cNvSpPr>
              <a:spLocks noEditPoints="1"/>
            </p:cNvSpPr>
            <p:nvPr/>
          </p:nvSpPr>
          <p:spPr bwMode="auto">
            <a:xfrm>
              <a:off x="10324823"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7" name="Freeform 295"/>
            <p:cNvSpPr>
              <a:spLocks noEditPoints="1"/>
            </p:cNvSpPr>
            <p:nvPr/>
          </p:nvSpPr>
          <p:spPr bwMode="auto">
            <a:xfrm>
              <a:off x="11536047"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
        <p:nvSpPr>
          <p:cNvPr id="18" name="Freeform 295">
            <a:extLst>
              <a:ext uri="{FF2B5EF4-FFF2-40B4-BE49-F238E27FC236}">
                <a16:creationId xmlns:a16="http://schemas.microsoft.com/office/drawing/2014/main" id="{1307856B-95EE-487D-89FB-5663450BFFD3}"/>
              </a:ext>
            </a:extLst>
          </p:cNvPr>
          <p:cNvSpPr>
            <a:spLocks noEditPoints="1"/>
          </p:cNvSpPr>
          <p:nvPr/>
        </p:nvSpPr>
        <p:spPr bwMode="auto">
          <a:xfrm>
            <a:off x="632460" y="4156905"/>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9" name="Freeform 295">
            <a:extLst>
              <a:ext uri="{FF2B5EF4-FFF2-40B4-BE49-F238E27FC236}">
                <a16:creationId xmlns:a16="http://schemas.microsoft.com/office/drawing/2014/main" id="{9F970600-2A70-49E7-9421-EDEEF7FA0FC2}"/>
              </a:ext>
            </a:extLst>
          </p:cNvPr>
          <p:cNvSpPr>
            <a:spLocks noEditPoints="1"/>
          </p:cNvSpPr>
          <p:nvPr/>
        </p:nvSpPr>
        <p:spPr bwMode="auto">
          <a:xfrm>
            <a:off x="3031417" y="4156905"/>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8" name="Freeform 295">
            <a:extLst>
              <a:ext uri="{FF2B5EF4-FFF2-40B4-BE49-F238E27FC236}">
                <a16:creationId xmlns:a16="http://schemas.microsoft.com/office/drawing/2014/main" id="{3B0F3EFB-6588-403A-B38B-04A267275672}"/>
              </a:ext>
            </a:extLst>
          </p:cNvPr>
          <p:cNvSpPr>
            <a:spLocks noEditPoints="1"/>
          </p:cNvSpPr>
          <p:nvPr/>
        </p:nvSpPr>
        <p:spPr bwMode="auto">
          <a:xfrm>
            <a:off x="4216962" y="4156905"/>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9" name="Freeform 295">
            <a:extLst>
              <a:ext uri="{FF2B5EF4-FFF2-40B4-BE49-F238E27FC236}">
                <a16:creationId xmlns:a16="http://schemas.microsoft.com/office/drawing/2014/main" id="{242052CD-EA5D-4F4B-8702-175AA0F1925B}"/>
              </a:ext>
            </a:extLst>
          </p:cNvPr>
          <p:cNvSpPr>
            <a:spLocks noEditPoints="1"/>
          </p:cNvSpPr>
          <p:nvPr/>
        </p:nvSpPr>
        <p:spPr bwMode="auto">
          <a:xfrm>
            <a:off x="5402507" y="4156905"/>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30" name="Freeform 295">
            <a:extLst>
              <a:ext uri="{FF2B5EF4-FFF2-40B4-BE49-F238E27FC236}">
                <a16:creationId xmlns:a16="http://schemas.microsoft.com/office/drawing/2014/main" id="{5F18220A-DE74-4C60-8151-7AEB272539C4}"/>
              </a:ext>
            </a:extLst>
          </p:cNvPr>
          <p:cNvSpPr>
            <a:spLocks noEditPoints="1"/>
          </p:cNvSpPr>
          <p:nvPr/>
        </p:nvSpPr>
        <p:spPr bwMode="auto">
          <a:xfrm>
            <a:off x="6604858" y="4156905"/>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Tree>
    <p:extLst>
      <p:ext uri="{BB962C8B-B14F-4D97-AF65-F5344CB8AC3E}">
        <p14:creationId xmlns:p14="http://schemas.microsoft.com/office/powerpoint/2010/main" val="1144333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ln>
            <a:noFill/>
          </a:ln>
        </p:spPr>
        <p:txBody>
          <a:bodyPr vert="horz" wrap="none" lIns="0" tIns="0" rIns="0" bIns="0" rtlCol="0" anchor="ctr">
            <a:noAutofit/>
          </a:bodyPr>
          <a:lstStyle/>
          <a:p>
            <a:r>
              <a:rPr lang="en-GB" sz="2800" spc="100" dirty="0"/>
              <a:t>CINEMA OCCUPIES A UNIQUE ROLE FOR ABC1 MEN</a:t>
            </a:r>
          </a:p>
        </p:txBody>
      </p:sp>
      <p:sp>
        <p:nvSpPr>
          <p:cNvPr id="29" name="Rectangle 28">
            <a:extLst>
              <a:ext uri="{FF2B5EF4-FFF2-40B4-BE49-F238E27FC236}">
                <a16:creationId xmlns:a16="http://schemas.microsoft.com/office/drawing/2014/main" id="{4F442DEF-7E9E-2B4B-8FF6-49BFEBCA29E5}"/>
              </a:ext>
            </a:extLst>
          </p:cNvPr>
          <p:cNvSpPr/>
          <p:nvPr/>
        </p:nvSpPr>
        <p:spPr>
          <a:xfrm>
            <a:off x="5537564" y="7170151"/>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494 ABC1 Men</a:t>
            </a:r>
          </a:p>
        </p:txBody>
      </p:sp>
      <p:graphicFrame>
        <p:nvGraphicFramePr>
          <p:cNvPr id="31" name="Table 30">
            <a:extLst>
              <a:ext uri="{FF2B5EF4-FFF2-40B4-BE49-F238E27FC236}">
                <a16:creationId xmlns:a16="http://schemas.microsoft.com/office/drawing/2014/main" id="{0D138BD1-6420-764B-B677-E84326A5B6DF}"/>
              </a:ext>
            </a:extLst>
          </p:cNvPr>
          <p:cNvGraphicFramePr>
            <a:graphicFrameLocks noGrp="1"/>
          </p:cNvGraphicFramePr>
          <p:nvPr>
            <p:extLst/>
          </p:nvPr>
        </p:nvGraphicFramePr>
        <p:xfrm>
          <a:off x="664717"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101721010"/>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Comforting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32" name="Table 31">
            <a:extLst>
              <a:ext uri="{FF2B5EF4-FFF2-40B4-BE49-F238E27FC236}">
                <a16:creationId xmlns:a16="http://schemas.microsoft.com/office/drawing/2014/main" id="{48C64E72-1472-E445-B5BD-99F597CC34E5}"/>
              </a:ext>
            </a:extLst>
          </p:cNvPr>
          <p:cNvGraphicFramePr>
            <a:graphicFrameLocks noGrp="1"/>
          </p:cNvGraphicFramePr>
          <p:nvPr>
            <p:extLst/>
          </p:nvPr>
        </p:nvGraphicFramePr>
        <p:xfrm>
          <a:off x="3147261"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985965490"/>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0" name="Table 9">
            <a:extLst>
              <a:ext uri="{FF2B5EF4-FFF2-40B4-BE49-F238E27FC236}">
                <a16:creationId xmlns:a16="http://schemas.microsoft.com/office/drawing/2014/main" id="{054797EA-6B00-4F24-BD5B-12152B379394}"/>
              </a:ext>
            </a:extLst>
          </p:cNvPr>
          <p:cNvGraphicFramePr>
            <a:graphicFrameLocks noGrp="1"/>
          </p:cNvGraphicFramePr>
          <p:nvPr>
            <p:extLst/>
          </p:nvPr>
        </p:nvGraphicFramePr>
        <p:xfrm>
          <a:off x="5629806" y="2364627"/>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21%</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985965490"/>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1" name="Table 10">
            <a:extLst>
              <a:ext uri="{FF2B5EF4-FFF2-40B4-BE49-F238E27FC236}">
                <a16:creationId xmlns:a16="http://schemas.microsoft.com/office/drawing/2014/main" id="{545B60F4-C400-483A-ACAF-D074AC42EA2E}"/>
              </a:ext>
            </a:extLst>
          </p:cNvPr>
          <p:cNvGraphicFramePr>
            <a:graphicFrameLocks noGrp="1"/>
          </p:cNvGraphicFramePr>
          <p:nvPr>
            <p:extLst/>
          </p:nvPr>
        </p:nvGraphicFramePr>
        <p:xfrm>
          <a:off x="8112350" y="2364627"/>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985965490"/>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Spontaneous</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2" name="Table 11">
            <a:extLst>
              <a:ext uri="{FF2B5EF4-FFF2-40B4-BE49-F238E27FC236}">
                <a16:creationId xmlns:a16="http://schemas.microsoft.com/office/drawing/2014/main" id="{E110FF39-2EA9-42B0-BE3C-31C919BF0861}"/>
              </a:ext>
            </a:extLst>
          </p:cNvPr>
          <p:cNvGraphicFramePr>
            <a:graphicFrameLocks noGrp="1"/>
          </p:cNvGraphicFramePr>
          <p:nvPr>
            <p:extLst/>
          </p:nvPr>
        </p:nvGraphicFramePr>
        <p:xfrm>
          <a:off x="10506687" y="2364627"/>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Immersive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985965490"/>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sp>
        <p:nvSpPr>
          <p:cNvPr id="13" name="Text Placeholder 10">
            <a:extLst>
              <a:ext uri="{FF2B5EF4-FFF2-40B4-BE49-F238E27FC236}">
                <a16:creationId xmlns:a16="http://schemas.microsoft.com/office/drawing/2014/main" id="{02D66119-1BC1-45E6-9CA5-5FCCF4B03A73}"/>
              </a:ext>
            </a:extLst>
          </p:cNvPr>
          <p:cNvSpPr>
            <a:spLocks noGrp="1"/>
          </p:cNvSpPr>
          <p:nvPr>
            <p:ph type="body" sz="quarter" idx="14"/>
          </p:nvPr>
        </p:nvSpPr>
        <p:spPr>
          <a:xfrm>
            <a:off x="269653" y="763008"/>
            <a:ext cx="12423740" cy="436608"/>
          </a:xfrm>
        </p:spPr>
        <p:txBody>
          <a:bodyPr/>
          <a:lstStyle/>
          <a:p>
            <a:r>
              <a:rPr lang="en-US" dirty="0"/>
              <a:t>Cinema is seen as a uniquely immersive, shared experience with the audience paying high levels of attention, making it stand out within the AV world.  </a:t>
            </a:r>
          </a:p>
        </p:txBody>
      </p:sp>
    </p:spTree>
    <p:extLst>
      <p:ext uri="{BB962C8B-B14F-4D97-AF65-F5344CB8AC3E}">
        <p14:creationId xmlns:p14="http://schemas.microsoft.com/office/powerpoint/2010/main" val="60874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484 ABC1 Men</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72% OF ABC1 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276936" y="4947810"/>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56% OF ABC1 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276936" y="3121228"/>
            <a:ext cx="6761310" cy="1077218"/>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72% OF ABC1 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LOVE WATCHING STORES THAT I CAN GET EMOTIONALLY INVOLVED IN”</a:t>
            </a:r>
          </a:p>
        </p:txBody>
      </p:sp>
    </p:spTree>
    <p:extLst>
      <p:ext uri="{BB962C8B-B14F-4D97-AF65-F5344CB8AC3E}">
        <p14:creationId xmlns:p14="http://schemas.microsoft.com/office/powerpoint/2010/main" val="298474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t>BRANDS CAN BENEFIT FROM A POSITIVE TRANSFER OF ATTRIBUTES USING TV+CINEMA</a:t>
            </a:r>
            <a:endParaRPr lang="en-GB" sz="2800" spc="100" dirty="0">
              <a:solidFill>
                <a:srgbClr val="FFFFFF"/>
              </a:solidFill>
            </a:endParaRP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 ranked first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484 ABC1 Men</a:t>
            </a:r>
          </a:p>
        </p:txBody>
      </p:sp>
      <p:graphicFrame>
        <p:nvGraphicFramePr>
          <p:cNvPr id="10" name="Table 9">
            <a:extLst>
              <a:ext uri="{FF2B5EF4-FFF2-40B4-BE49-F238E27FC236}">
                <a16:creationId xmlns:a16="http://schemas.microsoft.com/office/drawing/2014/main" id="{81CC7FCB-9E5F-40D5-8CF9-0609261EF7C1}"/>
              </a:ext>
            </a:extLst>
          </p:cNvPr>
          <p:cNvGraphicFramePr>
            <a:graphicFrameLocks noGrp="1"/>
          </p:cNvGraphicFramePr>
          <p:nvPr>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48%</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32%</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7196174"/>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9%</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7%</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045465"/>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4%</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bl>
          </a:graphicData>
        </a:graphic>
      </p:graphicFrame>
      <p:graphicFrame>
        <p:nvGraphicFramePr>
          <p:cNvPr id="11" name="Table 10">
            <a:extLst>
              <a:ext uri="{FF2B5EF4-FFF2-40B4-BE49-F238E27FC236}">
                <a16:creationId xmlns:a16="http://schemas.microsoft.com/office/drawing/2014/main" id="{B4300C86-F042-44B0-9576-BCDE92834983}"/>
              </a:ext>
            </a:extLst>
          </p:cNvPr>
          <p:cNvGraphicFramePr>
            <a:graphicFrameLocks noGrp="1"/>
          </p:cNvGraphicFramePr>
          <p:nvPr>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49%</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543538"/>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31%</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9%</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7%</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857522"/>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4%</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bl>
          </a:graphicData>
        </a:graphic>
      </p:graphicFrame>
      <p:graphicFrame>
        <p:nvGraphicFramePr>
          <p:cNvPr id="12" name="Table 11">
            <a:extLst>
              <a:ext uri="{FF2B5EF4-FFF2-40B4-BE49-F238E27FC236}">
                <a16:creationId xmlns:a16="http://schemas.microsoft.com/office/drawing/2014/main" id="{61310314-9319-4FB3-89AD-2F0DABA4562F}"/>
              </a:ext>
            </a:extLst>
          </p:cNvPr>
          <p:cNvGraphicFramePr>
            <a:graphicFrameLocks noGrp="1"/>
          </p:cNvGraphicFramePr>
          <p:nvPr>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42%</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409576"/>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32%</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7%</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spTree>
    <p:extLst>
      <p:ext uri="{BB962C8B-B14F-4D97-AF65-F5344CB8AC3E}">
        <p14:creationId xmlns:p14="http://schemas.microsoft.com/office/powerpoint/2010/main" val="129134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9112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032103"/>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50153"/>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7307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20917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2997" y="736932"/>
            <a:ext cx="7785463" cy="70788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50" normalizeH="0" baseline="0" noProof="0" dirty="0">
                <a:ln>
                  <a:noFill/>
                </a:ln>
                <a:solidFill>
                  <a:srgbClr val="FB3449"/>
                </a:solidFill>
                <a:effectLst/>
                <a:uLnTx/>
                <a:uFillTx/>
                <a:latin typeface="Impact" charset="0"/>
                <a:ea typeface="Impact" charset="0"/>
                <a:cs typeface="Impact" charset="0"/>
              </a:rPr>
              <a:t>BUILDING BOX OFFICE BRANDS IV</a:t>
            </a:r>
          </a:p>
        </p:txBody>
      </p:sp>
      <p:sp>
        <p:nvSpPr>
          <p:cNvPr id="10" name="TextBox 9"/>
          <p:cNvSpPr txBox="1"/>
          <p:nvPr/>
        </p:nvSpPr>
        <p:spPr>
          <a:xfrm>
            <a:off x="143256" y="1340644"/>
            <a:ext cx="12624003" cy="4401205"/>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LAUNCH, LAND, IMPACT</a:t>
            </a:r>
          </a:p>
        </p:txBody>
      </p:sp>
      <p:cxnSp>
        <p:nvCxnSpPr>
          <p:cNvPr id="22" name="Straight Connector 21"/>
          <p:cNvCxnSpPr/>
          <p:nvPr/>
        </p:nvCxnSpPr>
        <p:spPr>
          <a:xfrm>
            <a:off x="0" y="5914054"/>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5551400"/>
            <a:ext cx="13442949" cy="70788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50" normalizeH="0" baseline="0" noProof="0" dirty="0">
                <a:ln>
                  <a:noFill/>
                </a:ln>
                <a:solidFill>
                  <a:srgbClr val="FB3449"/>
                </a:solidFill>
                <a:effectLst/>
                <a:uLnTx/>
                <a:uFillTx/>
                <a:latin typeface="Impact" charset="0"/>
                <a:ea typeface="Impact" charset="0"/>
                <a:cs typeface="Impact" charset="0"/>
              </a:rPr>
              <a:t>ABC1 WOMEN</a:t>
            </a:r>
          </a:p>
        </p:txBody>
      </p:sp>
    </p:spTree>
    <p:extLst>
      <p:ext uri="{BB962C8B-B14F-4D97-AF65-F5344CB8AC3E}">
        <p14:creationId xmlns:p14="http://schemas.microsoft.com/office/powerpoint/2010/main" val="376817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448357" y="7169528"/>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510 ABC1 Women</a:t>
            </a:r>
          </a:p>
        </p:txBody>
      </p:sp>
      <p:sp>
        <p:nvSpPr>
          <p:cNvPr id="2" name="TextBox 1"/>
          <p:cNvSpPr txBox="1"/>
          <p:nvPr/>
        </p:nvSpPr>
        <p:spPr>
          <a:xfrm>
            <a:off x="511204" y="3193519"/>
            <a:ext cx="12296752"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ABC1 WOMEN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144186" y="125452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7 IN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767032" y="4156905"/>
            <a:ext cx="8354784" cy="1085850"/>
            <a:chOff x="729812" y="2878659"/>
            <a:chExt cx="8354784" cy="1085850"/>
          </a:xfrm>
        </p:grpSpPr>
        <p:sp>
          <p:nvSpPr>
            <p:cNvPr id="15" name="Freeform 299"/>
            <p:cNvSpPr>
              <a:spLocks noEditPoints="1"/>
            </p:cNvSpPr>
            <p:nvPr/>
          </p:nvSpPr>
          <p:spPr bwMode="auto">
            <a:xfrm>
              <a:off x="729812"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0" name="Freeform 299"/>
            <p:cNvSpPr>
              <a:spLocks noEditPoints="1"/>
            </p:cNvSpPr>
            <p:nvPr/>
          </p:nvSpPr>
          <p:spPr bwMode="auto">
            <a:xfrm>
              <a:off x="3152261"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2" name="Freeform 299"/>
            <p:cNvSpPr>
              <a:spLocks noEditPoints="1"/>
            </p:cNvSpPr>
            <p:nvPr/>
          </p:nvSpPr>
          <p:spPr bwMode="auto">
            <a:xfrm>
              <a:off x="5574710"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4" name="Freeform 299"/>
            <p:cNvSpPr>
              <a:spLocks noEditPoints="1"/>
            </p:cNvSpPr>
            <p:nvPr/>
          </p:nvSpPr>
          <p:spPr bwMode="auto">
            <a:xfrm>
              <a:off x="7997159"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
        <p:nvSpPr>
          <p:cNvPr id="18" name="Freeform 299">
            <a:extLst>
              <a:ext uri="{FF2B5EF4-FFF2-40B4-BE49-F238E27FC236}">
                <a16:creationId xmlns:a16="http://schemas.microsoft.com/office/drawing/2014/main" id="{41D72C86-07AD-4BD4-A21E-249F5C564C71}"/>
              </a:ext>
            </a:extLst>
          </p:cNvPr>
          <p:cNvSpPr>
            <a:spLocks noEditPoints="1"/>
          </p:cNvSpPr>
          <p:nvPr/>
        </p:nvSpPr>
        <p:spPr bwMode="auto">
          <a:xfrm>
            <a:off x="10456827" y="4156905"/>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9" name="Freeform 299">
            <a:extLst>
              <a:ext uri="{FF2B5EF4-FFF2-40B4-BE49-F238E27FC236}">
                <a16:creationId xmlns:a16="http://schemas.microsoft.com/office/drawing/2014/main" id="{67D829F4-7E17-4DC1-8913-6EDD252E9C50}"/>
              </a:ext>
            </a:extLst>
          </p:cNvPr>
          <p:cNvSpPr>
            <a:spLocks noEditPoints="1"/>
          </p:cNvSpPr>
          <p:nvPr/>
        </p:nvSpPr>
        <p:spPr bwMode="auto">
          <a:xfrm>
            <a:off x="11668051" y="4156905"/>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8" name="Freeform 299">
            <a:extLst>
              <a:ext uri="{FF2B5EF4-FFF2-40B4-BE49-F238E27FC236}">
                <a16:creationId xmlns:a16="http://schemas.microsoft.com/office/drawing/2014/main" id="{E5AE9612-A71A-47A7-8C8D-2D645C095FBE}"/>
              </a:ext>
            </a:extLst>
          </p:cNvPr>
          <p:cNvSpPr>
            <a:spLocks noEditPoints="1"/>
          </p:cNvSpPr>
          <p:nvPr/>
        </p:nvSpPr>
        <p:spPr bwMode="auto">
          <a:xfrm>
            <a:off x="9245603" y="4156905"/>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9" name="Freeform 299">
            <a:extLst>
              <a:ext uri="{FF2B5EF4-FFF2-40B4-BE49-F238E27FC236}">
                <a16:creationId xmlns:a16="http://schemas.microsoft.com/office/drawing/2014/main" id="{1AF7D129-3F63-4B75-B7A8-406CFF61F392}"/>
              </a:ext>
            </a:extLst>
          </p:cNvPr>
          <p:cNvSpPr>
            <a:spLocks noEditPoints="1"/>
          </p:cNvSpPr>
          <p:nvPr/>
        </p:nvSpPr>
        <p:spPr bwMode="auto">
          <a:xfrm>
            <a:off x="6823155" y="4156905"/>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30" name="Freeform 299">
            <a:extLst>
              <a:ext uri="{FF2B5EF4-FFF2-40B4-BE49-F238E27FC236}">
                <a16:creationId xmlns:a16="http://schemas.microsoft.com/office/drawing/2014/main" id="{AD58B8B2-6710-4B5F-AC95-80001C04838A}"/>
              </a:ext>
            </a:extLst>
          </p:cNvPr>
          <p:cNvSpPr>
            <a:spLocks noEditPoints="1"/>
          </p:cNvSpPr>
          <p:nvPr/>
        </p:nvSpPr>
        <p:spPr bwMode="auto">
          <a:xfrm>
            <a:off x="4400705" y="4156905"/>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31" name="Freeform 299">
            <a:extLst>
              <a:ext uri="{FF2B5EF4-FFF2-40B4-BE49-F238E27FC236}">
                <a16:creationId xmlns:a16="http://schemas.microsoft.com/office/drawing/2014/main" id="{44EA7E1F-CE4D-4DC5-97F2-777F158D5598}"/>
              </a:ext>
            </a:extLst>
          </p:cNvPr>
          <p:cNvSpPr>
            <a:spLocks noEditPoints="1"/>
          </p:cNvSpPr>
          <p:nvPr/>
        </p:nvSpPr>
        <p:spPr bwMode="auto">
          <a:xfrm>
            <a:off x="1978256" y="4156905"/>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Tree>
    <p:extLst>
      <p:ext uri="{BB962C8B-B14F-4D97-AF65-F5344CB8AC3E}">
        <p14:creationId xmlns:p14="http://schemas.microsoft.com/office/powerpoint/2010/main" val="3345562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ln>
            <a:noFill/>
          </a:ln>
        </p:spPr>
        <p:txBody>
          <a:bodyPr vert="horz" wrap="none" lIns="0" tIns="0" rIns="0" bIns="0" rtlCol="0" anchor="ctr">
            <a:noAutofit/>
          </a:bodyPr>
          <a:lstStyle/>
          <a:p>
            <a:r>
              <a:rPr lang="en-GB" sz="2800" spc="100" dirty="0"/>
              <a:t>CINEMA OCCUPIES A UNIQUE ROLE FOR ABC1 WOMEN</a:t>
            </a:r>
          </a:p>
        </p:txBody>
      </p:sp>
      <p:sp>
        <p:nvSpPr>
          <p:cNvPr id="29" name="Rectangle 28">
            <a:extLst>
              <a:ext uri="{FF2B5EF4-FFF2-40B4-BE49-F238E27FC236}">
                <a16:creationId xmlns:a16="http://schemas.microsoft.com/office/drawing/2014/main" id="{4F442DEF-7E9E-2B4B-8FF6-49BFEBCA29E5}"/>
              </a:ext>
            </a:extLst>
          </p:cNvPr>
          <p:cNvSpPr/>
          <p:nvPr/>
        </p:nvSpPr>
        <p:spPr>
          <a:xfrm>
            <a:off x="5537564" y="7170151"/>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510 ABC1 </a:t>
            </a:r>
            <a:r>
              <a:rPr kumimoji="0" lang="en-US" sz="800" b="0" i="0" u="none" strike="noStrike" kern="1200" cap="none" spc="0" normalizeH="0" baseline="0" noProof="0" dirty="0" err="1">
                <a:ln>
                  <a:noFill/>
                </a:ln>
                <a:solidFill>
                  <a:srgbClr val="FFFFFF"/>
                </a:solidFill>
                <a:effectLst/>
                <a:uLnTx/>
                <a:uFillTx/>
                <a:latin typeface="Arial" charset="0"/>
                <a:ea typeface="Arial" charset="0"/>
                <a:cs typeface="Arial" charset="0"/>
              </a:rPr>
              <a:t>Women</a:t>
            </a:r>
            <a:endPar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graphicFrame>
        <p:nvGraphicFramePr>
          <p:cNvPr id="32" name="Table 31">
            <a:extLst>
              <a:ext uri="{FF2B5EF4-FFF2-40B4-BE49-F238E27FC236}">
                <a16:creationId xmlns:a16="http://schemas.microsoft.com/office/drawing/2014/main" id="{48C64E72-1472-E445-B5BD-99F597CC34E5}"/>
              </a:ext>
            </a:extLst>
          </p:cNvPr>
          <p:cNvGraphicFramePr>
            <a:graphicFrameLocks noGrp="1"/>
          </p:cNvGraphicFramePr>
          <p:nvPr>
            <p:extLst/>
          </p:nvPr>
        </p:nvGraphicFramePr>
        <p:xfrm>
          <a:off x="3147261"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908995958"/>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21%</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960510059"/>
                  </a:ext>
                </a:extLst>
              </a:tr>
            </a:tbl>
          </a:graphicData>
        </a:graphic>
      </p:graphicFrame>
      <p:graphicFrame>
        <p:nvGraphicFramePr>
          <p:cNvPr id="33" name="Table 32">
            <a:extLst>
              <a:ext uri="{FF2B5EF4-FFF2-40B4-BE49-F238E27FC236}">
                <a16:creationId xmlns:a16="http://schemas.microsoft.com/office/drawing/2014/main" id="{9808C359-257C-B44D-902D-37F988C9BDFA}"/>
              </a:ext>
            </a:extLst>
          </p:cNvPr>
          <p:cNvGraphicFramePr>
            <a:graphicFrameLocks noGrp="1"/>
          </p:cNvGraphicFramePr>
          <p:nvPr>
            <p:extLst/>
          </p:nvPr>
        </p:nvGraphicFramePr>
        <p:xfrm>
          <a:off x="5629805" y="2356995"/>
          <a:ext cx="202106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55168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Spontaneous</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465962579"/>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0" name="Table 9">
            <a:extLst>
              <a:ext uri="{FF2B5EF4-FFF2-40B4-BE49-F238E27FC236}">
                <a16:creationId xmlns:a16="http://schemas.microsoft.com/office/drawing/2014/main" id="{0199B59B-8655-4D56-B95F-DD91ED920A3A}"/>
              </a:ext>
            </a:extLst>
          </p:cNvPr>
          <p:cNvGraphicFramePr>
            <a:graphicFrameLocks noGrp="1"/>
          </p:cNvGraphicFramePr>
          <p:nvPr>
            <p:extLst/>
          </p:nvPr>
        </p:nvGraphicFramePr>
        <p:xfrm>
          <a:off x="8186701" y="2356995"/>
          <a:ext cx="202106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55168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465962579"/>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Spontaneous</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2" name="Table 11">
            <a:extLst>
              <a:ext uri="{FF2B5EF4-FFF2-40B4-BE49-F238E27FC236}">
                <a16:creationId xmlns:a16="http://schemas.microsoft.com/office/drawing/2014/main" id="{D0D1EAB2-DC1A-4E38-9CC1-DC6AAAFA1D29}"/>
              </a:ext>
            </a:extLst>
          </p:cNvPr>
          <p:cNvGraphicFramePr>
            <a:graphicFrameLocks noGrp="1"/>
          </p:cNvGraphicFramePr>
          <p:nvPr>
            <p:extLst/>
          </p:nvPr>
        </p:nvGraphicFramePr>
        <p:xfrm>
          <a:off x="732107" y="2356995"/>
          <a:ext cx="202106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55168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Comforting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465962579"/>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3" name="Table 12">
            <a:extLst>
              <a:ext uri="{FF2B5EF4-FFF2-40B4-BE49-F238E27FC236}">
                <a16:creationId xmlns:a16="http://schemas.microsoft.com/office/drawing/2014/main" id="{6B4446FA-48A0-410F-B102-C07E9F80FEC6}"/>
              </a:ext>
            </a:extLst>
          </p:cNvPr>
          <p:cNvGraphicFramePr>
            <a:graphicFrameLocks noGrp="1"/>
          </p:cNvGraphicFramePr>
          <p:nvPr>
            <p:extLst/>
          </p:nvPr>
        </p:nvGraphicFramePr>
        <p:xfrm>
          <a:off x="10743598" y="2356995"/>
          <a:ext cx="202106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55168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465962579"/>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sp>
        <p:nvSpPr>
          <p:cNvPr id="14" name="Text Placeholder 10">
            <a:extLst>
              <a:ext uri="{FF2B5EF4-FFF2-40B4-BE49-F238E27FC236}">
                <a16:creationId xmlns:a16="http://schemas.microsoft.com/office/drawing/2014/main" id="{41E33DB1-29D8-4EEA-B063-0FE9D65B6369}"/>
              </a:ext>
            </a:extLst>
          </p:cNvPr>
          <p:cNvSpPr>
            <a:spLocks noGrp="1"/>
          </p:cNvSpPr>
          <p:nvPr>
            <p:ph type="body" sz="quarter" idx="14"/>
          </p:nvPr>
        </p:nvSpPr>
        <p:spPr>
          <a:xfrm>
            <a:off x="269653" y="763008"/>
            <a:ext cx="12423740" cy="436608"/>
          </a:xfrm>
        </p:spPr>
        <p:txBody>
          <a:bodyPr/>
          <a:lstStyle/>
          <a:p>
            <a:r>
              <a:rPr lang="en-US" dirty="0"/>
              <a:t>Cinema is seen as a uniquely shared experience with the audience paying high levels of attention and valuing the escapism it brings - making it stand out within the AV world.  </a:t>
            </a:r>
          </a:p>
        </p:txBody>
      </p:sp>
    </p:spTree>
    <p:extLst>
      <p:ext uri="{BB962C8B-B14F-4D97-AF65-F5344CB8AC3E}">
        <p14:creationId xmlns:p14="http://schemas.microsoft.com/office/powerpoint/2010/main" val="2486752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510 ABC1 Women</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78% OF ABC1 WOMEN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276936" y="4947810"/>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57% OF ABC1 WOMEN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276936" y="3121228"/>
            <a:ext cx="6761310" cy="1077218"/>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77% OF ABC1 WOMEN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LOVE WATCHING STORES THAT I CAN GET EMOTIONALLY INVOLVED IN”</a:t>
            </a:r>
          </a:p>
        </p:txBody>
      </p:sp>
    </p:spTree>
    <p:extLst>
      <p:ext uri="{BB962C8B-B14F-4D97-AF65-F5344CB8AC3E}">
        <p14:creationId xmlns:p14="http://schemas.microsoft.com/office/powerpoint/2010/main" val="134011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t>BRANDS CAN BENEFIT FROM A POSITIVE TRANSFER OF ATTRIBUTES USING TV+CINEMA</a:t>
            </a:r>
            <a:endParaRPr lang="en-GB" sz="2800" spc="100" dirty="0">
              <a:solidFill>
                <a:srgbClr val="FFFFFF"/>
              </a:solidFill>
            </a:endParaRP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 ranked first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510 ABC1 Women</a:t>
            </a:r>
          </a:p>
        </p:txBody>
      </p:sp>
      <p:graphicFrame>
        <p:nvGraphicFramePr>
          <p:cNvPr id="10" name="Table 9">
            <a:extLst>
              <a:ext uri="{FF2B5EF4-FFF2-40B4-BE49-F238E27FC236}">
                <a16:creationId xmlns:a16="http://schemas.microsoft.com/office/drawing/2014/main" id="{81CC7FCB-9E5F-40D5-8CF9-0609261EF7C1}"/>
              </a:ext>
            </a:extLst>
          </p:cNvPr>
          <p:cNvGraphicFramePr>
            <a:graphicFrameLocks noGrp="1"/>
          </p:cNvGraphicFramePr>
          <p:nvPr>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54%</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31%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7196174"/>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6%</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5%</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8045465"/>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4%</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bl>
          </a:graphicData>
        </a:graphic>
      </p:graphicFrame>
      <p:graphicFrame>
        <p:nvGraphicFramePr>
          <p:cNvPr id="11" name="Table 10">
            <a:extLst>
              <a:ext uri="{FF2B5EF4-FFF2-40B4-BE49-F238E27FC236}">
                <a16:creationId xmlns:a16="http://schemas.microsoft.com/office/drawing/2014/main" id="{B4300C86-F042-44B0-9576-BCDE92834983}"/>
              </a:ext>
            </a:extLst>
          </p:cNvPr>
          <p:cNvGraphicFramePr>
            <a:graphicFrameLocks noGrp="1"/>
          </p:cNvGraphicFramePr>
          <p:nvPr>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51%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543538"/>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33%</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7%</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5%</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857522"/>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5%</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bl>
          </a:graphicData>
        </a:graphic>
      </p:graphicFrame>
      <p:graphicFrame>
        <p:nvGraphicFramePr>
          <p:cNvPr id="12" name="Table 11">
            <a:extLst>
              <a:ext uri="{FF2B5EF4-FFF2-40B4-BE49-F238E27FC236}">
                <a16:creationId xmlns:a16="http://schemas.microsoft.com/office/drawing/2014/main" id="{61310314-9319-4FB3-89AD-2F0DABA4562F}"/>
              </a:ext>
            </a:extLst>
          </p:cNvPr>
          <p:cNvGraphicFramePr>
            <a:graphicFrameLocks noGrp="1"/>
          </p:cNvGraphicFramePr>
          <p:nvPr>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44%</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409576"/>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31%</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10%</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7%</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spTree>
    <p:extLst>
      <p:ext uri="{BB962C8B-B14F-4D97-AF65-F5344CB8AC3E}">
        <p14:creationId xmlns:p14="http://schemas.microsoft.com/office/powerpoint/2010/main" val="423017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9112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032103"/>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50153"/>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7307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209178"/>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2997" y="736932"/>
            <a:ext cx="7785463" cy="70788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50" normalizeH="0" baseline="0" noProof="0" dirty="0">
                <a:ln>
                  <a:noFill/>
                </a:ln>
                <a:solidFill>
                  <a:srgbClr val="FB3449"/>
                </a:solidFill>
                <a:effectLst/>
                <a:uLnTx/>
                <a:uFillTx/>
                <a:latin typeface="Impact" charset="0"/>
                <a:ea typeface="Impact" charset="0"/>
                <a:cs typeface="Impact" charset="0"/>
              </a:rPr>
              <a:t>BUILDING BOX OFFICE BRANDS IV</a:t>
            </a:r>
          </a:p>
        </p:txBody>
      </p:sp>
      <p:sp>
        <p:nvSpPr>
          <p:cNvPr id="10" name="TextBox 9"/>
          <p:cNvSpPr txBox="1"/>
          <p:nvPr/>
        </p:nvSpPr>
        <p:spPr>
          <a:xfrm>
            <a:off x="143256" y="1340644"/>
            <a:ext cx="12624003" cy="4401205"/>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LAUNCH, LAND, IMPACT</a:t>
            </a:r>
          </a:p>
        </p:txBody>
      </p:sp>
      <p:cxnSp>
        <p:nvCxnSpPr>
          <p:cNvPr id="22" name="Straight Connector 21"/>
          <p:cNvCxnSpPr/>
          <p:nvPr/>
        </p:nvCxnSpPr>
        <p:spPr>
          <a:xfrm>
            <a:off x="0" y="5914054"/>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5551400"/>
            <a:ext cx="13442949" cy="70788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50" normalizeH="0" baseline="0" noProof="0" dirty="0">
                <a:ln>
                  <a:noFill/>
                </a:ln>
                <a:solidFill>
                  <a:srgbClr val="FB3449"/>
                </a:solidFill>
                <a:effectLst/>
                <a:uLnTx/>
                <a:uFillTx/>
                <a:latin typeface="Impact" charset="0"/>
                <a:ea typeface="Impact" charset="0"/>
                <a:cs typeface="Impact" charset="0"/>
              </a:rPr>
              <a:t>AB ADULTS</a:t>
            </a:r>
          </a:p>
        </p:txBody>
      </p:sp>
    </p:spTree>
    <p:extLst>
      <p:ext uri="{BB962C8B-B14F-4D97-AF65-F5344CB8AC3E}">
        <p14:creationId xmlns:p14="http://schemas.microsoft.com/office/powerpoint/2010/main" val="208421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500 16-24s</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61% OF 16-24s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354055" y="2972598"/>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65% OF 16-24s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354056" y="4688037"/>
            <a:ext cx="6761310"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56% OF 16-24s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TALK TO THE PEOPLE I GO TO THE CINEMA WITH ABOUT THE ADS (WHILST WATCHING THEM)”</a:t>
            </a:r>
          </a:p>
        </p:txBody>
      </p:sp>
    </p:spTree>
    <p:extLst>
      <p:ext uri="{BB962C8B-B14F-4D97-AF65-F5344CB8AC3E}">
        <p14:creationId xmlns:p14="http://schemas.microsoft.com/office/powerpoint/2010/main" val="71124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448357" y="7169528"/>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459 AB Adults</a:t>
            </a:r>
          </a:p>
        </p:txBody>
      </p:sp>
      <p:sp>
        <p:nvSpPr>
          <p:cNvPr id="2" name="TextBox 1"/>
          <p:cNvSpPr txBox="1"/>
          <p:nvPr/>
        </p:nvSpPr>
        <p:spPr>
          <a:xfrm>
            <a:off x="511204" y="3193519"/>
            <a:ext cx="12296752"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AB ADULTS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144186" y="125452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7 IN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727246" y="4156905"/>
            <a:ext cx="11988458" cy="1085850"/>
            <a:chOff x="729812" y="2878659"/>
            <a:chExt cx="11988458" cy="1085850"/>
          </a:xfrm>
        </p:grpSpPr>
        <p:sp>
          <p:nvSpPr>
            <p:cNvPr id="15" name="Freeform 299"/>
            <p:cNvSpPr>
              <a:spLocks noEditPoints="1"/>
            </p:cNvSpPr>
            <p:nvPr/>
          </p:nvSpPr>
          <p:spPr bwMode="auto">
            <a:xfrm>
              <a:off x="729812"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6" name="Freeform 295"/>
            <p:cNvSpPr>
              <a:spLocks noEditPoints="1"/>
            </p:cNvSpPr>
            <p:nvPr/>
          </p:nvSpPr>
          <p:spPr bwMode="auto">
            <a:xfrm>
              <a:off x="1941036"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0" name="Freeform 299"/>
            <p:cNvSpPr>
              <a:spLocks noEditPoints="1"/>
            </p:cNvSpPr>
            <p:nvPr/>
          </p:nvSpPr>
          <p:spPr bwMode="auto">
            <a:xfrm>
              <a:off x="3152261"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295"/>
            <p:cNvSpPr>
              <a:spLocks noEditPoints="1"/>
            </p:cNvSpPr>
            <p:nvPr/>
          </p:nvSpPr>
          <p:spPr bwMode="auto">
            <a:xfrm>
              <a:off x="4363485"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2" name="Freeform 299"/>
            <p:cNvSpPr>
              <a:spLocks noEditPoints="1"/>
            </p:cNvSpPr>
            <p:nvPr/>
          </p:nvSpPr>
          <p:spPr bwMode="auto">
            <a:xfrm>
              <a:off x="5574710"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3" name="Freeform 295"/>
            <p:cNvSpPr>
              <a:spLocks noEditPoints="1"/>
            </p:cNvSpPr>
            <p:nvPr/>
          </p:nvSpPr>
          <p:spPr bwMode="auto">
            <a:xfrm>
              <a:off x="6785934"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4" name="Freeform 299"/>
            <p:cNvSpPr>
              <a:spLocks noEditPoints="1"/>
            </p:cNvSpPr>
            <p:nvPr/>
          </p:nvSpPr>
          <p:spPr bwMode="auto">
            <a:xfrm>
              <a:off x="7997159"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5" name="Freeform 295"/>
            <p:cNvSpPr>
              <a:spLocks noEditPoints="1"/>
            </p:cNvSpPr>
            <p:nvPr/>
          </p:nvSpPr>
          <p:spPr bwMode="auto">
            <a:xfrm>
              <a:off x="9208383"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6" name="Freeform 299"/>
            <p:cNvSpPr>
              <a:spLocks noEditPoints="1"/>
            </p:cNvSpPr>
            <p:nvPr/>
          </p:nvSpPr>
          <p:spPr bwMode="auto">
            <a:xfrm>
              <a:off x="10419608"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7" name="Freeform 295"/>
            <p:cNvSpPr>
              <a:spLocks noEditPoints="1"/>
            </p:cNvSpPr>
            <p:nvPr/>
          </p:nvSpPr>
          <p:spPr bwMode="auto">
            <a:xfrm>
              <a:off x="11630832"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Tree>
    <p:extLst>
      <p:ext uri="{BB962C8B-B14F-4D97-AF65-F5344CB8AC3E}">
        <p14:creationId xmlns:p14="http://schemas.microsoft.com/office/powerpoint/2010/main" val="317195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ln>
            <a:noFill/>
          </a:ln>
        </p:spPr>
        <p:txBody>
          <a:bodyPr vert="horz" wrap="none" lIns="0" tIns="0" rIns="0" bIns="0" rtlCol="0" anchor="ctr">
            <a:noAutofit/>
          </a:bodyPr>
          <a:lstStyle/>
          <a:p>
            <a:r>
              <a:rPr lang="en-GB" sz="2800" spc="100" dirty="0"/>
              <a:t>CINEMA OCCUPIES A UNIQUE ROLE FOR AB ADULTS</a:t>
            </a:r>
          </a:p>
        </p:txBody>
      </p:sp>
      <p:sp>
        <p:nvSpPr>
          <p:cNvPr id="29" name="Rectangle 28">
            <a:extLst>
              <a:ext uri="{FF2B5EF4-FFF2-40B4-BE49-F238E27FC236}">
                <a16:creationId xmlns:a16="http://schemas.microsoft.com/office/drawing/2014/main" id="{4F442DEF-7E9E-2B4B-8FF6-49BFEBCA29E5}"/>
              </a:ext>
            </a:extLst>
          </p:cNvPr>
          <p:cNvSpPr/>
          <p:nvPr/>
        </p:nvSpPr>
        <p:spPr>
          <a:xfrm>
            <a:off x="5501469" y="7182182"/>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459 AB Adults</a:t>
            </a:r>
          </a:p>
        </p:txBody>
      </p:sp>
      <p:graphicFrame>
        <p:nvGraphicFramePr>
          <p:cNvPr id="10" name="Table 9">
            <a:extLst>
              <a:ext uri="{FF2B5EF4-FFF2-40B4-BE49-F238E27FC236}">
                <a16:creationId xmlns:a16="http://schemas.microsoft.com/office/drawing/2014/main" id="{5F2A4801-0A59-4EA2-8A77-EE115D8EB36F}"/>
              </a:ext>
            </a:extLst>
          </p:cNvPr>
          <p:cNvGraphicFramePr>
            <a:graphicFrameLocks noGrp="1"/>
          </p:cNvGraphicFramePr>
          <p:nvPr>
            <p:extLst/>
          </p:nvPr>
        </p:nvGraphicFramePr>
        <p:xfrm>
          <a:off x="460180" y="2148968"/>
          <a:ext cx="202106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55168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465962579"/>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Comforting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1" name="Table 10">
            <a:extLst>
              <a:ext uri="{FF2B5EF4-FFF2-40B4-BE49-F238E27FC236}">
                <a16:creationId xmlns:a16="http://schemas.microsoft.com/office/drawing/2014/main" id="{1E3CCD8C-B259-498B-95E5-9417053C1514}"/>
              </a:ext>
            </a:extLst>
          </p:cNvPr>
          <p:cNvGraphicFramePr>
            <a:graphicFrameLocks noGrp="1"/>
          </p:cNvGraphicFramePr>
          <p:nvPr>
            <p:extLst/>
          </p:nvPr>
        </p:nvGraphicFramePr>
        <p:xfrm>
          <a:off x="2896603" y="2148968"/>
          <a:ext cx="202106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55168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465962579"/>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2" name="Table 11">
            <a:extLst>
              <a:ext uri="{FF2B5EF4-FFF2-40B4-BE49-F238E27FC236}">
                <a16:creationId xmlns:a16="http://schemas.microsoft.com/office/drawing/2014/main" id="{6EAC005F-F1CF-41A1-A03E-CE4383074AC4}"/>
              </a:ext>
            </a:extLst>
          </p:cNvPr>
          <p:cNvGraphicFramePr>
            <a:graphicFrameLocks noGrp="1"/>
          </p:cNvGraphicFramePr>
          <p:nvPr>
            <p:extLst/>
          </p:nvPr>
        </p:nvGraphicFramePr>
        <p:xfrm>
          <a:off x="5333026" y="2148968"/>
          <a:ext cx="202106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55168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465962579"/>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3" name="Table 12">
            <a:extLst>
              <a:ext uri="{FF2B5EF4-FFF2-40B4-BE49-F238E27FC236}">
                <a16:creationId xmlns:a16="http://schemas.microsoft.com/office/drawing/2014/main" id="{7BB79CE4-D15E-4573-BACB-2E7CE35CB1F4}"/>
              </a:ext>
            </a:extLst>
          </p:cNvPr>
          <p:cNvGraphicFramePr>
            <a:graphicFrameLocks noGrp="1"/>
          </p:cNvGraphicFramePr>
          <p:nvPr>
            <p:extLst/>
          </p:nvPr>
        </p:nvGraphicFramePr>
        <p:xfrm>
          <a:off x="7853453" y="2148968"/>
          <a:ext cx="202106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55168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465962579"/>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Spontaneous</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graphicFrame>
        <p:nvGraphicFramePr>
          <p:cNvPr id="14" name="Table 13">
            <a:extLst>
              <a:ext uri="{FF2B5EF4-FFF2-40B4-BE49-F238E27FC236}">
                <a16:creationId xmlns:a16="http://schemas.microsoft.com/office/drawing/2014/main" id="{AC60436E-8F49-47DD-BB9E-D2B90631D526}"/>
              </a:ext>
            </a:extLst>
          </p:cNvPr>
          <p:cNvGraphicFramePr>
            <a:graphicFrameLocks noGrp="1"/>
          </p:cNvGraphicFramePr>
          <p:nvPr>
            <p:extLst/>
          </p:nvPr>
        </p:nvGraphicFramePr>
        <p:xfrm>
          <a:off x="10373880" y="2148968"/>
          <a:ext cx="202106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55168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465962579"/>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bl>
          </a:graphicData>
        </a:graphic>
      </p:graphicFrame>
      <p:sp>
        <p:nvSpPr>
          <p:cNvPr id="15" name="Text Placeholder 10">
            <a:extLst>
              <a:ext uri="{FF2B5EF4-FFF2-40B4-BE49-F238E27FC236}">
                <a16:creationId xmlns:a16="http://schemas.microsoft.com/office/drawing/2014/main" id="{12ED3D88-6768-47AD-8CCD-D9638382B9FF}"/>
              </a:ext>
            </a:extLst>
          </p:cNvPr>
          <p:cNvSpPr>
            <a:spLocks noGrp="1"/>
          </p:cNvSpPr>
          <p:nvPr>
            <p:ph type="body" sz="quarter" idx="14"/>
          </p:nvPr>
        </p:nvSpPr>
        <p:spPr>
          <a:xfrm>
            <a:off x="269653" y="775040"/>
            <a:ext cx="12423740" cy="436608"/>
          </a:xfrm>
        </p:spPr>
        <p:txBody>
          <a:bodyPr/>
          <a:lstStyle/>
          <a:p>
            <a:pPr lvl="0"/>
            <a:r>
              <a:rPr lang="en-US" dirty="0">
                <a:solidFill>
                  <a:srgbClr val="8A8A8D"/>
                </a:solidFill>
              </a:rPr>
              <a:t>Cinema is seen as a uniquely shared experience with the audience giving high levels of attention to the quality content, making it stand out within the variety of AV occasions.  </a:t>
            </a:r>
          </a:p>
        </p:txBody>
      </p:sp>
    </p:spTree>
    <p:extLst>
      <p:ext uri="{BB962C8B-B14F-4D97-AF65-F5344CB8AC3E}">
        <p14:creationId xmlns:p14="http://schemas.microsoft.com/office/powerpoint/2010/main" val="968490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459 AB Adults</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78% OF AB ADULTS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276936" y="4947810"/>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62% OF AB ADULTS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276936" y="3121228"/>
            <a:ext cx="6761310" cy="1077218"/>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78% OF AB ADULTS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LOVE WATCHING STORES THAT I CAN GET EMOTIONALLY INVOLVED IN”</a:t>
            </a:r>
          </a:p>
        </p:txBody>
      </p:sp>
    </p:spTree>
    <p:extLst>
      <p:ext uri="{BB962C8B-B14F-4D97-AF65-F5344CB8AC3E}">
        <p14:creationId xmlns:p14="http://schemas.microsoft.com/office/powerpoint/2010/main" val="36753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t>BRANDS CAN BENEFIT FROM A POSITIVE TRANSFER OF ATTRIBUTES USING TV+CINEMA</a:t>
            </a:r>
            <a:endParaRPr lang="en-GB" sz="2800" spc="100" dirty="0">
              <a:solidFill>
                <a:srgbClr val="FFFFFF"/>
              </a:solidFill>
            </a:endParaRP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 ranked first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459 AB Adults</a:t>
            </a:r>
          </a:p>
        </p:txBody>
      </p:sp>
      <p:graphicFrame>
        <p:nvGraphicFramePr>
          <p:cNvPr id="10" name="Table 9">
            <a:extLst>
              <a:ext uri="{FF2B5EF4-FFF2-40B4-BE49-F238E27FC236}">
                <a16:creationId xmlns:a16="http://schemas.microsoft.com/office/drawing/2014/main" id="{81CC7FCB-9E5F-40D5-8CF9-0609261EF7C1}"/>
              </a:ext>
            </a:extLst>
          </p:cNvPr>
          <p:cNvGraphicFramePr>
            <a:graphicFrameLocks noGrp="1"/>
          </p:cNvGraphicFramePr>
          <p:nvPr>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51%</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30%</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7196174"/>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742988"/>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6%</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5%</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bl>
          </a:graphicData>
        </a:graphic>
      </p:graphicFrame>
      <p:graphicFrame>
        <p:nvGraphicFramePr>
          <p:cNvPr id="11" name="Table 10">
            <a:extLst>
              <a:ext uri="{FF2B5EF4-FFF2-40B4-BE49-F238E27FC236}">
                <a16:creationId xmlns:a16="http://schemas.microsoft.com/office/drawing/2014/main" id="{B4300C86-F042-44B0-9576-BCDE92834983}"/>
              </a:ext>
            </a:extLst>
          </p:cNvPr>
          <p:cNvGraphicFramePr>
            <a:graphicFrameLocks noGrp="1"/>
          </p:cNvGraphicFramePr>
          <p:nvPr>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50%</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7543538"/>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32%</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7%</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0297772"/>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6%</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0857522"/>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5%</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bl>
          </a:graphicData>
        </a:graphic>
      </p:graphicFrame>
      <p:graphicFrame>
        <p:nvGraphicFramePr>
          <p:cNvPr id="12" name="Table 11">
            <a:extLst>
              <a:ext uri="{FF2B5EF4-FFF2-40B4-BE49-F238E27FC236}">
                <a16:creationId xmlns:a16="http://schemas.microsoft.com/office/drawing/2014/main" id="{61310314-9319-4FB3-89AD-2F0DABA4562F}"/>
              </a:ext>
            </a:extLst>
          </p:cNvPr>
          <p:cNvGraphicFramePr>
            <a:graphicFrameLocks noGrp="1"/>
          </p:cNvGraphicFramePr>
          <p:nvPr>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42%</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4409576"/>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29%</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11%</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10%</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r h="760215">
                <a:tc>
                  <a:txBody>
                    <a:bodyPr/>
                    <a:lstStyle/>
                    <a:p>
                      <a:pPr marL="0" algn="l" defTabSz="961844" rtl="0" eaLnBrk="1" latinLnBrk="0" hangingPunct="1">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7000"/>
                        </a:lnSpc>
                        <a:spcAft>
                          <a:spcPts val="0"/>
                        </a:spcAft>
                      </a:pPr>
                      <a:r>
                        <a:rPr lang="en-GB" sz="1600" b="0" kern="1200" dirty="0">
                          <a:solidFill>
                            <a:srgbClr val="FFFFFF"/>
                          </a:solidFill>
                          <a:effectLst/>
                          <a:latin typeface="+mn-lt"/>
                          <a:ea typeface="+mn-ea"/>
                          <a:cs typeface="+mn-cs"/>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2062073"/>
                  </a:ext>
                </a:extLst>
              </a:tr>
            </a:tbl>
          </a:graphicData>
        </a:graphic>
      </p:graphicFrame>
    </p:spTree>
    <p:extLst>
      <p:ext uri="{BB962C8B-B14F-4D97-AF65-F5344CB8AC3E}">
        <p14:creationId xmlns:p14="http://schemas.microsoft.com/office/powerpoint/2010/main" val="24613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4137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98235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0040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233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1594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9474" y="2437436"/>
            <a:ext cx="12624003" cy="2246769"/>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16-34 WOMEN</a:t>
            </a:r>
          </a:p>
        </p:txBody>
      </p:sp>
      <p:cxnSp>
        <p:nvCxnSpPr>
          <p:cNvPr id="22" name="Straight Connector 21"/>
          <p:cNvCxnSpPr/>
          <p:nvPr/>
        </p:nvCxnSpPr>
        <p:spPr>
          <a:xfrm>
            <a:off x="0" y="5864301"/>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23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448357" y="7157953"/>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 74%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495 16-34 Women</a:t>
            </a:r>
          </a:p>
        </p:txBody>
      </p:sp>
      <p:sp>
        <p:nvSpPr>
          <p:cNvPr id="2" name="TextBox 1"/>
          <p:cNvSpPr txBox="1"/>
          <p:nvPr/>
        </p:nvSpPr>
        <p:spPr>
          <a:xfrm>
            <a:off x="482873" y="3033257"/>
            <a:ext cx="12477204"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16-34 WOMEN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206081" y="126468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OVER 7 IN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727246" y="4156905"/>
            <a:ext cx="11988458" cy="1085850"/>
            <a:chOff x="729812" y="2878659"/>
            <a:chExt cx="11988458" cy="1085850"/>
          </a:xfrm>
        </p:grpSpPr>
        <p:sp>
          <p:nvSpPr>
            <p:cNvPr id="15" name="Freeform 299"/>
            <p:cNvSpPr>
              <a:spLocks noEditPoints="1"/>
            </p:cNvSpPr>
            <p:nvPr/>
          </p:nvSpPr>
          <p:spPr bwMode="auto">
            <a:xfrm>
              <a:off x="729812"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6" name="Freeform 295"/>
            <p:cNvSpPr>
              <a:spLocks noEditPoints="1"/>
            </p:cNvSpPr>
            <p:nvPr/>
          </p:nvSpPr>
          <p:spPr bwMode="auto">
            <a:xfrm>
              <a:off x="1941036"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0" name="Freeform 299"/>
            <p:cNvSpPr>
              <a:spLocks noEditPoints="1"/>
            </p:cNvSpPr>
            <p:nvPr/>
          </p:nvSpPr>
          <p:spPr bwMode="auto">
            <a:xfrm>
              <a:off x="3152261"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295"/>
            <p:cNvSpPr>
              <a:spLocks noEditPoints="1"/>
            </p:cNvSpPr>
            <p:nvPr/>
          </p:nvSpPr>
          <p:spPr bwMode="auto">
            <a:xfrm>
              <a:off x="4363485"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2" name="Freeform 299"/>
            <p:cNvSpPr>
              <a:spLocks noEditPoints="1"/>
            </p:cNvSpPr>
            <p:nvPr/>
          </p:nvSpPr>
          <p:spPr bwMode="auto">
            <a:xfrm>
              <a:off x="5574710"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3" name="Freeform 295"/>
            <p:cNvSpPr>
              <a:spLocks noEditPoints="1"/>
            </p:cNvSpPr>
            <p:nvPr/>
          </p:nvSpPr>
          <p:spPr bwMode="auto">
            <a:xfrm>
              <a:off x="6785934"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4" name="Freeform 299"/>
            <p:cNvSpPr>
              <a:spLocks noEditPoints="1"/>
            </p:cNvSpPr>
            <p:nvPr/>
          </p:nvSpPr>
          <p:spPr bwMode="auto">
            <a:xfrm>
              <a:off x="7997159"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5" name="Freeform 295"/>
            <p:cNvSpPr>
              <a:spLocks noEditPoints="1"/>
            </p:cNvSpPr>
            <p:nvPr/>
          </p:nvSpPr>
          <p:spPr bwMode="auto">
            <a:xfrm>
              <a:off x="9208383"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6" name="Freeform 299"/>
            <p:cNvSpPr>
              <a:spLocks noEditPoints="1"/>
            </p:cNvSpPr>
            <p:nvPr/>
          </p:nvSpPr>
          <p:spPr bwMode="auto">
            <a:xfrm>
              <a:off x="10419608"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7" name="Freeform 295"/>
            <p:cNvSpPr>
              <a:spLocks noEditPoints="1"/>
            </p:cNvSpPr>
            <p:nvPr/>
          </p:nvSpPr>
          <p:spPr bwMode="auto">
            <a:xfrm>
              <a:off x="11630832"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Tree>
    <p:extLst>
      <p:ext uri="{BB962C8B-B14F-4D97-AF65-F5344CB8AC3E}">
        <p14:creationId xmlns:p14="http://schemas.microsoft.com/office/powerpoint/2010/main" val="522672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p:txBody>
          <a:bodyPr/>
          <a:lstStyle/>
          <a:p>
            <a:r>
              <a:rPr lang="en-GB" sz="2800" spc="150" dirty="0"/>
              <a:t>CINEMA OCCUPIES A UNIQUE ROLE FOR 16-34 WOMEN</a:t>
            </a:r>
            <a:endParaRPr lang="en-GB" sz="2800" spc="150" dirty="0">
              <a:solidFill>
                <a:srgbClr val="FFFFFF"/>
              </a:solidFill>
            </a:endParaRPr>
          </a:p>
        </p:txBody>
      </p:sp>
      <p:sp>
        <p:nvSpPr>
          <p:cNvPr id="29" name="Rectangle 28">
            <a:extLst>
              <a:ext uri="{FF2B5EF4-FFF2-40B4-BE49-F238E27FC236}">
                <a16:creationId xmlns:a16="http://schemas.microsoft.com/office/drawing/2014/main" id="{4F442DEF-7E9E-2B4B-8FF6-49BFEBCA29E5}"/>
              </a:ext>
            </a:extLst>
          </p:cNvPr>
          <p:cNvSpPr/>
          <p:nvPr/>
        </p:nvSpPr>
        <p:spPr>
          <a:xfrm>
            <a:off x="5525990" y="7112275"/>
            <a:ext cx="7765892" cy="369332"/>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Bold phrases indicate highest association for this phrase</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495 16-34 Women</a:t>
            </a:r>
          </a:p>
        </p:txBody>
      </p:sp>
      <p:graphicFrame>
        <p:nvGraphicFramePr>
          <p:cNvPr id="30" name="Table 29">
            <a:extLst>
              <a:ext uri="{FF2B5EF4-FFF2-40B4-BE49-F238E27FC236}">
                <a16:creationId xmlns:a16="http://schemas.microsoft.com/office/drawing/2014/main" id="{EB3874DA-F776-CB4E-BE29-4B9FB2FD909F}"/>
              </a:ext>
            </a:extLst>
          </p:cNvPr>
          <p:cNvGraphicFramePr>
            <a:graphicFrameLocks noGrp="1"/>
          </p:cNvGraphicFramePr>
          <p:nvPr>
            <p:extLst>
              <p:ext uri="{D42A27DB-BD31-4B8C-83A1-F6EECF244321}">
                <p14:modId xmlns:p14="http://schemas.microsoft.com/office/powerpoint/2010/main" val="2829559069"/>
              </p:ext>
            </p:extLst>
          </p:nvPr>
        </p:nvGraphicFramePr>
        <p:xfrm>
          <a:off x="10594892" y="2356995"/>
          <a:ext cx="2088451" cy="2519804"/>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9951">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43%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1" name="Table 30">
            <a:extLst>
              <a:ext uri="{FF2B5EF4-FFF2-40B4-BE49-F238E27FC236}">
                <a16:creationId xmlns:a16="http://schemas.microsoft.com/office/drawing/2014/main" id="{0D138BD1-6420-764B-B677-E84326A5B6DF}"/>
              </a:ext>
            </a:extLst>
          </p:cNvPr>
          <p:cNvGraphicFramePr>
            <a:graphicFrameLocks noGrp="1"/>
          </p:cNvGraphicFramePr>
          <p:nvPr>
            <p:extLst>
              <p:ext uri="{D42A27DB-BD31-4B8C-83A1-F6EECF244321}">
                <p14:modId xmlns:p14="http://schemas.microsoft.com/office/powerpoint/2010/main" val="2877127406"/>
              </p:ext>
            </p:extLst>
          </p:nvPr>
        </p:nvGraphicFramePr>
        <p:xfrm>
          <a:off x="664717"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Background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Comforting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2" name="Table 31">
            <a:extLst>
              <a:ext uri="{FF2B5EF4-FFF2-40B4-BE49-F238E27FC236}">
                <a16:creationId xmlns:a16="http://schemas.microsoft.com/office/drawing/2014/main" id="{48C64E72-1472-E445-B5BD-99F597CC34E5}"/>
              </a:ext>
            </a:extLst>
          </p:cNvPr>
          <p:cNvGraphicFramePr>
            <a:graphicFrameLocks noGrp="1"/>
          </p:cNvGraphicFramePr>
          <p:nvPr>
            <p:extLst>
              <p:ext uri="{D42A27DB-BD31-4B8C-83A1-F6EECF244321}">
                <p14:modId xmlns:p14="http://schemas.microsoft.com/office/powerpoint/2010/main" val="2652127248"/>
              </p:ext>
            </p:extLst>
          </p:nvPr>
        </p:nvGraphicFramePr>
        <p:xfrm>
          <a:off x="3147261"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21%</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3" name="Table 32">
            <a:extLst>
              <a:ext uri="{FF2B5EF4-FFF2-40B4-BE49-F238E27FC236}">
                <a16:creationId xmlns:a16="http://schemas.microsoft.com/office/drawing/2014/main" id="{9808C359-257C-B44D-902D-37F988C9BDFA}"/>
              </a:ext>
            </a:extLst>
          </p:cNvPr>
          <p:cNvGraphicFramePr>
            <a:graphicFrameLocks noGrp="1"/>
          </p:cNvGraphicFramePr>
          <p:nvPr>
            <p:extLst>
              <p:ext uri="{D42A27DB-BD31-4B8C-83A1-F6EECF244321}">
                <p14:modId xmlns:p14="http://schemas.microsoft.com/office/powerpoint/2010/main" val="1638795660"/>
              </p:ext>
            </p:extLst>
          </p:nvPr>
        </p:nvGraphicFramePr>
        <p:xfrm>
          <a:off x="5629805"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4" name="Table 33">
            <a:extLst>
              <a:ext uri="{FF2B5EF4-FFF2-40B4-BE49-F238E27FC236}">
                <a16:creationId xmlns:a16="http://schemas.microsoft.com/office/drawing/2014/main" id="{042DD344-D7C6-754A-9811-B94A1BDC9609}"/>
              </a:ext>
            </a:extLst>
          </p:cNvPr>
          <p:cNvGraphicFramePr>
            <a:graphicFrameLocks noGrp="1"/>
          </p:cNvGraphicFramePr>
          <p:nvPr>
            <p:extLst>
              <p:ext uri="{D42A27DB-BD31-4B8C-83A1-F6EECF244321}">
                <p14:modId xmlns:p14="http://schemas.microsoft.com/office/powerpoint/2010/main" val="2779299531"/>
              </p:ext>
            </p:extLst>
          </p:nvPr>
        </p:nvGraphicFramePr>
        <p:xfrm>
          <a:off x="8112349"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1" kern="1200" dirty="0" err="1">
                          <a:solidFill>
                            <a:srgbClr val="FFFFFF"/>
                          </a:solidFill>
                          <a:effectLst/>
                          <a:latin typeface="Arial" charset="0"/>
                          <a:ea typeface="Arial" charset="0"/>
                          <a:cs typeface="Arial" charset="0"/>
                        </a:rPr>
                        <a:t>Sponataneous</a:t>
                      </a:r>
                      <a:endParaRPr lang="en-GB" sz="1100" b="1" kern="1200" dirty="0">
                        <a:solidFill>
                          <a:srgbClr val="FFFFFF"/>
                        </a:solidFill>
                        <a:effectLst/>
                        <a:latin typeface="Arial" charset="0"/>
                        <a:ea typeface="Arial" charset="0"/>
                        <a:cs typeface="Arial" charset="0"/>
                      </a:endParaRP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spTree>
    <p:extLst>
      <p:ext uri="{BB962C8B-B14F-4D97-AF65-F5344CB8AC3E}">
        <p14:creationId xmlns:p14="http://schemas.microsoft.com/office/powerpoint/2010/main" val="592628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495 16-34 Women</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78% OF 16-34 WOMEN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354055" y="2972598"/>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69% OF 16-34 WOMEN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354056" y="4688037"/>
            <a:ext cx="6761310"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59% OF 16-34 WOMEN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TALK TO THE PEOPLE I GO TO THE CINEMA WITH ABOUT THE ADS (WHILST WATCHING THEM)”</a:t>
            </a:r>
          </a:p>
        </p:txBody>
      </p:sp>
    </p:spTree>
    <p:extLst>
      <p:ext uri="{BB962C8B-B14F-4D97-AF65-F5344CB8AC3E}">
        <p14:creationId xmlns:p14="http://schemas.microsoft.com/office/powerpoint/2010/main" val="159995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p:txBody>
          <a:bodyPr/>
          <a:lstStyle/>
          <a:p>
            <a:r>
              <a:rPr lang="en-GB" sz="2800" spc="150" dirty="0"/>
              <a:t>Brands can benefit from a transfer of positive attributes</a:t>
            </a:r>
            <a:endParaRPr lang="en-GB" sz="2800" spc="150" dirty="0">
              <a:solidFill>
                <a:srgbClr val="FFFFFF"/>
              </a:solidFill>
            </a:endParaRPr>
          </a:p>
        </p:txBody>
      </p:sp>
      <p:graphicFrame>
        <p:nvGraphicFramePr>
          <p:cNvPr id="8" name="Table 7">
            <a:extLst>
              <a:ext uri="{FF2B5EF4-FFF2-40B4-BE49-F238E27FC236}">
                <a16:creationId xmlns:a16="http://schemas.microsoft.com/office/drawing/2014/main" id="{705F1759-66BA-E84B-A19B-BEE2E9A9EE61}"/>
              </a:ext>
            </a:extLst>
          </p:cNvPr>
          <p:cNvGraphicFramePr>
            <a:graphicFrameLocks noGrp="1"/>
          </p:cNvGraphicFramePr>
          <p:nvPr>
            <p:extLst>
              <p:ext uri="{D42A27DB-BD31-4B8C-83A1-F6EECF244321}">
                <p14:modId xmlns:p14="http://schemas.microsoft.com/office/powerpoint/2010/main" val="457345632"/>
              </p:ext>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52%</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12%</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12%</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3006065"/>
                  </a:ext>
                </a:extLst>
              </a:tr>
            </a:tbl>
          </a:graphicData>
        </a:graphic>
      </p:graphicFrame>
      <p:graphicFrame>
        <p:nvGraphicFramePr>
          <p:cNvPr id="14" name="Table 13">
            <a:extLst>
              <a:ext uri="{FF2B5EF4-FFF2-40B4-BE49-F238E27FC236}">
                <a16:creationId xmlns:a16="http://schemas.microsoft.com/office/drawing/2014/main" id="{F474E649-65F5-1348-A654-CA3B949385D8}"/>
              </a:ext>
            </a:extLst>
          </p:cNvPr>
          <p:cNvGraphicFramePr>
            <a:graphicFrameLocks noGrp="1"/>
          </p:cNvGraphicFramePr>
          <p:nvPr>
            <p:extLst>
              <p:ext uri="{D42A27DB-BD31-4B8C-83A1-F6EECF244321}">
                <p14:modId xmlns:p14="http://schemas.microsoft.com/office/powerpoint/2010/main" val="4223660466"/>
              </p:ext>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36%</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33%</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11%</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graphicFrame>
        <p:nvGraphicFramePr>
          <p:cNvPr id="15" name="Table 14">
            <a:extLst>
              <a:ext uri="{FF2B5EF4-FFF2-40B4-BE49-F238E27FC236}">
                <a16:creationId xmlns:a16="http://schemas.microsoft.com/office/drawing/2014/main" id="{07BD22D6-1435-C344-A342-BB0E858B87B6}"/>
              </a:ext>
            </a:extLst>
          </p:cNvPr>
          <p:cNvGraphicFramePr>
            <a:graphicFrameLocks noGrp="1"/>
          </p:cNvGraphicFramePr>
          <p:nvPr>
            <p:extLst>
              <p:ext uri="{D42A27DB-BD31-4B8C-83A1-F6EECF244321}">
                <p14:modId xmlns:p14="http://schemas.microsoft.com/office/powerpoint/2010/main" val="2609104938"/>
              </p:ext>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30%</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0215">
                <a:tc>
                  <a:txBody>
                    <a:bodyPr/>
                    <a:lstStyle/>
                    <a:p>
                      <a:pPr marL="0" marR="0" lvl="0" indent="0" algn="l" defTabSz="961844" rtl="0" eaLnBrk="1" fontAlgn="auto" latinLnBrk="0" hangingPunct="1">
                        <a:lnSpc>
                          <a:spcPct val="107000"/>
                        </a:lnSpc>
                        <a:spcBef>
                          <a:spcPts val="0"/>
                        </a:spcBef>
                        <a:spcAft>
                          <a:spcPts val="0"/>
                        </a:spcAft>
                        <a:buClrTx/>
                        <a:buSzTx/>
                        <a:buFontTx/>
                        <a:buNone/>
                        <a:tabLst/>
                        <a:defRPr/>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15%</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sp>
        <p:nvSpPr>
          <p:cNvPr id="16" name="Rectangle 15">
            <a:extLst>
              <a:ext uri="{FF2B5EF4-FFF2-40B4-BE49-F238E27FC236}">
                <a16:creationId xmlns:a16="http://schemas.microsoft.com/office/drawing/2014/main" id="{ABF7C34C-2051-F74F-B953-36D2A43F2DF3}"/>
              </a:ext>
            </a:extLst>
          </p:cNvPr>
          <p:cNvSpPr/>
          <p:nvPr/>
        </p:nvSpPr>
        <p:spPr>
          <a:xfrm>
            <a:off x="12005112" y="7107113"/>
            <a:ext cx="1356462" cy="338554"/>
          </a:xfrm>
          <a:prstGeom prst="rect">
            <a:avLst/>
          </a:prstGeom>
        </p:spPr>
        <p:txBody>
          <a:bodyPr wrap="none">
            <a:spAutoFit/>
          </a:bodyPr>
          <a:lstStyle/>
          <a:p>
            <a:pPr algn="r" defTabSz="1060433">
              <a:defRPr/>
            </a:pPr>
            <a:r>
              <a:rPr lang="en-US" sz="800" dirty="0">
                <a:solidFill>
                  <a:srgbClr val="FFFFFF"/>
                </a:solidFill>
                <a:latin typeface="Arial" charset="0"/>
                <a:ea typeface="Arial" charset="0"/>
                <a:cs typeface="Arial" charset="0"/>
              </a:rPr>
              <a:t>Base:  495 16-34 Women</a:t>
            </a:r>
          </a:p>
          <a:p>
            <a:pPr marL="0" marR="0" lvl="0" indent="0" algn="r" defTabSz="106043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mn-cs"/>
              </a:rPr>
              <a:t>% ranked first</a:t>
            </a:r>
          </a:p>
        </p:txBody>
      </p:sp>
    </p:spTree>
    <p:extLst>
      <p:ext uri="{BB962C8B-B14F-4D97-AF65-F5344CB8AC3E}">
        <p14:creationId xmlns:p14="http://schemas.microsoft.com/office/powerpoint/2010/main" val="1946159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4137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98235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0040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233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1594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9474" y="2437436"/>
            <a:ext cx="12624003" cy="2246769"/>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18-34S</a:t>
            </a:r>
          </a:p>
        </p:txBody>
      </p:sp>
      <p:cxnSp>
        <p:nvCxnSpPr>
          <p:cNvPr id="22" name="Straight Connector 21"/>
          <p:cNvCxnSpPr/>
          <p:nvPr/>
        </p:nvCxnSpPr>
        <p:spPr>
          <a:xfrm>
            <a:off x="0" y="5864301"/>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30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70000" y="270000"/>
            <a:ext cx="12413343" cy="409568"/>
          </a:xfrm>
        </p:spPr>
        <p:txBody>
          <a:bodyPr/>
          <a:lstStyle/>
          <a:p>
            <a:r>
              <a:rPr lang="en-GB" sz="3800" spc="150" dirty="0">
                <a:solidFill>
                  <a:srgbClr val="FFFFFF"/>
                </a:solidFill>
              </a:rPr>
              <a:t>CINEMA IS THE PLACE FOR BRANDS TO TELL THEIR ‘FULL STORY’</a:t>
            </a:r>
          </a:p>
        </p:txBody>
      </p:sp>
      <p:graphicFrame>
        <p:nvGraphicFramePr>
          <p:cNvPr id="15" name="Chart 14">
            <a:extLst>
              <a:ext uri="{FF2B5EF4-FFF2-40B4-BE49-F238E27FC236}">
                <a16:creationId xmlns:a16="http://schemas.microsoft.com/office/drawing/2014/main" id="{EEDA453E-EA11-C54A-BCF5-35FF37BB292F}"/>
              </a:ext>
            </a:extLst>
          </p:cNvPr>
          <p:cNvGraphicFramePr/>
          <p:nvPr>
            <p:extLst/>
          </p:nvPr>
        </p:nvGraphicFramePr>
        <p:xfrm>
          <a:off x="4747879" y="215741"/>
          <a:ext cx="8163891" cy="673011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2EB6598C-90B1-234C-91DE-481D69F7A2C1}"/>
              </a:ext>
            </a:extLst>
          </p:cNvPr>
          <p:cNvSpPr txBox="1">
            <a:spLocks/>
          </p:cNvSpPr>
          <p:nvPr/>
        </p:nvSpPr>
        <p:spPr bwMode="gray">
          <a:xfrm>
            <a:off x="448797" y="1283069"/>
            <a:ext cx="4299082" cy="519832"/>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l" defTabSz="1060433"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w="22225">
                  <a:noFill/>
                  <a:prstDash val="solid"/>
                </a:ln>
                <a:solidFill>
                  <a:srgbClr val="FFFFFF"/>
                </a:solidFill>
                <a:effectLst/>
                <a:uLnTx/>
                <a:uFillTx/>
                <a:latin typeface="Arial" charset="0"/>
                <a:ea typeface="Arial" charset="0"/>
                <a:cs typeface="Arial" charset="0"/>
              </a:rPr>
              <a:t>16-24s thought cinema was the best environment to showcase longer ads</a:t>
            </a:r>
          </a:p>
        </p:txBody>
      </p:sp>
      <p:sp>
        <p:nvSpPr>
          <p:cNvPr id="20" name="TextBox 19">
            <a:extLst>
              <a:ext uri="{FF2B5EF4-FFF2-40B4-BE49-F238E27FC236}">
                <a16:creationId xmlns:a16="http://schemas.microsoft.com/office/drawing/2014/main" id="{F0ACD44C-DEEC-0948-85D7-7707893E0C9B}"/>
              </a:ext>
            </a:extLst>
          </p:cNvPr>
          <p:cNvSpPr txBox="1"/>
          <p:nvPr/>
        </p:nvSpPr>
        <p:spPr>
          <a:xfrm>
            <a:off x="448797" y="2324951"/>
            <a:ext cx="4669302" cy="1261884"/>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“Social media moves fast and we want to be onto the next story so I think shorter advertising makes more sense there and on YouTube. However cinema is more immersive and has more of our attention so has good potential for longer advertising.” </a:t>
            </a:r>
            <a:br>
              <a:rPr kumimoji="0" lang="en-US" sz="1213"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1200" b="0" i="1" u="none" strike="noStrike" kern="1200" cap="none" spc="0" normalizeH="0" baseline="0" noProof="0" dirty="0">
                <a:ln>
                  <a:noFill/>
                </a:ln>
                <a:solidFill>
                  <a:srgbClr val="FFFFFF"/>
                </a:solidFill>
                <a:effectLst/>
                <a:uLnTx/>
                <a:uFillTx/>
                <a:latin typeface="Arial" charset="0"/>
                <a:ea typeface="Arial" charset="0"/>
                <a:cs typeface="Arial" charset="0"/>
              </a:rPr>
              <a:t>Female, 18</a:t>
            </a:r>
          </a:p>
        </p:txBody>
      </p:sp>
      <p:sp>
        <p:nvSpPr>
          <p:cNvPr id="21" name="Rectangle 20">
            <a:extLst>
              <a:ext uri="{FF2B5EF4-FFF2-40B4-BE49-F238E27FC236}">
                <a16:creationId xmlns:a16="http://schemas.microsoft.com/office/drawing/2014/main" id="{AA83F297-ECBB-A542-A86A-854D16DD5481}"/>
              </a:ext>
            </a:extLst>
          </p:cNvPr>
          <p:cNvSpPr/>
          <p:nvPr/>
        </p:nvSpPr>
        <p:spPr>
          <a:xfrm>
            <a:off x="8267700" y="6945851"/>
            <a:ext cx="4800583" cy="369332"/>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You have to run a video advert on each of the 6 following platforms. Please can you select by (dragging and dropping) what length of video you think is the most suitable to run on each platform.</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a:t>
            </a:r>
            <a:r>
              <a:rPr lang="en-US" sz="800" dirty="0">
                <a:solidFill>
                  <a:srgbClr val="FFFFFF"/>
                </a:solidFill>
                <a:latin typeface="Arial" charset="0"/>
                <a:ea typeface="Arial" charset="0"/>
                <a:cs typeface="Arial" charset="0"/>
              </a:rPr>
              <a:t>500</a:t>
            </a: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 ‘16-24s’</a:t>
            </a:r>
          </a:p>
        </p:txBody>
      </p:sp>
      <p:sp>
        <p:nvSpPr>
          <p:cNvPr id="2" name="Rectangle 1">
            <a:extLst>
              <a:ext uri="{FF2B5EF4-FFF2-40B4-BE49-F238E27FC236}">
                <a16:creationId xmlns:a16="http://schemas.microsoft.com/office/drawing/2014/main" id="{E04A2314-C38B-48A8-B1E8-44180756BB63}"/>
              </a:ext>
            </a:extLst>
          </p:cNvPr>
          <p:cNvSpPr/>
          <p:nvPr/>
        </p:nvSpPr>
        <p:spPr>
          <a:xfrm>
            <a:off x="8010690" y="6074222"/>
            <a:ext cx="3158237" cy="261610"/>
          </a:xfrm>
          <a:prstGeom prst="rect">
            <a:avLst/>
          </a:prstGeom>
        </p:spPr>
        <p:txBody>
          <a:bodyPr wrap="none">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FFFFFF"/>
                </a:solidFill>
                <a:effectLst/>
                <a:uLnTx/>
                <a:uFillTx/>
                <a:latin typeface="Arial" charset="0"/>
                <a:ea typeface="Arial" charset="0"/>
                <a:cs typeface="Arial" charset="0"/>
              </a:rPr>
              <a:t>Most commonly selected timelength by platform</a:t>
            </a:r>
            <a:endParaRPr kumimoji="0" lang="en-GB" sz="1100" b="0" i="0" u="none" strike="noStrike" kern="1200" cap="none" spc="0" normalizeH="0" baseline="0" noProof="0" dirty="0">
              <a:ln>
                <a:noFill/>
              </a:ln>
              <a:solidFill>
                <a:srgbClr val="00BFD6"/>
              </a:solidFill>
              <a:effectLst/>
              <a:uLnTx/>
              <a:uFillTx/>
              <a:latin typeface="Arial"/>
              <a:ea typeface="+mn-ea"/>
              <a:cs typeface="+mn-cs"/>
            </a:endParaRPr>
          </a:p>
        </p:txBody>
      </p:sp>
      <p:sp>
        <p:nvSpPr>
          <p:cNvPr id="10" name="TextBox 9">
            <a:extLst>
              <a:ext uri="{FF2B5EF4-FFF2-40B4-BE49-F238E27FC236}">
                <a16:creationId xmlns:a16="http://schemas.microsoft.com/office/drawing/2014/main" id="{EA520ED1-683F-432E-B815-EEF10C26CC71}"/>
              </a:ext>
            </a:extLst>
          </p:cNvPr>
          <p:cNvSpPr txBox="1"/>
          <p:nvPr/>
        </p:nvSpPr>
        <p:spPr>
          <a:xfrm>
            <a:off x="448797" y="4129681"/>
            <a:ext cx="4669302" cy="830997"/>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a:t>
            </a:r>
            <a:r>
              <a:rPr lang="en-US" sz="1400" b="1" dirty="0">
                <a:solidFill>
                  <a:srgbClr val="FFFFFF"/>
                </a:solidFill>
                <a:latin typeface="Arial" charset="0"/>
                <a:ea typeface="Arial" charset="0"/>
                <a:cs typeface="Arial" charset="0"/>
              </a:rPr>
              <a:t>The beauty of cinema advertising is that you have gone there for a purpose and you are definitely focused on the screen.</a:t>
            </a: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 </a:t>
            </a:r>
            <a:br>
              <a:rPr kumimoji="0" lang="en-US" sz="1213"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1200" b="0" i="1" u="none" strike="noStrike" kern="1200" cap="none" spc="0" normalizeH="0" baseline="0" noProof="0" dirty="0">
                <a:ln>
                  <a:noFill/>
                </a:ln>
                <a:solidFill>
                  <a:srgbClr val="FFFFFF"/>
                </a:solidFill>
                <a:effectLst/>
                <a:uLnTx/>
                <a:uFillTx/>
                <a:latin typeface="Arial" charset="0"/>
                <a:ea typeface="Arial" charset="0"/>
                <a:cs typeface="Arial" charset="0"/>
              </a:rPr>
              <a:t>Female, 16-24</a:t>
            </a:r>
          </a:p>
        </p:txBody>
      </p:sp>
    </p:spTree>
    <p:extLst>
      <p:ext uri="{BB962C8B-B14F-4D97-AF65-F5344CB8AC3E}">
        <p14:creationId xmlns:p14="http://schemas.microsoft.com/office/powerpoint/2010/main" val="1446417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448357" y="7169528"/>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1000 ‘18-34s’</a:t>
            </a:r>
          </a:p>
        </p:txBody>
      </p:sp>
      <p:sp>
        <p:nvSpPr>
          <p:cNvPr id="2" name="TextBox 1"/>
          <p:cNvSpPr txBox="1"/>
          <p:nvPr/>
        </p:nvSpPr>
        <p:spPr>
          <a:xfrm>
            <a:off x="1053601" y="3010107"/>
            <a:ext cx="11335748"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18-34s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206081" y="126468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7 IN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727246" y="4156905"/>
            <a:ext cx="11988458" cy="1085850"/>
            <a:chOff x="729812" y="2878659"/>
            <a:chExt cx="11988458" cy="1085850"/>
          </a:xfrm>
        </p:grpSpPr>
        <p:sp>
          <p:nvSpPr>
            <p:cNvPr id="15" name="Freeform 299"/>
            <p:cNvSpPr>
              <a:spLocks noEditPoints="1"/>
            </p:cNvSpPr>
            <p:nvPr/>
          </p:nvSpPr>
          <p:spPr bwMode="auto">
            <a:xfrm>
              <a:off x="729812"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6" name="Freeform 295"/>
            <p:cNvSpPr>
              <a:spLocks noEditPoints="1"/>
            </p:cNvSpPr>
            <p:nvPr/>
          </p:nvSpPr>
          <p:spPr bwMode="auto">
            <a:xfrm>
              <a:off x="1941036"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0" name="Freeform 299"/>
            <p:cNvSpPr>
              <a:spLocks noEditPoints="1"/>
            </p:cNvSpPr>
            <p:nvPr/>
          </p:nvSpPr>
          <p:spPr bwMode="auto">
            <a:xfrm>
              <a:off x="3152261"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295"/>
            <p:cNvSpPr>
              <a:spLocks noEditPoints="1"/>
            </p:cNvSpPr>
            <p:nvPr/>
          </p:nvSpPr>
          <p:spPr bwMode="auto">
            <a:xfrm>
              <a:off x="4363485"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2" name="Freeform 299"/>
            <p:cNvSpPr>
              <a:spLocks noEditPoints="1"/>
            </p:cNvSpPr>
            <p:nvPr/>
          </p:nvSpPr>
          <p:spPr bwMode="auto">
            <a:xfrm>
              <a:off x="5574710"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3" name="Freeform 295"/>
            <p:cNvSpPr>
              <a:spLocks noEditPoints="1"/>
            </p:cNvSpPr>
            <p:nvPr/>
          </p:nvSpPr>
          <p:spPr bwMode="auto">
            <a:xfrm>
              <a:off x="6785934"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4" name="Freeform 299"/>
            <p:cNvSpPr>
              <a:spLocks noEditPoints="1"/>
            </p:cNvSpPr>
            <p:nvPr/>
          </p:nvSpPr>
          <p:spPr bwMode="auto">
            <a:xfrm>
              <a:off x="7997159"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5" name="Freeform 295"/>
            <p:cNvSpPr>
              <a:spLocks noEditPoints="1"/>
            </p:cNvSpPr>
            <p:nvPr/>
          </p:nvSpPr>
          <p:spPr bwMode="auto">
            <a:xfrm>
              <a:off x="9208383"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6" name="Freeform 299"/>
            <p:cNvSpPr>
              <a:spLocks noEditPoints="1"/>
            </p:cNvSpPr>
            <p:nvPr/>
          </p:nvSpPr>
          <p:spPr bwMode="auto">
            <a:xfrm>
              <a:off x="10419608"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7" name="Freeform 295"/>
            <p:cNvSpPr>
              <a:spLocks noEditPoints="1"/>
            </p:cNvSpPr>
            <p:nvPr/>
          </p:nvSpPr>
          <p:spPr bwMode="auto">
            <a:xfrm>
              <a:off x="11630832"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Tree>
    <p:extLst>
      <p:ext uri="{BB962C8B-B14F-4D97-AF65-F5344CB8AC3E}">
        <p14:creationId xmlns:p14="http://schemas.microsoft.com/office/powerpoint/2010/main" val="1602593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70000" y="187185"/>
            <a:ext cx="12413343" cy="409568"/>
          </a:xfrm>
        </p:spPr>
        <p:txBody>
          <a:bodyPr/>
          <a:lstStyle/>
          <a:p>
            <a:r>
              <a:rPr lang="en-GB" sz="2800" spc="150" dirty="0"/>
              <a:t>CINEMA OCCUPIES A UNIQUE ROLE FOR 18-34S</a:t>
            </a:r>
            <a:endParaRPr lang="en-GB" sz="2800" spc="150" dirty="0">
              <a:solidFill>
                <a:srgbClr val="FFFFFF"/>
              </a:solidFill>
            </a:endParaRPr>
          </a:p>
        </p:txBody>
      </p:sp>
      <p:sp>
        <p:nvSpPr>
          <p:cNvPr id="29" name="Rectangle 28">
            <a:extLst>
              <a:ext uri="{FF2B5EF4-FFF2-40B4-BE49-F238E27FC236}">
                <a16:creationId xmlns:a16="http://schemas.microsoft.com/office/drawing/2014/main" id="{4F442DEF-7E9E-2B4B-8FF6-49BFEBCA29E5}"/>
              </a:ext>
            </a:extLst>
          </p:cNvPr>
          <p:cNvSpPr/>
          <p:nvPr/>
        </p:nvSpPr>
        <p:spPr>
          <a:xfrm>
            <a:off x="5537564" y="7135426"/>
            <a:ext cx="7765892" cy="369332"/>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Bold phrases indicate highest association for this phrase</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1000 ‘18-34s’</a:t>
            </a:r>
          </a:p>
        </p:txBody>
      </p:sp>
      <p:graphicFrame>
        <p:nvGraphicFramePr>
          <p:cNvPr id="30" name="Table 29">
            <a:extLst>
              <a:ext uri="{FF2B5EF4-FFF2-40B4-BE49-F238E27FC236}">
                <a16:creationId xmlns:a16="http://schemas.microsoft.com/office/drawing/2014/main" id="{EB3874DA-F776-CB4E-BE29-4B9FB2FD909F}"/>
              </a:ext>
            </a:extLst>
          </p:cNvPr>
          <p:cNvGraphicFramePr>
            <a:graphicFrameLocks noGrp="1"/>
          </p:cNvGraphicFramePr>
          <p:nvPr>
            <p:extLst/>
          </p:nvPr>
        </p:nvGraphicFramePr>
        <p:xfrm>
          <a:off x="10594892" y="2356995"/>
          <a:ext cx="2088451" cy="2519804"/>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9951">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30%</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1" name="Table 30">
            <a:extLst>
              <a:ext uri="{FF2B5EF4-FFF2-40B4-BE49-F238E27FC236}">
                <a16:creationId xmlns:a16="http://schemas.microsoft.com/office/drawing/2014/main" id="{0D138BD1-6420-764B-B677-E84326A5B6DF}"/>
              </a:ext>
            </a:extLst>
          </p:cNvPr>
          <p:cNvGraphicFramePr>
            <a:graphicFrameLocks noGrp="1"/>
          </p:cNvGraphicFramePr>
          <p:nvPr>
            <p:extLst/>
          </p:nvPr>
        </p:nvGraphicFramePr>
        <p:xfrm>
          <a:off x="664717"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Background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2" name="Table 31">
            <a:extLst>
              <a:ext uri="{FF2B5EF4-FFF2-40B4-BE49-F238E27FC236}">
                <a16:creationId xmlns:a16="http://schemas.microsoft.com/office/drawing/2014/main" id="{48C64E72-1472-E445-B5BD-99F597CC34E5}"/>
              </a:ext>
            </a:extLst>
          </p:cNvPr>
          <p:cNvGraphicFramePr>
            <a:graphicFrameLocks noGrp="1"/>
          </p:cNvGraphicFramePr>
          <p:nvPr>
            <p:extLst/>
          </p:nvPr>
        </p:nvGraphicFramePr>
        <p:xfrm>
          <a:off x="3147261"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3" name="Table 32">
            <a:extLst>
              <a:ext uri="{FF2B5EF4-FFF2-40B4-BE49-F238E27FC236}">
                <a16:creationId xmlns:a16="http://schemas.microsoft.com/office/drawing/2014/main" id="{9808C359-257C-B44D-902D-37F988C9BDFA}"/>
              </a:ext>
            </a:extLst>
          </p:cNvPr>
          <p:cNvGraphicFramePr>
            <a:graphicFrameLocks noGrp="1"/>
          </p:cNvGraphicFramePr>
          <p:nvPr>
            <p:extLst/>
          </p:nvPr>
        </p:nvGraphicFramePr>
        <p:xfrm>
          <a:off x="5629805"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43%</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960510059"/>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1304787955"/>
                  </a:ext>
                </a:extLst>
              </a:tr>
            </a:tbl>
          </a:graphicData>
        </a:graphic>
      </p:graphicFrame>
      <p:graphicFrame>
        <p:nvGraphicFramePr>
          <p:cNvPr id="34" name="Table 33">
            <a:extLst>
              <a:ext uri="{FF2B5EF4-FFF2-40B4-BE49-F238E27FC236}">
                <a16:creationId xmlns:a16="http://schemas.microsoft.com/office/drawing/2014/main" id="{042DD344-D7C6-754A-9811-B94A1BDC9609}"/>
              </a:ext>
            </a:extLst>
          </p:cNvPr>
          <p:cNvGraphicFramePr>
            <a:graphicFrameLocks noGrp="1"/>
          </p:cNvGraphicFramePr>
          <p:nvPr>
            <p:extLst/>
          </p:nvPr>
        </p:nvGraphicFramePr>
        <p:xfrm>
          <a:off x="8112349"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Spontaneous</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spTree>
    <p:extLst>
      <p:ext uri="{BB962C8B-B14F-4D97-AF65-F5344CB8AC3E}">
        <p14:creationId xmlns:p14="http://schemas.microsoft.com/office/powerpoint/2010/main" val="4174918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A6BA7E-F59A-1B43-900A-7C80C04275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4745" y="1339726"/>
            <a:ext cx="4927348" cy="4440918"/>
          </a:xfrm>
          <a:prstGeom prst="ellipse">
            <a:avLst/>
          </a:prstGeom>
        </p:spPr>
      </p:pic>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ads HELP bring the viewer into a ‘bubble’</a:t>
            </a:r>
          </a:p>
        </p:txBody>
      </p:sp>
      <p:sp>
        <p:nvSpPr>
          <p:cNvPr id="13" name="Rectangle 12">
            <a:extLst>
              <a:ext uri="{FF2B5EF4-FFF2-40B4-BE49-F238E27FC236}">
                <a16:creationId xmlns:a16="http://schemas.microsoft.com/office/drawing/2014/main" id="{43AB6197-609A-D748-BC43-6301030F445C}"/>
              </a:ext>
            </a:extLst>
          </p:cNvPr>
          <p:cNvSpPr/>
          <p:nvPr/>
        </p:nvSpPr>
        <p:spPr>
          <a:xfrm>
            <a:off x="5506227" y="717206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all ‘agree’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1000 18-34s</a:t>
            </a:r>
          </a:p>
        </p:txBody>
      </p:sp>
      <p:sp>
        <p:nvSpPr>
          <p:cNvPr id="15" name="TextBox 14">
            <a:extLst>
              <a:ext uri="{FF2B5EF4-FFF2-40B4-BE49-F238E27FC236}">
                <a16:creationId xmlns:a16="http://schemas.microsoft.com/office/drawing/2014/main" id="{939A020E-739E-784A-A138-583BACEAD4D7}"/>
              </a:ext>
            </a:extLst>
          </p:cNvPr>
          <p:cNvSpPr txBox="1"/>
          <p:nvPr/>
        </p:nvSpPr>
        <p:spPr>
          <a:xfrm>
            <a:off x="6276936" y="1192163"/>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73% OF 18-34s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“CINEMA IS A BUBBLE WHERE THE OUTSIDE WORLD CAN’T INTRUDE”</a:t>
            </a:r>
          </a:p>
        </p:txBody>
      </p:sp>
      <p:sp>
        <p:nvSpPr>
          <p:cNvPr id="8" name="TextBox 7">
            <a:extLst>
              <a:ext uri="{FF2B5EF4-FFF2-40B4-BE49-F238E27FC236}">
                <a16:creationId xmlns:a16="http://schemas.microsoft.com/office/drawing/2014/main" id="{CA4791E4-63D6-43F5-B24E-3F602E93A1E6}"/>
              </a:ext>
            </a:extLst>
          </p:cNvPr>
          <p:cNvSpPr txBox="1"/>
          <p:nvPr/>
        </p:nvSpPr>
        <p:spPr>
          <a:xfrm>
            <a:off x="6354055" y="2972598"/>
            <a:ext cx="7088895"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66% OF 18-34s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PAY MORE ATTENTION TO ADS IN CINEMA THAN ELSEWHERE”</a:t>
            </a:r>
          </a:p>
        </p:txBody>
      </p:sp>
      <p:sp>
        <p:nvSpPr>
          <p:cNvPr id="9" name="TextBox 8">
            <a:extLst>
              <a:ext uri="{FF2B5EF4-FFF2-40B4-BE49-F238E27FC236}">
                <a16:creationId xmlns:a16="http://schemas.microsoft.com/office/drawing/2014/main" id="{D11DA483-D80A-47EF-B24F-A2120C238D44}"/>
              </a:ext>
            </a:extLst>
          </p:cNvPr>
          <p:cNvSpPr txBox="1"/>
          <p:nvPr/>
        </p:nvSpPr>
        <p:spPr>
          <a:xfrm>
            <a:off x="6354056" y="4688037"/>
            <a:ext cx="6761310" cy="1092607"/>
          </a:xfrm>
          <a:prstGeom prst="rect">
            <a:avLst/>
          </a:prstGeom>
          <a:noFill/>
        </p:spPr>
        <p:txBody>
          <a:bodyPr wrap="square" rtlCol="0">
            <a:spAutoFit/>
          </a:bodyPr>
          <a:lstStyle/>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B3449"/>
                </a:solidFill>
                <a:effectLst/>
                <a:uLnTx/>
                <a:uFillTx/>
                <a:latin typeface="Arial" charset="0"/>
                <a:ea typeface="Arial" charset="0"/>
                <a:cs typeface="Arial" charset="0"/>
              </a:rPr>
              <a:t>57% OF 18-34s AGREE </a:t>
            </a:r>
          </a:p>
          <a:p>
            <a:pPr marL="0" marR="0" lvl="0" indent="0" algn="l" defTabSz="756095"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FFFF"/>
                </a:solidFill>
                <a:effectLst/>
                <a:uLnTx/>
                <a:uFillTx/>
                <a:latin typeface="Arial" charset="0"/>
                <a:ea typeface="Arial" charset="0"/>
                <a:cs typeface="Arial" charset="0"/>
              </a:rPr>
              <a:t>THAT “I TALK TO THE PEOPLE I GO TO THE CINEMA WITH ABOUT THE ADS (WHILST WATCHING THEM)”</a:t>
            </a:r>
          </a:p>
        </p:txBody>
      </p:sp>
    </p:spTree>
    <p:extLst>
      <p:ext uri="{BB962C8B-B14F-4D97-AF65-F5344CB8AC3E}">
        <p14:creationId xmlns:p14="http://schemas.microsoft.com/office/powerpoint/2010/main" val="248543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solidFill>
                  <a:srgbClr val="FFFFFF"/>
                </a:solidFill>
              </a:rPr>
              <a:t>Cinema </a:t>
            </a:r>
            <a:r>
              <a:rPr lang="en-GB" sz="2800" spc="100" dirty="0"/>
              <a:t>is the place for brands to tell their ‘full story’</a:t>
            </a:r>
            <a:endParaRPr lang="en-GB" sz="2800" spc="100" dirty="0">
              <a:solidFill>
                <a:srgbClr val="FFFFFF"/>
              </a:solidFill>
            </a:endParaRPr>
          </a:p>
        </p:txBody>
      </p:sp>
      <p:graphicFrame>
        <p:nvGraphicFramePr>
          <p:cNvPr id="10" name="Chart 9">
            <a:extLst>
              <a:ext uri="{FF2B5EF4-FFF2-40B4-BE49-F238E27FC236}">
                <a16:creationId xmlns:a16="http://schemas.microsoft.com/office/drawing/2014/main" id="{A23E12E1-C8B7-4CF3-900C-51777A59536C}"/>
              </a:ext>
            </a:extLst>
          </p:cNvPr>
          <p:cNvGraphicFramePr/>
          <p:nvPr>
            <p:extLst/>
          </p:nvPr>
        </p:nvGraphicFramePr>
        <p:xfrm>
          <a:off x="4747879" y="215741"/>
          <a:ext cx="8163891" cy="67301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6720669C-2F17-4AB8-97C4-CE23D5FE050C}"/>
              </a:ext>
            </a:extLst>
          </p:cNvPr>
          <p:cNvSpPr txBox="1">
            <a:spLocks/>
          </p:cNvSpPr>
          <p:nvPr/>
        </p:nvSpPr>
        <p:spPr bwMode="gray">
          <a:xfrm>
            <a:off x="448797" y="1283069"/>
            <a:ext cx="4299082" cy="519832"/>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l" defTabSz="1060433"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w="22225">
                  <a:noFill/>
                  <a:prstDash val="solid"/>
                </a:ln>
                <a:solidFill>
                  <a:srgbClr val="FFFFFF"/>
                </a:solidFill>
                <a:effectLst/>
                <a:uLnTx/>
                <a:uFillTx/>
                <a:latin typeface="Arial" charset="0"/>
                <a:ea typeface="Arial" charset="0"/>
                <a:cs typeface="Arial" charset="0"/>
              </a:rPr>
              <a:t>18-34s thought cinema was the best environment to showcase longer ads</a:t>
            </a:r>
          </a:p>
        </p:txBody>
      </p:sp>
      <p:sp>
        <p:nvSpPr>
          <p:cNvPr id="12" name="TextBox 11">
            <a:extLst>
              <a:ext uri="{FF2B5EF4-FFF2-40B4-BE49-F238E27FC236}">
                <a16:creationId xmlns:a16="http://schemas.microsoft.com/office/drawing/2014/main" id="{DA0BFC88-2F90-4142-97D5-945C6BF7A8F9}"/>
              </a:ext>
            </a:extLst>
          </p:cNvPr>
          <p:cNvSpPr txBox="1"/>
          <p:nvPr/>
        </p:nvSpPr>
        <p:spPr>
          <a:xfrm>
            <a:off x="448797" y="2324951"/>
            <a:ext cx="4669302" cy="1261884"/>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“Social media moves fast and we want to be onto the next story so I think shorter advertising makes more sense there and on YouTube. However cinema is more immersive and has more of our attention so has good potential for longer advertising.” </a:t>
            </a:r>
            <a:br>
              <a:rPr kumimoji="0" lang="en-US" sz="1213"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1200" b="0" i="1" u="none" strike="noStrike" kern="1200" cap="none" spc="0" normalizeH="0" baseline="0" noProof="0" dirty="0">
                <a:ln>
                  <a:noFill/>
                </a:ln>
                <a:solidFill>
                  <a:srgbClr val="FFFFFF"/>
                </a:solidFill>
                <a:effectLst/>
                <a:uLnTx/>
                <a:uFillTx/>
                <a:latin typeface="Arial" charset="0"/>
                <a:ea typeface="Arial" charset="0"/>
                <a:cs typeface="Arial" charset="0"/>
              </a:rPr>
              <a:t>Female, 18</a:t>
            </a:r>
          </a:p>
        </p:txBody>
      </p:sp>
      <p:sp>
        <p:nvSpPr>
          <p:cNvPr id="16" name="TextBox 15">
            <a:extLst>
              <a:ext uri="{FF2B5EF4-FFF2-40B4-BE49-F238E27FC236}">
                <a16:creationId xmlns:a16="http://schemas.microsoft.com/office/drawing/2014/main" id="{F9193B3D-82AF-4E0A-80B7-39EAEDA73780}"/>
              </a:ext>
            </a:extLst>
          </p:cNvPr>
          <p:cNvSpPr txBox="1"/>
          <p:nvPr/>
        </p:nvSpPr>
        <p:spPr>
          <a:xfrm>
            <a:off x="448797" y="4129681"/>
            <a:ext cx="4669302" cy="830997"/>
          </a:xfrm>
          <a:prstGeom prst="rect">
            <a:avLst/>
          </a:prstGeom>
          <a:noFill/>
        </p:spPr>
        <p:txBody>
          <a:bodyPr wrap="square" lIns="0" tIns="0" rIns="0" bIns="0" rtlCol="0">
            <a:spAutoFit/>
          </a:bodyPr>
          <a:lstStyle/>
          <a:p>
            <a:pPr marL="0" marR="0" lvl="0" indent="0" algn="l" defTabSz="1008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Arial" charset="0"/>
                <a:cs typeface="Arial" charset="0"/>
              </a:rPr>
              <a:t>“The beauty of cinema advertising is that you have gone there for a purpose and you are definitely focused on the screen.” </a:t>
            </a:r>
            <a:br>
              <a:rPr kumimoji="0" lang="en-US" sz="1213"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1200" b="0" i="1" u="none" strike="noStrike" kern="1200" cap="none" spc="0" normalizeH="0" baseline="0" noProof="0" dirty="0">
                <a:ln>
                  <a:noFill/>
                </a:ln>
                <a:solidFill>
                  <a:srgbClr val="FFFFFF"/>
                </a:solidFill>
                <a:effectLst/>
                <a:uLnTx/>
                <a:uFillTx/>
                <a:latin typeface="Arial" charset="0"/>
                <a:ea typeface="Arial" charset="0"/>
                <a:cs typeface="Arial" charset="0"/>
              </a:rPr>
              <a:t>Female, 18-34</a:t>
            </a:r>
          </a:p>
        </p:txBody>
      </p:sp>
      <p:sp>
        <p:nvSpPr>
          <p:cNvPr id="2" name="Rectangle 1">
            <a:extLst>
              <a:ext uri="{FF2B5EF4-FFF2-40B4-BE49-F238E27FC236}">
                <a16:creationId xmlns:a16="http://schemas.microsoft.com/office/drawing/2014/main" id="{0E7B36DE-9175-49FB-BAC4-0944DC1904DB}"/>
              </a:ext>
            </a:extLst>
          </p:cNvPr>
          <p:cNvSpPr/>
          <p:nvPr/>
        </p:nvSpPr>
        <p:spPr>
          <a:xfrm>
            <a:off x="6446191" y="7099598"/>
            <a:ext cx="6721475" cy="461665"/>
          </a:xfrm>
          <a:prstGeom prst="rect">
            <a:avLst/>
          </a:prstGeom>
        </p:spPr>
        <p:txBody>
          <a:bodyPr>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You have to run a video advert on each of the 6 following platforms. Please can you select by (dragging and dropping) what length of video you think is the most suitable to run on each platform.</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1000 ‘18-34s’</a:t>
            </a:r>
          </a:p>
        </p:txBody>
      </p:sp>
    </p:spTree>
    <p:extLst>
      <p:ext uri="{BB962C8B-B14F-4D97-AF65-F5344CB8AC3E}">
        <p14:creationId xmlns:p14="http://schemas.microsoft.com/office/powerpoint/2010/main" val="8843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39520" y="197251"/>
            <a:ext cx="12413343" cy="409568"/>
          </a:xfrm>
        </p:spPr>
        <p:txBody>
          <a:bodyPr/>
          <a:lstStyle/>
          <a:p>
            <a:r>
              <a:rPr lang="en-GB" sz="2800" spc="100" dirty="0"/>
              <a:t>Brands can benefit from a transfer of positive attributes</a:t>
            </a:r>
            <a:endParaRPr lang="en-GB" sz="2800" spc="100" dirty="0">
              <a:solidFill>
                <a:srgbClr val="FFFFFF"/>
              </a:solidFill>
            </a:endParaRPr>
          </a:p>
        </p:txBody>
      </p:sp>
      <p:graphicFrame>
        <p:nvGraphicFramePr>
          <p:cNvPr id="8" name="Table 7">
            <a:extLst>
              <a:ext uri="{FF2B5EF4-FFF2-40B4-BE49-F238E27FC236}">
                <a16:creationId xmlns:a16="http://schemas.microsoft.com/office/drawing/2014/main" id="{1BD6B41C-A852-44D5-97E6-C255F18541FB}"/>
              </a:ext>
            </a:extLst>
          </p:cNvPr>
          <p:cNvGraphicFramePr>
            <a:graphicFrameLocks noGrp="1"/>
          </p:cNvGraphicFramePr>
          <p:nvPr>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48%</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Live 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18%</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15%</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10%</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3006065"/>
                  </a:ext>
                </a:extLst>
              </a:tr>
            </a:tbl>
          </a:graphicData>
        </a:graphic>
      </p:graphicFrame>
      <p:graphicFrame>
        <p:nvGraphicFramePr>
          <p:cNvPr id="9" name="Table 8">
            <a:extLst>
              <a:ext uri="{FF2B5EF4-FFF2-40B4-BE49-F238E27FC236}">
                <a16:creationId xmlns:a16="http://schemas.microsoft.com/office/drawing/2014/main" id="{EBF0FEFB-EB6A-48E0-B010-FF2491CD37BD}"/>
              </a:ext>
            </a:extLst>
          </p:cNvPr>
          <p:cNvGraphicFramePr>
            <a:graphicFrameLocks noGrp="1"/>
          </p:cNvGraphicFramePr>
          <p:nvPr>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35%</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31%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10%</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graphicFrame>
        <p:nvGraphicFramePr>
          <p:cNvPr id="13" name="Table 12">
            <a:extLst>
              <a:ext uri="{FF2B5EF4-FFF2-40B4-BE49-F238E27FC236}">
                <a16:creationId xmlns:a16="http://schemas.microsoft.com/office/drawing/2014/main" id="{171AF59F-8BEF-4C23-ACE5-3D4D83CE5B5B}"/>
              </a:ext>
            </a:extLst>
          </p:cNvPr>
          <p:cNvGraphicFramePr>
            <a:graphicFrameLocks noGrp="1"/>
          </p:cNvGraphicFramePr>
          <p:nvPr>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30%</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Live 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20%</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17%</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sp>
        <p:nvSpPr>
          <p:cNvPr id="14" name="Rectangle 13">
            <a:extLst>
              <a:ext uri="{FF2B5EF4-FFF2-40B4-BE49-F238E27FC236}">
                <a16:creationId xmlns:a16="http://schemas.microsoft.com/office/drawing/2014/main" id="{E60CA201-904B-459F-B7CE-95012145E663}"/>
              </a:ext>
            </a:extLst>
          </p:cNvPr>
          <p:cNvSpPr/>
          <p:nvPr/>
        </p:nvSpPr>
        <p:spPr>
          <a:xfrm>
            <a:off x="11847949" y="7196788"/>
            <a:ext cx="1188147" cy="215444"/>
          </a:xfrm>
          <a:prstGeom prst="rect">
            <a:avLst/>
          </a:prstGeom>
        </p:spPr>
        <p:txBody>
          <a:bodyPr wrap="none">
            <a:spAutoFit/>
          </a:bodyPr>
          <a:lstStyle/>
          <a:p>
            <a:pPr marL="0" marR="0" lvl="0" indent="0" algn="r" defTabSz="106043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mn-cs"/>
              </a:rPr>
              <a:t>18-34s. % ranked first</a:t>
            </a:r>
          </a:p>
        </p:txBody>
      </p:sp>
    </p:spTree>
    <p:extLst>
      <p:ext uri="{BB962C8B-B14F-4D97-AF65-F5344CB8AC3E}">
        <p14:creationId xmlns:p14="http://schemas.microsoft.com/office/powerpoint/2010/main" val="65908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70000" y="270000"/>
            <a:ext cx="12413343" cy="409568"/>
          </a:xfrm>
        </p:spPr>
        <p:txBody>
          <a:bodyPr/>
          <a:lstStyle/>
          <a:p>
            <a:r>
              <a:rPr lang="en-GB" spc="150" dirty="0"/>
              <a:t>Brands can benefit from a transfer of positive attributes</a:t>
            </a:r>
            <a:endParaRPr lang="en-GB" spc="150" dirty="0">
              <a:solidFill>
                <a:srgbClr val="FFFFFF"/>
              </a:solidFill>
            </a:endParaRPr>
          </a:p>
        </p:txBody>
      </p:sp>
      <p:graphicFrame>
        <p:nvGraphicFramePr>
          <p:cNvPr id="8" name="Table 7">
            <a:extLst>
              <a:ext uri="{FF2B5EF4-FFF2-40B4-BE49-F238E27FC236}">
                <a16:creationId xmlns:a16="http://schemas.microsoft.com/office/drawing/2014/main" id="{705F1759-66BA-E84B-A19B-BEE2E9A9EE61}"/>
              </a:ext>
            </a:extLst>
          </p:cNvPr>
          <p:cNvGraphicFramePr>
            <a:graphicFrameLocks noGrp="1"/>
          </p:cNvGraphicFramePr>
          <p:nvPr>
            <p:extLst/>
          </p:nvPr>
        </p:nvGraphicFramePr>
        <p:xfrm>
          <a:off x="671517" y="1664718"/>
          <a:ext cx="3296127" cy="4393124"/>
        </p:xfrm>
        <a:graphic>
          <a:graphicData uri="http://schemas.openxmlformats.org/drawingml/2006/table">
            <a:tbl>
              <a:tblPr firstRow="1" firstCol="1" bandRow="1">
                <a:tableStyleId>{5C22544A-7EE6-4342-B048-85BDC9FD1C3A}</a:tableStyleId>
              </a:tblPr>
              <a:tblGrid>
                <a:gridCol w="2356347">
                  <a:extLst>
                    <a:ext uri="{9D8B030D-6E8A-4147-A177-3AD203B41FA5}">
                      <a16:colId xmlns:a16="http://schemas.microsoft.com/office/drawing/2014/main" val="1017454763"/>
                    </a:ext>
                  </a:extLst>
                </a:gridCol>
                <a:gridCol w="939780">
                  <a:extLst>
                    <a:ext uri="{9D8B030D-6E8A-4147-A177-3AD203B41FA5}">
                      <a16:colId xmlns:a16="http://schemas.microsoft.com/office/drawing/2014/main" val="3861270620"/>
                    </a:ext>
                  </a:extLst>
                </a:gridCol>
              </a:tblGrid>
              <a:tr h="561119">
                <a:tc gridSpan="2">
                  <a:txBody>
                    <a:bodyPr/>
                    <a:lstStyle/>
                    <a:p>
                      <a:pPr algn="l">
                        <a:lnSpc>
                          <a:spcPct val="107000"/>
                        </a:lnSpc>
                        <a:spcAft>
                          <a:spcPts val="0"/>
                        </a:spcAft>
                      </a:pPr>
                      <a:r>
                        <a:rPr lang="en-GB" sz="1800" dirty="0">
                          <a:solidFill>
                            <a:srgbClr val="FFFFFF"/>
                          </a:solidFill>
                          <a:effectLst/>
                        </a:rPr>
                        <a:t>PREMIUM</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46%</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18%</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15%</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12%</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634025"/>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83006065"/>
                  </a:ext>
                </a:extLst>
              </a:tr>
            </a:tbl>
          </a:graphicData>
        </a:graphic>
      </p:graphicFrame>
      <p:graphicFrame>
        <p:nvGraphicFramePr>
          <p:cNvPr id="14" name="Table 13">
            <a:extLst>
              <a:ext uri="{FF2B5EF4-FFF2-40B4-BE49-F238E27FC236}">
                <a16:creationId xmlns:a16="http://schemas.microsoft.com/office/drawing/2014/main" id="{F474E649-65F5-1348-A654-CA3B949385D8}"/>
              </a:ext>
            </a:extLst>
          </p:cNvPr>
          <p:cNvGraphicFramePr>
            <a:graphicFrameLocks noGrp="1"/>
          </p:cNvGraphicFramePr>
          <p:nvPr>
            <p:extLst/>
          </p:nvPr>
        </p:nvGraphicFramePr>
        <p:xfrm>
          <a:off x="4971665" y="1664718"/>
          <a:ext cx="3414121" cy="4393125"/>
        </p:xfrm>
        <a:graphic>
          <a:graphicData uri="http://schemas.openxmlformats.org/drawingml/2006/table">
            <a:tbl>
              <a:tblPr firstRow="1" firstCol="1" bandRow="1">
                <a:tableStyleId>{5C22544A-7EE6-4342-B048-85BDC9FD1C3A}</a:tableStyleId>
              </a:tblPr>
              <a:tblGrid>
                <a:gridCol w="2440699">
                  <a:extLst>
                    <a:ext uri="{9D8B030D-6E8A-4147-A177-3AD203B41FA5}">
                      <a16:colId xmlns:a16="http://schemas.microsoft.com/office/drawing/2014/main" val="1017454763"/>
                    </a:ext>
                  </a:extLst>
                </a:gridCol>
                <a:gridCol w="973422">
                  <a:extLst>
                    <a:ext uri="{9D8B030D-6E8A-4147-A177-3AD203B41FA5}">
                      <a16:colId xmlns:a16="http://schemas.microsoft.com/office/drawing/2014/main" val="3861270620"/>
                    </a:ext>
                  </a:extLst>
                </a:gridCol>
              </a:tblGrid>
              <a:tr h="561120">
                <a:tc gridSpan="2">
                  <a:txBody>
                    <a:bodyPr/>
                    <a:lstStyle/>
                    <a:p>
                      <a:pPr algn="l">
                        <a:lnSpc>
                          <a:spcPct val="107000"/>
                        </a:lnSpc>
                        <a:spcAft>
                          <a:spcPts val="0"/>
                        </a:spcAft>
                      </a:pPr>
                      <a:r>
                        <a:rPr lang="en-GB" sz="1800" dirty="0">
                          <a:solidFill>
                            <a:srgbClr val="FFFFFF"/>
                          </a:solidFill>
                          <a:effectLst/>
                        </a:rPr>
                        <a:t>TRUSTWORTHY ADS</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6401">
                <a:tc>
                  <a:txBody>
                    <a:bodyPr/>
                    <a:lstStyle/>
                    <a:p>
                      <a:pPr algn="l">
                        <a:lnSpc>
                          <a:spcPct val="107000"/>
                        </a:lnSpc>
                        <a:spcAft>
                          <a:spcPts val="0"/>
                        </a:spcAft>
                      </a:pPr>
                      <a:r>
                        <a:rPr lang="en-GB" sz="1600" b="1" i="0"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i="0" dirty="0">
                          <a:solidFill>
                            <a:srgbClr val="FB3449"/>
                          </a:solidFill>
                          <a:effectLst/>
                          <a:latin typeface="+mn-lt"/>
                        </a:rPr>
                        <a:t>32%</a:t>
                      </a:r>
                      <a:endParaRPr lang="en-GB" sz="1600" b="1" i="0"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29%</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a:solidFill>
                            <a:srgbClr val="FFFFFF"/>
                          </a:solidFill>
                          <a:effectLst/>
                          <a:latin typeface="+mn-lt"/>
                        </a:rPr>
                        <a:t>19%</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11%</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6401">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9%</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graphicFrame>
        <p:nvGraphicFramePr>
          <p:cNvPr id="15" name="Table 14">
            <a:extLst>
              <a:ext uri="{FF2B5EF4-FFF2-40B4-BE49-F238E27FC236}">
                <a16:creationId xmlns:a16="http://schemas.microsoft.com/office/drawing/2014/main" id="{07BD22D6-1435-C344-A342-BB0E858B87B6}"/>
              </a:ext>
            </a:extLst>
          </p:cNvPr>
          <p:cNvGraphicFramePr>
            <a:graphicFrameLocks noGrp="1"/>
          </p:cNvGraphicFramePr>
          <p:nvPr>
            <p:extLst/>
          </p:nvPr>
        </p:nvGraphicFramePr>
        <p:xfrm>
          <a:off x="9389807" y="1323913"/>
          <a:ext cx="3293536" cy="4733928"/>
        </p:xfrm>
        <a:graphic>
          <a:graphicData uri="http://schemas.openxmlformats.org/drawingml/2006/table">
            <a:tbl>
              <a:tblPr firstRow="1" firstCol="1" bandRow="1">
                <a:tableStyleId>{5C22544A-7EE6-4342-B048-85BDC9FD1C3A}</a:tableStyleId>
              </a:tblPr>
              <a:tblGrid>
                <a:gridCol w="2354495">
                  <a:extLst>
                    <a:ext uri="{9D8B030D-6E8A-4147-A177-3AD203B41FA5}">
                      <a16:colId xmlns:a16="http://schemas.microsoft.com/office/drawing/2014/main" val="1017454763"/>
                    </a:ext>
                  </a:extLst>
                </a:gridCol>
                <a:gridCol w="939041">
                  <a:extLst>
                    <a:ext uri="{9D8B030D-6E8A-4147-A177-3AD203B41FA5}">
                      <a16:colId xmlns:a16="http://schemas.microsoft.com/office/drawing/2014/main" val="3861270620"/>
                    </a:ext>
                  </a:extLst>
                </a:gridCol>
              </a:tblGrid>
              <a:tr h="932853">
                <a:tc gridSpan="2">
                  <a:txBody>
                    <a:bodyPr/>
                    <a:lstStyle/>
                    <a:p>
                      <a:pPr algn="l">
                        <a:lnSpc>
                          <a:spcPct val="107000"/>
                        </a:lnSpc>
                        <a:spcAft>
                          <a:spcPts val="0"/>
                        </a:spcAft>
                      </a:pPr>
                      <a:r>
                        <a:rPr lang="en-GB" sz="1800" dirty="0">
                          <a:solidFill>
                            <a:srgbClr val="FFFFFF"/>
                          </a:solidFill>
                          <a:effectLst/>
                        </a:rPr>
                        <a:t>ADS MAKE YOU FEEL MORE POSITIVE TOWARDS A BRAND</a:t>
                      </a:r>
                      <a:endParaRPr lang="en-GB" sz="1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mpd="sng">
                      <a:noFill/>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45661403"/>
                  </a:ext>
                </a:extLst>
              </a:tr>
              <a:tr h="760215">
                <a:tc>
                  <a:txBody>
                    <a:bodyPr/>
                    <a:lstStyle/>
                    <a:p>
                      <a:pPr algn="l">
                        <a:lnSpc>
                          <a:spcPct val="107000"/>
                        </a:lnSpc>
                        <a:spcAft>
                          <a:spcPts val="0"/>
                        </a:spcAft>
                      </a:pPr>
                      <a:r>
                        <a:rPr lang="en-GB" sz="1600" b="1" kern="1200" dirty="0">
                          <a:solidFill>
                            <a:srgbClr val="FB3449"/>
                          </a:solidFill>
                          <a:effectLst/>
                          <a:latin typeface="+mn-lt"/>
                          <a:ea typeface="+mn-ea"/>
                          <a:cs typeface="+mn-cs"/>
                        </a:rPr>
                        <a:t>Cinema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1" dirty="0">
                          <a:solidFill>
                            <a:srgbClr val="FB3449"/>
                          </a:solidFill>
                          <a:effectLst/>
                          <a:latin typeface="+mn-lt"/>
                        </a:rPr>
                        <a:t>29%</a:t>
                      </a:r>
                      <a:endParaRPr lang="en-GB" sz="1600" b="1" dirty="0">
                        <a:solidFill>
                          <a:srgbClr val="FB3449"/>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5065321"/>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YouTube</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26%</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4406867"/>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TV</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rPr>
                        <a:t>21%</a:t>
                      </a:r>
                      <a:endParaRPr lang="en-GB" sz="1600" dirty="0">
                        <a:solidFill>
                          <a:srgbClr val="FFFFFF"/>
                        </a:solidFill>
                        <a:effectLst/>
                        <a:latin typeface="+mn-lt"/>
                        <a:ea typeface="Calibri" panose="020F0502020204030204" pitchFamily="34" charset="0"/>
                        <a:cs typeface="Times New Roman" panose="02020603050405020304" pitchFamily="18" charset="0"/>
                      </a:endParaRP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0510059"/>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Social Media</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16%</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ap="flat" cmpd="sng" algn="ctr">
                      <a:solidFill>
                        <a:srgbClr val="FB344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3561098"/>
                  </a:ext>
                </a:extLst>
              </a:tr>
              <a:tr h="760215">
                <a:tc>
                  <a:txBody>
                    <a:bodyPr/>
                    <a:lstStyle/>
                    <a:p>
                      <a:pPr algn="l">
                        <a:lnSpc>
                          <a:spcPct val="107000"/>
                        </a:lnSpc>
                        <a:spcAft>
                          <a:spcPts val="0"/>
                        </a:spcAft>
                      </a:pPr>
                      <a:r>
                        <a:rPr lang="en-GB" sz="1600" b="0" kern="1200" dirty="0">
                          <a:solidFill>
                            <a:srgbClr val="FFFFFF"/>
                          </a:solidFill>
                          <a:effectLst/>
                          <a:latin typeface="+mn-lt"/>
                          <a:ea typeface="+mn-ea"/>
                          <a:cs typeface="+mn-cs"/>
                        </a:rPr>
                        <a:t>BVOD</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dirty="0">
                          <a:solidFill>
                            <a:srgbClr val="FFFFFF"/>
                          </a:solidFill>
                          <a:effectLst/>
                          <a:latin typeface="+mn-lt"/>
                          <a:ea typeface="Calibri" panose="020F0502020204030204" pitchFamily="34" charset="0"/>
                          <a:cs typeface="Times New Roman" panose="02020603050405020304" pitchFamily="18" charset="0"/>
                        </a:rPr>
                        <a:t>8%</a:t>
                      </a:r>
                    </a:p>
                  </a:txBody>
                  <a:tcPr marL="75613" marR="75613" marT="0" marB="0" anchor="ctr">
                    <a:lnL w="12700" cmpd="sng">
                      <a:noFill/>
                    </a:lnL>
                    <a:lnR w="12700" cmpd="sng">
                      <a:noFill/>
                    </a:lnR>
                    <a:lnT w="12700" cap="flat" cmpd="sng" algn="ctr">
                      <a:solidFill>
                        <a:srgbClr val="FB3449"/>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448071"/>
                  </a:ext>
                </a:extLst>
              </a:tr>
            </a:tbl>
          </a:graphicData>
        </a:graphic>
      </p:graphicFrame>
      <p:sp>
        <p:nvSpPr>
          <p:cNvPr id="16" name="Rectangle 15">
            <a:extLst>
              <a:ext uri="{FF2B5EF4-FFF2-40B4-BE49-F238E27FC236}">
                <a16:creationId xmlns:a16="http://schemas.microsoft.com/office/drawing/2014/main" id="{ABF7C34C-2051-F74F-B953-36D2A43F2DF3}"/>
              </a:ext>
            </a:extLst>
          </p:cNvPr>
          <p:cNvSpPr/>
          <p:nvPr/>
        </p:nvSpPr>
        <p:spPr>
          <a:xfrm>
            <a:off x="11986495" y="6956642"/>
            <a:ext cx="1188147" cy="215444"/>
          </a:xfrm>
          <a:prstGeom prst="rect">
            <a:avLst/>
          </a:prstGeom>
        </p:spPr>
        <p:txBody>
          <a:bodyPr wrap="none">
            <a:spAutoFit/>
          </a:bodyPr>
          <a:lstStyle/>
          <a:p>
            <a:pPr marL="0" marR="0" lvl="0" indent="0" algn="r" defTabSz="1060433"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mn-cs"/>
              </a:rPr>
              <a:t>16-24s. % ranked first</a:t>
            </a:r>
          </a:p>
        </p:txBody>
      </p:sp>
    </p:spTree>
    <p:extLst>
      <p:ext uri="{BB962C8B-B14F-4D97-AF65-F5344CB8AC3E}">
        <p14:creationId xmlns:p14="http://schemas.microsoft.com/office/powerpoint/2010/main" val="1155433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304137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98235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0" y="2100400"/>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9233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1159425"/>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9474" y="2437436"/>
            <a:ext cx="12624003" cy="2246769"/>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14000" b="0" i="1" u="none" strike="noStrike" kern="1200" cap="none" spc="100" normalizeH="0" baseline="0" noProof="0" dirty="0">
                <a:ln>
                  <a:noFill/>
                </a:ln>
                <a:solidFill>
                  <a:srgbClr val="FFFFFF"/>
                </a:solidFill>
                <a:effectLst/>
                <a:uLnTx/>
                <a:uFillTx/>
                <a:latin typeface="Impact" charset="0"/>
                <a:ea typeface="Impact" charset="0"/>
                <a:cs typeface="Impact" charset="0"/>
              </a:rPr>
              <a:t>16-34 MEN</a:t>
            </a:r>
          </a:p>
        </p:txBody>
      </p:sp>
      <p:cxnSp>
        <p:nvCxnSpPr>
          <p:cNvPr id="22" name="Straight Connector 21"/>
          <p:cNvCxnSpPr/>
          <p:nvPr/>
        </p:nvCxnSpPr>
        <p:spPr>
          <a:xfrm>
            <a:off x="0" y="5864301"/>
            <a:ext cx="13442950" cy="0"/>
          </a:xfrm>
          <a:prstGeom prst="line">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5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8A9535-83BC-9448-9A64-BE28046410AC}"/>
              </a:ext>
            </a:extLst>
          </p:cNvPr>
          <p:cNvSpPr/>
          <p:nvPr/>
        </p:nvSpPr>
        <p:spPr>
          <a:xfrm>
            <a:off x="5331327" y="6891735"/>
            <a:ext cx="7765892" cy="246221"/>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Q. To what extent do you agree or disagree with the following statements? (10 point scale – top 5 responses shown)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rPr>
              <a:t>Base: 495 16-34 </a:t>
            </a:r>
            <a:r>
              <a:rPr lang="en-US" sz="800" dirty="0">
                <a:solidFill>
                  <a:prstClr val="white"/>
                </a:solidFill>
                <a:latin typeface="Arial" charset="0"/>
                <a:ea typeface="Arial" charset="0"/>
                <a:cs typeface="Arial" charset="0"/>
              </a:rPr>
              <a:t>Men</a:t>
            </a:r>
            <a:endParaRPr kumimoji="0" lang="en-US" sz="80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2" name="TextBox 1"/>
          <p:cNvSpPr txBox="1"/>
          <p:nvPr/>
        </p:nvSpPr>
        <p:spPr>
          <a:xfrm>
            <a:off x="439838" y="3010107"/>
            <a:ext cx="12523807" cy="861774"/>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150" normalizeH="0" baseline="0" noProof="0" dirty="0">
                <a:ln>
                  <a:noFill/>
                </a:ln>
                <a:solidFill>
                  <a:srgbClr val="FFFFFF"/>
                </a:solidFill>
                <a:effectLst/>
                <a:uLnTx/>
                <a:uFillTx/>
                <a:latin typeface="Impact" charset="0"/>
                <a:ea typeface="Impact" charset="0"/>
                <a:cs typeface="Impact" charset="0"/>
              </a:rPr>
              <a:t>16-34 MEN FEEL </a:t>
            </a:r>
            <a:r>
              <a:rPr kumimoji="0" lang="en-US" sz="5000" b="0" i="1" u="none" strike="noStrike" kern="1200" cap="none" spc="150" normalizeH="0" baseline="0" noProof="0" dirty="0">
                <a:ln>
                  <a:noFill/>
                </a:ln>
                <a:solidFill>
                  <a:srgbClr val="FFFFFF"/>
                </a:solidFill>
                <a:effectLst/>
                <a:uLnTx/>
                <a:uFillTx/>
                <a:latin typeface="Impact" charset="0"/>
                <a:ea typeface="Impact" charset="0"/>
                <a:cs typeface="Impact" charset="0"/>
              </a:rPr>
              <a:t>‘HOUNDED BY ADVERTISING’</a:t>
            </a:r>
          </a:p>
        </p:txBody>
      </p:sp>
      <p:sp>
        <p:nvSpPr>
          <p:cNvPr id="14" name="TextBox 13"/>
          <p:cNvSpPr txBox="1"/>
          <p:nvPr/>
        </p:nvSpPr>
        <p:spPr>
          <a:xfrm>
            <a:off x="2206081" y="1264687"/>
            <a:ext cx="9030789" cy="1938992"/>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100" normalizeH="0" baseline="0" noProof="0" dirty="0">
                <a:ln>
                  <a:noFill/>
                </a:ln>
                <a:solidFill>
                  <a:srgbClr val="FFFFFF"/>
                </a:solidFill>
                <a:effectLst/>
                <a:uLnTx/>
                <a:uFillTx/>
                <a:latin typeface="Impact" charset="0"/>
                <a:ea typeface="Impact" charset="0"/>
                <a:cs typeface="Impact" charset="0"/>
              </a:rPr>
              <a:t>7 IN 10</a:t>
            </a:r>
            <a:endParaRPr kumimoji="0" lang="en-US" sz="12000" b="0" i="0" u="none" strike="noStrike" kern="1200" cap="none" spc="100" normalizeH="0" baseline="0" noProof="0" dirty="0">
              <a:ln>
                <a:noFill/>
              </a:ln>
              <a:solidFill>
                <a:srgbClr val="FFFFFF"/>
              </a:solidFill>
              <a:effectLst/>
              <a:uLnTx/>
              <a:uFillTx/>
              <a:latin typeface="Impact" charset="0"/>
              <a:ea typeface="Impact" charset="0"/>
              <a:cs typeface="Impact" charset="0"/>
            </a:endParaRPr>
          </a:p>
        </p:txBody>
      </p:sp>
      <p:grpSp>
        <p:nvGrpSpPr>
          <p:cNvPr id="12" name="Group 11"/>
          <p:cNvGrpSpPr/>
          <p:nvPr/>
        </p:nvGrpSpPr>
        <p:grpSpPr>
          <a:xfrm>
            <a:off x="727246" y="4156905"/>
            <a:ext cx="11988458" cy="1085850"/>
            <a:chOff x="729812" y="2878659"/>
            <a:chExt cx="11988458" cy="1085850"/>
          </a:xfrm>
        </p:grpSpPr>
        <p:sp>
          <p:nvSpPr>
            <p:cNvPr id="15" name="Freeform 299"/>
            <p:cNvSpPr>
              <a:spLocks noEditPoints="1"/>
            </p:cNvSpPr>
            <p:nvPr/>
          </p:nvSpPr>
          <p:spPr bwMode="auto">
            <a:xfrm>
              <a:off x="729812"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16" name="Freeform 295"/>
            <p:cNvSpPr>
              <a:spLocks noEditPoints="1"/>
            </p:cNvSpPr>
            <p:nvPr/>
          </p:nvSpPr>
          <p:spPr bwMode="auto">
            <a:xfrm>
              <a:off x="1941036"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0" name="Freeform 299"/>
            <p:cNvSpPr>
              <a:spLocks noEditPoints="1"/>
            </p:cNvSpPr>
            <p:nvPr/>
          </p:nvSpPr>
          <p:spPr bwMode="auto">
            <a:xfrm>
              <a:off x="3152261"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295"/>
            <p:cNvSpPr>
              <a:spLocks noEditPoints="1"/>
            </p:cNvSpPr>
            <p:nvPr/>
          </p:nvSpPr>
          <p:spPr bwMode="auto">
            <a:xfrm>
              <a:off x="4363485"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2" name="Freeform 299"/>
            <p:cNvSpPr>
              <a:spLocks noEditPoints="1"/>
            </p:cNvSpPr>
            <p:nvPr/>
          </p:nvSpPr>
          <p:spPr bwMode="auto">
            <a:xfrm>
              <a:off x="5574710"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3" name="Freeform 295"/>
            <p:cNvSpPr>
              <a:spLocks noEditPoints="1"/>
            </p:cNvSpPr>
            <p:nvPr/>
          </p:nvSpPr>
          <p:spPr bwMode="auto">
            <a:xfrm>
              <a:off x="6785934"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4" name="Freeform 299"/>
            <p:cNvSpPr>
              <a:spLocks noEditPoints="1"/>
            </p:cNvSpPr>
            <p:nvPr/>
          </p:nvSpPr>
          <p:spPr bwMode="auto">
            <a:xfrm>
              <a:off x="7997159"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B344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5" name="Freeform 295"/>
            <p:cNvSpPr>
              <a:spLocks noEditPoints="1"/>
            </p:cNvSpPr>
            <p:nvPr/>
          </p:nvSpPr>
          <p:spPr bwMode="auto">
            <a:xfrm>
              <a:off x="9208383"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6" name="Freeform 299"/>
            <p:cNvSpPr>
              <a:spLocks noEditPoints="1"/>
            </p:cNvSpPr>
            <p:nvPr/>
          </p:nvSpPr>
          <p:spPr bwMode="auto">
            <a:xfrm>
              <a:off x="10419608" y="2878659"/>
              <a:ext cx="1087437"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7" name="Freeform 295"/>
            <p:cNvSpPr>
              <a:spLocks noEditPoints="1"/>
            </p:cNvSpPr>
            <p:nvPr/>
          </p:nvSpPr>
          <p:spPr bwMode="auto">
            <a:xfrm>
              <a:off x="11630832" y="2878659"/>
              <a:ext cx="1087438" cy="108585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grpSp>
    </p:spTree>
    <p:extLst>
      <p:ext uri="{BB962C8B-B14F-4D97-AF65-F5344CB8AC3E}">
        <p14:creationId xmlns:p14="http://schemas.microsoft.com/office/powerpoint/2010/main" val="2976063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74DCFB93-E27F-43B6-841D-5CEB316B2068}"/>
              </a:ext>
            </a:extLst>
          </p:cNvPr>
          <p:cNvSpPr>
            <a:spLocks noGrp="1"/>
          </p:cNvSpPr>
          <p:nvPr>
            <p:ph type="title"/>
          </p:nvPr>
        </p:nvSpPr>
        <p:spPr>
          <a:xfrm>
            <a:off x="270000" y="341438"/>
            <a:ext cx="12413343" cy="409568"/>
          </a:xfrm>
        </p:spPr>
        <p:txBody>
          <a:bodyPr/>
          <a:lstStyle/>
          <a:p>
            <a:r>
              <a:rPr lang="en-GB" sz="4400" spc="150" dirty="0"/>
              <a:t>CINEMA OCCUPIES A UNIQUE ROLE FOR 16-34 men</a:t>
            </a:r>
            <a:endParaRPr lang="en-GB" sz="4400" spc="150" dirty="0">
              <a:solidFill>
                <a:srgbClr val="FFFFFF"/>
              </a:solidFill>
            </a:endParaRPr>
          </a:p>
        </p:txBody>
      </p:sp>
      <p:sp>
        <p:nvSpPr>
          <p:cNvPr id="29" name="Rectangle 28">
            <a:extLst>
              <a:ext uri="{FF2B5EF4-FFF2-40B4-BE49-F238E27FC236}">
                <a16:creationId xmlns:a16="http://schemas.microsoft.com/office/drawing/2014/main" id="{4F442DEF-7E9E-2B4B-8FF6-49BFEBCA29E5}"/>
              </a:ext>
            </a:extLst>
          </p:cNvPr>
          <p:cNvSpPr/>
          <p:nvPr/>
        </p:nvSpPr>
        <p:spPr>
          <a:xfrm>
            <a:off x="5317645" y="6892356"/>
            <a:ext cx="7765892" cy="369332"/>
          </a:xfrm>
          <a:prstGeom prst="rect">
            <a:avLst/>
          </a:prstGeom>
        </p:spPr>
        <p:txBody>
          <a:bodyPr wrap="square" lIns="0" tIns="0" rIns="0" bIns="0">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Q. Which of the following words and phrases do you associate with […]? </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Bold phrases indicate highest association for this phrase</a:t>
            </a:r>
          </a:p>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Base:  495 16-34 Men</a:t>
            </a:r>
          </a:p>
        </p:txBody>
      </p:sp>
      <p:graphicFrame>
        <p:nvGraphicFramePr>
          <p:cNvPr id="30" name="Table 29">
            <a:extLst>
              <a:ext uri="{FF2B5EF4-FFF2-40B4-BE49-F238E27FC236}">
                <a16:creationId xmlns:a16="http://schemas.microsoft.com/office/drawing/2014/main" id="{EB3874DA-F776-CB4E-BE29-4B9FB2FD909F}"/>
              </a:ext>
            </a:extLst>
          </p:cNvPr>
          <p:cNvGraphicFramePr>
            <a:graphicFrameLocks noGrp="1"/>
          </p:cNvGraphicFramePr>
          <p:nvPr>
            <p:extLst/>
          </p:nvPr>
        </p:nvGraphicFramePr>
        <p:xfrm>
          <a:off x="10594892" y="2356995"/>
          <a:ext cx="2088451" cy="2519804"/>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9951">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CINEMA</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High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Shared experience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9951">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Immersive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32%</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1" name="Table 30">
            <a:extLst>
              <a:ext uri="{FF2B5EF4-FFF2-40B4-BE49-F238E27FC236}">
                <a16:creationId xmlns:a16="http://schemas.microsoft.com/office/drawing/2014/main" id="{0D138BD1-6420-764B-B677-E84326A5B6DF}"/>
              </a:ext>
            </a:extLst>
          </p:cNvPr>
          <p:cNvGraphicFramePr>
            <a:graphicFrameLocks noGrp="1"/>
          </p:cNvGraphicFramePr>
          <p:nvPr>
            <p:extLst/>
          </p:nvPr>
        </p:nvGraphicFramePr>
        <p:xfrm>
          <a:off x="664717"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LIVE TV</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31%</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Background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2" name="Table 31">
            <a:extLst>
              <a:ext uri="{FF2B5EF4-FFF2-40B4-BE49-F238E27FC236}">
                <a16:creationId xmlns:a16="http://schemas.microsoft.com/office/drawing/2014/main" id="{48C64E72-1472-E445-B5BD-99F597CC34E5}"/>
              </a:ext>
            </a:extLst>
          </p:cNvPr>
          <p:cNvGraphicFramePr>
            <a:graphicFrameLocks noGrp="1"/>
          </p:cNvGraphicFramePr>
          <p:nvPr>
            <p:extLst/>
          </p:nvPr>
        </p:nvGraphicFramePr>
        <p:xfrm>
          <a:off x="3147261" y="2356995"/>
          <a:ext cx="2156189" cy="2512172"/>
        </p:xfrm>
        <a:graphic>
          <a:graphicData uri="http://schemas.openxmlformats.org/drawingml/2006/table">
            <a:tbl>
              <a:tblPr firstRow="1" firstCol="1" bandRow="1">
                <a:tableStyleId>{2D5ABB26-0587-4C30-8999-92F81FD0307C}</a:tableStyleId>
              </a:tblPr>
              <a:tblGrid>
                <a:gridCol w="1537114">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BVOD</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marR="0" lvl="0" indent="0" algn="l" defTabSz="961844" rtl="0" eaLnBrk="1" fontAlgn="auto" latinLnBrk="0" hangingPunct="1">
                        <a:lnSpc>
                          <a:spcPct val="107000"/>
                        </a:lnSpc>
                        <a:spcBef>
                          <a:spcPts val="0"/>
                        </a:spcBef>
                        <a:spcAft>
                          <a:spcPts val="0"/>
                        </a:spcAft>
                        <a:buClrTx/>
                        <a:buSzTx/>
                        <a:buFontTx/>
                        <a:buNone/>
                        <a:tabLst/>
                        <a:defRPr/>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marR="0" lvl="0" indent="0" algn="l" defTabSz="961844" rtl="0" eaLnBrk="1" fontAlgn="auto" latinLnBrk="0" hangingPunct="1">
                        <a:lnSpc>
                          <a:spcPct val="107000"/>
                        </a:lnSpc>
                        <a:spcBef>
                          <a:spcPts val="0"/>
                        </a:spcBef>
                        <a:spcAft>
                          <a:spcPts val="0"/>
                        </a:spcAft>
                        <a:buClrTx/>
                        <a:buSzTx/>
                        <a:buFontTx/>
                        <a:buNone/>
                        <a:tabLst/>
                        <a:defRPr/>
                      </a:pPr>
                      <a:r>
                        <a:rPr lang="en-GB" sz="1100" b="0"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24%</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Quality content</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18%</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3" name="Table 32">
            <a:extLst>
              <a:ext uri="{FF2B5EF4-FFF2-40B4-BE49-F238E27FC236}">
                <a16:creationId xmlns:a16="http://schemas.microsoft.com/office/drawing/2014/main" id="{9808C359-257C-B44D-902D-37F988C9BDFA}"/>
              </a:ext>
            </a:extLst>
          </p:cNvPr>
          <p:cNvGraphicFramePr>
            <a:graphicFrameLocks noGrp="1"/>
          </p:cNvGraphicFramePr>
          <p:nvPr>
            <p:extLst/>
          </p:nvPr>
        </p:nvGraphicFramePr>
        <p:xfrm>
          <a:off x="5629805"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YOUTUBE</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46%</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Helps me escape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Binge viewing</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25%</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graphicFrame>
        <p:nvGraphicFramePr>
          <p:cNvPr id="34" name="Table 33">
            <a:extLst>
              <a:ext uri="{FF2B5EF4-FFF2-40B4-BE49-F238E27FC236}">
                <a16:creationId xmlns:a16="http://schemas.microsoft.com/office/drawing/2014/main" id="{042DD344-D7C6-754A-9811-B94A1BDC9609}"/>
              </a:ext>
            </a:extLst>
          </p:cNvPr>
          <p:cNvGraphicFramePr>
            <a:graphicFrameLocks noGrp="1"/>
          </p:cNvGraphicFramePr>
          <p:nvPr>
            <p:extLst/>
          </p:nvPr>
        </p:nvGraphicFramePr>
        <p:xfrm>
          <a:off x="8112349" y="2356995"/>
          <a:ext cx="2088451" cy="2512172"/>
        </p:xfrm>
        <a:graphic>
          <a:graphicData uri="http://schemas.openxmlformats.org/drawingml/2006/table">
            <a:tbl>
              <a:tblPr firstRow="1" firstCol="1" bandRow="1">
                <a:tableStyleId>{2D5ABB26-0587-4C30-8999-92F81FD0307C}</a:tableStyleId>
              </a:tblPr>
              <a:tblGrid>
                <a:gridCol w="1469376">
                  <a:extLst>
                    <a:ext uri="{9D8B030D-6E8A-4147-A177-3AD203B41FA5}">
                      <a16:colId xmlns:a16="http://schemas.microsoft.com/office/drawing/2014/main" val="1017454763"/>
                    </a:ext>
                  </a:extLst>
                </a:gridCol>
                <a:gridCol w="619075">
                  <a:extLst>
                    <a:ext uri="{9D8B030D-6E8A-4147-A177-3AD203B41FA5}">
                      <a16:colId xmlns:a16="http://schemas.microsoft.com/office/drawing/2014/main" val="3861270620"/>
                    </a:ext>
                  </a:extLst>
                </a:gridCol>
              </a:tblGrid>
              <a:tr h="628043">
                <a:tc gridSpan="2">
                  <a:txBody>
                    <a:bodyPr/>
                    <a:lstStyle/>
                    <a:p>
                      <a:pPr algn="l">
                        <a:lnSpc>
                          <a:spcPct val="107000"/>
                        </a:lnSpc>
                        <a:spcAft>
                          <a:spcPts val="0"/>
                        </a:spcAft>
                      </a:pPr>
                      <a:r>
                        <a:rPr lang="en-GB" sz="1600" b="1" i="1" dirty="0">
                          <a:solidFill>
                            <a:srgbClr val="FFFFFF"/>
                          </a:solidFill>
                          <a:effectLst/>
                          <a:latin typeface="Arial" charset="0"/>
                          <a:ea typeface="Arial" charset="0"/>
                          <a:cs typeface="Arial" charset="0"/>
                        </a:rPr>
                        <a:t>SOCIAL VIDEO</a:t>
                      </a:r>
                    </a:p>
                  </a:txBody>
                  <a:tcPr marL="75613" marR="75613" marT="0" marB="0" anchor="ctr">
                    <a:lnB w="19050" cap="flat" cmpd="sng" algn="ctr">
                      <a:solidFill>
                        <a:srgbClr val="FB3449"/>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45661403"/>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Fill time</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37%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1715065321"/>
                  </a:ext>
                </a:extLst>
              </a:tr>
              <a:tr h="628043">
                <a:tc>
                  <a:txBody>
                    <a:bodyPr/>
                    <a:lstStyle/>
                    <a:p>
                      <a:pPr marL="0" algn="l"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Low attention</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tc>
                  <a:txBody>
                    <a:bodyPr/>
                    <a:lstStyle/>
                    <a:p>
                      <a:pPr marL="0" algn="ctr" defTabSz="961844" rtl="0" eaLnBrk="1" latinLnBrk="0" hangingPunct="1">
                        <a:lnSpc>
                          <a:spcPct val="107000"/>
                        </a:lnSpc>
                        <a:spcAft>
                          <a:spcPts val="0"/>
                        </a:spcAft>
                      </a:pPr>
                      <a:r>
                        <a:rPr lang="en-GB" sz="1100" b="1" kern="1200" dirty="0">
                          <a:solidFill>
                            <a:srgbClr val="FFFFFF"/>
                          </a:solidFill>
                          <a:effectLst/>
                          <a:latin typeface="Arial" charset="0"/>
                          <a:ea typeface="Arial" charset="0"/>
                          <a:cs typeface="Arial" charset="0"/>
                        </a:rPr>
                        <a:t>27%</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lnB w="19050" cap="flat" cmpd="sng" algn="ctr">
                      <a:solidFill>
                        <a:srgbClr val="FB3449"/>
                      </a:solidFill>
                      <a:prstDash val="solid"/>
                      <a:round/>
                      <a:headEnd type="none" w="med" len="med"/>
                      <a:tailEnd type="none" w="med" len="med"/>
                    </a:lnB>
                  </a:tcPr>
                </a:tc>
                <a:extLst>
                  <a:ext uri="{0D108BD9-81ED-4DB2-BD59-A6C34878D82A}">
                    <a16:rowId xmlns:a16="http://schemas.microsoft.com/office/drawing/2014/main" val="3814406867"/>
                  </a:ext>
                </a:extLst>
              </a:tr>
              <a:tr h="628043">
                <a:tc>
                  <a:txBody>
                    <a:bodyPr/>
                    <a:lstStyle/>
                    <a:p>
                      <a:pPr marL="0" algn="l"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Spontaneous</a:t>
                      </a:r>
                    </a:p>
                  </a:txBody>
                  <a:tcPr marL="75613" marR="75613" marT="0" marB="0" anchor="ctr">
                    <a:lnR w="6350" cap="flat" cmpd="sng" algn="ctr">
                      <a:solidFill>
                        <a:srgbClr val="FB3449"/>
                      </a:solidFill>
                      <a:prstDash val="solid"/>
                      <a:round/>
                      <a:headEnd type="none" w="med" len="med"/>
                      <a:tailEnd type="none" w="med" len="med"/>
                    </a:lnR>
                    <a:lnT w="19050" cap="flat" cmpd="sng" algn="ctr">
                      <a:solidFill>
                        <a:srgbClr val="FB3449"/>
                      </a:solidFill>
                      <a:prstDash val="solid"/>
                      <a:round/>
                      <a:headEnd type="none" w="med" len="med"/>
                      <a:tailEnd type="none" w="med" len="med"/>
                    </a:lnT>
                  </a:tcPr>
                </a:tc>
                <a:tc>
                  <a:txBody>
                    <a:bodyPr/>
                    <a:lstStyle/>
                    <a:p>
                      <a:pPr marL="0" algn="ctr" defTabSz="961844" rtl="0" eaLnBrk="1" latinLnBrk="0" hangingPunct="1">
                        <a:lnSpc>
                          <a:spcPct val="107000"/>
                        </a:lnSpc>
                        <a:spcAft>
                          <a:spcPts val="0"/>
                        </a:spcAft>
                      </a:pPr>
                      <a:r>
                        <a:rPr lang="en-GB" sz="1100" b="0" kern="1200" dirty="0">
                          <a:solidFill>
                            <a:srgbClr val="FFFFFF"/>
                          </a:solidFill>
                          <a:effectLst/>
                          <a:latin typeface="Arial" charset="0"/>
                          <a:ea typeface="Arial" charset="0"/>
                          <a:cs typeface="Arial" charset="0"/>
                        </a:rPr>
                        <a:t>19%</a:t>
                      </a:r>
                    </a:p>
                  </a:txBody>
                  <a:tcPr marL="75613" marR="75613" marT="0" marB="0" anchor="ctr">
                    <a:lnL w="6350" cap="flat" cmpd="sng" algn="ctr">
                      <a:solidFill>
                        <a:srgbClr val="FB3449"/>
                      </a:solidFill>
                      <a:prstDash val="solid"/>
                      <a:round/>
                      <a:headEnd type="none" w="med" len="med"/>
                      <a:tailEnd type="none" w="med" len="med"/>
                    </a:lnL>
                    <a:lnT w="19050" cap="flat" cmpd="sng" algn="ctr">
                      <a:solidFill>
                        <a:srgbClr val="FB3449"/>
                      </a:solidFill>
                      <a:prstDash val="solid"/>
                      <a:round/>
                      <a:headEnd type="none" w="med" len="med"/>
                      <a:tailEnd type="none" w="med" len="med"/>
                    </a:lnT>
                  </a:tcPr>
                </a:tc>
                <a:extLst>
                  <a:ext uri="{0D108BD9-81ED-4DB2-BD59-A6C34878D82A}">
                    <a16:rowId xmlns:a16="http://schemas.microsoft.com/office/drawing/2014/main" val="3960510059"/>
                  </a:ext>
                </a:extLst>
              </a:tr>
            </a:tbl>
          </a:graphicData>
        </a:graphic>
      </p:graphicFrame>
    </p:spTree>
    <p:extLst>
      <p:ext uri="{BB962C8B-B14F-4D97-AF65-F5344CB8AC3E}">
        <p14:creationId xmlns:p14="http://schemas.microsoft.com/office/powerpoint/2010/main" val="2388025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4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11.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2.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3.xml><?xml version="1.0" encoding="utf-8"?>
<a:theme xmlns:a="http://schemas.openxmlformats.org/drawingml/2006/main" name="3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5.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6.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7.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8.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5D18DF-51D0-478F-97B5-360C6FA66EE5}"/>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6243</Words>
  <Application>Microsoft Office PowerPoint</Application>
  <PresentationFormat>Custom</PresentationFormat>
  <Paragraphs>1150</Paragraphs>
  <Slides>54</Slides>
  <Notes>54</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54</vt:i4>
      </vt:variant>
    </vt:vector>
  </HeadingPairs>
  <TitlesOfParts>
    <vt:vector size="75" baseType="lpstr">
      <vt:lpstr>Arial</vt:lpstr>
      <vt:lpstr>Calibri</vt:lpstr>
      <vt:lpstr>Century Gothic</vt:lpstr>
      <vt:lpstr>Helvetica</vt:lpstr>
      <vt:lpstr>Impact</vt:lpstr>
      <vt:lpstr>Times New Roman</vt:lpstr>
      <vt:lpstr>Wingdings</vt:lpstr>
      <vt:lpstr>Divider Slides</vt:lpstr>
      <vt:lpstr>Statement Slides</vt:lpstr>
      <vt:lpstr>Copy Slides</vt:lpstr>
      <vt:lpstr>Image Slides</vt:lpstr>
      <vt:lpstr>Co-branding Slides</vt:lpstr>
      <vt:lpstr>Video Slides</vt:lpstr>
      <vt:lpstr>Charts and Graphs Slides</vt:lpstr>
      <vt:lpstr>Thank You Slides</vt:lpstr>
      <vt:lpstr>Appendix Slides</vt:lpstr>
      <vt:lpstr>4_Statement Slides</vt:lpstr>
      <vt:lpstr>1_Copy Slides</vt:lpstr>
      <vt:lpstr>2_Copy Slides</vt:lpstr>
      <vt:lpstr>3_Copy Slides</vt:lpstr>
      <vt:lpstr>think-cell Slide</vt:lpstr>
      <vt:lpstr>PowerPoint Presentation</vt:lpstr>
      <vt:lpstr>PowerPoint Presentation</vt:lpstr>
      <vt:lpstr>CINEMA OCCUPIES A UNIQUE ROLE FOR 16-24S</vt:lpstr>
      <vt:lpstr>Cinema ads HELP bring the viewer into a ‘bubble’</vt:lpstr>
      <vt:lpstr>CINEMA IS THE PLACE FOR BRANDS TO TELL THEIR ‘FULL STORY’</vt:lpstr>
      <vt:lpstr>Brands can benefit from a transfer of positive attributes</vt:lpstr>
      <vt:lpstr>PowerPoint Presentation</vt:lpstr>
      <vt:lpstr>PowerPoint Presentation</vt:lpstr>
      <vt:lpstr>CINEMA OCCUPIES A UNIQUE ROLE FOR 16-34 men</vt:lpstr>
      <vt:lpstr>Cinema ads HELP bring the viewer into a ‘bubble’</vt:lpstr>
      <vt:lpstr>CINEMA IS THE PLACE FOR BRANDS TO TELL THEIR ‘FULL STORY’</vt:lpstr>
      <vt:lpstr>Brands can benefit from a transfer of positive attributes</vt:lpstr>
      <vt:lpstr>PowerPoint Presentation</vt:lpstr>
      <vt:lpstr>PowerPoint Presentation</vt:lpstr>
      <vt:lpstr>CINEMA OCCUPIES A UNIQUE ROLE FOR 16-34 WOMEN</vt:lpstr>
      <vt:lpstr>Cinema ads HELP bring the viewer into a ‘bubble’</vt:lpstr>
      <vt:lpstr>Brands can benefit from a transfer of positive attributes</vt:lpstr>
      <vt:lpstr>PowerPoint Presentation</vt:lpstr>
      <vt:lpstr>PowerPoint Presentation</vt:lpstr>
      <vt:lpstr>CINEMA OCCUPIES A UNIQUE ROLE FOR 18-34S</vt:lpstr>
      <vt:lpstr>Cinema ads HELP bring the viewer into a ‘bubble’</vt:lpstr>
      <vt:lpstr>Cinema is the place for brands to tell their ‘full story’</vt:lpstr>
      <vt:lpstr>Brands can benefit from a transfer of positive attributes</vt:lpstr>
      <vt:lpstr>PowerPoint Presentation</vt:lpstr>
      <vt:lpstr>PowerPoint Presentation</vt:lpstr>
      <vt:lpstr>CINEMA OCCUPIES A UNIQUE ROLE FOR ABC1 ADULTS</vt:lpstr>
      <vt:lpstr>Cinema ads HELP bring the viewer into a ‘bubble’</vt:lpstr>
      <vt:lpstr>BRANDS CAN BENEFIT FROM A POSITIVE TRANSFER OF ATTRIBUTES USING TV+CINEMA</vt:lpstr>
      <vt:lpstr>PowerPoint Presentation</vt:lpstr>
      <vt:lpstr>PowerPoint Presentation</vt:lpstr>
      <vt:lpstr>CINEMA OCCUPIES A UNIQUE ROLE FOR ABC1 MEN</vt:lpstr>
      <vt:lpstr>Cinema ads HELP bring the viewer into a ‘bubble’</vt:lpstr>
      <vt:lpstr>BRANDS CAN BENEFIT FROM A POSITIVE TRANSFER OF ATTRIBUTES USING TV+CINEMA</vt:lpstr>
      <vt:lpstr>PowerPoint Presentation</vt:lpstr>
      <vt:lpstr>PowerPoint Presentation</vt:lpstr>
      <vt:lpstr>CINEMA OCCUPIES A UNIQUE ROLE FOR ABC1 WOMEN</vt:lpstr>
      <vt:lpstr>Cinema ads HELP bring the viewer into a ‘bubble’</vt:lpstr>
      <vt:lpstr>BRANDS CAN BENEFIT FROM A POSITIVE TRANSFER OF ATTRIBUTES USING TV+CINEMA</vt:lpstr>
      <vt:lpstr>PowerPoint Presentation</vt:lpstr>
      <vt:lpstr>PowerPoint Presentation</vt:lpstr>
      <vt:lpstr>CINEMA OCCUPIES A UNIQUE ROLE FOR AB ADULTS</vt:lpstr>
      <vt:lpstr>Cinema ads HELP bring the viewer into a ‘bubble’</vt:lpstr>
      <vt:lpstr>BRANDS CAN BENEFIT FROM A POSITIVE TRANSFER OF ATTRIBUTES USING TV+CINEMA</vt:lpstr>
      <vt:lpstr>PowerPoint Presentation</vt:lpstr>
      <vt:lpstr>PowerPoint Presentation</vt:lpstr>
      <vt:lpstr>CINEMA OCCUPIES A UNIQUE ROLE FOR 16-34 WOMEN</vt:lpstr>
      <vt:lpstr>Cinema ads HELP bring the viewer into a ‘bubble’</vt:lpstr>
      <vt:lpstr>Brands can benefit from a transfer of positive attributes</vt:lpstr>
      <vt:lpstr>PowerPoint Presentation</vt:lpstr>
      <vt:lpstr>PowerPoint Presentation</vt:lpstr>
      <vt:lpstr>CINEMA OCCUPIES A UNIQUE ROLE FOR 18-34S</vt:lpstr>
      <vt:lpstr>Cinema ads HELP bring the viewer into a ‘bubble’</vt:lpstr>
      <vt:lpstr>Cinema is the place for brands to tell their ‘full story’</vt:lpstr>
      <vt:lpstr>Brands can benefit from a transfer of positive attributes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2020-09-02T08:58:13Z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